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Default Extension="wdp" ContentType="image/vnd.ms-photo"/>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1" r:id="rId5"/>
    <p:sldId id="265" r:id="rId6"/>
    <p:sldId id="272" r:id="rId7"/>
    <p:sldId id="273" r:id="rId8"/>
    <p:sldId id="277" r:id="rId9"/>
    <p:sldId id="278" r:id="rId10"/>
    <p:sldId id="279" r:id="rId11"/>
    <p:sldId id="328" r:id="rId12"/>
    <p:sldId id="329" r:id="rId13"/>
    <p:sldId id="330" r:id="rId14"/>
    <p:sldId id="331" r:id="rId15"/>
    <p:sldId id="468" r:id="rId16"/>
    <p:sldId id="332" r:id="rId17"/>
    <p:sldId id="333" r:id="rId18"/>
    <p:sldId id="469" r:id="rId19"/>
    <p:sldId id="334" r:id="rId20"/>
    <p:sldId id="466" r:id="rId21"/>
    <p:sldId id="467" r:id="rId22"/>
    <p:sldId id="335" r:id="rId23"/>
    <p:sldId id="336" r:id="rId24"/>
    <p:sldId id="327" r:id="rId25"/>
    <p:sldId id="325"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6" r:id="rId42"/>
    <p:sldId id="297" r:id="rId43"/>
    <p:sldId id="299" r:id="rId44"/>
    <p:sldId id="304" r:id="rId45"/>
    <p:sldId id="337" r:id="rId46"/>
    <p:sldId id="383" r:id="rId47"/>
    <p:sldId id="384" r:id="rId48"/>
    <p:sldId id="385" r:id="rId49"/>
    <p:sldId id="386" r:id="rId50"/>
    <p:sldId id="387" r:id="rId51"/>
    <p:sldId id="388" r:id="rId52"/>
    <p:sldId id="389" r:id="rId53"/>
    <p:sldId id="390" r:id="rId54"/>
    <p:sldId id="391" r:id="rId55"/>
    <p:sldId id="392" r:id="rId56"/>
    <p:sldId id="393" r:id="rId57"/>
    <p:sldId id="470" r:id="rId58"/>
    <p:sldId id="395" r:id="rId59"/>
    <p:sldId id="396" r:id="rId60"/>
    <p:sldId id="397" r:id="rId61"/>
    <p:sldId id="398" r:id="rId62"/>
    <p:sldId id="471" r:id="rId63"/>
    <p:sldId id="399" r:id="rId64"/>
    <p:sldId id="400" r:id="rId65"/>
    <p:sldId id="382" r:id="rId66"/>
    <p:sldId id="339" r:id="rId67"/>
    <p:sldId id="340" r:id="rId68"/>
    <p:sldId id="341" r:id="rId69"/>
    <p:sldId id="342" r:id="rId70"/>
    <p:sldId id="343" r:id="rId71"/>
    <p:sldId id="344" r:id="rId72"/>
    <p:sldId id="345" r:id="rId73"/>
    <p:sldId id="465" r:id="rId74"/>
    <p:sldId id="348" r:id="rId75"/>
    <p:sldId id="349" r:id="rId76"/>
    <p:sldId id="350" r:id="rId77"/>
    <p:sldId id="353" r:id="rId78"/>
    <p:sldId id="354" r:id="rId79"/>
    <p:sldId id="356" r:id="rId80"/>
    <p:sldId id="358" r:id="rId81"/>
    <p:sldId id="359" r:id="rId82"/>
    <p:sldId id="362" r:id="rId83"/>
    <p:sldId id="363" r:id="rId84"/>
    <p:sldId id="364" r:id="rId85"/>
    <p:sldId id="367" r:id="rId86"/>
    <p:sldId id="368" r:id="rId87"/>
    <p:sldId id="369" r:id="rId88"/>
    <p:sldId id="372" r:id="rId89"/>
    <p:sldId id="373" r:id="rId90"/>
    <p:sldId id="374" r:id="rId91"/>
    <p:sldId id="375" r:id="rId92"/>
    <p:sldId id="376" r:id="rId93"/>
    <p:sldId id="377" r:id="rId94"/>
    <p:sldId id="378" r:id="rId95"/>
    <p:sldId id="379" r:id="rId96"/>
    <p:sldId id="380" r:id="rId97"/>
    <p:sldId id="381" r:id="rId98"/>
    <p:sldId id="463" r:id="rId99"/>
    <p:sldId id="401" r:id="rId100"/>
    <p:sldId id="402" r:id="rId101"/>
    <p:sldId id="403" r:id="rId102"/>
    <p:sldId id="404" r:id="rId103"/>
    <p:sldId id="405" r:id="rId104"/>
    <p:sldId id="406" r:id="rId105"/>
    <p:sldId id="407" r:id="rId106"/>
    <p:sldId id="408" r:id="rId107"/>
    <p:sldId id="409" r:id="rId108"/>
    <p:sldId id="410" r:id="rId109"/>
    <p:sldId id="411" r:id="rId110"/>
    <p:sldId id="412" r:id="rId111"/>
    <p:sldId id="413" r:id="rId112"/>
    <p:sldId id="414" r:id="rId113"/>
    <p:sldId id="415" r:id="rId114"/>
    <p:sldId id="416" r:id="rId115"/>
    <p:sldId id="417" r:id="rId116"/>
    <p:sldId id="418" r:id="rId117"/>
    <p:sldId id="419" r:id="rId118"/>
    <p:sldId id="420" r:id="rId119"/>
    <p:sldId id="421" r:id="rId120"/>
    <p:sldId id="422" r:id="rId121"/>
    <p:sldId id="423" r:id="rId122"/>
    <p:sldId id="424" r:id="rId123"/>
    <p:sldId id="425" r:id="rId124"/>
    <p:sldId id="426" r:id="rId125"/>
    <p:sldId id="427" r:id="rId126"/>
    <p:sldId id="428" r:id="rId127"/>
    <p:sldId id="429" r:id="rId128"/>
    <p:sldId id="430" r:id="rId129"/>
    <p:sldId id="431" r:id="rId130"/>
    <p:sldId id="432" r:id="rId131"/>
    <p:sldId id="433" r:id="rId132"/>
    <p:sldId id="434" r:id="rId133"/>
    <p:sldId id="435" r:id="rId134"/>
    <p:sldId id="436" r:id="rId135"/>
    <p:sldId id="437" r:id="rId136"/>
    <p:sldId id="438" r:id="rId137"/>
    <p:sldId id="439" r:id="rId138"/>
    <p:sldId id="440" r:id="rId139"/>
    <p:sldId id="441" r:id="rId140"/>
    <p:sldId id="442" r:id="rId141"/>
    <p:sldId id="443" r:id="rId142"/>
    <p:sldId id="444" r:id="rId143"/>
    <p:sldId id="445" r:id="rId144"/>
    <p:sldId id="446" r:id="rId145"/>
    <p:sldId id="447" r:id="rId146"/>
    <p:sldId id="448" r:id="rId147"/>
    <p:sldId id="449" r:id="rId148"/>
    <p:sldId id="450" r:id="rId149"/>
    <p:sldId id="451" r:id="rId150"/>
    <p:sldId id="452" r:id="rId151"/>
    <p:sldId id="453" r:id="rId152"/>
    <p:sldId id="454" r:id="rId153"/>
    <p:sldId id="455" r:id="rId154"/>
    <p:sldId id="457" r:id="rId155"/>
    <p:sldId id="458" r:id="rId156"/>
    <p:sldId id="459" r:id="rId157"/>
    <p:sldId id="460" r:id="rId158"/>
    <p:sldId id="461" r:id="rId159"/>
    <p:sldId id="462" r:id="rId160"/>
    <p:sldId id="464" r:id="rId16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222" autoAdjust="0"/>
    <p:restoredTop sz="94660"/>
  </p:normalViewPr>
  <p:slideViewPr>
    <p:cSldViewPr>
      <p:cViewPr>
        <p:scale>
          <a:sx n="75" d="100"/>
          <a:sy n="75" d="100"/>
        </p:scale>
        <p:origin x="-264" y="-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ego\Downloads\Desktop\TESIS\ESPECTRO%20DE%20DISENO%20laminado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iego\Downloads\Desktop\TESIS\ESPECTRO%20DE%20DISENO%20laminad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iego\Downloads\Desktop\TESIS\ESPECTRO%20DE%20DISENO%20laminado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iego\Downloads\Desktop\TESIS\ESPECTRO%20DE%20DISENO%20laminad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ES"/>
  <c:roundedCorners val="1"/>
  <c:chart>
    <c:title>
      <c:tx>
        <c:rich>
          <a:bodyPr/>
          <a:lstStyle/>
          <a:p>
            <a:pPr>
              <a:defRPr lang="es-EC"/>
            </a:pPr>
            <a:r>
              <a:rPr lang="es-EC" sz="1050" dirty="0"/>
              <a:t>Espectro de </a:t>
            </a:r>
            <a:r>
              <a:rPr lang="es-EC" sz="1050" dirty="0" err="1" smtClean="0"/>
              <a:t>Dise</a:t>
            </a:r>
            <a:r>
              <a:rPr lang="es-ES" sz="1050" dirty="0" err="1" smtClean="0"/>
              <a:t>ño</a:t>
            </a:r>
            <a:r>
              <a:rPr lang="es-ES" sz="1050" dirty="0" smtClean="0"/>
              <a:t> Elementos </a:t>
            </a:r>
            <a:r>
              <a:rPr lang="es-EC" sz="1050" dirty="0" smtClean="0"/>
              <a:t> Laminados</a:t>
            </a:r>
            <a:endParaRPr lang="es-EC" sz="1050" dirty="0"/>
          </a:p>
        </c:rich>
      </c:tx>
      <c:layout>
        <c:manualLayout>
          <c:xMode val="edge"/>
          <c:yMode val="edge"/>
          <c:x val="0.34570769914453953"/>
          <c:y val="1.5470990552706619E-2"/>
        </c:manualLayout>
      </c:layout>
    </c:title>
    <c:plotArea>
      <c:layout>
        <c:manualLayout>
          <c:layoutTarget val="inner"/>
          <c:xMode val="edge"/>
          <c:yMode val="edge"/>
          <c:x val="0.14586717236261698"/>
          <c:y val="0.14789924908035151"/>
          <c:w val="0.80594231764564539"/>
          <c:h val="0.69517313714164131"/>
        </c:manualLayout>
      </c:layout>
      <c:scatterChart>
        <c:scatterStyle val="lineMarker"/>
        <c:varyColors val="1"/>
        <c:ser>
          <c:idx val="0"/>
          <c:order val="0"/>
          <c:marker>
            <c:symbol val="none"/>
          </c:marker>
          <c:xVal>
            <c:numRef>
              <c:f>Hoja1!$F$14:$F$74</c:f>
              <c:numCache>
                <c:formatCode>0.000</c:formatCode>
                <c:ptCount val="61"/>
                <c:pt idx="0">
                  <c:v>1.0000000000000011E-7</c:v>
                </c:pt>
                <c:pt idx="1">
                  <c:v>0.1</c:v>
                </c:pt>
                <c:pt idx="2">
                  <c:v>0.2</c:v>
                </c:pt>
                <c:pt idx="3">
                  <c:v>0.30000000000000016</c:v>
                </c:pt>
                <c:pt idx="4">
                  <c:v>0.4</c:v>
                </c:pt>
                <c:pt idx="5">
                  <c:v>0.5</c:v>
                </c:pt>
                <c:pt idx="6">
                  <c:v>0.6000000000000002</c:v>
                </c:pt>
                <c:pt idx="7">
                  <c:v>0.70000000000000018</c:v>
                </c:pt>
                <c:pt idx="8">
                  <c:v>0.79999999999999993</c:v>
                </c:pt>
                <c:pt idx="9">
                  <c:v>0.9</c:v>
                </c:pt>
                <c:pt idx="10">
                  <c:v>0.99999999999999989</c:v>
                </c:pt>
                <c:pt idx="11">
                  <c:v>1.0999999999999994</c:v>
                </c:pt>
                <c:pt idx="12">
                  <c:v>1.2</c:v>
                </c:pt>
                <c:pt idx="13">
                  <c:v>1.3</c:v>
                </c:pt>
                <c:pt idx="14">
                  <c:v>1.4</c:v>
                </c:pt>
                <c:pt idx="15">
                  <c:v>1.5000000000000002</c:v>
                </c:pt>
                <c:pt idx="16">
                  <c:v>1.6000000000000003</c:v>
                </c:pt>
                <c:pt idx="17">
                  <c:v>1.7000000000000008</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3.3000000000000007</c:v>
                </c:pt>
                <c:pt idx="34">
                  <c:v>3.4000000000000017</c:v>
                </c:pt>
                <c:pt idx="35">
                  <c:v>3.5000000000000018</c:v>
                </c:pt>
                <c:pt idx="36">
                  <c:v>3.6000000000000019</c:v>
                </c:pt>
                <c:pt idx="37">
                  <c:v>3.7000000000000028</c:v>
                </c:pt>
                <c:pt idx="38">
                  <c:v>3.800000000000002</c:v>
                </c:pt>
                <c:pt idx="39">
                  <c:v>3.9000000000000021</c:v>
                </c:pt>
                <c:pt idx="40">
                  <c:v>4.0000000000000018</c:v>
                </c:pt>
                <c:pt idx="41">
                  <c:v>4.1000000000000005</c:v>
                </c:pt>
                <c:pt idx="42">
                  <c:v>4.2000000000000011</c:v>
                </c:pt>
                <c:pt idx="43">
                  <c:v>4.3000000000000007</c:v>
                </c:pt>
                <c:pt idx="44">
                  <c:v>4.4000000000000004</c:v>
                </c:pt>
                <c:pt idx="45">
                  <c:v>4.5</c:v>
                </c:pt>
                <c:pt idx="46">
                  <c:v>4.5999999999999996</c:v>
                </c:pt>
                <c:pt idx="47">
                  <c:v>4.6999999999999975</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5.9999999999999964</c:v>
                </c:pt>
              </c:numCache>
            </c:numRef>
          </c:xVal>
          <c:yVal>
            <c:numRef>
              <c:f>Hoja1!$I$14:$I$74</c:f>
              <c:numCache>
                <c:formatCode>0.000</c:formatCode>
                <c:ptCount val="61"/>
                <c:pt idx="0">
                  <c:v>0.12000000000000002</c:v>
                </c:pt>
                <c:pt idx="1">
                  <c:v>0.12000000000000002</c:v>
                </c:pt>
                <c:pt idx="2">
                  <c:v>0.12000000000000002</c:v>
                </c:pt>
                <c:pt idx="3">
                  <c:v>0.12000000000000002</c:v>
                </c:pt>
                <c:pt idx="4">
                  <c:v>0.12000000000000002</c:v>
                </c:pt>
                <c:pt idx="5">
                  <c:v>0.12000000000000002</c:v>
                </c:pt>
                <c:pt idx="6">
                  <c:v>0.10371372893366487</c:v>
                </c:pt>
                <c:pt idx="7">
                  <c:v>8.889748194314126E-2</c:v>
                </c:pt>
                <c:pt idx="8">
                  <c:v>7.7785296700248668E-2</c:v>
                </c:pt>
                <c:pt idx="9">
                  <c:v>6.91424859557766E-2</c:v>
                </c:pt>
                <c:pt idx="10">
                  <c:v>6.2228237360198904E-2</c:v>
                </c:pt>
                <c:pt idx="11">
                  <c:v>5.6571124872908087E-2</c:v>
                </c:pt>
                <c:pt idx="12">
                  <c:v>5.1856864466832409E-2</c:v>
                </c:pt>
                <c:pt idx="13">
                  <c:v>4.7867874892460707E-2</c:v>
                </c:pt>
                <c:pt idx="14">
                  <c:v>4.444874097157063E-2</c:v>
                </c:pt>
                <c:pt idx="15">
                  <c:v>4.1485491573465906E-2</c:v>
                </c:pt>
                <c:pt idx="16">
                  <c:v>3.8892648350124306E-2</c:v>
                </c:pt>
                <c:pt idx="17">
                  <c:v>3.6604845505999371E-2</c:v>
                </c:pt>
                <c:pt idx="18">
                  <c:v>3.4571242977888272E-2</c:v>
                </c:pt>
                <c:pt idx="19">
                  <c:v>3.2751703873788882E-2</c:v>
                </c:pt>
                <c:pt idx="20">
                  <c:v>3.1114118680099452E-2</c:v>
                </c:pt>
                <c:pt idx="21">
                  <c:v>2.9632493981047076E-2</c:v>
                </c:pt>
                <c:pt idx="22">
                  <c:v>2.828556243645405E-2</c:v>
                </c:pt>
                <c:pt idx="23">
                  <c:v>2.7055755373999523E-2</c:v>
                </c:pt>
                <c:pt idx="24">
                  <c:v>2.5928432233416194E-2</c:v>
                </c:pt>
                <c:pt idx="25">
                  <c:v>2.4891294944079555E-2</c:v>
                </c:pt>
                <c:pt idx="26">
                  <c:v>2.3933937446230343E-2</c:v>
                </c:pt>
                <c:pt idx="27">
                  <c:v>2.3047495318592171E-2</c:v>
                </c:pt>
                <c:pt idx="28">
                  <c:v>2.2224370485785325E-2</c:v>
                </c:pt>
                <c:pt idx="29">
                  <c:v>2.1458012882827209E-2</c:v>
                </c:pt>
                <c:pt idx="30">
                  <c:v>2.0742745786732967E-2</c:v>
                </c:pt>
                <c:pt idx="31">
                  <c:v>2.0073624954902853E-2</c:v>
                </c:pt>
                <c:pt idx="32">
                  <c:v>2.0000000000000007E-2</c:v>
                </c:pt>
                <c:pt idx="33">
                  <c:v>2.0000000000000007E-2</c:v>
                </c:pt>
                <c:pt idx="34">
                  <c:v>2.0000000000000007E-2</c:v>
                </c:pt>
                <c:pt idx="35">
                  <c:v>2.0000000000000007E-2</c:v>
                </c:pt>
                <c:pt idx="36">
                  <c:v>2.0000000000000007E-2</c:v>
                </c:pt>
                <c:pt idx="37">
                  <c:v>2.0000000000000007E-2</c:v>
                </c:pt>
                <c:pt idx="38">
                  <c:v>2.0000000000000007E-2</c:v>
                </c:pt>
                <c:pt idx="39">
                  <c:v>2.0000000000000007E-2</c:v>
                </c:pt>
                <c:pt idx="40">
                  <c:v>2.0000000000000007E-2</c:v>
                </c:pt>
                <c:pt idx="41">
                  <c:v>2.0000000000000007E-2</c:v>
                </c:pt>
                <c:pt idx="42">
                  <c:v>2.0000000000000007E-2</c:v>
                </c:pt>
                <c:pt idx="43">
                  <c:v>2.0000000000000007E-2</c:v>
                </c:pt>
                <c:pt idx="44">
                  <c:v>2.0000000000000007E-2</c:v>
                </c:pt>
                <c:pt idx="45">
                  <c:v>2.0000000000000007E-2</c:v>
                </c:pt>
                <c:pt idx="46">
                  <c:v>2.0000000000000007E-2</c:v>
                </c:pt>
                <c:pt idx="47">
                  <c:v>2.0000000000000007E-2</c:v>
                </c:pt>
                <c:pt idx="48">
                  <c:v>2.0000000000000007E-2</c:v>
                </c:pt>
                <c:pt idx="49">
                  <c:v>2.0000000000000007E-2</c:v>
                </c:pt>
                <c:pt idx="50">
                  <c:v>2.0000000000000007E-2</c:v>
                </c:pt>
                <c:pt idx="51">
                  <c:v>2.0000000000000007E-2</c:v>
                </c:pt>
                <c:pt idx="52">
                  <c:v>2.0000000000000007E-2</c:v>
                </c:pt>
                <c:pt idx="53">
                  <c:v>2.0000000000000007E-2</c:v>
                </c:pt>
                <c:pt idx="54">
                  <c:v>2.0000000000000007E-2</c:v>
                </c:pt>
                <c:pt idx="55">
                  <c:v>2.0000000000000007E-2</c:v>
                </c:pt>
                <c:pt idx="56">
                  <c:v>2.0000000000000007E-2</c:v>
                </c:pt>
                <c:pt idx="57">
                  <c:v>2.0000000000000007E-2</c:v>
                </c:pt>
                <c:pt idx="58">
                  <c:v>2.0000000000000007E-2</c:v>
                </c:pt>
                <c:pt idx="59">
                  <c:v>2.0000000000000007E-2</c:v>
                </c:pt>
                <c:pt idx="60">
                  <c:v>2.0000000000000007E-2</c:v>
                </c:pt>
              </c:numCache>
            </c:numRef>
          </c:yVal>
        </c:ser>
        <c:dLbls/>
        <c:axId val="59310464"/>
        <c:axId val="59312384"/>
      </c:scatterChart>
      <c:valAx>
        <c:axId val="59310464"/>
        <c:scaling>
          <c:orientation val="minMax"/>
          <c:max val="6"/>
        </c:scaling>
        <c:axPos val="b"/>
        <c:title>
          <c:tx>
            <c:rich>
              <a:bodyPr/>
              <a:lstStyle/>
              <a:p>
                <a:pPr>
                  <a:defRPr lang="es-EC"/>
                </a:pPr>
                <a:r>
                  <a:rPr lang="es-EC"/>
                  <a:t>Periodo</a:t>
                </a:r>
              </a:p>
            </c:rich>
          </c:tx>
          <c:layout>
            <c:manualLayout>
              <c:xMode val="edge"/>
              <c:yMode val="edge"/>
              <c:x val="0.44022374706903922"/>
              <c:y val="0.90649168291201943"/>
            </c:manualLayout>
          </c:layout>
          <c:overlay val="1"/>
        </c:title>
        <c:numFmt formatCode="0.0" sourceLinked="0"/>
        <c:majorTickMark val="none"/>
        <c:tickLblPos val="nextTo"/>
        <c:txPr>
          <a:bodyPr/>
          <a:lstStyle/>
          <a:p>
            <a:pPr>
              <a:defRPr lang="es-EC"/>
            </a:pPr>
            <a:endParaRPr lang="es-ES"/>
          </a:p>
        </c:txPr>
        <c:crossAx val="59312384"/>
        <c:crosses val="autoZero"/>
        <c:crossBetween val="midCat"/>
      </c:valAx>
      <c:valAx>
        <c:axId val="59312384"/>
        <c:scaling>
          <c:orientation val="minMax"/>
          <c:max val="0.12000000000000002"/>
          <c:min val="0"/>
        </c:scaling>
        <c:axPos val="l"/>
        <c:majorGridlines/>
        <c:numFmt formatCode="0.00" sourceLinked="0"/>
        <c:majorTickMark val="none"/>
        <c:tickLblPos val="nextTo"/>
        <c:txPr>
          <a:bodyPr/>
          <a:lstStyle/>
          <a:p>
            <a:pPr>
              <a:defRPr lang="es-EC"/>
            </a:pPr>
            <a:endParaRPr lang="es-ES"/>
          </a:p>
        </c:txPr>
        <c:crossAx val="59310464"/>
        <c:crosses val="autoZero"/>
        <c:crossBetween val="midCat"/>
      </c:valAx>
    </c:plotArea>
    <c:plotVisOnly val="1"/>
    <c:dispBlanksAs val="gap"/>
    <c:showDLblsOverMax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ES"/>
  <c:roundedCorners val="1"/>
  <c:chart>
    <c:title>
      <c:tx>
        <c:rich>
          <a:bodyPr/>
          <a:lstStyle/>
          <a:p>
            <a:pPr>
              <a:defRPr lang="es-EC"/>
            </a:pPr>
            <a:r>
              <a:rPr lang="es-EC" sz="1050" dirty="0"/>
              <a:t>Espectro de Diseño </a:t>
            </a:r>
            <a:r>
              <a:rPr lang="es-EC" sz="1050" dirty="0" smtClean="0"/>
              <a:t>Elementos Soldados</a:t>
            </a:r>
            <a:endParaRPr lang="es-EC" sz="1050" dirty="0"/>
          </a:p>
        </c:rich>
      </c:tx>
    </c:title>
    <c:plotArea>
      <c:layout/>
      <c:scatterChart>
        <c:scatterStyle val="smoothMarker"/>
        <c:varyColors val="1"/>
        <c:ser>
          <c:idx val="0"/>
          <c:order val="0"/>
          <c:marker>
            <c:symbol val="none"/>
          </c:marker>
          <c:xVal>
            <c:numRef>
              <c:f>Hoja1!$F$14:$F$74</c:f>
              <c:numCache>
                <c:formatCode>0.000</c:formatCode>
                <c:ptCount val="61"/>
                <c:pt idx="0">
                  <c:v>1.000000000000001E-7</c:v>
                </c:pt>
                <c:pt idx="1">
                  <c:v>0.1</c:v>
                </c:pt>
                <c:pt idx="2">
                  <c:v>0.2</c:v>
                </c:pt>
                <c:pt idx="3">
                  <c:v>0.30000000000000016</c:v>
                </c:pt>
                <c:pt idx="4">
                  <c:v>0.4</c:v>
                </c:pt>
                <c:pt idx="5">
                  <c:v>0.5</c:v>
                </c:pt>
                <c:pt idx="6">
                  <c:v>0.6000000000000002</c:v>
                </c:pt>
                <c:pt idx="7">
                  <c:v>0.70000000000000018</c:v>
                </c:pt>
                <c:pt idx="8">
                  <c:v>0.79999999999999993</c:v>
                </c:pt>
                <c:pt idx="9">
                  <c:v>0.89999999999999991</c:v>
                </c:pt>
                <c:pt idx="10">
                  <c:v>0.99999999999999989</c:v>
                </c:pt>
                <c:pt idx="11">
                  <c:v>1.0999999999999994</c:v>
                </c:pt>
                <c:pt idx="12">
                  <c:v>1.2</c:v>
                </c:pt>
                <c:pt idx="13">
                  <c:v>1.3</c:v>
                </c:pt>
                <c:pt idx="14">
                  <c:v>1.4</c:v>
                </c:pt>
                <c:pt idx="15">
                  <c:v>1.5000000000000002</c:v>
                </c:pt>
                <c:pt idx="16">
                  <c:v>1.6000000000000003</c:v>
                </c:pt>
                <c:pt idx="17">
                  <c:v>1.7000000000000004</c:v>
                </c:pt>
                <c:pt idx="18">
                  <c:v>1.8000000000000005</c:v>
                </c:pt>
                <c:pt idx="19">
                  <c:v>1.900000000000001</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3.3000000000000007</c:v>
                </c:pt>
                <c:pt idx="34">
                  <c:v>3.4000000000000017</c:v>
                </c:pt>
                <c:pt idx="35">
                  <c:v>3.5000000000000018</c:v>
                </c:pt>
                <c:pt idx="36">
                  <c:v>3.6000000000000019</c:v>
                </c:pt>
                <c:pt idx="37">
                  <c:v>3.7000000000000028</c:v>
                </c:pt>
                <c:pt idx="38">
                  <c:v>3.800000000000002</c:v>
                </c:pt>
                <c:pt idx="39">
                  <c:v>3.9000000000000021</c:v>
                </c:pt>
                <c:pt idx="40">
                  <c:v>4.0000000000000018</c:v>
                </c:pt>
                <c:pt idx="41">
                  <c:v>4.1000000000000005</c:v>
                </c:pt>
                <c:pt idx="42">
                  <c:v>4.2000000000000011</c:v>
                </c:pt>
                <c:pt idx="43">
                  <c:v>4.3000000000000007</c:v>
                </c:pt>
                <c:pt idx="44">
                  <c:v>4.4000000000000004</c:v>
                </c:pt>
                <c:pt idx="45">
                  <c:v>4.5</c:v>
                </c:pt>
                <c:pt idx="46">
                  <c:v>4.5999999999999996</c:v>
                </c:pt>
                <c:pt idx="47">
                  <c:v>4.6999999999999975</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5.9999999999999964</c:v>
                </c:pt>
              </c:numCache>
            </c:numRef>
          </c:xVal>
          <c:yVal>
            <c:numRef>
              <c:f>Hoja1!$J$14:$J$74</c:f>
              <c:numCache>
                <c:formatCode>0.000</c:formatCode>
                <c:ptCount val="61"/>
                <c:pt idx="0">
                  <c:v>0.1714285714285714</c:v>
                </c:pt>
                <c:pt idx="1">
                  <c:v>0.1714285714285714</c:v>
                </c:pt>
                <c:pt idx="2">
                  <c:v>0.1714285714285714</c:v>
                </c:pt>
                <c:pt idx="3">
                  <c:v>0.1714285714285714</c:v>
                </c:pt>
                <c:pt idx="4">
                  <c:v>0.1714285714285714</c:v>
                </c:pt>
                <c:pt idx="5">
                  <c:v>0.1714285714285714</c:v>
                </c:pt>
                <c:pt idx="6">
                  <c:v>0.14816246990523546</c:v>
                </c:pt>
                <c:pt idx="7">
                  <c:v>0.12699640277591617</c:v>
                </c:pt>
                <c:pt idx="8">
                  <c:v>0.11112185242892661</c:v>
                </c:pt>
                <c:pt idx="9">
                  <c:v>9.8774979936823715E-2</c:v>
                </c:pt>
                <c:pt idx="10">
                  <c:v>8.8897481943141274E-2</c:v>
                </c:pt>
                <c:pt idx="11">
                  <c:v>8.0815892675583034E-2</c:v>
                </c:pt>
                <c:pt idx="12">
                  <c:v>7.4081234952617786E-2</c:v>
                </c:pt>
                <c:pt idx="13">
                  <c:v>6.8382678417800991E-2</c:v>
                </c:pt>
                <c:pt idx="14">
                  <c:v>6.3498201387958073E-2</c:v>
                </c:pt>
                <c:pt idx="15">
                  <c:v>5.926498796209418E-2</c:v>
                </c:pt>
                <c:pt idx="16">
                  <c:v>5.5560926214463305E-2</c:v>
                </c:pt>
                <c:pt idx="17">
                  <c:v>5.2292636437141944E-2</c:v>
                </c:pt>
                <c:pt idx="18">
                  <c:v>4.9387489968411837E-2</c:v>
                </c:pt>
                <c:pt idx="19">
                  <c:v>4.6788148391126945E-2</c:v>
                </c:pt>
                <c:pt idx="20">
                  <c:v>4.4448740971570623E-2</c:v>
                </c:pt>
                <c:pt idx="21">
                  <c:v>4.2332134258638736E-2</c:v>
                </c:pt>
                <c:pt idx="22">
                  <c:v>4.0407946337791496E-2</c:v>
                </c:pt>
                <c:pt idx="23">
                  <c:v>3.8651079105713596E-2</c:v>
                </c:pt>
                <c:pt idx="24">
                  <c:v>3.7040617476308858E-2</c:v>
                </c:pt>
                <c:pt idx="25">
                  <c:v>3.5558992777256507E-2</c:v>
                </c:pt>
                <c:pt idx="26">
                  <c:v>3.4191339208900474E-2</c:v>
                </c:pt>
                <c:pt idx="27">
                  <c:v>3.2924993312274546E-2</c:v>
                </c:pt>
                <c:pt idx="28">
                  <c:v>3.1749100693979022E-2</c:v>
                </c:pt>
                <c:pt idx="29">
                  <c:v>3.065430411832458E-2</c:v>
                </c:pt>
                <c:pt idx="30">
                  <c:v>2.9632493981047076E-2</c:v>
                </c:pt>
                <c:pt idx="31">
                  <c:v>2.8676607078432656E-2</c:v>
                </c:pt>
                <c:pt idx="32">
                  <c:v>2.8571428571428584E-2</c:v>
                </c:pt>
                <c:pt idx="33">
                  <c:v>2.8571428571428584E-2</c:v>
                </c:pt>
                <c:pt idx="34">
                  <c:v>2.8571428571428584E-2</c:v>
                </c:pt>
                <c:pt idx="35">
                  <c:v>2.8571428571428584E-2</c:v>
                </c:pt>
                <c:pt idx="36">
                  <c:v>2.8571428571428584E-2</c:v>
                </c:pt>
                <c:pt idx="37">
                  <c:v>2.8571428571428584E-2</c:v>
                </c:pt>
                <c:pt idx="38">
                  <c:v>2.8571428571428584E-2</c:v>
                </c:pt>
                <c:pt idx="39">
                  <c:v>2.8571428571428584E-2</c:v>
                </c:pt>
                <c:pt idx="40">
                  <c:v>2.8571428571428584E-2</c:v>
                </c:pt>
                <c:pt idx="41">
                  <c:v>2.8571428571428584E-2</c:v>
                </c:pt>
                <c:pt idx="42">
                  <c:v>2.8571428571428584E-2</c:v>
                </c:pt>
                <c:pt idx="43">
                  <c:v>2.8571428571428584E-2</c:v>
                </c:pt>
                <c:pt idx="44">
                  <c:v>2.8571428571428584E-2</c:v>
                </c:pt>
                <c:pt idx="45">
                  <c:v>2.8571428571428584E-2</c:v>
                </c:pt>
                <c:pt idx="46">
                  <c:v>2.8571428571428584E-2</c:v>
                </c:pt>
                <c:pt idx="47">
                  <c:v>2.8571428571428584E-2</c:v>
                </c:pt>
                <c:pt idx="48">
                  <c:v>2.8571428571428584E-2</c:v>
                </c:pt>
                <c:pt idx="49">
                  <c:v>2.8571428571428584E-2</c:v>
                </c:pt>
                <c:pt idx="50">
                  <c:v>2.8571428571428584E-2</c:v>
                </c:pt>
                <c:pt idx="51">
                  <c:v>2.8571428571428584E-2</c:v>
                </c:pt>
                <c:pt idx="52">
                  <c:v>2.8571428571428584E-2</c:v>
                </c:pt>
                <c:pt idx="53">
                  <c:v>2.8571428571428584E-2</c:v>
                </c:pt>
                <c:pt idx="54">
                  <c:v>2.8571428571428584E-2</c:v>
                </c:pt>
                <c:pt idx="55">
                  <c:v>2.8571428571428584E-2</c:v>
                </c:pt>
                <c:pt idx="56">
                  <c:v>2.8571428571428584E-2</c:v>
                </c:pt>
                <c:pt idx="57">
                  <c:v>2.8571428571428584E-2</c:v>
                </c:pt>
                <c:pt idx="58">
                  <c:v>2.8571428571428584E-2</c:v>
                </c:pt>
                <c:pt idx="59">
                  <c:v>2.8571428571428584E-2</c:v>
                </c:pt>
                <c:pt idx="60">
                  <c:v>2.8571428571428584E-2</c:v>
                </c:pt>
              </c:numCache>
            </c:numRef>
          </c:yVal>
          <c:smooth val="1"/>
        </c:ser>
        <c:dLbls/>
        <c:axId val="72428160"/>
        <c:axId val="72438528"/>
      </c:scatterChart>
      <c:valAx>
        <c:axId val="72428160"/>
        <c:scaling>
          <c:orientation val="minMax"/>
          <c:max val="6"/>
        </c:scaling>
        <c:axPos val="b"/>
        <c:title>
          <c:tx>
            <c:rich>
              <a:bodyPr/>
              <a:lstStyle/>
              <a:p>
                <a:pPr>
                  <a:defRPr lang="es-EC"/>
                </a:pPr>
                <a:r>
                  <a:rPr lang="es-EC"/>
                  <a:t>Periodo</a:t>
                </a:r>
              </a:p>
            </c:rich>
          </c:tx>
          <c:layout>
            <c:manualLayout>
              <c:xMode val="edge"/>
              <c:yMode val="edge"/>
              <c:x val="0.47115808411085702"/>
              <c:y val="0.90870198921605871"/>
            </c:manualLayout>
          </c:layout>
        </c:title>
        <c:numFmt formatCode="0.0" sourceLinked="0"/>
        <c:majorTickMark val="none"/>
        <c:tickLblPos val="nextTo"/>
        <c:txPr>
          <a:bodyPr/>
          <a:lstStyle/>
          <a:p>
            <a:pPr>
              <a:defRPr lang="es-EC"/>
            </a:pPr>
            <a:endParaRPr lang="es-ES"/>
          </a:p>
        </c:txPr>
        <c:crossAx val="72438528"/>
        <c:crosses val="autoZero"/>
        <c:crossBetween val="midCat"/>
      </c:valAx>
      <c:valAx>
        <c:axId val="72438528"/>
        <c:scaling>
          <c:orientation val="minMax"/>
          <c:max val="0.18000000000000008"/>
          <c:min val="0"/>
        </c:scaling>
        <c:axPos val="l"/>
        <c:majorGridlines/>
        <c:title>
          <c:tx>
            <c:rich>
              <a:bodyPr/>
              <a:lstStyle/>
              <a:p>
                <a:pPr>
                  <a:defRPr lang="es-EC"/>
                </a:pPr>
                <a:r>
                  <a:rPr lang="es-EC"/>
                  <a:t>Aceleracion</a:t>
                </a:r>
              </a:p>
            </c:rich>
          </c:tx>
        </c:title>
        <c:numFmt formatCode="0.00" sourceLinked="0"/>
        <c:majorTickMark val="none"/>
        <c:tickLblPos val="nextTo"/>
        <c:txPr>
          <a:bodyPr/>
          <a:lstStyle/>
          <a:p>
            <a:pPr>
              <a:defRPr lang="es-EC"/>
            </a:pPr>
            <a:endParaRPr lang="es-ES"/>
          </a:p>
        </c:txPr>
        <c:crossAx val="72428160"/>
        <c:crosses val="autoZero"/>
        <c:crossBetween val="midCat"/>
        <c:majorUnit val="2.0000000000000011E-2"/>
      </c:valAx>
    </c:plotArea>
    <c:plotVisOnly val="1"/>
    <c:dispBlanksAs val="gap"/>
    <c:showDLblsOverMax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ES"/>
  <c:roundedCorners val="1"/>
  <c:chart>
    <c:title>
      <c:tx>
        <c:rich>
          <a:bodyPr/>
          <a:lstStyle/>
          <a:p>
            <a:pPr>
              <a:defRPr lang="es-EC"/>
            </a:pPr>
            <a:r>
              <a:rPr lang="es-EC"/>
              <a:t>Espectro de Secciones Laminadas</a:t>
            </a:r>
          </a:p>
        </c:rich>
      </c:tx>
    </c:title>
    <c:plotArea>
      <c:layout>
        <c:manualLayout>
          <c:layoutTarget val="inner"/>
          <c:xMode val="edge"/>
          <c:yMode val="edge"/>
          <c:x val="0.14586717236261698"/>
          <c:y val="0.14789924908035151"/>
          <c:w val="0.80594231764564539"/>
          <c:h val="0.6951731371416412"/>
        </c:manualLayout>
      </c:layout>
      <c:scatterChart>
        <c:scatterStyle val="lineMarker"/>
        <c:varyColors val="1"/>
        <c:ser>
          <c:idx val="0"/>
          <c:order val="0"/>
          <c:marker>
            <c:symbol val="none"/>
          </c:marker>
          <c:xVal>
            <c:numRef>
              <c:f>Hoja1!$F$14:$F$74</c:f>
              <c:numCache>
                <c:formatCode>0.000</c:formatCode>
                <c:ptCount val="61"/>
                <c:pt idx="0">
                  <c:v>1.000000000000001E-7</c:v>
                </c:pt>
                <c:pt idx="1">
                  <c:v>0.1</c:v>
                </c:pt>
                <c:pt idx="2">
                  <c:v>0.2</c:v>
                </c:pt>
                <c:pt idx="3">
                  <c:v>0.30000000000000016</c:v>
                </c:pt>
                <c:pt idx="4">
                  <c:v>0.4</c:v>
                </c:pt>
                <c:pt idx="5">
                  <c:v>0.5</c:v>
                </c:pt>
                <c:pt idx="6">
                  <c:v>0.6000000000000002</c:v>
                </c:pt>
                <c:pt idx="7">
                  <c:v>0.70000000000000018</c:v>
                </c:pt>
                <c:pt idx="8">
                  <c:v>0.79999999999999993</c:v>
                </c:pt>
                <c:pt idx="9">
                  <c:v>0.9</c:v>
                </c:pt>
                <c:pt idx="10">
                  <c:v>0.99999999999999989</c:v>
                </c:pt>
                <c:pt idx="11">
                  <c:v>1.0999999999999994</c:v>
                </c:pt>
                <c:pt idx="12">
                  <c:v>1.2</c:v>
                </c:pt>
                <c:pt idx="13">
                  <c:v>1.3</c:v>
                </c:pt>
                <c:pt idx="14">
                  <c:v>1.4</c:v>
                </c:pt>
                <c:pt idx="15">
                  <c:v>1.5000000000000002</c:v>
                </c:pt>
                <c:pt idx="16">
                  <c:v>1.6000000000000003</c:v>
                </c:pt>
                <c:pt idx="17">
                  <c:v>1.7000000000000006</c:v>
                </c:pt>
                <c:pt idx="18">
                  <c:v>1.8000000000000005</c:v>
                </c:pt>
                <c:pt idx="19">
                  <c:v>1.9000000000000008</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3.3000000000000007</c:v>
                </c:pt>
                <c:pt idx="34">
                  <c:v>3.4000000000000017</c:v>
                </c:pt>
                <c:pt idx="35">
                  <c:v>3.5000000000000018</c:v>
                </c:pt>
                <c:pt idx="36">
                  <c:v>3.6000000000000019</c:v>
                </c:pt>
                <c:pt idx="37">
                  <c:v>3.7000000000000028</c:v>
                </c:pt>
                <c:pt idx="38">
                  <c:v>3.800000000000002</c:v>
                </c:pt>
                <c:pt idx="39">
                  <c:v>3.9000000000000021</c:v>
                </c:pt>
                <c:pt idx="40">
                  <c:v>4.0000000000000018</c:v>
                </c:pt>
                <c:pt idx="41">
                  <c:v>4.1000000000000005</c:v>
                </c:pt>
                <c:pt idx="42">
                  <c:v>4.2000000000000011</c:v>
                </c:pt>
                <c:pt idx="43">
                  <c:v>4.3000000000000007</c:v>
                </c:pt>
                <c:pt idx="44">
                  <c:v>4.4000000000000004</c:v>
                </c:pt>
                <c:pt idx="45">
                  <c:v>4.5</c:v>
                </c:pt>
                <c:pt idx="46">
                  <c:v>4.5999999999999996</c:v>
                </c:pt>
                <c:pt idx="47">
                  <c:v>4.6999999999999975</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5.9999999999999964</c:v>
                </c:pt>
              </c:numCache>
            </c:numRef>
          </c:xVal>
          <c:yVal>
            <c:numRef>
              <c:f>Hoja1!$I$14:$I$74</c:f>
              <c:numCache>
                <c:formatCode>0.000</c:formatCode>
                <c:ptCount val="61"/>
                <c:pt idx="0">
                  <c:v>0.12000000000000002</c:v>
                </c:pt>
                <c:pt idx="1">
                  <c:v>0.12000000000000002</c:v>
                </c:pt>
                <c:pt idx="2">
                  <c:v>0.12000000000000002</c:v>
                </c:pt>
                <c:pt idx="3">
                  <c:v>0.12000000000000002</c:v>
                </c:pt>
                <c:pt idx="4">
                  <c:v>0.12000000000000002</c:v>
                </c:pt>
                <c:pt idx="5">
                  <c:v>0.12000000000000002</c:v>
                </c:pt>
                <c:pt idx="6">
                  <c:v>0.10371372893366487</c:v>
                </c:pt>
                <c:pt idx="7">
                  <c:v>8.889748194314126E-2</c:v>
                </c:pt>
                <c:pt idx="8">
                  <c:v>7.7785296700248668E-2</c:v>
                </c:pt>
                <c:pt idx="9">
                  <c:v>6.9142485955776586E-2</c:v>
                </c:pt>
                <c:pt idx="10">
                  <c:v>6.2228237360198904E-2</c:v>
                </c:pt>
                <c:pt idx="11">
                  <c:v>5.657112487290808E-2</c:v>
                </c:pt>
                <c:pt idx="12">
                  <c:v>5.1856864466832409E-2</c:v>
                </c:pt>
                <c:pt idx="13">
                  <c:v>4.78678748924607E-2</c:v>
                </c:pt>
                <c:pt idx="14">
                  <c:v>4.444874097157063E-2</c:v>
                </c:pt>
                <c:pt idx="15">
                  <c:v>4.1485491573465906E-2</c:v>
                </c:pt>
                <c:pt idx="16">
                  <c:v>3.8892648350124299E-2</c:v>
                </c:pt>
                <c:pt idx="17">
                  <c:v>3.6604845505999371E-2</c:v>
                </c:pt>
                <c:pt idx="18">
                  <c:v>3.4571242977888272E-2</c:v>
                </c:pt>
                <c:pt idx="19">
                  <c:v>3.2751703873788882E-2</c:v>
                </c:pt>
                <c:pt idx="20">
                  <c:v>3.1114118680099452E-2</c:v>
                </c:pt>
                <c:pt idx="21">
                  <c:v>2.9632493981047076E-2</c:v>
                </c:pt>
                <c:pt idx="22">
                  <c:v>2.828556243645405E-2</c:v>
                </c:pt>
                <c:pt idx="23">
                  <c:v>2.705575537399952E-2</c:v>
                </c:pt>
                <c:pt idx="24">
                  <c:v>2.592843223341619E-2</c:v>
                </c:pt>
                <c:pt idx="25">
                  <c:v>2.4891294944079555E-2</c:v>
                </c:pt>
                <c:pt idx="26">
                  <c:v>2.3933937446230343E-2</c:v>
                </c:pt>
                <c:pt idx="27">
                  <c:v>2.3047495318592171E-2</c:v>
                </c:pt>
                <c:pt idx="28">
                  <c:v>2.2224370485785322E-2</c:v>
                </c:pt>
                <c:pt idx="29">
                  <c:v>2.1458012882827206E-2</c:v>
                </c:pt>
                <c:pt idx="30">
                  <c:v>2.0742745786732967E-2</c:v>
                </c:pt>
                <c:pt idx="31">
                  <c:v>2.0073624954902849E-2</c:v>
                </c:pt>
                <c:pt idx="32">
                  <c:v>2.0000000000000007E-2</c:v>
                </c:pt>
                <c:pt idx="33">
                  <c:v>2.0000000000000007E-2</c:v>
                </c:pt>
                <c:pt idx="34">
                  <c:v>2.0000000000000007E-2</c:v>
                </c:pt>
                <c:pt idx="35">
                  <c:v>2.0000000000000007E-2</c:v>
                </c:pt>
                <c:pt idx="36">
                  <c:v>2.0000000000000007E-2</c:v>
                </c:pt>
                <c:pt idx="37">
                  <c:v>2.0000000000000007E-2</c:v>
                </c:pt>
                <c:pt idx="38">
                  <c:v>2.0000000000000007E-2</c:v>
                </c:pt>
                <c:pt idx="39">
                  <c:v>2.0000000000000007E-2</c:v>
                </c:pt>
                <c:pt idx="40">
                  <c:v>2.0000000000000007E-2</c:v>
                </c:pt>
                <c:pt idx="41">
                  <c:v>2.0000000000000007E-2</c:v>
                </c:pt>
                <c:pt idx="42">
                  <c:v>2.0000000000000007E-2</c:v>
                </c:pt>
                <c:pt idx="43">
                  <c:v>2.0000000000000007E-2</c:v>
                </c:pt>
                <c:pt idx="44">
                  <c:v>2.0000000000000007E-2</c:v>
                </c:pt>
                <c:pt idx="45">
                  <c:v>2.0000000000000007E-2</c:v>
                </c:pt>
                <c:pt idx="46">
                  <c:v>2.0000000000000007E-2</c:v>
                </c:pt>
                <c:pt idx="47">
                  <c:v>2.0000000000000007E-2</c:v>
                </c:pt>
                <c:pt idx="48">
                  <c:v>2.0000000000000007E-2</c:v>
                </c:pt>
                <c:pt idx="49">
                  <c:v>2.0000000000000007E-2</c:v>
                </c:pt>
                <c:pt idx="50">
                  <c:v>2.0000000000000007E-2</c:v>
                </c:pt>
                <c:pt idx="51">
                  <c:v>2.0000000000000007E-2</c:v>
                </c:pt>
                <c:pt idx="52">
                  <c:v>2.0000000000000007E-2</c:v>
                </c:pt>
                <c:pt idx="53">
                  <c:v>2.0000000000000007E-2</c:v>
                </c:pt>
                <c:pt idx="54">
                  <c:v>2.0000000000000007E-2</c:v>
                </c:pt>
                <c:pt idx="55">
                  <c:v>2.0000000000000007E-2</c:v>
                </c:pt>
                <c:pt idx="56">
                  <c:v>2.0000000000000007E-2</c:v>
                </c:pt>
                <c:pt idx="57">
                  <c:v>2.0000000000000007E-2</c:v>
                </c:pt>
                <c:pt idx="58">
                  <c:v>2.0000000000000007E-2</c:v>
                </c:pt>
                <c:pt idx="59">
                  <c:v>2.0000000000000007E-2</c:v>
                </c:pt>
                <c:pt idx="60">
                  <c:v>2.0000000000000007E-2</c:v>
                </c:pt>
              </c:numCache>
            </c:numRef>
          </c:yVal>
        </c:ser>
        <c:dLbls/>
        <c:axId val="75592832"/>
        <c:axId val="75594752"/>
      </c:scatterChart>
      <c:valAx>
        <c:axId val="75592832"/>
        <c:scaling>
          <c:orientation val="minMax"/>
          <c:max val="6"/>
        </c:scaling>
        <c:axPos val="b"/>
        <c:title>
          <c:tx>
            <c:rich>
              <a:bodyPr/>
              <a:lstStyle/>
              <a:p>
                <a:pPr>
                  <a:defRPr lang="es-EC"/>
                </a:pPr>
                <a:r>
                  <a:rPr lang="es-EC"/>
                  <a:t>Periodo</a:t>
                </a:r>
              </a:p>
            </c:rich>
          </c:tx>
          <c:layout>
            <c:manualLayout>
              <c:xMode val="edge"/>
              <c:yMode val="edge"/>
              <c:x val="0.50210779666820871"/>
              <c:y val="0.92779314747818731"/>
            </c:manualLayout>
          </c:layout>
          <c:overlay val="1"/>
        </c:title>
        <c:numFmt formatCode="0.0" sourceLinked="0"/>
        <c:majorTickMark val="none"/>
        <c:tickLblPos val="nextTo"/>
        <c:txPr>
          <a:bodyPr/>
          <a:lstStyle/>
          <a:p>
            <a:pPr>
              <a:defRPr lang="es-EC"/>
            </a:pPr>
            <a:endParaRPr lang="es-ES"/>
          </a:p>
        </c:txPr>
        <c:crossAx val="75594752"/>
        <c:crosses val="autoZero"/>
        <c:crossBetween val="midCat"/>
      </c:valAx>
      <c:valAx>
        <c:axId val="75594752"/>
        <c:scaling>
          <c:orientation val="minMax"/>
          <c:max val="0.12000000000000002"/>
          <c:min val="0"/>
        </c:scaling>
        <c:axPos val="l"/>
        <c:majorGridlines/>
        <c:title>
          <c:tx>
            <c:rich>
              <a:bodyPr/>
              <a:lstStyle/>
              <a:p>
                <a:pPr>
                  <a:defRPr lang="es-EC"/>
                </a:pPr>
                <a:r>
                  <a:rPr lang="es-EC"/>
                  <a:t>Aceleracion</a:t>
                </a:r>
              </a:p>
            </c:rich>
          </c:tx>
          <c:layout>
            <c:manualLayout>
              <c:xMode val="edge"/>
              <c:yMode val="edge"/>
              <c:x val="2.691718974567545E-2"/>
              <c:y val="0.42015292007417998"/>
            </c:manualLayout>
          </c:layout>
          <c:overlay val="1"/>
        </c:title>
        <c:numFmt formatCode="0.00" sourceLinked="0"/>
        <c:majorTickMark val="none"/>
        <c:tickLblPos val="nextTo"/>
        <c:txPr>
          <a:bodyPr/>
          <a:lstStyle/>
          <a:p>
            <a:pPr>
              <a:defRPr lang="es-EC"/>
            </a:pPr>
            <a:endParaRPr lang="es-ES"/>
          </a:p>
        </c:txPr>
        <c:crossAx val="75592832"/>
        <c:crosses val="autoZero"/>
        <c:crossBetween val="midCat"/>
      </c:valAx>
    </c:plotArea>
    <c:plotVisOnly val="1"/>
    <c:dispBlanksAs val="gap"/>
    <c:showDLblsOverMax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ES"/>
  <c:roundedCorners val="1"/>
  <c:chart>
    <c:title>
      <c:tx>
        <c:rich>
          <a:bodyPr/>
          <a:lstStyle/>
          <a:p>
            <a:pPr>
              <a:defRPr lang="es-EC"/>
            </a:pPr>
            <a:r>
              <a:rPr lang="es-EC"/>
              <a:t>Espectro de Diseño Soldadas</a:t>
            </a:r>
          </a:p>
        </c:rich>
      </c:tx>
    </c:title>
    <c:plotArea>
      <c:layout/>
      <c:scatterChart>
        <c:scatterStyle val="smoothMarker"/>
        <c:varyColors val="1"/>
        <c:ser>
          <c:idx val="0"/>
          <c:order val="0"/>
          <c:marker>
            <c:symbol val="none"/>
          </c:marker>
          <c:xVal>
            <c:numRef>
              <c:f>Hoja1!$F$14:$F$74</c:f>
              <c:numCache>
                <c:formatCode>0.000</c:formatCode>
                <c:ptCount val="61"/>
                <c:pt idx="0">
                  <c:v>1.000000000000001E-7</c:v>
                </c:pt>
                <c:pt idx="1">
                  <c:v>0.1</c:v>
                </c:pt>
                <c:pt idx="2">
                  <c:v>0.2</c:v>
                </c:pt>
                <c:pt idx="3">
                  <c:v>0.30000000000000016</c:v>
                </c:pt>
                <c:pt idx="4">
                  <c:v>0.4</c:v>
                </c:pt>
                <c:pt idx="5">
                  <c:v>0.5</c:v>
                </c:pt>
                <c:pt idx="6">
                  <c:v>0.6000000000000002</c:v>
                </c:pt>
                <c:pt idx="7">
                  <c:v>0.70000000000000018</c:v>
                </c:pt>
                <c:pt idx="8">
                  <c:v>0.79999999999999993</c:v>
                </c:pt>
                <c:pt idx="9">
                  <c:v>0.89999999999999991</c:v>
                </c:pt>
                <c:pt idx="10">
                  <c:v>0.99999999999999989</c:v>
                </c:pt>
                <c:pt idx="11">
                  <c:v>1.0999999999999994</c:v>
                </c:pt>
                <c:pt idx="12">
                  <c:v>1.2</c:v>
                </c:pt>
                <c:pt idx="13">
                  <c:v>1.3</c:v>
                </c:pt>
                <c:pt idx="14">
                  <c:v>1.4</c:v>
                </c:pt>
                <c:pt idx="15">
                  <c:v>1.5000000000000002</c:v>
                </c:pt>
                <c:pt idx="16">
                  <c:v>1.6000000000000003</c:v>
                </c:pt>
                <c:pt idx="17">
                  <c:v>1.7000000000000004</c:v>
                </c:pt>
                <c:pt idx="18">
                  <c:v>1.8000000000000005</c:v>
                </c:pt>
                <c:pt idx="19">
                  <c:v>1.900000000000001</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3.3000000000000007</c:v>
                </c:pt>
                <c:pt idx="34">
                  <c:v>3.4000000000000017</c:v>
                </c:pt>
                <c:pt idx="35">
                  <c:v>3.5000000000000018</c:v>
                </c:pt>
                <c:pt idx="36">
                  <c:v>3.6000000000000019</c:v>
                </c:pt>
                <c:pt idx="37">
                  <c:v>3.7000000000000028</c:v>
                </c:pt>
                <c:pt idx="38">
                  <c:v>3.800000000000002</c:v>
                </c:pt>
                <c:pt idx="39">
                  <c:v>3.9000000000000021</c:v>
                </c:pt>
                <c:pt idx="40">
                  <c:v>4.0000000000000018</c:v>
                </c:pt>
                <c:pt idx="41">
                  <c:v>4.1000000000000005</c:v>
                </c:pt>
                <c:pt idx="42">
                  <c:v>4.2000000000000011</c:v>
                </c:pt>
                <c:pt idx="43">
                  <c:v>4.3000000000000007</c:v>
                </c:pt>
                <c:pt idx="44">
                  <c:v>4.4000000000000004</c:v>
                </c:pt>
                <c:pt idx="45">
                  <c:v>4.5</c:v>
                </c:pt>
                <c:pt idx="46">
                  <c:v>4.5999999999999996</c:v>
                </c:pt>
                <c:pt idx="47">
                  <c:v>4.6999999999999975</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5.9999999999999964</c:v>
                </c:pt>
              </c:numCache>
            </c:numRef>
          </c:xVal>
          <c:yVal>
            <c:numRef>
              <c:f>Hoja1!$J$14:$J$74</c:f>
              <c:numCache>
                <c:formatCode>0.000</c:formatCode>
                <c:ptCount val="61"/>
                <c:pt idx="0">
                  <c:v>0.1714285714285714</c:v>
                </c:pt>
                <c:pt idx="1">
                  <c:v>0.1714285714285714</c:v>
                </c:pt>
                <c:pt idx="2">
                  <c:v>0.1714285714285714</c:v>
                </c:pt>
                <c:pt idx="3">
                  <c:v>0.1714285714285714</c:v>
                </c:pt>
                <c:pt idx="4">
                  <c:v>0.1714285714285714</c:v>
                </c:pt>
                <c:pt idx="5">
                  <c:v>0.1714285714285714</c:v>
                </c:pt>
                <c:pt idx="6">
                  <c:v>0.14816246990523546</c:v>
                </c:pt>
                <c:pt idx="7">
                  <c:v>0.12699640277591617</c:v>
                </c:pt>
                <c:pt idx="8">
                  <c:v>0.11112185242892661</c:v>
                </c:pt>
                <c:pt idx="9">
                  <c:v>9.8774979936823715E-2</c:v>
                </c:pt>
                <c:pt idx="10">
                  <c:v>8.8897481943141274E-2</c:v>
                </c:pt>
                <c:pt idx="11">
                  <c:v>8.0815892675583034E-2</c:v>
                </c:pt>
                <c:pt idx="12">
                  <c:v>7.4081234952617786E-2</c:v>
                </c:pt>
                <c:pt idx="13">
                  <c:v>6.8382678417800991E-2</c:v>
                </c:pt>
                <c:pt idx="14">
                  <c:v>6.3498201387958073E-2</c:v>
                </c:pt>
                <c:pt idx="15">
                  <c:v>5.926498796209418E-2</c:v>
                </c:pt>
                <c:pt idx="16">
                  <c:v>5.5560926214463305E-2</c:v>
                </c:pt>
                <c:pt idx="17">
                  <c:v>5.2292636437141944E-2</c:v>
                </c:pt>
                <c:pt idx="18">
                  <c:v>4.9387489968411837E-2</c:v>
                </c:pt>
                <c:pt idx="19">
                  <c:v>4.6788148391126945E-2</c:v>
                </c:pt>
                <c:pt idx="20">
                  <c:v>4.4448740971570623E-2</c:v>
                </c:pt>
                <c:pt idx="21">
                  <c:v>4.2332134258638736E-2</c:v>
                </c:pt>
                <c:pt idx="22">
                  <c:v>4.0407946337791496E-2</c:v>
                </c:pt>
                <c:pt idx="23">
                  <c:v>3.8651079105713596E-2</c:v>
                </c:pt>
                <c:pt idx="24">
                  <c:v>3.7040617476308858E-2</c:v>
                </c:pt>
                <c:pt idx="25">
                  <c:v>3.5558992777256507E-2</c:v>
                </c:pt>
                <c:pt idx="26">
                  <c:v>3.4191339208900474E-2</c:v>
                </c:pt>
                <c:pt idx="27">
                  <c:v>3.2924993312274546E-2</c:v>
                </c:pt>
                <c:pt idx="28">
                  <c:v>3.1749100693979022E-2</c:v>
                </c:pt>
                <c:pt idx="29">
                  <c:v>3.065430411832458E-2</c:v>
                </c:pt>
                <c:pt idx="30">
                  <c:v>2.9632493981047076E-2</c:v>
                </c:pt>
                <c:pt idx="31">
                  <c:v>2.8676607078432656E-2</c:v>
                </c:pt>
                <c:pt idx="32">
                  <c:v>2.8571428571428584E-2</c:v>
                </c:pt>
                <c:pt idx="33">
                  <c:v>2.8571428571428584E-2</c:v>
                </c:pt>
                <c:pt idx="34">
                  <c:v>2.8571428571428584E-2</c:v>
                </c:pt>
                <c:pt idx="35">
                  <c:v>2.8571428571428584E-2</c:v>
                </c:pt>
                <c:pt idx="36">
                  <c:v>2.8571428571428584E-2</c:v>
                </c:pt>
                <c:pt idx="37">
                  <c:v>2.8571428571428584E-2</c:v>
                </c:pt>
                <c:pt idx="38">
                  <c:v>2.8571428571428584E-2</c:v>
                </c:pt>
                <c:pt idx="39">
                  <c:v>2.8571428571428584E-2</c:v>
                </c:pt>
                <c:pt idx="40">
                  <c:v>2.8571428571428584E-2</c:v>
                </c:pt>
                <c:pt idx="41">
                  <c:v>2.8571428571428584E-2</c:v>
                </c:pt>
                <c:pt idx="42">
                  <c:v>2.8571428571428584E-2</c:v>
                </c:pt>
                <c:pt idx="43">
                  <c:v>2.8571428571428584E-2</c:v>
                </c:pt>
                <c:pt idx="44">
                  <c:v>2.8571428571428584E-2</c:v>
                </c:pt>
                <c:pt idx="45">
                  <c:v>2.8571428571428584E-2</c:v>
                </c:pt>
                <c:pt idx="46">
                  <c:v>2.8571428571428584E-2</c:v>
                </c:pt>
                <c:pt idx="47">
                  <c:v>2.8571428571428584E-2</c:v>
                </c:pt>
                <c:pt idx="48">
                  <c:v>2.8571428571428584E-2</c:v>
                </c:pt>
                <c:pt idx="49">
                  <c:v>2.8571428571428584E-2</c:v>
                </c:pt>
                <c:pt idx="50">
                  <c:v>2.8571428571428584E-2</c:v>
                </c:pt>
                <c:pt idx="51">
                  <c:v>2.8571428571428584E-2</c:v>
                </c:pt>
                <c:pt idx="52">
                  <c:v>2.8571428571428584E-2</c:v>
                </c:pt>
                <c:pt idx="53">
                  <c:v>2.8571428571428584E-2</c:v>
                </c:pt>
                <c:pt idx="54">
                  <c:v>2.8571428571428584E-2</c:v>
                </c:pt>
                <c:pt idx="55">
                  <c:v>2.8571428571428584E-2</c:v>
                </c:pt>
                <c:pt idx="56">
                  <c:v>2.8571428571428584E-2</c:v>
                </c:pt>
                <c:pt idx="57">
                  <c:v>2.8571428571428584E-2</c:v>
                </c:pt>
                <c:pt idx="58">
                  <c:v>2.8571428571428584E-2</c:v>
                </c:pt>
                <c:pt idx="59">
                  <c:v>2.8571428571428584E-2</c:v>
                </c:pt>
                <c:pt idx="60">
                  <c:v>2.8571428571428584E-2</c:v>
                </c:pt>
              </c:numCache>
            </c:numRef>
          </c:yVal>
          <c:smooth val="1"/>
        </c:ser>
        <c:dLbls/>
        <c:axId val="75611136"/>
        <c:axId val="75625600"/>
      </c:scatterChart>
      <c:valAx>
        <c:axId val="75611136"/>
        <c:scaling>
          <c:orientation val="minMax"/>
          <c:max val="6"/>
        </c:scaling>
        <c:axPos val="b"/>
        <c:title>
          <c:tx>
            <c:rich>
              <a:bodyPr/>
              <a:lstStyle/>
              <a:p>
                <a:pPr>
                  <a:defRPr lang="es-EC"/>
                </a:pPr>
                <a:r>
                  <a:rPr lang="es-EC"/>
                  <a:t>Periodo</a:t>
                </a:r>
              </a:p>
            </c:rich>
          </c:tx>
          <c:layout>
            <c:manualLayout>
              <c:xMode val="edge"/>
              <c:yMode val="edge"/>
              <c:x val="0.47115808411085702"/>
              <c:y val="0.90870198921605871"/>
            </c:manualLayout>
          </c:layout>
        </c:title>
        <c:numFmt formatCode="0.0" sourceLinked="0"/>
        <c:majorTickMark val="none"/>
        <c:tickLblPos val="nextTo"/>
        <c:txPr>
          <a:bodyPr/>
          <a:lstStyle/>
          <a:p>
            <a:pPr>
              <a:defRPr lang="es-EC"/>
            </a:pPr>
            <a:endParaRPr lang="es-ES"/>
          </a:p>
        </c:txPr>
        <c:crossAx val="75625600"/>
        <c:crosses val="autoZero"/>
        <c:crossBetween val="midCat"/>
      </c:valAx>
      <c:valAx>
        <c:axId val="75625600"/>
        <c:scaling>
          <c:orientation val="minMax"/>
          <c:max val="0.18000000000000008"/>
          <c:min val="0"/>
        </c:scaling>
        <c:axPos val="l"/>
        <c:majorGridlines/>
        <c:title>
          <c:tx>
            <c:rich>
              <a:bodyPr/>
              <a:lstStyle/>
              <a:p>
                <a:pPr>
                  <a:defRPr lang="es-EC"/>
                </a:pPr>
                <a:r>
                  <a:rPr lang="es-EC"/>
                  <a:t>Aceleracion</a:t>
                </a:r>
              </a:p>
            </c:rich>
          </c:tx>
        </c:title>
        <c:numFmt formatCode="0.00" sourceLinked="0"/>
        <c:majorTickMark val="none"/>
        <c:tickLblPos val="nextTo"/>
        <c:txPr>
          <a:bodyPr/>
          <a:lstStyle/>
          <a:p>
            <a:pPr>
              <a:defRPr lang="es-EC"/>
            </a:pPr>
            <a:endParaRPr lang="es-ES"/>
          </a:p>
        </c:txPr>
        <c:crossAx val="75611136"/>
        <c:crosses val="autoZero"/>
        <c:crossBetween val="midCat"/>
        <c:majorUnit val="2.0000000000000011E-2"/>
      </c:valAx>
    </c:plotArea>
    <c:plotVisOnly val="1"/>
    <c:dispBlanksAs val="gap"/>
    <c:showDLblsOverMax val="1"/>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A8140AB9-1057-42B9-9355-EDEAC05AE934}" type="datetimeFigureOut">
              <a:rPr lang="es-EC" smtClean="0"/>
              <a:pPr/>
              <a:t>26/04/2013</a:t>
            </a:fld>
            <a:endParaRPr lang="es-EC"/>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s-EC"/>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3183882" y="4760430"/>
            <a:ext cx="5004753" cy="1299542"/>
          </a:xfrm>
        </p:spPr>
        <p:txBody>
          <a:bodyPr ancho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A8140AB9-1057-42B9-9355-EDEAC05AE934}" type="datetimeFigureOut">
              <a:rPr lang="es-EC" smtClean="0"/>
              <a:pPr/>
              <a:t>26/04/2013</a:t>
            </a:fld>
            <a:endParaRPr lang="es-EC"/>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s-EC"/>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rot="-900000">
            <a:off x="6793335" y="511413"/>
            <a:ext cx="1435608" cy="481888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A8140AB9-1057-42B9-9355-EDEAC05AE934}" type="datetimeFigureOut">
              <a:rPr lang="es-EC" smtClean="0"/>
              <a:pPr/>
              <a:t>26/04/2013</a:t>
            </a:fld>
            <a:endParaRPr lang="es-EC"/>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s-EC"/>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3894" y="2921988"/>
            <a:ext cx="5064953" cy="1695631"/>
          </a:xfrm>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A8140AB9-1057-42B9-9355-EDEAC05AE934}" type="datetimeFigureOut">
              <a:rPr lang="es-EC" smtClean="0"/>
              <a:pPr/>
              <a:t>26/04/2013</a:t>
            </a:fld>
            <a:endParaRPr lang="es-EC"/>
          </a:p>
        </p:txBody>
      </p:sp>
      <p:sp>
        <p:nvSpPr>
          <p:cNvPr id="5" name="Footer Placeholder 4"/>
          <p:cNvSpPr>
            <a:spLocks noGrp="1"/>
          </p:cNvSpPr>
          <p:nvPr>
            <p:ph type="ftr" sz="quarter" idx="11"/>
          </p:nvPr>
        </p:nvSpPr>
        <p:spPr>
          <a:xfrm rot="900000">
            <a:off x="3103620" y="6177546"/>
            <a:ext cx="2392237" cy="365125"/>
          </a:xfrm>
        </p:spPr>
        <p:txBody>
          <a:bodyPr/>
          <a:lstStyle/>
          <a:p>
            <a:endParaRPr lang="es-EC"/>
          </a:p>
        </p:txBody>
      </p:sp>
      <p:sp>
        <p:nvSpPr>
          <p:cNvPr id="6" name="Slide Number Placeholder 5"/>
          <p:cNvSpPr>
            <a:spLocks noGrp="1"/>
          </p:cNvSpPr>
          <p:nvPr>
            <p:ph type="sldNum" sz="quarter" idx="12"/>
          </p:nvPr>
        </p:nvSpPr>
        <p:spPr>
          <a:xfrm rot="900000">
            <a:off x="1265370" y="300797"/>
            <a:ext cx="2287319" cy="365125"/>
          </a:xfrm>
        </p:spPr>
        <p:txBody>
          <a:body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A8140AB9-1057-42B9-9355-EDEAC05AE934}" type="datetimeFigureOut">
              <a:rPr lang="es-EC" smtClean="0"/>
              <a:pPr/>
              <a:t>26/04/2013</a:t>
            </a:fld>
            <a:endParaRPr lang="es-EC"/>
          </a:p>
        </p:txBody>
      </p:sp>
      <p:sp>
        <p:nvSpPr>
          <p:cNvPr id="5" name="Footer Placeholder 4"/>
          <p:cNvSpPr>
            <a:spLocks noGrp="1"/>
          </p:cNvSpPr>
          <p:nvPr>
            <p:ph type="ftr" sz="quarter" idx="11"/>
          </p:nvPr>
        </p:nvSpPr>
        <p:spPr>
          <a:xfrm rot="900000">
            <a:off x="7056965" y="3170795"/>
            <a:ext cx="1926305" cy="365125"/>
          </a:xfrm>
        </p:spPr>
        <p:txBody>
          <a:bodyPr/>
          <a:lstStyle/>
          <a:p>
            <a:endParaRPr lang="es-EC"/>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1893" y="2231024"/>
            <a:ext cx="4820301" cy="1436159"/>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A8140AB9-1057-42B9-9355-EDEAC05AE934}" type="datetimeFigureOut">
              <a:rPr lang="es-EC" smtClean="0"/>
              <a:pPr/>
              <a:t>26/04/2013</a:t>
            </a:fld>
            <a:endParaRPr lang="es-EC"/>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s-EC"/>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A8140AB9-1057-42B9-9355-EDEAC05AE934}" type="datetimeFigureOut">
              <a:rPr lang="es-EC" smtClean="0"/>
              <a:pPr/>
              <a:t>26/04/2013</a:t>
            </a:fld>
            <a:endParaRPr lang="es-EC"/>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s-EC"/>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0936" y="2926080"/>
            <a:ext cx="5065776" cy="1691640"/>
          </a:xfrm>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A8140AB9-1057-42B9-9355-EDEAC05AE934}" type="datetimeFigureOut">
              <a:rPr lang="es-EC" smtClean="0"/>
              <a:pPr/>
              <a:t>26/04/2013</a:t>
            </a:fld>
            <a:endParaRPr lang="es-EC"/>
          </a:p>
        </p:txBody>
      </p:sp>
      <p:sp>
        <p:nvSpPr>
          <p:cNvPr id="4" name="Footer Placeholder 3"/>
          <p:cNvSpPr>
            <a:spLocks noGrp="1"/>
          </p:cNvSpPr>
          <p:nvPr>
            <p:ph type="ftr" sz="quarter" idx="11"/>
          </p:nvPr>
        </p:nvSpPr>
        <p:spPr>
          <a:xfrm rot="900000">
            <a:off x="2493721" y="6101033"/>
            <a:ext cx="3052113" cy="365125"/>
          </a:xfrm>
        </p:spPr>
        <p:txBody>
          <a:bodyPr/>
          <a:lstStyle/>
          <a:p>
            <a:endParaRPr lang="es-EC"/>
          </a:p>
        </p:txBody>
      </p:sp>
      <p:sp>
        <p:nvSpPr>
          <p:cNvPr id="5" name="Slide Number Placeholder 4"/>
          <p:cNvSpPr>
            <a:spLocks noGrp="1"/>
          </p:cNvSpPr>
          <p:nvPr>
            <p:ph type="sldNum" sz="quarter" idx="12"/>
          </p:nvPr>
        </p:nvSpPr>
        <p:spPr>
          <a:xfrm rot="900000">
            <a:off x="1261872" y="301752"/>
            <a:ext cx="2286000" cy="365125"/>
          </a:xfrm>
        </p:spPr>
        <p:txBody>
          <a:body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A8140AB9-1057-42B9-9355-EDEAC05AE934}" type="datetimeFigureOut">
              <a:rPr lang="es-EC" smtClean="0"/>
              <a:pPr/>
              <a:t>26/04/2013</a:t>
            </a:fld>
            <a:endParaRPr lang="es-EC"/>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s-EC"/>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A8140AB9-1057-42B9-9355-EDEAC05AE934}" type="datetimeFigureOut">
              <a:rPr lang="es-EC" smtClean="0"/>
              <a:pPr/>
              <a:t>26/04/2013</a:t>
            </a:fld>
            <a:endParaRPr lang="es-EC"/>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s-EC"/>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A8140AB9-1057-42B9-9355-EDEAC05AE934}" type="datetimeFigureOut">
              <a:rPr lang="es-EC" smtClean="0"/>
              <a:pPr/>
              <a:t>26/04/2013</a:t>
            </a:fld>
            <a:endParaRPr lang="es-EC"/>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s-EC"/>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1134855D-CDD2-491B-8118-849EE92280CF}" type="slidenum">
              <a:rPr lang="es-EC" smtClean="0"/>
              <a:pPr/>
              <a:t>‹Nº›</a:t>
            </a:fld>
            <a:endParaRPr lang="es-EC"/>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A8140AB9-1057-42B9-9355-EDEAC05AE934}" type="datetimeFigureOut">
              <a:rPr lang="es-EC" smtClean="0"/>
              <a:pPr/>
              <a:t>26/04/2013</a:t>
            </a:fld>
            <a:endParaRPr lang="es-EC"/>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1134855D-CDD2-491B-8118-849EE92280CF}" type="slidenum">
              <a:rPr lang="es-EC" smtClean="0"/>
              <a:pPr/>
              <a:t>‹Nº›</a:t>
            </a:fld>
            <a:endParaRPr lang="es-EC"/>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nLst>
      <p:par>
        <p:cTn id="1" dur="indefinite" restart="never" nodeType="tmRoot"/>
      </p:par>
    </p:tnLst>
  </p:timing>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2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2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2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2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54.png"/></Relationships>
</file>

<file path=ppt/slides/_rels/slide1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12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2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2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13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00.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jpe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16632"/>
            <a:ext cx="7772400" cy="1470025"/>
          </a:xfrm>
        </p:spPr>
        <p:txBody>
          <a:bodyPr>
            <a:normAutofit fontScale="90000"/>
          </a:bodyPr>
          <a:lstStyle/>
          <a:p>
            <a:r>
              <a:rPr lang="en-US" sz="3600" dirty="0" smtClean="0"/>
              <a:t>ESCUELA POLITECNICA DEL EJERCITO</a:t>
            </a:r>
            <a:endParaRPr lang="es-EC" sz="3600" dirty="0"/>
          </a:p>
        </p:txBody>
      </p:sp>
      <p:sp>
        <p:nvSpPr>
          <p:cNvPr id="3" name="2 Subtítulo"/>
          <p:cNvSpPr>
            <a:spLocks noGrp="1"/>
          </p:cNvSpPr>
          <p:nvPr>
            <p:ph type="subTitle" idx="1"/>
          </p:nvPr>
        </p:nvSpPr>
        <p:spPr>
          <a:xfrm>
            <a:off x="1331640" y="2132856"/>
            <a:ext cx="6400800" cy="1752600"/>
          </a:xfrm>
        </p:spPr>
        <p:txBody>
          <a:bodyPr>
            <a:normAutofit/>
          </a:bodyPr>
          <a:lstStyle/>
          <a:p>
            <a:pPr algn="ctr"/>
            <a:r>
              <a:rPr lang="en-US" dirty="0" smtClean="0"/>
              <a:t>DISE</a:t>
            </a:r>
            <a:r>
              <a:rPr lang="es-ES" dirty="0" smtClean="0"/>
              <a:t>ÑO POR DESEMPEÑO DE ESTRUCTURA METALICAS DE ACERO MEDIANTE EL CODIGO FEMA, UTILIZANDO ETABS</a:t>
            </a:r>
            <a:endParaRPr lang="es-EC" dirty="0"/>
          </a:p>
        </p:txBody>
      </p:sp>
      <p:sp>
        <p:nvSpPr>
          <p:cNvPr id="4" name="2 Subtítulo"/>
          <p:cNvSpPr txBox="1">
            <a:spLocks/>
          </p:cNvSpPr>
          <p:nvPr/>
        </p:nvSpPr>
        <p:spPr>
          <a:xfrm>
            <a:off x="1411560" y="4988768"/>
            <a:ext cx="6400800" cy="1752600"/>
          </a:xfrm>
          <a:prstGeom prst="rect">
            <a:avLst/>
          </a:prstGeom>
        </p:spPr>
        <p:txBody>
          <a:bodyPr vert="horz" lIns="91440" tIns="45720" rIns="91440" bIns="45720" rtlCol="0">
            <a:normAutofit/>
          </a:bodyPr>
          <a:lstStyle>
            <a:lvl1pPr marL="0" indent="0" algn="r" defTabSz="914400" rtl="0" eaLnBrk="1" latinLnBrk="0" hangingPunct="1">
              <a:spcBef>
                <a:spcPct val="20000"/>
              </a:spcBef>
              <a:spcAft>
                <a:spcPts val="600"/>
              </a:spcAft>
              <a:buSzPct val="160000"/>
              <a:buFont typeface="Wingdings" pitchFamily="2" charset="2"/>
              <a:buNone/>
              <a:defRPr sz="2400" kern="1200">
                <a:solidFill>
                  <a:schemeClr val="tx1"/>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spcAft>
                <a:spcPts val="600"/>
              </a:spcAft>
              <a:buSzPct val="160000"/>
              <a:buFont typeface="Wingdings" pitchFamily="2" charset="2"/>
              <a:buNone/>
              <a:defRPr sz="2400" kern="1200">
                <a:solidFill>
                  <a:schemeClr val="tx1">
                    <a:tint val="75000"/>
                  </a:schemeClr>
                </a:solidFill>
                <a:effectLst>
                  <a:outerShdw blurRad="38100" dist="38100" dir="2700000" algn="tl">
                    <a:srgbClr val="000000">
                      <a:alpha val="43137"/>
                    </a:srgbClr>
                  </a:outerShdw>
                </a:effectLst>
                <a:latin typeface="+mn-lt"/>
                <a:ea typeface="+mn-ea"/>
                <a:cs typeface="+mn-cs"/>
              </a:defRPr>
            </a:lvl2pPr>
            <a:lvl3pPr marL="914400" indent="0" algn="ctr" defTabSz="914400" rtl="0" eaLnBrk="1" latinLnBrk="0" hangingPunct="1">
              <a:spcBef>
                <a:spcPct val="20000"/>
              </a:spcBef>
              <a:spcAft>
                <a:spcPts val="600"/>
              </a:spcAft>
              <a:buSzPct val="160000"/>
              <a:buFont typeface="Wingdings" pitchFamily="2" charset="2"/>
              <a:buNone/>
              <a:defRPr sz="2000" kern="1200">
                <a:solidFill>
                  <a:schemeClr val="tx1">
                    <a:tint val="75000"/>
                  </a:schemeClr>
                </a:solidFill>
                <a:effectLst>
                  <a:outerShdw blurRad="38100" dist="38100" dir="2700000" algn="tl">
                    <a:srgbClr val="000000">
                      <a:alpha val="43137"/>
                    </a:srgbClr>
                  </a:outerShdw>
                </a:effectLst>
                <a:latin typeface="+mn-lt"/>
                <a:ea typeface="+mn-ea"/>
                <a:cs typeface="+mn-cs"/>
              </a:defRPr>
            </a:lvl3pPr>
            <a:lvl4pPr marL="1371600" indent="0" algn="ctr" defTabSz="914400" rtl="0" eaLnBrk="1" latinLnBrk="0" hangingPunct="1">
              <a:spcBef>
                <a:spcPct val="20000"/>
              </a:spcBef>
              <a:spcAft>
                <a:spcPts val="600"/>
              </a:spcAft>
              <a:buSzPct val="160000"/>
              <a:buFont typeface="Wingdings" pitchFamily="2" charset="2"/>
              <a:buNone/>
              <a:defRPr sz="1800" kern="1200">
                <a:solidFill>
                  <a:schemeClr val="tx1">
                    <a:tint val="75000"/>
                  </a:schemeClr>
                </a:solidFill>
                <a:effectLst>
                  <a:outerShdw blurRad="38100" dist="38100" dir="2700000" algn="tl">
                    <a:srgbClr val="000000">
                      <a:alpha val="43137"/>
                    </a:srgbClr>
                  </a:outerShdw>
                </a:effectLst>
                <a:latin typeface="+mn-lt"/>
                <a:ea typeface="+mn-ea"/>
                <a:cs typeface="+mn-cs"/>
              </a:defRPr>
            </a:lvl4pPr>
            <a:lvl5pPr marL="1828800" indent="0" algn="ctr" defTabSz="914400" rtl="0" eaLnBrk="1" latinLnBrk="0" hangingPunct="1">
              <a:spcBef>
                <a:spcPct val="20000"/>
              </a:spcBef>
              <a:spcAft>
                <a:spcPts val="600"/>
              </a:spcAft>
              <a:buSzPct val="160000"/>
              <a:buFont typeface="Wingdings" pitchFamily="2" charset="2"/>
              <a:buNone/>
              <a:defRPr sz="1800" kern="1200">
                <a:solidFill>
                  <a:schemeClr val="tx1">
                    <a:tint val="75000"/>
                  </a:schemeClr>
                </a:solidFill>
                <a:effectLst>
                  <a:outerShdw blurRad="38100" dist="38100" dir="2700000" algn="tl">
                    <a:srgbClr val="000000">
                      <a:alpha val="43137"/>
                    </a:srgbClr>
                  </a:outerShdw>
                </a:effectLst>
                <a:latin typeface="+mn-lt"/>
                <a:ea typeface="+mn-ea"/>
                <a:cs typeface="+mn-cs"/>
              </a:defRPr>
            </a:lvl5pPr>
            <a:lvl6pPr marL="22860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6pPr>
            <a:lvl7pPr marL="27432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7pPr>
            <a:lvl8pPr marL="32004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8pPr>
            <a:lvl9pPr marL="36576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9pPr>
          </a:lstStyle>
          <a:p>
            <a:pPr algn="ctr"/>
            <a:r>
              <a:rPr lang="es-ES" dirty="0" smtClean="0"/>
              <a:t>DIEGO F. ORTIZ P.</a:t>
            </a:r>
          </a:p>
          <a:p>
            <a:pPr algn="ctr"/>
            <a:r>
              <a:rPr lang="es-ES" dirty="0" smtClean="0"/>
              <a:t>JORGE F. PINTADO R.</a:t>
            </a:r>
            <a:endParaRPr lang="es-EC" dirty="0"/>
          </a:p>
        </p:txBody>
      </p:sp>
      <p:pic>
        <p:nvPicPr>
          <p:cNvPr id="5" name="4 Imagen"/>
          <p:cNvPicPr/>
          <p:nvPr/>
        </p:nvPicPr>
        <p:blipFill>
          <a:blip r:embed="rId2" cstate="print">
            <a:extLst>
              <a:ext uri="{BEBA8EAE-BF5A-486C-A8C5-ECC9F3942E4B}">
                <a14:imgProps xmlns:a14="http://schemas.microsoft.com/office/drawing/2010/main" xmlns="">
                  <a14:imgLayer r:embed="rId3">
                    <a14:imgEffect>
                      <a14:backgroundRemoval t="16852" b="80648" l="12708" r="53438">
                        <a14:foregroundMark x1="30312" y1="41296" x2="30521" y2="41759"/>
                        <a14:foregroundMark x1="30677" y1="40370" x2="26510" y2="46204"/>
                        <a14:foregroundMark x1="26198" y1="48241" x2="26198" y2="48611"/>
                        <a14:foregroundMark x1="29948" y1="48889" x2="38646" y2="47130"/>
                        <a14:backgroundMark x1="34167" y1="66111" x2="34167" y2="66111"/>
                        <a14:backgroundMark x1="34844" y1="65833" x2="34115" y2="67130"/>
                      </a14:backgroundRemoval>
                    </a14:imgEffect>
                  </a14:imgLayer>
                </a14:imgProps>
              </a:ext>
              <a:ext uri="{28A0092B-C50C-407E-A947-70E740481C1C}">
                <a14:useLocalDpi xmlns:a14="http://schemas.microsoft.com/office/drawing/2010/main" xmlns="" val="0"/>
              </a:ext>
            </a:extLst>
          </a:blip>
          <a:srcRect l="11443" t="16441" r="46239" b="18350"/>
          <a:stretch>
            <a:fillRect/>
          </a:stretch>
        </p:blipFill>
        <p:spPr bwMode="auto">
          <a:xfrm>
            <a:off x="755576" y="3933056"/>
            <a:ext cx="1584176" cy="1349184"/>
          </a:xfrm>
          <a:prstGeom prst="rect">
            <a:avLst/>
          </a:prstGeom>
          <a:noFill/>
          <a:ln>
            <a:noFill/>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6414" t="31219" r="30391" b="44669"/>
          <a:stretch/>
        </p:blipFill>
        <p:spPr bwMode="auto">
          <a:xfrm>
            <a:off x="7262109" y="4042017"/>
            <a:ext cx="1270331" cy="1305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998623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contenido"/>
          <p:cNvSpPr>
            <a:spLocks noGrp="1"/>
          </p:cNvSpPr>
          <p:nvPr>
            <p:ph idx="1"/>
          </p:nvPr>
        </p:nvSpPr>
        <p:spPr/>
        <p:txBody>
          <a:bodyPr/>
          <a:lstStyle/>
          <a:p>
            <a:endParaRPr lang="es-EC"/>
          </a:p>
        </p:txBody>
      </p:sp>
      <p:sp>
        <p:nvSpPr>
          <p:cNvPr id="6" name="5 Título"/>
          <p:cNvSpPr>
            <a:spLocks noGrp="1"/>
          </p:cNvSpPr>
          <p:nvPr>
            <p:ph type="title"/>
          </p:nvPr>
        </p:nvSpPr>
        <p:spPr/>
        <p:txBody>
          <a:bodyPr/>
          <a:lstStyle/>
          <a:p>
            <a:r>
              <a:rPr lang="en-US" dirty="0" err="1" smtClean="0"/>
              <a:t>Capitulo</a:t>
            </a:r>
            <a:r>
              <a:rPr lang="en-US" dirty="0" smtClean="0"/>
              <a:t> 2</a:t>
            </a:r>
            <a:endParaRPr lang="es-EC" dirty="0"/>
          </a:p>
        </p:txBody>
      </p:sp>
    </p:spTree>
    <p:extLst>
      <p:ext uri="{BB962C8B-B14F-4D97-AF65-F5344CB8AC3E}">
        <p14:creationId xmlns:p14="http://schemas.microsoft.com/office/powerpoint/2010/main" xmlns="" val="4289072134"/>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120326" y="2813205"/>
            <a:ext cx="5717268" cy="1695631"/>
          </a:xfrm>
        </p:spPr>
        <p:txBody>
          <a:bodyPr>
            <a:normAutofit fontScale="90000"/>
          </a:bodyPr>
          <a:lstStyle/>
          <a:p>
            <a:pPr algn="l"/>
            <a:r>
              <a:rPr lang="en-US" dirty="0" smtClean="0"/>
              <a:t>DETERMINACION DE LA ARTICULACION PLASTICA</a:t>
            </a:r>
            <a:endParaRPr lang="es-EC" dirty="0"/>
          </a:p>
        </p:txBody>
      </p:sp>
      <p:sp>
        <p:nvSpPr>
          <p:cNvPr id="3" name="2 Marcador de contenido"/>
          <p:cNvSpPr>
            <a:spLocks noGrp="1"/>
          </p:cNvSpPr>
          <p:nvPr>
            <p:ph idx="1"/>
          </p:nvPr>
        </p:nvSpPr>
        <p:spPr>
          <a:xfrm>
            <a:off x="3898392" y="-315416"/>
            <a:ext cx="5210112" cy="5077623"/>
          </a:xfrm>
        </p:spPr>
        <p:txBody>
          <a:bodyPr>
            <a:normAutofit/>
          </a:bodyPr>
          <a:lstStyle/>
          <a:p>
            <a:pPr marL="0" indent="0" algn="just">
              <a:buNone/>
            </a:pPr>
            <a:r>
              <a:rPr lang="es-EC" dirty="0">
                <a:effectLst/>
              </a:rPr>
              <a:t>L</a:t>
            </a:r>
            <a:r>
              <a:rPr lang="es-EC" dirty="0" smtClean="0">
                <a:effectLst/>
              </a:rPr>
              <a:t>a </a:t>
            </a:r>
            <a:r>
              <a:rPr lang="es-EC" dirty="0">
                <a:effectLst/>
              </a:rPr>
              <a:t>obtención de la articulación plástica permite tener en cuenta tanto la resistencia, diseño, detalles, aplicación constructiva y participación sísmica a continuación </a:t>
            </a:r>
            <a:r>
              <a:rPr lang="es-EC" dirty="0" smtClean="0">
                <a:effectLst/>
              </a:rPr>
              <a:t>Incrementar </a:t>
            </a:r>
            <a:r>
              <a:rPr lang="es-EC" dirty="0">
                <a:effectLst/>
              </a:rPr>
              <a:t>su capacidad de deformación mediante confinamiento</a:t>
            </a:r>
            <a:r>
              <a:rPr lang="es-EC" dirty="0" smtClean="0">
                <a:effectLst/>
              </a:rPr>
              <a:t>.</a:t>
            </a:r>
            <a:endParaRPr lang="es-EC" dirty="0">
              <a:effectLst/>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4" name="Picture 4" descr="http://www.biotechresearch.in/fcdpl/projects/MCEPL/ETABS-model1.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5329" t="3453" r="1678" b="2931"/>
          <a:stretch/>
        </p:blipFill>
        <p:spPr bwMode="auto">
          <a:xfrm>
            <a:off x="3923928" y="4384124"/>
            <a:ext cx="2897921" cy="224010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95318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305272" y="2940403"/>
            <a:ext cx="5439100" cy="1695631"/>
          </a:xfrm>
        </p:spPr>
        <p:txBody>
          <a:bodyPr>
            <a:normAutofit/>
          </a:bodyPr>
          <a:lstStyle/>
          <a:p>
            <a:pPr algn="l"/>
            <a:r>
              <a:rPr lang="en-US" sz="3200" dirty="0" smtClean="0"/>
              <a:t>OBJETIVOS DE LA ARTICULACION PLASTICA</a:t>
            </a:r>
            <a:endParaRPr lang="es-EC" sz="3200" dirty="0"/>
          </a:p>
        </p:txBody>
      </p:sp>
      <p:sp>
        <p:nvSpPr>
          <p:cNvPr id="3" name="2 Marcador de contenido"/>
          <p:cNvSpPr>
            <a:spLocks noGrp="1"/>
          </p:cNvSpPr>
          <p:nvPr>
            <p:ph idx="1"/>
          </p:nvPr>
        </p:nvSpPr>
        <p:spPr>
          <a:xfrm>
            <a:off x="3635896" y="799649"/>
            <a:ext cx="5210112" cy="5077623"/>
          </a:xfrm>
        </p:spPr>
        <p:txBody>
          <a:bodyPr>
            <a:normAutofit/>
          </a:bodyPr>
          <a:lstStyle/>
          <a:p>
            <a:pPr lvl="0" algn="just">
              <a:buFont typeface="Arial" pitchFamily="34" charset="0"/>
              <a:buChar char="•"/>
            </a:pPr>
            <a:r>
              <a:rPr lang="es-EC" dirty="0">
                <a:effectLst/>
              </a:rPr>
              <a:t>Incrementar su capacidad de deformación mediante confinamiento.</a:t>
            </a:r>
          </a:p>
          <a:p>
            <a:pPr lvl="0" algn="just">
              <a:buFont typeface="Arial" pitchFamily="34" charset="0"/>
              <a:buChar char="•"/>
            </a:pPr>
            <a:r>
              <a:rPr lang="es-EC" dirty="0">
                <a:effectLst/>
              </a:rPr>
              <a:t>Evitar fallas frágiles.</a:t>
            </a:r>
          </a:p>
          <a:p>
            <a:pPr lvl="0" algn="just">
              <a:buFont typeface="Arial" pitchFamily="34" charset="0"/>
              <a:buChar char="•"/>
            </a:pPr>
            <a:r>
              <a:rPr lang="es-EC" dirty="0">
                <a:effectLst/>
              </a:rPr>
              <a:t>Minimizar las desviaciones tanto de los resultados del análisis como de las propiedades y comportamiento de los materiales.</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43820717"/>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377279" y="2475171"/>
            <a:ext cx="5439100" cy="1695631"/>
          </a:xfrm>
        </p:spPr>
        <p:txBody>
          <a:bodyPr>
            <a:normAutofit/>
          </a:bodyPr>
          <a:lstStyle/>
          <a:p>
            <a:pPr algn="l"/>
            <a:r>
              <a:rPr lang="en-US" sz="3200" dirty="0" smtClean="0"/>
              <a:t>AJUSTE DEL PORTICO ANALIZADO</a:t>
            </a:r>
            <a:endParaRPr lang="es-EC" sz="32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contenido"/>
          <p:cNvSpPr>
            <a:spLocks noGrp="1"/>
          </p:cNvSpPr>
          <p:nvPr>
            <p:ph idx="1"/>
          </p:nvPr>
        </p:nvSpPr>
        <p:spPr/>
        <p:txBody>
          <a:bodyPr/>
          <a:lstStyle/>
          <a:p>
            <a:endParaRPr lang="es-EC"/>
          </a:p>
        </p:txBody>
      </p:sp>
      <p:pic>
        <p:nvPicPr>
          <p:cNvPr id="6" name="5 Imagen"/>
          <p:cNvPicPr/>
          <p:nvPr/>
        </p:nvPicPr>
        <p:blipFill rotWithShape="1">
          <a:blip r:embed="rId3"/>
          <a:srcRect l="58024" t="19973" r="8642" b="14922"/>
          <a:stretch/>
        </p:blipFill>
        <p:spPr bwMode="auto">
          <a:xfrm>
            <a:off x="3887925" y="548680"/>
            <a:ext cx="4968552" cy="4896544"/>
          </a:xfrm>
          <a:prstGeom prst="rect">
            <a:avLst/>
          </a:prstGeom>
          <a:ln>
            <a:noFill/>
          </a:ln>
          <a:effectLst>
            <a:softEdge rad="112500"/>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64147380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377279" y="2907219"/>
            <a:ext cx="5439100" cy="1695631"/>
          </a:xfrm>
        </p:spPr>
        <p:txBody>
          <a:bodyPr>
            <a:normAutofit/>
          </a:bodyPr>
          <a:lstStyle/>
          <a:p>
            <a:pPr algn="l"/>
            <a:r>
              <a:rPr lang="en-US" sz="3200" dirty="0" smtClean="0"/>
              <a:t>LOCALIZACION DE LA ARTICULACION PLASTICA</a:t>
            </a:r>
            <a:endParaRPr lang="es-EC" sz="3200" dirty="0"/>
          </a:p>
        </p:txBody>
      </p:sp>
      <p:sp>
        <p:nvSpPr>
          <p:cNvPr id="3" name="2 Marcador de contenido"/>
          <p:cNvSpPr>
            <a:spLocks noGrp="1"/>
          </p:cNvSpPr>
          <p:nvPr>
            <p:ph idx="1"/>
          </p:nvPr>
        </p:nvSpPr>
        <p:spPr>
          <a:xfrm>
            <a:off x="3898392" y="-1323528"/>
            <a:ext cx="5210112" cy="5077623"/>
          </a:xfrm>
        </p:spPr>
        <p:txBody>
          <a:bodyPr>
            <a:normAutofit/>
          </a:bodyPr>
          <a:lstStyle/>
          <a:p>
            <a:pPr marL="0" lvl="0" indent="0" algn="just">
              <a:buNone/>
            </a:pPr>
            <a:r>
              <a:rPr lang="es-EC" dirty="0" smtClean="0">
                <a:effectLst/>
              </a:rPr>
              <a:t>la </a:t>
            </a:r>
            <a:r>
              <a:rPr lang="es-EC" dirty="0">
                <a:effectLst/>
              </a:rPr>
              <a:t>articulación plástica a una distancia igual a </a:t>
            </a:r>
            <a:r>
              <a:rPr lang="es-EC" dirty="0" smtClean="0">
                <a:effectLst/>
              </a:rPr>
              <a:t>d/3 </a:t>
            </a:r>
            <a:r>
              <a:rPr lang="es-EC" dirty="0">
                <a:effectLst/>
              </a:rPr>
              <a:t>de la altura de la viga</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4 Imagen"/>
          <p:cNvPicPr/>
          <p:nvPr/>
        </p:nvPicPr>
        <p:blipFill rotWithShape="1">
          <a:blip r:embed="rId3" cstate="print">
            <a:extLst>
              <a:ext uri="{28A0092B-C50C-407E-A947-70E740481C1C}">
                <a14:useLocalDpi xmlns:a14="http://schemas.microsoft.com/office/drawing/2010/main" xmlns="" val="0"/>
              </a:ext>
            </a:extLst>
          </a:blip>
          <a:srcRect l="24923" t="20241" r="27385" b="14659"/>
          <a:stretch/>
        </p:blipFill>
        <p:spPr bwMode="auto">
          <a:xfrm>
            <a:off x="3923929" y="2420888"/>
            <a:ext cx="4536504" cy="3168352"/>
          </a:xfrm>
          <a:prstGeom prst="rect">
            <a:avLst/>
          </a:prstGeom>
          <a:ln>
            <a:noFill/>
          </a:ln>
          <a:effectLst>
            <a:softEdge rad="112500"/>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85322176"/>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377279" y="2907219"/>
            <a:ext cx="5439100" cy="1695631"/>
          </a:xfrm>
        </p:spPr>
        <p:txBody>
          <a:bodyPr>
            <a:normAutofit/>
          </a:bodyPr>
          <a:lstStyle/>
          <a:p>
            <a:pPr algn="l"/>
            <a:r>
              <a:rPr lang="en-US" sz="3200" dirty="0" smtClean="0"/>
              <a:t>LOCALIZACION DE LA ARTICULACION PLASTICA</a:t>
            </a:r>
            <a:endParaRPr lang="es-EC" sz="32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xmlns="" Requires="a14">
          <p:sp>
            <p:nvSpPr>
              <p:cNvPr id="6" name="5 Rectángulo"/>
              <p:cNvSpPr/>
              <p:nvPr/>
            </p:nvSpPr>
            <p:spPr>
              <a:xfrm>
                <a:off x="3275856" y="4965670"/>
                <a:ext cx="4572000" cy="141564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i="1">
                          <a:latin typeface="Cambria Math"/>
                        </a:rPr>
                        <m:t>𝑎𝑟𝑡𝑖𝑐𝑢𝑙𝑎𝑐𝑖𝑜𝑛</m:t>
                      </m:r>
                      <m:r>
                        <a:rPr lang="es-EC" i="1">
                          <a:latin typeface="Cambria Math"/>
                        </a:rPr>
                        <m:t> </m:t>
                      </m:r>
                      <m:r>
                        <a:rPr lang="es-EC" i="1">
                          <a:latin typeface="Cambria Math"/>
                        </a:rPr>
                        <m:t>𝑝𝑙𝑎𝑠𝑡𝑖𝑐𝑎</m:t>
                      </m:r>
                      <m:r>
                        <a:rPr lang="es-EC" i="1">
                          <a:latin typeface="Cambria Math"/>
                        </a:rPr>
                        <m:t>=</m:t>
                      </m:r>
                      <m:f>
                        <m:fPr>
                          <m:ctrlPr>
                            <a:rPr lang="es-EC" i="1">
                              <a:latin typeface="Cambria Math"/>
                            </a:rPr>
                          </m:ctrlPr>
                        </m:fPr>
                        <m:num>
                          <m:r>
                            <a:rPr lang="es-EC" i="1">
                              <a:latin typeface="Cambria Math"/>
                            </a:rPr>
                            <m:t>h</m:t>
                          </m:r>
                        </m:num>
                        <m:den>
                          <m:r>
                            <a:rPr lang="es-EC" i="1">
                              <a:latin typeface="Cambria Math"/>
                            </a:rPr>
                            <m:t>3</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𝑎𝑟𝑡𝑖𝑐𝑢𝑙𝑎𝑐𝑖𝑜𝑛</m:t>
                      </m:r>
                      <m:r>
                        <a:rPr lang="es-EC" i="1">
                          <a:latin typeface="Cambria Math"/>
                        </a:rPr>
                        <m:t> </m:t>
                      </m:r>
                      <m:r>
                        <a:rPr lang="es-EC" i="1">
                          <a:latin typeface="Cambria Math"/>
                        </a:rPr>
                        <m:t>𝑝𝑙𝑎𝑠𝑡𝑖𝑐𝑎</m:t>
                      </m:r>
                      <m:r>
                        <a:rPr lang="es-EC" i="1">
                          <a:latin typeface="Cambria Math"/>
                        </a:rPr>
                        <m:t>=</m:t>
                      </m:r>
                      <m:f>
                        <m:fPr>
                          <m:ctrlPr>
                            <a:rPr lang="es-EC" i="1">
                              <a:latin typeface="Cambria Math"/>
                            </a:rPr>
                          </m:ctrlPr>
                        </m:fPr>
                        <m:num>
                          <m:r>
                            <a:rPr lang="es-EC" i="1">
                              <a:latin typeface="Cambria Math"/>
                            </a:rPr>
                            <m:t>40 </m:t>
                          </m:r>
                          <m:r>
                            <a:rPr lang="es-EC" i="1">
                              <a:latin typeface="Cambria Math"/>
                            </a:rPr>
                            <m:t>𝑐𝑚</m:t>
                          </m:r>
                        </m:num>
                        <m:den>
                          <m:r>
                            <a:rPr lang="es-EC" i="1">
                              <a:latin typeface="Cambria Math"/>
                            </a:rPr>
                            <m:t>3</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𝑎𝑟𝑡𝑖𝑐𝑢𝑙𝑎𝑐𝑖𝑜𝑛</m:t>
                      </m:r>
                      <m:r>
                        <a:rPr lang="es-EC" i="1">
                          <a:latin typeface="Cambria Math"/>
                        </a:rPr>
                        <m:t> </m:t>
                      </m:r>
                      <m:r>
                        <a:rPr lang="es-EC" i="1">
                          <a:latin typeface="Cambria Math"/>
                        </a:rPr>
                        <m:t>𝑝𝑙𝑎𝑠𝑡𝑖𝑐𝑎</m:t>
                      </m:r>
                      <m:r>
                        <a:rPr lang="es-EC" i="1">
                          <a:latin typeface="Cambria Math"/>
                        </a:rPr>
                        <m:t>=13.33 </m:t>
                      </m:r>
                      <m:r>
                        <a:rPr lang="es-EC" i="1">
                          <a:latin typeface="Cambria Math"/>
                        </a:rPr>
                        <m:t>𝑐𝑚</m:t>
                      </m:r>
                    </m:oMath>
                  </m:oMathPara>
                </a14:m>
                <a:endParaRPr lang="es-EC" dirty="0"/>
              </a:p>
            </p:txBody>
          </p:sp>
        </mc:Choice>
        <mc:Fallback>
          <p:sp>
            <p:nvSpPr>
              <p:cNvPr id="6" name="5 Rectángulo"/>
              <p:cNvSpPr>
                <a:spLocks noRot="1" noChangeAspect="1" noMove="1" noResize="1" noEditPoints="1" noAdjustHandles="1" noChangeArrowheads="1" noChangeShapeType="1" noTextEdit="1"/>
              </p:cNvSpPr>
              <p:nvPr/>
            </p:nvSpPr>
            <p:spPr>
              <a:xfrm>
                <a:off x="3275856" y="4965670"/>
                <a:ext cx="4572000" cy="1415644"/>
              </a:xfrm>
              <a:prstGeom prst="rect">
                <a:avLst/>
              </a:prstGeom>
              <a:blipFill rotWithShape="1">
                <a:blip r:embed="rId3"/>
                <a:stretch>
                  <a:fillRect b="-3017"/>
                </a:stretch>
              </a:blipFill>
            </p:spPr>
            <p:txBody>
              <a:bodyPr/>
              <a:lstStyle/>
              <a:p>
                <a:r>
                  <a:rPr lang="es-EC">
                    <a:noFill/>
                  </a:rPr>
                  <a:t> </a:t>
                </a:r>
              </a:p>
            </p:txBody>
          </p:sp>
        </mc:Fallback>
      </mc:AlternateContent>
      <p:pic>
        <p:nvPicPr>
          <p:cNvPr id="7" name="6 Imagen"/>
          <p:cNvPicPr/>
          <p:nvPr/>
        </p:nvPicPr>
        <p:blipFill rotWithShape="1">
          <a:blip r:embed="rId4" cstate="print"/>
          <a:srcRect l="8885" t="16667" r="41988" b="13458"/>
          <a:stretch/>
        </p:blipFill>
        <p:spPr bwMode="auto">
          <a:xfrm>
            <a:off x="4067944" y="188640"/>
            <a:ext cx="4728845" cy="4554855"/>
          </a:xfrm>
          <a:prstGeom prst="rect">
            <a:avLst/>
          </a:prstGeom>
          <a:ln>
            <a:noFill/>
          </a:ln>
          <a:effectLst>
            <a:softEdge rad="112500"/>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830207717"/>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377279" y="2907219"/>
            <a:ext cx="5439100" cy="1695631"/>
          </a:xfrm>
        </p:spPr>
        <p:txBody>
          <a:bodyPr>
            <a:normAutofit/>
          </a:bodyPr>
          <a:lstStyle/>
          <a:p>
            <a:pPr algn="l"/>
            <a:r>
              <a:rPr lang="en-US" sz="3200" dirty="0" smtClean="0"/>
              <a:t>LOCALIZACION DE LA ARTICULACION PLASTICA</a:t>
            </a:r>
            <a:endParaRPr lang="es-EC" sz="32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xmlns="" Requires="a14">
          <p:sp>
            <p:nvSpPr>
              <p:cNvPr id="3" name="2 Rectángulo"/>
              <p:cNvSpPr/>
              <p:nvPr/>
            </p:nvSpPr>
            <p:spPr>
              <a:xfrm>
                <a:off x="3354098" y="1340768"/>
                <a:ext cx="5606353" cy="421653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800" i="1">
                          <a:latin typeface="Cambria Math"/>
                        </a:rPr>
                        <m:t>600 </m:t>
                      </m:r>
                      <m:r>
                        <a:rPr lang="es-EC" sz="2800" i="1">
                          <a:latin typeface="Cambria Math"/>
                        </a:rPr>
                        <m:t>𝑐𝑚</m:t>
                      </m:r>
                      <m:r>
                        <a:rPr lang="es-EC" sz="2800" i="1">
                          <a:latin typeface="Cambria Math"/>
                        </a:rPr>
                        <m:t>−−−−−−100%</m:t>
                      </m:r>
                    </m:oMath>
                  </m:oMathPara>
                </a14:m>
                <a:endParaRPr lang="es-EC" sz="2800" dirty="0"/>
              </a:p>
              <a:p>
                <a:pPr/>
                <a14:m>
                  <m:oMathPara xmlns:m="http://schemas.openxmlformats.org/officeDocument/2006/math">
                    <m:oMathParaPr>
                      <m:jc m:val="centerGroup"/>
                    </m:oMathParaPr>
                    <m:oMath xmlns:m="http://schemas.openxmlformats.org/officeDocument/2006/math">
                      <m:r>
                        <a:rPr lang="es-EC" sz="2800" i="1">
                          <a:latin typeface="Cambria Math"/>
                        </a:rPr>
                        <m:t>13.33 </m:t>
                      </m:r>
                      <m:r>
                        <a:rPr lang="es-EC" sz="2800" i="1">
                          <a:latin typeface="Cambria Math"/>
                        </a:rPr>
                        <m:t>𝑐𝑚</m:t>
                      </m:r>
                      <m:r>
                        <a:rPr lang="es-EC" sz="2800" i="1">
                          <a:latin typeface="Cambria Math"/>
                        </a:rPr>
                        <m:t>−−−−−−2.22%</m:t>
                      </m:r>
                    </m:oMath>
                  </m:oMathPara>
                </a14:m>
                <a:endParaRPr lang="es-EC" sz="2800" dirty="0" smtClean="0"/>
              </a:p>
              <a:p>
                <a:endParaRPr lang="en-US" dirty="0"/>
              </a:p>
              <a:p>
                <a:endParaRPr lang="en-US" dirty="0" smtClean="0"/>
              </a:p>
              <a:p>
                <a:endParaRPr lang="en-US" dirty="0"/>
              </a:p>
              <a:p>
                <a:endParaRPr lang="es-EC" dirty="0"/>
              </a:p>
              <a:p>
                <a:pPr algn="just"/>
                <a:r>
                  <a:rPr lang="es-EC" sz="2800" dirty="0"/>
                  <a:t>Pero para efectos de una mejor apreciación de la articulación plástica adoptaremos del 2% que será el valor llamado a ser utilizado en el ETABS.</a:t>
                </a:r>
              </a:p>
            </p:txBody>
          </p:sp>
        </mc:Choice>
        <mc:Fallback>
          <p:sp>
            <p:nvSpPr>
              <p:cNvPr id="3" name="2 Rectángulo"/>
              <p:cNvSpPr>
                <a:spLocks noRot="1" noChangeAspect="1" noMove="1" noResize="1" noEditPoints="1" noAdjustHandles="1" noChangeArrowheads="1" noChangeShapeType="1" noTextEdit="1"/>
              </p:cNvSpPr>
              <p:nvPr/>
            </p:nvSpPr>
            <p:spPr>
              <a:xfrm>
                <a:off x="3354098" y="1340768"/>
                <a:ext cx="5606353" cy="4216539"/>
              </a:xfrm>
              <a:prstGeom prst="rect">
                <a:avLst/>
              </a:prstGeom>
              <a:blipFill rotWithShape="1">
                <a:blip r:embed="rId3"/>
                <a:stretch>
                  <a:fillRect l="-2174" r="-2283" b="-2890"/>
                </a:stretch>
              </a:blipFill>
            </p:spPr>
            <p:txBody>
              <a:bodyPr/>
              <a:lstStyle/>
              <a:p>
                <a:r>
                  <a:rPr lang="es-EC">
                    <a:noFill/>
                  </a:rPr>
                  <a:t> </a:t>
                </a:r>
              </a:p>
            </p:txBody>
          </p:sp>
        </mc:Fallback>
      </mc:AlternateContent>
    </p:spTree>
    <p:extLst>
      <p:ext uri="{BB962C8B-B14F-4D97-AF65-F5344CB8AC3E}">
        <p14:creationId xmlns:p14="http://schemas.microsoft.com/office/powerpoint/2010/main" xmlns="" val="336684849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377279" y="2907219"/>
            <a:ext cx="5439100" cy="1695631"/>
          </a:xfrm>
        </p:spPr>
        <p:txBody>
          <a:bodyPr>
            <a:normAutofit/>
          </a:bodyPr>
          <a:lstStyle/>
          <a:p>
            <a:pPr algn="l"/>
            <a:r>
              <a:rPr lang="en-US" sz="3200" dirty="0" smtClean="0"/>
              <a:t>INGRESO DE LA ARTICULACION PLASTICA A ETABS</a:t>
            </a:r>
            <a:endParaRPr lang="es-EC" sz="32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4 Imagen"/>
          <p:cNvPicPr/>
          <p:nvPr/>
        </p:nvPicPr>
        <p:blipFill rotWithShape="1">
          <a:blip r:embed="rId3"/>
          <a:srcRect l="13317" t="3274" r="65856" b="54156"/>
          <a:stretch/>
        </p:blipFill>
        <p:spPr bwMode="auto">
          <a:xfrm>
            <a:off x="3995936" y="836712"/>
            <a:ext cx="4680520" cy="410445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47651696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377279" y="2907219"/>
            <a:ext cx="5439100" cy="1695631"/>
          </a:xfrm>
        </p:spPr>
        <p:txBody>
          <a:bodyPr>
            <a:normAutofit/>
          </a:bodyPr>
          <a:lstStyle/>
          <a:p>
            <a:pPr algn="l"/>
            <a:r>
              <a:rPr lang="en-US" sz="3200" dirty="0" smtClean="0"/>
              <a:t>INGRESO DE LA ARTICULACION PLASTICA A ETABS</a:t>
            </a:r>
            <a:endParaRPr lang="es-EC" sz="32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2 Subtítulo"/>
          <p:cNvSpPr txBox="1">
            <a:spLocks/>
          </p:cNvSpPr>
          <p:nvPr/>
        </p:nvSpPr>
        <p:spPr>
          <a:xfrm>
            <a:off x="3155491" y="260648"/>
            <a:ext cx="6400800" cy="1752600"/>
          </a:xfrm>
          <a:prstGeom prst="rect">
            <a:avLst/>
          </a:prstGeom>
        </p:spPr>
        <p:txBody>
          <a:bodyPr vert="horz" lIns="91440" tIns="45720" rIns="91440" bIns="45720" rtlCol="0">
            <a:normAutofit/>
          </a:bodyPr>
          <a:lstStyle>
            <a:lvl1pPr marL="0" indent="0" algn="r" defTabSz="914400" rtl="0" eaLnBrk="1" latinLnBrk="0" hangingPunct="1">
              <a:spcBef>
                <a:spcPct val="20000"/>
              </a:spcBef>
              <a:spcAft>
                <a:spcPts val="600"/>
              </a:spcAft>
              <a:buSzPct val="160000"/>
              <a:buFont typeface="Wingdings" pitchFamily="2" charset="2"/>
              <a:buNone/>
              <a:defRPr sz="2400" kern="1200">
                <a:solidFill>
                  <a:schemeClr val="tx1"/>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spcAft>
                <a:spcPts val="600"/>
              </a:spcAft>
              <a:buSzPct val="160000"/>
              <a:buFont typeface="Wingdings" pitchFamily="2" charset="2"/>
              <a:buNone/>
              <a:defRPr sz="2400" kern="1200">
                <a:solidFill>
                  <a:schemeClr val="tx1">
                    <a:tint val="75000"/>
                  </a:schemeClr>
                </a:solidFill>
                <a:effectLst>
                  <a:outerShdw blurRad="38100" dist="38100" dir="2700000" algn="tl">
                    <a:srgbClr val="000000">
                      <a:alpha val="43137"/>
                    </a:srgbClr>
                  </a:outerShdw>
                </a:effectLst>
                <a:latin typeface="+mn-lt"/>
                <a:ea typeface="+mn-ea"/>
                <a:cs typeface="+mn-cs"/>
              </a:defRPr>
            </a:lvl2pPr>
            <a:lvl3pPr marL="914400" indent="0" algn="ctr" defTabSz="914400" rtl="0" eaLnBrk="1" latinLnBrk="0" hangingPunct="1">
              <a:spcBef>
                <a:spcPct val="20000"/>
              </a:spcBef>
              <a:spcAft>
                <a:spcPts val="600"/>
              </a:spcAft>
              <a:buSzPct val="160000"/>
              <a:buFont typeface="Wingdings" pitchFamily="2" charset="2"/>
              <a:buNone/>
              <a:defRPr sz="2000" kern="1200">
                <a:solidFill>
                  <a:schemeClr val="tx1">
                    <a:tint val="75000"/>
                  </a:schemeClr>
                </a:solidFill>
                <a:effectLst>
                  <a:outerShdw blurRad="38100" dist="38100" dir="2700000" algn="tl">
                    <a:srgbClr val="000000">
                      <a:alpha val="43137"/>
                    </a:srgbClr>
                  </a:outerShdw>
                </a:effectLst>
                <a:latin typeface="+mn-lt"/>
                <a:ea typeface="+mn-ea"/>
                <a:cs typeface="+mn-cs"/>
              </a:defRPr>
            </a:lvl3pPr>
            <a:lvl4pPr marL="1371600" indent="0" algn="ctr" defTabSz="914400" rtl="0" eaLnBrk="1" latinLnBrk="0" hangingPunct="1">
              <a:spcBef>
                <a:spcPct val="20000"/>
              </a:spcBef>
              <a:spcAft>
                <a:spcPts val="600"/>
              </a:spcAft>
              <a:buSzPct val="160000"/>
              <a:buFont typeface="Wingdings" pitchFamily="2" charset="2"/>
              <a:buNone/>
              <a:defRPr sz="1800" kern="1200">
                <a:solidFill>
                  <a:schemeClr val="tx1">
                    <a:tint val="75000"/>
                  </a:schemeClr>
                </a:solidFill>
                <a:effectLst>
                  <a:outerShdw blurRad="38100" dist="38100" dir="2700000" algn="tl">
                    <a:srgbClr val="000000">
                      <a:alpha val="43137"/>
                    </a:srgbClr>
                  </a:outerShdw>
                </a:effectLst>
                <a:latin typeface="+mn-lt"/>
                <a:ea typeface="+mn-ea"/>
                <a:cs typeface="+mn-cs"/>
              </a:defRPr>
            </a:lvl4pPr>
            <a:lvl5pPr marL="1828800" indent="0" algn="ctr" defTabSz="914400" rtl="0" eaLnBrk="1" latinLnBrk="0" hangingPunct="1">
              <a:spcBef>
                <a:spcPct val="20000"/>
              </a:spcBef>
              <a:spcAft>
                <a:spcPts val="600"/>
              </a:spcAft>
              <a:buSzPct val="160000"/>
              <a:buFont typeface="Wingdings" pitchFamily="2" charset="2"/>
              <a:buNone/>
              <a:defRPr sz="1800" kern="1200">
                <a:solidFill>
                  <a:schemeClr val="tx1">
                    <a:tint val="75000"/>
                  </a:schemeClr>
                </a:solidFill>
                <a:effectLst>
                  <a:outerShdw blurRad="38100" dist="38100" dir="2700000" algn="tl">
                    <a:srgbClr val="000000">
                      <a:alpha val="43137"/>
                    </a:srgbClr>
                  </a:outerShdw>
                </a:effectLst>
                <a:latin typeface="+mn-lt"/>
                <a:ea typeface="+mn-ea"/>
                <a:cs typeface="+mn-cs"/>
              </a:defRPr>
            </a:lvl5pPr>
            <a:lvl6pPr marL="22860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6pPr>
            <a:lvl7pPr marL="27432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7pPr>
            <a:lvl8pPr marL="32004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8pPr>
            <a:lvl9pPr marL="36576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9pPr>
          </a:lstStyle>
          <a:p>
            <a:pPr algn="ctr"/>
            <a:r>
              <a:rPr lang="es-ES" dirty="0" smtClean="0"/>
              <a:t>COLUMNAS</a:t>
            </a:r>
            <a:endParaRPr lang="es-EC" dirty="0"/>
          </a:p>
        </p:txBody>
      </p:sp>
      <p:pic>
        <p:nvPicPr>
          <p:cNvPr id="7" name="6 Imagen"/>
          <p:cNvPicPr/>
          <p:nvPr/>
        </p:nvPicPr>
        <p:blipFill rotWithShape="1">
          <a:blip r:embed="rId3" cstate="print">
            <a:extLst>
              <a:ext uri="{28A0092B-C50C-407E-A947-70E740481C1C}">
                <a14:useLocalDpi xmlns:a14="http://schemas.microsoft.com/office/drawing/2010/main" xmlns="" val="0"/>
              </a:ext>
            </a:extLst>
          </a:blip>
          <a:srcRect l="14571" t="41566" r="64320" b="28706"/>
          <a:stretch/>
        </p:blipFill>
        <p:spPr bwMode="auto">
          <a:xfrm>
            <a:off x="4555691" y="1072893"/>
            <a:ext cx="3600400" cy="2382352"/>
          </a:xfrm>
          <a:prstGeom prst="rect">
            <a:avLst/>
          </a:prstGeom>
          <a:ln>
            <a:noFill/>
          </a:ln>
          <a:extLst>
            <a:ext uri="{53640926-AAD7-44D8-BBD7-CCE9431645EC}">
              <a14:shadowObscured xmlns:a14="http://schemas.microsoft.com/office/drawing/2010/main" xmlns=""/>
            </a:ext>
          </a:extLst>
        </p:spPr>
      </p:pic>
      <p:sp>
        <p:nvSpPr>
          <p:cNvPr id="8" name="2 Subtítulo"/>
          <p:cNvSpPr txBox="1">
            <a:spLocks/>
          </p:cNvSpPr>
          <p:nvPr/>
        </p:nvSpPr>
        <p:spPr>
          <a:xfrm>
            <a:off x="2987824" y="3573016"/>
            <a:ext cx="6400800" cy="1752600"/>
          </a:xfrm>
          <a:prstGeom prst="rect">
            <a:avLst/>
          </a:prstGeom>
        </p:spPr>
        <p:txBody>
          <a:bodyPr vert="horz" lIns="91440" tIns="45720" rIns="91440" bIns="45720" rtlCol="0">
            <a:normAutofit/>
          </a:bodyPr>
          <a:lstStyle>
            <a:lvl1pPr marL="0" indent="0" algn="r" defTabSz="914400" rtl="0" eaLnBrk="1" latinLnBrk="0" hangingPunct="1">
              <a:spcBef>
                <a:spcPct val="20000"/>
              </a:spcBef>
              <a:spcAft>
                <a:spcPts val="600"/>
              </a:spcAft>
              <a:buSzPct val="160000"/>
              <a:buFont typeface="Wingdings" pitchFamily="2" charset="2"/>
              <a:buNone/>
              <a:defRPr sz="2400" kern="1200">
                <a:solidFill>
                  <a:schemeClr val="tx1"/>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spcAft>
                <a:spcPts val="600"/>
              </a:spcAft>
              <a:buSzPct val="160000"/>
              <a:buFont typeface="Wingdings" pitchFamily="2" charset="2"/>
              <a:buNone/>
              <a:defRPr sz="2400" kern="1200">
                <a:solidFill>
                  <a:schemeClr val="tx1">
                    <a:tint val="75000"/>
                  </a:schemeClr>
                </a:solidFill>
                <a:effectLst>
                  <a:outerShdw blurRad="38100" dist="38100" dir="2700000" algn="tl">
                    <a:srgbClr val="000000">
                      <a:alpha val="43137"/>
                    </a:srgbClr>
                  </a:outerShdw>
                </a:effectLst>
                <a:latin typeface="+mn-lt"/>
                <a:ea typeface="+mn-ea"/>
                <a:cs typeface="+mn-cs"/>
              </a:defRPr>
            </a:lvl2pPr>
            <a:lvl3pPr marL="914400" indent="0" algn="ctr" defTabSz="914400" rtl="0" eaLnBrk="1" latinLnBrk="0" hangingPunct="1">
              <a:spcBef>
                <a:spcPct val="20000"/>
              </a:spcBef>
              <a:spcAft>
                <a:spcPts val="600"/>
              </a:spcAft>
              <a:buSzPct val="160000"/>
              <a:buFont typeface="Wingdings" pitchFamily="2" charset="2"/>
              <a:buNone/>
              <a:defRPr sz="2000" kern="1200">
                <a:solidFill>
                  <a:schemeClr val="tx1">
                    <a:tint val="75000"/>
                  </a:schemeClr>
                </a:solidFill>
                <a:effectLst>
                  <a:outerShdw blurRad="38100" dist="38100" dir="2700000" algn="tl">
                    <a:srgbClr val="000000">
                      <a:alpha val="43137"/>
                    </a:srgbClr>
                  </a:outerShdw>
                </a:effectLst>
                <a:latin typeface="+mn-lt"/>
                <a:ea typeface="+mn-ea"/>
                <a:cs typeface="+mn-cs"/>
              </a:defRPr>
            </a:lvl3pPr>
            <a:lvl4pPr marL="1371600" indent="0" algn="ctr" defTabSz="914400" rtl="0" eaLnBrk="1" latinLnBrk="0" hangingPunct="1">
              <a:spcBef>
                <a:spcPct val="20000"/>
              </a:spcBef>
              <a:spcAft>
                <a:spcPts val="600"/>
              </a:spcAft>
              <a:buSzPct val="160000"/>
              <a:buFont typeface="Wingdings" pitchFamily="2" charset="2"/>
              <a:buNone/>
              <a:defRPr sz="1800" kern="1200">
                <a:solidFill>
                  <a:schemeClr val="tx1">
                    <a:tint val="75000"/>
                  </a:schemeClr>
                </a:solidFill>
                <a:effectLst>
                  <a:outerShdw blurRad="38100" dist="38100" dir="2700000" algn="tl">
                    <a:srgbClr val="000000">
                      <a:alpha val="43137"/>
                    </a:srgbClr>
                  </a:outerShdw>
                </a:effectLst>
                <a:latin typeface="+mn-lt"/>
                <a:ea typeface="+mn-ea"/>
                <a:cs typeface="+mn-cs"/>
              </a:defRPr>
            </a:lvl4pPr>
            <a:lvl5pPr marL="1828800" indent="0" algn="ctr" defTabSz="914400" rtl="0" eaLnBrk="1" latinLnBrk="0" hangingPunct="1">
              <a:spcBef>
                <a:spcPct val="20000"/>
              </a:spcBef>
              <a:spcAft>
                <a:spcPts val="600"/>
              </a:spcAft>
              <a:buSzPct val="160000"/>
              <a:buFont typeface="Wingdings" pitchFamily="2" charset="2"/>
              <a:buNone/>
              <a:defRPr sz="1800" kern="1200">
                <a:solidFill>
                  <a:schemeClr val="tx1">
                    <a:tint val="75000"/>
                  </a:schemeClr>
                </a:solidFill>
                <a:effectLst>
                  <a:outerShdw blurRad="38100" dist="38100" dir="2700000" algn="tl">
                    <a:srgbClr val="000000">
                      <a:alpha val="43137"/>
                    </a:srgbClr>
                  </a:outerShdw>
                </a:effectLst>
                <a:latin typeface="+mn-lt"/>
                <a:ea typeface="+mn-ea"/>
                <a:cs typeface="+mn-cs"/>
              </a:defRPr>
            </a:lvl5pPr>
            <a:lvl6pPr marL="22860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6pPr>
            <a:lvl7pPr marL="27432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7pPr>
            <a:lvl8pPr marL="32004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8pPr>
            <a:lvl9pPr marL="3657600" indent="0" algn="ctr" defTabSz="914400" rtl="0" eaLnBrk="1" latinLnBrk="0" hangingPunct="1">
              <a:spcBef>
                <a:spcPts val="24"/>
              </a:spcBef>
              <a:spcAft>
                <a:spcPts val="600"/>
              </a:spcAft>
              <a:buClrTx/>
              <a:buSzPct val="130000"/>
              <a:buFont typeface="Wingdings" pitchFamily="2" charset="2"/>
              <a:buNone/>
              <a:defRPr sz="16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9pPr>
          </a:lstStyle>
          <a:p>
            <a:pPr algn="ctr"/>
            <a:r>
              <a:rPr lang="es-ES" dirty="0" smtClean="0"/>
              <a:t>VIGAS</a:t>
            </a:r>
            <a:endParaRPr lang="es-EC" dirty="0"/>
          </a:p>
        </p:txBody>
      </p:sp>
      <p:pic>
        <p:nvPicPr>
          <p:cNvPr id="9" name="8 Imagen"/>
          <p:cNvPicPr/>
          <p:nvPr/>
        </p:nvPicPr>
        <p:blipFill rotWithShape="1">
          <a:blip r:embed="rId4"/>
          <a:srcRect l="32728" t="35768" r="46162" b="34761"/>
          <a:stretch/>
        </p:blipFill>
        <p:spPr bwMode="auto">
          <a:xfrm>
            <a:off x="4555692" y="4094307"/>
            <a:ext cx="3600399" cy="235902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2433624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521295" y="2619187"/>
            <a:ext cx="5439100" cy="1695631"/>
          </a:xfrm>
        </p:spPr>
        <p:txBody>
          <a:bodyPr>
            <a:normAutofit/>
          </a:bodyPr>
          <a:lstStyle/>
          <a:p>
            <a:pPr algn="l"/>
            <a:r>
              <a:rPr lang="en-US" sz="3200" dirty="0" smtClean="0"/>
              <a:t>INGRESO DE CASOS DE ANALISIS PUSHOVER</a:t>
            </a:r>
            <a:endParaRPr lang="es-EC" sz="32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9 Imagen"/>
          <p:cNvPicPr/>
          <p:nvPr/>
        </p:nvPicPr>
        <p:blipFill rotWithShape="1">
          <a:blip r:embed="rId3"/>
          <a:srcRect l="5951" t="5794" r="80449" b="48363"/>
          <a:stretch/>
        </p:blipFill>
        <p:spPr bwMode="auto">
          <a:xfrm>
            <a:off x="3419872" y="1484784"/>
            <a:ext cx="2592288" cy="3857537"/>
          </a:xfrm>
          <a:prstGeom prst="rect">
            <a:avLst/>
          </a:prstGeom>
          <a:ln>
            <a:noFill/>
          </a:ln>
          <a:extLst>
            <a:ext uri="{53640926-AAD7-44D8-BBD7-CCE9431645EC}">
              <a14:shadowObscured xmlns:a14="http://schemas.microsoft.com/office/drawing/2010/main" xmlns=""/>
            </a:ext>
          </a:extLst>
        </p:spPr>
      </p:pic>
      <p:pic>
        <p:nvPicPr>
          <p:cNvPr id="11" name="10 Imagen"/>
          <p:cNvPicPr/>
          <p:nvPr/>
        </p:nvPicPr>
        <p:blipFill rotWithShape="1">
          <a:blip r:embed="rId4"/>
          <a:srcRect l="38478" t="35010" r="38662" b="34608"/>
          <a:stretch/>
        </p:blipFill>
        <p:spPr bwMode="auto">
          <a:xfrm>
            <a:off x="6388312" y="2132856"/>
            <a:ext cx="2488565" cy="253809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401238347"/>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938582">
            <a:off x="903816" y="-443023"/>
            <a:ext cx="4091412" cy="1695631"/>
          </a:xfrm>
        </p:spPr>
        <p:txBody>
          <a:bodyPr>
            <a:normAutofit/>
          </a:bodyPr>
          <a:lstStyle/>
          <a:p>
            <a:pPr algn="l"/>
            <a:r>
              <a:rPr lang="en-US" sz="2400" dirty="0" smtClean="0"/>
              <a:t>MAXIMO DESPLAZAMIENTO</a:t>
            </a:r>
            <a:endParaRPr lang="es-EC" sz="24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368895" y="2771587"/>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smtClean="0"/>
              <a:t>INGRESO DE CASOS DE ANALISIS PUSHOVER</a:t>
            </a:r>
            <a:endParaRPr lang="es-EC" sz="3200" dirty="0"/>
          </a:p>
        </p:txBody>
      </p:sp>
      <p:sp>
        <p:nvSpPr>
          <p:cNvPr id="3" name="2 Rectángulo"/>
          <p:cNvSpPr/>
          <p:nvPr/>
        </p:nvSpPr>
        <p:spPr>
          <a:xfrm>
            <a:off x="3779912" y="795549"/>
            <a:ext cx="5148573" cy="1938992"/>
          </a:xfrm>
          <a:prstGeom prst="rect">
            <a:avLst/>
          </a:prstGeom>
        </p:spPr>
        <p:txBody>
          <a:bodyPr wrap="square">
            <a:spAutoFit/>
          </a:bodyPr>
          <a:lstStyle/>
          <a:p>
            <a:pPr algn="just"/>
            <a:r>
              <a:rPr lang="es-EC" sz="2400" dirty="0"/>
              <a:t>Esto permite verificar el comportamiento de los elementos estructurales que trabajan en el rango inelástico en conjunto, como parte de un sistema estructural.</a:t>
            </a:r>
          </a:p>
        </p:txBody>
      </p:sp>
      <mc:AlternateContent xmlns:mc="http://schemas.openxmlformats.org/markup-compatibility/2006">
        <mc:Choice xmlns:a14="http://schemas.microsoft.com/office/drawing/2010/main" xmlns="" Requires="a14">
          <p:sp>
            <p:nvSpPr>
              <p:cNvPr id="7" name="6 Rectángulo"/>
              <p:cNvSpPr/>
              <p:nvPr/>
            </p:nvSpPr>
            <p:spPr>
              <a:xfrm>
                <a:off x="4716016" y="3313549"/>
                <a:ext cx="3040191" cy="784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a:rPr>
                        <m:t>𝑑</m:t>
                      </m:r>
                      <m:r>
                        <a:rPr lang="es-EC" sz="2400" i="1">
                          <a:latin typeface="Cambria Math"/>
                        </a:rPr>
                        <m:t>=6∗2.85∗</m:t>
                      </m:r>
                      <m:f>
                        <m:fPr>
                          <m:ctrlPr>
                            <a:rPr lang="es-EC" sz="2400" i="1">
                              <a:latin typeface="Cambria Math"/>
                            </a:rPr>
                          </m:ctrlPr>
                        </m:fPr>
                        <m:num>
                          <m:r>
                            <a:rPr lang="es-EC" sz="2400" i="1">
                              <a:latin typeface="Cambria Math"/>
                            </a:rPr>
                            <m:t>4</m:t>
                          </m:r>
                        </m:num>
                        <m:den>
                          <m:r>
                            <a:rPr lang="es-EC" sz="2400" i="1">
                              <a:latin typeface="Cambria Math"/>
                            </a:rPr>
                            <m:t>100</m:t>
                          </m:r>
                        </m:den>
                      </m:f>
                      <m:r>
                        <a:rPr lang="es-EC" sz="2400" i="1">
                          <a:latin typeface="Cambria Math"/>
                        </a:rPr>
                        <m:t> </m:t>
                      </m:r>
                      <m:r>
                        <a:rPr lang="es-EC" sz="2400" i="1">
                          <a:latin typeface="Cambria Math"/>
                        </a:rPr>
                        <m:t>𝑚</m:t>
                      </m:r>
                    </m:oMath>
                  </m:oMathPara>
                </a14:m>
                <a:endParaRPr lang="es-EC" sz="2400" dirty="0"/>
              </a:p>
            </p:txBody>
          </p:sp>
        </mc:Choice>
        <mc:Fallback>
          <p:sp>
            <p:nvSpPr>
              <p:cNvPr id="7" name="6 Rectángulo"/>
              <p:cNvSpPr>
                <a:spLocks noRot="1" noChangeAspect="1" noMove="1" noResize="1" noEditPoints="1" noAdjustHandles="1" noChangeArrowheads="1" noChangeShapeType="1" noTextEdit="1"/>
              </p:cNvSpPr>
              <p:nvPr/>
            </p:nvSpPr>
            <p:spPr>
              <a:xfrm>
                <a:off x="4716016" y="3313549"/>
                <a:ext cx="3040191" cy="784830"/>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8" name="7 Rectángulo"/>
              <p:cNvSpPr/>
              <p:nvPr/>
            </p:nvSpPr>
            <p:spPr>
              <a:xfrm>
                <a:off x="5142415" y="4839543"/>
                <a:ext cx="190731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a:rPr>
                        <m:t>𝑑</m:t>
                      </m:r>
                      <m:r>
                        <a:rPr lang="es-EC" sz="2400" i="1">
                          <a:latin typeface="Cambria Math"/>
                        </a:rPr>
                        <m:t>=0.684 </m:t>
                      </m:r>
                      <m:r>
                        <a:rPr lang="es-EC" sz="2400" i="1">
                          <a:latin typeface="Cambria Math"/>
                        </a:rPr>
                        <m:t>𝑚</m:t>
                      </m:r>
                    </m:oMath>
                  </m:oMathPara>
                </a14:m>
                <a:endParaRPr lang="es-EC" sz="2400" dirty="0"/>
              </a:p>
            </p:txBody>
          </p:sp>
        </mc:Choice>
        <mc:Fallback>
          <p:sp>
            <p:nvSpPr>
              <p:cNvPr id="8" name="7 Rectángulo"/>
              <p:cNvSpPr>
                <a:spLocks noRot="1" noChangeAspect="1" noMove="1" noResize="1" noEditPoints="1" noAdjustHandles="1" noChangeArrowheads="1" noChangeShapeType="1" noTextEdit="1"/>
              </p:cNvSpPr>
              <p:nvPr/>
            </p:nvSpPr>
            <p:spPr>
              <a:xfrm>
                <a:off x="5142415" y="4839543"/>
                <a:ext cx="1907317" cy="461665"/>
              </a:xfrm>
              <a:prstGeom prst="rect">
                <a:avLst/>
              </a:prstGeom>
              <a:blipFill rotWithShape="1">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410276202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972279" y="2797160"/>
            <a:ext cx="5182170" cy="2248444"/>
          </a:xfrm>
        </p:spPr>
        <p:txBody>
          <a:bodyPr>
            <a:normAutofit/>
          </a:bodyPr>
          <a:lstStyle/>
          <a:p>
            <a:pPr lvl="0" algn="l"/>
            <a:r>
              <a:rPr lang="es-EC" sz="3100" dirty="0">
                <a:effectLst/>
              </a:rPr>
              <a:t>FUNDAMENTOS DISEÑO POR DESEMPEÑO</a:t>
            </a:r>
            <a:r>
              <a:rPr lang="es-EC" b="1" dirty="0">
                <a:effectLst/>
              </a:rPr>
              <a:t/>
            </a:r>
            <a:br>
              <a:rPr lang="es-EC" b="1" dirty="0">
                <a:effectLst/>
              </a:rPr>
            </a:br>
            <a:endParaRPr lang="es-EC" dirty="0"/>
          </a:p>
        </p:txBody>
      </p:sp>
      <p:sp>
        <p:nvSpPr>
          <p:cNvPr id="3" name="2 Marcador de contenido"/>
          <p:cNvSpPr>
            <a:spLocks noGrp="1"/>
          </p:cNvSpPr>
          <p:nvPr>
            <p:ph idx="1"/>
          </p:nvPr>
        </p:nvSpPr>
        <p:spPr>
          <a:xfrm>
            <a:off x="3815917" y="-171400"/>
            <a:ext cx="5040560" cy="6552728"/>
          </a:xfrm>
        </p:spPr>
        <p:txBody>
          <a:bodyPr>
            <a:normAutofit/>
          </a:bodyPr>
          <a:lstStyle/>
          <a:p>
            <a:pPr marL="0" indent="0" algn="just">
              <a:buNone/>
            </a:pPr>
            <a:r>
              <a:rPr lang="es-EC" sz="2000" dirty="0">
                <a:effectLst/>
              </a:rPr>
              <a:t>En la actualidad, la realización de una evaluación de diseño es primordial, dada la necesidad de poseer modelos y métodos de cálculo acordes con las demandas y exigencias en el cálculo y construcción. </a:t>
            </a:r>
            <a:endParaRPr lang="es-EC" sz="2000" dirty="0" smtClean="0">
              <a:effectLst/>
            </a:endParaRPr>
          </a:p>
          <a:p>
            <a:pPr marL="0" indent="0" algn="just">
              <a:buNone/>
            </a:pPr>
            <a:r>
              <a:rPr lang="en-US" sz="2000" dirty="0" smtClean="0">
                <a:effectLst/>
              </a:rPr>
              <a:t>-</a:t>
            </a:r>
            <a:r>
              <a:rPr lang="es-EC" sz="2000" dirty="0">
                <a:effectLst/>
              </a:rPr>
              <a:t>Estructuras esenciales. </a:t>
            </a:r>
            <a:endParaRPr lang="es-EC" sz="2000" dirty="0" smtClean="0">
              <a:effectLst/>
            </a:endParaRPr>
          </a:p>
          <a:p>
            <a:pPr marL="0" indent="0" algn="just">
              <a:buNone/>
            </a:pPr>
            <a:r>
              <a:rPr lang="en-US" sz="2000" i="1" dirty="0">
                <a:effectLst/>
              </a:rPr>
              <a:t> </a:t>
            </a:r>
            <a:r>
              <a:rPr lang="en-US" sz="2000" i="1" dirty="0" smtClean="0">
                <a:effectLst/>
              </a:rPr>
              <a:t>    </a:t>
            </a:r>
            <a:r>
              <a:rPr lang="en-US" sz="2000" dirty="0" smtClean="0">
                <a:effectLst/>
              </a:rPr>
              <a:t>HOSPITALES</a:t>
            </a:r>
            <a:endParaRPr lang="es-EC" sz="2000" dirty="0" smtClean="0">
              <a:effectLst/>
            </a:endParaRPr>
          </a:p>
          <a:p>
            <a:pPr marL="0" indent="0" algn="just">
              <a:buNone/>
            </a:pPr>
            <a:r>
              <a:rPr lang="en-US" sz="2000" dirty="0">
                <a:effectLst/>
              </a:rPr>
              <a:t> </a:t>
            </a:r>
            <a:r>
              <a:rPr lang="en-US" sz="2000" dirty="0" smtClean="0">
                <a:effectLst/>
              </a:rPr>
              <a:t>    ESCUELAS</a:t>
            </a:r>
          </a:p>
          <a:p>
            <a:pPr marL="0" indent="0" algn="just">
              <a:buNone/>
            </a:pPr>
            <a:r>
              <a:rPr lang="en-US" sz="2000" dirty="0">
                <a:effectLst/>
              </a:rPr>
              <a:t> </a:t>
            </a:r>
            <a:r>
              <a:rPr lang="en-US" sz="2000" dirty="0" smtClean="0">
                <a:effectLst/>
              </a:rPr>
              <a:t>    PUENTES</a:t>
            </a:r>
          </a:p>
          <a:p>
            <a:pPr marL="0" indent="0" algn="just">
              <a:buNone/>
            </a:pPr>
            <a:r>
              <a:rPr lang="en-US" sz="2000" dirty="0" smtClean="0">
                <a:effectLst/>
              </a:rPr>
              <a:t>-</a:t>
            </a:r>
            <a:r>
              <a:rPr lang="es-EC" sz="2000" dirty="0">
                <a:effectLst/>
              </a:rPr>
              <a:t>Estructuras de ocupación estándar</a:t>
            </a:r>
            <a:r>
              <a:rPr lang="es-EC" sz="2000" dirty="0" smtClean="0">
                <a:effectLst/>
              </a:rPr>
              <a:t>.</a:t>
            </a:r>
          </a:p>
          <a:p>
            <a:pPr marL="0" indent="0" algn="just">
              <a:buNone/>
            </a:pPr>
            <a:r>
              <a:rPr lang="en-US" sz="2000" b="1" dirty="0">
                <a:effectLst/>
              </a:rPr>
              <a:t> </a:t>
            </a:r>
            <a:r>
              <a:rPr lang="en-US" sz="2000" b="1" dirty="0" smtClean="0">
                <a:effectLst/>
              </a:rPr>
              <a:t>   </a:t>
            </a:r>
            <a:r>
              <a:rPr lang="en-US" sz="2000" dirty="0" smtClean="0">
                <a:effectLst/>
              </a:rPr>
              <a:t>VIVIENDA</a:t>
            </a:r>
            <a:endParaRPr lang="en-US" sz="2000" dirty="0">
              <a:effectLst/>
            </a:endParaRPr>
          </a:p>
          <a:p>
            <a:pPr marL="0" indent="0" algn="just">
              <a:buNone/>
            </a:pPr>
            <a:r>
              <a:rPr lang="en-US" sz="2000" dirty="0" smtClean="0">
                <a:effectLst/>
              </a:rPr>
              <a:t>    EDIFICACIONES</a:t>
            </a:r>
          </a:p>
        </p:txBody>
      </p:sp>
      <p:sp>
        <p:nvSpPr>
          <p:cNvPr id="6" name="1 Título"/>
          <p:cNvSpPr txBox="1">
            <a:spLocks/>
          </p:cNvSpPr>
          <p:nvPr/>
        </p:nvSpPr>
        <p:spPr>
          <a:xfrm rot="942586">
            <a:off x="307685" y="299969"/>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r>
              <a:rPr lang="es-EC" sz="2400" dirty="0" smtClean="0">
                <a:solidFill>
                  <a:schemeClr val="tx1"/>
                </a:solidFill>
              </a:rPr>
              <a:t>Análisis </a:t>
            </a:r>
            <a:r>
              <a:rPr lang="es-EC" sz="2400" dirty="0">
                <a:solidFill>
                  <a:schemeClr val="tx1"/>
                </a:solidFill>
              </a:rPr>
              <a:t>Estático</a:t>
            </a:r>
          </a:p>
        </p:txBody>
      </p:sp>
      <p:pic>
        <p:nvPicPr>
          <p:cNvPr id="7" name="6 Imagen"/>
          <p:cNvPicPr/>
          <p:nvPr/>
        </p:nvPicPr>
        <p:blipFill>
          <a:blip r:embed="rId2" cstate="print"/>
          <a:stretch>
            <a:fillRect/>
          </a:stretch>
        </p:blipFill>
        <p:spPr>
          <a:xfrm>
            <a:off x="7009156" y="2488580"/>
            <a:ext cx="1955332" cy="1944216"/>
          </a:xfrm>
          <a:prstGeom prst="rect">
            <a:avLst/>
          </a:prstGeom>
          <a:ln>
            <a:noFill/>
          </a:ln>
          <a:effectLst>
            <a:softEdge rad="112500"/>
          </a:effec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7603" t="31166" r="45833" b="29500"/>
          <a:stretch/>
        </p:blipFill>
        <p:spPr bwMode="auto">
          <a:xfrm>
            <a:off x="6938860" y="4863103"/>
            <a:ext cx="2095924" cy="162293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77687859"/>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938582">
            <a:off x="903816" y="-443023"/>
            <a:ext cx="4091412" cy="1695631"/>
          </a:xfrm>
        </p:spPr>
        <p:txBody>
          <a:bodyPr>
            <a:normAutofit/>
          </a:bodyPr>
          <a:lstStyle/>
          <a:p>
            <a:pPr algn="l"/>
            <a:r>
              <a:rPr lang="en-US" sz="2400" dirty="0" smtClean="0"/>
              <a:t>MAXIMO DESPLAZAMIENTO</a:t>
            </a:r>
            <a:endParaRPr lang="es-EC" sz="24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368895" y="2771587"/>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smtClean="0"/>
              <a:t>INGRESO DE CASOS DE ANALISIS PUSHOVER</a:t>
            </a:r>
            <a:endParaRPr lang="es-EC" sz="3200" dirty="0"/>
          </a:p>
        </p:txBody>
      </p:sp>
      <p:sp>
        <p:nvSpPr>
          <p:cNvPr id="3" name="2 Rectángulo"/>
          <p:cNvSpPr/>
          <p:nvPr/>
        </p:nvSpPr>
        <p:spPr>
          <a:xfrm>
            <a:off x="3779912" y="795549"/>
            <a:ext cx="5148573" cy="1938992"/>
          </a:xfrm>
          <a:prstGeom prst="rect">
            <a:avLst/>
          </a:prstGeom>
        </p:spPr>
        <p:txBody>
          <a:bodyPr wrap="square">
            <a:spAutoFit/>
          </a:bodyPr>
          <a:lstStyle/>
          <a:p>
            <a:pPr algn="just"/>
            <a:r>
              <a:rPr lang="es-EC" sz="2400" dirty="0"/>
              <a:t>Esto permite verificar el comportamiento de los elementos estructurales que trabajan en el rango inelástico en conjunto, como parte de un sistema estructural.</a:t>
            </a:r>
          </a:p>
        </p:txBody>
      </p:sp>
      <mc:AlternateContent xmlns:mc="http://schemas.openxmlformats.org/markup-compatibility/2006">
        <mc:Choice xmlns:a14="http://schemas.microsoft.com/office/drawing/2010/main" xmlns="" Requires="a14">
          <p:sp>
            <p:nvSpPr>
              <p:cNvPr id="7" name="6 Rectángulo"/>
              <p:cNvSpPr/>
              <p:nvPr/>
            </p:nvSpPr>
            <p:spPr>
              <a:xfrm>
                <a:off x="4716016" y="3313549"/>
                <a:ext cx="3040191" cy="784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a:rPr>
                        <m:t>𝑑</m:t>
                      </m:r>
                      <m:r>
                        <a:rPr lang="es-EC" sz="2400" i="1">
                          <a:latin typeface="Cambria Math"/>
                        </a:rPr>
                        <m:t>=6∗2.85∗</m:t>
                      </m:r>
                      <m:f>
                        <m:fPr>
                          <m:ctrlPr>
                            <a:rPr lang="es-EC" sz="2400" i="1">
                              <a:latin typeface="Cambria Math"/>
                            </a:rPr>
                          </m:ctrlPr>
                        </m:fPr>
                        <m:num>
                          <m:r>
                            <a:rPr lang="es-EC" sz="2400" i="1">
                              <a:latin typeface="Cambria Math"/>
                            </a:rPr>
                            <m:t>4</m:t>
                          </m:r>
                        </m:num>
                        <m:den>
                          <m:r>
                            <a:rPr lang="es-EC" sz="2400" i="1">
                              <a:latin typeface="Cambria Math"/>
                            </a:rPr>
                            <m:t>100</m:t>
                          </m:r>
                        </m:den>
                      </m:f>
                      <m:r>
                        <a:rPr lang="es-EC" sz="2400" i="1">
                          <a:latin typeface="Cambria Math"/>
                        </a:rPr>
                        <m:t> </m:t>
                      </m:r>
                      <m:r>
                        <a:rPr lang="es-EC" sz="2400" i="1">
                          <a:latin typeface="Cambria Math"/>
                        </a:rPr>
                        <m:t>𝑚</m:t>
                      </m:r>
                    </m:oMath>
                  </m:oMathPara>
                </a14:m>
                <a:endParaRPr lang="es-EC" sz="2400" dirty="0"/>
              </a:p>
            </p:txBody>
          </p:sp>
        </mc:Choice>
        <mc:Fallback>
          <p:sp>
            <p:nvSpPr>
              <p:cNvPr id="7" name="6 Rectángulo"/>
              <p:cNvSpPr>
                <a:spLocks noRot="1" noChangeAspect="1" noMove="1" noResize="1" noEditPoints="1" noAdjustHandles="1" noChangeArrowheads="1" noChangeShapeType="1" noTextEdit="1"/>
              </p:cNvSpPr>
              <p:nvPr/>
            </p:nvSpPr>
            <p:spPr>
              <a:xfrm>
                <a:off x="4716016" y="3313549"/>
                <a:ext cx="3040191" cy="784830"/>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8" name="7 Rectángulo"/>
              <p:cNvSpPr/>
              <p:nvPr/>
            </p:nvSpPr>
            <p:spPr>
              <a:xfrm>
                <a:off x="5142415" y="4839543"/>
                <a:ext cx="190731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a:rPr>
                        <m:t>𝑑</m:t>
                      </m:r>
                      <m:r>
                        <a:rPr lang="es-EC" sz="2400" i="1">
                          <a:latin typeface="Cambria Math"/>
                        </a:rPr>
                        <m:t>=0.684 </m:t>
                      </m:r>
                      <m:r>
                        <a:rPr lang="es-EC" sz="2400" i="1">
                          <a:latin typeface="Cambria Math"/>
                        </a:rPr>
                        <m:t>𝑚</m:t>
                      </m:r>
                    </m:oMath>
                  </m:oMathPara>
                </a14:m>
                <a:endParaRPr lang="es-EC" sz="2400" dirty="0"/>
              </a:p>
            </p:txBody>
          </p:sp>
        </mc:Choice>
        <mc:Fallback>
          <p:sp>
            <p:nvSpPr>
              <p:cNvPr id="8" name="7 Rectángulo"/>
              <p:cNvSpPr>
                <a:spLocks noRot="1" noChangeAspect="1" noMove="1" noResize="1" noEditPoints="1" noAdjustHandles="1" noChangeArrowheads="1" noChangeShapeType="1" noTextEdit="1"/>
              </p:cNvSpPr>
              <p:nvPr/>
            </p:nvSpPr>
            <p:spPr>
              <a:xfrm>
                <a:off x="5142415" y="4839543"/>
                <a:ext cx="1907317" cy="461665"/>
              </a:xfrm>
              <a:prstGeom prst="rect">
                <a:avLst/>
              </a:prstGeom>
              <a:blipFill rotWithShape="1">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3656632780"/>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368895" y="2771587"/>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INGRESO DE CASOS DE ANALISIS PUSHOVER</a:t>
            </a:r>
            <a:endParaRPr lang="es-EC" sz="3200" dirty="0"/>
          </a:p>
        </p:txBody>
      </p:sp>
      <p:pic>
        <p:nvPicPr>
          <p:cNvPr id="9" name="8 Imagen"/>
          <p:cNvPicPr/>
          <p:nvPr/>
        </p:nvPicPr>
        <p:blipFill rotWithShape="1">
          <a:blip r:embed="rId3"/>
          <a:srcRect l="31235" t="18110" r="31419" b="18108"/>
          <a:stretch/>
        </p:blipFill>
        <p:spPr bwMode="auto">
          <a:xfrm>
            <a:off x="4067944" y="836712"/>
            <a:ext cx="4176465" cy="424847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37064371"/>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368895" y="2771587"/>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INGRESO DE CASOS DE ANALISIS PUSHOVER</a:t>
            </a:r>
            <a:endParaRPr lang="es-EC" sz="3200" dirty="0"/>
          </a:p>
        </p:txBody>
      </p:sp>
      <p:sp>
        <p:nvSpPr>
          <p:cNvPr id="5" name="1 Título"/>
          <p:cNvSpPr txBox="1">
            <a:spLocks/>
          </p:cNvSpPr>
          <p:nvPr/>
        </p:nvSpPr>
        <p:spPr>
          <a:xfrm rot="884787">
            <a:off x="1172562" y="-541519"/>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CON NUDO DE CONTROL</a:t>
            </a:r>
            <a:endParaRPr lang="es-EC" sz="2400" dirty="0"/>
          </a:p>
        </p:txBody>
      </p:sp>
      <p:pic>
        <p:nvPicPr>
          <p:cNvPr id="7" name="6 Imagen"/>
          <p:cNvPicPr/>
          <p:nvPr/>
        </p:nvPicPr>
        <p:blipFill rotWithShape="1">
          <a:blip r:embed="rId3"/>
          <a:srcRect l="31109" t="18110" r="31108" b="18108"/>
          <a:stretch/>
        </p:blipFill>
        <p:spPr bwMode="auto">
          <a:xfrm>
            <a:off x="4235276" y="404664"/>
            <a:ext cx="3721100" cy="3531235"/>
          </a:xfrm>
          <a:prstGeom prst="rect">
            <a:avLst/>
          </a:prstGeom>
          <a:ln>
            <a:noFill/>
          </a:ln>
          <a:extLst>
            <a:ext uri="{53640926-AAD7-44D8-BBD7-CCE9431645EC}">
              <a14:shadowObscured xmlns:a14="http://schemas.microsoft.com/office/drawing/2010/main" xmlns=""/>
            </a:ext>
          </a:extLst>
        </p:spPr>
      </p:pic>
      <p:pic>
        <p:nvPicPr>
          <p:cNvPr id="8" name="7 Imagen"/>
          <p:cNvPicPr/>
          <p:nvPr/>
        </p:nvPicPr>
        <p:blipFill rotWithShape="1">
          <a:blip r:embed="rId4"/>
          <a:srcRect l="43118" t="40845" r="43075" b="40241"/>
          <a:stretch/>
        </p:blipFill>
        <p:spPr bwMode="auto">
          <a:xfrm>
            <a:off x="4975314" y="4211123"/>
            <a:ext cx="2332990" cy="197040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303982071"/>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368895" y="2771587"/>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INGRESO DE CASOS DE ANALISIS PUSHOVER</a:t>
            </a:r>
            <a:endParaRPr lang="es-EC" sz="3200" dirty="0"/>
          </a:p>
        </p:txBody>
      </p:sp>
      <p:sp>
        <p:nvSpPr>
          <p:cNvPr id="5" name="1 Título"/>
          <p:cNvSpPr txBox="1">
            <a:spLocks/>
          </p:cNvSpPr>
          <p:nvPr/>
        </p:nvSpPr>
        <p:spPr>
          <a:xfrm rot="884787">
            <a:off x="1172562" y="-541519"/>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CON NUDO DE CONTROL</a:t>
            </a:r>
            <a:endParaRPr lang="es-EC" sz="2400" dirty="0"/>
          </a:p>
        </p:txBody>
      </p:sp>
      <p:pic>
        <p:nvPicPr>
          <p:cNvPr id="9" name="8 Imagen"/>
          <p:cNvPicPr/>
          <p:nvPr/>
        </p:nvPicPr>
        <p:blipFill rotWithShape="1">
          <a:blip r:embed="rId3"/>
          <a:srcRect t="4225" r="71481" b="84306"/>
          <a:stretch/>
        </p:blipFill>
        <p:spPr bwMode="auto">
          <a:xfrm>
            <a:off x="5652120" y="1340768"/>
            <a:ext cx="3088005" cy="698500"/>
          </a:xfrm>
          <a:prstGeom prst="rect">
            <a:avLst/>
          </a:prstGeom>
          <a:ln>
            <a:noFill/>
          </a:ln>
          <a:extLst>
            <a:ext uri="{53640926-AAD7-44D8-BBD7-CCE9431645EC}">
              <a14:shadowObscured xmlns:a14="http://schemas.microsoft.com/office/drawing/2010/main" xmlns=""/>
            </a:ext>
          </a:extLst>
        </p:spPr>
      </p:pic>
      <p:pic>
        <p:nvPicPr>
          <p:cNvPr id="10" name="9 Imagen"/>
          <p:cNvPicPr/>
          <p:nvPr/>
        </p:nvPicPr>
        <p:blipFill rotWithShape="1">
          <a:blip r:embed="rId4"/>
          <a:srcRect l="33046" t="35010" r="32664" b="37626"/>
          <a:stretch/>
        </p:blipFill>
        <p:spPr bwMode="auto">
          <a:xfrm>
            <a:off x="4227180" y="2606577"/>
            <a:ext cx="4512945" cy="2025650"/>
          </a:xfrm>
          <a:prstGeom prst="rect">
            <a:avLst/>
          </a:prstGeom>
          <a:ln>
            <a:noFill/>
          </a:ln>
          <a:extLst>
            <a:ext uri="{53640926-AAD7-44D8-BBD7-CCE9431645EC}">
              <a14:shadowObscured xmlns:a14="http://schemas.microsoft.com/office/drawing/2010/main" xmlns=""/>
            </a:ext>
          </a:extLst>
        </p:spPr>
      </p:pic>
      <p:pic>
        <p:nvPicPr>
          <p:cNvPr id="11" name="10 Imagen"/>
          <p:cNvPicPr/>
          <p:nvPr/>
        </p:nvPicPr>
        <p:blipFill>
          <a:blip r:embed="rId5">
            <a:extLst>
              <a:ext uri="{28A0092B-C50C-407E-A947-70E740481C1C}">
                <a14:useLocalDpi xmlns:a14="http://schemas.microsoft.com/office/drawing/2010/main" xmlns="" val="0"/>
              </a:ext>
            </a:extLst>
          </a:blip>
          <a:srcRect/>
          <a:stretch>
            <a:fillRect/>
          </a:stretch>
        </p:blipFill>
        <p:spPr bwMode="auto">
          <a:xfrm>
            <a:off x="3072953" y="5414165"/>
            <a:ext cx="3286125" cy="771525"/>
          </a:xfrm>
          <a:prstGeom prst="rect">
            <a:avLst/>
          </a:prstGeom>
          <a:noFill/>
          <a:ln>
            <a:noFill/>
          </a:ln>
        </p:spPr>
      </p:pic>
    </p:spTree>
    <p:extLst>
      <p:ext uri="{BB962C8B-B14F-4D97-AF65-F5344CB8AC3E}">
        <p14:creationId xmlns:p14="http://schemas.microsoft.com/office/powerpoint/2010/main" xmlns="" val="884551834"/>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p:nvPr/>
        </p:nvPicPr>
        <p:blipFill rotWithShape="1">
          <a:blip r:embed="rId2"/>
          <a:srcRect l="22501" t="21440" r="48098" b="31199"/>
          <a:stretch/>
        </p:blipFill>
        <p:spPr bwMode="auto">
          <a:xfrm>
            <a:off x="2929234" y="3375577"/>
            <a:ext cx="3197860" cy="3220085"/>
          </a:xfrm>
          <a:prstGeom prst="rect">
            <a:avLst/>
          </a:prstGeom>
          <a:ln>
            <a:noFill/>
          </a:ln>
          <a:extLst>
            <a:ext uri="{53640926-AAD7-44D8-BBD7-CCE9431645EC}">
              <a14:shadowObscured xmlns:a14="http://schemas.microsoft.com/office/drawing/2010/main" xmln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368895" y="2771587"/>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RESULTADOS DE LA CURVA DE CAPACIDAD</a:t>
            </a:r>
            <a:endParaRPr lang="es-EC" sz="3200" dirty="0"/>
          </a:p>
        </p:txBody>
      </p:sp>
      <p:sp>
        <p:nvSpPr>
          <p:cNvPr id="5" name="1 Título"/>
          <p:cNvSpPr txBox="1">
            <a:spLocks/>
          </p:cNvSpPr>
          <p:nvPr/>
        </p:nvSpPr>
        <p:spPr>
          <a:xfrm rot="884787">
            <a:off x="1244570" y="-776832"/>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CASO AL 2%</a:t>
            </a:r>
            <a:endParaRPr lang="es-EC" sz="2400" dirty="0"/>
          </a:p>
        </p:txBody>
      </p:sp>
      <p:pic>
        <p:nvPicPr>
          <p:cNvPr id="8" name="7 Imagen"/>
          <p:cNvPicPr/>
          <p:nvPr/>
        </p:nvPicPr>
        <p:blipFill rotWithShape="1">
          <a:blip r:embed="rId4"/>
          <a:srcRect l="26480" t="21888" r="47929" b="31882"/>
          <a:stretch/>
        </p:blipFill>
        <p:spPr bwMode="auto">
          <a:xfrm>
            <a:off x="5526134" y="363100"/>
            <a:ext cx="3357245" cy="3384550"/>
          </a:xfrm>
          <a:prstGeom prst="rect">
            <a:avLst/>
          </a:prstGeom>
          <a:ln>
            <a:noFill/>
          </a:ln>
          <a:extLst>
            <a:ext uri="{53640926-AAD7-44D8-BBD7-CCE9431645EC}">
              <a14:shadowObscured xmlns:a14="http://schemas.microsoft.com/office/drawing/2010/main" xmlns=""/>
            </a:ext>
          </a:extLst>
        </p:spPr>
      </p:pic>
      <p:sp>
        <p:nvSpPr>
          <p:cNvPr id="12" name="1 Título"/>
          <p:cNvSpPr txBox="1">
            <a:spLocks/>
          </p:cNvSpPr>
          <p:nvPr/>
        </p:nvSpPr>
        <p:spPr>
          <a:xfrm>
            <a:off x="2771800" y="836712"/>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ELEMENTOS </a:t>
            </a:r>
          </a:p>
          <a:p>
            <a:pPr algn="ctr"/>
            <a:r>
              <a:rPr lang="en-US" sz="2400" dirty="0" smtClean="0"/>
              <a:t>SOLDADOS</a:t>
            </a:r>
            <a:endParaRPr lang="es-EC" sz="2400" dirty="0"/>
          </a:p>
        </p:txBody>
      </p:sp>
      <p:sp>
        <p:nvSpPr>
          <p:cNvPr id="14" name="1 Título"/>
          <p:cNvSpPr txBox="1">
            <a:spLocks/>
          </p:cNvSpPr>
          <p:nvPr/>
        </p:nvSpPr>
        <p:spPr>
          <a:xfrm>
            <a:off x="5940152" y="3429000"/>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ELEMENTOS </a:t>
            </a:r>
          </a:p>
          <a:p>
            <a:pPr algn="ctr"/>
            <a:r>
              <a:rPr lang="en-US" sz="2400" dirty="0" smtClean="0"/>
              <a:t>LAMINADOS</a:t>
            </a:r>
            <a:endParaRPr lang="es-EC" sz="2400" dirty="0"/>
          </a:p>
        </p:txBody>
      </p:sp>
    </p:spTree>
    <p:extLst>
      <p:ext uri="{BB962C8B-B14F-4D97-AF65-F5344CB8AC3E}">
        <p14:creationId xmlns:p14="http://schemas.microsoft.com/office/powerpoint/2010/main" xmlns="" val="3258611619"/>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p:nvPr/>
        </p:nvPicPr>
        <p:blipFill rotWithShape="1">
          <a:blip r:embed="rId2"/>
          <a:srcRect l="22601" t="21120" r="48098" b="31520"/>
          <a:stretch/>
        </p:blipFill>
        <p:spPr bwMode="auto">
          <a:xfrm>
            <a:off x="2925705" y="3448918"/>
            <a:ext cx="3561715" cy="3249132"/>
          </a:xfrm>
          <a:prstGeom prst="rect">
            <a:avLst/>
          </a:prstGeom>
          <a:ln>
            <a:noFill/>
          </a:ln>
          <a:extLst>
            <a:ext uri="{53640926-AAD7-44D8-BBD7-CCE9431645EC}">
              <a14:shadowObscured xmlns:a14="http://schemas.microsoft.com/office/drawing/2010/main" xmln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368895" y="2771587"/>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RESULTADOS DE LA CURVA DE CAPACIDAD</a:t>
            </a:r>
            <a:endParaRPr lang="es-EC" sz="3200" dirty="0"/>
          </a:p>
        </p:txBody>
      </p:sp>
      <p:sp>
        <p:nvSpPr>
          <p:cNvPr id="5" name="1 Título"/>
          <p:cNvSpPr txBox="1">
            <a:spLocks/>
          </p:cNvSpPr>
          <p:nvPr/>
        </p:nvSpPr>
        <p:spPr>
          <a:xfrm rot="884787">
            <a:off x="1244570" y="-776832"/>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CASO AL 15%</a:t>
            </a:r>
            <a:endParaRPr lang="es-EC" sz="2400" dirty="0"/>
          </a:p>
        </p:txBody>
      </p:sp>
      <p:sp>
        <p:nvSpPr>
          <p:cNvPr id="12" name="1 Título"/>
          <p:cNvSpPr txBox="1">
            <a:spLocks/>
          </p:cNvSpPr>
          <p:nvPr/>
        </p:nvSpPr>
        <p:spPr>
          <a:xfrm>
            <a:off x="2771800" y="836712"/>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ELEMENTOS </a:t>
            </a:r>
          </a:p>
          <a:p>
            <a:pPr algn="ctr"/>
            <a:r>
              <a:rPr lang="en-US" sz="2400" dirty="0" smtClean="0"/>
              <a:t>SOLDADOS</a:t>
            </a:r>
            <a:endParaRPr lang="es-EC" sz="2400" dirty="0"/>
          </a:p>
        </p:txBody>
      </p:sp>
      <p:sp>
        <p:nvSpPr>
          <p:cNvPr id="14" name="1 Título"/>
          <p:cNvSpPr txBox="1">
            <a:spLocks/>
          </p:cNvSpPr>
          <p:nvPr/>
        </p:nvSpPr>
        <p:spPr>
          <a:xfrm>
            <a:off x="5940152" y="3429000"/>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ELEMENTOS </a:t>
            </a:r>
          </a:p>
          <a:p>
            <a:pPr algn="ctr"/>
            <a:r>
              <a:rPr lang="en-US" sz="2400" dirty="0" smtClean="0"/>
              <a:t>LAMINADOS</a:t>
            </a:r>
            <a:endParaRPr lang="es-EC" sz="2400" dirty="0"/>
          </a:p>
        </p:txBody>
      </p:sp>
      <p:pic>
        <p:nvPicPr>
          <p:cNvPr id="9" name="8 Imagen"/>
          <p:cNvPicPr/>
          <p:nvPr/>
        </p:nvPicPr>
        <p:blipFill rotWithShape="1">
          <a:blip r:embed="rId4"/>
          <a:srcRect l="26419" t="22169" r="47778" b="31957"/>
          <a:stretch/>
        </p:blipFill>
        <p:spPr bwMode="auto">
          <a:xfrm>
            <a:off x="5580112" y="476672"/>
            <a:ext cx="3381375" cy="338137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24912301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368895" y="2771587"/>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COMPARACION DEL DEZPLAMIENTO MAXIMO AL 2% Y 15%</a:t>
            </a:r>
            <a:endParaRPr lang="es-EC" sz="3200" dirty="0"/>
          </a:p>
        </p:txBody>
      </p:sp>
      <p:sp>
        <p:nvSpPr>
          <p:cNvPr id="5" name="1 Título"/>
          <p:cNvSpPr txBox="1">
            <a:spLocks/>
          </p:cNvSpPr>
          <p:nvPr/>
        </p:nvSpPr>
        <p:spPr>
          <a:xfrm rot="884787">
            <a:off x="555620" y="-829551"/>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PARAMETRO HAZUS</a:t>
            </a:r>
            <a:endParaRPr lang="es-EC" sz="2400" dirty="0"/>
          </a:p>
        </p:txBody>
      </p:sp>
      <p:pic>
        <p:nvPicPr>
          <p:cNvPr id="11" name="10 Imagen"/>
          <p:cNvPicPr/>
          <p:nvPr/>
        </p:nvPicPr>
        <p:blipFill rotWithShape="1">
          <a:blip r:embed="rId3"/>
          <a:srcRect l="55432" t="47630" r="5309" b="15409"/>
          <a:stretch/>
        </p:blipFill>
        <p:spPr bwMode="auto">
          <a:xfrm>
            <a:off x="3872046" y="476672"/>
            <a:ext cx="4804410" cy="2207895"/>
          </a:xfrm>
          <a:prstGeom prst="rect">
            <a:avLst/>
          </a:prstGeom>
          <a:ln>
            <a:noFill/>
          </a:ln>
          <a:effectLst>
            <a:softEdge rad="112500"/>
          </a:effectLst>
          <a:extLst>
            <a:ext uri="{53640926-AAD7-44D8-BBD7-CCE9431645EC}">
              <a14:shadowObscured xmlns:a14="http://schemas.microsoft.com/office/drawing/2010/main" xmlns=""/>
            </a:ext>
          </a:extLst>
        </p:spPr>
      </p:pic>
      <p:pic>
        <p:nvPicPr>
          <p:cNvPr id="1025" name="Picture 1"/>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1343" t="64394" r="16269" b="28756"/>
          <a:stretch/>
        </p:blipFill>
        <p:spPr bwMode="auto">
          <a:xfrm>
            <a:off x="4627548" y="3212976"/>
            <a:ext cx="3472844" cy="1080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2 Rectángulo"/>
          <p:cNvSpPr/>
          <p:nvPr/>
        </p:nvSpPr>
        <p:spPr>
          <a:xfrm>
            <a:off x="3203848" y="3789040"/>
            <a:ext cx="1091046" cy="461665"/>
          </a:xfrm>
          <a:prstGeom prst="rect">
            <a:avLst/>
          </a:prstGeom>
        </p:spPr>
        <p:txBody>
          <a:bodyPr wrap="square">
            <a:spAutoFit/>
          </a:bodyPr>
          <a:lstStyle/>
          <a:p>
            <a:r>
              <a:rPr lang="en-US" sz="2400" dirty="0" smtClean="0"/>
              <a:t>AL 2</a:t>
            </a:r>
            <a:r>
              <a:rPr lang="en-US" sz="2400" dirty="0"/>
              <a:t>% </a:t>
            </a:r>
            <a:endParaRPr lang="es-EC" sz="2400" dirty="0"/>
          </a:p>
        </p:txBody>
      </p:sp>
      <p:sp>
        <p:nvSpPr>
          <p:cNvPr id="13" name="12 Rectángulo"/>
          <p:cNvSpPr/>
          <p:nvPr/>
        </p:nvSpPr>
        <p:spPr>
          <a:xfrm>
            <a:off x="3181297" y="5085184"/>
            <a:ext cx="1336405" cy="461665"/>
          </a:xfrm>
          <a:prstGeom prst="rect">
            <a:avLst/>
          </a:prstGeom>
        </p:spPr>
        <p:txBody>
          <a:bodyPr wrap="square">
            <a:spAutoFit/>
          </a:bodyPr>
          <a:lstStyle/>
          <a:p>
            <a:r>
              <a:rPr lang="en-US" sz="2400" dirty="0" smtClean="0"/>
              <a:t>AL 15% </a:t>
            </a:r>
            <a:endParaRPr lang="es-EC" sz="2400"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71262" t="47462" r="16343" b="45256"/>
          <a:stretch/>
        </p:blipFill>
        <p:spPr bwMode="auto">
          <a:xfrm>
            <a:off x="4627548" y="4626591"/>
            <a:ext cx="3472844" cy="1107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2866585"/>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737319" y="2547179"/>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METODO BILINEAL  ELEMENTOS SOLDADOS</a:t>
            </a:r>
            <a:endParaRPr lang="es-EC" sz="3200" dirty="0"/>
          </a:p>
        </p:txBody>
      </p:sp>
      <p:sp>
        <p:nvSpPr>
          <p:cNvPr id="5" name="1 Título"/>
          <p:cNvSpPr txBox="1">
            <a:spLocks/>
          </p:cNvSpPr>
          <p:nvPr/>
        </p:nvSpPr>
        <p:spPr>
          <a:xfrm rot="884787">
            <a:off x="555620" y="-829551"/>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METODO GRAFICO</a:t>
            </a:r>
            <a:endParaRPr lang="es-EC" sz="2400" dirty="0"/>
          </a:p>
        </p:txBody>
      </p:sp>
      <p:pic>
        <p:nvPicPr>
          <p:cNvPr id="12" name="11 Imagen"/>
          <p:cNvPicPr/>
          <p:nvPr/>
        </p:nvPicPr>
        <p:blipFill rotWithShape="1">
          <a:blip r:embed="rId3"/>
          <a:srcRect l="20267" t="15455" r="43048" b="20303"/>
          <a:stretch/>
        </p:blipFill>
        <p:spPr bwMode="auto">
          <a:xfrm>
            <a:off x="3998411" y="332656"/>
            <a:ext cx="4894069" cy="3744416"/>
          </a:xfrm>
          <a:prstGeom prst="rect">
            <a:avLst/>
          </a:prstGeom>
          <a:ln>
            <a:noFill/>
          </a:ln>
          <a:extLst>
            <a:ext uri="{53640926-AAD7-44D8-BBD7-CCE9431645EC}">
              <a14:shadowObscured xmlns:a14="http://schemas.microsoft.com/office/drawing/2010/main" xmlns=""/>
            </a:ext>
          </a:extLst>
        </p:spPr>
      </p:pic>
      <mc:AlternateContent xmlns:mc="http://schemas.openxmlformats.org/markup-compatibility/2006">
        <mc:Choice xmlns:a14="http://schemas.microsoft.com/office/drawing/2010/main" xmlns="" Requires="a14">
          <p:sp>
            <p:nvSpPr>
              <p:cNvPr id="2" name="1 Rectángulo"/>
              <p:cNvSpPr/>
              <p:nvPr/>
            </p:nvSpPr>
            <p:spPr>
              <a:xfrm>
                <a:off x="3131840" y="4293096"/>
                <a:ext cx="5112568" cy="1477328"/>
              </a:xfrm>
              <a:prstGeom prst="rect">
                <a:avLst/>
              </a:prstGeom>
            </p:spPr>
            <p:txBody>
              <a:bodyPr wrap="square">
                <a:spAutoFit/>
              </a:bodyPr>
              <a:lstStyle/>
              <a:p>
                <a14:m>
                  <m:oMath xmlns:m="http://schemas.openxmlformats.org/officeDocument/2006/math">
                    <m:sSub>
                      <m:sSubPr>
                        <m:ctrlPr>
                          <a:rPr lang="es-EC" i="1">
                            <a:latin typeface="Cambria Math"/>
                          </a:rPr>
                        </m:ctrlPr>
                      </m:sSubPr>
                      <m:e>
                        <m:r>
                          <a:rPr lang="es-EC" i="1">
                            <a:latin typeface="Cambria Math"/>
                          </a:rPr>
                          <m:t>𝐾</m:t>
                        </m:r>
                      </m:e>
                      <m:sub>
                        <m:r>
                          <a:rPr lang="es-EC" i="1">
                            <a:latin typeface="Cambria Math"/>
                          </a:rPr>
                          <m:t>𝑖</m:t>
                        </m:r>
                      </m:sub>
                    </m:sSub>
                    <m:r>
                      <a:rPr lang="es-EC" i="1">
                        <a:latin typeface="Cambria Math"/>
                      </a:rPr>
                      <m:t>=</m:t>
                    </m:r>
                  </m:oMath>
                </a14:m>
                <a:r>
                  <a:rPr lang="es-EC" dirty="0"/>
                  <a:t>  Rigidez Lateral Elástica de la estructura en el sentido de Análisis </a:t>
                </a:r>
                <a:endParaRPr lang="es-EC" dirty="0" smtClean="0"/>
              </a:p>
              <a:p>
                <a:endParaRPr lang="es-EC" dirty="0"/>
              </a:p>
              <a:p>
                <a14:m>
                  <m:oMath xmlns:m="http://schemas.openxmlformats.org/officeDocument/2006/math">
                    <m:sSub>
                      <m:sSubPr>
                        <m:ctrlPr>
                          <a:rPr lang="es-EC" i="1">
                            <a:latin typeface="Cambria Math"/>
                          </a:rPr>
                        </m:ctrlPr>
                      </m:sSubPr>
                      <m:e>
                        <m:r>
                          <a:rPr lang="es-EC" i="1">
                            <a:latin typeface="Cambria Math"/>
                          </a:rPr>
                          <m:t>𝐾</m:t>
                        </m:r>
                      </m:e>
                      <m:sub>
                        <m:r>
                          <a:rPr lang="es-EC" i="1">
                            <a:latin typeface="Cambria Math"/>
                          </a:rPr>
                          <m:t>𝑒</m:t>
                        </m:r>
                        <m:r>
                          <a:rPr lang="es-EC" i="1">
                            <a:latin typeface="Cambria Math"/>
                          </a:rPr>
                          <m:t>=</m:t>
                        </m:r>
                      </m:sub>
                    </m:sSub>
                  </m:oMath>
                </a14:m>
                <a:r>
                  <a:rPr lang="es-EC" dirty="0"/>
                  <a:t>  Rigidez Lateral Efectiva de la estructura en el sentido de análisis.</a:t>
                </a:r>
              </a:p>
            </p:txBody>
          </p:sp>
        </mc:Choice>
        <mc:Fallback>
          <p:sp>
            <p:nvSpPr>
              <p:cNvPr id="2" name="1 Rectángulo"/>
              <p:cNvSpPr>
                <a:spLocks noRot="1" noChangeAspect="1" noMove="1" noResize="1" noEditPoints="1" noAdjustHandles="1" noChangeArrowheads="1" noChangeShapeType="1" noTextEdit="1"/>
              </p:cNvSpPr>
              <p:nvPr/>
            </p:nvSpPr>
            <p:spPr>
              <a:xfrm>
                <a:off x="3131840" y="4293096"/>
                <a:ext cx="5112568" cy="1477328"/>
              </a:xfrm>
              <a:prstGeom prst="rect">
                <a:avLst/>
              </a:prstGeom>
              <a:blipFill rotWithShape="1">
                <a:blip r:embed="rId4"/>
                <a:stretch>
                  <a:fillRect l="-1074" t="-2058" b="-5350"/>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7" name="6 Rectángulo"/>
              <p:cNvSpPr/>
              <p:nvPr/>
            </p:nvSpPr>
            <p:spPr>
              <a:xfrm>
                <a:off x="3203848" y="5805264"/>
                <a:ext cx="4896544" cy="646331"/>
              </a:xfrm>
              <a:prstGeom prst="rect">
                <a:avLst/>
              </a:prstGeom>
            </p:spPr>
            <p:txBody>
              <a:bodyPr wrap="square">
                <a:spAutoFit/>
              </a:bodyPr>
              <a:lstStyle/>
              <a:p>
                <a14:m>
                  <m:oMath xmlns:m="http://schemas.openxmlformats.org/officeDocument/2006/math">
                    <m:r>
                      <a:rPr lang="es-EC" i="1" smtClean="0">
                        <a:latin typeface="Cambria Math"/>
                      </a:rPr>
                      <m:t>𝛼</m:t>
                    </m:r>
                    <m:r>
                      <a:rPr lang="en-US" b="0" i="1" smtClean="0">
                        <a:latin typeface="Cambria Math"/>
                      </a:rPr>
                      <m:t>=</m:t>
                    </m:r>
                    <m:r>
                      <a:rPr lang="es-EC" i="1">
                        <a:latin typeface="Cambria Math"/>
                      </a:rPr>
                      <m:t> </m:t>
                    </m:r>
                  </m:oMath>
                </a14:m>
                <a:r>
                  <a:rPr lang="es-EC" dirty="0" smtClean="0"/>
                  <a:t>Es </a:t>
                </a:r>
                <a:r>
                  <a:rPr lang="es-EC" dirty="0"/>
                  <a:t>la relación entre la rigidez post </a:t>
                </a:r>
                <a:r>
                  <a:rPr lang="es-EC" dirty="0" err="1" smtClean="0"/>
                  <a:t>cedencia</a:t>
                </a:r>
                <a:r>
                  <a:rPr lang="es-EC" dirty="0" smtClean="0"/>
                  <a:t/>
                </a:r>
                <a:r>
                  <a:rPr lang="es-EC" dirty="0" err="1" smtClean="0"/>
                  <a:t>Ks</a:t>
                </a:r>
                <a:r>
                  <a:rPr lang="es-EC" dirty="0" smtClean="0"/>
                  <a:t/>
                </a:r>
                <a:r>
                  <a:rPr lang="es-EC" dirty="0"/>
                  <a:t>y la rigidez elástica Ki.</a:t>
                </a:r>
              </a:p>
            </p:txBody>
          </p:sp>
        </mc:Choice>
        <mc:Fallback>
          <p:sp>
            <p:nvSpPr>
              <p:cNvPr id="7" name="6 Rectángulo"/>
              <p:cNvSpPr>
                <a:spLocks noRot="1" noChangeAspect="1" noMove="1" noResize="1" noEditPoints="1" noAdjustHandles="1" noChangeArrowheads="1" noChangeShapeType="1" noTextEdit="1"/>
              </p:cNvSpPr>
              <p:nvPr/>
            </p:nvSpPr>
            <p:spPr>
              <a:xfrm>
                <a:off x="3203848" y="5805264"/>
                <a:ext cx="4896544" cy="646331"/>
              </a:xfrm>
              <a:prstGeom prst="rect">
                <a:avLst/>
              </a:prstGeom>
              <a:blipFill rotWithShape="1">
                <a:blip r:embed="rId5"/>
                <a:stretch>
                  <a:fillRect l="-1121" t="-4717" b="-14151"/>
                </a:stretch>
              </a:blipFill>
            </p:spPr>
            <p:txBody>
              <a:bodyPr/>
              <a:lstStyle/>
              <a:p>
                <a:r>
                  <a:rPr lang="es-EC">
                    <a:noFill/>
                  </a:rPr>
                  <a:t> </a:t>
                </a:r>
              </a:p>
            </p:txBody>
          </p:sp>
        </mc:Fallback>
      </mc:AlternateContent>
    </p:spTree>
    <p:extLst>
      <p:ext uri="{BB962C8B-B14F-4D97-AF65-F5344CB8AC3E}">
        <p14:creationId xmlns:p14="http://schemas.microsoft.com/office/powerpoint/2010/main" xmlns="" val="2583117534"/>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470549" y="2547179"/>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METODO BILINEAL  ELEMENTOS LAMINADOS</a:t>
            </a:r>
            <a:endParaRPr lang="es-EC" sz="3200" dirty="0"/>
          </a:p>
        </p:txBody>
      </p:sp>
      <p:sp>
        <p:nvSpPr>
          <p:cNvPr id="5" name="1 Título"/>
          <p:cNvSpPr txBox="1">
            <a:spLocks/>
          </p:cNvSpPr>
          <p:nvPr/>
        </p:nvSpPr>
        <p:spPr>
          <a:xfrm rot="884787">
            <a:off x="555620" y="-829551"/>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METODO GRAFICO</a:t>
            </a:r>
            <a:endParaRPr lang="es-EC" sz="2400" dirty="0"/>
          </a:p>
        </p:txBody>
      </p:sp>
      <p:pic>
        <p:nvPicPr>
          <p:cNvPr id="8" name="7 Imagen"/>
          <p:cNvPicPr/>
          <p:nvPr/>
        </p:nvPicPr>
        <p:blipFill rotWithShape="1">
          <a:blip r:embed="rId3"/>
          <a:srcRect l="11932" t="17880" r="32004" b="20303"/>
          <a:stretch/>
        </p:blipFill>
        <p:spPr bwMode="auto">
          <a:xfrm>
            <a:off x="4067944" y="260648"/>
            <a:ext cx="4824536" cy="3888432"/>
          </a:xfrm>
          <a:prstGeom prst="rect">
            <a:avLst/>
          </a:prstGeom>
          <a:ln>
            <a:noFill/>
          </a:ln>
          <a:extLst>
            <a:ext uri="{53640926-AAD7-44D8-BBD7-CCE9431645EC}">
              <a14:shadowObscured xmlns:a14="http://schemas.microsoft.com/office/drawing/2010/main" xmlns=""/>
            </a:ext>
          </a:extLst>
        </p:spPr>
      </p:pic>
      <mc:AlternateContent xmlns:mc="http://schemas.openxmlformats.org/markup-compatibility/2006">
        <mc:Choice xmlns:a14="http://schemas.microsoft.com/office/drawing/2010/main" xmlns="" Requires="a14">
          <p:sp>
            <p:nvSpPr>
              <p:cNvPr id="9" name="8 Rectángulo"/>
              <p:cNvSpPr/>
              <p:nvPr/>
            </p:nvSpPr>
            <p:spPr>
              <a:xfrm>
                <a:off x="3131840" y="4293096"/>
                <a:ext cx="5112568" cy="1477328"/>
              </a:xfrm>
              <a:prstGeom prst="rect">
                <a:avLst/>
              </a:prstGeom>
            </p:spPr>
            <p:txBody>
              <a:bodyPr wrap="square">
                <a:spAutoFit/>
              </a:bodyPr>
              <a:lstStyle/>
              <a:p>
                <a14:m>
                  <m:oMath xmlns:m="http://schemas.openxmlformats.org/officeDocument/2006/math">
                    <m:sSub>
                      <m:sSubPr>
                        <m:ctrlPr>
                          <a:rPr lang="es-EC" i="1">
                            <a:latin typeface="Cambria Math"/>
                          </a:rPr>
                        </m:ctrlPr>
                      </m:sSubPr>
                      <m:e>
                        <m:r>
                          <a:rPr lang="es-EC" i="1">
                            <a:latin typeface="Cambria Math"/>
                          </a:rPr>
                          <m:t>𝐾</m:t>
                        </m:r>
                      </m:e>
                      <m:sub>
                        <m:r>
                          <a:rPr lang="es-EC" i="1">
                            <a:latin typeface="Cambria Math"/>
                          </a:rPr>
                          <m:t>𝑖</m:t>
                        </m:r>
                      </m:sub>
                    </m:sSub>
                    <m:r>
                      <a:rPr lang="es-EC" i="1">
                        <a:latin typeface="Cambria Math"/>
                      </a:rPr>
                      <m:t>=</m:t>
                    </m:r>
                  </m:oMath>
                </a14:m>
                <a:r>
                  <a:rPr lang="es-EC" dirty="0"/>
                  <a:t>  Rigidez Lateral Elástica de la estructura en el sentido de Análisis </a:t>
                </a:r>
                <a:endParaRPr lang="es-EC" dirty="0" smtClean="0"/>
              </a:p>
              <a:p>
                <a:endParaRPr lang="es-EC" dirty="0"/>
              </a:p>
              <a:p>
                <a14:m>
                  <m:oMath xmlns:m="http://schemas.openxmlformats.org/officeDocument/2006/math">
                    <m:sSub>
                      <m:sSubPr>
                        <m:ctrlPr>
                          <a:rPr lang="es-EC" i="1">
                            <a:latin typeface="Cambria Math"/>
                          </a:rPr>
                        </m:ctrlPr>
                      </m:sSubPr>
                      <m:e>
                        <m:r>
                          <a:rPr lang="es-EC" i="1">
                            <a:latin typeface="Cambria Math"/>
                          </a:rPr>
                          <m:t>𝐾</m:t>
                        </m:r>
                      </m:e>
                      <m:sub>
                        <m:r>
                          <a:rPr lang="es-EC" i="1">
                            <a:latin typeface="Cambria Math"/>
                          </a:rPr>
                          <m:t>𝑒</m:t>
                        </m:r>
                        <m:r>
                          <a:rPr lang="es-EC" i="1">
                            <a:latin typeface="Cambria Math"/>
                          </a:rPr>
                          <m:t>=</m:t>
                        </m:r>
                      </m:sub>
                    </m:sSub>
                  </m:oMath>
                </a14:m>
                <a:r>
                  <a:rPr lang="es-EC" dirty="0"/>
                  <a:t>  Rigidez Lateral Efectiva de la estructura en el sentido de análisis.</a:t>
                </a:r>
              </a:p>
            </p:txBody>
          </p:sp>
        </mc:Choice>
        <mc:Fallback>
          <p:sp>
            <p:nvSpPr>
              <p:cNvPr id="9" name="8 Rectángulo"/>
              <p:cNvSpPr>
                <a:spLocks noRot="1" noChangeAspect="1" noMove="1" noResize="1" noEditPoints="1" noAdjustHandles="1" noChangeArrowheads="1" noChangeShapeType="1" noTextEdit="1"/>
              </p:cNvSpPr>
              <p:nvPr/>
            </p:nvSpPr>
            <p:spPr>
              <a:xfrm>
                <a:off x="3131840" y="4293096"/>
                <a:ext cx="5112568" cy="1477328"/>
              </a:xfrm>
              <a:prstGeom prst="rect">
                <a:avLst/>
              </a:prstGeom>
              <a:blipFill rotWithShape="1">
                <a:blip r:embed="rId4"/>
                <a:stretch>
                  <a:fillRect l="-1074" t="-2058" b="-5350"/>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0" name="9 Rectángulo"/>
              <p:cNvSpPr/>
              <p:nvPr/>
            </p:nvSpPr>
            <p:spPr>
              <a:xfrm>
                <a:off x="3203848" y="5805264"/>
                <a:ext cx="4896544" cy="646331"/>
              </a:xfrm>
              <a:prstGeom prst="rect">
                <a:avLst/>
              </a:prstGeom>
            </p:spPr>
            <p:txBody>
              <a:bodyPr wrap="square">
                <a:spAutoFit/>
              </a:bodyPr>
              <a:lstStyle/>
              <a:p>
                <a14:m>
                  <m:oMath xmlns:m="http://schemas.openxmlformats.org/officeDocument/2006/math">
                    <m:r>
                      <a:rPr lang="es-EC" i="1" smtClean="0">
                        <a:latin typeface="Cambria Math"/>
                      </a:rPr>
                      <m:t>𝛼</m:t>
                    </m:r>
                    <m:r>
                      <a:rPr lang="en-US" b="0" i="1" smtClean="0">
                        <a:latin typeface="Cambria Math"/>
                      </a:rPr>
                      <m:t>=</m:t>
                    </m:r>
                    <m:r>
                      <a:rPr lang="es-EC" i="1">
                        <a:latin typeface="Cambria Math"/>
                      </a:rPr>
                      <m:t> </m:t>
                    </m:r>
                  </m:oMath>
                </a14:m>
                <a:r>
                  <a:rPr lang="es-EC" dirty="0" smtClean="0"/>
                  <a:t>Es </a:t>
                </a:r>
                <a:r>
                  <a:rPr lang="es-EC" dirty="0"/>
                  <a:t>la relación entre la rigidez post </a:t>
                </a:r>
                <a:r>
                  <a:rPr lang="es-EC" dirty="0" err="1" smtClean="0"/>
                  <a:t>cedencia</a:t>
                </a:r>
                <a:r>
                  <a:rPr lang="es-EC" dirty="0" smtClean="0"/>
                  <a:t/>
                </a:r>
                <a:r>
                  <a:rPr lang="es-EC" dirty="0" err="1" smtClean="0"/>
                  <a:t>Ks</a:t>
                </a:r>
                <a:r>
                  <a:rPr lang="es-EC" dirty="0" smtClean="0"/>
                  <a:t/>
                </a:r>
                <a:r>
                  <a:rPr lang="es-EC" dirty="0"/>
                  <a:t>y la rigidez elástica Ki.</a:t>
                </a:r>
              </a:p>
            </p:txBody>
          </p:sp>
        </mc:Choice>
        <mc:Fallback>
          <p:sp>
            <p:nvSpPr>
              <p:cNvPr id="10" name="9 Rectángulo"/>
              <p:cNvSpPr>
                <a:spLocks noRot="1" noChangeAspect="1" noMove="1" noResize="1" noEditPoints="1" noAdjustHandles="1" noChangeArrowheads="1" noChangeShapeType="1" noTextEdit="1"/>
              </p:cNvSpPr>
              <p:nvPr/>
            </p:nvSpPr>
            <p:spPr>
              <a:xfrm>
                <a:off x="3203848" y="5805264"/>
                <a:ext cx="4896544" cy="646331"/>
              </a:xfrm>
              <a:prstGeom prst="rect">
                <a:avLst/>
              </a:prstGeom>
              <a:blipFill rotWithShape="1">
                <a:blip r:embed="rId5"/>
                <a:stretch>
                  <a:fillRect l="-1121" t="-4717" b="-14151"/>
                </a:stretch>
              </a:blipFill>
            </p:spPr>
            <p:txBody>
              <a:bodyPr/>
              <a:lstStyle/>
              <a:p>
                <a:r>
                  <a:rPr lang="es-EC">
                    <a:noFill/>
                  </a:rPr>
                  <a:t> </a:t>
                </a:r>
              </a:p>
            </p:txBody>
          </p:sp>
        </mc:Fallback>
      </mc:AlternateContent>
    </p:spTree>
    <p:extLst>
      <p:ext uri="{BB962C8B-B14F-4D97-AF65-F5344CB8AC3E}">
        <p14:creationId xmlns:p14="http://schemas.microsoft.com/office/powerpoint/2010/main" xmlns="" val="2154611611"/>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xmlns="" Requires="a14">
          <p:sp>
            <p:nvSpPr>
              <p:cNvPr id="6" name="1 Título"/>
              <p:cNvSpPr txBox="1">
                <a:spLocks/>
              </p:cNvSpPr>
              <p:nvPr/>
            </p:nvSpPr>
            <p:spPr>
              <a:xfrm rot="-4500000">
                <a:off x="-2711885" y="2319521"/>
                <a:ext cx="6066568" cy="2544757"/>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DETERMINACION DE </a:t>
                </a:r>
                <a14:m>
                  <m:oMath xmlns:m="http://schemas.openxmlformats.org/officeDocument/2006/math">
                    <m:sSub>
                      <m:sSubPr>
                        <m:ctrlPr>
                          <a:rPr lang="es-EC" sz="3200" i="1">
                            <a:latin typeface="Cambria Math"/>
                          </a:rPr>
                        </m:ctrlPr>
                      </m:sSubPr>
                      <m:e>
                        <m:r>
                          <a:rPr lang="en-US" sz="3200" b="0" i="1" smtClean="0">
                            <a:latin typeface="Cambria Math"/>
                          </a:rPr>
                          <m:t>  </m:t>
                        </m:r>
                        <m:r>
                          <a:rPr lang="es-EC" sz="3200" i="1">
                            <a:latin typeface="Cambria Math"/>
                          </a:rPr>
                          <m:t>𝐾</m:t>
                        </m:r>
                      </m:e>
                      <m:sub>
                        <m:r>
                          <a:rPr lang="es-EC" sz="3200" i="1">
                            <a:latin typeface="Cambria Math"/>
                          </a:rPr>
                          <m:t>𝑖</m:t>
                        </m:r>
                      </m:sub>
                    </m:sSub>
                  </m:oMath>
                </a14:m>
                <a:r>
                  <a:rPr lang="es-EC" sz="3200" dirty="0" smtClean="0"/>
                  <a:t> Y </a:t>
                </a:r>
                <a14:m>
                  <m:oMath xmlns:m="http://schemas.openxmlformats.org/officeDocument/2006/math">
                    <m:sSub>
                      <m:sSubPr>
                        <m:ctrlPr>
                          <a:rPr lang="es-EC" sz="3200" i="1">
                            <a:latin typeface="Cambria Math"/>
                          </a:rPr>
                        </m:ctrlPr>
                      </m:sSubPr>
                      <m:e>
                        <m:r>
                          <a:rPr lang="en-US" sz="3200" i="1">
                            <a:latin typeface="Cambria Math"/>
                          </a:rPr>
                          <m:t>  </m:t>
                        </m:r>
                        <m:r>
                          <a:rPr lang="es-EC" sz="3200" i="1">
                            <a:latin typeface="Cambria Math"/>
                          </a:rPr>
                          <m:t>𝐾</m:t>
                        </m:r>
                      </m:e>
                      <m:sub>
                        <m:r>
                          <a:rPr lang="en-US" sz="3200" b="0" i="1" smtClean="0">
                            <a:latin typeface="Cambria Math"/>
                          </a:rPr>
                          <m:t>𝑒</m:t>
                        </m:r>
                      </m:sub>
                    </m:sSub>
                  </m:oMath>
                </a14:m>
                <a:endParaRPr lang="es-EC" sz="3200" dirty="0"/>
              </a:p>
            </p:txBody>
          </p:sp>
        </mc:Choice>
        <mc:Fallback>
          <p:sp>
            <p:nvSpPr>
              <p:cNvPr id="6" name="1 Título"/>
              <p:cNvSpPr txBox="1">
                <a:spLocks noRot="1" noChangeAspect="1" noMove="1" noResize="1" noEditPoints="1" noAdjustHandles="1" noChangeArrowheads="1" noChangeShapeType="1" noTextEdit="1"/>
              </p:cNvSpPr>
              <p:nvPr/>
            </p:nvSpPr>
            <p:spPr>
              <a:xfrm rot="-4500000">
                <a:off x="-2711885" y="2319521"/>
                <a:ext cx="6066568" cy="2544757"/>
              </a:xfrm>
              <a:prstGeom prst="rect">
                <a:avLst/>
              </a:prstGeom>
              <a:blipFill rotWithShape="1">
                <a:blip r:embed="rId3"/>
                <a:stretch>
                  <a:fillRect r="-1662" b="-3271"/>
                </a:stretch>
              </a:blipFill>
            </p:spPr>
            <p:txBody>
              <a:bodyPr/>
              <a:lstStyle/>
              <a:p>
                <a:r>
                  <a:rPr lang="es-EC">
                    <a:noFill/>
                  </a:rPr>
                  <a:t> </a:t>
                </a:r>
              </a:p>
            </p:txBody>
          </p:sp>
        </mc:Fallback>
      </mc:AlternateContent>
      <p:sp>
        <p:nvSpPr>
          <p:cNvPr id="5" name="1 Título"/>
          <p:cNvSpPr txBox="1">
            <a:spLocks/>
          </p:cNvSpPr>
          <p:nvPr/>
        </p:nvSpPr>
        <p:spPr>
          <a:xfrm rot="884787">
            <a:off x="1316578" y="-488800"/>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SOLDADOS Y           E. LAMINADOS</a:t>
            </a:r>
            <a:endParaRPr lang="es-EC" sz="2400" dirty="0"/>
          </a:p>
        </p:txBody>
      </p:sp>
      <p:sp>
        <p:nvSpPr>
          <p:cNvPr id="7" name="1 Título"/>
          <p:cNvSpPr txBox="1">
            <a:spLocks/>
          </p:cNvSpPr>
          <p:nvPr/>
        </p:nvSpPr>
        <p:spPr>
          <a:xfrm>
            <a:off x="5149070" y="-99392"/>
            <a:ext cx="3887426" cy="61551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ELEMENTOS SOLDADOS</a:t>
            </a:r>
            <a:endParaRPr lang="es-EC" sz="2400" dirty="0"/>
          </a:p>
        </p:txBody>
      </p:sp>
      <mc:AlternateContent xmlns:mc="http://schemas.openxmlformats.org/markup-compatibility/2006">
        <mc:Choice xmlns:a14="http://schemas.microsoft.com/office/drawing/2010/main" xmlns="" Requires="a14">
          <p:sp>
            <p:nvSpPr>
              <p:cNvPr id="3" name="2 Rectángulo"/>
              <p:cNvSpPr/>
              <p:nvPr/>
            </p:nvSpPr>
            <p:spPr>
              <a:xfrm>
                <a:off x="4752528" y="476672"/>
                <a:ext cx="4572000" cy="2656496"/>
              </a:xfrm>
              <a:prstGeom prst="rect">
                <a:avLst/>
              </a:prstGeom>
            </p:spPr>
            <p:txBody>
              <a:bodyPr>
                <a:spAutoFit/>
              </a:bodyPr>
              <a:lstStyle/>
              <a:p>
                <a:pPr algn="ctr"/>
                <a14:m>
                  <m:oMathPara xmlns:m="http://schemas.openxmlformats.org/officeDocument/2006/math">
                    <m:oMathParaPr>
                      <m:jc m:val="centerGroup"/>
                    </m:oMathParaPr>
                    <m:oMath xmlns:m="http://schemas.openxmlformats.org/officeDocument/2006/math">
                      <m:r>
                        <a:rPr lang="es-EC" i="1">
                          <a:latin typeface="Cambria Math"/>
                        </a:rPr>
                        <m:t>𝑘𝑒</m:t>
                      </m:r>
                      <m:r>
                        <a:rPr lang="es-EC" i="1">
                          <a:latin typeface="Cambria Math"/>
                        </a:rPr>
                        <m:t>=</m:t>
                      </m:r>
                      <m:r>
                        <a:rPr lang="es-EC" i="1">
                          <a:latin typeface="Cambria Math"/>
                        </a:rPr>
                        <m:t>𝑘𝑖</m:t>
                      </m:r>
                      <m:r>
                        <a:rPr lang="es-EC" i="1">
                          <a:latin typeface="Cambria Math"/>
                        </a:rPr>
                        <m:t>=</m:t>
                      </m:r>
                      <m:f>
                        <m:fPr>
                          <m:ctrlPr>
                            <a:rPr lang="es-EC" i="1">
                              <a:latin typeface="Cambria Math"/>
                            </a:rPr>
                          </m:ctrlPr>
                        </m:fPr>
                        <m:num>
                          <m:r>
                            <a:rPr lang="es-EC" i="1">
                              <a:latin typeface="Cambria Math"/>
                            </a:rPr>
                            <m:t>𝑄</m:t>
                          </m:r>
                        </m:num>
                        <m:den>
                          <m:r>
                            <a:rPr lang="es-EC" i="1">
                              <a:latin typeface="Cambria Math"/>
                            </a:rPr>
                            <m:t>𝛥</m:t>
                          </m:r>
                        </m:den>
                      </m:f>
                      <m:r>
                        <a:rPr lang="es-EC" i="1">
                          <a:latin typeface="Cambria Math"/>
                        </a:rPr>
                        <m:t>=</m:t>
                      </m:r>
                      <m:f>
                        <m:fPr>
                          <m:ctrlPr>
                            <a:rPr lang="es-EC" i="1">
                              <a:latin typeface="Cambria Math"/>
                            </a:rPr>
                          </m:ctrlPr>
                        </m:fPr>
                        <m:num>
                          <m:r>
                            <a:rPr lang="es-EC" i="1">
                              <a:latin typeface="Cambria Math"/>
                            </a:rPr>
                            <m:t>385.94</m:t>
                          </m:r>
                        </m:num>
                        <m:den>
                          <m:r>
                            <a:rPr lang="es-EC" i="1">
                              <a:latin typeface="Cambria Math"/>
                            </a:rPr>
                            <m:t>0.14363</m:t>
                          </m:r>
                        </m:den>
                      </m:f>
                      <m:r>
                        <a:rPr lang="es-EC" i="1">
                          <a:latin typeface="Cambria Math"/>
                        </a:rPr>
                        <m:t>=2687.04</m:t>
                      </m:r>
                      <m:f>
                        <m:fPr>
                          <m:ctrlPr>
                            <a:rPr lang="es-EC" i="1">
                              <a:latin typeface="Cambria Math"/>
                            </a:rPr>
                          </m:ctrlPr>
                        </m:fPr>
                        <m:num>
                          <m:r>
                            <a:rPr lang="es-EC" i="1">
                              <a:latin typeface="Cambria Math"/>
                            </a:rPr>
                            <m:t>𝑡</m:t>
                          </m:r>
                        </m:num>
                        <m:den>
                          <m:r>
                            <a:rPr lang="es-EC" i="1">
                              <a:latin typeface="Cambria Math"/>
                            </a:rPr>
                            <m:t>𝑚</m:t>
                          </m:r>
                        </m:den>
                      </m:f>
                    </m:oMath>
                  </m:oMathPara>
                </a14:m>
                <a:endParaRPr lang="es-EC" dirty="0" smtClean="0"/>
              </a:p>
              <a:p>
                <a:pPr algn="ctr"/>
                <a:endParaRPr lang="es-EC" dirty="0"/>
              </a:p>
              <a:p>
                <a:pPr algn="ctr"/>
                <a:r>
                  <a:rPr lang="es-EC" dirty="0"/>
                  <a:t/>
                </a:r>
                <a14:m>
                  <m:oMath xmlns:m="http://schemas.openxmlformats.org/officeDocument/2006/math">
                    <m:r>
                      <a:rPr lang="es-EC" i="1">
                        <a:latin typeface="Cambria Math"/>
                      </a:rPr>
                      <m:t>𝑘𝑠</m:t>
                    </m:r>
                    <m:r>
                      <a:rPr lang="es-EC" i="1">
                        <a:latin typeface="Cambria Math"/>
                      </a:rPr>
                      <m:t>=</m:t>
                    </m:r>
                    <m:f>
                      <m:fPr>
                        <m:ctrlPr>
                          <a:rPr lang="es-EC" i="1">
                            <a:latin typeface="Cambria Math"/>
                          </a:rPr>
                        </m:ctrlPr>
                      </m:fPr>
                      <m:num>
                        <m:r>
                          <a:rPr lang="es-EC" i="1">
                            <a:latin typeface="Cambria Math"/>
                          </a:rPr>
                          <m:t>𝑄</m:t>
                        </m:r>
                      </m:num>
                      <m:den>
                        <m:r>
                          <a:rPr lang="es-EC" i="1">
                            <a:latin typeface="Cambria Math"/>
                          </a:rPr>
                          <m:t>𝛥</m:t>
                        </m:r>
                      </m:den>
                    </m:f>
                    <m:r>
                      <a:rPr lang="es-EC" i="1">
                        <a:latin typeface="Cambria Math"/>
                      </a:rPr>
                      <m:t>=</m:t>
                    </m:r>
                    <m:f>
                      <m:fPr>
                        <m:ctrlPr>
                          <a:rPr lang="es-EC" i="1">
                            <a:latin typeface="Cambria Math"/>
                          </a:rPr>
                        </m:ctrlPr>
                      </m:fPr>
                      <m:num>
                        <m:r>
                          <a:rPr lang="es-EC" i="1">
                            <a:latin typeface="Cambria Math"/>
                          </a:rPr>
                          <m:t>154.42</m:t>
                        </m:r>
                      </m:num>
                      <m:den>
                        <m:r>
                          <a:rPr lang="es-EC" i="1">
                            <a:latin typeface="Cambria Math"/>
                          </a:rPr>
                          <m:t>0.42829</m:t>
                        </m:r>
                      </m:den>
                    </m:f>
                    <m:r>
                      <a:rPr lang="es-EC" i="1">
                        <a:latin typeface="Cambria Math"/>
                      </a:rPr>
                      <m:t>=360.55</m:t>
                    </m:r>
                    <m:f>
                      <m:fPr>
                        <m:ctrlPr>
                          <a:rPr lang="es-EC" i="1">
                            <a:latin typeface="Cambria Math"/>
                          </a:rPr>
                        </m:ctrlPr>
                      </m:fPr>
                      <m:num>
                        <m:r>
                          <a:rPr lang="es-EC" i="1">
                            <a:latin typeface="Cambria Math"/>
                          </a:rPr>
                          <m:t>𝑡</m:t>
                        </m:r>
                      </m:num>
                      <m:den>
                        <m:r>
                          <a:rPr lang="es-EC" i="1">
                            <a:latin typeface="Cambria Math"/>
                          </a:rPr>
                          <m:t>𝑚</m:t>
                        </m:r>
                      </m:den>
                    </m:f>
                  </m:oMath>
                </a14:m>
                <a:r>
                  <a:rPr lang="es-EC" dirty="0"/>
                  <a:t/>
                </a:r>
                <a:endParaRPr lang="es-EC" dirty="0" smtClean="0"/>
              </a:p>
              <a:p>
                <a:pPr algn="ctr"/>
                <a:endParaRPr lang="es-EC" dirty="0"/>
              </a:p>
              <a:p>
                <a:pPr algn="ctr"/>
                <a14:m>
                  <m:oMathPara xmlns:m="http://schemas.openxmlformats.org/officeDocument/2006/math">
                    <m:oMathParaPr>
                      <m:jc m:val="centerGroup"/>
                    </m:oMathParaPr>
                    <m:oMath xmlns:m="http://schemas.openxmlformats.org/officeDocument/2006/math">
                      <m:r>
                        <a:rPr lang="es-EC" i="1">
                          <a:latin typeface="Cambria Math"/>
                        </a:rPr>
                        <m:t>∝=</m:t>
                      </m:r>
                      <m:f>
                        <m:fPr>
                          <m:ctrlPr>
                            <a:rPr lang="es-EC" i="1">
                              <a:latin typeface="Cambria Math"/>
                            </a:rPr>
                          </m:ctrlPr>
                        </m:fPr>
                        <m:num>
                          <m:r>
                            <a:rPr lang="es-EC" i="1">
                              <a:latin typeface="Cambria Math"/>
                            </a:rPr>
                            <m:t>360.55</m:t>
                          </m:r>
                        </m:num>
                        <m:den>
                          <m:r>
                            <a:rPr lang="es-EC" i="1">
                              <a:latin typeface="Cambria Math"/>
                            </a:rPr>
                            <m:t>2687.04</m:t>
                          </m:r>
                        </m:den>
                      </m:f>
                    </m:oMath>
                  </m:oMathPara>
                </a14:m>
                <a:endParaRPr lang="es-EC" dirty="0" smtClean="0"/>
              </a:p>
              <a:p>
                <a:pPr algn="ctr"/>
                <a:endParaRPr lang="es-EC" dirty="0"/>
              </a:p>
              <a:p>
                <a:pPr algn="ctr"/>
                <a14:m>
                  <m:oMathPara xmlns:m="http://schemas.openxmlformats.org/officeDocument/2006/math">
                    <m:oMathParaPr>
                      <m:jc m:val="centerGroup"/>
                    </m:oMathParaPr>
                    <m:oMath xmlns:m="http://schemas.openxmlformats.org/officeDocument/2006/math">
                      <m:r>
                        <a:rPr lang="es-EC" i="1">
                          <a:latin typeface="Cambria Math"/>
                        </a:rPr>
                        <m:t>∝=0.13</m:t>
                      </m:r>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4752528" y="476672"/>
                <a:ext cx="4572000" cy="2656496"/>
              </a:xfrm>
              <a:prstGeom prst="rect">
                <a:avLst/>
              </a:prstGeom>
              <a:blipFill rotWithShape="1">
                <a:blip r:embed="rId4"/>
                <a:stretch>
                  <a:fillRect/>
                </a:stretch>
              </a:blipFill>
            </p:spPr>
            <p:txBody>
              <a:bodyPr/>
              <a:lstStyle/>
              <a:p>
                <a:r>
                  <a:rPr lang="es-EC">
                    <a:noFill/>
                  </a:rPr>
                  <a:t> </a:t>
                </a:r>
              </a:p>
            </p:txBody>
          </p:sp>
        </mc:Fallback>
      </mc:AlternateContent>
      <p:sp>
        <p:nvSpPr>
          <p:cNvPr id="9" name="1 Título"/>
          <p:cNvSpPr txBox="1">
            <a:spLocks/>
          </p:cNvSpPr>
          <p:nvPr/>
        </p:nvSpPr>
        <p:spPr>
          <a:xfrm>
            <a:off x="3347864" y="3104462"/>
            <a:ext cx="3887426" cy="61551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ELEMENTOS LAMINADOS</a:t>
            </a:r>
            <a:endParaRPr lang="es-EC" sz="2400" dirty="0"/>
          </a:p>
        </p:txBody>
      </p:sp>
      <mc:AlternateContent xmlns:mc="http://schemas.openxmlformats.org/markup-compatibility/2006">
        <mc:Choice xmlns:a14="http://schemas.microsoft.com/office/drawing/2010/main" xmlns="" Requires="a14">
          <p:sp>
            <p:nvSpPr>
              <p:cNvPr id="10" name="9 Rectángulo"/>
              <p:cNvSpPr/>
              <p:nvPr/>
            </p:nvSpPr>
            <p:spPr>
              <a:xfrm>
                <a:off x="2843808" y="3824542"/>
                <a:ext cx="4572000" cy="277281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𝑘</m:t>
                      </m:r>
                      <m:r>
                        <a:rPr lang="es-EC" i="1">
                          <a:latin typeface="Cambria Math"/>
                        </a:rPr>
                        <m:t>𝑒</m:t>
                      </m:r>
                      <m:r>
                        <a:rPr lang="es-EC" i="1">
                          <a:latin typeface="Cambria Math"/>
                        </a:rPr>
                        <m:t>=</m:t>
                      </m:r>
                      <m:r>
                        <a:rPr lang="es-EC" i="1">
                          <a:latin typeface="Cambria Math"/>
                        </a:rPr>
                        <m:t>𝑘𝑖</m:t>
                      </m:r>
                      <m:r>
                        <a:rPr lang="es-EC" i="1">
                          <a:latin typeface="Cambria Math"/>
                        </a:rPr>
                        <m:t>=</m:t>
                      </m:r>
                      <m:f>
                        <m:fPr>
                          <m:ctrlPr>
                            <a:rPr lang="es-EC" i="1">
                              <a:latin typeface="Cambria Math"/>
                            </a:rPr>
                          </m:ctrlPr>
                        </m:fPr>
                        <m:num>
                          <m:r>
                            <a:rPr lang="es-EC" i="1">
                              <a:latin typeface="Cambria Math"/>
                            </a:rPr>
                            <m:t>𝑄</m:t>
                          </m:r>
                        </m:num>
                        <m:den>
                          <m:r>
                            <a:rPr lang="es-EC" i="1">
                              <a:latin typeface="Cambria Math"/>
                            </a:rPr>
                            <m:t>𝛥</m:t>
                          </m:r>
                        </m:den>
                      </m:f>
                      <m:r>
                        <a:rPr lang="es-EC" i="1">
                          <a:latin typeface="Cambria Math"/>
                        </a:rPr>
                        <m:t>=</m:t>
                      </m:r>
                      <m:f>
                        <m:fPr>
                          <m:ctrlPr>
                            <a:rPr lang="es-EC" i="1">
                              <a:latin typeface="Cambria Math"/>
                            </a:rPr>
                          </m:ctrlPr>
                        </m:fPr>
                        <m:num>
                          <m:r>
                            <a:rPr lang="es-EC" i="1">
                              <a:latin typeface="Cambria Math"/>
                            </a:rPr>
                            <m:t>1081.52</m:t>
                          </m:r>
                        </m:num>
                        <m:den>
                          <m:r>
                            <a:rPr lang="es-EC" i="1">
                              <a:latin typeface="Cambria Math"/>
                            </a:rPr>
                            <m:t>0.2075</m:t>
                          </m:r>
                        </m:den>
                      </m:f>
                      <m:r>
                        <a:rPr lang="es-EC" i="1">
                          <a:latin typeface="Cambria Math"/>
                        </a:rPr>
                        <m:t>=5212.15</m:t>
                      </m:r>
                      <m:f>
                        <m:fPr>
                          <m:ctrlPr>
                            <a:rPr lang="es-EC" i="1">
                              <a:latin typeface="Cambria Math"/>
                            </a:rPr>
                          </m:ctrlPr>
                        </m:fPr>
                        <m:num>
                          <m:r>
                            <a:rPr lang="es-EC" i="1">
                              <a:latin typeface="Cambria Math"/>
                            </a:rPr>
                            <m:t>𝑡</m:t>
                          </m:r>
                        </m:num>
                        <m:den>
                          <m:r>
                            <a:rPr lang="es-EC" i="1">
                              <a:latin typeface="Cambria Math"/>
                            </a:rPr>
                            <m:t>𝑚</m:t>
                          </m:r>
                        </m:den>
                      </m:f>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𝑘𝑠</m:t>
                      </m:r>
                      <m:r>
                        <a:rPr lang="es-EC" i="1">
                          <a:latin typeface="Cambria Math"/>
                        </a:rPr>
                        <m:t>=</m:t>
                      </m:r>
                      <m:f>
                        <m:fPr>
                          <m:ctrlPr>
                            <a:rPr lang="es-EC" i="1">
                              <a:latin typeface="Cambria Math"/>
                            </a:rPr>
                          </m:ctrlPr>
                        </m:fPr>
                        <m:num>
                          <m:r>
                            <a:rPr lang="es-EC" i="1">
                              <a:latin typeface="Cambria Math"/>
                            </a:rPr>
                            <m:t>𝑄</m:t>
                          </m:r>
                        </m:num>
                        <m:den>
                          <m:r>
                            <a:rPr lang="es-EC" i="1">
                              <a:latin typeface="Cambria Math"/>
                            </a:rPr>
                            <m:t>𝛥</m:t>
                          </m:r>
                        </m:den>
                      </m:f>
                      <m:r>
                        <a:rPr lang="es-EC" i="1">
                          <a:latin typeface="Cambria Math"/>
                        </a:rPr>
                        <m:t>=</m:t>
                      </m:r>
                      <m:f>
                        <m:fPr>
                          <m:ctrlPr>
                            <a:rPr lang="es-EC" i="1">
                              <a:latin typeface="Cambria Math"/>
                            </a:rPr>
                          </m:ctrlPr>
                        </m:fPr>
                        <m:num>
                          <m:r>
                            <a:rPr lang="es-EC" i="1">
                              <a:latin typeface="Cambria Math"/>
                            </a:rPr>
                            <m:t>379.03</m:t>
                          </m:r>
                        </m:num>
                        <m:den>
                          <m:r>
                            <a:rPr lang="es-EC" i="1">
                              <a:latin typeface="Cambria Math"/>
                            </a:rPr>
                            <m:t>0.26</m:t>
                          </m:r>
                        </m:den>
                      </m:f>
                      <m:r>
                        <a:rPr lang="es-EC" i="1">
                          <a:latin typeface="Cambria Math"/>
                        </a:rPr>
                        <m:t>=1457.80</m:t>
                      </m:r>
                      <m:f>
                        <m:fPr>
                          <m:ctrlPr>
                            <a:rPr lang="es-EC" i="1">
                              <a:latin typeface="Cambria Math"/>
                            </a:rPr>
                          </m:ctrlPr>
                        </m:fPr>
                        <m:num>
                          <m:r>
                            <a:rPr lang="es-EC" i="1">
                              <a:latin typeface="Cambria Math"/>
                            </a:rPr>
                            <m:t>𝑡</m:t>
                          </m:r>
                        </m:num>
                        <m:den>
                          <m:r>
                            <a:rPr lang="es-EC" i="1">
                              <a:latin typeface="Cambria Math"/>
                            </a:rPr>
                            <m:t>𝑚</m:t>
                          </m:r>
                        </m:den>
                      </m:f>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r>
                        <a:rPr lang="es-EC" i="1">
                          <a:latin typeface="Cambria Math"/>
                        </a:rPr>
                        <m:t>∝=</m:t>
                      </m:r>
                      <m:f>
                        <m:fPr>
                          <m:ctrlPr>
                            <a:rPr lang="es-EC" i="1">
                              <a:latin typeface="Cambria Math"/>
                            </a:rPr>
                          </m:ctrlPr>
                        </m:fPr>
                        <m:num>
                          <m:r>
                            <a:rPr lang="es-EC" i="1">
                              <a:latin typeface="Cambria Math"/>
                            </a:rPr>
                            <m:t>1457.80</m:t>
                          </m:r>
                        </m:num>
                        <m:den>
                          <m:r>
                            <a:rPr lang="es-EC" i="1">
                              <a:latin typeface="Cambria Math"/>
                            </a:rPr>
                            <m:t>5212</m:t>
                          </m:r>
                        </m:den>
                      </m:f>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r>
                        <a:rPr lang="es-EC" i="1">
                          <a:latin typeface="Cambria Math"/>
                        </a:rPr>
                        <m:t>∝=0.28</m:t>
                      </m:r>
                    </m:oMath>
                  </m:oMathPara>
                </a14:m>
                <a:endParaRPr lang="es-EC" dirty="0"/>
              </a:p>
            </p:txBody>
          </p:sp>
        </mc:Choice>
        <mc:Fallback>
          <p:sp>
            <p:nvSpPr>
              <p:cNvPr id="10" name="9 Rectángulo"/>
              <p:cNvSpPr>
                <a:spLocks noRot="1" noChangeAspect="1" noMove="1" noResize="1" noEditPoints="1" noAdjustHandles="1" noChangeArrowheads="1" noChangeShapeType="1" noTextEdit="1"/>
              </p:cNvSpPr>
              <p:nvPr/>
            </p:nvSpPr>
            <p:spPr>
              <a:xfrm>
                <a:off x="2843808" y="3824542"/>
                <a:ext cx="4572000" cy="2772810"/>
              </a:xfrm>
              <a:prstGeom prst="rect">
                <a:avLst/>
              </a:prstGeom>
              <a:blipFill rotWithShape="1">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17526110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942586">
            <a:off x="403382" y="297055"/>
            <a:ext cx="2993332"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r>
              <a:rPr lang="es-EC" sz="2000" dirty="0" smtClean="0">
                <a:solidFill>
                  <a:schemeClr val="tx1"/>
                </a:solidFill>
              </a:rPr>
              <a:t>GENERALIDADES</a:t>
            </a:r>
            <a:endParaRPr lang="es-EC" sz="2000" dirty="0">
              <a:solidFill>
                <a:schemeClr val="tx1"/>
              </a:solidFill>
            </a:endParaRPr>
          </a:p>
        </p:txBody>
      </p:sp>
      <p:sp>
        <p:nvSpPr>
          <p:cNvPr id="5" name="1 Título"/>
          <p:cNvSpPr txBox="1">
            <a:spLocks/>
          </p:cNvSpPr>
          <p:nvPr/>
        </p:nvSpPr>
        <p:spPr>
          <a:xfrm rot="-4500000">
            <a:off x="-1254834" y="2668036"/>
            <a:ext cx="5677511" cy="2248444"/>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100" b="1" dirty="0" smtClean="0">
                <a:effectLst/>
              </a:rPr>
              <a:t>FUNDAMENTOS DISEÑO POR DESEMPEÑO</a:t>
            </a:r>
            <a:r>
              <a:rPr lang="es-EC" b="1" dirty="0" smtClean="0">
                <a:effectLst/>
              </a:rPr>
              <a:t/>
            </a:r>
            <a:br>
              <a:rPr lang="es-EC" b="1" dirty="0" smtClean="0">
                <a:effectLst/>
              </a:rPr>
            </a:br>
            <a:endParaRPr lang="es-EC" dirty="0"/>
          </a:p>
        </p:txBody>
      </p:sp>
      <p:pic>
        <p:nvPicPr>
          <p:cNvPr id="7" name="6 Imagen"/>
          <p:cNvPicPr/>
          <p:nvPr/>
        </p:nvPicPr>
        <p:blipFill rotWithShape="1">
          <a:blip r:embed="rId2">
            <a:extLst>
              <a:ext uri="{28A0092B-C50C-407E-A947-70E740481C1C}">
                <a14:useLocalDpi xmlns:a14="http://schemas.microsoft.com/office/drawing/2010/main" xmlns="" val="0"/>
              </a:ext>
            </a:extLst>
          </a:blip>
          <a:srcRect l="73388" t="13422" r="9791" b="3021"/>
          <a:stretch/>
        </p:blipFill>
        <p:spPr bwMode="auto">
          <a:xfrm>
            <a:off x="3995936" y="88584"/>
            <a:ext cx="4392488" cy="6508768"/>
          </a:xfrm>
          <a:prstGeom prst="rect">
            <a:avLst/>
          </a:prstGeom>
          <a:ln>
            <a:noFill/>
          </a:ln>
          <a:effectLst>
            <a:softEdge rad="112500"/>
          </a:effectLst>
        </p:spPr>
      </p:pic>
    </p:spTree>
    <p:extLst>
      <p:ext uri="{BB962C8B-B14F-4D97-AF65-F5344CB8AC3E}">
        <p14:creationId xmlns:p14="http://schemas.microsoft.com/office/powerpoint/2010/main" xmlns="" val="3996538515"/>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244408" y="5805264"/>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xmlns="" Requires="a14">
          <p:sp>
            <p:nvSpPr>
              <p:cNvPr id="6" name="1 Título"/>
              <p:cNvSpPr txBox="1">
                <a:spLocks/>
              </p:cNvSpPr>
              <p:nvPr/>
            </p:nvSpPr>
            <p:spPr>
              <a:xfrm rot="-4500000">
                <a:off x="-2279837" y="2281754"/>
                <a:ext cx="6066568" cy="2544757"/>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DETERMINACION DEL PERIODO FUNDAMENTAL </a:t>
                </a:r>
                <a14:m>
                  <m:oMath xmlns:m="http://schemas.openxmlformats.org/officeDocument/2006/math">
                    <m:sSub>
                      <m:sSubPr>
                        <m:ctrlPr>
                          <a:rPr lang="es-EC" sz="3200" i="1">
                            <a:effectLst/>
                            <a:latin typeface="Cambria Math"/>
                          </a:rPr>
                        </m:ctrlPr>
                      </m:sSubPr>
                      <m:e>
                        <m:r>
                          <a:rPr lang="es-EC" sz="3200" i="1">
                            <a:effectLst/>
                            <a:latin typeface="Cambria Math"/>
                          </a:rPr>
                          <m:t>𝑇</m:t>
                        </m:r>
                      </m:e>
                      <m:sub>
                        <m:r>
                          <a:rPr lang="es-EC" sz="3200" i="1">
                            <a:effectLst/>
                            <a:latin typeface="Cambria Math"/>
                          </a:rPr>
                          <m:t>𝑒</m:t>
                        </m:r>
                      </m:sub>
                    </m:sSub>
                  </m:oMath>
                </a14:m>
                <a:endParaRPr lang="es-EC" sz="3200" dirty="0"/>
              </a:p>
            </p:txBody>
          </p:sp>
        </mc:Choice>
        <mc:Fallback>
          <p:sp>
            <p:nvSpPr>
              <p:cNvPr id="6" name="1 Título"/>
              <p:cNvSpPr txBox="1">
                <a:spLocks noRot="1" noChangeAspect="1" noMove="1" noResize="1" noEditPoints="1" noAdjustHandles="1" noChangeArrowheads="1" noChangeShapeType="1" noTextEdit="1"/>
              </p:cNvSpPr>
              <p:nvPr/>
            </p:nvSpPr>
            <p:spPr>
              <a:xfrm rot="-4500000">
                <a:off x="-2279837" y="2281754"/>
                <a:ext cx="6066568" cy="2544757"/>
              </a:xfrm>
              <a:prstGeom prst="rect">
                <a:avLst/>
              </a:prstGeom>
              <a:blipFill rotWithShape="1">
                <a:blip r:embed="rId3"/>
                <a:stretch>
                  <a:fillRect r="-1059" b="-3178"/>
                </a:stretch>
              </a:blipFill>
            </p:spPr>
            <p:txBody>
              <a:bodyPr/>
              <a:lstStyle/>
              <a:p>
                <a:r>
                  <a:rPr lang="es-EC">
                    <a:noFill/>
                  </a:rPr>
                  <a:t> </a:t>
                </a:r>
              </a:p>
            </p:txBody>
          </p:sp>
        </mc:Fallback>
      </mc:AlternateContent>
      <p:sp>
        <p:nvSpPr>
          <p:cNvPr id="5" name="1 Título"/>
          <p:cNvSpPr txBox="1">
            <a:spLocks/>
          </p:cNvSpPr>
          <p:nvPr/>
        </p:nvSpPr>
        <p:spPr>
          <a:xfrm rot="884787">
            <a:off x="1316578" y="-488800"/>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SOLDADOS Y           E. LAMINADOS</a:t>
            </a:r>
            <a:endParaRPr lang="es-EC" sz="2400" dirty="0"/>
          </a:p>
        </p:txBody>
      </p:sp>
      <mc:AlternateContent xmlns:mc="http://schemas.openxmlformats.org/markup-compatibility/2006">
        <mc:Choice xmlns:a14="http://schemas.microsoft.com/office/drawing/2010/main" xmlns="" Requires="a14">
          <p:sp>
            <p:nvSpPr>
              <p:cNvPr id="2" name="1 Rectángulo"/>
              <p:cNvSpPr/>
              <p:nvPr/>
            </p:nvSpPr>
            <p:spPr>
              <a:xfrm>
                <a:off x="2411760" y="5613047"/>
                <a:ext cx="5579610" cy="1200329"/>
              </a:xfrm>
              <a:prstGeom prst="rect">
                <a:avLst/>
              </a:prstGeom>
            </p:spPr>
            <p:txBody>
              <a:bodyPr wrap="square">
                <a:spAutoFit/>
              </a:bodyPr>
              <a:lstStyle/>
              <a:p>
                <a:pPr algn="just"/>
                <a:endParaRPr lang="es-EC" dirty="0"/>
              </a:p>
              <a:p>
                <a:pPr algn="just"/>
                <a14:m>
                  <m:oMath xmlns:m="http://schemas.openxmlformats.org/officeDocument/2006/math">
                    <m:sSub>
                      <m:sSubPr>
                        <m:ctrlPr>
                          <a:rPr lang="es-EC" i="1">
                            <a:latin typeface="Cambria Math"/>
                          </a:rPr>
                        </m:ctrlPr>
                      </m:sSubPr>
                      <m:e>
                        <m:r>
                          <a:rPr lang="es-EC" i="1">
                            <a:latin typeface="Cambria Math"/>
                          </a:rPr>
                          <m:t>𝑇</m:t>
                        </m:r>
                      </m:e>
                      <m:sub>
                        <m:r>
                          <a:rPr lang="es-EC" i="1">
                            <a:latin typeface="Cambria Math"/>
                          </a:rPr>
                          <m:t>𝑖</m:t>
                        </m:r>
                      </m:sub>
                    </m:sSub>
                    <m:r>
                      <a:rPr lang="es-EC" i="1">
                        <a:latin typeface="Cambria Math"/>
                      </a:rPr>
                      <m:t>=</m:t>
                    </m:r>
                  </m:oMath>
                </a14:m>
                <a:r>
                  <a:rPr lang="es-EC" dirty="0"/>
                  <a:t>  Periodo Fundamental Elástico, (en segundos) en la dirección considerada en el cálculo por el análisis </a:t>
                </a:r>
                <a:r>
                  <a:rPr lang="es-EC" dirty="0" smtClean="0"/>
                  <a:t>elástico </a:t>
                </a:r>
                <a:r>
                  <a:rPr lang="es-EC" dirty="0"/>
                  <a:t>dinámico</a:t>
                </a:r>
              </a:p>
            </p:txBody>
          </p:sp>
        </mc:Choice>
        <mc:Fallback>
          <p:sp>
            <p:nvSpPr>
              <p:cNvPr id="2" name="1 Rectángulo"/>
              <p:cNvSpPr>
                <a:spLocks noRot="1" noChangeAspect="1" noMove="1" noResize="1" noEditPoints="1" noAdjustHandles="1" noChangeArrowheads="1" noChangeShapeType="1" noTextEdit="1"/>
              </p:cNvSpPr>
              <p:nvPr/>
            </p:nvSpPr>
            <p:spPr>
              <a:xfrm>
                <a:off x="2411760" y="5613047"/>
                <a:ext cx="5579610" cy="1200329"/>
              </a:xfrm>
              <a:prstGeom prst="rect">
                <a:avLst/>
              </a:prstGeom>
              <a:blipFill rotWithShape="1">
                <a:blip r:embed="rId4"/>
                <a:stretch>
                  <a:fillRect l="-984" r="-874" b="-7107"/>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8" name="7 Rectángulo"/>
              <p:cNvSpPr/>
              <p:nvPr/>
            </p:nvSpPr>
            <p:spPr>
              <a:xfrm>
                <a:off x="2736304" y="922914"/>
                <a:ext cx="4572000" cy="1497974"/>
              </a:xfrm>
              <a:prstGeom prst="rect">
                <a:avLst/>
              </a:prstGeom>
            </p:spPr>
            <p:txBody>
              <a:bodyPr>
                <a:spAutoFit/>
              </a:bodyPr>
              <a:lstStyle/>
              <a:p>
                <a:pPr algn="ctr"/>
                <a14:m>
                  <m:oMath xmlns:m="http://schemas.openxmlformats.org/officeDocument/2006/math">
                    <m:r>
                      <a:rPr lang="es-EC" i="1">
                        <a:latin typeface="Cambria Math"/>
                      </a:rPr>
                      <m:t>𝑇𝑖</m:t>
                    </m:r>
                    <m:r>
                      <a:rPr lang="es-EC" i="1">
                        <a:latin typeface="Cambria Math"/>
                      </a:rPr>
                      <m:t>=0.08∗</m:t>
                    </m:r>
                    <m:sSup>
                      <m:sSupPr>
                        <m:ctrlPr>
                          <a:rPr lang="es-EC" i="1">
                            <a:latin typeface="Cambria Math"/>
                          </a:rPr>
                        </m:ctrlPr>
                      </m:sSupPr>
                      <m:e>
                        <m:d>
                          <m:dPr>
                            <m:ctrlPr>
                              <a:rPr lang="es-EC" i="1">
                                <a:latin typeface="Cambria Math"/>
                              </a:rPr>
                            </m:ctrlPr>
                          </m:dPr>
                          <m:e>
                            <m:r>
                              <a:rPr lang="es-EC" i="1">
                                <a:latin typeface="Cambria Math"/>
                              </a:rPr>
                              <m:t>h</m:t>
                            </m:r>
                          </m:e>
                        </m:d>
                      </m:e>
                      <m:sup>
                        <m:r>
                          <a:rPr lang="es-EC" i="1">
                            <a:latin typeface="Cambria Math"/>
                          </a:rPr>
                          <m:t>3/4</m:t>
                        </m:r>
                      </m:sup>
                    </m:sSup>
                  </m:oMath>
                </a14:m>
                <a:r>
                  <a:rPr lang="es-EC" dirty="0"/>
                  <a:t/>
                </a:r>
                <a:endParaRPr lang="es-EC" dirty="0" smtClean="0"/>
              </a:p>
              <a:p>
                <a:pPr algn="ctr"/>
                <a:endParaRPr lang="es-EC" dirty="0"/>
              </a:p>
              <a:p>
                <a:pPr algn="ctr"/>
                <a14:m>
                  <m:oMathPara xmlns:m="http://schemas.openxmlformats.org/officeDocument/2006/math">
                    <m:oMathParaPr>
                      <m:jc m:val="centerGroup"/>
                    </m:oMathParaPr>
                    <m:oMath xmlns:m="http://schemas.openxmlformats.org/officeDocument/2006/math">
                      <m:r>
                        <a:rPr lang="es-EC" i="1">
                          <a:latin typeface="Cambria Math"/>
                        </a:rPr>
                        <m:t>𝑇𝑖</m:t>
                      </m:r>
                      <m:r>
                        <a:rPr lang="es-EC" i="1">
                          <a:latin typeface="Cambria Math"/>
                        </a:rPr>
                        <m:t>=0.08∗</m:t>
                      </m:r>
                      <m:sSup>
                        <m:sSupPr>
                          <m:ctrlPr>
                            <a:rPr lang="es-EC" i="1">
                              <a:latin typeface="Cambria Math"/>
                            </a:rPr>
                          </m:ctrlPr>
                        </m:sSupPr>
                        <m:e>
                          <m:d>
                            <m:dPr>
                              <m:ctrlPr>
                                <a:rPr lang="es-EC" i="1">
                                  <a:latin typeface="Cambria Math"/>
                                </a:rPr>
                              </m:ctrlPr>
                            </m:dPr>
                            <m:e>
                              <m:r>
                                <a:rPr lang="es-EC" i="1">
                                  <a:latin typeface="Cambria Math"/>
                                </a:rPr>
                                <m:t>2.85∗6</m:t>
                              </m:r>
                            </m:e>
                          </m:d>
                        </m:e>
                        <m:sup>
                          <m:r>
                            <a:rPr lang="es-EC" i="1">
                              <a:latin typeface="Cambria Math"/>
                            </a:rPr>
                            <m:t>3/4</m:t>
                          </m:r>
                        </m:sup>
                      </m:sSup>
                    </m:oMath>
                  </m:oMathPara>
                </a14:m>
                <a:endParaRPr lang="es-EC" dirty="0" smtClean="0"/>
              </a:p>
              <a:p>
                <a:pPr algn="ctr"/>
                <a:endParaRPr lang="es-EC" dirty="0"/>
              </a:p>
              <a:p>
                <a:pPr algn="ctr"/>
                <a14:m>
                  <m:oMathPara xmlns:m="http://schemas.openxmlformats.org/officeDocument/2006/math">
                    <m:oMathParaPr>
                      <m:jc m:val="centerGroup"/>
                    </m:oMathParaPr>
                    <m:oMath xmlns:m="http://schemas.openxmlformats.org/officeDocument/2006/math">
                      <m:r>
                        <a:rPr lang="es-EC" i="1">
                          <a:latin typeface="Cambria Math"/>
                        </a:rPr>
                        <m:t>𝑇𝑖</m:t>
                      </m:r>
                      <m:r>
                        <a:rPr lang="es-EC" i="1">
                          <a:latin typeface="Cambria Math"/>
                        </a:rPr>
                        <m:t>=0.673 </m:t>
                      </m:r>
                      <m:r>
                        <a:rPr lang="es-EC" i="1">
                          <a:latin typeface="Cambria Math"/>
                        </a:rPr>
                        <m:t>𝑠𝑒𝑔</m:t>
                      </m:r>
                    </m:oMath>
                  </m:oMathPara>
                </a14:m>
                <a:endParaRPr lang="es-EC" dirty="0"/>
              </a:p>
            </p:txBody>
          </p:sp>
        </mc:Choice>
        <mc:Fallback>
          <p:sp>
            <p:nvSpPr>
              <p:cNvPr id="8" name="7 Rectángulo"/>
              <p:cNvSpPr>
                <a:spLocks noRot="1" noChangeAspect="1" noMove="1" noResize="1" noEditPoints="1" noAdjustHandles="1" noChangeArrowheads="1" noChangeShapeType="1" noTextEdit="1"/>
              </p:cNvSpPr>
              <p:nvPr/>
            </p:nvSpPr>
            <p:spPr>
              <a:xfrm>
                <a:off x="2736304" y="922914"/>
                <a:ext cx="4572000" cy="1497974"/>
              </a:xfrm>
              <a:prstGeom prst="rect">
                <a:avLst/>
              </a:prstGeom>
              <a:blipFill rotWithShape="1">
                <a:blip r:embed="rId5"/>
                <a:stretch>
                  <a:fillRect b="-1220"/>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1" name="10 Rectángulo"/>
              <p:cNvSpPr/>
              <p:nvPr/>
            </p:nvSpPr>
            <p:spPr>
              <a:xfrm>
                <a:off x="5544616" y="98918"/>
                <a:ext cx="4572000" cy="311405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𝑇𝑒</m:t>
                      </m:r>
                      <m:r>
                        <a:rPr lang="es-EC" i="1" smtClean="0">
                          <a:latin typeface="Cambria Math"/>
                        </a:rPr>
                        <m:t>=</m:t>
                      </m:r>
                      <m:r>
                        <a:rPr lang="es-EC" i="1" smtClean="0">
                          <a:latin typeface="Cambria Math"/>
                        </a:rPr>
                        <m:t>𝑇𝑖</m:t>
                      </m:r>
                      <m:r>
                        <a:rPr lang="es-EC" i="1" smtClean="0">
                          <a:latin typeface="Cambria Math"/>
                        </a:rPr>
                        <m:t>∗</m:t>
                      </m:r>
                      <m:rad>
                        <m:radPr>
                          <m:degHide m:val="on"/>
                          <m:ctrlPr>
                            <a:rPr lang="es-EC" i="1">
                              <a:latin typeface="Cambria Math"/>
                            </a:rPr>
                          </m:ctrlPr>
                        </m:radPr>
                        <m:deg/>
                        <m:e>
                          <m:f>
                            <m:fPr>
                              <m:ctrlPr>
                                <a:rPr lang="es-EC" i="1">
                                  <a:latin typeface="Cambria Math"/>
                                </a:rPr>
                              </m:ctrlPr>
                            </m:fPr>
                            <m:num>
                              <m:r>
                                <a:rPr lang="es-EC" i="1">
                                  <a:latin typeface="Cambria Math"/>
                                </a:rPr>
                                <m:t>𝑘𝑒</m:t>
                              </m:r>
                            </m:num>
                            <m:den>
                              <m:r>
                                <a:rPr lang="es-EC" i="1">
                                  <a:latin typeface="Cambria Math"/>
                                </a:rPr>
                                <m:t>𝑘𝑖</m:t>
                              </m:r>
                            </m:den>
                          </m:f>
                        </m:e>
                      </m:rad>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𝑇𝑒</m:t>
                      </m:r>
                      <m:r>
                        <a:rPr lang="es-EC" i="1">
                          <a:latin typeface="Cambria Math"/>
                        </a:rPr>
                        <m:t>=0.673∗</m:t>
                      </m:r>
                      <m:rad>
                        <m:radPr>
                          <m:degHide m:val="on"/>
                          <m:ctrlPr>
                            <a:rPr lang="es-EC" i="1">
                              <a:latin typeface="Cambria Math"/>
                            </a:rPr>
                          </m:ctrlPr>
                        </m:radPr>
                        <m:deg/>
                        <m:e>
                          <m:f>
                            <m:fPr>
                              <m:ctrlPr>
                                <a:rPr lang="es-EC" i="1">
                                  <a:latin typeface="Cambria Math"/>
                                </a:rPr>
                              </m:ctrlPr>
                            </m:fPr>
                            <m:num>
                              <m:r>
                                <a:rPr lang="es-EC" i="1">
                                  <a:latin typeface="Cambria Math"/>
                                </a:rPr>
                                <m:t>2687.04</m:t>
                              </m:r>
                            </m:num>
                            <m:den>
                              <m:r>
                                <a:rPr lang="es-EC" i="1">
                                  <a:latin typeface="Cambria Math"/>
                                </a:rPr>
                                <m:t>2687.04</m:t>
                              </m:r>
                            </m:den>
                          </m:f>
                        </m:e>
                      </m:rad>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𝑇𝑒</m:t>
                      </m:r>
                      <m:r>
                        <a:rPr lang="es-EC" i="1">
                          <a:latin typeface="Cambria Math"/>
                        </a:rPr>
                        <m:t>=</m:t>
                      </m:r>
                      <m:r>
                        <a:rPr lang="es-EC" i="1">
                          <a:latin typeface="Cambria Math"/>
                        </a:rPr>
                        <m:t>𝑇𝑖</m:t>
                      </m:r>
                    </m:oMath>
                  </m:oMathPara>
                </a14:m>
                <a:endParaRPr lang="es-EC" dirty="0"/>
              </a:p>
              <a:p>
                <a:endParaRPr lang="en-US" dirty="0"/>
              </a:p>
              <a:p>
                <a:pPr/>
                <a14:m>
                  <m:oMathPara xmlns:m="http://schemas.openxmlformats.org/officeDocument/2006/math">
                    <m:oMathParaPr>
                      <m:jc m:val="centerGroup"/>
                    </m:oMathParaPr>
                    <m:oMath xmlns:m="http://schemas.openxmlformats.org/officeDocument/2006/math">
                      <m:r>
                        <a:rPr lang="es-EC" i="1">
                          <a:latin typeface="Cambria Math"/>
                        </a:rPr>
                        <m:t>𝑇𝑒</m:t>
                      </m:r>
                      <m:r>
                        <a:rPr lang="es-EC" i="1">
                          <a:latin typeface="Cambria Math"/>
                        </a:rPr>
                        <m:t>=0.673 </m:t>
                      </m:r>
                      <m:r>
                        <a:rPr lang="en-US" b="0" i="1" smtClean="0">
                          <a:latin typeface="Cambria Math"/>
                        </a:rPr>
                        <m:t>𝑠𝑒𝑔</m:t>
                      </m:r>
                    </m:oMath>
                  </m:oMathPara>
                </a14:m>
                <a:endParaRPr lang="es-EC" dirty="0"/>
              </a:p>
              <a:p>
                <a:endParaRPr lang="es-EC" dirty="0"/>
              </a:p>
            </p:txBody>
          </p:sp>
        </mc:Choice>
        <mc:Fallback>
          <p:sp>
            <p:nvSpPr>
              <p:cNvPr id="11" name="10 Rectángulo"/>
              <p:cNvSpPr>
                <a:spLocks noRot="1" noChangeAspect="1" noMove="1" noResize="1" noEditPoints="1" noAdjustHandles="1" noChangeArrowheads="1" noChangeShapeType="1" noTextEdit="1"/>
              </p:cNvSpPr>
              <p:nvPr/>
            </p:nvSpPr>
            <p:spPr>
              <a:xfrm>
                <a:off x="5544616" y="98918"/>
                <a:ext cx="4572000" cy="3114058"/>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2" name="11 Rectángulo"/>
              <p:cNvSpPr/>
              <p:nvPr/>
            </p:nvSpPr>
            <p:spPr>
              <a:xfrm>
                <a:off x="2555776" y="3875242"/>
                <a:ext cx="4572000" cy="1497974"/>
              </a:xfrm>
              <a:prstGeom prst="rect">
                <a:avLst/>
              </a:prstGeom>
            </p:spPr>
            <p:txBody>
              <a:bodyPr>
                <a:spAutoFit/>
              </a:bodyPr>
              <a:lstStyle/>
              <a:p>
                <a:pPr algn="ctr"/>
                <a14:m>
                  <m:oMath xmlns:m="http://schemas.openxmlformats.org/officeDocument/2006/math">
                    <m:r>
                      <a:rPr lang="es-EC" i="1">
                        <a:latin typeface="Cambria Math"/>
                      </a:rPr>
                      <m:t>𝑇𝑖</m:t>
                    </m:r>
                    <m:r>
                      <a:rPr lang="es-EC" i="1">
                        <a:latin typeface="Cambria Math"/>
                      </a:rPr>
                      <m:t>=0.08∗</m:t>
                    </m:r>
                    <m:sSup>
                      <m:sSupPr>
                        <m:ctrlPr>
                          <a:rPr lang="es-EC" i="1">
                            <a:latin typeface="Cambria Math"/>
                          </a:rPr>
                        </m:ctrlPr>
                      </m:sSupPr>
                      <m:e>
                        <m:d>
                          <m:dPr>
                            <m:ctrlPr>
                              <a:rPr lang="es-EC" i="1">
                                <a:latin typeface="Cambria Math"/>
                              </a:rPr>
                            </m:ctrlPr>
                          </m:dPr>
                          <m:e>
                            <m:r>
                              <a:rPr lang="es-EC" i="1">
                                <a:latin typeface="Cambria Math"/>
                              </a:rPr>
                              <m:t>h</m:t>
                            </m:r>
                          </m:e>
                        </m:d>
                      </m:e>
                      <m:sup>
                        <m:r>
                          <a:rPr lang="es-EC" i="1">
                            <a:latin typeface="Cambria Math"/>
                          </a:rPr>
                          <m:t>3/4</m:t>
                        </m:r>
                      </m:sup>
                    </m:sSup>
                  </m:oMath>
                </a14:m>
                <a:r>
                  <a:rPr lang="es-EC" dirty="0"/>
                  <a:t/>
                </a:r>
                <a:endParaRPr lang="es-EC" dirty="0" smtClean="0"/>
              </a:p>
              <a:p>
                <a:pPr algn="ctr"/>
                <a:endParaRPr lang="es-EC" dirty="0"/>
              </a:p>
              <a:p>
                <a:pPr algn="ctr"/>
                <a14:m>
                  <m:oMathPara xmlns:m="http://schemas.openxmlformats.org/officeDocument/2006/math">
                    <m:oMathParaPr>
                      <m:jc m:val="centerGroup"/>
                    </m:oMathParaPr>
                    <m:oMath xmlns:m="http://schemas.openxmlformats.org/officeDocument/2006/math">
                      <m:r>
                        <a:rPr lang="es-EC" i="1">
                          <a:latin typeface="Cambria Math"/>
                        </a:rPr>
                        <m:t>𝑇𝑖</m:t>
                      </m:r>
                      <m:r>
                        <a:rPr lang="es-EC" i="1">
                          <a:latin typeface="Cambria Math"/>
                        </a:rPr>
                        <m:t>=0.08∗</m:t>
                      </m:r>
                      <m:sSup>
                        <m:sSupPr>
                          <m:ctrlPr>
                            <a:rPr lang="es-EC" i="1">
                              <a:latin typeface="Cambria Math"/>
                            </a:rPr>
                          </m:ctrlPr>
                        </m:sSupPr>
                        <m:e>
                          <m:d>
                            <m:dPr>
                              <m:ctrlPr>
                                <a:rPr lang="es-EC" i="1">
                                  <a:latin typeface="Cambria Math"/>
                                </a:rPr>
                              </m:ctrlPr>
                            </m:dPr>
                            <m:e>
                              <m:r>
                                <a:rPr lang="es-EC" i="1">
                                  <a:latin typeface="Cambria Math"/>
                                </a:rPr>
                                <m:t>2.85∗6</m:t>
                              </m:r>
                            </m:e>
                          </m:d>
                        </m:e>
                        <m:sup>
                          <m:r>
                            <a:rPr lang="es-EC" i="1">
                              <a:latin typeface="Cambria Math"/>
                            </a:rPr>
                            <m:t>3/4</m:t>
                          </m:r>
                        </m:sup>
                      </m:sSup>
                    </m:oMath>
                  </m:oMathPara>
                </a14:m>
                <a:endParaRPr lang="es-EC" dirty="0" smtClean="0"/>
              </a:p>
              <a:p>
                <a:pPr algn="ctr"/>
                <a:endParaRPr lang="es-EC" dirty="0"/>
              </a:p>
              <a:p>
                <a:pPr algn="ctr"/>
                <a14:m>
                  <m:oMathPara xmlns:m="http://schemas.openxmlformats.org/officeDocument/2006/math">
                    <m:oMathParaPr>
                      <m:jc m:val="centerGroup"/>
                    </m:oMathParaPr>
                    <m:oMath xmlns:m="http://schemas.openxmlformats.org/officeDocument/2006/math">
                      <m:r>
                        <a:rPr lang="es-EC" i="1">
                          <a:latin typeface="Cambria Math"/>
                        </a:rPr>
                        <m:t>𝑇𝑖</m:t>
                      </m:r>
                      <m:r>
                        <a:rPr lang="es-EC" i="1">
                          <a:latin typeface="Cambria Math"/>
                        </a:rPr>
                        <m:t>=0.673 </m:t>
                      </m:r>
                      <m:r>
                        <a:rPr lang="es-EC" i="1">
                          <a:latin typeface="Cambria Math"/>
                        </a:rPr>
                        <m:t>𝑠𝑒𝑔</m:t>
                      </m:r>
                    </m:oMath>
                  </m:oMathPara>
                </a14:m>
                <a:endParaRPr lang="es-EC" dirty="0"/>
              </a:p>
            </p:txBody>
          </p:sp>
        </mc:Choice>
        <mc:Fallback>
          <p:sp>
            <p:nvSpPr>
              <p:cNvPr id="12" name="11 Rectángulo"/>
              <p:cNvSpPr>
                <a:spLocks noRot="1" noChangeAspect="1" noMove="1" noResize="1" noEditPoints="1" noAdjustHandles="1" noChangeArrowheads="1" noChangeShapeType="1" noTextEdit="1"/>
              </p:cNvSpPr>
              <p:nvPr/>
            </p:nvSpPr>
            <p:spPr>
              <a:xfrm>
                <a:off x="2555776" y="3875242"/>
                <a:ext cx="4572000" cy="1497974"/>
              </a:xfrm>
              <a:prstGeom prst="rect">
                <a:avLst/>
              </a:prstGeom>
              <a:blipFill rotWithShape="1">
                <a:blip r:embed="rId7"/>
                <a:stretch>
                  <a:fillRect b="-1633"/>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3" name="12 Rectángulo"/>
              <p:cNvSpPr/>
              <p:nvPr/>
            </p:nvSpPr>
            <p:spPr>
              <a:xfrm>
                <a:off x="5449974" y="3160564"/>
                <a:ext cx="4572000" cy="2572692"/>
              </a:xfrm>
              <a:prstGeom prst="rect">
                <a:avLst/>
              </a:prstGeom>
            </p:spPr>
            <p:txBody>
              <a:bodyPr>
                <a:spAutoFit/>
              </a:bodyPr>
              <a:lstStyle/>
              <a:p>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𝑇𝑒</m:t>
                      </m:r>
                      <m:r>
                        <a:rPr lang="es-EC" i="1">
                          <a:latin typeface="Cambria Math"/>
                        </a:rPr>
                        <m:t>=0.673∗</m:t>
                      </m:r>
                      <m:rad>
                        <m:radPr>
                          <m:degHide m:val="on"/>
                          <m:ctrlPr>
                            <a:rPr lang="es-EC" i="1">
                              <a:latin typeface="Cambria Math"/>
                            </a:rPr>
                          </m:ctrlPr>
                        </m:radPr>
                        <m:deg/>
                        <m:e>
                          <m:f>
                            <m:fPr>
                              <m:ctrlPr>
                                <a:rPr lang="es-EC" i="1">
                                  <a:latin typeface="Cambria Math"/>
                                </a:rPr>
                              </m:ctrlPr>
                            </m:fPr>
                            <m:num>
                              <m:r>
                                <a:rPr lang="es-EC" i="1">
                                  <a:latin typeface="Cambria Math"/>
                                </a:rPr>
                                <m:t>2687.04</m:t>
                              </m:r>
                            </m:num>
                            <m:den>
                              <m:r>
                                <a:rPr lang="es-EC" i="1">
                                  <a:latin typeface="Cambria Math"/>
                                </a:rPr>
                                <m:t>2687.04</m:t>
                              </m:r>
                            </m:den>
                          </m:f>
                        </m:e>
                      </m:rad>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𝑇𝑒</m:t>
                      </m:r>
                      <m:r>
                        <a:rPr lang="es-EC" i="1">
                          <a:latin typeface="Cambria Math"/>
                        </a:rPr>
                        <m:t>=</m:t>
                      </m:r>
                      <m:r>
                        <a:rPr lang="es-EC" i="1">
                          <a:latin typeface="Cambria Math"/>
                        </a:rPr>
                        <m:t>𝑇𝑖</m:t>
                      </m:r>
                    </m:oMath>
                  </m:oMathPara>
                </a14:m>
                <a:endParaRPr lang="es-EC" dirty="0"/>
              </a:p>
              <a:p>
                <a:endParaRPr lang="en-US" dirty="0"/>
              </a:p>
              <a:p>
                <a:pPr/>
                <a14:m>
                  <m:oMathPara xmlns:m="http://schemas.openxmlformats.org/officeDocument/2006/math">
                    <m:oMathParaPr>
                      <m:jc m:val="centerGroup"/>
                    </m:oMathParaPr>
                    <m:oMath xmlns:m="http://schemas.openxmlformats.org/officeDocument/2006/math">
                      <m:r>
                        <a:rPr lang="es-EC" i="1">
                          <a:latin typeface="Cambria Math"/>
                        </a:rPr>
                        <m:t>𝑇𝑒</m:t>
                      </m:r>
                      <m:r>
                        <a:rPr lang="es-EC" i="1">
                          <a:latin typeface="Cambria Math"/>
                        </a:rPr>
                        <m:t>=0.673 </m:t>
                      </m:r>
                      <m:r>
                        <a:rPr lang="en-US" b="0" i="1" smtClean="0">
                          <a:latin typeface="Cambria Math"/>
                        </a:rPr>
                        <m:t>𝑠𝑒𝑔</m:t>
                      </m:r>
                    </m:oMath>
                  </m:oMathPara>
                </a14:m>
                <a:endParaRPr lang="es-EC" dirty="0"/>
              </a:p>
              <a:p>
                <a:endParaRPr lang="es-EC" dirty="0"/>
              </a:p>
            </p:txBody>
          </p:sp>
        </mc:Choice>
        <mc:Fallback>
          <p:sp>
            <p:nvSpPr>
              <p:cNvPr id="13" name="12 Rectángulo"/>
              <p:cNvSpPr>
                <a:spLocks noRot="1" noChangeAspect="1" noMove="1" noResize="1" noEditPoints="1" noAdjustHandles="1" noChangeArrowheads="1" noChangeShapeType="1" noTextEdit="1"/>
              </p:cNvSpPr>
              <p:nvPr/>
            </p:nvSpPr>
            <p:spPr>
              <a:xfrm>
                <a:off x="5449974" y="3160564"/>
                <a:ext cx="4572000" cy="2572692"/>
              </a:xfrm>
              <a:prstGeom prst="rect">
                <a:avLst/>
              </a:prstGeom>
              <a:blipFill rotWithShape="1">
                <a:blip r:embed="rId8"/>
                <a:stretch>
                  <a:fillRect/>
                </a:stretch>
              </a:blipFill>
            </p:spPr>
            <p:txBody>
              <a:bodyPr/>
              <a:lstStyle/>
              <a:p>
                <a:r>
                  <a:rPr lang="es-EC">
                    <a:noFill/>
                  </a:rPr>
                  <a:t> </a:t>
                </a:r>
              </a:p>
            </p:txBody>
          </p:sp>
        </mc:Fallback>
      </mc:AlternateContent>
      <p:sp>
        <p:nvSpPr>
          <p:cNvPr id="14" name="1 Título"/>
          <p:cNvSpPr txBox="1">
            <a:spLocks/>
          </p:cNvSpPr>
          <p:nvPr/>
        </p:nvSpPr>
        <p:spPr>
          <a:xfrm>
            <a:off x="3906683" y="-1218959"/>
            <a:ext cx="3977685"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ELEMENTOS SOLDADOS</a:t>
            </a:r>
            <a:endParaRPr lang="es-EC" sz="2400" dirty="0"/>
          </a:p>
        </p:txBody>
      </p:sp>
      <p:sp>
        <p:nvSpPr>
          <p:cNvPr id="15" name="1 Título"/>
          <p:cNvSpPr txBox="1">
            <a:spLocks/>
          </p:cNvSpPr>
          <p:nvPr/>
        </p:nvSpPr>
        <p:spPr>
          <a:xfrm>
            <a:off x="3275856" y="1700808"/>
            <a:ext cx="3977685"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ELEMENTOS LAMINADOS</a:t>
            </a:r>
            <a:endParaRPr lang="es-EC" sz="2400" dirty="0"/>
          </a:p>
        </p:txBody>
      </p:sp>
    </p:spTree>
    <p:extLst>
      <p:ext uri="{BB962C8B-B14F-4D97-AF65-F5344CB8AC3E}">
        <p14:creationId xmlns:p14="http://schemas.microsoft.com/office/powerpoint/2010/main" xmlns="" val="279424484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rot="-4500000">
            <a:off x="-1368895" y="2771587"/>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DETERMINACION DEL PUNTO DE DESEMPE</a:t>
            </a:r>
            <a:r>
              <a:rPr lang="es-ES" sz="3200" dirty="0" smtClean="0"/>
              <a:t>ÑO</a:t>
            </a:r>
            <a:endParaRPr lang="es-EC" sz="3200" dirty="0"/>
          </a:p>
        </p:txBody>
      </p:sp>
      <mc:AlternateContent xmlns:mc="http://schemas.openxmlformats.org/markup-compatibility/2006">
        <mc:Choice xmlns:a14="http://schemas.microsoft.com/office/drawing/2010/main" xmlns="" Requires="a14">
          <p:sp>
            <p:nvSpPr>
              <p:cNvPr id="2" name="1 Rectángulo"/>
              <p:cNvSpPr/>
              <p:nvPr/>
            </p:nvSpPr>
            <p:spPr>
              <a:xfrm>
                <a:off x="4713248" y="332656"/>
                <a:ext cx="3459152" cy="7055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𝐷</m:t>
                          </m:r>
                        </m:e>
                        <m:sub>
                          <m:r>
                            <a:rPr lang="es-EC" i="1">
                              <a:latin typeface="Cambria Math"/>
                            </a:rPr>
                            <m:t>𝑡</m:t>
                          </m:r>
                        </m:sub>
                      </m:sSub>
                      <m:r>
                        <a:rPr lang="es-EC" i="1">
                          <a:latin typeface="Cambria Math"/>
                        </a:rPr>
                        <m:t>= </m:t>
                      </m:r>
                      <m:sSub>
                        <m:sSubPr>
                          <m:ctrlPr>
                            <a:rPr lang="es-EC" i="1">
                              <a:latin typeface="Cambria Math"/>
                            </a:rPr>
                          </m:ctrlPr>
                        </m:sSubPr>
                        <m:e>
                          <m:r>
                            <a:rPr lang="es-EC" i="1">
                              <a:latin typeface="Cambria Math"/>
                            </a:rPr>
                            <m:t>𝐶</m:t>
                          </m:r>
                        </m:e>
                        <m:sub>
                          <m:r>
                            <a:rPr lang="es-EC" i="1">
                              <a:latin typeface="Cambria Math"/>
                            </a:rPr>
                            <m:t>0</m:t>
                          </m:r>
                        </m:sub>
                      </m:sSub>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1</m:t>
                          </m:r>
                        </m:sub>
                      </m:sSub>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2</m:t>
                          </m:r>
                        </m:sub>
                      </m:sSub>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3</m:t>
                          </m:r>
                        </m:sub>
                      </m:sSub>
                      <m:r>
                        <a:rPr lang="es-EC" i="1">
                          <a:latin typeface="Cambria Math"/>
                        </a:rPr>
                        <m:t>∗</m:t>
                      </m:r>
                      <m:sSub>
                        <m:sSubPr>
                          <m:ctrlPr>
                            <a:rPr lang="es-EC" i="1">
                              <a:latin typeface="Cambria Math"/>
                            </a:rPr>
                          </m:ctrlPr>
                        </m:sSubPr>
                        <m:e>
                          <m:r>
                            <a:rPr lang="es-EC" i="1">
                              <a:latin typeface="Cambria Math"/>
                            </a:rPr>
                            <m:t>𝑆</m:t>
                          </m:r>
                        </m:e>
                        <m:sub>
                          <m:r>
                            <a:rPr lang="es-EC" i="1">
                              <a:latin typeface="Cambria Math"/>
                            </a:rPr>
                            <m:t>𝑎</m:t>
                          </m:r>
                        </m:sub>
                      </m:sSub>
                      <m:r>
                        <a:rPr lang="es-EC" i="1">
                          <a:latin typeface="Cambria Math"/>
                        </a:rPr>
                        <m:t>∗</m:t>
                      </m:r>
                      <m:f>
                        <m:fPr>
                          <m:ctrlPr>
                            <a:rPr lang="es-EC" i="1">
                              <a:latin typeface="Cambria Math"/>
                            </a:rPr>
                          </m:ctrlPr>
                        </m:fPr>
                        <m:num>
                          <m:sSubSup>
                            <m:sSubSupPr>
                              <m:ctrlPr>
                                <a:rPr lang="es-EC" i="1">
                                  <a:latin typeface="Cambria Math"/>
                                </a:rPr>
                              </m:ctrlPr>
                            </m:sSubSupPr>
                            <m:e>
                              <m:r>
                                <a:rPr lang="es-EC" i="1">
                                  <a:latin typeface="Cambria Math"/>
                                </a:rPr>
                                <m:t>𝑇</m:t>
                              </m:r>
                            </m:e>
                            <m:sub>
                              <m:r>
                                <a:rPr lang="es-EC" i="1">
                                  <a:latin typeface="Cambria Math"/>
                                </a:rPr>
                                <m:t>𝑒</m:t>
                              </m:r>
                            </m:sub>
                            <m:sup>
                              <m:r>
                                <a:rPr lang="es-EC" i="1">
                                  <a:latin typeface="Cambria Math"/>
                                </a:rPr>
                                <m:t>2</m:t>
                              </m:r>
                            </m:sup>
                          </m:sSubSup>
                        </m:num>
                        <m:den>
                          <m:sSup>
                            <m:sSupPr>
                              <m:ctrlPr>
                                <a:rPr lang="es-EC" i="1">
                                  <a:latin typeface="Cambria Math"/>
                                </a:rPr>
                              </m:ctrlPr>
                            </m:sSupPr>
                            <m:e>
                              <m:r>
                                <a:rPr lang="es-EC" i="1">
                                  <a:latin typeface="Cambria Math"/>
                                </a:rPr>
                                <m:t>4</m:t>
                              </m:r>
                              <m:r>
                                <a:rPr lang="es-EC" i="1">
                                  <a:latin typeface="Cambria Math"/>
                                </a:rPr>
                                <m:t>𝜋</m:t>
                              </m:r>
                            </m:e>
                            <m:sup>
                              <m:r>
                                <a:rPr lang="es-EC" i="1">
                                  <a:latin typeface="Cambria Math"/>
                                </a:rPr>
                                <m:t>2</m:t>
                              </m:r>
                            </m:sup>
                          </m:sSup>
                        </m:den>
                      </m:f>
                    </m:oMath>
                  </m:oMathPara>
                </a14:m>
                <a:endParaRPr lang="es-EC" dirty="0"/>
              </a:p>
            </p:txBody>
          </p:sp>
        </mc:Choice>
        <mc:Fallback>
          <p:sp>
            <p:nvSpPr>
              <p:cNvPr id="2" name="1 Rectángulo"/>
              <p:cNvSpPr>
                <a:spLocks noRot="1" noChangeAspect="1" noMove="1" noResize="1" noEditPoints="1" noAdjustHandles="1" noChangeArrowheads="1" noChangeShapeType="1" noTextEdit="1"/>
              </p:cNvSpPr>
              <p:nvPr/>
            </p:nvSpPr>
            <p:spPr>
              <a:xfrm>
                <a:off x="4713248" y="332656"/>
                <a:ext cx="3459152" cy="705578"/>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7" name="6 Rectángulo"/>
              <p:cNvSpPr/>
              <p:nvPr/>
            </p:nvSpPr>
            <p:spPr>
              <a:xfrm>
                <a:off x="3635896" y="1484784"/>
                <a:ext cx="5472608" cy="923330"/>
              </a:xfrm>
              <a:prstGeom prst="rect">
                <a:avLst/>
              </a:prstGeom>
            </p:spPr>
            <p:txBody>
              <a:bodyPr wrap="square">
                <a:spAutoFit/>
              </a:bodyPr>
              <a:lstStyle/>
              <a:p>
                <a:pPr algn="just"/>
                <a14:m>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0</m:t>
                        </m:r>
                      </m:sub>
                    </m:sSub>
                    <m:r>
                      <a:rPr lang="es-EC" i="1">
                        <a:latin typeface="Cambria Math"/>
                      </a:rPr>
                      <m:t>=</m:t>
                    </m:r>
                  </m:oMath>
                </a14:m>
                <a:r>
                  <a:rPr lang="es-EC" dirty="0"/>
                  <a:t> Relación entre el Desplazamiento Espectral y Desplazamiento Inelástico Máximo probable en el último piso de la estructura</a:t>
                </a:r>
              </a:p>
            </p:txBody>
          </p:sp>
        </mc:Choice>
        <mc:Fallback>
          <p:sp>
            <p:nvSpPr>
              <p:cNvPr id="7" name="6 Rectángulo"/>
              <p:cNvSpPr>
                <a:spLocks noRot="1" noChangeAspect="1" noMove="1" noResize="1" noEditPoints="1" noAdjustHandles="1" noChangeArrowheads="1" noChangeShapeType="1" noTextEdit="1"/>
              </p:cNvSpPr>
              <p:nvPr/>
            </p:nvSpPr>
            <p:spPr>
              <a:xfrm>
                <a:off x="3635896" y="1484784"/>
                <a:ext cx="5472608" cy="923330"/>
              </a:xfrm>
              <a:prstGeom prst="rect">
                <a:avLst/>
              </a:prstGeom>
              <a:blipFill rotWithShape="1">
                <a:blip r:embed="rId4"/>
                <a:stretch>
                  <a:fillRect l="-891" t="-3311" r="-1002" b="-9934"/>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8" name="7 Rectángulo"/>
              <p:cNvSpPr/>
              <p:nvPr/>
            </p:nvSpPr>
            <p:spPr>
              <a:xfrm>
                <a:off x="3586662" y="3573016"/>
                <a:ext cx="5521842" cy="1200329"/>
              </a:xfrm>
              <a:prstGeom prst="rect">
                <a:avLst/>
              </a:prstGeom>
            </p:spPr>
            <p:txBody>
              <a:bodyPr wrap="square">
                <a:spAutoFit/>
              </a:bodyPr>
              <a:lstStyle/>
              <a:p>
                <a:pPr algn="just"/>
                <a14:m>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2</m:t>
                        </m:r>
                      </m:sub>
                    </m:sSub>
                    <m:r>
                      <a:rPr lang="es-EC" i="1">
                        <a:latin typeface="Cambria Math"/>
                      </a:rPr>
                      <m:t>=</m:t>
                    </m:r>
                  </m:oMath>
                </a14:m>
                <a:r>
                  <a:rPr lang="es-EC" dirty="0"/>
                  <a:t> Representa los efectos de la degradación de la rigidez, pérdida de resistencia y el estrangulamiento de los ciclos </a:t>
                </a:r>
                <a:r>
                  <a:rPr lang="es-EC" dirty="0" err="1"/>
                  <a:t>histeréticos</a:t>
                </a:r>
                <a:r>
                  <a:rPr lang="es-EC" dirty="0"/>
                  <a:t> sobre el desplazamiento máximo de respuesta.</a:t>
                </a:r>
              </a:p>
            </p:txBody>
          </p:sp>
        </mc:Choice>
        <mc:Fallback>
          <p:sp>
            <p:nvSpPr>
              <p:cNvPr id="8" name="7 Rectángulo"/>
              <p:cNvSpPr>
                <a:spLocks noRot="1" noChangeAspect="1" noMove="1" noResize="1" noEditPoints="1" noAdjustHandles="1" noChangeArrowheads="1" noChangeShapeType="1" noTextEdit="1"/>
              </p:cNvSpPr>
              <p:nvPr/>
            </p:nvSpPr>
            <p:spPr>
              <a:xfrm>
                <a:off x="3586662" y="3573016"/>
                <a:ext cx="5521842" cy="1200329"/>
              </a:xfrm>
              <a:prstGeom prst="rect">
                <a:avLst/>
              </a:prstGeom>
              <a:blipFill rotWithShape="1">
                <a:blip r:embed="rId5"/>
                <a:stretch>
                  <a:fillRect l="-883" t="-2538" r="-993" b="-7107"/>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9" name="8 Rectángulo"/>
              <p:cNvSpPr/>
              <p:nvPr/>
            </p:nvSpPr>
            <p:spPr>
              <a:xfrm>
                <a:off x="3616388" y="2540510"/>
                <a:ext cx="5420108" cy="923330"/>
              </a:xfrm>
              <a:prstGeom prst="rect">
                <a:avLst/>
              </a:prstGeom>
            </p:spPr>
            <p:txBody>
              <a:bodyPr wrap="square">
                <a:spAutoFit/>
              </a:bodyPr>
              <a:lstStyle/>
              <a:p>
                <a:pPr algn="just"/>
                <a14:m>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1</m:t>
                        </m:r>
                      </m:sub>
                    </m:sSub>
                    <m:r>
                      <a:rPr lang="es-EC" i="1">
                        <a:latin typeface="Cambria Math"/>
                      </a:rPr>
                      <m:t>=</m:t>
                    </m:r>
                  </m:oMath>
                </a14:m>
                <a:r>
                  <a:rPr lang="es-EC" dirty="0"/>
                  <a:t> Relación entre el Desplazamiento inelástico máximo esperado y desplazamiento calculado para la respuesta elástica lineal.</a:t>
                </a:r>
              </a:p>
            </p:txBody>
          </p:sp>
        </mc:Choice>
        <mc:Fallback>
          <p:sp>
            <p:nvSpPr>
              <p:cNvPr id="9" name="8 Rectángulo"/>
              <p:cNvSpPr>
                <a:spLocks noRot="1" noChangeAspect="1" noMove="1" noResize="1" noEditPoints="1" noAdjustHandles="1" noChangeArrowheads="1" noChangeShapeType="1" noTextEdit="1"/>
              </p:cNvSpPr>
              <p:nvPr/>
            </p:nvSpPr>
            <p:spPr>
              <a:xfrm>
                <a:off x="3616388" y="2540510"/>
                <a:ext cx="5420108" cy="923330"/>
              </a:xfrm>
              <a:prstGeom prst="rect">
                <a:avLst/>
              </a:prstGeom>
              <a:blipFill rotWithShape="1">
                <a:blip r:embed="rId6"/>
                <a:stretch>
                  <a:fillRect l="-900" t="-3311" r="-1012" b="-9934"/>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0" name="9 Rectángulo"/>
              <p:cNvSpPr/>
              <p:nvPr/>
            </p:nvSpPr>
            <p:spPr>
              <a:xfrm>
                <a:off x="3635896" y="4881934"/>
                <a:ext cx="5400600" cy="923330"/>
              </a:xfrm>
              <a:prstGeom prst="rect">
                <a:avLst/>
              </a:prstGeom>
            </p:spPr>
            <p:txBody>
              <a:bodyPr wrap="square">
                <a:spAutoFit/>
              </a:bodyPr>
              <a:lstStyle/>
              <a:p>
                <a:pPr algn="just"/>
                <a14:m>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3</m:t>
                        </m:r>
                      </m:sub>
                    </m:sSub>
                    <m:r>
                      <a:rPr lang="es-EC" i="1">
                        <a:latin typeface="Cambria Math"/>
                      </a:rPr>
                      <m:t>=</m:t>
                    </m:r>
                  </m:oMath>
                </a14:m>
                <a:r>
                  <a:rPr lang="es-EC" dirty="0"/>
                  <a:t> Representa el incremento de desplazamiento debido a los efectos de segundo orden.</a:t>
                </a:r>
              </a:p>
            </p:txBody>
          </p:sp>
        </mc:Choice>
        <mc:Fallback>
          <p:sp>
            <p:nvSpPr>
              <p:cNvPr id="10" name="9 Rectángulo"/>
              <p:cNvSpPr>
                <a:spLocks noRot="1" noChangeAspect="1" noMove="1" noResize="1" noEditPoints="1" noAdjustHandles="1" noChangeArrowheads="1" noChangeShapeType="1" noTextEdit="1"/>
              </p:cNvSpPr>
              <p:nvPr/>
            </p:nvSpPr>
            <p:spPr>
              <a:xfrm>
                <a:off x="3635896" y="4881934"/>
                <a:ext cx="5400600" cy="923330"/>
              </a:xfrm>
              <a:prstGeom prst="rect">
                <a:avLst/>
              </a:prstGeom>
              <a:blipFill rotWithShape="1">
                <a:blip r:embed="rId7"/>
                <a:stretch>
                  <a:fillRect l="-903" t="-3311" r="-1016" b="-9934"/>
                </a:stretch>
              </a:blipFill>
            </p:spPr>
            <p:txBody>
              <a:bodyPr/>
              <a:lstStyle/>
              <a:p>
                <a:r>
                  <a:rPr lang="es-EC">
                    <a:noFill/>
                  </a:rPr>
                  <a:t> </a:t>
                </a:r>
              </a:p>
            </p:txBody>
          </p:sp>
        </mc:Fallback>
      </mc:AlternateContent>
    </p:spTree>
    <p:extLst>
      <p:ext uri="{BB962C8B-B14F-4D97-AF65-F5344CB8AC3E}">
        <p14:creationId xmlns:p14="http://schemas.microsoft.com/office/powerpoint/2010/main" xmlns="" val="3169928585"/>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a:off x="4283968" y="2204864"/>
            <a:ext cx="417694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INTERPOLACION LINEAL</a:t>
            </a:r>
            <a:endParaRPr lang="es-EC" sz="2400" dirty="0"/>
          </a:p>
        </p:txBody>
      </p:sp>
      <p:sp>
        <p:nvSpPr>
          <p:cNvPr id="11" name="1 Título"/>
          <p:cNvSpPr txBox="1">
            <a:spLocks/>
          </p:cNvSpPr>
          <p:nvPr/>
        </p:nvSpPr>
        <p:spPr>
          <a:xfrm rot="-4500000">
            <a:off x="-1521296" y="2683943"/>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ELEMENTOS LAMINADOS  Y SOLDADOS </a:t>
            </a:r>
            <a:endParaRPr lang="es-EC" sz="32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9328" t="42189" r="14304" b="40716"/>
          <a:stretch/>
        </p:blipFill>
        <p:spPr bwMode="auto">
          <a:xfrm>
            <a:off x="4458977" y="548680"/>
            <a:ext cx="3569407" cy="2096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xmlns="" Requires="a14">
          <p:sp>
            <p:nvSpPr>
              <p:cNvPr id="3" name="2 Rectángulo"/>
              <p:cNvSpPr/>
              <p:nvPr/>
            </p:nvSpPr>
            <p:spPr>
              <a:xfrm>
                <a:off x="3635896" y="4804495"/>
                <a:ext cx="178728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800" i="1">
                              <a:latin typeface="Cambria Math"/>
                            </a:rPr>
                          </m:ctrlPr>
                        </m:sSubPr>
                        <m:e>
                          <m:r>
                            <a:rPr lang="es-EC" sz="2800" i="1">
                              <a:latin typeface="Cambria Math"/>
                            </a:rPr>
                            <m:t>𝐶</m:t>
                          </m:r>
                        </m:e>
                        <m:sub>
                          <m:r>
                            <a:rPr lang="es-EC" sz="2800" i="1">
                              <a:latin typeface="Cambria Math"/>
                            </a:rPr>
                            <m:t>0</m:t>
                          </m:r>
                        </m:sub>
                      </m:sSub>
                      <m:r>
                        <a:rPr lang="es-EC" sz="2800" i="1">
                          <a:latin typeface="Cambria Math"/>
                        </a:rPr>
                        <m:t>=1.42</m:t>
                      </m:r>
                    </m:oMath>
                  </m:oMathPara>
                </a14:m>
                <a:endParaRPr lang="es-EC" sz="2800" dirty="0"/>
              </a:p>
            </p:txBody>
          </p:sp>
        </mc:Choice>
        <mc:Fallback>
          <p:sp>
            <p:nvSpPr>
              <p:cNvPr id="3" name="2 Rectángulo"/>
              <p:cNvSpPr>
                <a:spLocks noRot="1" noChangeAspect="1" noMove="1" noResize="1" noEditPoints="1" noAdjustHandles="1" noChangeArrowheads="1" noChangeShapeType="1" noTextEdit="1"/>
              </p:cNvSpPr>
              <p:nvPr/>
            </p:nvSpPr>
            <p:spPr>
              <a:xfrm>
                <a:off x="3635896" y="4804495"/>
                <a:ext cx="1787284" cy="523220"/>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2"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OBTENCION DE</a:t>
                </a:r>
                <a14:m>
                  <m:oMath xmlns:m="http://schemas.openxmlformats.org/officeDocument/2006/math">
                    <m:sSub>
                      <m:sSubPr>
                        <m:ctrlPr>
                          <a:rPr lang="es-EC" sz="2400" i="1">
                            <a:latin typeface="Cambria Math"/>
                          </a:rPr>
                        </m:ctrlPr>
                      </m:sSubPr>
                      <m:e>
                        <m:r>
                          <a:rPr lang="es-ES" sz="2400" b="0" i="1" smtClean="0">
                            <a:latin typeface="Cambria Math"/>
                          </a:rPr>
                          <m:t>  </m:t>
                        </m:r>
                        <m:r>
                          <a:rPr lang="es-EC" sz="2400" i="1">
                            <a:latin typeface="Cambria Math"/>
                          </a:rPr>
                          <m:t>𝐶</m:t>
                        </m:r>
                      </m:e>
                      <m:sub>
                        <m:r>
                          <a:rPr lang="es-EC" sz="2400" i="1">
                            <a:latin typeface="Cambria Math"/>
                          </a:rPr>
                          <m:t>0</m:t>
                        </m:r>
                      </m:sub>
                    </m:sSub>
                  </m:oMath>
                </a14:m>
                <a:r>
                  <a:rPr lang="en-US" sz="2400" dirty="0" smtClean="0"/>
                  <a:t/>
                </a:r>
                <a:endParaRPr lang="es-EC" sz="2400" dirty="0"/>
              </a:p>
            </p:txBody>
          </p:sp>
        </mc:Choice>
        <mc:Fallback>
          <p:sp>
            <p:nvSpPr>
              <p:cNvPr id="12" name="1 Título"/>
              <p:cNvSpPr txBox="1">
                <a:spLocks noRot="1" noChangeAspect="1" noMove="1" noResize="1" noEditPoints="1" noAdjustHandles="1" noChangeArrowheads="1" noChangeShapeType="1" noTextEdit="1"/>
              </p:cNvSpPr>
              <p:nvPr/>
            </p:nvSpPr>
            <p:spPr>
              <a:xfrm rot="922550">
                <a:off x="701075" y="-238939"/>
                <a:ext cx="3456867" cy="1141848"/>
              </a:xfrm>
              <a:prstGeom prst="rect">
                <a:avLst/>
              </a:prstGeom>
              <a:blipFill rotWithShape="1">
                <a:blip r:embed="rId5"/>
                <a:stretch>
                  <a:fillRect l="-3685"/>
                </a:stretch>
              </a:blipFill>
            </p:spPr>
            <p:txBody>
              <a:bodyPr/>
              <a:lstStyle/>
              <a:p>
                <a:r>
                  <a:rPr lang="es-EC">
                    <a:noFill/>
                  </a:rPr>
                  <a:t> </a:t>
                </a:r>
              </a:p>
            </p:txBody>
          </p:sp>
        </mc:Fallback>
      </mc:AlternateContent>
      <p:sp>
        <p:nvSpPr>
          <p:cNvPr id="13" name="1 Título"/>
          <p:cNvSpPr txBox="1">
            <a:spLocks/>
          </p:cNvSpPr>
          <p:nvPr/>
        </p:nvSpPr>
        <p:spPr>
          <a:xfrm>
            <a:off x="3491880" y="3140968"/>
            <a:ext cx="417694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SOLDADOS</a:t>
            </a:r>
            <a:endParaRPr lang="es-EC" sz="2400" dirty="0"/>
          </a:p>
        </p:txBody>
      </p:sp>
      <p:sp>
        <p:nvSpPr>
          <p:cNvPr id="14" name="1 Título"/>
          <p:cNvSpPr txBox="1">
            <a:spLocks/>
          </p:cNvSpPr>
          <p:nvPr/>
        </p:nvSpPr>
        <p:spPr>
          <a:xfrm>
            <a:off x="6299709" y="3140968"/>
            <a:ext cx="417694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LAMINADOS</a:t>
            </a:r>
            <a:endParaRPr lang="es-EC" sz="2400" dirty="0"/>
          </a:p>
        </p:txBody>
      </p:sp>
      <mc:AlternateContent xmlns:mc="http://schemas.openxmlformats.org/markup-compatibility/2006">
        <mc:Choice xmlns:a14="http://schemas.microsoft.com/office/drawing/2010/main" xmlns="" Requires="a14">
          <p:sp>
            <p:nvSpPr>
              <p:cNvPr id="5" name="4 Rectángulo"/>
              <p:cNvSpPr/>
              <p:nvPr/>
            </p:nvSpPr>
            <p:spPr>
              <a:xfrm>
                <a:off x="6601140" y="4797152"/>
                <a:ext cx="178728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800" i="1">
                              <a:latin typeface="Cambria Math"/>
                            </a:rPr>
                          </m:ctrlPr>
                        </m:sSubPr>
                        <m:e>
                          <m:r>
                            <a:rPr lang="es-EC" sz="2800" i="1">
                              <a:latin typeface="Cambria Math"/>
                            </a:rPr>
                            <m:t>𝐶</m:t>
                          </m:r>
                        </m:e>
                        <m:sub>
                          <m:r>
                            <a:rPr lang="es-EC" sz="2800" i="1">
                              <a:latin typeface="Cambria Math"/>
                            </a:rPr>
                            <m:t>0</m:t>
                          </m:r>
                        </m:sub>
                      </m:sSub>
                      <m:r>
                        <a:rPr lang="es-EC" sz="2800" i="1">
                          <a:latin typeface="Cambria Math"/>
                        </a:rPr>
                        <m:t>=1.42</m:t>
                      </m:r>
                    </m:oMath>
                  </m:oMathPara>
                </a14:m>
                <a:endParaRPr lang="es-EC" sz="2800" dirty="0"/>
              </a:p>
            </p:txBody>
          </p:sp>
        </mc:Choice>
        <mc:Fallback>
          <p:sp>
            <p:nvSpPr>
              <p:cNvPr id="5" name="4 Rectángulo"/>
              <p:cNvSpPr>
                <a:spLocks noRot="1" noChangeAspect="1" noMove="1" noResize="1" noEditPoints="1" noAdjustHandles="1" noChangeArrowheads="1" noChangeShapeType="1" noTextEdit="1"/>
              </p:cNvSpPr>
              <p:nvPr/>
            </p:nvSpPr>
            <p:spPr>
              <a:xfrm>
                <a:off x="6601140" y="4797152"/>
                <a:ext cx="1787284" cy="523220"/>
              </a:xfrm>
              <a:prstGeom prst="rect">
                <a:avLst/>
              </a:prstGeom>
              <a:blipFill rotWithShape="1">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3112913082"/>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521296" y="2683943"/>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ELEMENTOS LAMINADOS  Y SOLDADOS </a:t>
            </a:r>
            <a:endParaRPr lang="es-EC" sz="3200" dirty="0"/>
          </a:p>
        </p:txBody>
      </p:sp>
      <mc:AlternateContent xmlns:mc="http://schemas.openxmlformats.org/markup-compatibility/2006">
        <mc:Choice xmlns:a14="http://schemas.microsoft.com/office/drawing/2010/main" xmlns="" Requires="a14">
          <p:sp>
            <p:nvSpPr>
              <p:cNvPr id="12"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OBTENCION DE</a:t>
                </a:r>
                <a14:m>
                  <m:oMath xmlns:m="http://schemas.openxmlformats.org/officeDocument/2006/math">
                    <m:sSub>
                      <m:sSubPr>
                        <m:ctrlPr>
                          <a:rPr lang="es-EC" sz="2400" i="1">
                            <a:latin typeface="Cambria Math"/>
                          </a:rPr>
                        </m:ctrlPr>
                      </m:sSubPr>
                      <m:e>
                        <m:r>
                          <a:rPr lang="es-ES" sz="2400" b="0" i="1" smtClean="0">
                            <a:latin typeface="Cambria Math"/>
                          </a:rPr>
                          <m:t>  </m:t>
                        </m:r>
                        <m:r>
                          <a:rPr lang="es-EC" sz="2400" i="1">
                            <a:latin typeface="Cambria Math"/>
                          </a:rPr>
                          <m:t>𝐶</m:t>
                        </m:r>
                      </m:e>
                      <m:sub>
                        <m:r>
                          <a:rPr lang="es-ES" sz="2400" b="0" i="1" smtClean="0">
                            <a:latin typeface="Cambria Math"/>
                          </a:rPr>
                          <m:t>1</m:t>
                        </m:r>
                      </m:sub>
                    </m:sSub>
                  </m:oMath>
                </a14:m>
                <a:r>
                  <a:rPr lang="en-US" sz="2400" dirty="0" smtClean="0"/>
                  <a:t/>
                </a:r>
                <a:endParaRPr lang="es-EC" sz="2400" dirty="0"/>
              </a:p>
            </p:txBody>
          </p:sp>
        </mc:Choice>
        <mc:Fallback>
          <p:sp>
            <p:nvSpPr>
              <p:cNvPr id="12" name="1 Título"/>
              <p:cNvSpPr txBox="1">
                <a:spLocks noRot="1" noChangeAspect="1" noMove="1" noResize="1" noEditPoints="1" noAdjustHandles="1" noChangeArrowheads="1" noChangeShapeType="1" noTextEdit="1"/>
              </p:cNvSpPr>
              <p:nvPr/>
            </p:nvSpPr>
            <p:spPr>
              <a:xfrm rot="922550">
                <a:off x="701075" y="-238939"/>
                <a:ext cx="3456867" cy="1141848"/>
              </a:xfrm>
              <a:prstGeom prst="rect">
                <a:avLst/>
              </a:prstGeom>
              <a:blipFill rotWithShape="1">
                <a:blip r:embed="rId3"/>
                <a:stretch>
                  <a:fillRect l="-3685"/>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3" name="1 Título"/>
              <p:cNvSpPr txBox="1">
                <a:spLocks/>
              </p:cNvSpPr>
              <p:nvPr/>
            </p:nvSpPr>
            <p:spPr>
              <a:xfrm>
                <a:off x="3446388" y="2132856"/>
                <a:ext cx="5237338"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TRES CASOS LOS CUALES ESTAN EN FUNCION A </a:t>
                </a:r>
                <a14:m>
                  <m:oMath xmlns:m="http://schemas.openxmlformats.org/officeDocument/2006/math">
                    <m:sSub>
                      <m:sSubPr>
                        <m:ctrlPr>
                          <a:rPr lang="es-EC" sz="2400" i="1">
                            <a:effectLst/>
                            <a:latin typeface="Cambria Math"/>
                          </a:rPr>
                        </m:ctrlPr>
                      </m:sSubPr>
                      <m:e>
                        <m:r>
                          <a:rPr lang="es-EC" sz="2400" i="1">
                            <a:effectLst/>
                            <a:latin typeface="Cambria Math"/>
                          </a:rPr>
                          <m:t>𝑇</m:t>
                        </m:r>
                      </m:e>
                      <m:sub>
                        <m:r>
                          <a:rPr lang="es-EC" sz="2400" i="1">
                            <a:effectLst/>
                            <a:latin typeface="Cambria Math"/>
                          </a:rPr>
                          <m:t>𝑒</m:t>
                        </m:r>
                      </m:sub>
                    </m:sSub>
                  </m:oMath>
                </a14:m>
                <a:endParaRPr lang="es-EC" sz="2400" dirty="0"/>
              </a:p>
            </p:txBody>
          </p:sp>
        </mc:Choice>
        <mc:Fallback>
          <p:sp>
            <p:nvSpPr>
              <p:cNvPr id="13" name="1 Título"/>
              <p:cNvSpPr txBox="1">
                <a:spLocks noRot="1" noChangeAspect="1" noMove="1" noResize="1" noEditPoints="1" noAdjustHandles="1" noChangeArrowheads="1" noChangeShapeType="1" noTextEdit="1"/>
              </p:cNvSpPr>
              <p:nvPr/>
            </p:nvSpPr>
            <p:spPr>
              <a:xfrm>
                <a:off x="3446388" y="2132856"/>
                <a:ext cx="5237338" cy="1141848"/>
              </a:xfrm>
              <a:prstGeom prst="rect">
                <a:avLst/>
              </a:prstGeom>
              <a:blipFill rotWithShape="1">
                <a:blip r:embed="rId4"/>
                <a:stretch>
                  <a:fillRect l="-1863" b="-14439"/>
                </a:stretch>
              </a:blipFill>
            </p:spPr>
            <p:txBody>
              <a:bodyPr/>
              <a:lstStyle/>
              <a:p>
                <a:r>
                  <a:rPr lang="es-EC">
                    <a:noFill/>
                  </a:rPr>
                  <a:t> </a:t>
                </a:r>
              </a:p>
            </p:txBody>
          </p:sp>
        </mc:Fallback>
      </mc:AlternateContent>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72388" t="48242" r="17713" b="38491"/>
          <a:stretch/>
        </p:blipFill>
        <p:spPr bwMode="auto">
          <a:xfrm>
            <a:off x="4985139" y="402523"/>
            <a:ext cx="2489099" cy="1876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xmlns="" Requires="a14">
          <p:sp>
            <p:nvSpPr>
              <p:cNvPr id="2" name="1 Rectángulo"/>
              <p:cNvSpPr/>
              <p:nvPr/>
            </p:nvSpPr>
            <p:spPr>
              <a:xfrm>
                <a:off x="4231310" y="3432412"/>
                <a:ext cx="32210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r>
                            <a:rPr lang="es-EC" sz="2400" i="1">
                              <a:latin typeface="Cambria Math"/>
                            </a:rPr>
                            <m:t>𝐶</m:t>
                          </m:r>
                        </m:e>
                        <m:sub>
                          <m:r>
                            <a:rPr lang="es-EC" sz="2400" i="1">
                              <a:latin typeface="Cambria Math"/>
                            </a:rPr>
                            <m:t>1</m:t>
                          </m:r>
                        </m:sub>
                      </m:sSub>
                      <m:r>
                        <a:rPr lang="es-EC" sz="2400" i="1">
                          <a:latin typeface="Cambria Math"/>
                        </a:rPr>
                        <m:t>=1.0 </m:t>
                      </m:r>
                      <m:r>
                        <a:rPr lang="es-EC" sz="2400" i="1">
                          <a:latin typeface="Cambria Math"/>
                        </a:rPr>
                        <m:t>𝑝𝑎𝑟𝑎</m:t>
                      </m:r>
                      <m:r>
                        <a:rPr lang="es-EC" sz="2400" i="1">
                          <a:latin typeface="Cambria Math"/>
                        </a:rPr>
                        <m:t> </m:t>
                      </m:r>
                      <m:sSub>
                        <m:sSubPr>
                          <m:ctrlPr>
                            <a:rPr lang="es-EC" sz="2400" i="1">
                              <a:latin typeface="Cambria Math"/>
                            </a:rPr>
                          </m:ctrlPr>
                        </m:sSubPr>
                        <m:e>
                          <m:r>
                            <a:rPr lang="es-EC" sz="2400" i="1">
                              <a:latin typeface="Cambria Math"/>
                            </a:rPr>
                            <m:t>𝑇</m:t>
                          </m:r>
                        </m:e>
                        <m:sub>
                          <m:r>
                            <a:rPr lang="es-EC" sz="2400" i="1">
                              <a:latin typeface="Cambria Math"/>
                            </a:rPr>
                            <m:t>𝑒</m:t>
                          </m:r>
                        </m:sub>
                      </m:sSub>
                      <m:r>
                        <a:rPr lang="es-EC" sz="2400" i="1">
                          <a:latin typeface="Cambria Math"/>
                        </a:rPr>
                        <m:t>≥</m:t>
                      </m:r>
                      <m:sSub>
                        <m:sSubPr>
                          <m:ctrlPr>
                            <a:rPr lang="es-EC" sz="2400" i="1">
                              <a:latin typeface="Cambria Math"/>
                            </a:rPr>
                          </m:ctrlPr>
                        </m:sSubPr>
                        <m:e>
                          <m:r>
                            <a:rPr lang="es-EC" sz="2400" i="1">
                              <a:latin typeface="Cambria Math"/>
                            </a:rPr>
                            <m:t>𝑇</m:t>
                          </m:r>
                        </m:e>
                        <m:sub>
                          <m:r>
                            <a:rPr lang="es-EC" sz="2400" i="1">
                              <a:latin typeface="Cambria Math"/>
                            </a:rPr>
                            <m:t>𝐶</m:t>
                          </m:r>
                        </m:sub>
                      </m:sSub>
                    </m:oMath>
                  </m:oMathPara>
                </a14:m>
                <a:endParaRPr lang="es-EC" sz="2400" dirty="0"/>
              </a:p>
            </p:txBody>
          </p:sp>
        </mc:Choice>
        <mc:Fallback>
          <p:sp>
            <p:nvSpPr>
              <p:cNvPr id="2" name="1 Rectángulo"/>
              <p:cNvSpPr>
                <a:spLocks noRot="1" noChangeAspect="1" noMove="1" noResize="1" noEditPoints="1" noAdjustHandles="1" noChangeArrowheads="1" noChangeShapeType="1" noTextEdit="1"/>
              </p:cNvSpPr>
              <p:nvPr/>
            </p:nvSpPr>
            <p:spPr>
              <a:xfrm>
                <a:off x="4231310" y="3432412"/>
                <a:ext cx="3221010" cy="461665"/>
              </a:xfrm>
              <a:prstGeom prst="rect">
                <a:avLst/>
              </a:prstGeom>
              <a:blipFill rotWithShape="1">
                <a:blip r:embed="rId6"/>
                <a:stretch>
                  <a:fillRect b="-10526"/>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7" name="6 Rectángulo"/>
              <p:cNvSpPr/>
              <p:nvPr/>
            </p:nvSpPr>
            <p:spPr>
              <a:xfrm>
                <a:off x="3347864" y="4077072"/>
                <a:ext cx="5307415" cy="10936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r>
                            <a:rPr lang="es-EC" sz="2400" i="1">
                              <a:latin typeface="Cambria Math"/>
                            </a:rPr>
                            <m:t>𝐶</m:t>
                          </m:r>
                        </m:e>
                        <m:sub>
                          <m:r>
                            <a:rPr lang="es-EC" sz="2400" i="1">
                              <a:latin typeface="Cambria Math"/>
                            </a:rPr>
                            <m:t>1</m:t>
                          </m:r>
                        </m:sub>
                      </m:sSub>
                      <m:r>
                        <a:rPr lang="es-EC" sz="2400" i="1">
                          <a:latin typeface="Cambria Math"/>
                        </a:rPr>
                        <m:t>=</m:t>
                      </m:r>
                      <m:f>
                        <m:fPr>
                          <m:ctrlPr>
                            <a:rPr lang="es-EC" sz="2400" i="1">
                              <a:latin typeface="Cambria Math"/>
                            </a:rPr>
                          </m:ctrlPr>
                        </m:fPr>
                        <m:num>
                          <m:d>
                            <m:dPr>
                              <m:begChr m:val="["/>
                              <m:endChr m:val="]"/>
                              <m:ctrlPr>
                                <a:rPr lang="es-EC" sz="2400" i="1">
                                  <a:latin typeface="Cambria Math"/>
                                </a:rPr>
                              </m:ctrlPr>
                            </m:dPr>
                            <m:e>
                              <m:r>
                                <a:rPr lang="es-EC" sz="2400" i="1">
                                  <a:latin typeface="Cambria Math"/>
                                </a:rPr>
                                <m:t>1.0+ </m:t>
                              </m:r>
                              <m:d>
                                <m:dPr>
                                  <m:ctrlPr>
                                    <a:rPr lang="es-EC" sz="2400" i="1">
                                      <a:latin typeface="Cambria Math"/>
                                    </a:rPr>
                                  </m:ctrlPr>
                                </m:dPr>
                                <m:e>
                                  <m:r>
                                    <a:rPr lang="es-EC" sz="2400" i="1">
                                      <a:latin typeface="Cambria Math"/>
                                    </a:rPr>
                                    <m:t>𝑅</m:t>
                                  </m:r>
                                  <m:r>
                                    <a:rPr lang="es-EC" sz="2400" i="1">
                                      <a:latin typeface="Cambria Math"/>
                                    </a:rPr>
                                    <m:t>−1</m:t>
                                  </m:r>
                                </m:e>
                              </m:d>
                              <m:f>
                                <m:fPr>
                                  <m:ctrlPr>
                                    <a:rPr lang="es-EC" sz="2400" i="1">
                                      <a:latin typeface="Cambria Math"/>
                                    </a:rPr>
                                  </m:ctrlPr>
                                </m:fPr>
                                <m:num>
                                  <m:sSub>
                                    <m:sSubPr>
                                      <m:ctrlPr>
                                        <a:rPr lang="es-EC" sz="2400" i="1">
                                          <a:latin typeface="Cambria Math"/>
                                        </a:rPr>
                                      </m:ctrlPr>
                                    </m:sSubPr>
                                    <m:e>
                                      <m:r>
                                        <a:rPr lang="es-EC" sz="2400" i="1">
                                          <a:latin typeface="Cambria Math"/>
                                        </a:rPr>
                                        <m:t>𝑇</m:t>
                                      </m:r>
                                    </m:e>
                                    <m:sub>
                                      <m:r>
                                        <a:rPr lang="es-EC" sz="2400" i="1">
                                          <a:latin typeface="Cambria Math"/>
                                        </a:rPr>
                                        <m:t>𝐶</m:t>
                                      </m:r>
                                    </m:sub>
                                  </m:sSub>
                                </m:num>
                                <m:den>
                                  <m:sSub>
                                    <m:sSubPr>
                                      <m:ctrlPr>
                                        <a:rPr lang="es-EC" sz="2400" i="1">
                                          <a:latin typeface="Cambria Math"/>
                                        </a:rPr>
                                      </m:ctrlPr>
                                    </m:sSubPr>
                                    <m:e>
                                      <m:r>
                                        <a:rPr lang="es-EC" sz="2400" i="1">
                                          <a:latin typeface="Cambria Math"/>
                                        </a:rPr>
                                        <m:t>𝑇</m:t>
                                      </m:r>
                                    </m:e>
                                    <m:sub>
                                      <m:r>
                                        <a:rPr lang="es-EC" sz="2400" i="1">
                                          <a:latin typeface="Cambria Math"/>
                                        </a:rPr>
                                        <m:t>𝑒</m:t>
                                      </m:r>
                                    </m:sub>
                                  </m:sSub>
                                </m:den>
                              </m:f>
                            </m:e>
                          </m:d>
                        </m:num>
                        <m:den>
                          <m:r>
                            <a:rPr lang="es-EC" sz="2400" i="1">
                              <a:latin typeface="Cambria Math"/>
                            </a:rPr>
                            <m:t>𝑅</m:t>
                          </m:r>
                        </m:den>
                      </m:f>
                      <m:r>
                        <a:rPr lang="es-EC" sz="2400" i="1">
                          <a:latin typeface="Cambria Math"/>
                        </a:rPr>
                        <m:t> </m:t>
                      </m:r>
                      <m:r>
                        <a:rPr lang="es-EC" sz="2400" i="1">
                          <a:latin typeface="Cambria Math"/>
                        </a:rPr>
                        <m:t>𝑝𝑎𝑟𝑎</m:t>
                      </m:r>
                      <m:r>
                        <a:rPr lang="es-EC" sz="2400" i="1">
                          <a:latin typeface="Cambria Math"/>
                        </a:rPr>
                        <m:t> </m:t>
                      </m:r>
                      <m:sSub>
                        <m:sSubPr>
                          <m:ctrlPr>
                            <a:rPr lang="es-EC" sz="2400" i="1">
                              <a:latin typeface="Cambria Math"/>
                            </a:rPr>
                          </m:ctrlPr>
                        </m:sSubPr>
                        <m:e>
                          <m:r>
                            <a:rPr lang="es-EC" sz="2400" i="1">
                              <a:latin typeface="Cambria Math"/>
                            </a:rPr>
                            <m:t>𝑇</m:t>
                          </m:r>
                        </m:e>
                        <m:sub>
                          <m:r>
                            <a:rPr lang="es-EC" sz="2400" i="1">
                              <a:latin typeface="Cambria Math"/>
                            </a:rPr>
                            <m:t>𝑒</m:t>
                          </m:r>
                        </m:sub>
                      </m:sSub>
                      <m:r>
                        <a:rPr lang="es-EC" sz="2400" i="1">
                          <a:latin typeface="Cambria Math"/>
                        </a:rPr>
                        <m:t>&lt;</m:t>
                      </m:r>
                      <m:sSub>
                        <m:sSubPr>
                          <m:ctrlPr>
                            <a:rPr lang="es-EC" sz="2400" i="1">
                              <a:latin typeface="Cambria Math"/>
                            </a:rPr>
                          </m:ctrlPr>
                        </m:sSubPr>
                        <m:e>
                          <m:r>
                            <a:rPr lang="es-EC" sz="2400" i="1">
                              <a:latin typeface="Cambria Math"/>
                            </a:rPr>
                            <m:t>𝑇</m:t>
                          </m:r>
                        </m:e>
                        <m:sub>
                          <m:r>
                            <a:rPr lang="es-EC" sz="2400" i="1">
                              <a:latin typeface="Cambria Math"/>
                            </a:rPr>
                            <m:t>𝐶</m:t>
                          </m:r>
                        </m:sub>
                      </m:sSub>
                    </m:oMath>
                  </m:oMathPara>
                </a14:m>
                <a:endParaRPr lang="es-EC" sz="2400" dirty="0"/>
              </a:p>
            </p:txBody>
          </p:sp>
        </mc:Choice>
        <mc:Fallback>
          <p:sp>
            <p:nvSpPr>
              <p:cNvPr id="7" name="6 Rectángulo"/>
              <p:cNvSpPr>
                <a:spLocks noRot="1" noChangeAspect="1" noMove="1" noResize="1" noEditPoints="1" noAdjustHandles="1" noChangeArrowheads="1" noChangeShapeType="1" noTextEdit="1"/>
              </p:cNvSpPr>
              <p:nvPr/>
            </p:nvSpPr>
            <p:spPr>
              <a:xfrm>
                <a:off x="3347864" y="4077072"/>
                <a:ext cx="5307415" cy="1093633"/>
              </a:xfrm>
              <a:prstGeom prst="rect">
                <a:avLst/>
              </a:prstGeom>
              <a:blipFill rotWithShape="1">
                <a:blip r:embed="rId7"/>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8" name="7 Rectángulo"/>
              <p:cNvSpPr/>
              <p:nvPr/>
            </p:nvSpPr>
            <p:spPr>
              <a:xfrm>
                <a:off x="4211960" y="5487615"/>
                <a:ext cx="346312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r>
                            <a:rPr lang="es-EC" sz="2400" i="1">
                              <a:latin typeface="Cambria Math"/>
                            </a:rPr>
                            <m:t>𝐶</m:t>
                          </m:r>
                        </m:e>
                        <m:sub>
                          <m:r>
                            <a:rPr lang="es-EC" sz="2400" i="1">
                              <a:latin typeface="Cambria Math"/>
                            </a:rPr>
                            <m:t>1</m:t>
                          </m:r>
                        </m:sub>
                      </m:sSub>
                      <m:r>
                        <a:rPr lang="es-EC" sz="2400" i="1">
                          <a:latin typeface="Cambria Math"/>
                        </a:rPr>
                        <m:t>=1.5 </m:t>
                      </m:r>
                      <m:r>
                        <a:rPr lang="es-EC" sz="2400" i="1">
                          <a:latin typeface="Cambria Math"/>
                        </a:rPr>
                        <m:t>𝑝𝑎𝑟𝑎</m:t>
                      </m:r>
                      <m:r>
                        <a:rPr lang="es-EC" sz="2400" i="1">
                          <a:latin typeface="Cambria Math"/>
                        </a:rPr>
                        <m:t> </m:t>
                      </m:r>
                      <m:sSub>
                        <m:sSubPr>
                          <m:ctrlPr>
                            <a:rPr lang="es-EC" sz="2400" i="1">
                              <a:latin typeface="Cambria Math"/>
                            </a:rPr>
                          </m:ctrlPr>
                        </m:sSubPr>
                        <m:e>
                          <m:r>
                            <a:rPr lang="es-EC" sz="2400" i="1">
                              <a:latin typeface="Cambria Math"/>
                            </a:rPr>
                            <m:t>𝑇</m:t>
                          </m:r>
                        </m:e>
                        <m:sub>
                          <m:r>
                            <a:rPr lang="es-EC" sz="2400" i="1">
                              <a:latin typeface="Cambria Math"/>
                            </a:rPr>
                            <m:t>𝑒</m:t>
                          </m:r>
                        </m:sub>
                      </m:sSub>
                      <m:r>
                        <a:rPr lang="es-EC" sz="2400" i="1">
                          <a:latin typeface="Cambria Math"/>
                        </a:rPr>
                        <m:t>≤0.10</m:t>
                      </m:r>
                    </m:oMath>
                  </m:oMathPara>
                </a14:m>
                <a:endParaRPr lang="es-EC" sz="2400" dirty="0"/>
              </a:p>
            </p:txBody>
          </p:sp>
        </mc:Choice>
        <mc:Fallback>
          <p:sp>
            <p:nvSpPr>
              <p:cNvPr id="8" name="7 Rectángulo"/>
              <p:cNvSpPr>
                <a:spLocks noRot="1" noChangeAspect="1" noMove="1" noResize="1" noEditPoints="1" noAdjustHandles="1" noChangeArrowheads="1" noChangeShapeType="1" noTextEdit="1"/>
              </p:cNvSpPr>
              <p:nvPr/>
            </p:nvSpPr>
            <p:spPr>
              <a:xfrm>
                <a:off x="4211960" y="5487615"/>
                <a:ext cx="3463128" cy="461665"/>
              </a:xfrm>
              <a:prstGeom prst="rect">
                <a:avLst/>
              </a:prstGeom>
              <a:blipFill rotWithShape="1">
                <a:blip r:embed="rId8"/>
                <a:stretch>
                  <a:fillRect b="-10526"/>
                </a:stretch>
              </a:blipFill>
            </p:spPr>
            <p:txBody>
              <a:bodyPr/>
              <a:lstStyle/>
              <a:p>
                <a:r>
                  <a:rPr lang="es-EC">
                    <a:noFill/>
                  </a:rPr>
                  <a:t> </a:t>
                </a:r>
              </a:p>
            </p:txBody>
          </p:sp>
        </mc:Fallback>
      </mc:AlternateContent>
    </p:spTree>
    <p:extLst>
      <p:ext uri="{BB962C8B-B14F-4D97-AF65-F5344CB8AC3E}">
        <p14:creationId xmlns:p14="http://schemas.microsoft.com/office/powerpoint/2010/main" xmlns="" val="2656225252"/>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521296" y="2683943"/>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ELEMENTOS LAMINADOS  Y SOLDADOS </a:t>
            </a:r>
            <a:endParaRPr lang="es-EC" sz="3200" dirty="0"/>
          </a:p>
        </p:txBody>
      </p:sp>
      <mc:AlternateContent xmlns:mc="http://schemas.openxmlformats.org/markup-compatibility/2006">
        <mc:Choice xmlns:a14="http://schemas.microsoft.com/office/drawing/2010/main" xmlns="" Requires="a14">
          <p:sp>
            <p:nvSpPr>
              <p:cNvPr id="12"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OBTENCION DE</a:t>
                </a:r>
                <a14:m>
                  <m:oMath xmlns:m="http://schemas.openxmlformats.org/officeDocument/2006/math">
                    <m:sSub>
                      <m:sSubPr>
                        <m:ctrlPr>
                          <a:rPr lang="es-EC" sz="2400" i="1">
                            <a:latin typeface="Cambria Math"/>
                          </a:rPr>
                        </m:ctrlPr>
                      </m:sSubPr>
                      <m:e>
                        <m:r>
                          <a:rPr lang="es-ES" sz="2400" b="0" i="1" smtClean="0">
                            <a:latin typeface="Cambria Math"/>
                          </a:rPr>
                          <m:t>  </m:t>
                        </m:r>
                        <m:r>
                          <a:rPr lang="es-EC" sz="2400" i="1">
                            <a:latin typeface="Cambria Math"/>
                          </a:rPr>
                          <m:t>𝐶</m:t>
                        </m:r>
                      </m:e>
                      <m:sub>
                        <m:r>
                          <a:rPr lang="es-ES" sz="2400" b="0" i="1" smtClean="0">
                            <a:latin typeface="Cambria Math"/>
                          </a:rPr>
                          <m:t>1</m:t>
                        </m:r>
                      </m:sub>
                    </m:sSub>
                  </m:oMath>
                </a14:m>
                <a:r>
                  <a:rPr lang="en-US" sz="2400" dirty="0" smtClean="0"/>
                  <a:t/>
                </a:r>
                <a:endParaRPr lang="es-EC" sz="2400" dirty="0"/>
              </a:p>
            </p:txBody>
          </p:sp>
        </mc:Choice>
        <mc:Fallback>
          <p:sp>
            <p:nvSpPr>
              <p:cNvPr id="12" name="1 Título"/>
              <p:cNvSpPr txBox="1">
                <a:spLocks noRot="1" noChangeAspect="1" noMove="1" noResize="1" noEditPoints="1" noAdjustHandles="1" noChangeArrowheads="1" noChangeShapeType="1" noTextEdit="1"/>
              </p:cNvSpPr>
              <p:nvPr/>
            </p:nvSpPr>
            <p:spPr>
              <a:xfrm rot="922550">
                <a:off x="701075" y="-238939"/>
                <a:ext cx="3456867" cy="1141848"/>
              </a:xfrm>
              <a:prstGeom prst="rect">
                <a:avLst/>
              </a:prstGeom>
              <a:blipFill rotWithShape="1">
                <a:blip r:embed="rId3"/>
                <a:stretch>
                  <a:fillRect l="-3685"/>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3" name="1 Título"/>
              <p:cNvSpPr txBox="1">
                <a:spLocks/>
              </p:cNvSpPr>
              <p:nvPr/>
            </p:nvSpPr>
            <p:spPr>
              <a:xfrm>
                <a:off x="3941620" y="335040"/>
                <a:ext cx="5237338"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14:m>
                  <m:oMathPara xmlns:m="http://schemas.openxmlformats.org/officeDocument/2006/math">
                    <m:oMathParaPr>
                      <m:jc m:val="centerGroup"/>
                    </m:oMathParaPr>
                    <m:oMath xmlns:m="http://schemas.openxmlformats.org/officeDocument/2006/math">
                      <m:sSub>
                        <m:sSubPr>
                          <m:ctrlPr>
                            <a:rPr lang="es-EC" sz="2400" i="1" smtClean="0">
                              <a:effectLst/>
                              <a:latin typeface="Cambria Math"/>
                            </a:rPr>
                          </m:ctrlPr>
                        </m:sSubPr>
                        <m:e>
                          <m:r>
                            <a:rPr lang="es-EC" sz="2400" i="1">
                              <a:effectLst/>
                              <a:latin typeface="Cambria Math"/>
                            </a:rPr>
                            <m:t>𝑇</m:t>
                          </m:r>
                        </m:e>
                        <m:sub>
                          <m:r>
                            <a:rPr lang="es-EC" sz="2400" i="1">
                              <a:effectLst/>
                              <a:latin typeface="Cambria Math"/>
                            </a:rPr>
                            <m:t>𝑒</m:t>
                          </m:r>
                        </m:sub>
                      </m:sSub>
                      <m:r>
                        <a:rPr lang="en-US" sz="2400" b="0" i="0" smtClean="0">
                          <a:effectLst/>
                          <a:latin typeface="Cambria Math"/>
                        </a:rPr>
                        <m:t>=0.673</m:t>
                      </m:r>
                    </m:oMath>
                  </m:oMathPara>
                </a14:m>
                <a:endParaRPr lang="es-EC" sz="2400" dirty="0"/>
              </a:p>
            </p:txBody>
          </p:sp>
        </mc:Choice>
        <mc:Fallback>
          <p:sp>
            <p:nvSpPr>
              <p:cNvPr id="13" name="1 Título"/>
              <p:cNvSpPr txBox="1">
                <a:spLocks noRot="1" noChangeAspect="1" noMove="1" noResize="1" noEditPoints="1" noAdjustHandles="1" noChangeArrowheads="1" noChangeShapeType="1" noTextEdit="1"/>
              </p:cNvSpPr>
              <p:nvPr/>
            </p:nvSpPr>
            <p:spPr>
              <a:xfrm>
                <a:off x="3941620" y="335040"/>
                <a:ext cx="5237338" cy="1141848"/>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2" name="1 Rectángulo"/>
              <p:cNvSpPr/>
              <p:nvPr/>
            </p:nvSpPr>
            <p:spPr>
              <a:xfrm>
                <a:off x="4691584" y="3105391"/>
                <a:ext cx="32210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r>
                            <a:rPr lang="es-EC" sz="2400" i="1">
                              <a:latin typeface="Cambria Math"/>
                            </a:rPr>
                            <m:t>𝐶</m:t>
                          </m:r>
                        </m:e>
                        <m:sub>
                          <m:r>
                            <a:rPr lang="es-EC" sz="2400" i="1">
                              <a:latin typeface="Cambria Math"/>
                            </a:rPr>
                            <m:t>1</m:t>
                          </m:r>
                        </m:sub>
                      </m:sSub>
                      <m:r>
                        <a:rPr lang="es-EC" sz="2400" i="1">
                          <a:latin typeface="Cambria Math"/>
                        </a:rPr>
                        <m:t>=1.0 </m:t>
                      </m:r>
                      <m:r>
                        <a:rPr lang="es-EC" sz="2400" i="1">
                          <a:latin typeface="Cambria Math"/>
                        </a:rPr>
                        <m:t>𝑝𝑎𝑟𝑎</m:t>
                      </m:r>
                      <m:r>
                        <a:rPr lang="es-EC" sz="2400" i="1">
                          <a:latin typeface="Cambria Math"/>
                        </a:rPr>
                        <m:t> </m:t>
                      </m:r>
                      <m:sSub>
                        <m:sSubPr>
                          <m:ctrlPr>
                            <a:rPr lang="es-EC" sz="2400" i="1">
                              <a:latin typeface="Cambria Math"/>
                            </a:rPr>
                          </m:ctrlPr>
                        </m:sSubPr>
                        <m:e>
                          <m:r>
                            <a:rPr lang="es-EC" sz="2400" i="1">
                              <a:latin typeface="Cambria Math"/>
                            </a:rPr>
                            <m:t>𝑇</m:t>
                          </m:r>
                        </m:e>
                        <m:sub>
                          <m:r>
                            <a:rPr lang="es-EC" sz="2400" i="1">
                              <a:latin typeface="Cambria Math"/>
                            </a:rPr>
                            <m:t>𝑒</m:t>
                          </m:r>
                        </m:sub>
                      </m:sSub>
                      <m:r>
                        <a:rPr lang="es-EC" sz="2400" i="1">
                          <a:latin typeface="Cambria Math"/>
                        </a:rPr>
                        <m:t>≥</m:t>
                      </m:r>
                      <m:sSub>
                        <m:sSubPr>
                          <m:ctrlPr>
                            <a:rPr lang="es-EC" sz="2400" i="1">
                              <a:latin typeface="Cambria Math"/>
                            </a:rPr>
                          </m:ctrlPr>
                        </m:sSubPr>
                        <m:e>
                          <m:r>
                            <a:rPr lang="es-EC" sz="2400" i="1">
                              <a:latin typeface="Cambria Math"/>
                            </a:rPr>
                            <m:t>𝑇</m:t>
                          </m:r>
                        </m:e>
                        <m:sub>
                          <m:r>
                            <a:rPr lang="es-EC" sz="2400" i="1">
                              <a:latin typeface="Cambria Math"/>
                            </a:rPr>
                            <m:t>𝐶</m:t>
                          </m:r>
                        </m:sub>
                      </m:sSub>
                    </m:oMath>
                  </m:oMathPara>
                </a14:m>
                <a:endParaRPr lang="es-EC" sz="2400" dirty="0"/>
              </a:p>
            </p:txBody>
          </p:sp>
        </mc:Choice>
        <mc:Fallback>
          <p:sp>
            <p:nvSpPr>
              <p:cNvPr id="2" name="1 Rectángulo"/>
              <p:cNvSpPr>
                <a:spLocks noRot="1" noChangeAspect="1" noMove="1" noResize="1" noEditPoints="1" noAdjustHandles="1" noChangeArrowheads="1" noChangeShapeType="1" noTextEdit="1"/>
              </p:cNvSpPr>
              <p:nvPr/>
            </p:nvSpPr>
            <p:spPr>
              <a:xfrm>
                <a:off x="4691584" y="3105391"/>
                <a:ext cx="3221010" cy="461665"/>
              </a:xfrm>
              <a:prstGeom prst="rect">
                <a:avLst/>
              </a:prstGeom>
              <a:blipFill rotWithShape="1">
                <a:blip r:embed="rId5"/>
                <a:stretch>
                  <a:fillRect b="-10526"/>
                </a:stretch>
              </a:blipFill>
            </p:spPr>
            <p:txBody>
              <a:bodyPr/>
              <a:lstStyle/>
              <a:p>
                <a:r>
                  <a:rPr lang="es-EC">
                    <a:noFill/>
                  </a:rPr>
                  <a:t> </a:t>
                </a:r>
              </a:p>
            </p:txBody>
          </p:sp>
        </mc:Fallback>
      </mc:AlternateContent>
      <p:sp>
        <p:nvSpPr>
          <p:cNvPr id="10" name="1 Título"/>
          <p:cNvSpPr txBox="1">
            <a:spLocks/>
          </p:cNvSpPr>
          <p:nvPr/>
        </p:nvSpPr>
        <p:spPr>
          <a:xfrm>
            <a:off x="4067944" y="335040"/>
            <a:ext cx="1365324" cy="57092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DONDE </a:t>
            </a:r>
            <a:endParaRPr lang="es-EC" sz="2400" dirty="0"/>
          </a:p>
        </p:txBody>
      </p:sp>
      <p:sp>
        <p:nvSpPr>
          <p:cNvPr id="14" name="1 Título"/>
          <p:cNvSpPr txBox="1">
            <a:spLocks/>
          </p:cNvSpPr>
          <p:nvPr/>
        </p:nvSpPr>
        <p:spPr>
          <a:xfrm>
            <a:off x="4211960" y="1476888"/>
            <a:ext cx="1365324" cy="57092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Y </a:t>
            </a:r>
            <a:endParaRPr lang="es-EC" sz="2400" dirty="0"/>
          </a:p>
        </p:txBody>
      </p:sp>
      <mc:AlternateContent xmlns:mc="http://schemas.openxmlformats.org/markup-compatibility/2006">
        <mc:Choice xmlns:a14="http://schemas.microsoft.com/office/drawing/2010/main" xmlns="" Requires="a14">
          <p:sp>
            <p:nvSpPr>
              <p:cNvPr id="15" name="1 Título"/>
              <p:cNvSpPr txBox="1">
                <a:spLocks/>
              </p:cNvSpPr>
              <p:nvPr/>
            </p:nvSpPr>
            <p:spPr>
              <a:xfrm>
                <a:off x="3941620" y="1412776"/>
                <a:ext cx="5237338"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14:m>
                  <m:oMathPara xmlns:m="http://schemas.openxmlformats.org/officeDocument/2006/math">
                    <m:oMathParaPr>
                      <m:jc m:val="centerGroup"/>
                    </m:oMathParaPr>
                    <m:oMath xmlns:m="http://schemas.openxmlformats.org/officeDocument/2006/math">
                      <m:sSub>
                        <m:sSubPr>
                          <m:ctrlPr>
                            <a:rPr lang="es-EC" sz="2400" i="1" smtClean="0">
                              <a:effectLst/>
                              <a:latin typeface="Cambria Math"/>
                            </a:rPr>
                          </m:ctrlPr>
                        </m:sSubPr>
                        <m:e>
                          <m:r>
                            <a:rPr lang="es-EC" sz="2400" i="1">
                              <a:effectLst/>
                              <a:latin typeface="Cambria Math"/>
                            </a:rPr>
                            <m:t>𝑇</m:t>
                          </m:r>
                        </m:e>
                        <m:sub>
                          <m:r>
                            <a:rPr lang="en-US" sz="2400" b="0" i="1" smtClean="0">
                              <a:effectLst/>
                              <a:latin typeface="Cambria Math"/>
                            </a:rPr>
                            <m:t>𝑐</m:t>
                          </m:r>
                        </m:sub>
                      </m:sSub>
                      <m:r>
                        <a:rPr lang="en-US" sz="2400" b="0" i="0" smtClean="0">
                          <a:effectLst/>
                          <a:latin typeface="Cambria Math"/>
                        </a:rPr>
                        <m:t>=0.52</m:t>
                      </m:r>
                    </m:oMath>
                  </m:oMathPara>
                </a14:m>
                <a:endParaRPr lang="es-EC" sz="2400" dirty="0"/>
              </a:p>
            </p:txBody>
          </p:sp>
        </mc:Choice>
        <mc:Fallback>
          <p:sp>
            <p:nvSpPr>
              <p:cNvPr id="15" name="1 Título"/>
              <p:cNvSpPr txBox="1">
                <a:spLocks noRot="1" noChangeAspect="1" noMove="1" noResize="1" noEditPoints="1" noAdjustHandles="1" noChangeArrowheads="1" noChangeShapeType="1" noTextEdit="1"/>
              </p:cNvSpPr>
              <p:nvPr/>
            </p:nvSpPr>
            <p:spPr>
              <a:xfrm>
                <a:off x="3941620" y="1412776"/>
                <a:ext cx="5237338" cy="1141848"/>
              </a:xfrm>
              <a:prstGeom prst="rect">
                <a:avLst/>
              </a:prstGeom>
              <a:blipFill rotWithShape="1">
                <a:blip r:embed="rId6"/>
                <a:stretch>
                  <a:fillRect/>
                </a:stretch>
              </a:blipFill>
            </p:spPr>
            <p:txBody>
              <a:bodyPr/>
              <a:lstStyle/>
              <a:p>
                <a:r>
                  <a:rPr lang="es-EC">
                    <a:noFill/>
                  </a:rPr>
                  <a:t> </a:t>
                </a:r>
              </a:p>
            </p:txBody>
          </p:sp>
        </mc:Fallback>
      </mc:AlternateContent>
      <p:sp>
        <p:nvSpPr>
          <p:cNvPr id="16" name="1 Título"/>
          <p:cNvSpPr txBox="1">
            <a:spLocks/>
          </p:cNvSpPr>
          <p:nvPr/>
        </p:nvSpPr>
        <p:spPr>
          <a:xfrm>
            <a:off x="3491880" y="3336223"/>
            <a:ext cx="417694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SOLDADOS</a:t>
            </a:r>
            <a:endParaRPr lang="es-EC" sz="2400" dirty="0"/>
          </a:p>
        </p:txBody>
      </p:sp>
      <p:sp>
        <p:nvSpPr>
          <p:cNvPr id="17" name="1 Título"/>
          <p:cNvSpPr txBox="1">
            <a:spLocks/>
          </p:cNvSpPr>
          <p:nvPr/>
        </p:nvSpPr>
        <p:spPr>
          <a:xfrm>
            <a:off x="6299709" y="3336223"/>
            <a:ext cx="417694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LAMINADOS</a:t>
            </a:r>
            <a:endParaRPr lang="es-EC" sz="2400" dirty="0"/>
          </a:p>
        </p:txBody>
      </p:sp>
      <mc:AlternateContent xmlns:mc="http://schemas.openxmlformats.org/markup-compatibility/2006">
        <mc:Choice xmlns:a14="http://schemas.microsoft.com/office/drawing/2010/main" xmlns="" Requires="a14">
          <p:sp>
            <p:nvSpPr>
              <p:cNvPr id="18" name="17 Rectángulo"/>
              <p:cNvSpPr/>
              <p:nvPr/>
            </p:nvSpPr>
            <p:spPr>
              <a:xfrm>
                <a:off x="3635896" y="4922004"/>
                <a:ext cx="178542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800" i="1" smtClean="0">
                              <a:latin typeface="Cambria Math"/>
                            </a:rPr>
                          </m:ctrlPr>
                        </m:sSubPr>
                        <m:e>
                          <m:r>
                            <a:rPr lang="es-EC" sz="2800" i="1">
                              <a:latin typeface="Cambria Math"/>
                            </a:rPr>
                            <m:t>𝐶</m:t>
                          </m:r>
                        </m:e>
                        <m:sub>
                          <m:r>
                            <a:rPr lang="en-US" sz="2800" b="0" i="1" smtClean="0">
                              <a:latin typeface="Cambria Math"/>
                            </a:rPr>
                            <m:t>1</m:t>
                          </m:r>
                        </m:sub>
                      </m:sSub>
                      <m:r>
                        <a:rPr lang="es-EC" sz="2800" i="1">
                          <a:latin typeface="Cambria Math"/>
                        </a:rPr>
                        <m:t>=1.</m:t>
                      </m:r>
                      <m:r>
                        <a:rPr lang="en-US" sz="2800" b="0" i="1" smtClean="0">
                          <a:latin typeface="Cambria Math"/>
                        </a:rPr>
                        <m:t>00</m:t>
                      </m:r>
                    </m:oMath>
                  </m:oMathPara>
                </a14:m>
                <a:endParaRPr lang="es-EC" sz="2800" dirty="0"/>
              </a:p>
            </p:txBody>
          </p:sp>
        </mc:Choice>
        <mc:Fallback>
          <p:sp>
            <p:nvSpPr>
              <p:cNvPr id="18" name="17 Rectángulo"/>
              <p:cNvSpPr>
                <a:spLocks noRot="1" noChangeAspect="1" noMove="1" noResize="1" noEditPoints="1" noAdjustHandles="1" noChangeArrowheads="1" noChangeShapeType="1" noTextEdit="1"/>
              </p:cNvSpPr>
              <p:nvPr/>
            </p:nvSpPr>
            <p:spPr>
              <a:xfrm>
                <a:off x="3635896" y="4922004"/>
                <a:ext cx="1785425" cy="523220"/>
              </a:xfrm>
              <a:prstGeom prst="rect">
                <a:avLst/>
              </a:prstGeom>
              <a:blipFill rotWithShape="1">
                <a:blip r:embed="rId7"/>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9" name="18 Rectángulo"/>
              <p:cNvSpPr/>
              <p:nvPr/>
            </p:nvSpPr>
            <p:spPr>
              <a:xfrm>
                <a:off x="6530991" y="4922004"/>
                <a:ext cx="178542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800" i="1" smtClean="0">
                              <a:latin typeface="Cambria Math"/>
                            </a:rPr>
                          </m:ctrlPr>
                        </m:sSubPr>
                        <m:e>
                          <m:r>
                            <a:rPr lang="es-EC" sz="2800" i="1">
                              <a:latin typeface="Cambria Math"/>
                            </a:rPr>
                            <m:t>𝐶</m:t>
                          </m:r>
                        </m:e>
                        <m:sub>
                          <m:r>
                            <a:rPr lang="en-US" sz="2800" b="0" i="1" smtClean="0">
                              <a:latin typeface="Cambria Math"/>
                            </a:rPr>
                            <m:t>1</m:t>
                          </m:r>
                        </m:sub>
                      </m:sSub>
                      <m:r>
                        <a:rPr lang="es-EC" sz="2800" i="1">
                          <a:latin typeface="Cambria Math"/>
                        </a:rPr>
                        <m:t>=1.</m:t>
                      </m:r>
                      <m:r>
                        <a:rPr lang="en-US" sz="2800" b="0" i="1" smtClean="0">
                          <a:latin typeface="Cambria Math"/>
                        </a:rPr>
                        <m:t>00</m:t>
                      </m:r>
                    </m:oMath>
                  </m:oMathPara>
                </a14:m>
                <a:endParaRPr lang="es-EC" sz="2800" dirty="0"/>
              </a:p>
            </p:txBody>
          </p:sp>
        </mc:Choice>
        <mc:Fallback>
          <p:sp>
            <p:nvSpPr>
              <p:cNvPr id="19" name="18 Rectángulo"/>
              <p:cNvSpPr>
                <a:spLocks noRot="1" noChangeAspect="1" noMove="1" noResize="1" noEditPoints="1" noAdjustHandles="1" noChangeArrowheads="1" noChangeShapeType="1" noTextEdit="1"/>
              </p:cNvSpPr>
              <p:nvPr/>
            </p:nvSpPr>
            <p:spPr>
              <a:xfrm>
                <a:off x="6530991" y="4922004"/>
                <a:ext cx="1785425" cy="523220"/>
              </a:xfrm>
              <a:prstGeom prst="rect">
                <a:avLst/>
              </a:prstGeom>
              <a:blipFill rotWithShape="1">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154480464"/>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521296" y="2683943"/>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ELEMENTOS LAMINADOS  Y SOLDADOS </a:t>
            </a:r>
            <a:endParaRPr lang="es-EC" sz="3200" dirty="0"/>
          </a:p>
        </p:txBody>
      </p:sp>
      <mc:AlternateContent xmlns:mc="http://schemas.openxmlformats.org/markup-compatibility/2006">
        <mc:Choice xmlns:a14="http://schemas.microsoft.com/office/drawing/2010/main" xmlns="" Requires="a14">
          <p:sp>
            <p:nvSpPr>
              <p:cNvPr id="12"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OBTENCION DE</a:t>
                </a:r>
                <a14:m>
                  <m:oMath xmlns:m="http://schemas.openxmlformats.org/officeDocument/2006/math">
                    <m:sSub>
                      <m:sSubPr>
                        <m:ctrlPr>
                          <a:rPr lang="es-EC" sz="2400" i="1">
                            <a:latin typeface="Cambria Math"/>
                          </a:rPr>
                        </m:ctrlPr>
                      </m:sSubPr>
                      <m:e>
                        <m:r>
                          <a:rPr lang="es-ES" sz="2400" b="0" i="1" smtClean="0">
                            <a:latin typeface="Cambria Math"/>
                          </a:rPr>
                          <m:t>  </m:t>
                        </m:r>
                        <m:r>
                          <a:rPr lang="es-EC" sz="2400" i="1">
                            <a:latin typeface="Cambria Math"/>
                          </a:rPr>
                          <m:t>𝐶</m:t>
                        </m:r>
                      </m:e>
                      <m:sub>
                        <m:r>
                          <a:rPr lang="en-US" sz="2400" b="0" i="1" smtClean="0">
                            <a:latin typeface="Cambria Math"/>
                          </a:rPr>
                          <m:t>2</m:t>
                        </m:r>
                      </m:sub>
                    </m:sSub>
                  </m:oMath>
                </a14:m>
                <a:r>
                  <a:rPr lang="en-US" sz="2400" dirty="0" smtClean="0"/>
                  <a:t/>
                </a:r>
                <a:endParaRPr lang="es-EC" sz="2400" dirty="0"/>
              </a:p>
            </p:txBody>
          </p:sp>
        </mc:Choice>
        <mc:Fallback>
          <p:sp>
            <p:nvSpPr>
              <p:cNvPr id="12" name="1 Título"/>
              <p:cNvSpPr txBox="1">
                <a:spLocks noRot="1" noChangeAspect="1" noMove="1" noResize="1" noEditPoints="1" noAdjustHandles="1" noChangeArrowheads="1" noChangeShapeType="1" noTextEdit="1"/>
              </p:cNvSpPr>
              <p:nvPr/>
            </p:nvSpPr>
            <p:spPr>
              <a:xfrm rot="922550">
                <a:off x="701075" y="-238939"/>
                <a:ext cx="3456867" cy="1141848"/>
              </a:xfrm>
              <a:prstGeom prst="rect">
                <a:avLst/>
              </a:prstGeom>
              <a:blipFill rotWithShape="1">
                <a:blip r:embed="rId3"/>
                <a:stretch>
                  <a:fillRect l="-3685"/>
                </a:stretch>
              </a:blipFill>
            </p:spPr>
            <p:txBody>
              <a:bodyPr/>
              <a:lstStyle/>
              <a:p>
                <a:r>
                  <a:rPr lang="es-EC">
                    <a:noFill/>
                  </a:rPr>
                  <a:t> </a:t>
                </a:r>
              </a:p>
            </p:txBody>
          </p:sp>
        </mc:Fallback>
      </mc:AlternateContent>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65374" t="41658" r="10298" b="44013"/>
          <a:stretch/>
        </p:blipFill>
        <p:spPr bwMode="auto">
          <a:xfrm>
            <a:off x="3923928" y="685480"/>
            <a:ext cx="5112568" cy="19910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1 Título"/>
          <p:cNvSpPr txBox="1">
            <a:spLocks/>
          </p:cNvSpPr>
          <p:nvPr/>
        </p:nvSpPr>
        <p:spPr>
          <a:xfrm>
            <a:off x="3491880" y="3248866"/>
            <a:ext cx="2592288" cy="56578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LAMINADOS </a:t>
            </a:r>
            <a:endParaRPr lang="es-EC" sz="2400" dirty="0"/>
          </a:p>
        </p:txBody>
      </p:sp>
      <p:sp>
        <p:nvSpPr>
          <p:cNvPr id="21" name="1 Título"/>
          <p:cNvSpPr txBox="1">
            <a:spLocks/>
          </p:cNvSpPr>
          <p:nvPr/>
        </p:nvSpPr>
        <p:spPr>
          <a:xfrm>
            <a:off x="6516216" y="3248866"/>
            <a:ext cx="2592288" cy="56578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SOLDADOS </a:t>
            </a:r>
            <a:endParaRPr lang="es-EC" sz="2400" dirty="0"/>
          </a:p>
        </p:txBody>
      </p:sp>
      <mc:AlternateContent xmlns:mc="http://schemas.openxmlformats.org/markup-compatibility/2006">
        <mc:Choice xmlns:a14="http://schemas.microsoft.com/office/drawing/2010/main" xmlns="" Requires="a14">
          <p:sp>
            <p:nvSpPr>
              <p:cNvPr id="3" name="2 Rectángulo"/>
              <p:cNvSpPr/>
              <p:nvPr/>
            </p:nvSpPr>
            <p:spPr>
              <a:xfrm>
                <a:off x="4048062" y="4005064"/>
                <a:ext cx="9192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𝑇</m:t>
                      </m:r>
                      <m:r>
                        <a:rPr lang="es-EC" i="1">
                          <a:latin typeface="Cambria Math"/>
                        </a:rPr>
                        <m:t>≥</m:t>
                      </m:r>
                      <m:sSub>
                        <m:sSubPr>
                          <m:ctrlPr>
                            <a:rPr lang="es-EC" i="1">
                              <a:latin typeface="Cambria Math"/>
                            </a:rPr>
                          </m:ctrlPr>
                        </m:sSubPr>
                        <m:e>
                          <m:r>
                            <a:rPr lang="es-EC" i="1">
                              <a:latin typeface="Cambria Math"/>
                            </a:rPr>
                            <m:t>𝑇</m:t>
                          </m:r>
                        </m:e>
                        <m:sub>
                          <m:r>
                            <a:rPr lang="es-EC" i="1">
                              <a:latin typeface="Cambria Math"/>
                            </a:rPr>
                            <m:t>𝐶</m:t>
                          </m:r>
                        </m:sub>
                      </m:sSub>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4048062" y="4005064"/>
                <a:ext cx="919226" cy="369332"/>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22" name="21 Rectángulo"/>
              <p:cNvSpPr/>
              <p:nvPr/>
            </p:nvSpPr>
            <p:spPr>
              <a:xfrm>
                <a:off x="7207964" y="4005064"/>
                <a:ext cx="9192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𝑇</m:t>
                      </m:r>
                      <m:r>
                        <a:rPr lang="es-EC" i="1">
                          <a:latin typeface="Cambria Math"/>
                        </a:rPr>
                        <m:t>≥</m:t>
                      </m:r>
                      <m:sSub>
                        <m:sSubPr>
                          <m:ctrlPr>
                            <a:rPr lang="es-EC" i="1">
                              <a:latin typeface="Cambria Math"/>
                            </a:rPr>
                          </m:ctrlPr>
                        </m:sSubPr>
                        <m:e>
                          <m:r>
                            <a:rPr lang="es-EC" i="1">
                              <a:latin typeface="Cambria Math"/>
                            </a:rPr>
                            <m:t>𝑇</m:t>
                          </m:r>
                        </m:e>
                        <m:sub>
                          <m:r>
                            <a:rPr lang="es-EC" i="1">
                              <a:latin typeface="Cambria Math"/>
                            </a:rPr>
                            <m:t>𝐶</m:t>
                          </m:r>
                        </m:sub>
                      </m:sSub>
                    </m:oMath>
                  </m:oMathPara>
                </a14:m>
                <a:endParaRPr lang="es-EC" dirty="0"/>
              </a:p>
            </p:txBody>
          </p:sp>
        </mc:Choice>
        <mc:Fallback>
          <p:sp>
            <p:nvSpPr>
              <p:cNvPr id="22" name="21 Rectángulo"/>
              <p:cNvSpPr>
                <a:spLocks noRot="1" noChangeAspect="1" noMove="1" noResize="1" noEditPoints="1" noAdjustHandles="1" noChangeArrowheads="1" noChangeShapeType="1" noTextEdit="1"/>
              </p:cNvSpPr>
              <p:nvPr/>
            </p:nvSpPr>
            <p:spPr>
              <a:xfrm>
                <a:off x="7207964" y="4005064"/>
                <a:ext cx="919226" cy="369332"/>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23" name="22 Rectángulo"/>
              <p:cNvSpPr/>
              <p:nvPr/>
            </p:nvSpPr>
            <p:spPr>
              <a:xfrm>
                <a:off x="3779912" y="4715852"/>
                <a:ext cx="15376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0.673</m:t>
                      </m:r>
                      <m:r>
                        <a:rPr lang="es-EC" i="1">
                          <a:latin typeface="Cambria Math"/>
                        </a:rPr>
                        <m:t>≥</m:t>
                      </m:r>
                      <m:r>
                        <a:rPr lang="en-US" b="0" i="1" smtClean="0">
                          <a:latin typeface="Cambria Math"/>
                        </a:rPr>
                        <m:t>0.52</m:t>
                      </m:r>
                    </m:oMath>
                  </m:oMathPara>
                </a14:m>
                <a:endParaRPr lang="es-EC" dirty="0"/>
              </a:p>
            </p:txBody>
          </p:sp>
        </mc:Choice>
        <mc:Fallback>
          <p:sp>
            <p:nvSpPr>
              <p:cNvPr id="23" name="22 Rectángulo"/>
              <p:cNvSpPr>
                <a:spLocks noRot="1" noChangeAspect="1" noMove="1" noResize="1" noEditPoints="1" noAdjustHandles="1" noChangeArrowheads="1" noChangeShapeType="1" noTextEdit="1"/>
              </p:cNvSpPr>
              <p:nvPr/>
            </p:nvSpPr>
            <p:spPr>
              <a:xfrm>
                <a:off x="3779912" y="4715852"/>
                <a:ext cx="1537600" cy="369332"/>
              </a:xfrm>
              <a:prstGeom prst="rect">
                <a:avLst/>
              </a:prstGeom>
              <a:blipFill rotWithShape="1">
                <a:blip r:embed="rId7"/>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24" name="23 Rectángulo"/>
              <p:cNvSpPr/>
              <p:nvPr/>
            </p:nvSpPr>
            <p:spPr>
              <a:xfrm>
                <a:off x="6876256" y="4715852"/>
                <a:ext cx="15376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0.673</m:t>
                      </m:r>
                      <m:r>
                        <a:rPr lang="es-EC" i="1">
                          <a:latin typeface="Cambria Math"/>
                        </a:rPr>
                        <m:t>≥</m:t>
                      </m:r>
                      <m:r>
                        <a:rPr lang="en-US" b="0" i="1" smtClean="0">
                          <a:latin typeface="Cambria Math"/>
                        </a:rPr>
                        <m:t>0.52</m:t>
                      </m:r>
                    </m:oMath>
                  </m:oMathPara>
                </a14:m>
                <a:endParaRPr lang="es-EC" dirty="0"/>
              </a:p>
            </p:txBody>
          </p:sp>
        </mc:Choice>
        <mc:Fallback>
          <p:sp>
            <p:nvSpPr>
              <p:cNvPr id="24" name="23 Rectángulo"/>
              <p:cNvSpPr>
                <a:spLocks noRot="1" noChangeAspect="1" noMove="1" noResize="1" noEditPoints="1" noAdjustHandles="1" noChangeArrowheads="1" noChangeShapeType="1" noTextEdit="1"/>
              </p:cNvSpPr>
              <p:nvPr/>
            </p:nvSpPr>
            <p:spPr>
              <a:xfrm>
                <a:off x="6876256" y="4715852"/>
                <a:ext cx="1537600" cy="369332"/>
              </a:xfrm>
              <a:prstGeom prst="rect">
                <a:avLst/>
              </a:prstGeom>
              <a:blipFill rotWithShape="1">
                <a:blip r:embed="rId8"/>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5" name="4 Rectángulo"/>
              <p:cNvSpPr/>
              <p:nvPr/>
            </p:nvSpPr>
            <p:spPr>
              <a:xfrm>
                <a:off x="5508104" y="5579948"/>
                <a:ext cx="12169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2</m:t>
                          </m:r>
                        </m:sub>
                      </m:sSub>
                      <m:r>
                        <a:rPr lang="es-EC" i="1">
                          <a:latin typeface="Cambria Math"/>
                        </a:rPr>
                        <m:t>=1.00</m:t>
                      </m:r>
                    </m:oMath>
                  </m:oMathPara>
                </a14:m>
                <a:endParaRPr lang="es-EC" dirty="0"/>
              </a:p>
            </p:txBody>
          </p:sp>
        </mc:Choice>
        <mc:Fallback>
          <p:sp>
            <p:nvSpPr>
              <p:cNvPr id="5" name="4 Rectángulo"/>
              <p:cNvSpPr>
                <a:spLocks noRot="1" noChangeAspect="1" noMove="1" noResize="1" noEditPoints="1" noAdjustHandles="1" noChangeArrowheads="1" noChangeShapeType="1" noTextEdit="1"/>
              </p:cNvSpPr>
              <p:nvPr/>
            </p:nvSpPr>
            <p:spPr>
              <a:xfrm>
                <a:off x="5508104" y="5579948"/>
                <a:ext cx="1216936" cy="369332"/>
              </a:xfrm>
              <a:prstGeom prst="rect">
                <a:avLst/>
              </a:prstGeom>
              <a:blipFill rotWithShape="1">
                <a:blip r:embed="rId9" cstate="print"/>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2652597329"/>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244408" y="5805264"/>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xmlns="" Requires="a14">
          <p:sp>
            <p:nvSpPr>
              <p:cNvPr id="6" name="1 Título"/>
              <p:cNvSpPr txBox="1">
                <a:spLocks/>
              </p:cNvSpPr>
              <p:nvPr/>
            </p:nvSpPr>
            <p:spPr>
              <a:xfrm rot="-4500000">
                <a:off x="-1991805" y="1671449"/>
                <a:ext cx="6066568" cy="2544757"/>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DETERMINACION DEL FACTOR </a:t>
                </a:r>
                <a14:m>
                  <m:oMath xmlns:m="http://schemas.openxmlformats.org/officeDocument/2006/math">
                    <m:r>
                      <a:rPr lang="es-EC" sz="3200" i="1">
                        <a:latin typeface="Cambria Math"/>
                      </a:rPr>
                      <m:t>𝑅</m:t>
                    </m:r>
                  </m:oMath>
                </a14:m>
                <a:endParaRPr lang="es-EC" sz="3200" dirty="0"/>
              </a:p>
            </p:txBody>
          </p:sp>
        </mc:Choice>
        <mc:Fallback>
          <p:sp>
            <p:nvSpPr>
              <p:cNvPr id="6" name="1 Título"/>
              <p:cNvSpPr txBox="1">
                <a:spLocks noRot="1" noChangeAspect="1" noMove="1" noResize="1" noEditPoints="1" noAdjustHandles="1" noChangeArrowheads="1" noChangeShapeType="1" noTextEdit="1"/>
              </p:cNvSpPr>
              <p:nvPr/>
            </p:nvSpPr>
            <p:spPr>
              <a:xfrm rot="-4500000">
                <a:off x="-1991805" y="1671449"/>
                <a:ext cx="6066568" cy="2544757"/>
              </a:xfrm>
              <a:prstGeom prst="rect">
                <a:avLst/>
              </a:prstGeom>
              <a:blipFill rotWithShape="1">
                <a:blip r:embed="rId3"/>
                <a:stretch>
                  <a:fillRect b="-3178"/>
                </a:stretch>
              </a:blipFill>
            </p:spPr>
            <p:txBody>
              <a:bodyPr/>
              <a:lstStyle/>
              <a:p>
                <a:r>
                  <a:rPr lang="es-EC">
                    <a:noFill/>
                  </a:rPr>
                  <a:t> </a:t>
                </a:r>
              </a:p>
            </p:txBody>
          </p:sp>
        </mc:Fallback>
      </mc:AlternateContent>
      <p:sp>
        <p:nvSpPr>
          <p:cNvPr id="5" name="1 Título"/>
          <p:cNvSpPr txBox="1">
            <a:spLocks/>
          </p:cNvSpPr>
          <p:nvPr/>
        </p:nvSpPr>
        <p:spPr>
          <a:xfrm rot="884787">
            <a:off x="1316578" y="-488800"/>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SOLDADOS Y           E. LAMINADOS</a:t>
            </a:r>
            <a:endParaRPr lang="es-EC" sz="2400" dirty="0"/>
          </a:p>
        </p:txBody>
      </p:sp>
      <mc:AlternateContent xmlns:mc="http://schemas.openxmlformats.org/markup-compatibility/2006">
        <mc:Choice xmlns:a14="http://schemas.microsoft.com/office/drawing/2010/main" xmlns="" Requires="a14">
          <p:sp>
            <p:nvSpPr>
              <p:cNvPr id="3" name="2 Rectángulo"/>
              <p:cNvSpPr/>
              <p:nvPr/>
            </p:nvSpPr>
            <p:spPr>
              <a:xfrm>
                <a:off x="5291577" y="502019"/>
                <a:ext cx="1903278" cy="10817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a:rPr>
                        <m:t>𝑅</m:t>
                      </m:r>
                      <m:r>
                        <a:rPr lang="es-EC" sz="2400" i="1">
                          <a:latin typeface="Cambria Math"/>
                        </a:rPr>
                        <m:t>= </m:t>
                      </m:r>
                      <m:f>
                        <m:fPr>
                          <m:ctrlPr>
                            <a:rPr lang="es-EC" sz="2400" i="1">
                              <a:latin typeface="Cambria Math"/>
                            </a:rPr>
                          </m:ctrlPr>
                        </m:fPr>
                        <m:num>
                          <m:sSub>
                            <m:sSubPr>
                              <m:ctrlPr>
                                <a:rPr lang="es-EC" sz="2400" i="1">
                                  <a:latin typeface="Cambria Math"/>
                                </a:rPr>
                              </m:ctrlPr>
                            </m:sSubPr>
                            <m:e>
                              <m:r>
                                <a:rPr lang="es-EC" sz="2400" i="1">
                                  <a:latin typeface="Cambria Math"/>
                                </a:rPr>
                                <m:t>𝑆</m:t>
                              </m:r>
                            </m:e>
                            <m:sub>
                              <m:r>
                                <a:rPr lang="es-EC" sz="2400" i="1">
                                  <a:latin typeface="Cambria Math"/>
                                </a:rPr>
                                <m:t>𝑎</m:t>
                              </m:r>
                            </m:sub>
                          </m:sSub>
                        </m:num>
                        <m:den>
                          <m:f>
                            <m:fPr>
                              <m:ctrlPr>
                                <a:rPr lang="es-EC" sz="2400" i="1">
                                  <a:latin typeface="Cambria Math"/>
                                </a:rPr>
                              </m:ctrlPr>
                            </m:fPr>
                            <m:num>
                              <m:sSub>
                                <m:sSubPr>
                                  <m:ctrlPr>
                                    <a:rPr lang="es-EC" sz="2400" i="1">
                                      <a:latin typeface="Cambria Math"/>
                                    </a:rPr>
                                  </m:ctrlPr>
                                </m:sSubPr>
                                <m:e>
                                  <m:r>
                                    <a:rPr lang="es-EC" sz="2400" i="1">
                                      <a:latin typeface="Cambria Math"/>
                                    </a:rPr>
                                    <m:t>𝑉</m:t>
                                  </m:r>
                                </m:e>
                                <m:sub>
                                  <m:r>
                                    <a:rPr lang="es-EC" sz="2400" i="1">
                                      <a:latin typeface="Cambria Math"/>
                                    </a:rPr>
                                    <m:t>𝑌</m:t>
                                  </m:r>
                                </m:sub>
                              </m:sSub>
                            </m:num>
                            <m:den>
                              <m:r>
                                <a:rPr lang="es-EC" sz="2400" i="1">
                                  <a:latin typeface="Cambria Math"/>
                                </a:rPr>
                                <m:t>𝑊</m:t>
                              </m:r>
                            </m:den>
                          </m:f>
                        </m:den>
                      </m:f>
                      <m:r>
                        <a:rPr lang="es-EC" sz="2400" i="1">
                          <a:latin typeface="Cambria Math"/>
                        </a:rPr>
                        <m:t>∗</m:t>
                      </m:r>
                      <m:f>
                        <m:fPr>
                          <m:ctrlPr>
                            <a:rPr lang="es-EC" sz="2400" i="1">
                              <a:latin typeface="Cambria Math"/>
                            </a:rPr>
                          </m:ctrlPr>
                        </m:fPr>
                        <m:num>
                          <m:r>
                            <a:rPr lang="es-EC" sz="2400" i="1">
                              <a:latin typeface="Cambria Math"/>
                            </a:rPr>
                            <m:t>1</m:t>
                          </m:r>
                        </m:num>
                        <m:den>
                          <m:sSub>
                            <m:sSubPr>
                              <m:ctrlPr>
                                <a:rPr lang="es-EC" sz="2400" i="1">
                                  <a:latin typeface="Cambria Math"/>
                                </a:rPr>
                              </m:ctrlPr>
                            </m:sSubPr>
                            <m:e>
                              <m:r>
                                <a:rPr lang="es-EC" sz="2400" i="1">
                                  <a:latin typeface="Cambria Math"/>
                                </a:rPr>
                                <m:t>𝐶</m:t>
                              </m:r>
                            </m:e>
                            <m:sub>
                              <m:r>
                                <a:rPr lang="es-EC" sz="2400" i="1">
                                  <a:latin typeface="Cambria Math"/>
                                </a:rPr>
                                <m:t>0</m:t>
                              </m:r>
                            </m:sub>
                          </m:sSub>
                        </m:den>
                      </m:f>
                    </m:oMath>
                  </m:oMathPara>
                </a14:m>
                <a:endParaRPr lang="es-EC" sz="2400" dirty="0"/>
              </a:p>
            </p:txBody>
          </p:sp>
        </mc:Choice>
        <mc:Fallback>
          <p:sp>
            <p:nvSpPr>
              <p:cNvPr id="3" name="2 Rectángulo"/>
              <p:cNvSpPr>
                <a:spLocks noRot="1" noChangeAspect="1" noMove="1" noResize="1" noEditPoints="1" noAdjustHandles="1" noChangeArrowheads="1" noChangeShapeType="1" noTextEdit="1"/>
              </p:cNvSpPr>
              <p:nvPr/>
            </p:nvSpPr>
            <p:spPr>
              <a:xfrm>
                <a:off x="5291577" y="502019"/>
                <a:ext cx="1903278" cy="1081706"/>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7" name="6 Rectángulo"/>
              <p:cNvSpPr/>
              <p:nvPr/>
            </p:nvSpPr>
            <p:spPr>
              <a:xfrm>
                <a:off x="3491880" y="2420888"/>
                <a:ext cx="5544616" cy="3164713"/>
              </a:xfrm>
              <a:prstGeom prst="rect">
                <a:avLst/>
              </a:prstGeom>
            </p:spPr>
            <p:txBody>
              <a:bodyPr wrap="square">
                <a:spAutoFit/>
              </a:bodyPr>
              <a:lstStyle/>
              <a:p>
                <a:pPr algn="just"/>
                <a:r>
                  <a:rPr lang="es-EC" dirty="0"/>
                  <a:t>R: Relación entre la demanda de resistencia Inelástica y coeficiente de resistencia de </a:t>
                </a:r>
                <a:r>
                  <a:rPr lang="es-EC" dirty="0" err="1"/>
                  <a:t>cedencia</a:t>
                </a:r>
                <a:r>
                  <a:rPr lang="es-EC" dirty="0" smtClean="0"/>
                  <a:t>.</a:t>
                </a:r>
              </a:p>
              <a:p>
                <a:pPr algn="just"/>
                <a:r>
                  <a:rPr lang="es-EC" dirty="0" smtClean="0"/>
                  <a:t/>
                </a:r>
                <a:endParaRPr lang="es-EC" dirty="0"/>
              </a:p>
              <a:p>
                <a:pPr algn="just"/>
                <a14:m>
                  <m:oMath xmlns:m="http://schemas.openxmlformats.org/officeDocument/2006/math">
                    <m:sSub>
                      <m:sSubPr>
                        <m:ctrlPr>
                          <a:rPr lang="es-EC" i="1">
                            <a:latin typeface="Cambria Math"/>
                          </a:rPr>
                        </m:ctrlPr>
                      </m:sSubPr>
                      <m:e>
                        <m:r>
                          <a:rPr lang="es-EC" i="1">
                            <a:latin typeface="Cambria Math"/>
                          </a:rPr>
                          <m:t>𝑉</m:t>
                        </m:r>
                      </m:e>
                      <m:sub>
                        <m:r>
                          <a:rPr lang="es-EC" i="1">
                            <a:latin typeface="Cambria Math"/>
                          </a:rPr>
                          <m:t>𝑦</m:t>
                        </m:r>
                      </m:sub>
                    </m:sSub>
                    <m:r>
                      <a:rPr lang="es-EC" i="1">
                        <a:latin typeface="Cambria Math"/>
                      </a:rPr>
                      <m:t>:</m:t>
                    </m:r>
                  </m:oMath>
                </a14:m>
                <a:r>
                  <a:rPr lang="es-EC" dirty="0"/>
                  <a:t> Cortante de </a:t>
                </a:r>
                <a:r>
                  <a:rPr lang="es-EC" dirty="0" err="1"/>
                  <a:t>cedencia</a:t>
                </a:r>
                <a:r>
                  <a:rPr lang="es-EC" dirty="0"/>
                  <a:t>, se lo obtiene del Modelo Bilineal de la curva de capacidad</a:t>
                </a:r>
                <a:r>
                  <a:rPr lang="es-EC" dirty="0" smtClean="0"/>
                  <a:t>.</a:t>
                </a:r>
              </a:p>
              <a:p>
                <a:pPr algn="just"/>
                <a:endParaRPr lang="es-EC" dirty="0"/>
              </a:p>
              <a:p>
                <a:pPr algn="just"/>
                <a14:m>
                  <m:oMath xmlns:m="http://schemas.openxmlformats.org/officeDocument/2006/math">
                    <m:r>
                      <a:rPr lang="es-EC" i="1">
                        <a:latin typeface="Cambria Math"/>
                      </a:rPr>
                      <m:t>𝑊</m:t>
                    </m:r>
                    <m:r>
                      <a:rPr lang="es-EC" i="1">
                        <a:latin typeface="Cambria Math"/>
                      </a:rPr>
                      <m:t>:</m:t>
                    </m:r>
                  </m:oMath>
                </a14:m>
                <a:r>
                  <a:rPr lang="es-EC" dirty="0"/>
                  <a:t> Peso total de la estructura</a:t>
                </a:r>
                <a:r>
                  <a:rPr lang="es-EC" dirty="0" smtClean="0"/>
                  <a:t>.</a:t>
                </a:r>
              </a:p>
              <a:p>
                <a:pPr algn="just"/>
                <a:endParaRPr lang="es-EC" dirty="0"/>
              </a:p>
              <a:p>
                <a:pPr algn="just"/>
                <a14:m>
                  <m:oMath xmlns:m="http://schemas.openxmlformats.org/officeDocument/2006/math">
                    <m:sSub>
                      <m:sSubPr>
                        <m:ctrlPr>
                          <a:rPr lang="es-EC" i="1">
                            <a:latin typeface="Cambria Math"/>
                          </a:rPr>
                        </m:ctrlPr>
                      </m:sSubPr>
                      <m:e>
                        <m:r>
                          <a:rPr lang="es-EC" i="1">
                            <a:latin typeface="Cambria Math"/>
                          </a:rPr>
                          <m:t>𝑆</m:t>
                        </m:r>
                      </m:e>
                      <m:sub>
                        <m:r>
                          <a:rPr lang="es-EC" i="1">
                            <a:latin typeface="Cambria Math"/>
                          </a:rPr>
                          <m:t>𝑎</m:t>
                        </m:r>
                      </m:sub>
                    </m:sSub>
                    <m:r>
                      <a:rPr lang="es-EC" i="1">
                        <a:latin typeface="Cambria Math"/>
                      </a:rPr>
                      <m:t>:</m:t>
                    </m:r>
                  </m:oMath>
                </a14:m>
                <a:r>
                  <a:rPr lang="es-EC" dirty="0"/>
                  <a:t>	Aceleración definida entre el punto de transición de aceleración constante al período de velocidad constante.</a:t>
                </a:r>
              </a:p>
            </p:txBody>
          </p:sp>
        </mc:Choice>
        <mc:Fallback>
          <p:sp>
            <p:nvSpPr>
              <p:cNvPr id="7" name="6 Rectángulo"/>
              <p:cNvSpPr>
                <a:spLocks noRot="1" noChangeAspect="1" noMove="1" noResize="1" noEditPoints="1" noAdjustHandles="1" noChangeArrowheads="1" noChangeShapeType="1" noTextEdit="1"/>
              </p:cNvSpPr>
              <p:nvPr/>
            </p:nvSpPr>
            <p:spPr>
              <a:xfrm>
                <a:off x="3491880" y="2420888"/>
                <a:ext cx="5544616" cy="3164713"/>
              </a:xfrm>
              <a:prstGeom prst="rect">
                <a:avLst/>
              </a:prstGeom>
              <a:blipFill rotWithShape="1">
                <a:blip r:embed="rId5"/>
                <a:stretch>
                  <a:fillRect l="-990" t="-963" r="-880" b="-2119"/>
                </a:stretch>
              </a:blipFill>
            </p:spPr>
            <p:txBody>
              <a:bodyPr/>
              <a:lstStyle/>
              <a:p>
                <a:r>
                  <a:rPr lang="es-EC">
                    <a:noFill/>
                  </a:rPr>
                  <a:t> </a:t>
                </a:r>
              </a:p>
            </p:txBody>
          </p:sp>
        </mc:Fallback>
      </mc:AlternateContent>
    </p:spTree>
    <p:extLst>
      <p:ext uri="{BB962C8B-B14F-4D97-AF65-F5344CB8AC3E}">
        <p14:creationId xmlns:p14="http://schemas.microsoft.com/office/powerpoint/2010/main" xmlns="" val="516826134"/>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244408" y="6001162"/>
            <a:ext cx="720080" cy="740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xmlns="" Requires="a14">
          <p:sp>
            <p:nvSpPr>
              <p:cNvPr id="6" name="1 Título"/>
              <p:cNvSpPr txBox="1">
                <a:spLocks/>
              </p:cNvSpPr>
              <p:nvPr/>
            </p:nvSpPr>
            <p:spPr>
              <a:xfrm rot="-4500000">
                <a:off x="-1991805" y="1671449"/>
                <a:ext cx="6066568" cy="2544757"/>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DETERMINACION DEL FACTOR </a:t>
                </a:r>
                <a14:m>
                  <m:oMath xmlns:m="http://schemas.openxmlformats.org/officeDocument/2006/math">
                    <m:r>
                      <a:rPr lang="es-EC" sz="3200" i="1">
                        <a:latin typeface="Cambria Math"/>
                      </a:rPr>
                      <m:t>𝑅</m:t>
                    </m:r>
                  </m:oMath>
                </a14:m>
                <a:endParaRPr lang="es-EC" sz="3200" dirty="0"/>
              </a:p>
            </p:txBody>
          </p:sp>
        </mc:Choice>
        <mc:Fallback>
          <p:sp>
            <p:nvSpPr>
              <p:cNvPr id="6" name="1 Título"/>
              <p:cNvSpPr txBox="1">
                <a:spLocks noRot="1" noChangeAspect="1" noMove="1" noResize="1" noEditPoints="1" noAdjustHandles="1" noChangeArrowheads="1" noChangeShapeType="1" noTextEdit="1"/>
              </p:cNvSpPr>
              <p:nvPr/>
            </p:nvSpPr>
            <p:spPr>
              <a:xfrm rot="-4500000">
                <a:off x="-1991805" y="1671449"/>
                <a:ext cx="6066568" cy="2544757"/>
              </a:xfrm>
              <a:prstGeom prst="rect">
                <a:avLst/>
              </a:prstGeom>
              <a:blipFill rotWithShape="1">
                <a:blip r:embed="rId3"/>
                <a:stretch>
                  <a:fillRect b="-3178"/>
                </a:stretch>
              </a:blipFill>
            </p:spPr>
            <p:txBody>
              <a:bodyPr/>
              <a:lstStyle/>
              <a:p>
                <a:r>
                  <a:rPr lang="es-EC">
                    <a:noFill/>
                  </a:rPr>
                  <a:t> </a:t>
                </a:r>
              </a:p>
            </p:txBody>
          </p:sp>
        </mc:Fallback>
      </mc:AlternateContent>
      <p:sp>
        <p:nvSpPr>
          <p:cNvPr id="5" name="1 Título"/>
          <p:cNvSpPr txBox="1">
            <a:spLocks/>
          </p:cNvSpPr>
          <p:nvPr/>
        </p:nvSpPr>
        <p:spPr>
          <a:xfrm rot="884787">
            <a:off x="1316578" y="-776832"/>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SOLDADOS</a:t>
            </a:r>
            <a:endParaRPr lang="es-EC" sz="2400" dirty="0"/>
          </a:p>
        </p:txBody>
      </p:sp>
      <p:pic>
        <p:nvPicPr>
          <p:cNvPr id="19" name="18 Imagen"/>
          <p:cNvPicPr/>
          <p:nvPr/>
        </p:nvPicPr>
        <p:blipFill rotWithShape="1">
          <a:blip r:embed="rId4"/>
          <a:srcRect l="22918" t="18485" r="43852" b="21213"/>
          <a:stretch/>
        </p:blipFill>
        <p:spPr bwMode="auto">
          <a:xfrm>
            <a:off x="3635896" y="908720"/>
            <a:ext cx="5400600" cy="4464496"/>
          </a:xfrm>
          <a:prstGeom prst="rect">
            <a:avLst/>
          </a:prstGeom>
          <a:ln>
            <a:noFill/>
          </a:ln>
          <a:extLst>
            <a:ext uri="{53640926-AAD7-44D8-BBD7-CCE9431645EC}">
              <a14:shadowObscured xmlns:a14="http://schemas.microsoft.com/office/drawing/2010/main" xmlns=""/>
            </a:ext>
          </a:extLst>
        </p:spPr>
      </p:pic>
      <mc:AlternateContent xmlns:mc="http://schemas.openxmlformats.org/markup-compatibility/2006">
        <mc:Choice xmlns:a14="http://schemas.microsoft.com/office/drawing/2010/main" xmlns="" Requires="a14">
          <p:sp>
            <p:nvSpPr>
              <p:cNvPr id="21" name="20 Rectángulo"/>
              <p:cNvSpPr/>
              <p:nvPr/>
            </p:nvSpPr>
            <p:spPr>
              <a:xfrm>
                <a:off x="3641612" y="6005709"/>
                <a:ext cx="1757148" cy="394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𝑉</m:t>
                          </m:r>
                        </m:e>
                        <m:sub>
                          <m:r>
                            <a:rPr lang="es-EC" i="1">
                              <a:latin typeface="Cambria Math"/>
                            </a:rPr>
                            <m:t>𝑦</m:t>
                          </m:r>
                        </m:sub>
                      </m:sSub>
                      <m:r>
                        <a:rPr lang="es-EC" i="1">
                          <a:latin typeface="Cambria Math"/>
                        </a:rPr>
                        <m:t>=677.52 </m:t>
                      </m:r>
                      <m:r>
                        <a:rPr lang="es-EC" i="1">
                          <a:latin typeface="Cambria Math"/>
                        </a:rPr>
                        <m:t>𝑡𝑛</m:t>
                      </m:r>
                    </m:oMath>
                  </m:oMathPara>
                </a14:m>
                <a:endParaRPr lang="es-EC" dirty="0"/>
              </a:p>
            </p:txBody>
          </p:sp>
        </mc:Choice>
        <mc:Fallback>
          <p:sp>
            <p:nvSpPr>
              <p:cNvPr id="21" name="20 Rectángulo"/>
              <p:cNvSpPr>
                <a:spLocks noRot="1" noChangeAspect="1" noMove="1" noResize="1" noEditPoints="1" noAdjustHandles="1" noChangeArrowheads="1" noChangeShapeType="1" noTextEdit="1"/>
              </p:cNvSpPr>
              <p:nvPr/>
            </p:nvSpPr>
            <p:spPr>
              <a:xfrm>
                <a:off x="3641612" y="6005709"/>
                <a:ext cx="1757148" cy="394723"/>
              </a:xfrm>
              <a:prstGeom prst="rect">
                <a:avLst/>
              </a:prstGeom>
              <a:blipFill rotWithShape="1">
                <a:blip r:embed="rId5"/>
                <a:stretch>
                  <a:fillRect b="-3077"/>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22" name="21 Rectángulo"/>
              <p:cNvSpPr/>
              <p:nvPr/>
            </p:nvSpPr>
            <p:spPr>
              <a:xfrm>
                <a:off x="5940152" y="6011996"/>
                <a:ext cx="19078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𝑊</m:t>
                      </m:r>
                      <m:r>
                        <a:rPr lang="es-EC" i="1">
                          <a:latin typeface="Cambria Math"/>
                        </a:rPr>
                        <m:t>= 1458.78 </m:t>
                      </m:r>
                      <m:r>
                        <a:rPr lang="es-EC" i="1">
                          <a:latin typeface="Cambria Math"/>
                        </a:rPr>
                        <m:t>𝑡𝑛</m:t>
                      </m:r>
                    </m:oMath>
                  </m:oMathPara>
                </a14:m>
                <a:endParaRPr lang="es-EC" dirty="0"/>
              </a:p>
            </p:txBody>
          </p:sp>
        </mc:Choice>
        <mc:Fallback>
          <p:sp>
            <p:nvSpPr>
              <p:cNvPr id="22" name="21 Rectángulo"/>
              <p:cNvSpPr>
                <a:spLocks noRot="1" noChangeAspect="1" noMove="1" noResize="1" noEditPoints="1" noAdjustHandles="1" noChangeArrowheads="1" noChangeShapeType="1" noTextEdit="1"/>
              </p:cNvSpPr>
              <p:nvPr/>
            </p:nvSpPr>
            <p:spPr>
              <a:xfrm>
                <a:off x="5940152" y="6011996"/>
                <a:ext cx="1907895" cy="369332"/>
              </a:xfrm>
              <a:prstGeom prst="rect">
                <a:avLst/>
              </a:prstGeom>
              <a:blipFill rotWithShape="1">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947507527"/>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244408" y="6001162"/>
            <a:ext cx="720080" cy="740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xmlns="" Requires="a14">
          <p:sp>
            <p:nvSpPr>
              <p:cNvPr id="6" name="1 Título"/>
              <p:cNvSpPr txBox="1">
                <a:spLocks/>
              </p:cNvSpPr>
              <p:nvPr/>
            </p:nvSpPr>
            <p:spPr>
              <a:xfrm rot="-4500000">
                <a:off x="-1991805" y="1671449"/>
                <a:ext cx="6066568" cy="2544757"/>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DETERMINACION DEL FACTOR </a:t>
                </a:r>
                <a14:m>
                  <m:oMath xmlns:m="http://schemas.openxmlformats.org/officeDocument/2006/math">
                    <m:r>
                      <a:rPr lang="es-EC" sz="3200" i="1">
                        <a:latin typeface="Cambria Math"/>
                      </a:rPr>
                      <m:t>𝑅</m:t>
                    </m:r>
                  </m:oMath>
                </a14:m>
                <a:endParaRPr lang="es-EC" sz="3200" dirty="0"/>
              </a:p>
            </p:txBody>
          </p:sp>
        </mc:Choice>
        <mc:Fallback>
          <p:sp>
            <p:nvSpPr>
              <p:cNvPr id="6" name="1 Título"/>
              <p:cNvSpPr txBox="1">
                <a:spLocks noRot="1" noChangeAspect="1" noMove="1" noResize="1" noEditPoints="1" noAdjustHandles="1" noChangeArrowheads="1" noChangeShapeType="1" noTextEdit="1"/>
              </p:cNvSpPr>
              <p:nvPr/>
            </p:nvSpPr>
            <p:spPr>
              <a:xfrm rot="-4500000">
                <a:off x="-1991805" y="1671449"/>
                <a:ext cx="6066568" cy="2544757"/>
              </a:xfrm>
              <a:prstGeom prst="rect">
                <a:avLst/>
              </a:prstGeom>
              <a:blipFill rotWithShape="1">
                <a:blip r:embed="rId3"/>
                <a:stretch>
                  <a:fillRect b="-3178"/>
                </a:stretch>
              </a:blipFill>
            </p:spPr>
            <p:txBody>
              <a:bodyPr/>
              <a:lstStyle/>
              <a:p>
                <a:r>
                  <a:rPr lang="es-EC">
                    <a:noFill/>
                  </a:rPr>
                  <a:t> </a:t>
                </a:r>
              </a:p>
            </p:txBody>
          </p:sp>
        </mc:Fallback>
      </mc:AlternateContent>
      <p:sp>
        <p:nvSpPr>
          <p:cNvPr id="5" name="1 Título"/>
          <p:cNvSpPr txBox="1">
            <a:spLocks/>
          </p:cNvSpPr>
          <p:nvPr/>
        </p:nvSpPr>
        <p:spPr>
          <a:xfrm rot="884787">
            <a:off x="1316578" y="-776832"/>
            <a:ext cx="338337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LAMINADOS</a:t>
            </a:r>
            <a:endParaRPr lang="es-EC" sz="2400" dirty="0"/>
          </a:p>
        </p:txBody>
      </p:sp>
      <p:pic>
        <p:nvPicPr>
          <p:cNvPr id="7" name="6 Imagen"/>
          <p:cNvPicPr/>
          <p:nvPr/>
        </p:nvPicPr>
        <p:blipFill rotWithShape="1">
          <a:blip r:embed="rId4"/>
          <a:srcRect l="22438" t="20056" r="32862" b="25388"/>
          <a:stretch/>
        </p:blipFill>
        <p:spPr bwMode="auto">
          <a:xfrm>
            <a:off x="3695774" y="1124744"/>
            <a:ext cx="5412730" cy="4536504"/>
          </a:xfrm>
          <a:prstGeom prst="rect">
            <a:avLst/>
          </a:prstGeom>
          <a:ln>
            <a:noFill/>
          </a:ln>
          <a:extLst>
            <a:ext uri="{53640926-AAD7-44D8-BBD7-CCE9431645EC}">
              <a14:shadowObscured xmlns:a14="http://schemas.microsoft.com/office/drawing/2010/main" xmlns=""/>
            </a:ext>
          </a:extLst>
        </p:spPr>
      </p:pic>
      <mc:AlternateContent xmlns:mc="http://schemas.openxmlformats.org/markup-compatibility/2006">
        <mc:Choice xmlns:a14="http://schemas.microsoft.com/office/drawing/2010/main" xmlns="" Requires="a14">
          <p:sp>
            <p:nvSpPr>
              <p:cNvPr id="8" name="7 Rectángulo"/>
              <p:cNvSpPr/>
              <p:nvPr/>
            </p:nvSpPr>
            <p:spPr>
              <a:xfrm>
                <a:off x="3923928" y="6005709"/>
                <a:ext cx="1885388" cy="394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𝑉</m:t>
                          </m:r>
                        </m:e>
                        <m:sub>
                          <m:r>
                            <a:rPr lang="es-EC" i="1">
                              <a:latin typeface="Cambria Math"/>
                            </a:rPr>
                            <m:t>𝑦</m:t>
                          </m:r>
                        </m:sub>
                      </m:sSub>
                      <m:r>
                        <a:rPr lang="es-EC" i="1">
                          <a:latin typeface="Cambria Math"/>
                        </a:rPr>
                        <m:t>=1081.52 </m:t>
                      </m:r>
                      <m:r>
                        <a:rPr lang="es-EC" i="1">
                          <a:latin typeface="Cambria Math"/>
                        </a:rPr>
                        <m:t>𝑡𝑛</m:t>
                      </m:r>
                    </m:oMath>
                  </m:oMathPara>
                </a14:m>
                <a:endParaRPr lang="es-EC" dirty="0"/>
              </a:p>
            </p:txBody>
          </p:sp>
        </mc:Choice>
        <mc:Fallback>
          <p:sp>
            <p:nvSpPr>
              <p:cNvPr id="8" name="7 Rectángulo"/>
              <p:cNvSpPr>
                <a:spLocks noRot="1" noChangeAspect="1" noMove="1" noResize="1" noEditPoints="1" noAdjustHandles="1" noChangeArrowheads="1" noChangeShapeType="1" noTextEdit="1"/>
              </p:cNvSpPr>
              <p:nvPr/>
            </p:nvSpPr>
            <p:spPr>
              <a:xfrm>
                <a:off x="3923928" y="6005709"/>
                <a:ext cx="1885388" cy="394723"/>
              </a:xfrm>
              <a:prstGeom prst="rect">
                <a:avLst/>
              </a:prstGeom>
              <a:blipFill rotWithShape="1">
                <a:blip r:embed="rId5"/>
                <a:stretch>
                  <a:fillRect b="-3077"/>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9" name="8 Rectángulo"/>
              <p:cNvSpPr/>
              <p:nvPr/>
            </p:nvSpPr>
            <p:spPr>
              <a:xfrm>
                <a:off x="6286544" y="6001162"/>
                <a:ext cx="16033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𝑊</m:t>
                      </m:r>
                      <m:r>
                        <a:rPr lang="es-EC" i="1">
                          <a:latin typeface="Cambria Math"/>
                        </a:rPr>
                        <m:t>= 1680 </m:t>
                      </m:r>
                      <m:r>
                        <a:rPr lang="es-EC" i="1">
                          <a:latin typeface="Cambria Math"/>
                        </a:rPr>
                        <m:t>𝑡𝑛</m:t>
                      </m:r>
                    </m:oMath>
                  </m:oMathPara>
                </a14:m>
                <a:endParaRPr lang="es-EC" dirty="0"/>
              </a:p>
            </p:txBody>
          </p:sp>
        </mc:Choice>
        <mc:Fallback>
          <p:sp>
            <p:nvSpPr>
              <p:cNvPr id="9" name="8 Rectángulo"/>
              <p:cNvSpPr>
                <a:spLocks noRot="1" noChangeAspect="1" noMove="1" noResize="1" noEditPoints="1" noAdjustHandles="1" noChangeArrowheads="1" noChangeShapeType="1" noTextEdit="1"/>
              </p:cNvSpPr>
              <p:nvPr/>
            </p:nvSpPr>
            <p:spPr>
              <a:xfrm>
                <a:off x="6286544" y="6001162"/>
                <a:ext cx="1603323" cy="369332"/>
              </a:xfrm>
              <a:prstGeom prst="rect">
                <a:avLst/>
              </a:prstGeom>
              <a:blipFill rotWithShape="1">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544169563"/>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521296" y="2683943"/>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ELEMENTOS LAMINADOS  Y SOLDADOS </a:t>
            </a:r>
            <a:endParaRPr lang="es-EC" sz="3200" dirty="0"/>
          </a:p>
        </p:txBody>
      </p:sp>
      <mc:AlternateContent xmlns:mc="http://schemas.openxmlformats.org/markup-compatibility/2006">
        <mc:Choice xmlns:a14="http://schemas.microsoft.com/office/drawing/2010/main" xmlns="" Requires="a14">
          <p:sp>
            <p:nvSpPr>
              <p:cNvPr id="12"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OBTENCION DE</a:t>
                </a:r>
                <a14:m>
                  <m:oMath xmlns:m="http://schemas.openxmlformats.org/officeDocument/2006/math">
                    <m:sSub>
                      <m:sSubPr>
                        <m:ctrlPr>
                          <a:rPr lang="es-EC" sz="2400" i="1">
                            <a:latin typeface="Cambria Math"/>
                          </a:rPr>
                        </m:ctrlPr>
                      </m:sSubPr>
                      <m:e>
                        <m:r>
                          <a:rPr lang="es-ES" sz="2400" b="0" i="1" smtClean="0">
                            <a:latin typeface="Cambria Math"/>
                          </a:rPr>
                          <m:t>  </m:t>
                        </m:r>
                        <m:r>
                          <a:rPr lang="es-EC" sz="2400" i="1">
                            <a:latin typeface="Cambria Math"/>
                          </a:rPr>
                          <m:t>𝐶</m:t>
                        </m:r>
                      </m:e>
                      <m:sub>
                        <m:r>
                          <a:rPr lang="en-US" sz="2400" b="0" i="1" smtClean="0">
                            <a:latin typeface="Cambria Math"/>
                          </a:rPr>
                          <m:t>3</m:t>
                        </m:r>
                      </m:sub>
                    </m:sSub>
                  </m:oMath>
                </a14:m>
                <a:r>
                  <a:rPr lang="en-US" sz="2400" dirty="0" smtClean="0"/>
                  <a:t/>
                </a:r>
                <a:endParaRPr lang="es-EC" sz="2400" dirty="0"/>
              </a:p>
            </p:txBody>
          </p:sp>
        </mc:Choice>
        <mc:Fallback>
          <p:sp>
            <p:nvSpPr>
              <p:cNvPr id="12" name="1 Título"/>
              <p:cNvSpPr txBox="1">
                <a:spLocks noRot="1" noChangeAspect="1" noMove="1" noResize="1" noEditPoints="1" noAdjustHandles="1" noChangeArrowheads="1" noChangeShapeType="1" noTextEdit="1"/>
              </p:cNvSpPr>
              <p:nvPr/>
            </p:nvSpPr>
            <p:spPr>
              <a:xfrm rot="922550">
                <a:off x="701075" y="-238939"/>
                <a:ext cx="3456867" cy="1141848"/>
              </a:xfrm>
              <a:prstGeom prst="rect">
                <a:avLst/>
              </a:prstGeom>
              <a:blipFill rotWithShape="1">
                <a:blip r:embed="rId3"/>
                <a:stretch>
                  <a:fillRect l="-3685"/>
                </a:stretch>
              </a:blipFill>
            </p:spPr>
            <p:txBody>
              <a:bodyPr/>
              <a:lstStyle/>
              <a:p>
                <a:r>
                  <a:rPr lang="es-EC">
                    <a:noFill/>
                  </a:rPr>
                  <a:t> </a:t>
                </a:r>
              </a:p>
            </p:txBody>
          </p:sp>
        </mc:Fallback>
      </mc:AlternateContent>
      <p:sp>
        <p:nvSpPr>
          <p:cNvPr id="21" name="1 Título"/>
          <p:cNvSpPr txBox="1">
            <a:spLocks/>
          </p:cNvSpPr>
          <p:nvPr/>
        </p:nvSpPr>
        <p:spPr>
          <a:xfrm>
            <a:off x="5436096" y="260648"/>
            <a:ext cx="2592288" cy="56578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SOLDADOS </a:t>
            </a:r>
            <a:endParaRPr lang="es-EC" sz="2400" dirty="0"/>
          </a:p>
        </p:txBody>
      </p:sp>
      <p:sp>
        <p:nvSpPr>
          <p:cNvPr id="14" name="1 Título"/>
          <p:cNvSpPr txBox="1">
            <a:spLocks/>
          </p:cNvSpPr>
          <p:nvPr/>
        </p:nvSpPr>
        <p:spPr>
          <a:xfrm>
            <a:off x="3995936" y="3295264"/>
            <a:ext cx="2592288" cy="56578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LAMINADOS </a:t>
            </a:r>
            <a:endParaRPr lang="es-EC" sz="2400" dirty="0"/>
          </a:p>
        </p:txBody>
      </p:sp>
      <mc:AlternateContent xmlns:mc="http://schemas.openxmlformats.org/markup-compatibility/2006">
        <mc:Choice xmlns:a14="http://schemas.microsoft.com/office/drawing/2010/main" xmlns="" Requires="a14">
          <p:sp>
            <p:nvSpPr>
              <p:cNvPr id="9" name="8 Rectángulo"/>
              <p:cNvSpPr/>
              <p:nvPr/>
            </p:nvSpPr>
            <p:spPr>
              <a:xfrm>
                <a:off x="4283968" y="908720"/>
                <a:ext cx="4572000" cy="223221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𝐶</m:t>
                          </m:r>
                        </m:e>
                        <m:sub>
                          <m:r>
                            <a:rPr lang="es-EC" i="1">
                              <a:latin typeface="Cambria Math"/>
                            </a:rPr>
                            <m:t>3</m:t>
                          </m:r>
                        </m:sub>
                      </m:sSub>
                      <m:r>
                        <a:rPr lang="es-EC" i="1">
                          <a:latin typeface="Cambria Math"/>
                        </a:rPr>
                        <m:t>=1+</m:t>
                      </m:r>
                      <m:f>
                        <m:fPr>
                          <m:ctrlPr>
                            <a:rPr lang="es-EC" i="1">
                              <a:latin typeface="Cambria Math"/>
                            </a:rPr>
                          </m:ctrlPr>
                        </m:fPr>
                        <m:num>
                          <m:d>
                            <m:dPr>
                              <m:begChr m:val="|"/>
                              <m:endChr m:val="|"/>
                              <m:ctrlPr>
                                <a:rPr lang="es-EC" i="1">
                                  <a:latin typeface="Cambria Math"/>
                                </a:rPr>
                              </m:ctrlPr>
                            </m:dPr>
                            <m:e>
                              <m:r>
                                <a:rPr lang="es-EC" i="1">
                                  <a:latin typeface="Cambria Math"/>
                                </a:rPr>
                                <m:t>∝</m:t>
                              </m:r>
                            </m:e>
                          </m:d>
                          <m:r>
                            <a:rPr lang="es-EC" i="1">
                              <a:latin typeface="Cambria Math"/>
                            </a:rPr>
                            <m:t>∗</m:t>
                          </m:r>
                          <m:sSup>
                            <m:sSupPr>
                              <m:ctrlPr>
                                <a:rPr lang="es-EC" i="1">
                                  <a:latin typeface="Cambria Math"/>
                                </a:rPr>
                              </m:ctrlPr>
                            </m:sSupPr>
                            <m:e>
                              <m:d>
                                <m:dPr>
                                  <m:ctrlPr>
                                    <a:rPr lang="es-EC" i="1">
                                      <a:latin typeface="Cambria Math"/>
                                    </a:rPr>
                                  </m:ctrlPr>
                                </m:dPr>
                                <m:e>
                                  <m:r>
                                    <a:rPr lang="es-EC" i="1">
                                      <a:latin typeface="Cambria Math"/>
                                    </a:rPr>
                                    <m:t>𝑅</m:t>
                                  </m:r>
                                  <m:r>
                                    <a:rPr lang="es-EC" i="1">
                                      <a:latin typeface="Cambria Math"/>
                                    </a:rPr>
                                    <m:t>−1</m:t>
                                  </m:r>
                                </m:e>
                              </m:d>
                            </m:e>
                            <m:sup>
                              <m:f>
                                <m:fPr>
                                  <m:type m:val="skw"/>
                                  <m:ctrlPr>
                                    <a:rPr lang="es-EC" i="1">
                                      <a:latin typeface="Cambria Math"/>
                                    </a:rPr>
                                  </m:ctrlPr>
                                </m:fPr>
                                <m:num>
                                  <m:r>
                                    <a:rPr lang="es-EC" i="1">
                                      <a:latin typeface="Cambria Math"/>
                                    </a:rPr>
                                    <m:t>3</m:t>
                                  </m:r>
                                </m:num>
                                <m:den>
                                  <m:r>
                                    <a:rPr lang="es-EC" i="1">
                                      <a:latin typeface="Cambria Math"/>
                                    </a:rPr>
                                    <m:t>2</m:t>
                                  </m:r>
                                </m:den>
                              </m:f>
                            </m:sup>
                          </m:sSup>
                        </m:num>
                        <m:den>
                          <m:sSub>
                            <m:sSubPr>
                              <m:ctrlPr>
                                <a:rPr lang="es-EC" i="1">
                                  <a:latin typeface="Cambria Math"/>
                                </a:rPr>
                              </m:ctrlPr>
                            </m:sSubPr>
                            <m:e>
                              <m:r>
                                <a:rPr lang="es-EC" i="1">
                                  <a:latin typeface="Cambria Math"/>
                                </a:rPr>
                                <m:t>𝑇</m:t>
                              </m:r>
                            </m:e>
                            <m:sub>
                              <m:r>
                                <a:rPr lang="es-EC" i="1">
                                  <a:latin typeface="Cambria Math"/>
                                </a:rPr>
                                <m:t>𝑒</m:t>
                              </m:r>
                            </m:sub>
                          </m:sSub>
                        </m:den>
                      </m:f>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 </m:t>
                          </m:r>
                          <m:r>
                            <a:rPr lang="es-EC" i="1">
                              <a:latin typeface="Cambria Math"/>
                            </a:rPr>
                            <m:t>𝐶</m:t>
                          </m:r>
                        </m:e>
                        <m:sub>
                          <m:r>
                            <a:rPr lang="es-EC" i="1">
                              <a:latin typeface="Cambria Math"/>
                            </a:rPr>
                            <m:t>3</m:t>
                          </m:r>
                        </m:sub>
                      </m:sSub>
                      <m:r>
                        <a:rPr lang="es-EC" i="1">
                          <a:latin typeface="Cambria Math"/>
                        </a:rPr>
                        <m:t>=1+</m:t>
                      </m:r>
                      <m:f>
                        <m:fPr>
                          <m:ctrlPr>
                            <a:rPr lang="es-EC" i="1">
                              <a:latin typeface="Cambria Math"/>
                            </a:rPr>
                          </m:ctrlPr>
                        </m:fPr>
                        <m:num>
                          <m:d>
                            <m:dPr>
                              <m:begChr m:val="|"/>
                              <m:endChr m:val="|"/>
                              <m:ctrlPr>
                                <a:rPr lang="es-EC" i="1">
                                  <a:latin typeface="Cambria Math"/>
                                </a:rPr>
                              </m:ctrlPr>
                            </m:dPr>
                            <m:e>
                              <m:r>
                                <a:rPr lang="es-EC" i="1">
                                  <a:latin typeface="Cambria Math"/>
                                </a:rPr>
                                <m:t>0.13</m:t>
                              </m:r>
                            </m:e>
                          </m:d>
                          <m:r>
                            <a:rPr lang="es-EC" i="1">
                              <a:latin typeface="Cambria Math"/>
                            </a:rPr>
                            <m:t>∗</m:t>
                          </m:r>
                          <m:sSup>
                            <m:sSupPr>
                              <m:ctrlPr>
                                <a:rPr lang="es-EC" i="1">
                                  <a:latin typeface="Cambria Math"/>
                                </a:rPr>
                              </m:ctrlPr>
                            </m:sSupPr>
                            <m:e>
                              <m:d>
                                <m:dPr>
                                  <m:ctrlPr>
                                    <a:rPr lang="es-EC" i="1">
                                      <a:latin typeface="Cambria Math"/>
                                    </a:rPr>
                                  </m:ctrlPr>
                                </m:dPr>
                                <m:e>
                                  <m:r>
                                    <a:rPr lang="es-EC" i="1">
                                      <a:latin typeface="Cambria Math"/>
                                    </a:rPr>
                                    <m:t>2.52−1</m:t>
                                  </m:r>
                                </m:e>
                              </m:d>
                            </m:e>
                            <m:sup>
                              <m:f>
                                <m:fPr>
                                  <m:type m:val="skw"/>
                                  <m:ctrlPr>
                                    <a:rPr lang="es-EC" i="1">
                                      <a:latin typeface="Cambria Math"/>
                                    </a:rPr>
                                  </m:ctrlPr>
                                </m:fPr>
                                <m:num>
                                  <m:r>
                                    <a:rPr lang="es-EC" i="1">
                                      <a:latin typeface="Cambria Math"/>
                                    </a:rPr>
                                    <m:t>3</m:t>
                                  </m:r>
                                </m:num>
                                <m:den>
                                  <m:r>
                                    <a:rPr lang="es-EC" i="1">
                                      <a:latin typeface="Cambria Math"/>
                                    </a:rPr>
                                    <m:t>2</m:t>
                                  </m:r>
                                </m:den>
                              </m:f>
                            </m:sup>
                          </m:sSup>
                        </m:num>
                        <m:den>
                          <m:r>
                            <a:rPr lang="es-EC" i="1">
                              <a:latin typeface="Cambria Math"/>
                            </a:rPr>
                            <m:t>0.67</m:t>
                          </m:r>
                        </m:den>
                      </m:f>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3</m:t>
                          </m:r>
                        </m:sub>
                      </m:sSub>
                      <m:r>
                        <m:rPr>
                          <m:aln/>
                        </m:rPr>
                        <a:rPr lang="es-EC" i="1">
                          <a:latin typeface="Cambria Math"/>
                        </a:rPr>
                        <m:t>=</m:t>
                      </m:r>
                      <m:r>
                        <a:rPr lang="es-EC" i="1">
                          <a:latin typeface="Cambria Math"/>
                        </a:rPr>
                        <m:t>1.3</m:t>
                      </m:r>
                      <m:r>
                        <a:rPr lang="es-ES" b="0" i="1" smtClean="0">
                          <a:latin typeface="Cambria Math"/>
                        </a:rPr>
                        <m:t>844</m:t>
                      </m:r>
                    </m:oMath>
                  </m:oMathPara>
                </a14:m>
                <a:endParaRPr lang="es-EC" dirty="0"/>
              </a:p>
            </p:txBody>
          </p:sp>
        </mc:Choice>
        <mc:Fallback>
          <p:sp>
            <p:nvSpPr>
              <p:cNvPr id="9" name="8 Rectángulo"/>
              <p:cNvSpPr>
                <a:spLocks noRot="1" noChangeAspect="1" noMove="1" noResize="1" noEditPoints="1" noAdjustHandles="1" noChangeArrowheads="1" noChangeShapeType="1" noTextEdit="1"/>
              </p:cNvSpPr>
              <p:nvPr/>
            </p:nvSpPr>
            <p:spPr>
              <a:xfrm>
                <a:off x="4283968" y="908720"/>
                <a:ext cx="4572000" cy="2232214"/>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10" name="9 Rectángulo"/>
              <p:cNvSpPr/>
              <p:nvPr/>
            </p:nvSpPr>
            <p:spPr>
              <a:xfrm>
                <a:off x="3180767" y="3945511"/>
                <a:ext cx="4572000" cy="221836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3</m:t>
                          </m:r>
                        </m:sub>
                      </m:sSub>
                      <m:r>
                        <a:rPr lang="es-EC" i="1">
                          <a:latin typeface="Cambria Math"/>
                        </a:rPr>
                        <m:t>=1+</m:t>
                      </m:r>
                      <m:f>
                        <m:fPr>
                          <m:ctrlPr>
                            <a:rPr lang="es-EC" i="1">
                              <a:latin typeface="Cambria Math"/>
                            </a:rPr>
                          </m:ctrlPr>
                        </m:fPr>
                        <m:num>
                          <m:d>
                            <m:dPr>
                              <m:begChr m:val="|"/>
                              <m:endChr m:val="|"/>
                              <m:ctrlPr>
                                <a:rPr lang="es-EC" i="1">
                                  <a:latin typeface="Cambria Math"/>
                                </a:rPr>
                              </m:ctrlPr>
                            </m:dPr>
                            <m:e>
                              <m:r>
                                <a:rPr lang="es-EC" i="1">
                                  <a:latin typeface="Cambria Math"/>
                                </a:rPr>
                                <m:t>∝</m:t>
                              </m:r>
                            </m:e>
                          </m:d>
                          <m:r>
                            <a:rPr lang="es-EC" i="1">
                              <a:latin typeface="Cambria Math"/>
                            </a:rPr>
                            <m:t>∗</m:t>
                          </m:r>
                          <m:sSup>
                            <m:sSupPr>
                              <m:ctrlPr>
                                <a:rPr lang="es-EC" i="1">
                                  <a:latin typeface="Cambria Math"/>
                                </a:rPr>
                              </m:ctrlPr>
                            </m:sSupPr>
                            <m:e>
                              <m:d>
                                <m:dPr>
                                  <m:ctrlPr>
                                    <a:rPr lang="es-EC" i="1">
                                      <a:latin typeface="Cambria Math"/>
                                    </a:rPr>
                                  </m:ctrlPr>
                                </m:dPr>
                                <m:e>
                                  <m:r>
                                    <a:rPr lang="es-EC" i="1">
                                      <a:latin typeface="Cambria Math"/>
                                    </a:rPr>
                                    <m:t>𝑅</m:t>
                                  </m:r>
                                  <m:r>
                                    <a:rPr lang="es-EC" i="1">
                                      <a:latin typeface="Cambria Math"/>
                                    </a:rPr>
                                    <m:t>−1</m:t>
                                  </m:r>
                                </m:e>
                              </m:d>
                            </m:e>
                            <m:sup>
                              <m:f>
                                <m:fPr>
                                  <m:type m:val="skw"/>
                                  <m:ctrlPr>
                                    <a:rPr lang="es-EC" i="1">
                                      <a:latin typeface="Cambria Math"/>
                                    </a:rPr>
                                  </m:ctrlPr>
                                </m:fPr>
                                <m:num>
                                  <m:r>
                                    <a:rPr lang="es-EC" i="1">
                                      <a:latin typeface="Cambria Math"/>
                                    </a:rPr>
                                    <m:t>3</m:t>
                                  </m:r>
                                </m:num>
                                <m:den>
                                  <m:r>
                                    <a:rPr lang="es-EC" i="1">
                                      <a:latin typeface="Cambria Math"/>
                                    </a:rPr>
                                    <m:t>2</m:t>
                                  </m:r>
                                </m:den>
                              </m:f>
                            </m:sup>
                          </m:sSup>
                        </m:num>
                        <m:den>
                          <m:sSub>
                            <m:sSubPr>
                              <m:ctrlPr>
                                <a:rPr lang="es-EC" i="1">
                                  <a:latin typeface="Cambria Math"/>
                                </a:rPr>
                              </m:ctrlPr>
                            </m:sSubPr>
                            <m:e>
                              <m:r>
                                <a:rPr lang="es-EC" i="1">
                                  <a:latin typeface="Cambria Math"/>
                                </a:rPr>
                                <m:t>𝑇</m:t>
                              </m:r>
                            </m:e>
                            <m:sub>
                              <m:r>
                                <a:rPr lang="es-EC" i="1">
                                  <a:latin typeface="Cambria Math"/>
                                </a:rPr>
                                <m:t>𝑒</m:t>
                              </m:r>
                            </m:sub>
                          </m:sSub>
                        </m:den>
                      </m:f>
                    </m:oMath>
                  </m:oMathPara>
                </a14:m>
                <a:endParaRPr lang="es-EC" i="1" dirty="0" smtClean="0"/>
              </a:p>
              <a:p>
                <a:endParaRPr lang="es-EC" i="1" dirty="0"/>
              </a:p>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𝐶</m:t>
                          </m:r>
                        </m:e>
                        <m:sub>
                          <m:r>
                            <a:rPr lang="es-EC" i="1">
                              <a:latin typeface="Cambria Math"/>
                            </a:rPr>
                            <m:t>3</m:t>
                          </m:r>
                        </m:sub>
                      </m:sSub>
                      <m:r>
                        <a:rPr lang="es-EC" i="1">
                          <a:latin typeface="Cambria Math"/>
                        </a:rPr>
                        <m:t>=1+</m:t>
                      </m:r>
                      <m:f>
                        <m:fPr>
                          <m:ctrlPr>
                            <a:rPr lang="es-EC" i="1">
                              <a:latin typeface="Cambria Math"/>
                            </a:rPr>
                          </m:ctrlPr>
                        </m:fPr>
                        <m:num>
                          <m:d>
                            <m:dPr>
                              <m:begChr m:val="|"/>
                              <m:endChr m:val="|"/>
                              <m:ctrlPr>
                                <a:rPr lang="es-EC" i="1">
                                  <a:latin typeface="Cambria Math"/>
                                </a:rPr>
                              </m:ctrlPr>
                            </m:dPr>
                            <m:e>
                              <m:r>
                                <a:rPr lang="es-EC" i="1">
                                  <a:latin typeface="Cambria Math"/>
                                </a:rPr>
                                <m:t>0.28</m:t>
                              </m:r>
                            </m:e>
                          </m:d>
                          <m:r>
                            <a:rPr lang="es-EC" i="1">
                              <a:latin typeface="Cambria Math"/>
                            </a:rPr>
                            <m:t>∗</m:t>
                          </m:r>
                          <m:sSup>
                            <m:sSupPr>
                              <m:ctrlPr>
                                <a:rPr lang="es-EC" i="1">
                                  <a:latin typeface="Cambria Math"/>
                                </a:rPr>
                              </m:ctrlPr>
                            </m:sSupPr>
                            <m:e>
                              <m:d>
                                <m:dPr>
                                  <m:ctrlPr>
                                    <a:rPr lang="es-EC" i="1">
                                      <a:latin typeface="Cambria Math"/>
                                    </a:rPr>
                                  </m:ctrlPr>
                                </m:dPr>
                                <m:e>
                                  <m:r>
                                    <a:rPr lang="es-EC" i="1">
                                      <a:latin typeface="Cambria Math"/>
                                    </a:rPr>
                                    <m:t>1.89−1</m:t>
                                  </m:r>
                                </m:e>
                              </m:d>
                            </m:e>
                            <m:sup>
                              <m:f>
                                <m:fPr>
                                  <m:type m:val="skw"/>
                                  <m:ctrlPr>
                                    <a:rPr lang="es-EC" i="1">
                                      <a:latin typeface="Cambria Math"/>
                                    </a:rPr>
                                  </m:ctrlPr>
                                </m:fPr>
                                <m:num>
                                  <m:r>
                                    <a:rPr lang="es-EC" i="1">
                                      <a:latin typeface="Cambria Math"/>
                                    </a:rPr>
                                    <m:t>3</m:t>
                                  </m:r>
                                </m:num>
                                <m:den>
                                  <m:r>
                                    <a:rPr lang="es-EC" i="1">
                                      <a:latin typeface="Cambria Math"/>
                                    </a:rPr>
                                    <m:t>2</m:t>
                                  </m:r>
                                </m:den>
                              </m:f>
                            </m:sup>
                          </m:sSup>
                        </m:num>
                        <m:den>
                          <m:r>
                            <a:rPr lang="es-EC" i="1">
                              <a:latin typeface="Cambria Math"/>
                            </a:rPr>
                            <m:t>0.673</m:t>
                          </m:r>
                        </m:den>
                      </m:f>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3</m:t>
                          </m:r>
                        </m:sub>
                      </m:sSub>
                      <m:r>
                        <a:rPr lang="es-EC" i="1">
                          <a:latin typeface="Cambria Math"/>
                        </a:rPr>
                        <m:t>=1.35</m:t>
                      </m:r>
                    </m:oMath>
                  </m:oMathPara>
                </a14:m>
                <a:endParaRPr lang="es-EC" dirty="0"/>
              </a:p>
            </p:txBody>
          </p:sp>
        </mc:Choice>
        <mc:Fallback>
          <p:sp>
            <p:nvSpPr>
              <p:cNvPr id="10" name="9 Rectángulo"/>
              <p:cNvSpPr>
                <a:spLocks noRot="1" noChangeAspect="1" noMove="1" noResize="1" noEditPoints="1" noAdjustHandles="1" noChangeArrowheads="1" noChangeShapeType="1" noTextEdit="1"/>
              </p:cNvSpPr>
              <p:nvPr/>
            </p:nvSpPr>
            <p:spPr>
              <a:xfrm>
                <a:off x="3180767" y="3945511"/>
                <a:ext cx="4572000" cy="2218364"/>
              </a:xfrm>
              <a:prstGeom prst="rect">
                <a:avLst/>
              </a:prstGeom>
              <a:blipFill rotWithShape="1">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27998185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779912" y="-675456"/>
            <a:ext cx="5328592" cy="5328592"/>
          </a:xfrm>
        </p:spPr>
        <p:txBody>
          <a:bodyPr>
            <a:normAutofit/>
          </a:bodyPr>
          <a:lstStyle/>
          <a:p>
            <a:pPr marL="0" indent="0" algn="just">
              <a:buNone/>
            </a:pPr>
            <a:r>
              <a:rPr lang="es-EC" sz="2000" dirty="0" smtClean="0">
                <a:effectLst/>
              </a:rPr>
              <a:t>Existen cuatro </a:t>
            </a:r>
            <a:r>
              <a:rPr lang="es-EC" sz="2000" dirty="0">
                <a:effectLst/>
              </a:rPr>
              <a:t>procedimientos se presentan para el análisis sísmico de </a:t>
            </a:r>
            <a:r>
              <a:rPr lang="es-EC" sz="2000" dirty="0" smtClean="0">
                <a:effectLst/>
              </a:rPr>
              <a:t>edificios son dos </a:t>
            </a:r>
            <a:r>
              <a:rPr lang="es-EC" sz="2000" dirty="0">
                <a:effectLst/>
              </a:rPr>
              <a:t>lineales, y dos no lineales. </a:t>
            </a:r>
            <a:r>
              <a:rPr lang="es-EC" sz="2000" dirty="0" smtClean="0">
                <a:effectLst/>
              </a:rPr>
              <a:t>Los cuales son:</a:t>
            </a:r>
          </a:p>
          <a:p>
            <a:pPr marL="0" indent="0" algn="just">
              <a:buNone/>
            </a:pPr>
            <a:endParaRPr lang="es-EC" sz="2000" dirty="0" smtClean="0">
              <a:effectLst/>
            </a:endParaRPr>
          </a:p>
          <a:p>
            <a:pPr algn="just">
              <a:buFont typeface="Arial" pitchFamily="34" charset="0"/>
              <a:buChar char="•"/>
            </a:pPr>
            <a:r>
              <a:rPr lang="es-EC" sz="2000" dirty="0" smtClean="0">
                <a:effectLst/>
              </a:rPr>
              <a:t>Procedimiento </a:t>
            </a:r>
            <a:r>
              <a:rPr lang="es-EC" sz="2000" dirty="0">
                <a:effectLst/>
              </a:rPr>
              <a:t>Estático Lineal (LSP</a:t>
            </a:r>
            <a:r>
              <a:rPr lang="es-EC" sz="2000" dirty="0" smtClean="0">
                <a:effectLst/>
              </a:rPr>
              <a:t>)</a:t>
            </a:r>
          </a:p>
          <a:p>
            <a:pPr algn="just">
              <a:buFont typeface="Arial" pitchFamily="34" charset="0"/>
              <a:buChar char="•"/>
            </a:pPr>
            <a:r>
              <a:rPr lang="es-EC" sz="2000" dirty="0" smtClean="0">
                <a:effectLst/>
              </a:rPr>
              <a:t>Procedimiento </a:t>
            </a:r>
            <a:r>
              <a:rPr lang="es-EC" sz="2000" dirty="0">
                <a:effectLst/>
              </a:rPr>
              <a:t>Dinámico Lineal (LDP</a:t>
            </a:r>
            <a:r>
              <a:rPr lang="es-EC" sz="2000" dirty="0" smtClean="0">
                <a:effectLst/>
              </a:rPr>
              <a:t>) </a:t>
            </a:r>
          </a:p>
          <a:p>
            <a:pPr algn="just">
              <a:buFont typeface="Arial" pitchFamily="34" charset="0"/>
              <a:buChar char="•"/>
            </a:pPr>
            <a:r>
              <a:rPr lang="es-EC" sz="2000" dirty="0" smtClean="0">
                <a:effectLst/>
              </a:rPr>
              <a:t>Procedimiento </a:t>
            </a:r>
            <a:r>
              <a:rPr lang="es-EC" sz="2000" dirty="0">
                <a:effectLst/>
              </a:rPr>
              <a:t>Estático No lineal (NSP</a:t>
            </a:r>
            <a:r>
              <a:rPr lang="es-EC" sz="2000" dirty="0" smtClean="0">
                <a:effectLst/>
              </a:rPr>
              <a:t>)</a:t>
            </a:r>
          </a:p>
          <a:p>
            <a:pPr algn="just">
              <a:buFont typeface="Arial" pitchFamily="34" charset="0"/>
              <a:buChar char="•"/>
            </a:pPr>
            <a:r>
              <a:rPr lang="es-EC" sz="2000" dirty="0" smtClean="0">
                <a:effectLst/>
              </a:rPr>
              <a:t>Procedimiento </a:t>
            </a:r>
            <a:r>
              <a:rPr lang="es-EC" sz="2000" dirty="0">
                <a:effectLst/>
              </a:rPr>
              <a:t>Dinámico No lineal (NDP</a:t>
            </a:r>
            <a:r>
              <a:rPr lang="es-EC" sz="2000" dirty="0" smtClean="0">
                <a:effectLst/>
              </a:rPr>
              <a:t>)</a:t>
            </a:r>
            <a:endParaRPr lang="es-EC" sz="2000" dirty="0">
              <a:effectLst/>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1 Título"/>
          <p:cNvSpPr txBox="1">
            <a:spLocks/>
          </p:cNvSpPr>
          <p:nvPr/>
        </p:nvSpPr>
        <p:spPr>
          <a:xfrm rot="-4500000">
            <a:off x="-1166616" y="3155929"/>
            <a:ext cx="5064953"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2" rtl="0">
              <a:spcBef>
                <a:spcPct val="0"/>
              </a:spcBef>
            </a:pPr>
            <a:r>
              <a:rPr lang="es-EC" sz="3200" dirty="0">
                <a:solidFill>
                  <a:schemeClr val="tx1"/>
                </a:solidFill>
              </a:rPr>
              <a:t>Métodos de Análisis</a:t>
            </a:r>
            <a:br>
              <a:rPr lang="es-EC" sz="3200" dirty="0">
                <a:solidFill>
                  <a:schemeClr val="tx1"/>
                </a:solidFill>
              </a:rPr>
            </a:br>
            <a:endParaRPr lang="es-EC" sz="3200" dirty="0">
              <a:solidFill>
                <a:schemeClr val="tx1"/>
              </a:solidFill>
            </a:endParaRPr>
          </a:p>
        </p:txBody>
      </p:sp>
      <p:pic>
        <p:nvPicPr>
          <p:cNvPr id="3074" name="Picture 2" descr="https://encrypted-tbn0.gstatic.com/images?q=tbn:ANd9GcTR60ZYe-OCG_xzFgstabI82YFEa0uXkoDX2JzGnvyJwdSQ1yy1Nw"/>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18996"/>
          <a:stretch/>
        </p:blipFill>
        <p:spPr bwMode="auto">
          <a:xfrm>
            <a:off x="4211960" y="4073987"/>
            <a:ext cx="2952328" cy="23914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555121"/>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326533" y="2471174"/>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smtClean="0"/>
              <a:t>DETEMINACION DEL PUNTO DE DESEMPE</a:t>
            </a:r>
            <a:r>
              <a:rPr lang="es-ES" sz="3200" dirty="0" smtClean="0"/>
              <a:t>ÑO</a:t>
            </a:r>
            <a:endParaRPr lang="es-EC" sz="3200" dirty="0"/>
          </a:p>
        </p:txBody>
      </p:sp>
      <p:sp>
        <p:nvSpPr>
          <p:cNvPr id="21" name="1 Título"/>
          <p:cNvSpPr txBox="1">
            <a:spLocks/>
          </p:cNvSpPr>
          <p:nvPr/>
        </p:nvSpPr>
        <p:spPr>
          <a:xfrm>
            <a:off x="5436096" y="260648"/>
            <a:ext cx="2592288" cy="56578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SOLDADOS </a:t>
            </a:r>
            <a:endParaRPr lang="es-EC" sz="2400" dirty="0"/>
          </a:p>
        </p:txBody>
      </p:sp>
      <p:sp>
        <p:nvSpPr>
          <p:cNvPr id="14" name="1 Título"/>
          <p:cNvSpPr txBox="1">
            <a:spLocks/>
          </p:cNvSpPr>
          <p:nvPr/>
        </p:nvSpPr>
        <p:spPr>
          <a:xfrm>
            <a:off x="4427984" y="3367272"/>
            <a:ext cx="2592288" cy="56578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 LAMINADOS </a:t>
            </a:r>
            <a:endParaRPr lang="es-EC" sz="2400" dirty="0"/>
          </a:p>
        </p:txBody>
      </p:sp>
      <mc:AlternateContent xmlns:mc="http://schemas.openxmlformats.org/markup-compatibility/2006">
        <mc:Choice xmlns:a14="http://schemas.microsoft.com/office/drawing/2010/main" xmlns="" Requires="a14">
          <p:sp>
            <p:nvSpPr>
              <p:cNvPr id="7" name="6 Rectángulo"/>
              <p:cNvSpPr/>
              <p:nvPr/>
            </p:nvSpPr>
            <p:spPr>
              <a:xfrm>
                <a:off x="3810583" y="1052736"/>
                <a:ext cx="5441937" cy="181357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𝐷</m:t>
                          </m:r>
                        </m:e>
                        <m:sub>
                          <m:r>
                            <a:rPr lang="es-EC" i="1">
                              <a:latin typeface="Cambria Math"/>
                            </a:rPr>
                            <m:t>𝑡</m:t>
                          </m:r>
                        </m:sub>
                      </m:sSub>
                      <m:r>
                        <a:rPr lang="es-EC" i="1">
                          <a:latin typeface="Cambria Math"/>
                        </a:rPr>
                        <m:t>= </m:t>
                      </m:r>
                      <m:sSub>
                        <m:sSubPr>
                          <m:ctrlPr>
                            <a:rPr lang="es-EC" i="1">
                              <a:latin typeface="Cambria Math"/>
                            </a:rPr>
                          </m:ctrlPr>
                        </m:sSubPr>
                        <m:e>
                          <m:r>
                            <a:rPr lang="es-EC" i="1">
                              <a:latin typeface="Cambria Math"/>
                            </a:rPr>
                            <m:t>𝐶</m:t>
                          </m:r>
                        </m:e>
                        <m:sub>
                          <m:r>
                            <a:rPr lang="es-EC" i="1">
                              <a:latin typeface="Cambria Math"/>
                            </a:rPr>
                            <m:t>0</m:t>
                          </m:r>
                        </m:sub>
                      </m:sSub>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1</m:t>
                          </m:r>
                        </m:sub>
                      </m:sSub>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2</m:t>
                          </m:r>
                        </m:sub>
                      </m:sSub>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3</m:t>
                          </m:r>
                        </m:sub>
                      </m:sSub>
                      <m:r>
                        <a:rPr lang="es-EC" i="1">
                          <a:latin typeface="Cambria Math"/>
                        </a:rPr>
                        <m:t>∗</m:t>
                      </m:r>
                      <m:sSub>
                        <m:sSubPr>
                          <m:ctrlPr>
                            <a:rPr lang="es-EC" i="1">
                              <a:latin typeface="Cambria Math"/>
                            </a:rPr>
                          </m:ctrlPr>
                        </m:sSubPr>
                        <m:e>
                          <m:r>
                            <a:rPr lang="es-EC" i="1">
                              <a:latin typeface="Cambria Math"/>
                            </a:rPr>
                            <m:t>𝑆</m:t>
                          </m:r>
                        </m:e>
                        <m:sub>
                          <m:r>
                            <a:rPr lang="es-EC" i="1">
                              <a:latin typeface="Cambria Math"/>
                            </a:rPr>
                            <m:t>𝑎</m:t>
                          </m:r>
                        </m:sub>
                      </m:sSub>
                      <m:r>
                        <a:rPr lang="es-EC" i="1">
                          <a:latin typeface="Cambria Math"/>
                        </a:rPr>
                        <m:t>∗</m:t>
                      </m:r>
                      <m:f>
                        <m:fPr>
                          <m:ctrlPr>
                            <a:rPr lang="es-EC" i="1">
                              <a:latin typeface="Cambria Math"/>
                            </a:rPr>
                          </m:ctrlPr>
                        </m:fPr>
                        <m:num>
                          <m:sSubSup>
                            <m:sSubSupPr>
                              <m:ctrlPr>
                                <a:rPr lang="es-EC" i="1">
                                  <a:latin typeface="Cambria Math"/>
                                </a:rPr>
                              </m:ctrlPr>
                            </m:sSubSupPr>
                            <m:e>
                              <m:r>
                                <a:rPr lang="es-EC" i="1">
                                  <a:latin typeface="Cambria Math"/>
                                </a:rPr>
                                <m:t>𝑇</m:t>
                              </m:r>
                            </m:e>
                            <m:sub>
                              <m:r>
                                <a:rPr lang="es-EC" i="1">
                                  <a:latin typeface="Cambria Math"/>
                                </a:rPr>
                                <m:t>𝑒</m:t>
                              </m:r>
                            </m:sub>
                            <m:sup>
                              <m:r>
                                <a:rPr lang="es-EC" i="1">
                                  <a:latin typeface="Cambria Math"/>
                                </a:rPr>
                                <m:t>2</m:t>
                              </m:r>
                            </m:sup>
                          </m:sSubSup>
                        </m:num>
                        <m:den>
                          <m:sSup>
                            <m:sSupPr>
                              <m:ctrlPr>
                                <a:rPr lang="es-EC" i="1">
                                  <a:latin typeface="Cambria Math"/>
                                </a:rPr>
                              </m:ctrlPr>
                            </m:sSupPr>
                            <m:e>
                              <m:r>
                                <a:rPr lang="es-EC" i="1">
                                  <a:latin typeface="Cambria Math"/>
                                </a:rPr>
                                <m:t>4</m:t>
                              </m:r>
                              <m:r>
                                <a:rPr lang="es-EC" i="1">
                                  <a:latin typeface="Cambria Math"/>
                                </a:rPr>
                                <m:t>𝜋</m:t>
                              </m:r>
                            </m:e>
                            <m:sup>
                              <m:r>
                                <a:rPr lang="es-EC" i="1">
                                  <a:latin typeface="Cambria Math"/>
                                </a:rPr>
                                <m:t>2</m:t>
                              </m:r>
                            </m:sup>
                          </m:sSup>
                        </m:den>
                      </m:f>
                    </m:oMath>
                  </m:oMathPara>
                </a14:m>
                <a:endParaRPr lang="es-EC" dirty="0" smtClean="0"/>
              </a:p>
              <a:p>
                <a:pPr algn="ctr"/>
                <a:endParaRPr lang="es-ES" dirty="0"/>
              </a:p>
              <a:p>
                <a:pPr algn="ctr"/>
                <a:endParaRPr lang="es-EC" dirty="0" smtClean="0"/>
              </a:p>
              <a:p>
                <a:pPr algn="ctr"/>
                <a:r>
                  <a:rPr lang="es-EC" dirty="0"/>
                  <a:t/>
                </a:r>
              </a:p>
              <a:p>
                <a:pPr algn="ct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𝐷</m:t>
                          </m:r>
                        </m:e>
                        <m:sub>
                          <m:r>
                            <a:rPr lang="es-EC" i="1">
                              <a:latin typeface="Cambria Math"/>
                            </a:rPr>
                            <m:t>𝑡</m:t>
                          </m:r>
                        </m:sub>
                      </m:sSub>
                      <m:r>
                        <m:rPr>
                          <m:aln/>
                        </m:rPr>
                        <a:rPr lang="es-EC" i="1">
                          <a:latin typeface="Cambria Math"/>
                        </a:rPr>
                        <m:t>=</m:t>
                      </m:r>
                      <m:r>
                        <a:rPr lang="es-EC" i="1">
                          <a:latin typeface="Cambria Math"/>
                        </a:rPr>
                        <m:t> 0.0407 </m:t>
                      </m:r>
                      <m:r>
                        <a:rPr lang="es-EC" i="1">
                          <a:latin typeface="Cambria Math"/>
                        </a:rPr>
                        <m:t>𝑚</m:t>
                      </m:r>
                    </m:oMath>
                  </m:oMathPara>
                </a14:m>
                <a:endParaRPr lang="es-EC" dirty="0"/>
              </a:p>
            </p:txBody>
          </p:sp>
        </mc:Choice>
        <mc:Fallback>
          <p:sp>
            <p:nvSpPr>
              <p:cNvPr id="7" name="6 Rectángulo"/>
              <p:cNvSpPr>
                <a:spLocks noRot="1" noChangeAspect="1" noMove="1" noResize="1" noEditPoints="1" noAdjustHandles="1" noChangeArrowheads="1" noChangeShapeType="1" noTextEdit="1"/>
              </p:cNvSpPr>
              <p:nvPr/>
            </p:nvSpPr>
            <p:spPr>
              <a:xfrm>
                <a:off x="3810583" y="1052736"/>
                <a:ext cx="5441937" cy="1813573"/>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8" name="7 Rectángulo"/>
              <p:cNvSpPr/>
              <p:nvPr/>
            </p:nvSpPr>
            <p:spPr>
              <a:xfrm>
                <a:off x="2987824" y="4005064"/>
                <a:ext cx="5184576" cy="15365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𝐷</m:t>
                          </m:r>
                        </m:e>
                        <m:sub>
                          <m:r>
                            <a:rPr lang="es-EC" i="1">
                              <a:latin typeface="Cambria Math"/>
                            </a:rPr>
                            <m:t>𝑡</m:t>
                          </m:r>
                        </m:sub>
                      </m:sSub>
                      <m:r>
                        <a:rPr lang="es-EC" i="1">
                          <a:latin typeface="Cambria Math"/>
                        </a:rPr>
                        <m:t>= </m:t>
                      </m:r>
                      <m:sSub>
                        <m:sSubPr>
                          <m:ctrlPr>
                            <a:rPr lang="es-EC" i="1">
                              <a:latin typeface="Cambria Math"/>
                            </a:rPr>
                          </m:ctrlPr>
                        </m:sSubPr>
                        <m:e>
                          <m:r>
                            <a:rPr lang="es-EC" i="1">
                              <a:latin typeface="Cambria Math"/>
                            </a:rPr>
                            <m:t>𝐶</m:t>
                          </m:r>
                        </m:e>
                        <m:sub>
                          <m:r>
                            <a:rPr lang="es-EC" i="1">
                              <a:latin typeface="Cambria Math"/>
                            </a:rPr>
                            <m:t>0</m:t>
                          </m:r>
                        </m:sub>
                      </m:sSub>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1</m:t>
                          </m:r>
                        </m:sub>
                      </m:sSub>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2</m:t>
                          </m:r>
                        </m:sub>
                      </m:sSub>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3</m:t>
                          </m:r>
                        </m:sub>
                      </m:sSub>
                      <m:r>
                        <a:rPr lang="es-EC" i="1">
                          <a:latin typeface="Cambria Math"/>
                        </a:rPr>
                        <m:t>∗</m:t>
                      </m:r>
                      <m:sSub>
                        <m:sSubPr>
                          <m:ctrlPr>
                            <a:rPr lang="es-EC" i="1">
                              <a:latin typeface="Cambria Math"/>
                            </a:rPr>
                          </m:ctrlPr>
                        </m:sSubPr>
                        <m:e>
                          <m:r>
                            <a:rPr lang="es-EC" i="1">
                              <a:latin typeface="Cambria Math"/>
                            </a:rPr>
                            <m:t>𝑆</m:t>
                          </m:r>
                        </m:e>
                        <m:sub>
                          <m:r>
                            <a:rPr lang="es-EC" i="1">
                              <a:latin typeface="Cambria Math"/>
                            </a:rPr>
                            <m:t>𝑎</m:t>
                          </m:r>
                        </m:sub>
                      </m:sSub>
                      <m:r>
                        <a:rPr lang="es-EC" i="1">
                          <a:latin typeface="Cambria Math"/>
                        </a:rPr>
                        <m:t>∗</m:t>
                      </m:r>
                      <m:f>
                        <m:fPr>
                          <m:ctrlPr>
                            <a:rPr lang="es-EC" i="1">
                              <a:latin typeface="Cambria Math"/>
                            </a:rPr>
                          </m:ctrlPr>
                        </m:fPr>
                        <m:num>
                          <m:sSubSup>
                            <m:sSubSupPr>
                              <m:ctrlPr>
                                <a:rPr lang="es-EC" i="1">
                                  <a:latin typeface="Cambria Math"/>
                                </a:rPr>
                              </m:ctrlPr>
                            </m:sSubSupPr>
                            <m:e>
                              <m:r>
                                <a:rPr lang="es-EC" i="1">
                                  <a:latin typeface="Cambria Math"/>
                                </a:rPr>
                                <m:t>𝑇</m:t>
                              </m:r>
                            </m:e>
                            <m:sub>
                              <m:r>
                                <a:rPr lang="es-EC" i="1">
                                  <a:latin typeface="Cambria Math"/>
                                </a:rPr>
                                <m:t>𝑒</m:t>
                              </m:r>
                            </m:sub>
                            <m:sup>
                              <m:r>
                                <a:rPr lang="es-EC" i="1">
                                  <a:latin typeface="Cambria Math"/>
                                </a:rPr>
                                <m:t>2</m:t>
                              </m:r>
                            </m:sup>
                          </m:sSubSup>
                        </m:num>
                        <m:den>
                          <m:sSup>
                            <m:sSupPr>
                              <m:ctrlPr>
                                <a:rPr lang="es-EC" i="1">
                                  <a:latin typeface="Cambria Math"/>
                                </a:rPr>
                              </m:ctrlPr>
                            </m:sSupPr>
                            <m:e>
                              <m:r>
                                <a:rPr lang="es-EC" i="1">
                                  <a:latin typeface="Cambria Math"/>
                                </a:rPr>
                                <m:t>4</m:t>
                              </m:r>
                              <m:r>
                                <a:rPr lang="es-EC" i="1">
                                  <a:latin typeface="Cambria Math"/>
                                </a:rPr>
                                <m:t>𝜋</m:t>
                              </m:r>
                            </m:e>
                            <m:sup>
                              <m:r>
                                <a:rPr lang="es-EC" i="1">
                                  <a:latin typeface="Cambria Math"/>
                                </a:rPr>
                                <m:t>2</m:t>
                              </m:r>
                            </m:sup>
                          </m:sSup>
                        </m:den>
                      </m:f>
                    </m:oMath>
                  </m:oMathPara>
                </a14:m>
                <a:endParaRPr lang="es-EC" dirty="0" smtClean="0"/>
              </a:p>
              <a:p>
                <a:endParaRPr lang="es-EC" dirty="0" smtClean="0"/>
              </a:p>
              <a:p>
                <a:r>
                  <a:rPr lang="es-EC" dirty="0"/>
                  <a:t/>
                </a: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𝐷</m:t>
                          </m:r>
                        </m:e>
                        <m:sub>
                          <m:r>
                            <a:rPr lang="es-EC" i="1">
                              <a:latin typeface="Cambria Math"/>
                            </a:rPr>
                            <m:t>𝑡</m:t>
                          </m:r>
                        </m:sub>
                      </m:sSub>
                      <m:r>
                        <a:rPr lang="es-EC" i="1">
                          <a:latin typeface="Cambria Math"/>
                        </a:rPr>
                        <m:t>= 0.0426 </m:t>
                      </m:r>
                      <m:r>
                        <a:rPr lang="es-EC" i="1">
                          <a:latin typeface="Cambria Math"/>
                        </a:rPr>
                        <m:t>𝑚</m:t>
                      </m:r>
                    </m:oMath>
                  </m:oMathPara>
                </a14:m>
                <a:endParaRPr lang="es-EC" dirty="0"/>
              </a:p>
            </p:txBody>
          </p:sp>
        </mc:Choice>
        <mc:Fallback>
          <p:sp>
            <p:nvSpPr>
              <p:cNvPr id="8" name="7 Rectángulo"/>
              <p:cNvSpPr>
                <a:spLocks noRot="1" noChangeAspect="1" noMove="1" noResize="1" noEditPoints="1" noAdjustHandles="1" noChangeArrowheads="1" noChangeShapeType="1" noTextEdit="1"/>
              </p:cNvSpPr>
              <p:nvPr/>
            </p:nvSpPr>
            <p:spPr>
              <a:xfrm>
                <a:off x="2987824" y="4005064"/>
                <a:ext cx="5184576" cy="1536574"/>
              </a:xfrm>
              <a:prstGeom prst="rect">
                <a:avLst/>
              </a:prstGeom>
              <a:blipFill rotWithShape="1">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xmlns="" val="661306700"/>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RANGOS DE DESEMPEÑO</a:t>
            </a:r>
            <a:endParaRPr lang="es-EC" sz="3200" dirty="0"/>
          </a:p>
        </p:txBody>
      </p:sp>
      <p:sp>
        <p:nvSpPr>
          <p:cNvPr id="21" name="1 Título"/>
          <p:cNvSpPr txBox="1">
            <a:spLocks/>
          </p:cNvSpPr>
          <p:nvPr/>
        </p:nvSpPr>
        <p:spPr>
          <a:xfrm rot="935291">
            <a:off x="855929" y="238505"/>
            <a:ext cx="2592288" cy="56578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2400" dirty="0" smtClean="0"/>
              <a:t>COMPARACION</a:t>
            </a:r>
            <a:endParaRPr lang="es-EC" sz="2400" dirty="0"/>
          </a:p>
        </p:txBody>
      </p:sp>
      <p:pic>
        <p:nvPicPr>
          <p:cNvPr id="9" name="8 Imagen"/>
          <p:cNvPicPr/>
          <p:nvPr/>
        </p:nvPicPr>
        <p:blipFill rotWithShape="1">
          <a:blip r:embed="rId3"/>
          <a:srcRect l="30743" t="25189" r="34262" b="29219"/>
          <a:stretch/>
        </p:blipFill>
        <p:spPr bwMode="auto">
          <a:xfrm>
            <a:off x="3347864" y="1124744"/>
            <a:ext cx="5688632" cy="4392488"/>
          </a:xfrm>
          <a:prstGeom prst="rect">
            <a:avLst/>
          </a:prstGeom>
          <a:ln>
            <a:noFill/>
          </a:ln>
          <a:effectLst>
            <a:softEdge rad="112500"/>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903158717"/>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134" t="30116" r="53958" b="25572"/>
          <a:stretch/>
        </p:blipFill>
        <p:spPr bwMode="auto">
          <a:xfrm>
            <a:off x="3266483" y="476671"/>
            <a:ext cx="5698005" cy="3745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4254" t="30199" r="8060" b="43930"/>
          <a:stretch/>
        </p:blipFill>
        <p:spPr bwMode="auto">
          <a:xfrm>
            <a:off x="3266483" y="4222577"/>
            <a:ext cx="5698005" cy="2230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1 Título"/>
          <p:cNvSpPr txBox="1">
            <a:spLocks/>
          </p:cNvSpPr>
          <p:nvPr/>
        </p:nvSpPr>
        <p:spPr>
          <a:xfrm rot="922550">
            <a:off x="89514" y="-382955"/>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CRITERIOS DE ACEPTACION</a:t>
            </a:r>
            <a:r>
              <a:rPr lang="en-US" sz="1800" dirty="0" smtClean="0"/>
              <a:t> </a:t>
            </a:r>
            <a:endParaRPr lang="es-EC" sz="1800" dirty="0"/>
          </a:p>
        </p:txBody>
      </p:sp>
    </p:spTree>
    <p:extLst>
      <p:ext uri="{BB962C8B-B14F-4D97-AF65-F5344CB8AC3E}">
        <p14:creationId xmlns:p14="http://schemas.microsoft.com/office/powerpoint/2010/main" xmlns="" val="1856428586"/>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881602"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OBTENCION ETABS</a:t>
            </a:r>
            <a:endParaRPr lang="es-EC" sz="1800" dirty="0"/>
          </a:p>
        </p:txBody>
      </p:sp>
      <p:pic>
        <p:nvPicPr>
          <p:cNvPr id="6145"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0635" t="70406" r="55000" b="10829"/>
          <a:stretch/>
        </p:blipFill>
        <p:spPr bwMode="auto">
          <a:xfrm>
            <a:off x="3851920" y="476672"/>
            <a:ext cx="5154199" cy="237626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8 Imagen"/>
          <p:cNvPicPr/>
          <p:nvPr/>
        </p:nvPicPr>
        <p:blipFill rotWithShape="1">
          <a:blip r:embed="rId4"/>
          <a:srcRect l="28888" t="20846" r="29311" b="19940"/>
          <a:stretch/>
        </p:blipFill>
        <p:spPr bwMode="auto">
          <a:xfrm>
            <a:off x="2483768" y="3160387"/>
            <a:ext cx="4104456" cy="3364957"/>
          </a:xfrm>
          <a:prstGeom prst="rect">
            <a:avLst/>
          </a:prstGeom>
          <a:ln>
            <a:noFill/>
          </a:ln>
          <a:extLst>
            <a:ext uri="{53640926-AAD7-44D8-BBD7-CCE9431645EC}">
              <a14:shadowObscured xmlns:a14="http://schemas.microsoft.com/office/drawing/2010/main" xmlns=""/>
            </a:ext>
          </a:extLst>
        </p:spPr>
      </p:pic>
      <p:pic>
        <p:nvPicPr>
          <p:cNvPr id="10" name="9 Imagen"/>
          <p:cNvPicPr/>
          <p:nvPr/>
        </p:nvPicPr>
        <p:blipFill rotWithShape="1">
          <a:blip r:embed="rId5"/>
          <a:srcRect l="19032" t="5438" r="67374" b="67070"/>
          <a:stretch/>
        </p:blipFill>
        <p:spPr bwMode="auto">
          <a:xfrm>
            <a:off x="7046141" y="3160387"/>
            <a:ext cx="1971675" cy="224218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415244300"/>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881602"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OBTENCION ETABS</a:t>
            </a:r>
            <a:endParaRPr lang="es-EC" sz="1800" dirty="0"/>
          </a:p>
        </p:txBody>
      </p:sp>
      <p:pic>
        <p:nvPicPr>
          <p:cNvPr id="12" name="11 Imagen"/>
          <p:cNvPicPr/>
          <p:nvPr/>
        </p:nvPicPr>
        <p:blipFill rotWithShape="1">
          <a:blip r:embed="rId3"/>
          <a:srcRect l="29833" t="27365" r="29503" b="29054"/>
          <a:stretch/>
        </p:blipFill>
        <p:spPr bwMode="auto">
          <a:xfrm>
            <a:off x="3563888" y="1196752"/>
            <a:ext cx="5400600" cy="450891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882503806"/>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881602"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ELEMENTOS SOLDADOS</a:t>
            </a:r>
            <a:endParaRPr lang="es-EC" sz="1800" dirty="0"/>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4524" t="22434" r="19603" b="43082"/>
          <a:stretch/>
        </p:blipFill>
        <p:spPr bwMode="auto">
          <a:xfrm>
            <a:off x="3563888" y="1470192"/>
            <a:ext cx="5494200" cy="411904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9137027"/>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ELEMENTOS LAMINADOS</a:t>
            </a:r>
            <a:endParaRPr lang="es-EC" sz="1800" dirty="0"/>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0080" t="39647" r="54603" b="24798"/>
          <a:stretch/>
        </p:blipFill>
        <p:spPr bwMode="auto">
          <a:xfrm>
            <a:off x="3563888" y="1196752"/>
            <a:ext cx="5472608" cy="432318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72044066"/>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NUDOS DE CONTROL</a:t>
            </a:r>
            <a:endParaRPr lang="es-EC" sz="1800" dirty="0"/>
          </a:p>
        </p:txBody>
      </p:sp>
      <p:pic>
        <p:nvPicPr>
          <p:cNvPr id="6" name="5 Imagen"/>
          <p:cNvPicPr/>
          <p:nvPr/>
        </p:nvPicPr>
        <p:blipFill rotWithShape="1">
          <a:blip r:embed="rId3"/>
          <a:srcRect l="2281" t="21284" r="50785" b="11487"/>
          <a:stretch/>
        </p:blipFill>
        <p:spPr bwMode="auto">
          <a:xfrm>
            <a:off x="3598575" y="908720"/>
            <a:ext cx="5437921" cy="4824536"/>
          </a:xfrm>
          <a:prstGeom prst="rect">
            <a:avLst/>
          </a:prstGeom>
          <a:ln>
            <a:noFill/>
          </a:ln>
          <a:effectLst>
            <a:softEdge rad="112500"/>
          </a:effectLst>
          <a:extLst>
            <a:ext uri="{53640926-AAD7-44D8-BBD7-CCE9431645EC}">
              <a14:shadowObscured xmlns:a14="http://schemas.microsoft.com/office/drawing/2010/main" xmlns=""/>
            </a:ext>
          </a:extLst>
        </p:spPr>
      </p:pic>
      <p:cxnSp>
        <p:nvCxnSpPr>
          <p:cNvPr id="3" name="2 Conector recto de flecha"/>
          <p:cNvCxnSpPr/>
          <p:nvPr/>
        </p:nvCxnSpPr>
        <p:spPr>
          <a:xfrm flipV="1">
            <a:off x="5796136" y="2924944"/>
            <a:ext cx="521399" cy="39604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1860943427"/>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881602"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ELEMENTOS SOLDADOS</a:t>
            </a:r>
            <a:endParaRPr lang="es-EC" sz="1800" dirty="0"/>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5476" t="40494" r="20476" b="27760"/>
          <a:stretch/>
        </p:blipFill>
        <p:spPr bwMode="auto">
          <a:xfrm>
            <a:off x="3622735" y="1484784"/>
            <a:ext cx="5333392" cy="410445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26394864"/>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ELEMENTOS LAMINADOS</a:t>
            </a:r>
            <a:endParaRPr lang="es-EC" sz="1800" dirty="0"/>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5397" t="28360" r="20317" b="39125"/>
          <a:stretch/>
        </p:blipFill>
        <p:spPr bwMode="auto">
          <a:xfrm>
            <a:off x="3269963" y="1340767"/>
            <a:ext cx="5694525" cy="451436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911524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370961" y="3155929"/>
            <a:ext cx="5064953" cy="1695631"/>
          </a:xfrm>
        </p:spPr>
        <p:txBody>
          <a:bodyPr>
            <a:normAutofit fontScale="90000"/>
          </a:bodyPr>
          <a:lstStyle/>
          <a:p>
            <a:pPr lvl="2" algn="l" rtl="0">
              <a:spcBef>
                <a:spcPct val="0"/>
              </a:spcBef>
              <a:buSzPct val="107000"/>
            </a:pPr>
            <a:r>
              <a:rPr lang="es-EC" sz="3600" dirty="0">
                <a:solidFill>
                  <a:schemeClr val="tx1"/>
                </a:solidFill>
              </a:rPr>
              <a:t>Procedimiento </a:t>
            </a:r>
            <a:r>
              <a:rPr lang="es-EC" sz="3600" dirty="0" smtClean="0">
                <a:solidFill>
                  <a:schemeClr val="tx1"/>
                </a:solidFill>
              </a:rPr>
              <a:t>Estático Lineal</a:t>
            </a:r>
            <a:r>
              <a:rPr lang="es-EC" sz="3600" dirty="0"/>
              <a:t/>
            </a:r>
            <a:br>
              <a:rPr lang="es-EC" sz="3600" dirty="0"/>
            </a:br>
            <a:r>
              <a:rPr lang="es-EC" sz="3600" dirty="0"/>
              <a:t/>
            </a:r>
            <a:br>
              <a:rPr lang="es-EC" sz="3600" dirty="0"/>
            </a:br>
            <a:endParaRPr lang="es-EC" sz="3600" dirty="0"/>
          </a:p>
        </p:txBody>
      </p:sp>
      <mc:AlternateContent xmlns:mc="http://schemas.openxmlformats.org/markup-compatibility/2006">
        <mc:Choice xmlns:a14="http://schemas.microsoft.com/office/drawing/2010/main" xmlns="" Requires="a14">
          <p:sp>
            <p:nvSpPr>
              <p:cNvPr id="3" name="2 Marcador de contenido"/>
              <p:cNvSpPr>
                <a:spLocks noGrp="1"/>
              </p:cNvSpPr>
              <p:nvPr>
                <p:ph idx="1"/>
              </p:nvPr>
            </p:nvSpPr>
            <p:spPr>
              <a:xfrm>
                <a:off x="3801698" y="2708920"/>
                <a:ext cx="5054779" cy="5370636"/>
              </a:xfrm>
            </p:spPr>
            <p:txBody>
              <a:bodyPr>
                <a:normAutofit/>
              </a:bodyPr>
              <a:lstStyle/>
              <a:p>
                <a:pPr marL="0" indent="0" algn="just">
                  <a:buNone/>
                </a:pPr>
                <a:r>
                  <a:rPr lang="es-EC" sz="1800" dirty="0">
                    <a:effectLst/>
                  </a:rPr>
                  <a:t>Este procedimiento considera la definición y distribución de la fuerza sísmica sobre la altura del edificio, además de considerar las fuerzas internas y los desplazamientos que estas fuerzas con llevan, todo esto se determina usando un análisis estático </a:t>
                </a:r>
                <a:r>
                  <a:rPr lang="es-EC" sz="1800" dirty="0" smtClean="0">
                    <a:effectLst/>
                  </a:rPr>
                  <a:t>lineal:</a:t>
                </a:r>
              </a:p>
              <a:p>
                <a:pPr marL="0" indent="0" algn="ctr">
                  <a:buNone/>
                </a:pPr>
                <a:r>
                  <a:rPr lang="es-EC" sz="1900" dirty="0" smtClean="0">
                    <a:effectLst/>
                  </a:rPr>
                  <a:t/>
                </a:r>
                <a14:m>
                  <m:oMath xmlns:m="http://schemas.openxmlformats.org/officeDocument/2006/math">
                    <m:r>
                      <a:rPr lang="es-EC" sz="1900">
                        <a:effectLst/>
                        <a:latin typeface="Cambria Math"/>
                      </a:rPr>
                      <m:t>𝑉</m:t>
                    </m:r>
                    <m:r>
                      <a:rPr lang="es-EC" sz="1900">
                        <a:effectLst/>
                        <a:latin typeface="Cambria Math"/>
                      </a:rPr>
                      <m:t>=</m:t>
                    </m:r>
                    <m:f>
                      <m:fPr>
                        <m:ctrlPr>
                          <a:rPr lang="es-EC" sz="1900" i="1">
                            <a:effectLst/>
                            <a:latin typeface="Cambria Math"/>
                          </a:rPr>
                        </m:ctrlPr>
                      </m:fPr>
                      <m:num>
                        <m:r>
                          <a:rPr lang="es-EC" sz="1900">
                            <a:effectLst/>
                            <a:latin typeface="Cambria Math"/>
                          </a:rPr>
                          <m:t>𝑍𝐼𝐶</m:t>
                        </m:r>
                      </m:num>
                      <m:den>
                        <m:sSub>
                          <m:sSubPr>
                            <m:ctrlPr>
                              <a:rPr lang="es-EC" sz="1900" i="1">
                                <a:effectLst/>
                                <a:latin typeface="Cambria Math"/>
                              </a:rPr>
                            </m:ctrlPr>
                          </m:sSubPr>
                          <m:e>
                            <m:r>
                              <a:rPr lang="es-EC" sz="1900">
                                <a:effectLst/>
                                <a:latin typeface="Cambria Math"/>
                              </a:rPr>
                              <m:t>𝑅</m:t>
                            </m:r>
                            <m:r>
                              <a:rPr lang="es-EC" sz="1900">
                                <a:effectLst/>
                                <a:latin typeface="Cambria Math"/>
                              </a:rPr>
                              <m:t> </m:t>
                            </m:r>
                            <m:r>
                              <a:rPr lang="es-EC" sz="1900">
                                <a:effectLst/>
                                <a:latin typeface="Cambria Math"/>
                              </a:rPr>
                              <m:t>𝜙</m:t>
                            </m:r>
                          </m:e>
                          <m:sub>
                            <m:r>
                              <a:rPr lang="es-EC" sz="1900">
                                <a:effectLst/>
                                <a:latin typeface="Cambria Math"/>
                              </a:rPr>
                              <m:t>𝑝</m:t>
                            </m:r>
                          </m:sub>
                        </m:sSub>
                        <m:sSub>
                          <m:sSubPr>
                            <m:ctrlPr>
                              <a:rPr lang="es-EC" sz="1900" i="1">
                                <a:effectLst/>
                                <a:latin typeface="Cambria Math"/>
                              </a:rPr>
                            </m:ctrlPr>
                          </m:sSubPr>
                          <m:e>
                            <m:r>
                              <a:rPr lang="es-EC" sz="1900">
                                <a:effectLst/>
                                <a:latin typeface="Cambria Math"/>
                              </a:rPr>
                              <m:t>𝜙</m:t>
                            </m:r>
                          </m:e>
                          <m:sub>
                            <m:r>
                              <a:rPr lang="es-EC" sz="1900">
                                <a:effectLst/>
                                <a:latin typeface="Cambria Math"/>
                              </a:rPr>
                              <m:t>𝑒</m:t>
                            </m:r>
                          </m:sub>
                        </m:sSub>
                      </m:den>
                    </m:f>
                    <m:r>
                      <a:rPr lang="es-EC" sz="1900">
                        <a:effectLst/>
                        <a:latin typeface="Cambria Math"/>
                      </a:rPr>
                      <m:t>𝑊</m:t>
                    </m:r>
                  </m:oMath>
                </a14:m>
                <a:r>
                  <a:rPr lang="es-EC" dirty="0">
                    <a:effectLst/>
                  </a:rPr>
                  <a:t/>
                </a:r>
                <a:endParaRPr lang="es-EC" dirty="0" smtClean="0">
                  <a:effectLst/>
                </a:endParaRPr>
              </a:p>
              <a:p>
                <a:pPr marL="0" indent="0">
                  <a:buNone/>
                </a:pPr>
                <a:endParaRPr lang="en-US" dirty="0">
                  <a:effectLst/>
                </a:endParaRPr>
              </a:p>
              <a:p>
                <a:pPr marL="0" indent="0">
                  <a:buNone/>
                </a:pPr>
                <a:endParaRPr lang="es-EC" dirty="0" smtClean="0">
                  <a:effectLst/>
                </a:endParaRP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s-EC" sz="2000" b="1" dirty="0">
                  <a:effectLst/>
                </a:endParaRPr>
              </a:p>
              <a:p>
                <a:pPr marL="342900" lvl="3" indent="-342900">
                  <a:buSzPct val="100000"/>
                  <a:buFont typeface="Courier New" pitchFamily="49" charset="0"/>
                  <a:buChar char="o"/>
                </a:pPr>
                <a:endParaRPr lang="es-EC" sz="2000" b="1" dirty="0" smtClean="0">
                  <a:effectLst/>
                </a:endParaRPr>
              </a:p>
              <a:p>
                <a:pPr marL="342900" lvl="3" indent="-342900">
                  <a:buSzPct val="100000"/>
                  <a:buFont typeface="Courier New" pitchFamily="49" charset="0"/>
                  <a:buChar char="o"/>
                </a:pPr>
                <a:endParaRPr lang="es-EC" sz="2000" b="1" dirty="0" smtClean="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s-EC" sz="2000" b="1" dirty="0" smtClean="0">
                  <a:effectLst/>
                </a:endParaRPr>
              </a:p>
              <a:p>
                <a:pPr marL="342900" lvl="3" indent="-342900">
                  <a:buSzPct val="100000"/>
                  <a:buFont typeface="Courier New" pitchFamily="49" charset="0"/>
                  <a:buChar char="o"/>
                </a:pPr>
                <a:endParaRPr lang="es-EC" sz="2000" b="1" dirty="0">
                  <a:effectLst/>
                </a:endParaRPr>
              </a:p>
              <a:p>
                <a:pPr marL="0" indent="0">
                  <a:buNone/>
                </a:pPr>
                <a:endParaRPr lang="es-EC" dirty="0"/>
              </a:p>
            </p:txBody>
          </p:sp>
        </mc:Choice>
        <mc:Fallback>
          <p:sp>
            <p:nvSpPr>
              <p:cNvPr id="3" name="2 Marcador de contenido"/>
              <p:cNvSpPr>
                <a:spLocks noGrp="1" noRot="1" noChangeAspect="1" noMove="1" noResize="1" noEditPoints="1" noAdjustHandles="1" noChangeArrowheads="1" noChangeShapeType="1" noTextEdit="1"/>
              </p:cNvSpPr>
              <p:nvPr>
                <p:ph idx="1"/>
              </p:nvPr>
            </p:nvSpPr>
            <p:spPr>
              <a:xfrm>
                <a:off x="3801698" y="2708920"/>
                <a:ext cx="5054779" cy="5370636"/>
              </a:xfrm>
              <a:blipFill rotWithShape="1">
                <a:blip r:embed="rId2"/>
                <a:stretch>
                  <a:fillRect l="-1086" t="-38593" r="-965"/>
                </a:stretch>
              </a:blipFill>
            </p:spPr>
            <p:txBody>
              <a:bodyPr/>
              <a:lstStyle/>
              <a:p>
                <a:r>
                  <a:rPr lang="es-EC">
                    <a:noFill/>
                  </a:rPr>
                  <a:t> </a:t>
                </a:r>
              </a:p>
            </p:txBody>
          </p:sp>
        </mc:Fallback>
      </mc:AlternateContent>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7 Imagen"/>
          <p:cNvPicPr/>
          <p:nvPr/>
        </p:nvPicPr>
        <p:blipFill>
          <a:blip r:embed="rId4" cstate="print">
            <a:extLst>
              <a:ext uri="{28A0092B-C50C-407E-A947-70E740481C1C}">
                <a14:useLocalDpi xmlns:a14="http://schemas.microsoft.com/office/drawing/2010/main" xmlns="" val="0"/>
              </a:ext>
            </a:extLst>
          </a:blip>
          <a:srcRect l="15187" t="13565" r="39053" b="20166"/>
          <a:stretch>
            <a:fillRect/>
          </a:stretch>
        </p:blipFill>
        <p:spPr bwMode="auto">
          <a:xfrm>
            <a:off x="4644008" y="3697064"/>
            <a:ext cx="3024336" cy="2756272"/>
          </a:xfrm>
          <a:prstGeom prst="rect">
            <a:avLst/>
          </a:prstGeom>
          <a:ln>
            <a:noFill/>
          </a:ln>
          <a:effectLst>
            <a:softEdge rad="112500"/>
          </a:effectLst>
        </p:spPr>
      </p:pic>
    </p:spTree>
    <p:extLst>
      <p:ext uri="{BB962C8B-B14F-4D97-AF65-F5344CB8AC3E}">
        <p14:creationId xmlns:p14="http://schemas.microsoft.com/office/powerpoint/2010/main" xmlns="" val="1715075687"/>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NUDOS DE CONTROL</a:t>
            </a:r>
            <a:endParaRPr lang="es-EC" sz="1800" dirty="0"/>
          </a:p>
        </p:txBody>
      </p:sp>
      <p:pic>
        <p:nvPicPr>
          <p:cNvPr id="7" name="1 Imagen"/>
          <p:cNvPicPr/>
          <p:nvPr/>
        </p:nvPicPr>
        <p:blipFill rotWithShape="1">
          <a:blip r:embed="rId3"/>
          <a:srcRect l="2074" t="18257" r="51028" b="11761"/>
          <a:stretch/>
        </p:blipFill>
        <p:spPr>
          <a:xfrm>
            <a:off x="3419872" y="548680"/>
            <a:ext cx="5616624" cy="5112568"/>
          </a:xfrm>
          <a:prstGeom prst="rect">
            <a:avLst/>
          </a:prstGeom>
          <a:ln>
            <a:noFill/>
          </a:ln>
          <a:effectLst>
            <a:softEdge rad="112500"/>
          </a:effectLst>
        </p:spPr>
      </p:pic>
    </p:spTree>
    <p:extLst>
      <p:ext uri="{BB962C8B-B14F-4D97-AF65-F5344CB8AC3E}">
        <p14:creationId xmlns:p14="http://schemas.microsoft.com/office/powerpoint/2010/main" xmlns="" val="717200100"/>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ELEMENTOS SOLDADOS</a:t>
            </a:r>
            <a:endParaRPr lang="es-EC" sz="1800" dirty="0"/>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5876" t="34671" r="20791" b="32665"/>
          <a:stretch/>
        </p:blipFill>
        <p:spPr bwMode="auto">
          <a:xfrm>
            <a:off x="3347864" y="1340768"/>
            <a:ext cx="5591838" cy="440327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15517908"/>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8" name="1 Título"/>
          <p:cNvSpPr txBox="1">
            <a:spLocks/>
          </p:cNvSpPr>
          <p:nvPr/>
        </p:nvSpPr>
        <p:spPr>
          <a:xfrm rot="922550">
            <a:off x="701075" y="-238939"/>
            <a:ext cx="3456867" cy="1141848"/>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ELEMENTOS LAMINADOS</a:t>
            </a:r>
            <a:endParaRPr lang="es-EC" sz="1800" dirty="0"/>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0627" t="42366" r="55418" b="24760"/>
          <a:stretch/>
        </p:blipFill>
        <p:spPr bwMode="auto">
          <a:xfrm>
            <a:off x="3191746" y="1322557"/>
            <a:ext cx="5721311" cy="441656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99838158"/>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2" name="1 Rectángulo"/>
          <p:cNvSpPr/>
          <p:nvPr/>
        </p:nvSpPr>
        <p:spPr>
          <a:xfrm>
            <a:off x="3851920" y="107915"/>
            <a:ext cx="5184576" cy="3416320"/>
          </a:xfrm>
          <a:prstGeom prst="rect">
            <a:avLst/>
          </a:prstGeom>
        </p:spPr>
        <p:txBody>
          <a:bodyPr wrap="square">
            <a:spAutoFit/>
          </a:bodyPr>
          <a:lstStyle/>
          <a:p>
            <a:pPr algn="just"/>
            <a:r>
              <a:rPr lang="es-EC" sz="2400" dirty="0"/>
              <a:t>Por esto, es importante realizar en las estructuras metálicas revisiones, tanto en elementos principales como secundarios, para evitar fallas graves al presentarse un sismo que pongan en riesgo la estabilidad de la estructura, y el criterio de desempeño que es de Seguridad de Vida. </a:t>
            </a:r>
          </a:p>
        </p:txBody>
      </p:sp>
      <p:pic>
        <p:nvPicPr>
          <p:cNvPr id="27652" name="Picture 4" descr="http://t2.gstatic.com/images?q=tbn:ANd9GcTe5LyLipb8aqqnoiqBvhcn_z3MBiDaCYMCqGo4vjFrSGnsx_z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51920" y="4153268"/>
            <a:ext cx="3456384" cy="230006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01331786"/>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COMPARACION TABLAS FEMA 273</a:t>
            </a:r>
            <a:endParaRPr lang="es-EC" sz="3200" dirty="0"/>
          </a:p>
        </p:txBody>
      </p:sp>
      <p:sp>
        <p:nvSpPr>
          <p:cNvPr id="3" name="2 Rectángulo"/>
          <p:cNvSpPr/>
          <p:nvPr/>
        </p:nvSpPr>
        <p:spPr>
          <a:xfrm>
            <a:off x="3923928" y="116632"/>
            <a:ext cx="5112568" cy="3416320"/>
          </a:xfrm>
          <a:prstGeom prst="rect">
            <a:avLst/>
          </a:prstGeom>
        </p:spPr>
        <p:txBody>
          <a:bodyPr wrap="square">
            <a:spAutoFit/>
          </a:bodyPr>
          <a:lstStyle/>
          <a:p>
            <a:pPr algn="just"/>
            <a:r>
              <a:rPr lang="es-EC" sz="2400" dirty="0"/>
              <a:t>Se llega a la conclusión de que la verificación de la estructura debe ser completa, sin dar ninguna prioridad o importancia al elemento estructural analizado, para así poseer estructuras óptimas en el desempeño y funcionalidad requerida de la estructura.</a:t>
            </a:r>
          </a:p>
        </p:txBody>
      </p:sp>
      <p:pic>
        <p:nvPicPr>
          <p:cNvPr id="26626" name="Picture 2" descr="http://www.pkmn.es/test/wp-content/uploads/2010/02/teruel1001201a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59832" y="3741788"/>
            <a:ext cx="4630086" cy="271154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9922705"/>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rot="-4500000">
            <a:off x="-1665311" y="2759206"/>
            <a:ext cx="5439100" cy="1695631"/>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3200" dirty="0" smtClean="0"/>
              <a:t>Capitulo 7</a:t>
            </a:r>
            <a:endParaRPr lang="es-EC" sz="3200" dirty="0"/>
          </a:p>
        </p:txBody>
      </p:sp>
    </p:spTree>
    <p:extLst>
      <p:ext uri="{BB962C8B-B14F-4D97-AF65-F5344CB8AC3E}">
        <p14:creationId xmlns:p14="http://schemas.microsoft.com/office/powerpoint/2010/main" xmlns="" val="69025514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2526806" y="5071958"/>
            <a:ext cx="7512662" cy="2248444"/>
          </a:xfrm>
        </p:spPr>
        <p:txBody>
          <a:bodyPr>
            <a:normAutofit/>
          </a:bodyPr>
          <a:lstStyle/>
          <a:p>
            <a:pPr lvl="1" algn="r" rtl="0">
              <a:spcBef>
                <a:spcPct val="0"/>
              </a:spcBef>
            </a:pPr>
            <a:r>
              <a:rPr lang="es-ES_tradnl" sz="3200" kern="1200" dirty="0">
                <a:solidFill>
                  <a:schemeClr val="tx1"/>
                </a:solidFill>
                <a:effectLst>
                  <a:outerShdw blurRad="38100" dist="38100" dir="2700000" algn="tl">
                    <a:srgbClr val="000000">
                      <a:alpha val="43137"/>
                    </a:srgbClr>
                  </a:outerShdw>
                </a:effectLst>
                <a:latin typeface="+mj-lt"/>
                <a:ea typeface="+mj-ea"/>
                <a:cs typeface="+mj-cs"/>
              </a:rPr>
              <a:t>Conclusiones</a:t>
            </a:r>
            <a:r>
              <a:rPr lang="es-EC" sz="3200" kern="1200" dirty="0">
                <a:solidFill>
                  <a:schemeClr val="tx1"/>
                </a:solidFill>
                <a:effectLst>
                  <a:outerShdw blurRad="38100" dist="38100" dir="2700000" algn="tl">
                    <a:srgbClr val="000000">
                      <a:alpha val="43137"/>
                    </a:srgbClr>
                  </a:outerShdw>
                </a:effectLst>
                <a:latin typeface="+mj-lt"/>
                <a:ea typeface="+mj-ea"/>
                <a:cs typeface="+mj-cs"/>
              </a:rPr>
              <a:t/>
            </a:r>
            <a:br>
              <a:rPr lang="es-EC" sz="3200" kern="1200" dirty="0">
                <a:solidFill>
                  <a:schemeClr val="tx1"/>
                </a:solidFill>
                <a:effectLst>
                  <a:outerShdw blurRad="38100" dist="38100" dir="2700000" algn="tl">
                    <a:srgbClr val="000000">
                      <a:alpha val="43137"/>
                    </a:srgbClr>
                  </a:outerShdw>
                </a:effectLst>
                <a:latin typeface="+mj-lt"/>
                <a:ea typeface="+mj-ea"/>
                <a:cs typeface="+mj-cs"/>
              </a:rPr>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sp>
        <p:nvSpPr>
          <p:cNvPr id="13" name="12 Rectángulo"/>
          <p:cNvSpPr/>
          <p:nvPr/>
        </p:nvSpPr>
        <p:spPr>
          <a:xfrm>
            <a:off x="3347864" y="210120"/>
            <a:ext cx="5760640" cy="4154984"/>
          </a:xfrm>
          <a:prstGeom prst="rect">
            <a:avLst/>
          </a:prstGeom>
        </p:spPr>
        <p:txBody>
          <a:bodyPr wrap="square">
            <a:spAutoFit/>
          </a:bodyPr>
          <a:lstStyle/>
          <a:p>
            <a:pPr lvl="0" algn="just"/>
            <a:r>
              <a:rPr lang="es-ES_tradnl" sz="2400" dirty="0"/>
              <a:t>Las estructuras metálicas poseen varios beneficios, tanto en la construcción como en el diseño de las estructuras, pero tienen varios problemas en cuanto a la </a:t>
            </a:r>
            <a:r>
              <a:rPr lang="es-ES_tradnl" sz="2400" dirty="0" err="1"/>
              <a:t>ductibilidad</a:t>
            </a:r>
            <a:r>
              <a:rPr lang="es-ES_tradnl" sz="2400" dirty="0"/>
              <a:t> propia del material, por lo que es importante el reforzamiento de los elementos estructurales que conforman la estructura</a:t>
            </a:r>
            <a:r>
              <a:rPr lang="es-ES_tradnl" sz="2400" dirty="0" smtClean="0"/>
              <a:t>.</a:t>
            </a:r>
          </a:p>
          <a:p>
            <a:pPr marL="285750" lvl="0" indent="-285750" algn="just">
              <a:buFont typeface="Arial" pitchFamily="34" charset="0"/>
              <a:buChar char="•"/>
            </a:pPr>
            <a:endParaRPr lang="es-ES_tradnl" sz="2400" dirty="0"/>
          </a:p>
          <a:p>
            <a:pPr lvl="0" algn="just"/>
            <a:endParaRPr lang="es-EC" sz="2400" dirty="0"/>
          </a:p>
        </p:txBody>
      </p:sp>
      <p:pic>
        <p:nvPicPr>
          <p:cNvPr id="6146" name="Picture 2" descr="http://www.monografias.com/trabajos73/analisis-vivienda-unifamiliar-teorema-castigliano/image01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61048" y="3789040"/>
            <a:ext cx="4032448" cy="28803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5" name="14 Flecha derecha"/>
          <p:cNvSpPr/>
          <p:nvPr/>
        </p:nvSpPr>
        <p:spPr>
          <a:xfrm>
            <a:off x="2915816" y="5373216"/>
            <a:ext cx="228600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12736852"/>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719699" y="710694"/>
            <a:ext cx="5388805" cy="2862322"/>
          </a:xfrm>
          <a:prstGeom prst="rect">
            <a:avLst/>
          </a:prstGeom>
        </p:spPr>
        <p:txBody>
          <a:bodyPr wrap="square">
            <a:spAutoFit/>
          </a:bodyPr>
          <a:lstStyle/>
          <a:p>
            <a:pPr algn="just"/>
            <a:r>
              <a:rPr lang="es-ES_tradnl" sz="2000" dirty="0"/>
              <a:t>Los elementos laminados y soldados tienen un excelente comportamiento, tanto en la fase de pre-diseño como en el diseño bajo desempeño. Pero es necesario en su implementación constructiva realizar una fiscalización exhaustiva, </a:t>
            </a:r>
            <a:r>
              <a:rPr lang="es-EC" sz="2000" dirty="0"/>
              <a:t>pues si </a:t>
            </a:r>
            <a:r>
              <a:rPr lang="es-EC" sz="2000" dirty="0" smtClean="0"/>
              <a:t>existen </a:t>
            </a:r>
            <a:r>
              <a:rPr lang="es-ES_tradnl" sz="2000" dirty="0" smtClean="0"/>
              <a:t>alteraciones </a:t>
            </a:r>
            <a:r>
              <a:rPr lang="es-ES_tradnl" sz="2000" dirty="0"/>
              <a:t>técnicas al diseño, </a:t>
            </a:r>
            <a:r>
              <a:rPr lang="es-EC" sz="2000" dirty="0"/>
              <a:t>se afecta drásticamente la </a:t>
            </a:r>
            <a:r>
              <a:rPr lang="es-ES_tradnl" sz="2000" dirty="0"/>
              <a:t>funcionalidad </a:t>
            </a:r>
            <a:r>
              <a:rPr lang="es-EC" sz="2000" dirty="0"/>
              <a:t>y el </a:t>
            </a:r>
            <a:r>
              <a:rPr lang="es-ES_tradnl" sz="2000" dirty="0"/>
              <a:t>nivel de seguridad planteado.</a:t>
            </a:r>
            <a:endParaRPr lang="es-EC" sz="2000" dirty="0"/>
          </a:p>
        </p:txBody>
      </p:sp>
      <p:pic>
        <p:nvPicPr>
          <p:cNvPr id="18437" name="Picture 5" descr="http://images02.evisos.ec/images/advertisements/2012/06/29/diseno-y-construccion-de-estructuras-metalicas_95aa181f9_3.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3682" r="32636" b="17634"/>
          <a:stretch/>
        </p:blipFill>
        <p:spPr bwMode="auto">
          <a:xfrm>
            <a:off x="4788024" y="4149080"/>
            <a:ext cx="2273948" cy="219205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7" name="1 Título"/>
          <p:cNvSpPr txBox="1">
            <a:spLocks/>
          </p:cNvSpPr>
          <p:nvPr/>
        </p:nvSpPr>
        <p:spPr>
          <a:xfrm rot="-4500000">
            <a:off x="-2526806" y="5071958"/>
            <a:ext cx="7512662" cy="224844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r" rtl="0">
              <a:spcBef>
                <a:spcPct val="0"/>
              </a:spcBef>
            </a:pPr>
            <a:r>
              <a:rPr lang="es-ES_tradnl" sz="3200" kern="1200" dirty="0" smtClean="0">
                <a:solidFill>
                  <a:schemeClr val="tx1"/>
                </a:solidFill>
                <a:effectLst>
                  <a:outerShdw blurRad="38100" dist="38100" dir="2700000" algn="tl">
                    <a:srgbClr val="000000">
                      <a:alpha val="43137"/>
                    </a:srgbClr>
                  </a:outerShdw>
                </a:effectLst>
                <a:latin typeface="+mj-lt"/>
                <a:ea typeface="+mj-ea"/>
                <a:cs typeface="+mj-cs"/>
              </a:rPr>
              <a:t>Conclusiones</a:t>
            </a:r>
            <a:r>
              <a:rPr lang="es-EC" sz="3200" kern="1200" dirty="0" smtClean="0">
                <a:solidFill>
                  <a:schemeClr val="tx1"/>
                </a:solidFill>
                <a:effectLst>
                  <a:outerShdw blurRad="38100" dist="38100" dir="2700000" algn="tl">
                    <a:srgbClr val="000000">
                      <a:alpha val="43137"/>
                    </a:srgbClr>
                  </a:outerShdw>
                </a:effectLst>
                <a:latin typeface="+mj-lt"/>
                <a:ea typeface="+mj-ea"/>
                <a:cs typeface="+mj-cs"/>
              </a:rPr>
              <a:t/>
            </a:r>
            <a:br>
              <a:rPr lang="es-EC" sz="3200" kern="1200" dirty="0" smtClean="0">
                <a:solidFill>
                  <a:schemeClr val="tx1"/>
                </a:solidFill>
                <a:effectLst>
                  <a:outerShdw blurRad="38100" dist="38100" dir="2700000" algn="tl">
                    <a:srgbClr val="000000">
                      <a:alpha val="43137"/>
                    </a:srgbClr>
                  </a:outerShdw>
                </a:effectLst>
                <a:latin typeface="+mj-lt"/>
                <a:ea typeface="+mj-ea"/>
                <a:cs typeface="+mj-cs"/>
              </a:rPr>
            </a:br>
            <a:r>
              <a:rPr lang="es-EC" b="1" dirty="0" smtClean="0"/>
              <a:t/>
            </a:r>
            <a:br>
              <a:rPr lang="es-EC" b="1" dirty="0" smtClean="0"/>
            </a:br>
            <a:r>
              <a:rPr lang="es-EC" sz="4400" b="1" dirty="0" smtClean="0"/>
              <a:t/>
            </a:r>
            <a:br>
              <a:rPr lang="es-EC" sz="4400" b="1" dirty="0" smtClean="0"/>
            </a:br>
            <a:r>
              <a:rPr lang="es-EC" b="1" dirty="0" smtClean="0"/>
              <a:t/>
            </a:r>
            <a:br>
              <a:rPr lang="es-EC" b="1" dirty="0" smtClean="0"/>
            </a:br>
            <a:endParaRPr lang="es-EC" dirty="0"/>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39692175"/>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3635648" y="620688"/>
            <a:ext cx="5472856" cy="4093428"/>
          </a:xfrm>
          <a:prstGeom prst="rect">
            <a:avLst/>
          </a:prstGeom>
        </p:spPr>
        <p:txBody>
          <a:bodyPr wrap="square">
            <a:spAutoFit/>
          </a:bodyPr>
          <a:lstStyle/>
          <a:p>
            <a:pPr lvl="0" algn="just"/>
            <a:r>
              <a:rPr lang="es-ES_tradnl" sz="2000" dirty="0"/>
              <a:t>Es importante ocupar un modelo de articulación plástica que refleje el verdadero comportamiento de la estructura analizada, ya que depende del tipo de unión o conexión</a:t>
            </a:r>
            <a:r>
              <a:rPr lang="es-EC" sz="2000" dirty="0"/>
              <a:t>. </a:t>
            </a:r>
            <a:r>
              <a:rPr lang="es-EC" sz="2000" dirty="0" smtClean="0"/>
              <a:t>Así</a:t>
            </a:r>
            <a:r>
              <a:rPr lang="es-EC" sz="2000" dirty="0"/>
              <a:t>, su </a:t>
            </a:r>
            <a:r>
              <a:rPr lang="es-ES_tradnl" sz="2000" dirty="0"/>
              <a:t>importancia al ingresar al análisis no lineal estático – </a:t>
            </a:r>
            <a:r>
              <a:rPr lang="es-ES_tradnl" sz="2000" dirty="0" err="1"/>
              <a:t>pushover</a:t>
            </a:r>
            <a:r>
              <a:rPr lang="es-ES_tradnl" sz="2000" dirty="0"/>
              <a:t>, </a:t>
            </a:r>
            <a:r>
              <a:rPr lang="es-EC" sz="2000" dirty="0"/>
              <a:t>brindará</a:t>
            </a:r>
            <a:r>
              <a:rPr lang="es-ES_tradnl" sz="2000" dirty="0"/>
              <a:t> un comportamiento adecuado de las fallas estructuras cumpliendo con el concepto estructural de columnas fuerte y viga </a:t>
            </a:r>
            <a:r>
              <a:rPr lang="es-ES_tradnl" sz="2000" dirty="0" smtClean="0"/>
              <a:t>débil.</a:t>
            </a:r>
          </a:p>
          <a:p>
            <a:pPr marL="285750" lvl="0" indent="-285750" algn="just">
              <a:buFont typeface="Arial" pitchFamily="34" charset="0"/>
              <a:buChar char="•"/>
            </a:pPr>
            <a:endParaRPr lang="es-EC" sz="2000" dirty="0" smtClean="0"/>
          </a:p>
          <a:p>
            <a:pPr lvl="0" algn="just"/>
            <a:endParaRPr lang="es-EC" sz="2000" dirty="0" smtClean="0"/>
          </a:p>
          <a:p>
            <a:pPr marL="285750" lvl="0" indent="-285750" algn="just">
              <a:buFont typeface="Arial" pitchFamily="34" charset="0"/>
              <a:buChar char="•"/>
            </a:pPr>
            <a:endParaRPr lang="es-EC" sz="2000" dirty="0"/>
          </a:p>
        </p:txBody>
      </p:sp>
      <p:sp>
        <p:nvSpPr>
          <p:cNvPr id="6" name="1 Título"/>
          <p:cNvSpPr>
            <a:spLocks noGrp="1"/>
          </p:cNvSpPr>
          <p:nvPr>
            <p:ph type="title"/>
          </p:nvPr>
        </p:nvSpPr>
        <p:spPr>
          <a:xfrm rot="-4500000">
            <a:off x="-2526806" y="5071958"/>
            <a:ext cx="7512662" cy="2248444"/>
          </a:xfrm>
        </p:spPr>
        <p:txBody>
          <a:bodyPr>
            <a:normAutofit/>
          </a:bodyPr>
          <a:lstStyle/>
          <a:p>
            <a:pPr lvl="1" algn="r" rtl="0">
              <a:spcBef>
                <a:spcPct val="0"/>
              </a:spcBef>
            </a:pPr>
            <a:r>
              <a:rPr lang="es-ES_tradnl" sz="3200" kern="1200" dirty="0">
                <a:solidFill>
                  <a:schemeClr val="tx1"/>
                </a:solidFill>
                <a:effectLst>
                  <a:outerShdw blurRad="38100" dist="38100" dir="2700000" algn="tl">
                    <a:srgbClr val="000000">
                      <a:alpha val="43137"/>
                    </a:srgbClr>
                  </a:outerShdw>
                </a:effectLst>
                <a:latin typeface="+mj-lt"/>
                <a:ea typeface="+mj-ea"/>
                <a:cs typeface="+mj-cs"/>
              </a:rPr>
              <a:t>Conclusiones</a:t>
            </a:r>
            <a:r>
              <a:rPr lang="es-EC" sz="3200" kern="1200" dirty="0">
                <a:solidFill>
                  <a:schemeClr val="tx1"/>
                </a:solidFill>
                <a:effectLst>
                  <a:outerShdw blurRad="38100" dist="38100" dir="2700000" algn="tl">
                    <a:srgbClr val="000000">
                      <a:alpha val="43137"/>
                    </a:srgbClr>
                  </a:outerShdw>
                </a:effectLst>
                <a:latin typeface="+mj-lt"/>
                <a:ea typeface="+mj-ea"/>
                <a:cs typeface="+mj-cs"/>
              </a:rPr>
              <a:t/>
            </a:r>
            <a:br>
              <a:rPr lang="es-EC" sz="3200" kern="1200" dirty="0">
                <a:solidFill>
                  <a:schemeClr val="tx1"/>
                </a:solidFill>
                <a:effectLst>
                  <a:outerShdw blurRad="38100" dist="38100" dir="2700000" algn="tl">
                    <a:srgbClr val="000000">
                      <a:alpha val="43137"/>
                    </a:srgbClr>
                  </a:outerShdw>
                </a:effectLst>
                <a:latin typeface="+mj-lt"/>
                <a:ea typeface="+mj-ea"/>
                <a:cs typeface="+mj-cs"/>
              </a:rPr>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pic>
        <p:nvPicPr>
          <p:cNvPr id="1026" name="Picture 2" descr="http://www.civilfem.com/solutions/intro/images/7_image00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3968" y="4149080"/>
            <a:ext cx="3429000" cy="253365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4941222"/>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74977" y="620688"/>
            <a:ext cx="5652120" cy="3170099"/>
          </a:xfrm>
          <a:prstGeom prst="rect">
            <a:avLst/>
          </a:prstGeom>
        </p:spPr>
        <p:txBody>
          <a:bodyPr wrap="square">
            <a:spAutoFit/>
          </a:bodyPr>
          <a:lstStyle/>
          <a:p>
            <a:pPr algn="just"/>
            <a:r>
              <a:rPr lang="es-ES_tradnl" sz="2000" dirty="0" smtClean="0"/>
              <a:t>El </a:t>
            </a:r>
            <a:r>
              <a:rPr lang="es-ES_tradnl" sz="2000" dirty="0"/>
              <a:t>factor de reducción sísmica es un elemento que castiga las diferentes falencias de tipo constructivo y conformación de elementos estructurales. Por lo que, los elementos laminados poseen un R= 10 siendo mucho más seguro por las características propias de su conformación, mientras que los elementos soldados por el hecho de ser conformados por soldadura tienen mayores probabilidades de errores en su ensamblaje. Así, su R=7. </a:t>
            </a:r>
            <a:endParaRPr lang="es-EC" sz="2000" dirty="0"/>
          </a:p>
        </p:txBody>
      </p:sp>
      <p:sp>
        <p:nvSpPr>
          <p:cNvPr id="7" name="1 Título"/>
          <p:cNvSpPr txBox="1">
            <a:spLocks/>
          </p:cNvSpPr>
          <p:nvPr/>
        </p:nvSpPr>
        <p:spPr>
          <a:xfrm rot="-4500000">
            <a:off x="-2526806" y="5071958"/>
            <a:ext cx="7512662" cy="224844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r" rtl="0">
              <a:spcBef>
                <a:spcPct val="0"/>
              </a:spcBef>
            </a:pPr>
            <a:r>
              <a:rPr lang="es-ES_tradnl" sz="3200" kern="1200" dirty="0" smtClean="0">
                <a:solidFill>
                  <a:schemeClr val="tx1"/>
                </a:solidFill>
                <a:effectLst>
                  <a:outerShdw blurRad="38100" dist="38100" dir="2700000" algn="tl">
                    <a:srgbClr val="000000">
                      <a:alpha val="43137"/>
                    </a:srgbClr>
                  </a:outerShdw>
                </a:effectLst>
                <a:latin typeface="+mj-lt"/>
                <a:ea typeface="+mj-ea"/>
                <a:cs typeface="+mj-cs"/>
              </a:rPr>
              <a:t>Conclusiones</a:t>
            </a:r>
            <a:r>
              <a:rPr lang="es-EC" sz="3200" kern="1200" dirty="0" smtClean="0">
                <a:solidFill>
                  <a:schemeClr val="tx1"/>
                </a:solidFill>
                <a:effectLst>
                  <a:outerShdw blurRad="38100" dist="38100" dir="2700000" algn="tl">
                    <a:srgbClr val="000000">
                      <a:alpha val="43137"/>
                    </a:srgbClr>
                  </a:outerShdw>
                </a:effectLst>
                <a:latin typeface="+mj-lt"/>
                <a:ea typeface="+mj-ea"/>
                <a:cs typeface="+mj-cs"/>
              </a:rPr>
              <a:t/>
            </a:r>
            <a:br>
              <a:rPr lang="es-EC" sz="3200" kern="1200" dirty="0" smtClean="0">
                <a:solidFill>
                  <a:schemeClr val="tx1"/>
                </a:solidFill>
                <a:effectLst>
                  <a:outerShdw blurRad="38100" dist="38100" dir="2700000" algn="tl">
                    <a:srgbClr val="000000">
                      <a:alpha val="43137"/>
                    </a:srgbClr>
                  </a:outerShdw>
                </a:effectLst>
                <a:latin typeface="+mj-lt"/>
                <a:ea typeface="+mj-ea"/>
                <a:cs typeface="+mj-cs"/>
              </a:rPr>
            </a:br>
            <a:r>
              <a:rPr lang="es-EC" b="1" dirty="0" smtClean="0"/>
              <a:t/>
            </a:r>
            <a:br>
              <a:rPr lang="es-EC" b="1" dirty="0" smtClean="0"/>
            </a:br>
            <a:r>
              <a:rPr lang="es-EC" sz="4400" b="1" dirty="0" smtClean="0"/>
              <a:t/>
            </a:r>
            <a:br>
              <a:rPr lang="es-EC" sz="4400" b="1" dirty="0" smtClean="0"/>
            </a:br>
            <a:r>
              <a:rPr lang="es-EC" b="1" dirty="0" smtClean="0"/>
              <a:t/>
            </a:r>
            <a:br>
              <a:rPr lang="es-EC" b="1" dirty="0" smtClean="0"/>
            </a:br>
            <a:endParaRPr lang="es-EC"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descr="http://peer.berkeley.edu/assets/fe_response.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10962"/>
          <a:stretch/>
        </p:blipFill>
        <p:spPr bwMode="auto">
          <a:xfrm>
            <a:off x="3315419" y="3933056"/>
            <a:ext cx="4352925" cy="256970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160435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298953" y="3299945"/>
            <a:ext cx="5064953" cy="1695631"/>
          </a:xfrm>
        </p:spPr>
        <p:txBody>
          <a:bodyPr>
            <a:normAutofit fontScale="90000"/>
          </a:bodyPr>
          <a:lstStyle/>
          <a:p>
            <a:pPr lvl="2" algn="l" rtl="0">
              <a:spcBef>
                <a:spcPct val="0"/>
              </a:spcBef>
              <a:buSzPct val="107000"/>
            </a:pPr>
            <a:r>
              <a:rPr lang="es-EC" sz="3600" dirty="0">
                <a:solidFill>
                  <a:schemeClr val="tx1"/>
                </a:solidFill>
              </a:rPr>
              <a:t>Procedimiento </a:t>
            </a:r>
            <a:r>
              <a:rPr lang="es-EC" sz="3600" dirty="0" smtClean="0">
                <a:solidFill>
                  <a:schemeClr val="tx1"/>
                </a:solidFill>
              </a:rPr>
              <a:t>Estático Lineal</a:t>
            </a:r>
            <a:r>
              <a:rPr lang="es-EC" sz="3600" dirty="0"/>
              <a:t/>
            </a:r>
            <a:br>
              <a:rPr lang="es-EC" sz="3600" dirty="0"/>
            </a:br>
            <a:r>
              <a:rPr lang="es-EC" sz="3600" dirty="0"/>
              <a:t/>
            </a:r>
            <a:br>
              <a:rPr lang="es-EC" sz="3600" dirty="0"/>
            </a:br>
            <a:endParaRPr lang="es-EC" sz="3600" dirty="0"/>
          </a:p>
        </p:txBody>
      </p:sp>
      <p:sp>
        <p:nvSpPr>
          <p:cNvPr id="3" name="2 Marcador de contenido"/>
          <p:cNvSpPr>
            <a:spLocks noGrp="1"/>
          </p:cNvSpPr>
          <p:nvPr>
            <p:ph idx="1"/>
          </p:nvPr>
        </p:nvSpPr>
        <p:spPr>
          <a:xfrm>
            <a:off x="3820706" y="412227"/>
            <a:ext cx="4658735" cy="5370636"/>
          </a:xfrm>
        </p:spPr>
        <p:txBody>
          <a:bodyPr>
            <a:normAutofit/>
          </a:bodyPr>
          <a:lstStyle/>
          <a:p>
            <a:pPr marL="0" indent="0" algn="just">
              <a:buNone/>
            </a:pPr>
            <a:r>
              <a:rPr lang="es-EC" dirty="0">
                <a:effectLst/>
              </a:rPr>
              <a:t>	</a:t>
            </a:r>
            <a:endParaRPr lang="es-EC" dirty="0" smtClean="0">
              <a:effectLst/>
            </a:endParaRPr>
          </a:p>
          <a:p>
            <a:pPr marL="0" indent="0">
              <a:buNone/>
            </a:pPr>
            <a:endParaRPr lang="en-US" dirty="0">
              <a:effectLst/>
            </a:endParaRPr>
          </a:p>
          <a:p>
            <a:pPr marL="0" indent="0">
              <a:buNone/>
            </a:pPr>
            <a:endParaRPr lang="es-EC" dirty="0" smtClean="0">
              <a:effectLst/>
            </a:endParaRPr>
          </a:p>
          <a:p>
            <a:pPr marL="0" lvl="3" indent="0" algn="ctr">
              <a:buSzPct val="100000"/>
              <a:buNone/>
            </a:pPr>
            <a:r>
              <a:rPr lang="es-EC" sz="2000" b="1" dirty="0">
                <a:effectLst/>
              </a:rPr>
              <a:t>Zonas Sísmicas-Factor </a:t>
            </a:r>
            <a:r>
              <a:rPr lang="es-EC" sz="2000" b="1" dirty="0" smtClean="0">
                <a:effectLst/>
              </a:rPr>
              <a:t>Z</a:t>
            </a: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s-EC" sz="2000" b="1" dirty="0">
              <a:effectLst/>
            </a:endParaRPr>
          </a:p>
          <a:p>
            <a:pPr marL="342900" lvl="3" indent="-342900">
              <a:buSzPct val="100000"/>
              <a:buFont typeface="Courier New" pitchFamily="49" charset="0"/>
              <a:buChar char="o"/>
            </a:pPr>
            <a:endParaRPr lang="es-EC" sz="2000" b="1" dirty="0" smtClean="0">
              <a:effectLst/>
            </a:endParaRPr>
          </a:p>
          <a:p>
            <a:pPr marL="342900" lvl="3" indent="-342900">
              <a:buSzPct val="100000"/>
              <a:buFont typeface="Courier New" pitchFamily="49" charset="0"/>
              <a:buChar char="o"/>
            </a:pPr>
            <a:endParaRPr lang="es-EC" sz="2000" b="1" dirty="0" smtClean="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s-EC" sz="2000" b="1" dirty="0" smtClean="0">
              <a:effectLst/>
            </a:endParaRPr>
          </a:p>
          <a:p>
            <a:pPr marL="342900" lvl="3" indent="-342900">
              <a:buSzPct val="100000"/>
              <a:buFont typeface="Courier New" pitchFamily="49" charset="0"/>
              <a:buChar char="o"/>
            </a:pPr>
            <a:endParaRPr lang="es-EC" sz="2000" b="1" dirty="0">
              <a:effectLst/>
            </a:endParaRPr>
          </a:p>
          <a:p>
            <a:pPr marL="0" indent="0">
              <a:buNone/>
            </a:pPr>
            <a:endParaRPr lang="es-EC"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4 Imagen"/>
          <p:cNvPicPr/>
          <p:nvPr/>
        </p:nvPicPr>
        <p:blipFill>
          <a:blip r:embed="rId3" cstate="print">
            <a:extLst>
              <a:ext uri="{28A0092B-C50C-407E-A947-70E740481C1C}">
                <a14:useLocalDpi xmlns:a14="http://schemas.microsoft.com/office/drawing/2010/main" xmlns="" val="0"/>
              </a:ext>
            </a:extLst>
          </a:blip>
          <a:srcRect l="33629" t="35869" r="29005" b="15489"/>
          <a:stretch>
            <a:fillRect/>
          </a:stretch>
        </p:blipFill>
        <p:spPr bwMode="auto">
          <a:xfrm>
            <a:off x="4139952" y="1124744"/>
            <a:ext cx="4104456" cy="2880320"/>
          </a:xfrm>
          <a:prstGeom prst="rect">
            <a:avLst/>
          </a:prstGeom>
          <a:ln>
            <a:noFill/>
          </a:ln>
          <a:effectLst>
            <a:softEdge rad="112500"/>
          </a:effectLst>
        </p:spPr>
      </p:pic>
      <p:graphicFrame>
        <p:nvGraphicFramePr>
          <p:cNvPr id="7" name="6 Tabla"/>
          <p:cNvGraphicFramePr>
            <a:graphicFrameLocks noGrp="1"/>
          </p:cNvGraphicFramePr>
          <p:nvPr>
            <p:extLst>
              <p:ext uri="{D42A27DB-BD31-4B8C-83A1-F6EECF244321}">
                <p14:modId xmlns:p14="http://schemas.microsoft.com/office/powerpoint/2010/main" xmlns="" val="124903847"/>
              </p:ext>
            </p:extLst>
          </p:nvPr>
        </p:nvGraphicFramePr>
        <p:xfrm>
          <a:off x="3599889" y="4509120"/>
          <a:ext cx="5076567" cy="869816"/>
        </p:xfrm>
        <a:graphic>
          <a:graphicData uri="http://schemas.openxmlformats.org/drawingml/2006/table">
            <a:tbl>
              <a:tblPr firstRow="1" firstCol="1" bandRow="1">
                <a:tableStyleId>{5C22544A-7EE6-4342-B048-85BDC9FD1C3A}</a:tableStyleId>
              </a:tblPr>
              <a:tblGrid>
                <a:gridCol w="1138294"/>
                <a:gridCol w="877932"/>
                <a:gridCol w="1008112"/>
                <a:gridCol w="993165"/>
                <a:gridCol w="1059064"/>
              </a:tblGrid>
              <a:tr h="504056">
                <a:tc>
                  <a:txBody>
                    <a:bodyPr/>
                    <a:lstStyle/>
                    <a:p>
                      <a:pPr algn="ctr">
                        <a:lnSpc>
                          <a:spcPct val="200000"/>
                        </a:lnSpc>
                        <a:spcBef>
                          <a:spcPts val="1200"/>
                        </a:spcBef>
                        <a:spcAft>
                          <a:spcPts val="0"/>
                        </a:spcAft>
                      </a:pPr>
                      <a:r>
                        <a:rPr lang="es-EC" sz="1200" dirty="0">
                          <a:effectLst/>
                        </a:rPr>
                        <a:t>Zona Sísmica</a:t>
                      </a:r>
                      <a:endParaRPr lang="es-EC" sz="1400" dirty="0">
                        <a:effectLst/>
                        <a:latin typeface="Times New Roman"/>
                        <a:ea typeface="Calibri"/>
                        <a:cs typeface="Times New Roman"/>
                      </a:endParaRPr>
                    </a:p>
                  </a:txBody>
                  <a:tcPr marL="68580" marR="68580" marT="0" marB="0"/>
                </a:tc>
                <a:tc>
                  <a:txBody>
                    <a:bodyPr/>
                    <a:lstStyle/>
                    <a:p>
                      <a:pPr algn="ctr">
                        <a:lnSpc>
                          <a:spcPct val="200000"/>
                        </a:lnSpc>
                        <a:spcBef>
                          <a:spcPts val="1200"/>
                        </a:spcBef>
                        <a:spcAft>
                          <a:spcPts val="0"/>
                        </a:spcAft>
                      </a:pPr>
                      <a:r>
                        <a:rPr lang="es-EC" sz="1200" dirty="0">
                          <a:effectLst/>
                        </a:rPr>
                        <a:t>I</a:t>
                      </a:r>
                      <a:endParaRPr lang="es-EC" sz="1400" dirty="0">
                        <a:effectLst/>
                        <a:latin typeface="Times New Roman"/>
                        <a:ea typeface="Calibri"/>
                        <a:cs typeface="Times New Roman"/>
                      </a:endParaRPr>
                    </a:p>
                  </a:txBody>
                  <a:tcPr marL="68580" marR="68580" marT="0" marB="0"/>
                </a:tc>
                <a:tc>
                  <a:txBody>
                    <a:bodyPr/>
                    <a:lstStyle/>
                    <a:p>
                      <a:pPr algn="ctr">
                        <a:lnSpc>
                          <a:spcPct val="200000"/>
                        </a:lnSpc>
                        <a:spcBef>
                          <a:spcPts val="1200"/>
                        </a:spcBef>
                        <a:spcAft>
                          <a:spcPts val="0"/>
                        </a:spcAft>
                      </a:pPr>
                      <a:r>
                        <a:rPr lang="es-EC" sz="1200" dirty="0">
                          <a:effectLst/>
                        </a:rPr>
                        <a:t>II</a:t>
                      </a:r>
                      <a:endParaRPr lang="es-EC" sz="1400" dirty="0">
                        <a:effectLst/>
                        <a:latin typeface="Times New Roman"/>
                        <a:ea typeface="Calibri"/>
                        <a:cs typeface="Times New Roman"/>
                      </a:endParaRPr>
                    </a:p>
                  </a:txBody>
                  <a:tcPr marL="68580" marR="68580" marT="0" marB="0"/>
                </a:tc>
                <a:tc>
                  <a:txBody>
                    <a:bodyPr/>
                    <a:lstStyle/>
                    <a:p>
                      <a:pPr algn="ctr">
                        <a:lnSpc>
                          <a:spcPct val="200000"/>
                        </a:lnSpc>
                        <a:spcBef>
                          <a:spcPts val="1200"/>
                        </a:spcBef>
                        <a:spcAft>
                          <a:spcPts val="0"/>
                        </a:spcAft>
                      </a:pPr>
                      <a:r>
                        <a:rPr lang="es-EC" sz="1200" dirty="0">
                          <a:effectLst/>
                        </a:rPr>
                        <a:t>III</a:t>
                      </a:r>
                      <a:endParaRPr lang="es-EC" sz="1400" dirty="0">
                        <a:effectLst/>
                        <a:latin typeface="Times New Roman"/>
                        <a:ea typeface="Calibri"/>
                        <a:cs typeface="Times New Roman"/>
                      </a:endParaRPr>
                    </a:p>
                  </a:txBody>
                  <a:tcPr marL="68580" marR="68580" marT="0" marB="0"/>
                </a:tc>
                <a:tc>
                  <a:txBody>
                    <a:bodyPr/>
                    <a:lstStyle/>
                    <a:p>
                      <a:pPr algn="ctr">
                        <a:lnSpc>
                          <a:spcPct val="200000"/>
                        </a:lnSpc>
                        <a:spcBef>
                          <a:spcPts val="1200"/>
                        </a:spcBef>
                        <a:spcAft>
                          <a:spcPts val="0"/>
                        </a:spcAft>
                      </a:pPr>
                      <a:r>
                        <a:rPr lang="es-EC" sz="1200" dirty="0">
                          <a:effectLst/>
                        </a:rPr>
                        <a:t>IV</a:t>
                      </a:r>
                      <a:endParaRPr lang="es-EC" sz="1400" dirty="0">
                        <a:effectLst/>
                        <a:latin typeface="Times New Roman"/>
                        <a:ea typeface="Calibri"/>
                        <a:cs typeface="Times New Roman"/>
                      </a:endParaRPr>
                    </a:p>
                  </a:txBody>
                  <a:tcPr marL="68580" marR="68580" marT="0" marB="0"/>
                </a:tc>
              </a:tr>
              <a:tr h="222250">
                <a:tc>
                  <a:txBody>
                    <a:bodyPr/>
                    <a:lstStyle/>
                    <a:p>
                      <a:pPr algn="ctr">
                        <a:lnSpc>
                          <a:spcPct val="200000"/>
                        </a:lnSpc>
                        <a:spcBef>
                          <a:spcPts val="1200"/>
                        </a:spcBef>
                        <a:spcAft>
                          <a:spcPts val="0"/>
                        </a:spcAft>
                      </a:pPr>
                      <a:r>
                        <a:rPr lang="es-EC" sz="1200" dirty="0">
                          <a:effectLst/>
                        </a:rPr>
                        <a:t>Factor Z</a:t>
                      </a:r>
                      <a:endParaRPr lang="es-EC" sz="1400" dirty="0">
                        <a:effectLst/>
                        <a:latin typeface="Times New Roman"/>
                        <a:ea typeface="Calibri"/>
                        <a:cs typeface="Times New Roman"/>
                      </a:endParaRPr>
                    </a:p>
                  </a:txBody>
                  <a:tcPr marL="68580" marR="68580" marT="0" marB="0"/>
                </a:tc>
                <a:tc>
                  <a:txBody>
                    <a:bodyPr/>
                    <a:lstStyle/>
                    <a:p>
                      <a:pPr algn="ctr">
                        <a:lnSpc>
                          <a:spcPct val="200000"/>
                        </a:lnSpc>
                        <a:spcBef>
                          <a:spcPts val="1200"/>
                        </a:spcBef>
                        <a:spcAft>
                          <a:spcPts val="0"/>
                        </a:spcAft>
                      </a:pPr>
                      <a:r>
                        <a:rPr lang="es-EC" sz="1200">
                          <a:effectLst/>
                        </a:rPr>
                        <a:t>0.15</a:t>
                      </a:r>
                      <a:endParaRPr lang="es-EC" sz="1400">
                        <a:effectLst/>
                        <a:latin typeface="Times New Roman"/>
                        <a:ea typeface="Calibri"/>
                        <a:cs typeface="Times New Roman"/>
                      </a:endParaRPr>
                    </a:p>
                  </a:txBody>
                  <a:tcPr marL="68580" marR="68580" marT="0" marB="0"/>
                </a:tc>
                <a:tc>
                  <a:txBody>
                    <a:bodyPr/>
                    <a:lstStyle/>
                    <a:p>
                      <a:pPr algn="ctr">
                        <a:lnSpc>
                          <a:spcPct val="200000"/>
                        </a:lnSpc>
                        <a:spcBef>
                          <a:spcPts val="1200"/>
                        </a:spcBef>
                        <a:spcAft>
                          <a:spcPts val="0"/>
                        </a:spcAft>
                      </a:pPr>
                      <a:r>
                        <a:rPr lang="es-EC" sz="1200" dirty="0">
                          <a:effectLst/>
                        </a:rPr>
                        <a:t>0.25</a:t>
                      </a:r>
                      <a:endParaRPr lang="es-EC" sz="1400" dirty="0">
                        <a:effectLst/>
                        <a:latin typeface="Times New Roman"/>
                        <a:ea typeface="Calibri"/>
                        <a:cs typeface="Times New Roman"/>
                      </a:endParaRPr>
                    </a:p>
                  </a:txBody>
                  <a:tcPr marL="68580" marR="68580" marT="0" marB="0"/>
                </a:tc>
                <a:tc>
                  <a:txBody>
                    <a:bodyPr/>
                    <a:lstStyle/>
                    <a:p>
                      <a:pPr algn="ctr">
                        <a:lnSpc>
                          <a:spcPct val="200000"/>
                        </a:lnSpc>
                        <a:spcBef>
                          <a:spcPts val="1200"/>
                        </a:spcBef>
                        <a:spcAft>
                          <a:spcPts val="0"/>
                        </a:spcAft>
                      </a:pPr>
                      <a:r>
                        <a:rPr lang="es-EC" sz="1200">
                          <a:effectLst/>
                        </a:rPr>
                        <a:t>0.3</a:t>
                      </a:r>
                      <a:endParaRPr lang="es-EC" sz="1400">
                        <a:effectLst/>
                        <a:latin typeface="Times New Roman"/>
                        <a:ea typeface="Calibri"/>
                        <a:cs typeface="Times New Roman"/>
                      </a:endParaRPr>
                    </a:p>
                  </a:txBody>
                  <a:tcPr marL="68580" marR="68580" marT="0" marB="0"/>
                </a:tc>
                <a:tc>
                  <a:txBody>
                    <a:bodyPr/>
                    <a:lstStyle/>
                    <a:p>
                      <a:pPr algn="ctr">
                        <a:lnSpc>
                          <a:spcPct val="200000"/>
                        </a:lnSpc>
                        <a:spcBef>
                          <a:spcPts val="1200"/>
                        </a:spcBef>
                        <a:spcAft>
                          <a:spcPts val="0"/>
                        </a:spcAft>
                      </a:pPr>
                      <a:r>
                        <a:rPr lang="es-EC" sz="1200" dirty="0">
                          <a:effectLst/>
                        </a:rPr>
                        <a:t>0.4</a:t>
                      </a:r>
                      <a:endParaRPr lang="es-EC" sz="14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1970583082"/>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p:cNvSpPr/>
          <p:nvPr/>
        </p:nvSpPr>
        <p:spPr>
          <a:xfrm>
            <a:off x="3744416" y="332656"/>
            <a:ext cx="5364088" cy="5016758"/>
          </a:xfrm>
          <a:prstGeom prst="rect">
            <a:avLst/>
          </a:prstGeom>
        </p:spPr>
        <p:txBody>
          <a:bodyPr wrap="square">
            <a:spAutoFit/>
          </a:bodyPr>
          <a:lstStyle/>
          <a:p>
            <a:pPr algn="just"/>
            <a:r>
              <a:rPr lang="es-ES_tradnl" sz="2000" dirty="0" smtClean="0"/>
              <a:t>El </a:t>
            </a:r>
            <a:r>
              <a:rPr lang="es-ES_tradnl" sz="2000" dirty="0"/>
              <a:t>resultado del análisis indica que la falencia de un código propio de ACERO lleva al ingeniero calculista o diseñador </a:t>
            </a:r>
            <a:r>
              <a:rPr lang="es-EC" sz="2000" dirty="0"/>
              <a:t>a diseñar</a:t>
            </a:r>
            <a:r>
              <a:rPr lang="es-ES_tradnl" sz="2000" dirty="0"/>
              <a:t> con códigos </a:t>
            </a:r>
            <a:r>
              <a:rPr lang="es-EC" sz="2000" dirty="0"/>
              <a:t>no acordes a </a:t>
            </a:r>
            <a:r>
              <a:rPr lang="es-ES_tradnl" sz="2000" dirty="0"/>
              <a:t>nuestra realidad ya sea </a:t>
            </a:r>
            <a:r>
              <a:rPr lang="es-ES_tradnl" sz="2000" dirty="0" smtClean="0"/>
              <a:t>geológica, </a:t>
            </a:r>
            <a:r>
              <a:rPr lang="es-ES_tradnl" sz="2000" dirty="0"/>
              <a:t>sistemas constructivos, o zonas </a:t>
            </a:r>
            <a:r>
              <a:rPr lang="es-EC" sz="2000" dirty="0"/>
              <a:t>sísmica, lo que da a lugar a fallas</a:t>
            </a:r>
            <a:r>
              <a:rPr lang="es-ES_tradnl" sz="2000" dirty="0"/>
              <a:t> de diseño, sea por falta de sección o por mal diseño de </a:t>
            </a:r>
            <a:r>
              <a:rPr lang="es-ES_tradnl" sz="2000" dirty="0" smtClean="0"/>
              <a:t>juntas, </a:t>
            </a:r>
            <a:r>
              <a:rPr lang="es-ES_tradnl" sz="2000" dirty="0"/>
              <a:t>lo que conllevaría a que las estructuras no cumplan con los niveles mínimos que se </a:t>
            </a:r>
            <a:r>
              <a:rPr lang="es-ES_tradnl" sz="2000" dirty="0" smtClean="0"/>
              <a:t>exige </a:t>
            </a:r>
            <a:r>
              <a:rPr lang="es-ES_tradnl" sz="2000" dirty="0"/>
              <a:t>cualquier código</a:t>
            </a:r>
            <a:r>
              <a:rPr lang="es-ES_tradnl" sz="2000" dirty="0" smtClean="0"/>
              <a:t>.</a:t>
            </a:r>
          </a:p>
          <a:p>
            <a:pPr algn="just"/>
            <a:endParaRPr lang="es-EC" sz="2000" dirty="0"/>
          </a:p>
          <a:p>
            <a:pPr marL="285750" lvl="0" indent="-285750" algn="just">
              <a:buFont typeface="Arial" pitchFamily="34" charset="0"/>
              <a:buChar char="•"/>
            </a:pPr>
            <a:endParaRPr lang="es-EC" sz="2000" dirty="0" smtClean="0"/>
          </a:p>
          <a:p>
            <a:pPr lvl="0" algn="just"/>
            <a:endParaRPr lang="es-EC" sz="2000" dirty="0" smtClean="0"/>
          </a:p>
          <a:p>
            <a:pPr lvl="0" algn="just"/>
            <a:endParaRPr lang="es-EC" sz="2000" dirty="0" smtClean="0"/>
          </a:p>
          <a:p>
            <a:pPr marL="285750" lvl="0" indent="-285750" algn="just">
              <a:buFont typeface="Arial" pitchFamily="34" charset="0"/>
              <a:buChar char="•"/>
            </a:pPr>
            <a:endParaRPr lang="es-EC" sz="2000" dirty="0"/>
          </a:p>
        </p:txBody>
      </p:sp>
      <p:sp>
        <p:nvSpPr>
          <p:cNvPr id="6" name="1 Título"/>
          <p:cNvSpPr txBox="1">
            <a:spLocks/>
          </p:cNvSpPr>
          <p:nvPr/>
        </p:nvSpPr>
        <p:spPr>
          <a:xfrm rot="-4500000">
            <a:off x="-2526806" y="5071958"/>
            <a:ext cx="7512662" cy="224844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r" rtl="0">
              <a:spcBef>
                <a:spcPct val="0"/>
              </a:spcBef>
            </a:pPr>
            <a:r>
              <a:rPr lang="es-ES_tradnl" sz="3200" kern="1200" dirty="0" smtClean="0">
                <a:solidFill>
                  <a:schemeClr val="tx1"/>
                </a:solidFill>
                <a:effectLst>
                  <a:outerShdw blurRad="38100" dist="38100" dir="2700000" algn="tl">
                    <a:srgbClr val="000000">
                      <a:alpha val="43137"/>
                    </a:srgbClr>
                  </a:outerShdw>
                </a:effectLst>
                <a:latin typeface="+mj-lt"/>
                <a:ea typeface="+mj-ea"/>
                <a:cs typeface="+mj-cs"/>
              </a:rPr>
              <a:t>Conclusiones</a:t>
            </a:r>
            <a:r>
              <a:rPr lang="es-EC" sz="3200" kern="1200" dirty="0" smtClean="0">
                <a:solidFill>
                  <a:schemeClr val="tx1"/>
                </a:solidFill>
                <a:effectLst>
                  <a:outerShdw blurRad="38100" dist="38100" dir="2700000" algn="tl">
                    <a:srgbClr val="000000">
                      <a:alpha val="43137"/>
                    </a:srgbClr>
                  </a:outerShdw>
                </a:effectLst>
                <a:latin typeface="+mj-lt"/>
                <a:ea typeface="+mj-ea"/>
                <a:cs typeface="+mj-cs"/>
              </a:rPr>
              <a:t/>
            </a:r>
            <a:br>
              <a:rPr lang="es-EC" sz="3200" kern="1200" dirty="0" smtClean="0">
                <a:solidFill>
                  <a:schemeClr val="tx1"/>
                </a:solidFill>
                <a:effectLst>
                  <a:outerShdw blurRad="38100" dist="38100" dir="2700000" algn="tl">
                    <a:srgbClr val="000000">
                      <a:alpha val="43137"/>
                    </a:srgbClr>
                  </a:outerShdw>
                </a:effectLst>
                <a:latin typeface="+mj-lt"/>
                <a:ea typeface="+mj-ea"/>
                <a:cs typeface="+mj-cs"/>
              </a:rPr>
            </a:br>
            <a:r>
              <a:rPr lang="es-EC" b="1" dirty="0" smtClean="0"/>
              <a:t/>
            </a:r>
            <a:br>
              <a:rPr lang="es-EC" b="1" dirty="0" smtClean="0"/>
            </a:br>
            <a:r>
              <a:rPr lang="es-EC" sz="4400" b="1" dirty="0" smtClean="0"/>
              <a:t/>
            </a:r>
            <a:br>
              <a:rPr lang="es-EC" sz="4400" b="1" dirty="0" smtClean="0"/>
            </a:br>
            <a:r>
              <a:rPr lang="es-EC" b="1" dirty="0" smtClean="0"/>
              <a:t/>
            </a:r>
            <a:br>
              <a:rPr lang="es-EC" b="1" dirty="0" smtClean="0"/>
            </a:br>
            <a:endParaRPr lang="es-EC"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descr="http://www.scielo.org.ve/img/fbpe/uct/v10n39/art02fig2.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41684"/>
          <a:stretch/>
        </p:blipFill>
        <p:spPr bwMode="auto">
          <a:xfrm>
            <a:off x="4644008" y="4005063"/>
            <a:ext cx="2857183" cy="262471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4099224"/>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816424" y="538573"/>
            <a:ext cx="5220072" cy="2862322"/>
          </a:xfrm>
          <a:prstGeom prst="rect">
            <a:avLst/>
          </a:prstGeom>
        </p:spPr>
        <p:txBody>
          <a:bodyPr wrap="square">
            <a:spAutoFit/>
          </a:bodyPr>
          <a:lstStyle/>
          <a:p>
            <a:pPr algn="just"/>
            <a:r>
              <a:rPr lang="es-ES_tradnl" sz="2000" dirty="0"/>
              <a:t>Luego del modelaje y revisando la exigencia estricta de las estructuras por el código FEMA 273 se da a lugar que las juntas tengan un papel muy importante y critico, ya que es una sección vital de las estructuras de acero por lo que se recomienda que el estudio de estas se lo realice a profundidad en </a:t>
            </a:r>
            <a:r>
              <a:rPr lang="es-EC" sz="2000" dirty="0"/>
              <a:t>investigaciones </a:t>
            </a:r>
            <a:r>
              <a:rPr lang="es-ES_tradnl" sz="2000" dirty="0"/>
              <a:t>posteriores.</a:t>
            </a:r>
            <a:endParaRPr lang="es-EC" sz="2000" dirty="0"/>
          </a:p>
        </p:txBody>
      </p:sp>
      <p:sp>
        <p:nvSpPr>
          <p:cNvPr id="7" name="1 Título"/>
          <p:cNvSpPr txBox="1">
            <a:spLocks/>
          </p:cNvSpPr>
          <p:nvPr/>
        </p:nvSpPr>
        <p:spPr>
          <a:xfrm rot="-4500000">
            <a:off x="-2526806" y="5071958"/>
            <a:ext cx="7512662" cy="224844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r" rtl="0">
              <a:spcBef>
                <a:spcPct val="0"/>
              </a:spcBef>
            </a:pPr>
            <a:r>
              <a:rPr lang="es-ES_tradnl" sz="3200" kern="1200" dirty="0" smtClean="0">
                <a:solidFill>
                  <a:schemeClr val="tx1"/>
                </a:solidFill>
                <a:effectLst>
                  <a:outerShdw blurRad="38100" dist="38100" dir="2700000" algn="tl">
                    <a:srgbClr val="000000">
                      <a:alpha val="43137"/>
                    </a:srgbClr>
                  </a:outerShdw>
                </a:effectLst>
                <a:latin typeface="+mj-lt"/>
                <a:ea typeface="+mj-ea"/>
                <a:cs typeface="+mj-cs"/>
              </a:rPr>
              <a:t>Conclusiones</a:t>
            </a:r>
            <a:r>
              <a:rPr lang="es-EC" sz="3200" kern="1200" dirty="0" smtClean="0">
                <a:solidFill>
                  <a:schemeClr val="tx1"/>
                </a:solidFill>
                <a:effectLst>
                  <a:outerShdw blurRad="38100" dist="38100" dir="2700000" algn="tl">
                    <a:srgbClr val="000000">
                      <a:alpha val="43137"/>
                    </a:srgbClr>
                  </a:outerShdw>
                </a:effectLst>
                <a:latin typeface="+mj-lt"/>
                <a:ea typeface="+mj-ea"/>
                <a:cs typeface="+mj-cs"/>
              </a:rPr>
              <a:t/>
            </a:r>
            <a:br>
              <a:rPr lang="es-EC" sz="3200" kern="1200" dirty="0" smtClean="0">
                <a:solidFill>
                  <a:schemeClr val="tx1"/>
                </a:solidFill>
                <a:effectLst>
                  <a:outerShdw blurRad="38100" dist="38100" dir="2700000" algn="tl">
                    <a:srgbClr val="000000">
                      <a:alpha val="43137"/>
                    </a:srgbClr>
                  </a:outerShdw>
                </a:effectLst>
                <a:latin typeface="+mj-lt"/>
                <a:ea typeface="+mj-ea"/>
                <a:cs typeface="+mj-cs"/>
              </a:rPr>
            </a:br>
            <a:r>
              <a:rPr lang="es-EC" b="1" dirty="0" smtClean="0"/>
              <a:t/>
            </a:r>
            <a:br>
              <a:rPr lang="es-EC" b="1" dirty="0" smtClean="0"/>
            </a:br>
            <a:r>
              <a:rPr lang="es-EC" sz="4400" b="1" dirty="0" smtClean="0"/>
              <a:t/>
            </a:r>
            <a:br>
              <a:rPr lang="es-EC" sz="4400" b="1" dirty="0" smtClean="0"/>
            </a:br>
            <a:r>
              <a:rPr lang="es-EC" b="1" dirty="0" smtClean="0"/>
              <a:t/>
            </a:r>
            <a:br>
              <a:rPr lang="es-EC" b="1" dirty="0" smtClean="0"/>
            </a:br>
            <a:endParaRPr lang="es-EC"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http://www.edingaps.com/files/upload/inst3_joint_save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79912" y="3573016"/>
            <a:ext cx="3810000" cy="28575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6600434"/>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779912" y="690949"/>
            <a:ext cx="5112568" cy="3170099"/>
          </a:xfrm>
          <a:prstGeom prst="rect">
            <a:avLst/>
          </a:prstGeom>
        </p:spPr>
        <p:txBody>
          <a:bodyPr wrap="square">
            <a:spAutoFit/>
          </a:bodyPr>
          <a:lstStyle/>
          <a:p>
            <a:pPr lvl="0" algn="just"/>
            <a:r>
              <a:rPr lang="es-ES_tradnl" sz="2000" dirty="0"/>
              <a:t>Las normativas para las derivas cuando se están realizando un diseño por desempeño son el ATC 40 y el visión 2000 pero existe una gran discrepancias entre ambas por lo que el fema deja a criterio del ingeniero estructural su mejor elección</a:t>
            </a:r>
            <a:r>
              <a:rPr lang="es-ES_tradnl" sz="2000" dirty="0" smtClean="0"/>
              <a:t>.</a:t>
            </a:r>
          </a:p>
          <a:p>
            <a:pPr marL="285750" lvl="0" indent="-285750" algn="just">
              <a:buFont typeface="Arial" pitchFamily="34" charset="0"/>
              <a:buChar char="•"/>
            </a:pPr>
            <a:endParaRPr lang="es-ES_tradnl" sz="2000" dirty="0"/>
          </a:p>
          <a:p>
            <a:pPr marL="285750" lvl="0" indent="-285750" algn="just">
              <a:buFont typeface="Arial" pitchFamily="34" charset="0"/>
              <a:buChar char="•"/>
            </a:pPr>
            <a:endParaRPr lang="es-ES_tradnl" sz="2000" dirty="0" smtClean="0"/>
          </a:p>
          <a:p>
            <a:pPr lvl="0" algn="just"/>
            <a:endParaRPr lang="es-EC" sz="2000" dirty="0"/>
          </a:p>
        </p:txBody>
      </p:sp>
      <p:sp>
        <p:nvSpPr>
          <p:cNvPr id="7" name="1 Título"/>
          <p:cNvSpPr txBox="1">
            <a:spLocks/>
          </p:cNvSpPr>
          <p:nvPr/>
        </p:nvSpPr>
        <p:spPr>
          <a:xfrm rot="-4500000">
            <a:off x="-2526806" y="5071958"/>
            <a:ext cx="7512662" cy="224844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r" rtl="0">
              <a:spcBef>
                <a:spcPct val="0"/>
              </a:spcBef>
            </a:pPr>
            <a:r>
              <a:rPr lang="es-ES_tradnl" sz="3200" kern="1200" dirty="0" smtClean="0">
                <a:solidFill>
                  <a:schemeClr val="tx1"/>
                </a:solidFill>
                <a:effectLst>
                  <a:outerShdw blurRad="38100" dist="38100" dir="2700000" algn="tl">
                    <a:srgbClr val="000000">
                      <a:alpha val="43137"/>
                    </a:srgbClr>
                  </a:outerShdw>
                </a:effectLst>
                <a:latin typeface="+mj-lt"/>
                <a:ea typeface="+mj-ea"/>
                <a:cs typeface="+mj-cs"/>
              </a:rPr>
              <a:t>Conclusiones</a:t>
            </a:r>
            <a:r>
              <a:rPr lang="es-EC" sz="3200" kern="1200" dirty="0" smtClean="0">
                <a:solidFill>
                  <a:schemeClr val="tx1"/>
                </a:solidFill>
                <a:effectLst>
                  <a:outerShdw blurRad="38100" dist="38100" dir="2700000" algn="tl">
                    <a:srgbClr val="000000">
                      <a:alpha val="43137"/>
                    </a:srgbClr>
                  </a:outerShdw>
                </a:effectLst>
                <a:latin typeface="+mj-lt"/>
                <a:ea typeface="+mj-ea"/>
                <a:cs typeface="+mj-cs"/>
              </a:rPr>
              <a:t/>
            </a:r>
            <a:br>
              <a:rPr lang="es-EC" sz="3200" kern="1200" dirty="0" smtClean="0">
                <a:solidFill>
                  <a:schemeClr val="tx1"/>
                </a:solidFill>
                <a:effectLst>
                  <a:outerShdw blurRad="38100" dist="38100" dir="2700000" algn="tl">
                    <a:srgbClr val="000000">
                      <a:alpha val="43137"/>
                    </a:srgbClr>
                  </a:outerShdw>
                </a:effectLst>
                <a:latin typeface="+mj-lt"/>
                <a:ea typeface="+mj-ea"/>
                <a:cs typeface="+mj-cs"/>
              </a:rPr>
            </a:br>
            <a:r>
              <a:rPr lang="es-EC" b="1" dirty="0" smtClean="0"/>
              <a:t/>
            </a:r>
            <a:br>
              <a:rPr lang="es-EC" b="1" dirty="0" smtClean="0"/>
            </a:br>
            <a:r>
              <a:rPr lang="es-EC" sz="4400" b="1" dirty="0" smtClean="0"/>
              <a:t/>
            </a:r>
            <a:br>
              <a:rPr lang="es-EC" sz="4400" b="1" dirty="0" smtClean="0"/>
            </a:br>
            <a:r>
              <a:rPr lang="es-EC" b="1" dirty="0" smtClean="0"/>
              <a:t/>
            </a:r>
            <a:br>
              <a:rPr lang="es-EC" b="1" dirty="0" smtClean="0"/>
            </a:br>
            <a:endParaRPr lang="es-EC"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descr="http://t3.gstatic.com/images?q=tbn:ANd9GcSQsSIr60nbSMyniBJdQdmp073aNjvjTReYHtw5tU2Px398g32i"/>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18971"/>
          <a:stretch/>
        </p:blipFill>
        <p:spPr bwMode="auto">
          <a:xfrm>
            <a:off x="3883613" y="3237910"/>
            <a:ext cx="4097315" cy="295826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4843320"/>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707904" y="764704"/>
            <a:ext cx="5400600" cy="3170099"/>
          </a:xfrm>
          <a:prstGeom prst="rect">
            <a:avLst/>
          </a:prstGeom>
        </p:spPr>
        <p:txBody>
          <a:bodyPr wrap="square">
            <a:spAutoFit/>
          </a:bodyPr>
          <a:lstStyle/>
          <a:p>
            <a:pPr algn="just"/>
            <a:r>
              <a:rPr lang="es-ES_tradnl" sz="2000" dirty="0"/>
              <a:t>El punto de desempeño de los elementos soldados y laminados tienen un gran comportamiento, ya que al momento de la comparación con las curvas de </a:t>
            </a:r>
            <a:r>
              <a:rPr lang="es-ES_tradnl" sz="2000" dirty="0" err="1"/>
              <a:t>Hazus</a:t>
            </a:r>
            <a:r>
              <a:rPr lang="es-ES_tradnl" sz="2000" dirty="0"/>
              <a:t> las estructuras planteadas no presentaron dificultades. Además, se puede notar que los puntos de desempeño son similares, por poseer características semejantes en su conformación estructural y cargas de operación</a:t>
            </a:r>
            <a:r>
              <a:rPr lang="es-ES_tradnl" sz="2000" dirty="0" smtClean="0"/>
              <a:t>. </a:t>
            </a:r>
            <a:endParaRPr lang="es-EC" sz="2000" dirty="0"/>
          </a:p>
        </p:txBody>
      </p:sp>
      <p:sp>
        <p:nvSpPr>
          <p:cNvPr id="7" name="1 Título"/>
          <p:cNvSpPr txBox="1">
            <a:spLocks/>
          </p:cNvSpPr>
          <p:nvPr/>
        </p:nvSpPr>
        <p:spPr>
          <a:xfrm rot="-4500000">
            <a:off x="-2526806" y="5071958"/>
            <a:ext cx="7512662" cy="2248444"/>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r" rtl="0">
              <a:spcBef>
                <a:spcPct val="0"/>
              </a:spcBef>
            </a:pPr>
            <a:r>
              <a:rPr lang="es-ES_tradnl" sz="3200" kern="1200" dirty="0" smtClean="0">
                <a:solidFill>
                  <a:schemeClr val="tx1"/>
                </a:solidFill>
                <a:effectLst>
                  <a:outerShdw blurRad="38100" dist="38100" dir="2700000" algn="tl">
                    <a:srgbClr val="000000">
                      <a:alpha val="43137"/>
                    </a:srgbClr>
                  </a:outerShdw>
                </a:effectLst>
                <a:latin typeface="+mj-lt"/>
                <a:ea typeface="+mj-ea"/>
                <a:cs typeface="+mj-cs"/>
              </a:rPr>
              <a:t>Conclusiones</a:t>
            </a:r>
            <a:r>
              <a:rPr lang="es-EC" sz="3200" kern="1200" dirty="0" smtClean="0">
                <a:solidFill>
                  <a:schemeClr val="tx1"/>
                </a:solidFill>
                <a:effectLst>
                  <a:outerShdw blurRad="38100" dist="38100" dir="2700000" algn="tl">
                    <a:srgbClr val="000000">
                      <a:alpha val="43137"/>
                    </a:srgbClr>
                  </a:outerShdw>
                </a:effectLst>
                <a:latin typeface="+mj-lt"/>
                <a:ea typeface="+mj-ea"/>
                <a:cs typeface="+mj-cs"/>
              </a:rPr>
              <a:t/>
            </a:r>
            <a:br>
              <a:rPr lang="es-EC" sz="3200" kern="1200" dirty="0" smtClean="0">
                <a:solidFill>
                  <a:schemeClr val="tx1"/>
                </a:solidFill>
                <a:effectLst>
                  <a:outerShdw blurRad="38100" dist="38100" dir="2700000" algn="tl">
                    <a:srgbClr val="000000">
                      <a:alpha val="43137"/>
                    </a:srgbClr>
                  </a:outerShdw>
                </a:effectLst>
                <a:latin typeface="+mj-lt"/>
                <a:ea typeface="+mj-ea"/>
                <a:cs typeface="+mj-cs"/>
              </a:rPr>
            </a:br>
            <a:r>
              <a:rPr lang="es-EC" b="1" dirty="0" smtClean="0"/>
              <a:t/>
            </a:r>
            <a:br>
              <a:rPr lang="es-EC" b="1" dirty="0" smtClean="0"/>
            </a:br>
            <a:r>
              <a:rPr lang="es-EC" sz="4400" b="1" dirty="0" smtClean="0"/>
              <a:t/>
            </a:r>
            <a:br>
              <a:rPr lang="es-EC" sz="4400" b="1" dirty="0" smtClean="0"/>
            </a:br>
            <a:r>
              <a:rPr lang="es-EC" b="1" dirty="0" smtClean="0"/>
              <a:t/>
            </a:r>
            <a:br>
              <a:rPr lang="es-EC" b="1" dirty="0" smtClean="0"/>
            </a:br>
            <a:endParaRPr lang="es-EC"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6" name="Picture 2" descr="http://www.gisdevelopment.net/proceedings/gita/2003/disman/images/dism9.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139952" y="3980377"/>
            <a:ext cx="3489300" cy="26169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0111321"/>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rot="-4500000">
            <a:off x="-1700850" y="4002072"/>
            <a:ext cx="6639274" cy="2248444"/>
          </a:xfrm>
        </p:spPr>
        <p:txBody>
          <a:bodyPr>
            <a:normAutofit/>
          </a:bodyPr>
          <a:lstStyle/>
          <a:p>
            <a:pPr lvl="1" algn="r" rtl="0">
              <a:spcBef>
                <a:spcPct val="0"/>
              </a:spcBef>
            </a:pPr>
            <a:r>
              <a:rPr lang="es-ES_tradnl" sz="3200" kern="1200" dirty="0">
                <a:solidFill>
                  <a:schemeClr val="tx1"/>
                </a:solidFill>
                <a:effectLst>
                  <a:outerShdw blurRad="38100" dist="38100" dir="2700000" algn="tl">
                    <a:srgbClr val="000000">
                      <a:alpha val="43137"/>
                    </a:srgbClr>
                  </a:outerShdw>
                </a:effectLst>
                <a:latin typeface="+mj-lt"/>
                <a:ea typeface="+mj-ea"/>
                <a:cs typeface="+mj-cs"/>
              </a:rPr>
              <a:t>Recomendaciones</a:t>
            </a:r>
            <a:r>
              <a:rPr lang="es-ES_tradnl" sz="2900" b="1" kern="1200" dirty="0" smtClean="0">
                <a:solidFill>
                  <a:schemeClr val="tx1"/>
                </a:solidFill>
                <a:latin typeface="+mj-lt"/>
                <a:ea typeface="+mj-ea"/>
                <a:cs typeface="+mj-cs"/>
              </a:rPr>
              <a:t> </a:t>
            </a:r>
            <a:r>
              <a:rPr lang="es-EC" sz="2800" b="1" dirty="0"/>
              <a:t/>
            </a:r>
            <a:br>
              <a:rPr lang="es-EC" sz="2800" b="1" dirty="0"/>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sp>
        <p:nvSpPr>
          <p:cNvPr id="6" name="5 Rectángulo"/>
          <p:cNvSpPr/>
          <p:nvPr/>
        </p:nvSpPr>
        <p:spPr>
          <a:xfrm>
            <a:off x="3851920" y="692696"/>
            <a:ext cx="5112568" cy="2554545"/>
          </a:xfrm>
          <a:prstGeom prst="rect">
            <a:avLst/>
          </a:prstGeom>
        </p:spPr>
        <p:txBody>
          <a:bodyPr wrap="square">
            <a:spAutoFit/>
          </a:bodyPr>
          <a:lstStyle/>
          <a:p>
            <a:pPr algn="just"/>
            <a:r>
              <a:rPr lang="es-ES_tradnl" sz="2000" dirty="0"/>
              <a:t>Para disminuir la ductilidad y derivas de piso, es recomendable rigidizar las pórticos de la estructura con </a:t>
            </a:r>
            <a:r>
              <a:rPr lang="es-ES_tradnl" sz="2000" dirty="0" err="1"/>
              <a:t>arriostramientos</a:t>
            </a:r>
            <a:r>
              <a:rPr lang="es-ES_tradnl" sz="2000" dirty="0"/>
              <a:t> o diseñando elementos estructurales con núcleos de hormigón, para brindar una mayor seguridad y optimización de la estructura de los materiales a ser usados.</a:t>
            </a:r>
            <a:endParaRPr lang="es-EC" sz="2000"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0" name="Picture 2" descr="http://t2.gstatic.com/images?q=tbn:ANd9GcSSDuoXq5zP072lXlnQu1DaKaj2pzn9W1eMVmAnBFDH1s5kCtr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37665" y="3597950"/>
            <a:ext cx="4054998" cy="266429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6269127"/>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923928" y="548680"/>
            <a:ext cx="5144087" cy="3477875"/>
          </a:xfrm>
          <a:prstGeom prst="rect">
            <a:avLst/>
          </a:prstGeom>
        </p:spPr>
        <p:txBody>
          <a:bodyPr wrap="square">
            <a:spAutoFit/>
          </a:bodyPr>
          <a:lstStyle/>
          <a:p>
            <a:pPr lvl="0" algn="just"/>
            <a:r>
              <a:rPr lang="es-ES_tradnl" sz="2000" dirty="0"/>
              <a:t>La falta de modelos para definir la distancia de rótula plástica para acero conlleva a que los modelos estructurales se centren en un solo tipo de modelo y no haya </a:t>
            </a:r>
            <a:r>
              <a:rPr lang="es-EC" sz="2000" dirty="0"/>
              <a:t>cómo</a:t>
            </a:r>
            <a:r>
              <a:rPr lang="es-ES_tradnl" sz="2000" dirty="0"/>
              <a:t> realizar comparaciones con otros posibles casos, por lo que es muy necesario que se realicen mayores investigaciones para llegar a mejores resultados</a:t>
            </a:r>
            <a:r>
              <a:rPr lang="es-ES_tradnl" sz="2000" dirty="0" smtClean="0"/>
              <a:t>.</a:t>
            </a:r>
          </a:p>
          <a:p>
            <a:pPr marL="285750" lvl="0" indent="-285750" algn="just">
              <a:buFont typeface="Arial" pitchFamily="34" charset="0"/>
              <a:buChar char="•"/>
            </a:pPr>
            <a:endParaRPr lang="es-ES_tradnl" sz="2000" dirty="0"/>
          </a:p>
          <a:p>
            <a:pPr lvl="0" algn="just"/>
            <a:endParaRPr lang="es-EC" sz="2000"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4" name="Picture 2" descr="Ayuda ESwin - Procun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63888" y="3623102"/>
            <a:ext cx="3810000" cy="2667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1 Rectángulo"/>
          <p:cNvSpPr/>
          <p:nvPr/>
        </p:nvSpPr>
        <p:spPr>
          <a:xfrm>
            <a:off x="3779912" y="4149080"/>
            <a:ext cx="1224136" cy="14401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8" name="1 Título"/>
          <p:cNvSpPr>
            <a:spLocks noGrp="1"/>
          </p:cNvSpPr>
          <p:nvPr>
            <p:ph type="title"/>
          </p:nvPr>
        </p:nvSpPr>
        <p:spPr>
          <a:xfrm rot="-4500000">
            <a:off x="-1700850" y="4002072"/>
            <a:ext cx="6639274" cy="2248444"/>
          </a:xfrm>
        </p:spPr>
        <p:txBody>
          <a:bodyPr>
            <a:normAutofit/>
          </a:bodyPr>
          <a:lstStyle/>
          <a:p>
            <a:pPr lvl="1" algn="r" rtl="0">
              <a:spcBef>
                <a:spcPct val="0"/>
              </a:spcBef>
            </a:pPr>
            <a:r>
              <a:rPr lang="es-ES_tradnl" sz="3200" kern="1200" dirty="0">
                <a:solidFill>
                  <a:schemeClr val="tx1"/>
                </a:solidFill>
                <a:effectLst>
                  <a:outerShdw blurRad="38100" dist="38100" dir="2700000" algn="tl">
                    <a:srgbClr val="000000">
                      <a:alpha val="43137"/>
                    </a:srgbClr>
                  </a:outerShdw>
                </a:effectLst>
                <a:latin typeface="+mj-lt"/>
                <a:ea typeface="+mj-ea"/>
                <a:cs typeface="+mj-cs"/>
              </a:rPr>
              <a:t>Recomendaciones</a:t>
            </a:r>
            <a:r>
              <a:rPr lang="es-ES_tradnl" sz="2900" b="1" kern="1200" dirty="0" smtClean="0">
                <a:solidFill>
                  <a:schemeClr val="tx1"/>
                </a:solidFill>
                <a:latin typeface="+mj-lt"/>
                <a:ea typeface="+mj-ea"/>
                <a:cs typeface="+mj-cs"/>
              </a:rPr>
              <a:t> </a:t>
            </a:r>
            <a:r>
              <a:rPr lang="es-EC" sz="2800" b="1" dirty="0"/>
              <a:t/>
            </a:r>
            <a:br>
              <a:rPr lang="es-EC" sz="2800" b="1" dirty="0"/>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spTree>
    <p:extLst>
      <p:ext uri="{BB962C8B-B14F-4D97-AF65-F5344CB8AC3E}">
        <p14:creationId xmlns:p14="http://schemas.microsoft.com/office/powerpoint/2010/main" xmlns="" val="4212447450"/>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685761" y="404664"/>
            <a:ext cx="5494751" cy="3785652"/>
          </a:xfrm>
          <a:prstGeom prst="rect">
            <a:avLst/>
          </a:prstGeom>
        </p:spPr>
        <p:txBody>
          <a:bodyPr wrap="square">
            <a:spAutoFit/>
          </a:bodyPr>
          <a:lstStyle/>
          <a:p>
            <a:pPr algn="just"/>
            <a:r>
              <a:rPr lang="es-ES_tradnl" sz="2000" dirty="0"/>
              <a:t>Los diferentes análisis como interacción suelo-estructura y excitación multidireccional, tienen diferentes acciones en la estructura, por lo que nos brindan nociones de cuáles son los principales daños y fallas a solucionar. Así, se recomienda que estos análisis sean previos y correctivos para la determinación del punto de desempeño, con lo que se solventa las principales fallas que afectan a la estructura brindando la funcionalidad y seguridad de vida para el elemento analizado.</a:t>
            </a:r>
            <a:endParaRPr lang="es-EC" sz="2000"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AutoShape 2" descr="data:image/jpeg;base64,/9j/4AAQSkZJRgABAQAAAQABAAD/2wCEAAkGBhQSERMSExQWFBQVGBgXGBcWGRcYGBcWGBQVGhcYGxgYHSYeGhkjGhcaIC8gJCcpLSwtFx4yNTAqNSYrLCkBCQoKDgwOGg8PGiwkHyQqKiwpLCksLCksLCksLC0sLCwsKTApLCwsLCwsLCwsLCwsLCosLCwpLCwsLCwpLCwsLP/AABEIAMIBAwMBIgACEQEDEQH/xAAcAAEAAgIDAQAAAAAAAAAAAAAAAwQCBQEGBwj/xABHEAABAwMCBAIHBQUGBAUFAAABAhEhAAMxEkEEIlFhMnEFBhMjQoGRBzNSofAUQ7HR4WJyc4LB8RU0U7MWJJKTohclRGOD/8QAGgEBAAMBAQEAAAAAAAAAAAAAAAIDBAEFBv/EADQRAAIBAgMGAwYGAwEAAAAAAAABAgMRBCExEkFRYXHwgbHBEyIykaHRBRQjUmLhM0LxFf/aAAwDAQACEQMRAD8A9xpSlAKUpQClKUApSlAKUpQClKUApSlAKUpQCj0rFVAdf9ZfXzheBUlF9S9SklQCEKVAdnPhDkESRXXPSX2u2lW24VKjdLfepZNt38QSTqxsW715dxXH3L92+blw3SFkOVHlZTBMq8YYNAD1XKlKUQI0tCST1h1KPQgtlj0aqHV8DY8JPLYzudiu+vnGG+LvtVkolgkpQATKdD6Tjee4avYPVT1rtcda9pbICgwWhwShXnuMsoQWPQ14BdQVkFYOp26iQ7wQBvBfOcAWvRXpC7wl5N+yvSsFiHOlSSRqCk4IOT9cyCqxW87+UxE18OngfSNKp+h+N9tYtXiG9pbQtstrQFM+7PVyrzEKUpQClKUApSlAKUpQClKUApSlAKUpQClKUApSlAKUpQClKUApSlAKUpQCsVVlXCqA+aLizquOrVzqA1JKdJ1NoTy83TVsZqHhC5UzHw4JCd8dob5d2qzfICrkrBKlD3gB3LhEhkd+lU+GUCVE6Tu6gB1wOvURt5158tGfS4d/qR73eJYupMBo1dTp8O5I69thWNz/APnkFgzwRPcfLDiijgunS+U4dhsDI/pS9cgcwbUn4SJ1Dv2x2aq96NkWkp9eX9H0N6qf8lwv+BZ/7Sa2tan1UP8A5HhP8Cz/ANpNbavUPjhSlKAUpSgFKUoBSlKAUpSgFKUoBSlKAUpSgFKUoBSlKAUpSgFKUoBSlKAViqsqxVQHzWoFK7vKtLrWQyivUHPN0QnfT0qjZLB5O+Z5fabDDMAWDO2KuLssq5yplayRbWATJIKnnVvpD7CqSkEAuGz4mJIa4xOwZ2HXrEYT31e+XDvuyOVrOuE6nh3E93J/DgtLdqAqfm04OHbPf9MBWF8c7sD4pKmd1okD+I84xUsMkrIZRIBZyySzlmKvLPer4u55leLi9cjsHor1243hUot272q0CClKkhQz4HKdbGYByWEkV7x6L4z21m1dZvaIQtstqSFM++a+Z7KgwBIcHCmY5SHh0lx0Igda7r6jfaKeEULN5RXw5gO5VaLyR+JO+kEnLTy1amZXY9tpUfD8QlaUrQQpKgFJUC4KSHBB3BFSVIiKUpQClKUApSlAKUpQClKUApSlAKUpQClKUApSlAKUpQClRXOJSnxKSnzIH8aqXfWHhk+LiLKYebiBHWT2oDYUrQ3/AF64FIf9qtHEJVqM4hLmtTe+1jgkkJBvE7j2S0kQ4BC9MnpQHdKxVXSk/avw5JAtXy0mEAgdSFLEY+oqnf8Atl4cAe5uTI5rOPkssexrlzuyzydYBXdDIXzrdiwS5wWPNcncZaoVhgpgAZcCS+m7kjJ/r85LdzUpSlKSdZJSFPyIJJYhILGM5es1cK45ZD6QlIWS34gCmQyskx2kVkcW2ezCtTS17+XqylxBGpWOod38YnZj2xBw9ShI0oLSCuUmQfaJD+bK/wDlswaa3w+pRhRcsCAkgkFJ1OVNtkl4+dYXrWkpSx0h9JOlKiStL4UWIILFxntU0mimUlNq3PjwZwgmDknTqITzHDbTByXfzxIq6oCVEpLB4DjozM3ePNnqucbY750WsRn6/PNY+wSmfh2DnZRDsD+nZ+ZqlGVyipRcc46eX9HdvUj17XwShbuK18KpTM7qskl9QBJLOSSkzkieU+ueiPWbhuKKhYvIuFLEhJkA4LGWr5yWlKSOh+E6SJLs+XLHZsPkmt16oelk8JxlviCFKQkkK0u4SoLSWGCAVA9OXsKsTMrifQ9Kg4LjkXUJuW1BSFBwRg/17bVPUyApSlAKUpQClKUApSlAKUrh6A5pXGqmqgOaVw9R/tSPxJ+ooCWla+76w8MnxX7I87iB/rVZfrjwg/foJ7Eq+fKDHfFDl0jc0rQq9eOEYH2rvhk3CTjACZzVS79o/CDBuKlgyFBz059LHzbau2ZzajxPNPtKP/3O/s4QcOXFmzp8hJluzzXXx6MWCAtSWK9JDkByjVEAgQRnNbP1y9LI4jj71xGpKSkZAeLVoF2JGgt16Gq1woBE2B7wfhLgo0wA3K5+oNVzuiymlIrL4BiU+1Sx0g8yjlwH5gCEtg/7QptJjmSosHdCiCRcSJJLTqPbA3FbNV51wtP7vwWzHMttzj83HSqa1k5NwhjlICfvrZ6O3+rd6r2my6MI3KZWAFNpBABHu5cpSTq5SyQX7MIq37QhSgDcDh4SConD7MG/0qtcWyVSrCIIEe7QxUSzhsBnZvKp1W+csFhwXCVc2RLh2PbyozTDR+HepitZBWBrEaWSXIASpkggygdeoPymWg7puHDOsgkMfC8BPUnt3qBdqVcqiC8JUyT4vCS/JGMkjvXKgli6bUt4ljmZJkkeFIcRDuOlcYWn/SvaS5S4S5BypiZDhjgQ5MQ9LnwYwRKncagGyQAOrS3zpbVgcst4ofLOQXKf1FcLSORijBcCfiDOoiBhj2FRlqWx0afeRCDBHYjAnltRAg9D/CsjbEg6Fc2/iPOp2ff/AE3rjIIl9LNv4bUGfNmqQ7hwxOCln51btB+XyqO80PR9H33n1zZxeWpKlgcqQspA0pJeU5Y4cDuT2ACygu2oP0BIc5DMIyc9C7Qaj40stYb95cLO6YBZ3YxAEzBqxq25QAckJDEHBhtzHmzM1WuSWp5kMPKorxzzOweo3rqrgbjFWuwsjWnJDAc6f7QQPmAOgb3XgPSCL1tNy2oLQoQoebEdQQYIMghjXzVdWNQGpLKyQQQJG/nP1zW99Cet1/gipNi4hSVFLpUhRTlnA1DmCQAGy4/CGlGomcnhaibVvqj6BpVL0LxRu8PZuqbUu3bWWDB1IBLA4DmrtWmUUpSgFKUoDUetHpdfDcOq6hKVKCkJAUWHMtKc/PHVq6R/9TuII1Jt2yHz7NYAG8quAPP6cGu0/aCtuCUWB57UEhI++RuYrxorDJIIwlJ1fCyEOCR4QCT9TkNU4rIzVZSUsmdyu/aTxRS4NsAzCUAtsBquGXDMR9CKp3fXriyZvgPsk2kggwzhDhUjBnbdusap1DcSC7ns+H8zsBLVjrGWDbjmDHfcMfl1cPUrIq2pcTeq9bOIX/8Ak3Jhxcu8phkqShIDknzkSc1hd9Yb58V+70I13lFO5yrmBhwQ7bHFaVS3aXcMHdlDocsZPYv3rFIOQCWjd0l/CX+Ht9DihzPiW7vHajzKKt8BRYFMoKll0wHyzzWCljcTBICUJcCQU6kuDjfs+9RqPYhiHEuDIBH1Yg7YPWLUBDj8TA+XOg7DqMTImhyxcTxZ2CyowSFNrAflYJDFtmB8xT9rO+oSwJNwlMDlggHzd5Hyo/tCTvqJ2AyOoZ5/LrnlzKXxkhnY8w/CoHB3Y7SHzQbJKu+PwjqQxJEHmS6u8kT2mePb4VpQ+HCUlKwz9CxZ37O4qHUTgM3zUk9GAlPzf6xHcSSFPzEgv4nweZLjrPXfpRs7ZEPtNS3BLaT4QzMm3mAVACDnIxW2u3mJ5v3iX021k4SBuW2Ddh1rWXQNTwYXKeVPgsykS56jfYmr3EcSObnWedJGlKQOUoLl0j8JGdh3qieZ6FJWM+KvsSoquEAIPgAwq4d0x2fv0rXrUymOp0li6yoBWtJaABsY7u0RLx3HJVrA9oeUDI+HWSYViYborpUdpAPtWSk6ReLAkBDEMQoA6h0Hniq0rFzlnkVLiWS7u3UKGkhOl+YgOSB/KpDpUzJDNjlA1CVB1KUzJEKbqK2/CcOgIQSiyDpSSVKmUiS6d/Oq2pOkzaEokAKP3hct2gnsKXT3E47fEr6ba+Ygy5VzWxkAIYBwQGbTgM/aoNbAphUh+eWAUE5QHZ3fvVsLIfnflyEOT729sMDfs5GzCjYVgY5YjsMEAuktnYb9eIscWksyyjDHSpjqV966QCHBAYQY+e1SKKdRGmSMaFKNttk61hyXGw8q4eFSokFRgAFPPklwVrD4O5OWokKKmAvNLAEMOUHlIcE/kx7VxnVnq/qY3eXwlSAWBGlGgAglp1kKIOH+VSc2feEnSk6dIZBUwSpkZMmdlg7mob9oukyGIG6mLbunxk5JIAL4d6BI0pGlB0kCFAAcx7jUS8kYDTFRbJxjFtd+pV42zoMjQ+qDzA8gEmJ+vi7MMwebIHMfFJEp7ye/Y5eseLADsEpHMHQdSBySC/xF89HrJL6stJ2dmILBsiP4VCpobsGrX699+ZItbXLZfB2SYlPwyT/TvVji7j7rMoylviUzcuej/wBrpVdX3luVGRsAfEMQB9e1WOJUXELyjOk5Km+Lfboxw9IfCiVb/LLr6H0D6s/8nwv+Baz/AISa2daz1Z/5Phv8G1/2k1s62nzz1FKUocFKUoDrX2gKbglHHPakuW96jYV4wtWnSegTnppts3aS3kRsAPZ/tAP/AJJUtz2piPfI6xXjRjRkNpPX4LbkdepHUYkVOOhkq/GV7a9KSrIAl8YGezYI26gA1nc3UGjOxxgjB6O7M21Qiy6SxZLSNmPywXJ7OWYxUhLDUIkDuJER5x5xDVIjY5SgsS6VAvygM/ViVZ2Ygd+tYXLY8RJI2UIH904I+f1rIILEhRB3BAb8pMb/AMHLRIslYcuSXeNjtAgs2X+byOGaFJgAwCAHYlBAx0IxHzG1cXeJCdmGYKRLQpBKhLQ2fMNWfClJVoUFA4Tq5Spn1apYs2MQYirmkCWBH+Xfd2doFVynYPJmsTxksovidTmfiBEAyCZYvLPEt28N2bvAUM7tpUHcfk22w9kQXdweygBgbAE0IAmD0cPGXGpT5qPteQujXpUrYEloYBTjoWjyJqK5ZuEHlWAx0uUgvONKTqTLO71tCygcdPhER0MH9TWBtjCRs7MklhtALZ/OouqyRrr0rfPjGow5CLLskCFjPfcGpC7lt3P97muOR+FQZz5x4a442wUk3Mxpxtyg5EENnbtWKFhRCgx1EGN5vEPk62kRzcz9pJ7SNKe8jvIKkqkmFM7kjq+dx5OBU1pibr6DF4zCZUlihw7k7HB3qG8OTE6YB7WUnL+IEt0LgvsZrS/vDq/6zEpg8wdgG0q6/Vq5LJE4u+ZseDuAIQyrI5UwEknwjooOfIVWN/kLKObfgQX+9JjIfp1LfO5wV1RtpGteG5bZ2iCQR9aqAHSZuGbcMkfvTuwnp3PaqDWtxiS6TNzCnYM/vLh6Bu/d61lv4Z+EwBGNnMDqOgxsL41amZXhuO6gDF1TmMtuHkmqNteJJdIMFkkhIlhuIhth2qSLJWaXfqWlg6T97GtpgEKIZDFlrEh5dlHd6KsknwkguIWCnwuwCx1kk96ezDElInUA64PNhAblDYUdvOllioMEmDIIDjSPhCklKXGwEg9aEo6mC0h04DEDlUHDJ8MkPgOsZIB3rgIAZjbLlInUGZRhMl+qiepG1LqsSg+HDwAlmEkG2MTmKyUoMl1p2Z7cEBZ8Dhghw/cv2qLJxenfoVuMkgxhYCkApA5RyhJAJEEkjvFc/F8WT4Wwww8N86cWpy5IJZfMQApgnZIjQ4y0kCehPjAYlyosCzwJdwwnDbjLVXPQ14TVrn6ozuI95bHPJwTnG4MZ6jarPFWyFJgiUiFKLvrg9AWk9hl6p3ENdtDSznBUSD55bP5mrHFJSFIGlIDh2Ib4nclOJn/LSHwolX/yz6ryR7L9nfrfb4izb4csi9atoGnZaEpA1o6szEZB7EV3Ovm7hLpSUKTrQpLEEOFJLeJKtnHyyD0r2H1H9dxxKRZvMniEjppF0D4kjAV1SMZEY3NHzUal3ZncKUBpXCwUpSgOtfaCpuCUYhdrJYfepeWO36avGlK8ExyzuDotmYx08h2r2X7QATwS2BPPawW/eo32rxZKmKCC7NM/hRG5EkR8w7sLI6GSr8RGnw/L54Ej/Ueea4uCA3UfRxjqnt/IVknwncMPlj/X5fJq4vQGP4vrIduhy48z3rpEhLTsCJnYu8ywPX+orPQD8POGcEB/zJceX8xWDyf0Mqc/XP8ApvKQ5YRzHEkOlGBg4xhwe9cOEVyykvASYxkMMQHSz9xOMEWuA9IaiULAKsuxU4dmkj64z0BOAUSzliwbOkuHhsZcM+QQxLCK9aChLKIluZ436E95xuA1HG4fBm0CSgsfC+dKSX2ElXL3NZKXpLgnqQFW3MbNANVOE4x2SoO8BTIDnuSD+c9etWxcKYBjoFD5nlGO1Z5KzIO5Ff4tKCGuByQ6Qo6lYGyE8zbPLAeeWvVh9U41l26K3FY8RwYU5clxLazqEbgDbBBHnWNrgmEErAiUtu7guJDkYmBsK7KzyRbHTNmeh3cbthW/94wr+NUb3CaCVJDpMlLTpSNgDkGQDgktmNgS8sHkMRbA+hL1iGkbf5BA28+/Ru9VJ7LJrI065QWkMRBdMcMmCxyBgvI6tUupQWtnBWbieYjWom6hLEFwkh8yCwqXjOF8SksXBiTKsv1Mkt5s5LVVQQSCAOZSiHkkG9a0hRbB2Uz+HOKvvtF0XlkWUcVcYBFwsAWZIJBPVh1/lVe6tW5uMWw4S4PL0LOeozVr0fYFwpCk+05RBg4Lv35duh61P6Z4QJtKIQLZgagolQeC8SGzOHpsE3NlG0iXICnCiCSwmQ3Tt1c4iq9pJcE6sZJkloeCNT4HXvB2XFISLRYWgfeQkgnwraWHyGxatZbSHHhBbrIhmMiT1/QrcbGmE3JFogMo+7GrVuTqGrcamQjBgQNNZIbVlPxGQp5AkjSoaXwOwo8LOpM6j4C7a/FcLSnch8kDahup1ytiHJdAKxyiSSJPZ8NUGaI69/YivXH0h3PKRykE8viBIcI6JcRvWZX4ee6H0nAZXOrmMwzQl3ed6zUSSke8kpLMJ5X1Fj4uiWisbySCkkXRIcu5BK1EFeeY7DGOpqLJR1TKvGqOqXws84IWWSzvsNgl3wZrJKHUYeVZLAnlkxCsx3PSseNtkHCgyVwrmeGlQEHoAGbyrm2say+l58TOC+DMqjL7HrVdTQ24S2078e++2WPeI+7EyMjKcmP4dan4htaS9vbwhm5uxlvk7jpUBuPdQxDBpAOkc3R5x1H51Z4lyscz+CSgg+Ms0Yy2XnLVKHwoVn+pLqvIxSlgFDDSfwnuHwT06edWOH4jQoKSyFJII5gliMKSoY8x2qvaMBhLCBGrlnIbVt3bBrO2WDpJ0z1dPUaQHbyP8WHoLQ+Ulqz171B9e/2kfs99Q/aECDCfap66YZYGQIyQwru9fNqLhJB5tQIKdJkYIUhWBsQR2r1j1E9fjxGnhuIDX25VwBdbII+G40tgy3SotFsKl8md6pXD0qJcaX1v9GLv8Ku2gBSnQrSW5tK0qImHYb14hxFlSVhKhzBgUl0kEJQ6SGgguHz2LV9EkV0z129RE8QDfspAvuCoOwuhgCC8a2AYlnZj2kmU1Kd80eP28R0H8sDv/R4SMl+GMah8sQG2xA6horm5aKNaVAhSYUDkEMCFA7jHWJdpwuJh+/5uCx/Tb71MoI1Cf13kfLbcfMVI8/5i30Rj6CMQOsxkhzsM+XiL/r+dStO/i8nhH0O220wQBwKHiLDAJ3HwSNiJ85cMWrkKc5AbB5jvgkcw7HqO08LaTGAcZ8LwJ1ZcZ8W4rlnfBlI2LghQh4bqMOB0DjpwuzqBYB98Ybq4cT/WTUnA+kVBkXCRslRUouwedO7Me71gku+dmIz5HcjuZLs7u/F6wlTwRjJZ8FnH1eMuBhuNXOGzKdIdjp7pWyRuQDXGnBYMeqUyH2deflWv4e6lPKpILMX0BSn7uT0dxGdhGVj0taCmSfE6vCjo5ALkJ8oqhxsxGLbsWl3g4WhkSx1qtJ1JfYJwrufLFZC+lTEKZXR1FSXDsQlDgsfoapf8ftggjUNUQUzpBJHKH+e1WL3FpAJN1Gvoha1ahDOooAbsa605bjuUEk7/AFZIu6D1Jzoa4Sdg8fnGa13E2DqSQliG1cpIIBcjHMXAcZLxJrk+lgoA+zIDzCw2cvgPuW7PVcel1kOLTjTlkw8AlIVI7wzHFVpNaItSepc9FjURCSyUuF7cqskJL4g9EjrUvplI9k/ugXSfdsVBiC4MO2WaWbeoeEWArUsJQHUT7QcoOlOx35SX3/y1J6R41C0+zF23qJEJQQYLgl1Fj0q++RbZmV9T29OpMlYZKSJKVjJJDl/k74FVk+j2+JIaAAMD8LlYeN22+dS8XxqkoK+YhBKiVJKUh0aQHHNqcjl6Hq1a0+lis6QgEuwe2opSpoB1KM8w6Zqqe03kS99L3S8rhruynDvCEvqcyTrcl5l6ks8Gp5UsAAsMKSTHiHb+A6TEDxGFJShZJSlghtTpghyN/EWrE2byTrWU6UcqvDqBOkunSkbKTv8AKueyqO2WunMjtTW8nu8MHHMskz4mDuJMEP5965VwiQwZSw5l8GMlKg5x/StGr0rcJbWqQFSSQAoYYDIElo8zB2SvRS1rS90gKKwMukoLSdQCnbeo7DtclsVd7Lf7CAkpSlgeyjqOfFu0ifKqXsDbXJIcM5BJzj/d8DrUHEcEiVm46kMBKRqIUpIO/TVFZ8Uv2aFC2srKW0kN8Sg/hiAkntvFRq0pRey9T0cDt0pe0by7+xwVe9SeYykeFlZ2BHepuJvMtibnwGQOquggxH+brVb0enWq6peuNRQ4UICQRLB8l/7iatW7DoWQklepQSZOEK0ZgkFIz0OHNcSskjTOq5NzS1f9EdpCyl9CtO7iA+mZz4k9+beWvp9HXdQZBBOrKkjVocEE7xuOgzWgs8LdlSvakHSRPKyhbaCXEqSD5paHrti0BIUoWkwm+rm0BmUw2MucB5ArdT94+cxkvZaWzv3qiD/gy2SrlRqILKUktqaX+c4cZqxw/ogliLtkEEsyi7pUWIKU6hIBBjatjw99IFoe5HLqlYEhAH4Mur8qsWfSBI9mFIYquFTa1cuswdIDO7A9Hw1ao04nz9TGV1p2vqXEfaVxNkC0Qi9pAHtCi46wwIMEAwctLPvStH6WvK9qqR8PwLHwp2JelRdKNzXTxtZwTfBd6Hu1KUrGe+dQ9dvUVPFpVdtMi+2cJuAYSrvsFbbuK8e4zhlI1oUkpUlTEFwQzQR28+nnX0hXVfXb1JRxlsqQyL4bSswFAHwrYY6FnEbODJMrnC+aPDzBdv1MQP1G8KsIM9tWB5Jw3Xt0PenHcCq1cVbuJKVJOlQVkZg9Uy4IfIIcGeDBBf4jmZ0onLfm0bNMjNvObnxTlI2z4D5at3wZw9AZ3d09HMHc4OBOXB2YcqU4U0cof6o5hvnyM9WFcaZO7lPkYVkjfuO8RXThb9E8OLl5CSlKwdThWoJMK6SP9wd636fRI9okG3aBBUHIUpxoSoanI1Z+oeuv+h2N63q0gc0rxhQkghjDZ22dq3yxbF5PNZYpP7vUHDwTrnIzWikls3fE8THykqtk2vd58xx1hKTKrIYWz92kD74dVVrE+iLOk+5J90k+E5KVv0iPLMVseNIGrSrFvVyWSMKJiDuM1Gmzy+B/dWzzXFNi5tIPliO9Tkk2UUZyjDJvy4dDplrheJUsgIOklWl0JAUNSWPhJUNDsZ2rsvoz0aj2dlNyySpyladKmxc5ZIGQPpUyEqNvhylNx2DOpIB9wqAEqgH6tUqLIV7M+zBBWptdxUj3vY/7ioqioXPRxGMlVjbTo+vMpWOCS3DEWWKklyyOb3Tv4tm/M+VQpvaCtAYBrgZidLXFslk4hRqZNtIt8MSm0PDlQJINtQcuAwcg5yKhunxEFTAqPKl0sbtwcpYhmUd6srxSc7cfuTw8m9X3fqyvct60XUlQCVApJ0q3KNi4IDEzgA9apq9ABK0LFwl1IBGhRwEgfkkebw01uuEJAVK/EPhHQdBB/p1qLUSEDni4kNyhmUoBoGzN5ntXnSSbPapTah7phxiCtNxBKwFLRKbcx7FmcwYEET861v8AwhNslSQt/apHMLf/AE0q23f5Nma3JSeblufeI+Mf/qjx5/g46VV42yZ5T98kStR/dJiY+fyrThoRlWimjjqSjF2ZlxNpWtH3k3CJUl3e3hhB71Hx9s6L399Obiz8FvZgD5n/AEFZcRZAUjlQPeHKiRm3BJED+tR8YUFF1vZOFpZgHbTbB09nBdu9aqefsevqVuSzMV+jLOuU2GNsncgFJTvDFmby7VzaQPdqe3C1gugkzrzMhwG6fxtX16n0rQ+hTMhWXSRudxltjVcXntpR7Q6taiEpQ5BHtCDIO8/XpWOUf0pdV5MthL3ileXF4A5EMkh/eL7HSMfUDZqkvkqUptbn2WQkGVL7RE1kkPqWNZBIfwjlN1RBLsMgfU9KitHmAZTtaABXnT7QM4+fl0FUY3KtLw8kephneC74l0Ii548q3DYPd/0Kh4dDWn0nxrnUW/e+c/LbvUoRFw6d1TrOyTtVfgeHewkBKXJMnLkXI+sO+wjpkRfV08PUi4UDRKUlgkSQ8ICmHKZPsw4eCpur732KeYPZB5UPCi5VqWQx6fretTwltreoaYYqVpLtptqYSIZKvqetdlVaWlyVAFKSspCW51gxJMBiPIivSprI+Ox9W0iX0bxOD7QBkpSNNpapYFUhw7sPMYqxwNwkLXqvHUteEDAWpspImVR+KuLQFuwgC8UnSgM9oHm0h+ZJJy7v1rPg12kpb2xYKWAAvYLLeGcVsStY+aqSTUmlvtpw8Ohp/Sqfeq+9+HOl/COkUrn0spJuqYqI5clf4R1mlVvU9OjG9OPRbj3elKV559UKUpQHVvXP1IRxqdaeS+lLJVsoB+RQ3Emch/lXjnHcCuzcVbuJKFJWQQqW5UGS8hiD5HMivoyuu+tvqhb4xDwi8nwXAOjslTSUP9MjvJMrnC+aPDljMbD5HkiGjbv5nUnNMk7upLiJhUz5NP8ApM3pT0euwu5auIKVIABB2cJ+SkeUN0Z6rNJP9oTD4O5B6Zx5wBMzby96ELX7Z1N4pYnZQDjfo+cdWrsnF8Uddk67njIPu1DKFCBocy0F/wCFdf8AV8n9otsz8+XAwp+pH84712X0gm5yHkglWFFtLHOoPA7Vro/AfOfiTX5mKf7eX8uRDeBUsg+2PJuED4j/AGRHzrX8Hw5AI0W3TatsWd4WQRyidj/d+Vba6CLh1XUgBAkBIHjP4iRWsCAAFBNxRFm24a7IOt8s7MG6sQM1OazM1CXutcl3uIrFnk4Y6AXCfEtRd7CzMFhu35U4Xhw6UBNpxcuBiHLe8nbl6eQ6Vzw6klHDHUswnGth7hcDTH0n5VldR4CE3VNdWSD7SR73UGJEs+3auytn1Ne072738WQ2eDUbNgDQHTHJL+xUQXfPy2ecVUNxKkrdZcheoAkZWvIHm+SJqxw2j2dh7JLMFFSU5FtYPjIJAIziOtV7CyEKGyQsJICiGN1RABSNJDQ4LR1FKrTcrcfuaqUpJ35+r6jhLidJdZcEPKpIABhXd8dPKoy2rKm9pbILrY8oCt8uPzjenDcZpKweVyFSlYDwIz0BloPm2PEcexTzOAxhKoYqHXdz/wCmvOep7tN+4SqQjndKvvEZTcw1p3LZzmZ7iqfEpeRbOnWCOWQkW336p5p71kvi9ZUHdOtBYaQFfdvqdbhMCCOr7tzxKn1uoF1OxKFP7kfAkkAbb9M1dSk4SUo6ooqzV7MjWjStKwgQslQdAZWpBAcKwPD9PlJxVtXs1sGcpBKofktRiC4eWz1FWFoJWkstTXMunqjGm24/2jrnf4dQTcZJHMHOviCfDaw6QOklvoBVkZzWzb/XTzMjrpNd7+pGVnUlTpdQWXcl0FSRpc6QSA0P8NV+FQrQgJKXNwrxOoBTHx/2RtvnreVwdwsNHwH47peUuHUtiOxj8qg4X0arSg6PiPw2CSwXEycbnaNqhaVrcSUcVFK9zXpUQi5bdIEJILg+NUA7F8OQW2isArUoH2gIC0ksZ5gtmjqT8qvL9HFrhGkBKgCXSjT7xTgugqAiQG8miqPFcOpNxvaMIcauhhylupkN1eKzVoSk9p6nr4TGx0LJUAm7zKLay0zyk9P01c8G2gOF/eH8fW58nx+feqC7atP3hnIdRcsgEd8q7QezSDhwwOpTTtGbnmJYTmNzVKpM2VMZC2hPwCE6HYkuCYTDIQCzsJ54zzpFdiUEAgG2gF9anNoMJCRBO4G3wk1quD4NItEsoszcglRQkpS6kMMkn/KTgmuy8NwhSCyLpUZJBtoBO+FBQHZhXpUos+Lx+Ii5X696kdjiw1sJTaZKQYW/NoAEIQZk/wC7VY4XjLjKYNzLwi+fjV/ZDfrFRej7SjbB9mou8m6oQOVmBMABvlSxYSAolFoAKXKrhbxq2KGrQrnkVNjONtHxT9TUelrizeUZ+H92ofCNtRpWPpRSPaqYWfh8KgR4R2riqnqevRivZxy3Lce+UpSvPPqBSlKAUpSgOv8Ard6o2+NtEHlupBCLnTB0nqkkDyyK8W4/0Xc4e6q1dRoWlSYEkOFcyWyktkdBDu30TWj9afVS3xtvSrlWmUXAHKT0I3T2+jV1OxXOG1mjxT0Mh7yAADkszjBxzJcdJgMIwex3eBJUj3YnV+7tfh73Cfqa1dr0Rc4fjBauIOpOqAopcMplJVDpL9oJ8q29/h+ZBVbT8XiuKMaeukxW6irxPlvxKTjXS/jy580Q2OHUFkMAUpZ/dp3jFotBGx8zUXD2UTJPubZi0oyy/wAQUPnPYxVnh+APtFH2doahqAKXIDgSGDmPl8q54VGrFxans2/DpLlrkcqXhx9Zqx8zGpOV9nlp2/Q1fCcKgo4YlaXKQC3tVKHuVQ4uRIEACfoc7fo5Dp5rh95cH3Wra40KtmYxs5hw9W+CV7vhAbrcqY5BpHsFjd/J++Hqxw9gkpIXcUBduE6UgwRdl0o3f84auWRbKpUbla715/u/iamxwZAtEamKlR7JAHhublIJPfH0pdtslZUhGFPqVqP3qsjT/B9q3XC+i1lNnkvnSpWpk3odNz8IYSR9avcN6nX1hZFlKQrWAbigkzcUXLgrwRkPUHsreXwjWnLKD+Vt76HSbfDgmBbUxw7EHlhwlx5d9qjuWABGkeHBQr4r34jAYfwru9z7PeIdJUi0udluUyN1JGw261On7Or5BDWkwP3lwgkKuHARg6x9DVV48TfsV722X9PudLtqYElVtPOjmUdREWcDVpA/kRUtxRCFpSp+d3CFN9wMkkkv/MvtXerf2fXAIVZBJQpwFOCkIh2l9Ge/1sXfs+WoEG+kala/uyZ9mEM/tegqW3BLUreHxMnfY+bXI6NcSrUHVcJ9rtb0728ak/kT0+fF6yQm8ffH3iIOkZTZ8p8u3nXoH/gFy6r5fVrGm2AAY6qLjlFWP/AFouFXbpCiFKHuw5AS2EQOUUdWByOAxDabSXjz5I8+PAEqAAuj3as3dnR/aLf7fKtwXo5Rt2yGlR8aiR4V7BMCOvT5eop9SLLgld0sCnxJEFo5Ug7DepLPqRwqQAELYFw9y7BnoodT9a460ODJR/D8Ts2co/XmeUK9HqJue7RCkh0yQ95QYJLDTG74EVU43gVC8A4QcRbaXS8EqTL7NvXtA9UOEn3CC/UPMzO8me5qzb9A8OnFi0Ib7tDt5tVbqp7jXTwNSLu5rwXTmeCr4PkE7AMAjL2BDJxzDJ+HzedXo9TlipRAJIgnNyY1FiSOniyXr3v9htuDoS6cHSHHkds7VLoFQ21wNCwsl/t9DxvhPQahbUDbv6wAAgIvQ9q28BL5BDnp51uR6EUvFm+p/wAQvAH/ANwgfWvS9Fc6asWIaVkkZJ/hEJu8py8LL0PMvRvqneFpAVwp1MHf2Pi3HMt2Bj5Vd4T1PvB/c20nUo8ykDKiQ2lKsA9vnXoDUan5ifL5E/8AyMO229p3z1PNOM+zribiyt7CXaNVw4AH/THSleltSoe1kao4KjFJJac2c0pSqjYKUpQClKUArg0pQHTftLDWuHWIULzBQyAbN1wDliw+grz67xSyoOpUEtJiNqUqy7UMjzqkIyxGa3HZfQllK7yQtIUCCCFAFwyjv3mvS0IAAAAAAYAQABgAbCuKVGTuaqMVFZICwkYSBvAGetZiuKVEvOWrlqUogcNXLUpXQxSlK4AKClKA5pSlAKUpQClKUApSlAKUpQClKUB//9k="/>
          <p:cNvSpPr>
            <a:spLocks noChangeAspect="1" noChangeArrowheads="1"/>
          </p:cNvSpPr>
          <p:nvPr/>
        </p:nvSpPr>
        <p:spPr bwMode="auto">
          <a:xfrm>
            <a:off x="155575" y="-884238"/>
            <a:ext cx="2466975" cy="18478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data:image/jpeg;base64,/9j/4AAQSkZJRgABAQAAAQABAAD/2wCEAAkGBhQSERMSExQWFBQVGBgXGBcWGRcYGBcWGBQVGhcYGxgYHSYeGhkjGhcaIC8gJCcpLSwtFx4yNTAqNSYrLCkBCQoKDgwOGg8PGiwkHyQqKiwpLCksLCksLCksLC0sLCwsKTApLCwsLCwsLCwsLCwsLCosLCwpLCwsLCwpLCwsLP/AABEIAMIBAwMBIgACEQEDEQH/xAAcAAEAAgIDAQAAAAAAAAAAAAAAAwQCBQEGBwj/xABHEAABAwMCBAIHBQUGBAUFAAABAhEhAAMxEkEEIlFhMnEFBhMjQoGRBzNSofAUQ7HR4WJyc4LB8RU0U7MWJJKTohclRGOD/8QAGgEBAAMBAQEAAAAAAAAAAAAAAAIDBAEFBv/EADQRAAIBAgMGAwYGAwEAAAAAAAABAgMRBCExEkFRYXHwgbHBEyIykaHRBRQjUmLhM0LxFf/aAAwDAQACEQMRAD8A9xpSlAKUpQClKUApSlAKUpQClKUApSlAKUpQCj0rFVAdf9ZfXzheBUlF9S9SklQCEKVAdnPhDkESRXXPSX2u2lW24VKjdLfepZNt38QSTqxsW715dxXH3L92+blw3SFkOVHlZTBMq8YYNAD1XKlKUQI0tCST1h1KPQgtlj0aqHV8DY8JPLYzudiu+vnGG+LvtVkolgkpQATKdD6Tjee4avYPVT1rtcda9pbICgwWhwShXnuMsoQWPQ14BdQVkFYOp26iQ7wQBvBfOcAWvRXpC7wl5N+yvSsFiHOlSSRqCk4IOT9cyCqxW87+UxE18OngfSNKp+h+N9tYtXiG9pbQtstrQFM+7PVyrzEKUpQClKUApSlAKUpQClKUApSlAKUpQClKUApSlAKUpQClKUApSlAKUpQCsVVlXCqA+aLizquOrVzqA1JKdJ1NoTy83TVsZqHhC5UzHw4JCd8dob5d2qzfICrkrBKlD3gB3LhEhkd+lU+GUCVE6Tu6gB1wOvURt5158tGfS4d/qR73eJYupMBo1dTp8O5I69thWNz/APnkFgzwRPcfLDiijgunS+U4dhsDI/pS9cgcwbUn4SJ1Dv2x2aq96NkWkp9eX9H0N6qf8lwv+BZ/7Sa2tan1UP8A5HhP8Cz/ANpNbavUPjhSlKAUpSgFKUoBSlKAUpSgFKUoBSlKAUpSgFKUoBSlKAUpSgFKUoBSlKAViqsqxVQHzWoFK7vKtLrWQyivUHPN0QnfT0qjZLB5O+Z5fabDDMAWDO2KuLssq5yplayRbWATJIKnnVvpD7CqSkEAuGz4mJIa4xOwZ2HXrEYT31e+XDvuyOVrOuE6nh3E93J/DgtLdqAqfm04OHbPf9MBWF8c7sD4pKmd1okD+I84xUsMkrIZRIBZyySzlmKvLPer4u55leLi9cjsHor1243hUot272q0CClKkhQz4HKdbGYByWEkV7x6L4z21m1dZvaIQtstqSFM++a+Z7KgwBIcHCmY5SHh0lx0Igda7r6jfaKeEULN5RXw5gO5VaLyR+JO+kEnLTy1amZXY9tpUfD8QlaUrQQpKgFJUC4KSHBB3BFSVIiKUpQClKUApSlAKUpQClKUApSlAKUpQClKUApSlAKUpQClRXOJSnxKSnzIH8aqXfWHhk+LiLKYebiBHWT2oDYUrQ3/AF64FIf9qtHEJVqM4hLmtTe+1jgkkJBvE7j2S0kQ4BC9MnpQHdKxVXSk/avw5JAtXy0mEAgdSFLEY+oqnf8Atl4cAe5uTI5rOPkssexrlzuyzydYBXdDIXzrdiwS5wWPNcncZaoVhgpgAZcCS+m7kjJ/r85LdzUpSlKSdZJSFPyIJJYhILGM5es1cK45ZD6QlIWS34gCmQyskx2kVkcW2ezCtTS17+XqylxBGpWOod38YnZj2xBw9ShI0oLSCuUmQfaJD+bK/wDlswaa3w+pRhRcsCAkgkFJ1OVNtkl4+dYXrWkpSx0h9JOlKiStL4UWIILFxntU0mimUlNq3PjwZwgmDknTqITzHDbTByXfzxIq6oCVEpLB4DjozM3ePNnqucbY750WsRn6/PNY+wSmfh2DnZRDsD+nZ+ZqlGVyipRcc46eX9HdvUj17XwShbuK18KpTM7qskl9QBJLOSSkzkieU+ueiPWbhuKKhYvIuFLEhJkA4LGWr5yWlKSOh+E6SJLs+XLHZsPkmt16oelk8JxlviCFKQkkK0u4SoLSWGCAVA9OXsKsTMrifQ9Kg4LjkXUJuW1BSFBwRg/17bVPUyApSlAKUpQClKUApSlAKUrh6A5pXGqmqgOaVw9R/tSPxJ+ooCWla+76w8MnxX7I87iB/rVZfrjwg/foJ7Eq+fKDHfFDl0jc0rQq9eOEYH2rvhk3CTjACZzVS79o/CDBuKlgyFBz059LHzbau2ZzajxPNPtKP/3O/s4QcOXFmzp8hJluzzXXx6MWCAtSWK9JDkByjVEAgQRnNbP1y9LI4jj71xGpKSkZAeLVoF2JGgt16Gq1woBE2B7wfhLgo0wA3K5+oNVzuiymlIrL4BiU+1Sx0g8yjlwH5gCEtg/7QptJjmSosHdCiCRcSJJLTqPbA3FbNV51wtP7vwWzHMttzj83HSqa1k5NwhjlICfvrZ6O3+rd6r2my6MI3KZWAFNpBABHu5cpSTq5SyQX7MIq37QhSgDcDh4SConD7MG/0qtcWyVSrCIIEe7QxUSzhsBnZvKp1W+csFhwXCVc2RLh2PbyozTDR+HepitZBWBrEaWSXIASpkggygdeoPymWg7puHDOsgkMfC8BPUnt3qBdqVcqiC8JUyT4vCS/JGMkjvXKgli6bUt4ljmZJkkeFIcRDuOlcYWn/SvaS5S4S5BypiZDhjgQ5MQ9LnwYwRKncagGyQAOrS3zpbVgcst4ofLOQXKf1FcLSORijBcCfiDOoiBhj2FRlqWx0afeRCDBHYjAnltRAg9D/CsjbEg6Fc2/iPOp2ff/AE3rjIIl9LNv4bUGfNmqQ7hwxOCln51btB+XyqO80PR9H33n1zZxeWpKlgcqQspA0pJeU5Y4cDuT2ACygu2oP0BIc5DMIyc9C7Qaj40stYb95cLO6YBZ3YxAEzBqxq25QAckJDEHBhtzHmzM1WuSWp5kMPKorxzzOweo3rqrgbjFWuwsjWnJDAc6f7QQPmAOgb3XgPSCL1tNy2oLQoQoebEdQQYIMghjXzVdWNQGpLKyQQQJG/nP1zW99Cet1/gipNi4hSVFLpUhRTlnA1DmCQAGy4/CGlGomcnhaibVvqj6BpVL0LxRu8PZuqbUu3bWWDB1IBLA4DmrtWmUUpSgFKUoDUetHpdfDcOq6hKVKCkJAUWHMtKc/PHVq6R/9TuII1Jt2yHz7NYAG8quAPP6cGu0/aCtuCUWB57UEhI++RuYrxorDJIIwlJ1fCyEOCR4QCT9TkNU4rIzVZSUsmdyu/aTxRS4NsAzCUAtsBquGXDMR9CKp3fXriyZvgPsk2kggwzhDhUjBnbdusap1DcSC7ns+H8zsBLVjrGWDbjmDHfcMfl1cPUrIq2pcTeq9bOIX/8Ak3Jhxcu8phkqShIDknzkSc1hd9Yb58V+70I13lFO5yrmBhwQ7bHFaVS3aXcMHdlDocsZPYv3rFIOQCWjd0l/CX+Ht9DihzPiW7vHajzKKt8BRYFMoKll0wHyzzWCljcTBICUJcCQU6kuDjfs+9RqPYhiHEuDIBH1Yg7YPWLUBDj8TA+XOg7DqMTImhyxcTxZ2CyowSFNrAflYJDFtmB8xT9rO+oSwJNwlMDlggHzd5Hyo/tCTvqJ2AyOoZ5/LrnlzKXxkhnY8w/CoHB3Y7SHzQbJKu+PwjqQxJEHmS6u8kT2mePb4VpQ+HCUlKwz9CxZ37O4qHUTgM3zUk9GAlPzf6xHcSSFPzEgv4nweZLjrPXfpRs7ZEPtNS3BLaT4QzMm3mAVACDnIxW2u3mJ5v3iX021k4SBuW2Ddh1rWXQNTwYXKeVPgsykS56jfYmr3EcSObnWedJGlKQOUoLl0j8JGdh3qieZ6FJWM+KvsSoquEAIPgAwq4d0x2fv0rXrUymOp0li6yoBWtJaABsY7u0RLx3HJVrA9oeUDI+HWSYViYborpUdpAPtWSk6ReLAkBDEMQoA6h0Hniq0rFzlnkVLiWS7u3UKGkhOl+YgOSB/KpDpUzJDNjlA1CVB1KUzJEKbqK2/CcOgIQSiyDpSSVKmUiS6d/Oq2pOkzaEokAKP3hct2gnsKXT3E47fEr6ba+Ygy5VzWxkAIYBwQGbTgM/aoNbAphUh+eWAUE5QHZ3fvVsLIfnflyEOT729sMDfs5GzCjYVgY5YjsMEAuktnYb9eIscWksyyjDHSpjqV966QCHBAYQY+e1SKKdRGmSMaFKNttk61hyXGw8q4eFSokFRgAFPPklwVrD4O5OWokKKmAvNLAEMOUHlIcE/kx7VxnVnq/qY3eXwlSAWBGlGgAglp1kKIOH+VSc2feEnSk6dIZBUwSpkZMmdlg7mob9oukyGIG6mLbunxk5JIAL4d6BI0pGlB0kCFAAcx7jUS8kYDTFRbJxjFtd+pV42zoMjQ+qDzA8gEmJ+vi7MMwebIHMfFJEp7ye/Y5eseLADsEpHMHQdSBySC/xF89HrJL6stJ2dmILBsiP4VCpobsGrX699+ZItbXLZfB2SYlPwyT/TvVji7j7rMoylviUzcuej/wBrpVdX3luVGRsAfEMQB9e1WOJUXELyjOk5Km+Lfboxw9IfCiVb/LLr6H0D6s/8nwv+Baz/AISa2daz1Z/5Phv8G1/2k1s62nzz1FKUocFKUoDrX2gKbglHHPakuW96jYV4wtWnSegTnppts3aS3kRsAPZ/tAP/AJJUtz2piPfI6xXjRjRkNpPX4LbkdepHUYkVOOhkq/GV7a9KSrIAl8YGezYI26gA1nc3UGjOxxgjB6O7M21Qiy6SxZLSNmPywXJ7OWYxUhLDUIkDuJER5x5xDVIjY5SgsS6VAvygM/ViVZ2Ygd+tYXLY8RJI2UIH904I+f1rIILEhRB3BAb8pMb/AMHLRIslYcuSXeNjtAgs2X+byOGaFJgAwCAHYlBAx0IxHzG1cXeJCdmGYKRLQpBKhLQ2fMNWfClJVoUFA4Tq5Spn1apYs2MQYirmkCWBH+Xfd2doFVynYPJmsTxksovidTmfiBEAyCZYvLPEt28N2bvAUM7tpUHcfk22w9kQXdweygBgbAE0IAmD0cPGXGpT5qPteQujXpUrYEloYBTjoWjyJqK5ZuEHlWAx0uUgvONKTqTLO71tCygcdPhER0MH9TWBtjCRs7MklhtALZ/OouqyRrr0rfPjGow5CLLskCFjPfcGpC7lt3P97muOR+FQZz5x4a442wUk3Mxpxtyg5EENnbtWKFhRCgx1EGN5vEPk62kRzcz9pJ7SNKe8jvIKkqkmFM7kjq+dx5OBU1pibr6DF4zCZUlihw7k7HB3qG8OTE6YB7WUnL+IEt0LgvsZrS/vDq/6zEpg8wdgG0q6/Vq5LJE4u+ZseDuAIQyrI5UwEknwjooOfIVWN/kLKObfgQX+9JjIfp1LfO5wV1RtpGteG5bZ2iCQR9aqAHSZuGbcMkfvTuwnp3PaqDWtxiS6TNzCnYM/vLh6Bu/d61lv4Z+EwBGNnMDqOgxsL41amZXhuO6gDF1TmMtuHkmqNteJJdIMFkkhIlhuIhth2qSLJWaXfqWlg6T97GtpgEKIZDFlrEh5dlHd6KsknwkguIWCnwuwCx1kk96ezDElInUA64PNhAblDYUdvOllioMEmDIIDjSPhCklKXGwEg9aEo6mC0h04DEDlUHDJ8MkPgOsZIB3rgIAZjbLlInUGZRhMl+qiepG1LqsSg+HDwAlmEkG2MTmKyUoMl1p2Z7cEBZ8Dhghw/cv2qLJxenfoVuMkgxhYCkApA5RyhJAJEEkjvFc/F8WT4Wwww8N86cWpy5IJZfMQApgnZIjQ4y0kCehPjAYlyosCzwJdwwnDbjLVXPQ14TVrn6ozuI95bHPJwTnG4MZ6jarPFWyFJgiUiFKLvrg9AWk9hl6p3ENdtDSznBUSD55bP5mrHFJSFIGlIDh2Ib4nclOJn/LSHwolX/yz6ryR7L9nfrfb4izb4csi9atoGnZaEpA1o6szEZB7EV3Ovm7hLpSUKTrQpLEEOFJLeJKtnHyyD0r2H1H9dxxKRZvMniEjppF0D4kjAV1SMZEY3NHzUal3ZncKUBpXCwUpSgOtfaCpuCUYhdrJYfepeWO36avGlK8ExyzuDotmYx08h2r2X7QATwS2BPPawW/eo32rxZKmKCC7NM/hRG5EkR8w7sLI6GSr8RGnw/L54Ej/Ueea4uCA3UfRxjqnt/IVknwncMPlj/X5fJq4vQGP4vrIduhy48z3rpEhLTsCJnYu8ywPX+orPQD8POGcEB/zJceX8xWDyf0Mqc/XP8ApvKQ5YRzHEkOlGBg4xhwe9cOEVyykvASYxkMMQHSz9xOMEWuA9IaiULAKsuxU4dmkj64z0BOAUSzliwbOkuHhsZcM+QQxLCK9aChLKIluZ436E95xuA1HG4fBm0CSgsfC+dKSX2ElXL3NZKXpLgnqQFW3MbNANVOE4x2SoO8BTIDnuSD+c9etWxcKYBjoFD5nlGO1Z5KzIO5Ff4tKCGuByQ6Qo6lYGyE8zbPLAeeWvVh9U41l26K3FY8RwYU5clxLazqEbgDbBBHnWNrgmEErAiUtu7guJDkYmBsK7KzyRbHTNmeh3cbthW/94wr+NUb3CaCVJDpMlLTpSNgDkGQDgktmNgS8sHkMRbA+hL1iGkbf5BA28+/Ru9VJ7LJrI065QWkMRBdMcMmCxyBgvI6tUupQWtnBWbieYjWom6hLEFwkh8yCwqXjOF8SksXBiTKsv1Mkt5s5LVVQQSCAOZSiHkkG9a0hRbB2Uz+HOKvvtF0XlkWUcVcYBFwsAWZIJBPVh1/lVe6tW5uMWw4S4PL0LOeozVr0fYFwpCk+05RBg4Lv35duh61P6Z4QJtKIQLZgagolQeC8SGzOHpsE3NlG0iXICnCiCSwmQ3Tt1c4iq9pJcE6sZJkloeCNT4HXvB2XFISLRYWgfeQkgnwraWHyGxatZbSHHhBbrIhmMiT1/QrcbGmE3JFogMo+7GrVuTqGrcamQjBgQNNZIbVlPxGQp5AkjSoaXwOwo8LOpM6j4C7a/FcLSnch8kDahup1ytiHJdAKxyiSSJPZ8NUGaI69/YivXH0h3PKRykE8viBIcI6JcRvWZX4ee6H0nAZXOrmMwzQl3ed6zUSSke8kpLMJ5X1Fj4uiWisbySCkkXRIcu5BK1EFeeY7DGOpqLJR1TKvGqOqXws84IWWSzvsNgl3wZrJKHUYeVZLAnlkxCsx3PSseNtkHCgyVwrmeGlQEHoAGbyrm2say+l58TOC+DMqjL7HrVdTQ24S2078e++2WPeI+7EyMjKcmP4dan4htaS9vbwhm5uxlvk7jpUBuPdQxDBpAOkc3R5x1H51Z4lyscz+CSgg+Ms0Yy2XnLVKHwoVn+pLqvIxSlgFDDSfwnuHwT06edWOH4jQoKSyFJII5gliMKSoY8x2qvaMBhLCBGrlnIbVt3bBrO2WDpJ0z1dPUaQHbyP8WHoLQ+Ulqz171B9e/2kfs99Q/aECDCfap66YZYGQIyQwru9fNqLhJB5tQIKdJkYIUhWBsQR2r1j1E9fjxGnhuIDX25VwBdbII+G40tgy3SotFsKl8md6pXD0qJcaX1v9GLv8Ku2gBSnQrSW5tK0qImHYb14hxFlSVhKhzBgUl0kEJQ6SGgguHz2LV9EkV0z129RE8QDfspAvuCoOwuhgCC8a2AYlnZj2kmU1Kd80eP28R0H8sDv/R4SMl+GMah8sQG2xA6horm5aKNaVAhSYUDkEMCFA7jHWJdpwuJh+/5uCx/Tb71MoI1Cf13kfLbcfMVI8/5i30Rj6CMQOsxkhzsM+XiL/r+dStO/i8nhH0O220wQBwKHiLDAJ3HwSNiJ85cMWrkKc5AbB5jvgkcw7HqO08LaTGAcZ8LwJ1ZcZ8W4rlnfBlI2LghQh4bqMOB0DjpwuzqBYB98Ybq4cT/WTUnA+kVBkXCRslRUouwedO7Me71gku+dmIz5HcjuZLs7u/F6wlTwRjJZ8FnH1eMuBhuNXOGzKdIdjp7pWyRuQDXGnBYMeqUyH2deflWv4e6lPKpILMX0BSn7uT0dxGdhGVj0taCmSfE6vCjo5ALkJ8oqhxsxGLbsWl3g4WhkSx1qtJ1JfYJwrufLFZC+lTEKZXR1FSXDsQlDgsfoapf8ftggjUNUQUzpBJHKH+e1WL3FpAJN1Gvoha1ahDOooAbsa605bjuUEk7/AFZIu6D1Jzoa4Sdg8fnGa13E2DqSQliG1cpIIBcjHMXAcZLxJrk+lgoA+zIDzCw2cvgPuW7PVcel1kOLTjTlkw8AlIVI7wzHFVpNaItSepc9FjURCSyUuF7cqskJL4g9EjrUvplI9k/ugXSfdsVBiC4MO2WaWbeoeEWArUsJQHUT7QcoOlOx35SX3/y1J6R41C0+zF23qJEJQQYLgl1Fj0q++RbZmV9T29OpMlYZKSJKVjJJDl/k74FVk+j2+JIaAAMD8LlYeN22+dS8XxqkoK+YhBKiVJKUh0aQHHNqcjl6Hq1a0+lis6QgEuwe2opSpoB1KM8w6Zqqe03kS99L3S8rhruynDvCEvqcyTrcl5l6ks8Gp5UsAAsMKSTHiHb+A6TEDxGFJShZJSlghtTpghyN/EWrE2byTrWU6UcqvDqBOkunSkbKTv8AKueyqO2WunMjtTW8nu8MHHMskz4mDuJMEP5965VwiQwZSw5l8GMlKg5x/StGr0rcJbWqQFSSQAoYYDIElo8zB2SvRS1rS90gKKwMukoLSdQCnbeo7DtclsVd7Lf7CAkpSlgeyjqOfFu0ifKqXsDbXJIcM5BJzj/d8DrUHEcEiVm46kMBKRqIUpIO/TVFZ8Uv2aFC2srKW0kN8Sg/hiAkntvFRq0pRey9T0cDt0pe0by7+xwVe9SeYykeFlZ2BHepuJvMtibnwGQOquggxH+brVb0enWq6peuNRQ4UICQRLB8l/7iatW7DoWQklepQSZOEK0ZgkFIz0OHNcSskjTOq5NzS1f9EdpCyl9CtO7iA+mZz4k9+beWvp9HXdQZBBOrKkjVocEE7xuOgzWgs8LdlSvakHSRPKyhbaCXEqSD5paHrti0BIUoWkwm+rm0BmUw2MucB5ArdT94+cxkvZaWzv3qiD/gy2SrlRqILKUktqaX+c4cZqxw/ogliLtkEEsyi7pUWIKU6hIBBjatjw99IFoe5HLqlYEhAH4Mur8qsWfSBI9mFIYquFTa1cuswdIDO7A9Hw1ao04nz9TGV1p2vqXEfaVxNkC0Qi9pAHtCi46wwIMEAwctLPvStH6WvK9qqR8PwLHwp2JelRdKNzXTxtZwTfBd6Hu1KUrGe+dQ9dvUVPFpVdtMi+2cJuAYSrvsFbbuK8e4zhlI1oUkpUlTEFwQzQR28+nnX0hXVfXb1JRxlsqQyL4bSswFAHwrYY6FnEbODJMrnC+aPDzBdv1MQP1G8KsIM9tWB5Jw3Xt0PenHcCq1cVbuJKVJOlQVkZg9Uy4IfIIcGeDBBf4jmZ0onLfm0bNMjNvObnxTlI2z4D5at3wZw9AZ3d09HMHc4OBOXB2YcqU4U0cof6o5hvnyM9WFcaZO7lPkYVkjfuO8RXThb9E8OLl5CSlKwdThWoJMK6SP9wd636fRI9okG3aBBUHIUpxoSoanI1Z+oeuv+h2N63q0gc0rxhQkghjDZ22dq3yxbF5PNZYpP7vUHDwTrnIzWikls3fE8THykqtk2vd58xx1hKTKrIYWz92kD74dVVrE+iLOk+5J90k+E5KVv0iPLMVseNIGrSrFvVyWSMKJiDuM1Gmzy+B/dWzzXFNi5tIPliO9Tkk2UUZyjDJvy4dDplrheJUsgIOklWl0JAUNSWPhJUNDsZ2rsvoz0aj2dlNyySpyladKmxc5ZIGQPpUyEqNvhylNx2DOpIB9wqAEqgH6tUqLIV7M+zBBWptdxUj3vY/7ioqioXPRxGMlVjbTo+vMpWOCS3DEWWKklyyOb3Tv4tm/M+VQpvaCtAYBrgZidLXFslk4hRqZNtIt8MSm0PDlQJINtQcuAwcg5yKhunxEFTAqPKl0sbtwcpYhmUd6srxSc7cfuTw8m9X3fqyvct60XUlQCVApJ0q3KNi4IDEzgA9apq9ABK0LFwl1IBGhRwEgfkkebw01uuEJAVK/EPhHQdBB/p1qLUSEDni4kNyhmUoBoGzN5ntXnSSbPapTah7phxiCtNxBKwFLRKbcx7FmcwYEET861v8AwhNslSQt/apHMLf/AE0q23f5Nma3JSeblufeI+Mf/qjx5/g46VV42yZ5T98kStR/dJiY+fyrThoRlWimjjqSjF2ZlxNpWtH3k3CJUl3e3hhB71Hx9s6L399Obiz8FvZgD5n/AEFZcRZAUjlQPeHKiRm3BJED+tR8YUFF1vZOFpZgHbTbB09nBdu9aqefsevqVuSzMV+jLOuU2GNsncgFJTvDFmby7VzaQPdqe3C1gugkzrzMhwG6fxtX16n0rQ+hTMhWXSRudxltjVcXntpR7Q6taiEpQ5BHtCDIO8/XpWOUf0pdV5MthL3ileXF4A5EMkh/eL7HSMfUDZqkvkqUptbn2WQkGVL7RE1kkPqWNZBIfwjlN1RBLsMgfU9KitHmAZTtaABXnT7QM4+fl0FUY3KtLw8kephneC74l0Ii548q3DYPd/0Kh4dDWn0nxrnUW/e+c/LbvUoRFw6d1TrOyTtVfgeHewkBKXJMnLkXI+sO+wjpkRfV08PUi4UDRKUlgkSQ8ICmHKZPsw4eCpur732KeYPZB5UPCi5VqWQx6fretTwltreoaYYqVpLtptqYSIZKvqetdlVaWlyVAFKSspCW51gxJMBiPIivSprI+Ox9W0iX0bxOD7QBkpSNNpapYFUhw7sPMYqxwNwkLXqvHUteEDAWpspImVR+KuLQFuwgC8UnSgM9oHm0h+ZJJy7v1rPg12kpb2xYKWAAvYLLeGcVsStY+aqSTUmlvtpw8Ohp/Sqfeq+9+HOl/COkUrn0spJuqYqI5clf4R1mlVvU9OjG9OPRbj3elKV559UKUpQHVvXP1IRxqdaeS+lLJVsoB+RQ3Emch/lXjnHcCuzcVbuJKFJWQQqW5UGS8hiD5HMivoyuu+tvqhb4xDwi8nwXAOjslTSUP9MjvJMrnC+aPDljMbD5HkiGjbv5nUnNMk7upLiJhUz5NP8ApM3pT0euwu5auIKVIABB2cJ+SkeUN0Z6rNJP9oTD4O5B6Zx5wBMzby96ELX7Z1N4pYnZQDjfo+cdWrsnF8Uddk67njIPu1DKFCBocy0F/wCFdf8AV8n9otsz8+XAwp+pH84712X0gm5yHkglWFFtLHOoPA7Vro/AfOfiTX5mKf7eX8uRDeBUsg+2PJuED4j/AGRHzrX8Hw5AI0W3TatsWd4WQRyidj/d+Vba6CLh1XUgBAkBIHjP4iRWsCAAFBNxRFm24a7IOt8s7MG6sQM1OazM1CXutcl3uIrFnk4Y6AXCfEtRd7CzMFhu35U4Xhw6UBNpxcuBiHLe8nbl6eQ6Vzw6klHDHUswnGth7hcDTH0n5VldR4CE3VNdWSD7SR73UGJEs+3auytn1Ne072738WQ2eDUbNgDQHTHJL+xUQXfPy2ecVUNxKkrdZcheoAkZWvIHm+SJqxw2j2dh7JLMFFSU5FtYPjIJAIziOtV7CyEKGyQsJICiGN1RABSNJDQ4LR1FKrTcrcfuaqUpJ35+r6jhLidJdZcEPKpIABhXd8dPKoy2rKm9pbILrY8oCt8uPzjenDcZpKweVyFSlYDwIz0BloPm2PEcexTzOAxhKoYqHXdz/wCmvOep7tN+4SqQjndKvvEZTcw1p3LZzmZ7iqfEpeRbOnWCOWQkW336p5p71kvi9ZUHdOtBYaQFfdvqdbhMCCOr7tzxKn1uoF1OxKFP7kfAkkAbb9M1dSk4SUo6ooqzV7MjWjStKwgQslQdAZWpBAcKwPD9PlJxVtXs1sGcpBKofktRiC4eWz1FWFoJWkstTXMunqjGm24/2jrnf4dQTcZJHMHOviCfDaw6QOklvoBVkZzWzb/XTzMjrpNd7+pGVnUlTpdQWXcl0FSRpc6QSA0P8NV+FQrQgJKXNwrxOoBTHx/2RtvnreVwdwsNHwH47peUuHUtiOxj8qg4X0arSg6PiPw2CSwXEycbnaNqhaVrcSUcVFK9zXpUQi5bdIEJILg+NUA7F8OQW2isArUoH2gIC0ksZ5gtmjqT8qvL9HFrhGkBKgCXSjT7xTgugqAiQG8miqPFcOpNxvaMIcauhhylupkN1eKzVoSk9p6nr4TGx0LJUAm7zKLay0zyk9P01c8G2gOF/eH8fW58nx+feqC7atP3hnIdRcsgEd8q7QezSDhwwOpTTtGbnmJYTmNzVKpM2VMZC2hPwCE6HYkuCYTDIQCzsJ54zzpFdiUEAgG2gF9anNoMJCRBO4G3wk1quD4NItEsoszcglRQkpS6kMMkn/KTgmuy8NwhSCyLpUZJBtoBO+FBQHZhXpUos+Lx+Ii5X696kdjiw1sJTaZKQYW/NoAEIQZk/wC7VY4XjLjKYNzLwi+fjV/ZDfrFRej7SjbB9mou8m6oQOVmBMABvlSxYSAolFoAKXKrhbxq2KGrQrnkVNjONtHxT9TUelrizeUZ+H92ofCNtRpWPpRSPaqYWfh8KgR4R2riqnqevRivZxy3Lce+UpSvPPqBSlKAUpSgOv8Ard6o2+NtEHlupBCLnTB0nqkkDyyK8W4/0Xc4e6q1dRoWlSYEkOFcyWyktkdBDu30TWj9afVS3xtvSrlWmUXAHKT0I3T2+jV1OxXOG1mjxT0Mh7yAADkszjBxzJcdJgMIwex3eBJUj3YnV+7tfh73Cfqa1dr0Rc4fjBauIOpOqAopcMplJVDpL9oJ8q29/h+ZBVbT8XiuKMaeukxW6irxPlvxKTjXS/jy580Q2OHUFkMAUpZ/dp3jFotBGx8zUXD2UTJPubZi0oyy/wAQUPnPYxVnh+APtFH2doahqAKXIDgSGDmPl8q54VGrFxans2/DpLlrkcqXhx9Zqx8zGpOV9nlp2/Q1fCcKgo4YlaXKQC3tVKHuVQ4uRIEACfoc7fo5Dp5rh95cH3Wra40KtmYxs5hw9W+CV7vhAbrcqY5BpHsFjd/J++Hqxw9gkpIXcUBduE6UgwRdl0o3f84auWRbKpUbla715/u/iamxwZAtEamKlR7JAHhublIJPfH0pdtslZUhGFPqVqP3qsjT/B9q3XC+i1lNnkvnSpWpk3odNz8IYSR9avcN6nX1hZFlKQrWAbigkzcUXLgrwRkPUHsreXwjWnLKD+Vt76HSbfDgmBbUxw7EHlhwlx5d9qjuWABGkeHBQr4r34jAYfwru9z7PeIdJUi0udluUyN1JGw261On7Or5BDWkwP3lwgkKuHARg6x9DVV48TfsV722X9PudLtqYElVtPOjmUdREWcDVpA/kRUtxRCFpSp+d3CFN9wMkkkv/MvtXerf2fXAIVZBJQpwFOCkIh2l9Ge/1sXfs+WoEG+kala/uyZ9mEM/tegqW3BLUreHxMnfY+bXI6NcSrUHVcJ9rtb0728ak/kT0+fF6yQm8ffH3iIOkZTZ8p8u3nXoH/gFy6r5fVrGm2AAY6qLjlFWP/AFouFXbpCiFKHuw5AS2EQOUUdWByOAxDabSXjz5I8+PAEqAAuj3as3dnR/aLf7fKtwXo5Rt2yGlR8aiR4V7BMCOvT5eop9SLLgld0sCnxJEFo5Ug7DepLPqRwqQAELYFw9y7BnoodT9a460ODJR/D8Ts2co/XmeUK9HqJue7RCkh0yQ95QYJLDTG74EVU43gVC8A4QcRbaXS8EqTL7NvXtA9UOEn3CC/UPMzO8me5qzb9A8OnFi0Ib7tDt5tVbqp7jXTwNSLu5rwXTmeCr4PkE7AMAjL2BDJxzDJ+HzedXo9TlipRAJIgnNyY1FiSOniyXr3v9htuDoS6cHSHHkds7VLoFQ21wNCwsl/t9DxvhPQahbUDbv6wAAgIvQ9q28BL5BDnp51uR6EUvFm+p/wAQvAH/ANwgfWvS9Fc6asWIaVkkZJ/hEJu8py8LL0PMvRvqneFpAVwp1MHf2Pi3HMt2Bj5Vd4T1PvB/c20nUo8ykDKiQ2lKsA9vnXoDUan5ifL5E/8AyMO229p3z1PNOM+zribiyt7CXaNVw4AH/THSleltSoe1kao4KjFJJac2c0pSqjYKUpQClKUArg0pQHTftLDWuHWIULzBQyAbN1wDliw+grz67xSyoOpUEtJiNqUqy7UMjzqkIyxGa3HZfQllK7yQtIUCCCFAFwyjv3mvS0IAAAAAAYAQABgAbCuKVGTuaqMVFZICwkYSBvAGetZiuKVEvOWrlqUogcNXLUpXQxSlK4AKClKA5pSlAKUpQClKUApSlAKUpQClKUB//9k="/>
          <p:cNvSpPr>
            <a:spLocks noChangeAspect="1" noChangeArrowheads="1"/>
          </p:cNvSpPr>
          <p:nvPr/>
        </p:nvSpPr>
        <p:spPr bwMode="auto">
          <a:xfrm>
            <a:off x="307975" y="-731838"/>
            <a:ext cx="2466975" cy="18478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222" name="Picture 6" descr="http://t0.gstatic.com/images?q=tbn:ANd9GcS40xOVs3FwCn4cpmcuQhgaYNNVsH1qtI0AKxUC0l04aDaKeumDF6Bvkub_z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139952" y="4327787"/>
            <a:ext cx="3126119" cy="234157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9" name="1 Título"/>
          <p:cNvSpPr>
            <a:spLocks noGrp="1"/>
          </p:cNvSpPr>
          <p:nvPr>
            <p:ph type="title"/>
          </p:nvPr>
        </p:nvSpPr>
        <p:spPr>
          <a:xfrm rot="-4500000">
            <a:off x="-1725763" y="4146088"/>
            <a:ext cx="6639274" cy="2248444"/>
          </a:xfrm>
        </p:spPr>
        <p:txBody>
          <a:bodyPr>
            <a:normAutofit/>
          </a:bodyPr>
          <a:lstStyle/>
          <a:p>
            <a:pPr lvl="1" algn="r" rtl="0">
              <a:spcBef>
                <a:spcPct val="0"/>
              </a:spcBef>
            </a:pPr>
            <a:r>
              <a:rPr lang="es-ES_tradnl" sz="3200" kern="1200" dirty="0">
                <a:solidFill>
                  <a:schemeClr val="tx1"/>
                </a:solidFill>
                <a:effectLst>
                  <a:outerShdw blurRad="38100" dist="38100" dir="2700000" algn="tl">
                    <a:srgbClr val="000000">
                      <a:alpha val="43137"/>
                    </a:srgbClr>
                  </a:outerShdw>
                </a:effectLst>
                <a:latin typeface="+mj-lt"/>
                <a:ea typeface="+mj-ea"/>
                <a:cs typeface="+mj-cs"/>
              </a:rPr>
              <a:t>Recomendaciones</a:t>
            </a:r>
            <a:r>
              <a:rPr lang="es-ES_tradnl" sz="2900" b="1" kern="1200" dirty="0" smtClean="0">
                <a:solidFill>
                  <a:schemeClr val="tx1"/>
                </a:solidFill>
                <a:latin typeface="+mj-lt"/>
                <a:ea typeface="+mj-ea"/>
                <a:cs typeface="+mj-cs"/>
              </a:rPr>
              <a:t> </a:t>
            </a:r>
            <a:r>
              <a:rPr lang="es-EC" sz="2800" b="1" dirty="0"/>
              <a:t/>
            </a:r>
            <a:br>
              <a:rPr lang="es-EC" sz="2800" b="1" dirty="0"/>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spTree>
    <p:extLst>
      <p:ext uri="{BB962C8B-B14F-4D97-AF65-F5344CB8AC3E}">
        <p14:creationId xmlns:p14="http://schemas.microsoft.com/office/powerpoint/2010/main" xmlns="" val="663203146"/>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851920" y="383173"/>
            <a:ext cx="5220072" cy="3477875"/>
          </a:xfrm>
          <a:prstGeom prst="rect">
            <a:avLst/>
          </a:prstGeom>
        </p:spPr>
        <p:txBody>
          <a:bodyPr wrap="square">
            <a:spAutoFit/>
          </a:bodyPr>
          <a:lstStyle/>
          <a:p>
            <a:pPr lvl="0" algn="just"/>
            <a:r>
              <a:rPr lang="es-ES_tradnl" sz="2000" dirty="0"/>
              <a:t>Se debe homologar y desarrollar los coeficientes del FEMA273 para encontrar el punto de desempeño con las realidades de nuestro país, ya que son coeficientes y normas con características geológicas y </a:t>
            </a:r>
            <a:r>
              <a:rPr lang="es-EC" sz="2000" dirty="0"/>
              <a:t>tecnológicas desarrolladas </a:t>
            </a:r>
            <a:r>
              <a:rPr lang="es-ES_tradnl" sz="2000" dirty="0"/>
              <a:t>en los Estados Unidos de </a:t>
            </a:r>
            <a:r>
              <a:rPr lang="es-EC" sz="2000" dirty="0"/>
              <a:t>Norteamérica</a:t>
            </a:r>
            <a:r>
              <a:rPr lang="es-ES_tradnl" sz="2000" dirty="0"/>
              <a:t>, por lo que se recomienda tener cuidado en los factores </a:t>
            </a:r>
            <a:r>
              <a:rPr lang="es-EC" sz="2000" dirty="0"/>
              <a:t>que intervienen en </a:t>
            </a:r>
            <a:r>
              <a:rPr lang="es-ES_tradnl" sz="2000" dirty="0"/>
              <a:t>el diseño planteado</a:t>
            </a:r>
            <a:r>
              <a:rPr lang="es-ES_tradnl" sz="2000" dirty="0" smtClean="0"/>
              <a:t>.</a:t>
            </a:r>
          </a:p>
          <a:p>
            <a:pPr marL="285750" lvl="0" indent="-285750" algn="just">
              <a:buFont typeface="Arial" pitchFamily="34" charset="0"/>
              <a:buChar char="•"/>
            </a:pPr>
            <a:endParaRPr lang="es-ES_tradnl" sz="2000" dirty="0"/>
          </a:p>
          <a:p>
            <a:pPr marL="285750" lvl="0" indent="-285750" algn="just">
              <a:buFont typeface="Arial" pitchFamily="34" charset="0"/>
              <a:buChar char="•"/>
            </a:pPr>
            <a:endParaRPr lang="es-EC" sz="2000"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AutoShape 2" descr="data:image/jpeg;base64,/9j/4AAQSkZJRgABAQAAAQABAAD/2wCEAAkGBhISERUUEBMWFBUTFxQWFRgXGBUYFxcZHhUYGhgXGhgaGyYfFyEjHRgYIC8gJCcpLC0sFiExNTAqNSYrLCkBCQoKDgwOGg8PGjQkHyQvLCwsLCw0Ly8vLCwsLSwsLCwsLCw0LCksLiwqLCwpLCwsLCwsLCwsLCwpLCwsLCksLP/AABEIAIYBeQMBIgACEQEDEQH/xAAcAAEAAgIDAQAAAAAAAAAAAAAABgcEBQIDCAH/xABLEAACAQMCAwQFAxEGBwEBAQABAgMABBESIQUGMRMiQVEHMmFxgRQjkRc0QlJTYnJzgpKTobGys9HSFkNjosHhFTM1VIPCw/HwlP/EABkBAQADAQEAAAAAAAAAAAAAAAACAwQBBf/EADIRAAICAQMDAgMGBgMAAAAAAAABAgMREiExBBNBIlEyofBhcYGRsdEUI0LB4fFDRFL/2gAMAwEAAhEDEQA/ALxpSlAKUrB4lxZIR3t2PRR1P8h7aAzScda1V5zLEmy98/e9Pzv5ZrVrHcXhyToj/wAvwHV//wC6VmcLtLUMyR/OuoJ1EEpkHBAYArkEjIGSMiu4Bjf8bupf+THgeYGf8x2r7/w+9f1pCv5eP3ax7Dmud5o1McYDXE1vJGuoyRlFJ7TVnDLgAnujGsVwt+Y2S/YO5aCeRoVGG0wyp3FGrGkCQhtvMCp9tkNaMv8As/c/dv8ANJ/Kh4TeL6sufy2/9hio1zWSt3dAArqFkomDFRbs7P8AOnG++ACR7M7VIucYCoiaN5FmmmtoAyu64XtCW7oIB7uvqD19ld7fG/JzXyczxC9i9dNQ9qg/rSsq05rjbaRSh8+o/mPorE47xJ7FI9LtKXnTPab6YSyI+/XYsuD5uM53rJ4ndWjXC27jMzgt3FJZQMbsV9Ub+NQ0vlEtSN3FMrDKkMD4g5Fc6i83CJ7c64GLL4gdfivRvhWx4TzAsuFfuv8Aqb3fyqJI29KUoBSlKAUpSgFKUoBSlKAUpSgFKUoBSlKAUpSgFKUoBSlKAUpSgFKUoBSlKAUpSgFKUoBSlKAUpWJxO/EMZY9eijzPgKAxuNcZEIwu7noPIeZrV2fCtjPdam+y0gMzH3qBk+xRXPgfDTKxnm3ycqD4nz9w8B7PZWTzXzC1kiS9kZItWmXScOgI7rDOx32I9o3FdisvCON4WTW3XNEnycXIgjlsmGXAcmVY84LFNOg6fFMnGDvWHwZntp3gQyyJEO1tI0A0PHLqOh2I7uhtgWIAGOucV1cJkt7l5ktLqNbe7GZoGysqudpOzU9A46nfB3HXbZcQkv55WgtI/kkKYVp3ALMMY+aUHHTxP+U7VbOShtg5VW7HnOMeTvmaKyuZ7ia4iijuBGdDevqVdJdd/HbICt6o3rT/ANqbOSLsIba6vUDato2Kk6i2STj7LfpWwTlnh1iO2umV5DuZbltbMfvQfH3AmsC/9L1nHtDHJLjYEAIv+Y5/y1CMbJ8Fzl09e3Py+W7OTcZkJdv+CyntF0yFtGXX7VgRuPYa43HMkHzfyrh95AICGjIV9CEAgHusB0JHQ7GtafTWM7Wm343f+HWZZema3Y4lglj9qlXH/qf1VPsXIj/EdO/6V8/7mxluLPiQkWG7BaVEQKQA8emRXyisATkjfOeg8BivtlbLZy3V3dDs0RFSIlgzOu7u2r7J3fwO+yjpiuzseFcUHd7N365X5uYe3wbb25FYtxZ31gpwTxC0xho3wZ0X2H+8GPA/QOtV65R9MkT7Vdm9b39n+/8Ao7+WoblnaSUyRSyuszoQDCIjgJGBnZ9KnJ2IIOcjGcue1hu+0a2I7SKRo38iy9RkbZ3ByPcd84+cLmjuYV+RTHsXbEuXcyxjT/y1yT2fQD2BiVPQ1ruXbZ0LRHNqJLqeRPVV3AOI440P2OhAWJGMYA6krY8TWTO1Kt6Wjc8E42c9lPsw2BPUn7U+32+P7d9Uc4pbrcazGrLLCcEMNJdfBgOpBwcHx0keFZvL/Fu1TSx76dfvh5/z/wB6pJm2pSlAKUpQClKUApSlAKUpQClKUApSlAKUpQClKUApSlAKUpQClKUApSlAKUpQClKUApSlAKi16xurkID3EyPgPWPxOw+FbzjF32cLMOuML7zsP5/CtZy4iRRh5CFMraVz44zgfHDH4UBnQ8ZhUPqxFHE3ZiRyixsR3WCkt9iwK7gbjbNanmvg0F/E6lZHktxqTR3clk1AKzjs3BGN98eyufEeUrQOZhFG8rsSizu3ZGRiS2EOQC252U774rGhvZIbi2sLXSezQyXLFdlj8FUA93JOw8Bp6irNSjiUeTkYSsbj+JTHEOFTQMFnieMncBwRn2jz94qRcq+kW4tGCys00PRlY5ZR5ox3GPI7e7rVkc68nxXMbyJbiW40hUPaGP3ZOQCB1wfpFU4vBXS6S3nAVjJGjgMradTAHJUkA4PSt8JxtjuYZRlW9jb+kexMd6W7RpVmRZYy5JIVie7k+AIOPYRUXqWelGUniLrjCxJEiD73QG2+LH6Kj/CJIFlU3Ss8Q1FlQ4ZjpOkZzsM4yfKrK36EyM/iZhZr7V7cqCyu7UtFCOzJMZjdI+4Qoyuw72QQckknNVDzdZxQ3csUKMixsy4Z9efEEd0EDGNiSfbUYW6pOODsq9KzkwOGWsks0aQ57RmATBwQfPPhjrn2Vbd7zsvDYlgnlN5cqO9jChdhgO3/AOsepAzVb8jzaOIWx/xQv5wK/wDtWPzPERfXKk5Pby7k/wCIepPSk4KcsPgRk4xyjdz+kK+nbRbBYe0OyQINbE7+sckn2jFSflngdzDEbprd3vXbsw1xJkIrHHaBRlsDOCDvscbZr5yDyAANd9bDUCrxP2uoHxHcRiu2xB8c+zJl3G+YWtp7dXQdjOxjMmTlJD6gIxjB88+flvkttjH0xRqpqnY8vk6uG8rNE6zNOz3DMDNI2cOmD80qZ0ooOCPEY9tdHF4TbzrNH6rHJHt+yHxG/wBNd3FILi5uTCk728MSI7mPAlkZy+AGIOlQE643J9lddoO2juIO1M/YMoWRtOrVp1FGZQAxXoSAPWwdwapkm1lsmsLYkcMoZQy7hgCK51o+VbvVGUPVDt7j/vmt5VZMUpUW9IfAJ7y2SO3xqWVXOW0jSEcdfewqUUm8M5J4WUSnNM1575h5curIoLggdoGK6XLdMZz5dRXZy1yzdX2v5O4+a06tbsvrasYwDn1TWn+GWNWrYo7zzjSegKVTf1LOJfdI/wBLJ/RWNxP0fcQt4XlkkTRGpZtMshOB5DSM1Hswf9Z3uS/8l20qnvRDcO164ZmI7B9iSR/zI/M1lc68kX897LLBHmNtGk9oi9I1B2LAjcGuOlKels73G46ki180rzTdrLFI8bkho2ZWGrOCDgjIO+4qRW/IHE3VWWMlWAYHtkGQRkfZ1Y+mS5kQV7fES9KVR/1O+K/cz+mT+utVxzg15ZlBc6kL5K4k1ZxjPqscdRXF08XspHXc1zE9C0qE8uwSTcCCR5aR4ZlXvYJYu4HeJ29+arjjPLPELWPtLjUiFgue1DbnOBhWJ8DUIUqTaySlY0k8F+0rz3yvzPJa3UcrOzIDiQFicodm2J6jqPaor0FHIGAZSCCAQR0IPQ1G2p1slXYpnKlKVSWChNKhPpT5j7C17FDiS4yvtEf2Z+OQv5R8qlCLk8IjKWlZJj8qT7dfpFfVnUnAYE+wivNfD7EzSxxJgNI6ouemWIAzt03qyeUvRndWt5FPI0JWMsTpZi26Mu2UHiR41onRGC3kUxtcuEWfSlKymgViycThUlWljBHUF1BHwJr7xG+WGJ5X9WNWc+4DNeb7+7aaV5ZN2kZnb3k5/wBqvpp7mSmyzQemaVH+RONfKrGJycuo7OT8Jdsn3jDflVIKpktLwy1PKyKUpXDpHebpto0HiS3+g/aacXvUgEcclrJPEqd5kjEoQ+qMr1ORqzgHHxrr4x3ryJfAdn+8Sak1dTwzjWSKcHurWWXVbAmCNGeQMjiOOQFdBRZB3GC9pnRjbr4Vw9HsRkSa9cd+8lZh7I1JWNfhg/qrY88XfZcPuWHXsmUfldz/ANq1PHj8l4GVXYiCKP4vpVv3iafHNIuX8uhv3f6b/sTIGqv569HwTEljDpA1yTSNNgLjfYO2fNifZWbyFzlCIuzKpbxQKgJZ9Uk0jfaqACSSCTjJ7wFTy+sUnjaOUakcYYZIyPLIINXJypkZXiyJUlzxG14nbmS6Y29zbIuuVULpIhYKMqu/rMNvDUcZGwjp4XarnVLcPpUOdECoNJICsDJLnByMHSetT/nTk2K3t7maALHH2EUfZhfEXKOXLZ32AG+/tqvbexkc6oodX96oSGWXBzgQklTtjffI9tbK2msxexmmmnvyTyw9JdvbR9lDZsiRBdhJFnvbg7E6yepO/tqMcxS213cyTHt4WZlRgI4plD6dIAKzAnOknYGsIcvXQHdt5TpHdzbdS474OR9jvjOemRprqn4LMnrROoHzSs9vIndJz2pIU4I95OPPFdjCMXlcnHKTWGb3lm3srPXeSzGZoGCJEInjPasrY1ats4V/HAxnOcCvnKvLMnELk3M8Qkglkk7QrIFKMTq6Z1bZG3k2ayuROW1vYnBKoIrq3dlwWVwkbBlOo5GoMTv59MVZ/COAwWoYW8YjDnUwBYjOMZAJONvKqbLdDaXJbCvVj2O6xsY7eJY4xojjGFBJOBnzYk1g828HF1ZyxD1ipaPzDr3lx8Rj4msPmvmtLaJyojlaMqJYWYKxRsDIBByO8D0IIz5VpvRRxNZEulRNCLN2iJnOhXHqg4GQChrK624uTNEbdE1jk7Wuorywtp5rZ7mRh2ZETFZA2CG7wZe6WTcE43B3rt4DxGWJo4xbQ2lssphZO0DyiRlOnVgYGW075JOoV2+j8aPlkA6Q3cun2K2CB+36alKWiAkhFBLajhQMtv3vfud/bUYT9OGW31qNr0/SI9w8dlesng2oD4jWKk1Rriw03sZ8+z/eK1JaiQFKUoCq/TV69r+DN+2Ouz0Kdbr/AMH/ANa6/TV69r+DN+2Ouz0Kdbr/AMH/ANa3f9f69zJ/zfXsWhWs5m4c89pNFHjXIjKuTgZPmcbVs6rrm70mTWl3JAkMbKgQgsWycoreHvrLXGUpek0Tkktzl6PuRbqyuWln7PSYmQaWLHJdCNio8FNWHXGNsgHzANcq5Obm8s7GKisI8581/Xt1+Pm/far/AOCfW0P4qL9wVQHNf17dfj5v32q/+CfW0P4qL9wVq6n4Ymej4mZtQf0j8nXF80Jt9HzYkDa2K9SuMYU56GpfxK5McMjgAlEdgD0yFJGfoqD8kekWe9uhDLHGq6HbK685GPNj51RWpL1x8F03F+l+SUcn8JktrOKGXGtA2rScjd2YYOB4EVoPS/8AWC/jo/3XqcVB/S/9YL+Oj/delbzYn9omsQaKYq5fRPzF21sYHPft8BfMxn1fzTlfdpqDXPLuvhEN0g70TypJ7UMraW/JY/Q3srVcqceNndRzDOkHTIPND6w+HUe1RW6yKti0vBkg9Ek2eiKVxikDKGUghgCCOhB3BFcq8s3nF3ABJOABkk9APOvP/NfGXvrqWZQTGgwv3sQYKpPllmB971ZPpW5j7C27BD85cZB8xGPWPx2X3FvKo1Fy38n4FPK4xJcdi3tEfapoHxzq/KHlWyhKC1PzsjNa9T0rxuRPlP6+tfx8P8Ra9FV515T+vrX8fD/EWvRVOr+JDp+GKUpWM0lf+l/jfZ26W6nvTtlvwFIP620/QagsfKLHhbXm+RKMD/CHcLY/DP0LXPm++a/4kyxbgusEXlgNpz7ixZvcauePgkQtRbY+b7Pssea6dJPv8ffW7V2YRX4sy6e5JsrL0Pca0TyW7HaYa0/DXqPiv7lW7XnON5LG8B+ztpd/bpbB+DD9TV6HtblZEV0OVdVZT5gjIP0Gq+pjiWpeSVEttPsdtKUrKaCM331+nvT9hqTVGeOnRdxP4dz9TnP6qyOO8Yu4mYW9qJVWPtDI0mhR62V04JY93oPMdK6lnY43gxvSX/0y490f8VK13PGWS1STPySUxibA6FWRlGr7HUNQz7ANiQayuJWd1PYXS3LROZYi8Qh1YGFzjvbncKc/fdBUa45KHs7S6UzLrhjR2jYaQyEYJGoMGDA4YbZA1eFTqWLcFljz0+ftfzS/YhvGEaC5+UQJ2cbyySWpwMFVk7rKp8OhGR5VNuRvSDkpDOSWYyyTzyuAAACVCjw2CjwA3wK6Lrhy30aiUhSnyWG3KE7IVUyYU4JZhr6jHza4yNzDeY+XzaMis4YuHYAb6VEjKuW8SdJ3G222a3+mxaZcnnbweVwXTzBxMPw+WWFiCYe1QjZtPVW8xkCqhjkublwgaWV26KWdvf1O3vrM5FubqaSS3TU8c8TRyEgsEVYZFiyx9RQzDYfDyqb8sXXDrFWUzapSSHcxSBuvqAaSVAx0z1ql2w6VNSaz4IWQd0k+F5IbZcMCR3UV25tiDb95kZsHVJjIXfB37wyK4Q3lgraI7q5Rh/fhcRE/i1PaAe3OfZU45o4xa3EDtDCt0ymMSKUlB0ZYg5ABGDncdNR86jjxXnZ97h8Jt8f8ns1yB9vse2B++qyu7urUn80QdcIbc/mTLkO8jaBilxJPiTQZJMjU2lThA3exgjrvnNa7mv0gwxoFX5xZRNE+htMsMi4G495O+3q5BNRbmi/uorGFEgFvDLqZgiEBCJEMXePeV+4Wyeob2bQdVeV8bs7t1O5LE9SfeetcjSpNyZe7cRUUba8NxeJ28rmWRdEY7oB0DOXZgAvrOqjO51H7WpnyJH2B0RsE7QW+tlzI8japSVC4xHlR4+qoy2Cwxp47QRRYU7YAPkQMkew9Wby7zH1djL+V7UiWPdh3QdLSFCEVc+oRrlGt28kyMlpDuVkvTjwdhHfJmcn/AF7xPHTt4/p0HNS6q+5d4gi2lzdPN2Aubx2SQqW2DDSNI3OdLLj21veF85iQxpJbzxvIQqkxOIm695XYDAwC2GAOPbWCEG45R6XUyStcfuX5LB85g+uYfyP4lSWozxI676Mfa6P1ZapNXCkUpSgKr9NXr2v4M37Y6i3KPFr+DtPkEZfVo7TERkxjVp6dOrfR7KlPpq9e1/Bm/bHXP0Kdbr/wf/WvQi8UZxn/AGY2s24+uDF/tZx3/t3/AP8AM1QzmO8uJbh3u1KzELqBUoRhAF7p6bAV6OqoufuTb2e+lkhgZ0YR4YMgziJQerA9QajTbFy4SO21tLnJbMHqr7h+yuyuEIwoB8AP2VzrCazzpzV9e3P4+b+I1S2z4xx4RoI4n0BVCfNRnu4GnfG+2KiPNf17dfj5v32q/uCfW0P4qL9wV6N09MY7ZMVcdUnvgq+94xx4xuJIn0FWD/NRju4OrfG22awfRJ/1AfipP2rVw8Vty8EqL6zxyKPDcqQP21Xvo+5Gu7S7Es6KE7N1yHVjk6cbD3VXG2LhJbIscGpryWbUH9L/ANYL+Oj/AHXqcVB/S/8AWC/jo/3XrPT8aLbPhZ2+jS2WThSo41K5nVgfEGRgR9FVLzFwVrS5khb7A90/bKd1b4j9eat/0Vf9Nj/Dm/iNWt9LfLnawC5Qd+DZ/bGT1/JO/uZq0V2abWn5ZTOGa0/Y7PRNzF21ubdz37fGnzMZ9X805X3aanUsoVSzEAKCST0AG5Jrzxytx02d1HMM6QcSAeKHZh/qPaoqyvSpzQI7VYYmBa5GSQf7rqT+VsPdqqNtL7m3klXb6N/BFrKNuMcVLMD2KnUR5Qqe6vsLHr+E3lU+9JgxwybH+F/FSuPo25b+S2gZxiWfDv5gY7ifAHPvY1z9J3/TJ/fF/FSuSmnZFLhYCjiDb5ZT3Kf19a/j4f4i16Krzryn9fWv4+H+Iteiql1fxI50/DFaLnbjfyWylkBw5GiP8Ntgfhu35Nb2qk9MXG9c0dsp2iGt/wANh3Qfcu/5dUUw1zSLbJaY5Nf6LIIRdNPPLHGIVwmt1XLtkZGo74XV+cKtn+0lp/3MH6WP+qqisvRXeyxpIOyAdVYBnYMARkZGk4Nd31IL7zg/Pb+itVka5yy5FEHOKwonz0qQwm6WeCWOQSrh9Dq2HXAydJ2yun801MvRLxrtbMxMe9btp/IbJT/2X8kVBeJ+jG8gheV+yKxqWYKzFsDqQNI6Df4Vx9GnGvk98gJwk/zTe8nuH84AflGpSipVYTzgjGTjZlrGS9KUpXnG00HN1vlEcfYkg/EfzH66cTWWaGOSO6+TIEZpmCo3dwM+sCBgg7++ttxG17SJk8xt7+o/XUc4bF29vNatsSDjPTruCPEahuPJjUovDOPgweVZrZJFZPlzKy9kktwG7FlJUKq+CAkKAcDOw8ax+C8Hjb5Vw2ZYy0DmW2Mia8RSHIKgEHY7HBG7fCtpxS4u5AFuI4rS3RkaaTtRIXCsGCRgKCNRAG4zg7DNYnG5Wlig4pZo2uENqQggywaiGH7WG3Q5xnAqVmViaLOnxLNT8/r4/b8SDyF7WQLJE6OgPZNpQSDWW72C7a2CayCSChAGQNjicVtEmdpe2Z/A6SJNkVQSrNoyoGDp0gjOwIBarG4xwKK/SK7tAGaRkLsWIJjUd5ACdKsSoQ7eO/SqgkllheRCDG2SHQjofLB6EeB61uqkprK5PPtg63pZYXJ/NHDeHxacymV8mXVFhlIB+bPxGBud23I3xvLGay4tJJogcBAuqfZMsei4z3jjxI8PdVX3sgnthMzDtomWOTJGqWMg9nIfFmUgoT4gpn27j0d84CzkKTEiGTckk6UwrEsEAOpmIRfhVd3TxnFtrLOxs3UXwTv6nzoHW3uni1tGdYyJFC68gFSAc6h5fGui94Ha8LxeSJcXL61DymTLrnbURlQRnAwc9RUut+MwugcSLpPZdSMjtApjB32Lahge2q19I/PSTJ8ntySuT2jAkHKs6tGVxhgdmB9grN09bXoiti2emKybXjXpB4ZdRNBKZAsmRq7POgjGl8fHIwD0OcbZgnD7e3j1TAyFVD6NQTLAHSTgHuk5C77HWRnIrOtYrPX2dovaykokeosTJI3jkqAqL1ZtK9MAHOoR7i94zOy6sorEDGykjYuANtzkjyBxW6EEtkZ5yb3Zmtxiad0igXBdgq+LEk7b/Y7+W486tLjqLw/h2iIZnkVYEYDvySNsWJ6k7s29ar0ZclGEfK7kaXIPZK22hSN3OehI+gZ89tjwxjxG9+VYJtrTUtuPusv2Uoz4Dw+HtrJ1Nib0RN/R14/mT4X0l+P6D5THYC0gk1iO3j1SusXaIJG2GohSY8/OnIwdx4GpTY8VgnAMMiSDGrKkNjwzt08aj9pzELeVhfwm2eZh87nVBJ4IC42RguAdQGdPXpWdepDBFJJAqq1zp3UAau7s2wHhk59tVySSwR1OUm2+TH4N87dvJ4DUR8e6v6s1Jq1HLNnoh1HrIc/D7H+fxrb1WSFKVHudObPkESSdl2ut9GNWnHdJznSc9K7GLk8I42ksshnpq9e1/Bm/bHXZ6FOt1/4P/rUV505z/wCIGI9l2XZBx6+vOor96Mer+uuXJXOv/D+1+Z7Xtez+z0Y06/vTnOr9Vej25dnT5/yY9a7mrx/gvilQrk/0jG+uDD2HZ4Rn1dpq6FRjGgfbefhU1rz5QcHhmuMlJZQpSoTzJ6Tks7l4GgZymnvBlAOpQ3Qj20jBzeEJSUd2VTzX9e3X4+b99qv/AIJ9bQ/iov3BXnfi96Jp5ZQNIlkdwDuRqYnGfHrViWPphjjiRPkznQirnWu+FAz09lb765SikkZapqLeS0a0XMvOVvYlBOH+cDFdChumM53HmKiX1ao/+1f89f5VEueecl4g0RWJo+yDg5YHOor5D739dUV9PJy9S2LZ3LHpe5dXBuLJcwpNFnQ+cahg7MV3HvBqKel/6wX8dH+69ZPJXEFg4NHK4JWKOVyFxkgSOTjJAz8ah/PfpBt722EUSSqwkV8uEAwAw+xcnx8q5XW+5twmJzWjfyiY+ir/AKbH+HN/EapXNCrqVYAqwIYHoQRgg/Cql5N9JMFnaLBJFIzKznK6Md5yw6sD41ZfL3G1u7dZ0VlV9WA2M7MV8CR4VG6ElJya8kq5JpIofmngTWd1JCc4ByhP2SH1T/ofaDW35D4K99dx9qS8Vuqls7jSp+bj9xPh5BqnPpX5c7a2E6DMlvknHUxn1vfp9b3avOttyDy38jtFVhiWT5yXzBI2X8kYHvz51od/8vPngpVXrx4JJUW9J3/TJ/fF/FSt1xziotreScqWESltIOCfZmqu5q9JyXdrJAIGQvo7xdSBpdW6Aeys9MJSkmvcusmkmmRXlP6+tfx8P8Ra9FV5r4PfCG4ilI1CKRHwNs6WBxn4VbfL/pSS6uI4BbuhkJGoupAwrN0A9laOphKTyimiaWzJpd3KxozucKiszHyAGT+oVQ/B7duJcSGsbTSGST2INyv5oCD3ipHzn6TEuLeS3hjdCzBXZiuNIbvAYPjgD3E1p+QOarawaWSZJHdwFXQEIC9W9ZhuTj82lVcoQbxuLJxlJLwXiBX2uq1uA6K4yA6qwz1wRn/Wu2sBrOE0QZSrDIYEEeYIwRXnLjXDWtbmSLJBichT44zlG+I0mvQPHeLra27zupZYwCQuMnLAbZ28apDnfmGG9nE0MbxnQFcNp3IOx2J8Dj4CtnS5y/YzdRjH2l18s8YF1axTDq6jV7HGzj84GtnVK8jekJbGKSOVHkUtrTTp7pxhhuR1wD9NWV/bKP7m/wDl/nVVlMoy2WxZCxNEgqMcagaCdZ0GzHf3+I+I/wBak9dN3arIhRuh/V5EVQWkZ5n4f20LSxyKBIFUtLIVSFDtKUOCEZh3M42yd+orhy9xm6ndewihWzjAUPiRdYG2Ic7kD7YqAcY9tcreT5O7wXA1RSAg5GQQRjOPEEbEV2c0tKwjt43W3glUh7jVnChdo16aS32xOMA4OdqujLK0lclh5NYwbh7m6sx21jMdU0SbmI9DJGPLbdfDGDjA05XHuVrTi0QngcCQjuyruD97IvU4+BH6q7+7w+27XsxGSqRrbRtlHkJwmNsl2GBnfxzqxmuqflCRG+UcNb5LK28kLYaFz5MqkhT7V+GKr3reqPBq1QvWmzaXv7/f+/5lTce5VubNsTxkL4ON4z7m8PccH2Vqau5eejF83xS2e3J2LhTJA35Qzj3b1xPL3BrzvRiEk/cn0H4qpH6xWuHWJ/EjHZ0Nkd1x8vzRS63DBSgYhWKllzsSudJI8cZOPfXXVzn0RWHnN+eP6a7F5G4RbbyhNvGaXb6CwU/RVr6qCKF0828FScCs7mSUCzVzJuMp4AjBy3RQQSNyOtWdyh6M47bE96Vd1GoL/dx43ySfWI8zsPb1rY/25tE+Z4fC1ww6JbphB72xgD2gGse54NcXI7Ti0ohgBGLaInvEnCh3G7knACrnJO2DWWzqXPaJur6LR6rXj7/7L6QvuIScVcwWpKWanFxcdO084o8+Hmf9Nm5ccUCCMQxNJYRqysLaRllBBwJABjWqkH7LcnUc4rNvb+WCKOS3tyttAWWaHRpl7PBGtB0IAIfT1O+cEEVk2F9E1wjWkiulwrSSKpBC4A0y7eoWPdIPU79VbNcIuPqZ221TWiOy+t37mBytxGe5gSOeOKWLswJJu3WQyd3G6BQQT45O2D4123DG7uAq/wDLT9nifj0HwrlxO4SPVb2qgGR2aTSOrMcke0nx9gx7tzwbhghTHVm3Y+3y9wqMmm9iuKwtzOVQBgdBX2lKiSFYHGOBQXShLiMSKp1AEsMHBGe6R4E1n0rqbW6DWSNfU34b/wBsPz5f66fU34b/ANsPz5f66ktKl3J+7I6I+xp+E8oWls/aW8IR8FchnOxIJG7EeArcUpUW2+TqSXAqL8a9HdpdTNNL2mt9OdL4GyhRtjyFSildjJx3QcU+SE/UisP8X9J/tT6kVh/i/pP9qm1Kn3p+5Dtw9iE/UisP8X9J/tT6kVh/i/pP9qm1Kd6fuO3D2NXa8uQpafJAGMOlkILHUQxJPeGD4mtN9Szh33Jv0sv9VS2lRU5LhknCL5REvqWcO+5N+ll/qqQ8J4TFbRLFCCqLnAJLdSSdyc9SazKVxzlLZsKKXCFKUqJIxuI8PSeJ4pRlJBpYAkZHvG4qN/Us4d9yb9LL/VUtpUlOUeGRcU+URL6lnDvuTfpZf6qyuF+j+yt5VlhjYOmSpMkhxkEHYtg7E1I6V12Tfk5oj7EVk9GXDmJJhbJJJ+dl6k5P2VcT6LuG/cW/Szf11LKV3uz92NEfY4QQhFVV2CgKPcBgVzpSqyZi8T4bHcRNFMNSOAGGSM7g9QQRuBUe+pdw37i36Wb+upXSpKco8Mi4p8oiZ9FvDfuLfpZv662/9mLf7Q/nP/OtrSuucnywoRXCFKUqBIw+J8MWZMNsR6reIP8AL2VoLe7e2PZXC6oz0yMjr1XPUeypXXTd2aSLpcZH6x7QfCgNFeWDSXMV0p+URxhhHECq9m7YHab7Nttg4KgkjJ2rA5x5hf5NObcuqIkgMyDPzgG0akboMneTGBjAIO4ypuET27FoGLL4jx+K/Ze8fqrjccVhuYmhulZQ+zFCwB9+Nx4bHI2qyM1lZIOOzwd/MfHDaRQkqJFJVZgQSRHga5M5+x2zkHOrwrA4pwHhz9u8tkpW3XUzx4XUNAc4Csu4U5/32rczWKXLkmRJIzDJCVA72H06iTn70baRitbDwGeLhc0B+dnkjlTII7xK9nHuxA2RUBz5eNMQaWSUZ2QeYvBp+Hcr8KmdEEU8TSrrjWR5VEi4BJQ6iGwCCRnO/Stjf8ocLs4+1a2Vu8ijWzMCzMFXJkbSBk7k9BWVFwiWRrEMhjWzAZ2YrlmEPZhFAJONySTgbDGc7b3i1vrhkXs1lyp+bfGlz1CnPT3+FRcIJrYt/ibmnmT+ZpOLXk1vYtLBFHD2Zy6KFb5sPhnjIwudHeGVI8MVi3ySywJJbCWY29wk6ibCmdNOToJVQB3205AwV8sVl8C4CLdLhWAiglxohZy6x9wh9yRgMT6oPh132xrGW3tFRUkkuGiTs0LN3VXbujAC/YjfBOw3qzMY8GfEpcm3s+LySlCsMkSDJlMy6CBpOFUZyTqwc+rgHfOK1t1xJATFZRqpc95kULqPjjA3/C//AGvnZ3N317kfxC/R1b9nure8O4THCO6MserHqf5D2VU37E0jG4JwQQjU+8h+hfYP51tqUrh0UpSgFKUoBSlKAUpSgFKUoBSlKAUpSgFKUoBSlKAUpSgFKUoBSlKAUpSgFKUoBSlKAUpSgFKUoBSlKAViXnC4pfXQE+Y2P0ilKA1E/KQzmOQj8If6jFYk8F1D/ff5mP7RSlAYx45cDbtD9C/yruhlupdhL19pX90UpQGZHyo7HMsufdkn6W/lW0tOAwx7hdR823P8hSlAbClKUApSlAKUpQClKUApSlAKUpQClKUApSlAKUpQClKUApSlAKUpQClKUApSlAKUpQClKUApSlAKUpQH/9k="/>
          <p:cNvSpPr>
            <a:spLocks noChangeAspect="1" noChangeArrowheads="1"/>
          </p:cNvSpPr>
          <p:nvPr/>
        </p:nvSpPr>
        <p:spPr bwMode="auto">
          <a:xfrm>
            <a:off x="155575" y="-609600"/>
            <a:ext cx="3590925" cy="12763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data:image/jpeg;base64,/9j/4AAQSkZJRgABAQAAAQABAAD/2wCEAAkGBhISERUUEBMWFBUTFxQWFRgXGBUYFxcZHhUYGhgXGhgaGyYfFyEjHRgYIC8gJCcpLC0sFiExNTAqNSYrLCkBCQoKDgwOGg8PGjQkHyQvLCwsLCw0Ly8vLCwsLSwsLCwsLCw0LCksLiwqLCwpLCwsLCwsLCwsLCwpLCwsLCksLP/AABEIAIYBeQMBIgACEQEDEQH/xAAcAAEAAgIDAQAAAAAAAAAAAAAABgcEBQIDCAH/xABLEAACAQMCAwQFAxEGBwEBAQABAgMABBESIQUGMRMiQVEHMmFxgRQjkRc0QlJTYnJzgpKTobGys9HSFkNjosHhFTM1VIPCw/HwlP/EABkBAQADAQEAAAAAAAAAAAAAAAACAwQBBf/EADIRAAICAQMDAgMGBgMAAAAAAAABAgMREiExBBNBIlEyofBhcYGRsdEUI0LB4fFDRFL/2gAMAwEAAhEDEQA/ALxpSlAKUrB4lxZIR3t2PRR1P8h7aAzScda1V5zLEmy98/e9Pzv5ZrVrHcXhyToj/wAvwHV//wC6VmcLtLUMyR/OuoJ1EEpkHBAYArkEjIGSMiu4Bjf8bupf+THgeYGf8x2r7/w+9f1pCv5eP3ax7Dmud5o1McYDXE1vJGuoyRlFJ7TVnDLgAnujGsVwt+Y2S/YO5aCeRoVGG0wyp3FGrGkCQhtvMCp9tkNaMv8As/c/dv8ANJ/Kh4TeL6sufy2/9hio1zWSt3dAArqFkomDFRbs7P8AOnG++ACR7M7VIucYCoiaN5FmmmtoAyu64XtCW7oIB7uvqD19ld7fG/JzXyczxC9i9dNQ9qg/rSsq05rjbaRSh8+o/mPorE47xJ7FI9LtKXnTPab6YSyI+/XYsuD5uM53rJ4ndWjXC27jMzgt3FJZQMbsV9Ub+NQ0vlEtSN3FMrDKkMD4g5Fc6i83CJ7c64GLL4gdfivRvhWx4TzAsuFfuv8Aqb3fyqJI29KUoBSlKAUpSgFKUoBSlKAUpSgFKUoBSlKAUpSgFKUoBSlKAUpSgFKUoBSlKAUpSgFKUoBSlKAUpWJxO/EMZY9eijzPgKAxuNcZEIwu7noPIeZrV2fCtjPdam+y0gMzH3qBk+xRXPgfDTKxnm3ycqD4nz9w8B7PZWTzXzC1kiS9kZItWmXScOgI7rDOx32I9o3FdisvCON4WTW3XNEnycXIgjlsmGXAcmVY84LFNOg6fFMnGDvWHwZntp3gQyyJEO1tI0A0PHLqOh2I7uhtgWIAGOucV1cJkt7l5ktLqNbe7GZoGysqudpOzU9A46nfB3HXbZcQkv55WgtI/kkKYVp3ALMMY+aUHHTxP+U7VbOShtg5VW7HnOMeTvmaKyuZ7ia4iijuBGdDevqVdJdd/HbICt6o3rT/ANqbOSLsIba6vUDato2Kk6i2STj7LfpWwTlnh1iO2umV5DuZbltbMfvQfH3AmsC/9L1nHtDHJLjYEAIv+Y5/y1CMbJ8Fzl09e3Py+W7OTcZkJdv+CyntF0yFtGXX7VgRuPYa43HMkHzfyrh95AICGjIV9CEAgHusB0JHQ7GtafTWM7Wm343f+HWZZema3Y4lglj9qlXH/qf1VPsXIj/EdO/6V8/7mxluLPiQkWG7BaVEQKQA8emRXyisATkjfOeg8BivtlbLZy3V3dDs0RFSIlgzOu7u2r7J3fwO+yjpiuzseFcUHd7N365X5uYe3wbb25FYtxZ31gpwTxC0xho3wZ0X2H+8GPA/QOtV65R9MkT7Vdm9b39n+/8Ao7+WoblnaSUyRSyuszoQDCIjgJGBnZ9KnJ2IIOcjGcue1hu+0a2I7SKRo38iy9RkbZ3ByPcd84+cLmjuYV+RTHsXbEuXcyxjT/y1yT2fQD2BiVPQ1ruXbZ0LRHNqJLqeRPVV3AOI440P2OhAWJGMYA6krY8TWTO1Kt6Wjc8E42c9lPsw2BPUn7U+32+P7d9Uc4pbrcazGrLLCcEMNJdfBgOpBwcHx0keFZvL/Fu1TSx76dfvh5/z/wB6pJm2pSlAKUpQClKUApSlAKUpQClKUApSlAKUpQClKUApSlAKUpQClKUApSlAKUpQClKUApSlAKi16xurkID3EyPgPWPxOw+FbzjF32cLMOuML7zsP5/CtZy4iRRh5CFMraVz44zgfHDH4UBnQ8ZhUPqxFHE3ZiRyixsR3WCkt9iwK7gbjbNanmvg0F/E6lZHktxqTR3clk1AKzjs3BGN98eyufEeUrQOZhFG8rsSizu3ZGRiS2EOQC252U774rGhvZIbi2sLXSezQyXLFdlj8FUA93JOw8Bp6irNSjiUeTkYSsbj+JTHEOFTQMFnieMncBwRn2jz94qRcq+kW4tGCys00PRlY5ZR5ox3GPI7e7rVkc68nxXMbyJbiW40hUPaGP3ZOQCB1wfpFU4vBXS6S3nAVjJGjgMradTAHJUkA4PSt8JxtjuYZRlW9jb+kexMd6W7RpVmRZYy5JIVie7k+AIOPYRUXqWelGUniLrjCxJEiD73QG2+LH6Kj/CJIFlU3Ss8Q1FlQ4ZjpOkZzsM4yfKrK36EyM/iZhZr7V7cqCyu7UtFCOzJMZjdI+4Qoyuw72QQckknNVDzdZxQ3csUKMixsy4Z9efEEd0EDGNiSfbUYW6pOODsq9KzkwOGWsks0aQ57RmATBwQfPPhjrn2Vbd7zsvDYlgnlN5cqO9jChdhgO3/AOsepAzVb8jzaOIWx/xQv5wK/wDtWPzPERfXKk5Pby7k/wCIepPSk4KcsPgRk4xyjdz+kK+nbRbBYe0OyQINbE7+sckn2jFSflngdzDEbprd3vXbsw1xJkIrHHaBRlsDOCDvscbZr5yDyAANd9bDUCrxP2uoHxHcRiu2xB8c+zJl3G+YWtp7dXQdjOxjMmTlJD6gIxjB88+flvkttjH0xRqpqnY8vk6uG8rNE6zNOz3DMDNI2cOmD80qZ0ooOCPEY9tdHF4TbzrNH6rHJHt+yHxG/wBNd3FILi5uTCk728MSI7mPAlkZy+AGIOlQE643J9lddoO2juIO1M/YMoWRtOrVp1FGZQAxXoSAPWwdwapkm1lsmsLYkcMoZQy7hgCK51o+VbvVGUPVDt7j/vmt5VZMUpUW9IfAJ7y2SO3xqWVXOW0jSEcdfewqUUm8M5J4WUSnNM1575h5curIoLggdoGK6XLdMZz5dRXZy1yzdX2v5O4+a06tbsvrasYwDn1TWn+GWNWrYo7zzjSegKVTf1LOJfdI/wBLJ/RWNxP0fcQt4XlkkTRGpZtMshOB5DSM1Hswf9Z3uS/8l20qnvRDcO164ZmI7B9iSR/zI/M1lc68kX897LLBHmNtGk9oi9I1B2LAjcGuOlKels73G46ki180rzTdrLFI8bkho2ZWGrOCDgjIO+4qRW/IHE3VWWMlWAYHtkGQRkfZ1Y+mS5kQV7fES9KVR/1O+K/cz+mT+utVxzg15ZlBc6kL5K4k1ZxjPqscdRXF08XspHXc1zE9C0qE8uwSTcCCR5aR4ZlXvYJYu4HeJ29+arjjPLPELWPtLjUiFgue1DbnOBhWJ8DUIUqTaySlY0k8F+0rz3yvzPJa3UcrOzIDiQFicodm2J6jqPaor0FHIGAZSCCAQR0IPQ1G2p1slXYpnKlKVSWChNKhPpT5j7C17FDiS4yvtEf2Z+OQv5R8qlCLk8IjKWlZJj8qT7dfpFfVnUnAYE+wivNfD7EzSxxJgNI6ouemWIAzt03qyeUvRndWt5FPI0JWMsTpZi26Mu2UHiR41onRGC3kUxtcuEWfSlKymgViycThUlWljBHUF1BHwJr7xG+WGJ5X9WNWc+4DNeb7+7aaV5ZN2kZnb3k5/wBqvpp7mSmyzQemaVH+RONfKrGJycuo7OT8Jdsn3jDflVIKpktLwy1PKyKUpXDpHebpto0HiS3+g/aacXvUgEcclrJPEqd5kjEoQ+qMr1ORqzgHHxrr4x3ryJfAdn+8Sak1dTwzjWSKcHurWWXVbAmCNGeQMjiOOQFdBRZB3GC9pnRjbr4Vw9HsRkSa9cd+8lZh7I1JWNfhg/qrY88XfZcPuWHXsmUfldz/ANq1PHj8l4GVXYiCKP4vpVv3iafHNIuX8uhv3f6b/sTIGqv569HwTEljDpA1yTSNNgLjfYO2fNifZWbyFzlCIuzKpbxQKgJZ9Uk0jfaqACSSCTjJ7wFTy+sUnjaOUakcYYZIyPLIINXJypkZXiyJUlzxG14nbmS6Y29zbIuuVULpIhYKMqu/rMNvDUcZGwjp4XarnVLcPpUOdECoNJICsDJLnByMHSetT/nTk2K3t7maALHH2EUfZhfEXKOXLZ32AG+/tqvbexkc6oodX96oSGWXBzgQklTtjffI9tbK2msxexmmmnvyTyw9JdvbR9lDZsiRBdhJFnvbg7E6yepO/tqMcxS213cyTHt4WZlRgI4plD6dIAKzAnOknYGsIcvXQHdt5TpHdzbdS474OR9jvjOemRprqn4LMnrROoHzSs9vIndJz2pIU4I95OPPFdjCMXlcnHKTWGb3lm3srPXeSzGZoGCJEInjPasrY1ats4V/HAxnOcCvnKvLMnELk3M8Qkglkk7QrIFKMTq6Z1bZG3k2ayuROW1vYnBKoIrq3dlwWVwkbBlOo5GoMTv59MVZ/COAwWoYW8YjDnUwBYjOMZAJONvKqbLdDaXJbCvVj2O6xsY7eJY4xojjGFBJOBnzYk1g828HF1ZyxD1ipaPzDr3lx8Rj4msPmvmtLaJyojlaMqJYWYKxRsDIBByO8D0IIz5VpvRRxNZEulRNCLN2iJnOhXHqg4GQChrK624uTNEbdE1jk7Wuorywtp5rZ7mRh2ZETFZA2CG7wZe6WTcE43B3rt4DxGWJo4xbQ2lssphZO0DyiRlOnVgYGW075JOoV2+j8aPlkA6Q3cun2K2CB+36alKWiAkhFBLajhQMtv3vfud/bUYT9OGW31qNr0/SI9w8dlesng2oD4jWKk1Rriw03sZ8+z/eK1JaiQFKUoCq/TV69r+DN+2Ouz0Kdbr/AMH/ANa6/TV69r+DN+2Ouz0Kdbr/AMH/ANa3f9f69zJ/zfXsWhWs5m4c89pNFHjXIjKuTgZPmcbVs6rrm70mTWl3JAkMbKgQgsWycoreHvrLXGUpek0Tkktzl6PuRbqyuWln7PSYmQaWLHJdCNio8FNWHXGNsgHzANcq5Obm8s7GKisI8581/Xt1+Pm/far/AOCfW0P4qL9wVQHNf17dfj5v32q/+CfW0P4qL9wVq6n4Ymej4mZtQf0j8nXF80Jt9HzYkDa2K9SuMYU56GpfxK5McMjgAlEdgD0yFJGfoqD8kekWe9uhDLHGq6HbK685GPNj51RWpL1x8F03F+l+SUcn8JktrOKGXGtA2rScjd2YYOB4EVoPS/8AWC/jo/3XqcVB/S/9YL+Oj/delbzYn9omsQaKYq5fRPzF21sYHPft8BfMxn1fzTlfdpqDXPLuvhEN0g70TypJ7UMraW/JY/Q3srVcqceNndRzDOkHTIPND6w+HUe1RW6yKti0vBkg9Ek2eiKVxikDKGUghgCCOhB3BFcq8s3nF3ABJOABkk9APOvP/NfGXvrqWZQTGgwv3sQYKpPllmB971ZPpW5j7C27BD85cZB8xGPWPx2X3FvKo1Fy38n4FPK4xJcdi3tEfapoHxzq/KHlWyhKC1PzsjNa9T0rxuRPlP6+tfx8P8Ra9FV515T+vrX8fD/EWvRVOr+JDp+GKUpWM0lf+l/jfZ26W6nvTtlvwFIP620/QagsfKLHhbXm+RKMD/CHcLY/DP0LXPm++a/4kyxbgusEXlgNpz7ixZvcauePgkQtRbY+b7Pssea6dJPv8ffW7V2YRX4sy6e5JsrL0Pca0TyW7HaYa0/DXqPiv7lW7XnON5LG8B+ztpd/bpbB+DD9TV6HtblZEV0OVdVZT5gjIP0Gq+pjiWpeSVEttPsdtKUrKaCM331+nvT9hqTVGeOnRdxP4dz9TnP6qyOO8Yu4mYW9qJVWPtDI0mhR62V04JY93oPMdK6lnY43gxvSX/0y490f8VK13PGWS1STPySUxibA6FWRlGr7HUNQz7ANiQayuJWd1PYXS3LROZYi8Qh1YGFzjvbncKc/fdBUa45KHs7S6UzLrhjR2jYaQyEYJGoMGDA4YbZA1eFTqWLcFljz0+ftfzS/YhvGEaC5+UQJ2cbyySWpwMFVk7rKp8OhGR5VNuRvSDkpDOSWYyyTzyuAAACVCjw2CjwA3wK6Lrhy30aiUhSnyWG3KE7IVUyYU4JZhr6jHza4yNzDeY+XzaMis4YuHYAb6VEjKuW8SdJ3G222a3+mxaZcnnbweVwXTzBxMPw+WWFiCYe1QjZtPVW8xkCqhjkublwgaWV26KWdvf1O3vrM5FubqaSS3TU8c8TRyEgsEVYZFiyx9RQzDYfDyqb8sXXDrFWUzapSSHcxSBuvqAaSVAx0z1ql2w6VNSaz4IWQd0k+F5IbZcMCR3UV25tiDb95kZsHVJjIXfB37wyK4Q3lgraI7q5Rh/fhcRE/i1PaAe3OfZU45o4xa3EDtDCt0ymMSKUlB0ZYg5ABGDncdNR86jjxXnZ97h8Jt8f8ns1yB9vse2B++qyu7urUn80QdcIbc/mTLkO8jaBilxJPiTQZJMjU2lThA3exgjrvnNa7mv0gwxoFX5xZRNE+htMsMi4G495O+3q5BNRbmi/uorGFEgFvDLqZgiEBCJEMXePeV+4Wyeob2bQdVeV8bs7t1O5LE9SfeetcjSpNyZe7cRUUba8NxeJ28rmWRdEY7oB0DOXZgAvrOqjO51H7WpnyJH2B0RsE7QW+tlzI8japSVC4xHlR4+qoy2Cwxp47QRRYU7YAPkQMkew9Wby7zH1djL+V7UiWPdh3QdLSFCEVc+oRrlGt28kyMlpDuVkvTjwdhHfJmcn/AF7xPHTt4/p0HNS6q+5d4gi2lzdPN2Aubx2SQqW2DDSNI3OdLLj21veF85iQxpJbzxvIQqkxOIm695XYDAwC2GAOPbWCEG45R6XUyStcfuX5LB85g+uYfyP4lSWozxI676Mfa6P1ZapNXCkUpSgKr9NXr2v4M37Y6i3KPFr+DtPkEZfVo7TERkxjVp6dOrfR7KlPpq9e1/Bm/bHXP0Kdbr/wf/WvQi8UZxn/AGY2s24+uDF/tZx3/t3/AP8AM1QzmO8uJbh3u1KzELqBUoRhAF7p6bAV6OqoufuTb2e+lkhgZ0YR4YMgziJQerA9QajTbFy4SO21tLnJbMHqr7h+yuyuEIwoB8AP2VzrCazzpzV9e3P4+b+I1S2z4xx4RoI4n0BVCfNRnu4GnfG+2KiPNf17dfj5v32q/uCfW0P4qL9wV6N09MY7ZMVcdUnvgq+94xx4xuJIn0FWD/NRju4OrfG22awfRJ/1AfipP2rVw8Vty8EqL6zxyKPDcqQP21Xvo+5Gu7S7Es6KE7N1yHVjk6cbD3VXG2LhJbIscGpryWbUH9L/ANYL+Oj/AHXqcVB/S/8AWC/jo/3XrPT8aLbPhZ2+jS2WThSo41K5nVgfEGRgR9FVLzFwVrS5khb7A90/bKd1b4j9eat/0Vf9Nj/Dm/iNWt9LfLnawC5Qd+DZ/bGT1/JO/uZq0V2abWn5ZTOGa0/Y7PRNzF21ubdz37fGnzMZ9X805X3aanUsoVSzEAKCST0AG5Jrzxytx02d1HMM6QcSAeKHZh/qPaoqyvSpzQI7VYYmBa5GSQf7rqT+VsPdqqNtL7m3klXb6N/BFrKNuMcVLMD2KnUR5Qqe6vsLHr+E3lU+9JgxwybH+F/FSuPo25b+S2gZxiWfDv5gY7ifAHPvY1z9J3/TJ/fF/FSuSmnZFLhYCjiDb5ZT3Kf19a/j4f4i16Krzryn9fWv4+H+Iteiql1fxI50/DFaLnbjfyWylkBw5GiP8Ntgfhu35Nb2qk9MXG9c0dsp2iGt/wANh3Qfcu/5dUUw1zSLbJaY5Nf6LIIRdNPPLHGIVwmt1XLtkZGo74XV+cKtn+0lp/3MH6WP+qqisvRXeyxpIOyAdVYBnYMARkZGk4Nd31IL7zg/Pb+itVka5yy5FEHOKwonz0qQwm6WeCWOQSrh9Dq2HXAydJ2yun801MvRLxrtbMxMe9btp/IbJT/2X8kVBeJ+jG8gheV+yKxqWYKzFsDqQNI6Df4Vx9GnGvk98gJwk/zTe8nuH84AflGpSipVYTzgjGTjZlrGS9KUpXnG00HN1vlEcfYkg/EfzH66cTWWaGOSO6+TIEZpmCo3dwM+sCBgg7++ttxG17SJk8xt7+o/XUc4bF29vNatsSDjPTruCPEahuPJjUovDOPgweVZrZJFZPlzKy9kktwG7FlJUKq+CAkKAcDOw8ax+C8Hjb5Vw2ZYy0DmW2Mia8RSHIKgEHY7HBG7fCtpxS4u5AFuI4rS3RkaaTtRIXCsGCRgKCNRAG4zg7DNYnG5Wlig4pZo2uENqQggywaiGH7WG3Q5xnAqVmViaLOnxLNT8/r4/b8SDyF7WQLJE6OgPZNpQSDWW72C7a2CayCSChAGQNjicVtEmdpe2Z/A6SJNkVQSrNoyoGDp0gjOwIBarG4xwKK/SK7tAGaRkLsWIJjUd5ACdKsSoQ7eO/SqgkllheRCDG2SHQjofLB6EeB61uqkprK5PPtg63pZYXJ/NHDeHxacymV8mXVFhlIB+bPxGBud23I3xvLGay4tJJogcBAuqfZMsei4z3jjxI8PdVX3sgnthMzDtomWOTJGqWMg9nIfFmUgoT4gpn27j0d84CzkKTEiGTckk6UwrEsEAOpmIRfhVd3TxnFtrLOxs3UXwTv6nzoHW3uni1tGdYyJFC68gFSAc6h5fGui94Ha8LxeSJcXL61DymTLrnbURlQRnAwc9RUut+MwugcSLpPZdSMjtApjB32Lahge2q19I/PSTJ8ntySuT2jAkHKs6tGVxhgdmB9grN09bXoiti2emKybXjXpB4ZdRNBKZAsmRq7POgjGl8fHIwD0OcbZgnD7e3j1TAyFVD6NQTLAHSTgHuk5C77HWRnIrOtYrPX2dovaykokeosTJI3jkqAqL1ZtK9MAHOoR7i94zOy6sorEDGykjYuANtzkjyBxW6EEtkZ5yb3Zmtxiad0igXBdgq+LEk7b/Y7+W486tLjqLw/h2iIZnkVYEYDvySNsWJ6k7s29ar0ZclGEfK7kaXIPZK22hSN3OehI+gZ89tjwxjxG9+VYJtrTUtuPusv2Uoz4Dw+HtrJ1Nib0RN/R14/mT4X0l+P6D5THYC0gk1iO3j1SusXaIJG2GohSY8/OnIwdx4GpTY8VgnAMMiSDGrKkNjwzt08aj9pzELeVhfwm2eZh87nVBJ4IC42RguAdQGdPXpWdepDBFJJAqq1zp3UAau7s2wHhk59tVySSwR1OUm2+TH4N87dvJ4DUR8e6v6s1Jq1HLNnoh1HrIc/D7H+fxrb1WSFKVHudObPkESSdl2ut9GNWnHdJznSc9K7GLk8I42ksshnpq9e1/Bm/bHXZ6FOt1/4P/rUV505z/wCIGI9l2XZBx6+vOor96Mer+uuXJXOv/D+1+Z7Xtez+z0Y06/vTnOr9Vej25dnT5/yY9a7mrx/gvilQrk/0jG+uDD2HZ4Rn1dpq6FRjGgfbefhU1rz5QcHhmuMlJZQpSoTzJ6Tks7l4GgZymnvBlAOpQ3Qj20jBzeEJSUd2VTzX9e3X4+b99qv/AIJ9bQ/iov3BXnfi96Jp5ZQNIlkdwDuRqYnGfHrViWPphjjiRPkznQirnWu+FAz09lb765SikkZapqLeS0a0XMvOVvYlBOH+cDFdChumM53HmKiX1ao/+1f89f5VEueecl4g0RWJo+yDg5YHOor5D739dUV9PJy9S2LZ3LHpe5dXBuLJcwpNFnQ+cahg7MV3HvBqKel/6wX8dH+69ZPJXEFg4NHK4JWKOVyFxkgSOTjJAz8ah/PfpBt722EUSSqwkV8uEAwAw+xcnx8q5XW+5twmJzWjfyiY+ir/AKbH+HN/EapXNCrqVYAqwIYHoQRgg/Cql5N9JMFnaLBJFIzKznK6Md5yw6sD41ZfL3G1u7dZ0VlV9WA2M7MV8CR4VG6ElJya8kq5JpIofmngTWd1JCc4ByhP2SH1T/ofaDW35D4K99dx9qS8Vuqls7jSp+bj9xPh5BqnPpX5c7a2E6DMlvknHUxn1vfp9b3avOttyDy38jtFVhiWT5yXzBI2X8kYHvz51od/8vPngpVXrx4JJUW9J3/TJ/fF/FSt1xziotreScqWESltIOCfZmqu5q9JyXdrJAIGQvo7xdSBpdW6Aeys9MJSkmvcusmkmmRXlP6+tfx8P8Ra9FV5r4PfCG4ilI1CKRHwNs6WBxn4VbfL/pSS6uI4BbuhkJGoupAwrN0A9laOphKTyimiaWzJpd3KxozucKiszHyAGT+oVQ/B7duJcSGsbTSGST2INyv5oCD3ipHzn6TEuLeS3hjdCzBXZiuNIbvAYPjgD3E1p+QOarawaWSZJHdwFXQEIC9W9ZhuTj82lVcoQbxuLJxlJLwXiBX2uq1uA6K4yA6qwz1wRn/Wu2sBrOE0QZSrDIYEEeYIwRXnLjXDWtbmSLJBichT44zlG+I0mvQPHeLra27zupZYwCQuMnLAbZ28apDnfmGG9nE0MbxnQFcNp3IOx2J8Dj4CtnS5y/YzdRjH2l18s8YF1axTDq6jV7HGzj84GtnVK8jekJbGKSOVHkUtrTTp7pxhhuR1wD9NWV/bKP7m/wDl/nVVlMoy2WxZCxNEgqMcagaCdZ0GzHf3+I+I/wBak9dN3arIhRuh/V5EVQWkZ5n4f20LSxyKBIFUtLIVSFDtKUOCEZh3M42yd+orhy9xm6ndewihWzjAUPiRdYG2Ic7kD7YqAcY9tcreT5O7wXA1RSAg5GQQRjOPEEbEV2c0tKwjt43W3glUh7jVnChdo16aS32xOMA4OdqujLK0lclh5NYwbh7m6sx21jMdU0SbmI9DJGPLbdfDGDjA05XHuVrTi0QngcCQjuyruD97IvU4+BH6q7+7w+27XsxGSqRrbRtlHkJwmNsl2GBnfxzqxmuqflCRG+UcNb5LK28kLYaFz5MqkhT7V+GKr3reqPBq1QvWmzaXv7/f+/5lTce5VubNsTxkL4ON4z7m8PccH2Vqau5eejF83xS2e3J2LhTJA35Qzj3b1xPL3BrzvRiEk/cn0H4qpH6xWuHWJ/EjHZ0Nkd1x8vzRS63DBSgYhWKllzsSudJI8cZOPfXXVzn0RWHnN+eP6a7F5G4RbbyhNvGaXb6CwU/RVr6qCKF0828FScCs7mSUCzVzJuMp4AjBy3RQQSNyOtWdyh6M47bE96Vd1GoL/dx43ySfWI8zsPb1rY/25tE+Z4fC1ww6JbphB72xgD2gGse54NcXI7Ti0ohgBGLaInvEnCh3G7knACrnJO2DWWzqXPaJur6LR6rXj7/7L6QvuIScVcwWpKWanFxcdO084o8+Hmf9Nm5ccUCCMQxNJYRqysLaRllBBwJABjWqkH7LcnUc4rNvb+WCKOS3tyttAWWaHRpl7PBGtB0IAIfT1O+cEEVk2F9E1wjWkiulwrSSKpBC4A0y7eoWPdIPU79VbNcIuPqZ221TWiOy+t37mBytxGe5gSOeOKWLswJJu3WQyd3G6BQQT45O2D4123DG7uAq/wDLT9nifj0HwrlxO4SPVb2qgGR2aTSOrMcke0nx9gx7tzwbhghTHVm3Y+3y9wqMmm9iuKwtzOVQBgdBX2lKiSFYHGOBQXShLiMSKp1AEsMHBGe6R4E1n0rqbW6DWSNfU34b/wBsPz5f66fU34b/ANsPz5f66ktKl3J+7I6I+xp+E8oWls/aW8IR8FchnOxIJG7EeArcUpUW2+TqSXAqL8a9HdpdTNNL2mt9OdL4GyhRtjyFSildjJx3QcU+SE/UisP8X9J/tT6kVh/i/pP9qm1Kn3p+5Dtw9iE/UisP8X9J/tT6kVh/i/pP9qm1Kd6fuO3D2NXa8uQpafJAGMOlkILHUQxJPeGD4mtN9Szh33Jv0sv9VS2lRU5LhknCL5REvqWcO+5N+ll/qqQ8J4TFbRLFCCqLnAJLdSSdyc9SazKVxzlLZsKKXCFKUqJIxuI8PSeJ4pRlJBpYAkZHvG4qN/Us4d9yb9LL/VUtpUlOUeGRcU+URL6lnDvuTfpZf6qyuF+j+yt5VlhjYOmSpMkhxkEHYtg7E1I6V12Tfk5oj7EVk9GXDmJJhbJJJ+dl6k5P2VcT6LuG/cW/Szf11LKV3uz92NEfY4QQhFVV2CgKPcBgVzpSqyZi8T4bHcRNFMNSOAGGSM7g9QQRuBUe+pdw37i36Wb+upXSpKco8Mi4p8oiZ9FvDfuLfpZv662/9mLf7Q/nP/OtrSuucnywoRXCFKUqBIw+J8MWZMNsR6reIP8AL2VoLe7e2PZXC6oz0yMjr1XPUeypXXTd2aSLpcZH6x7QfCgNFeWDSXMV0p+URxhhHECq9m7YHab7Nttg4KgkjJ2rA5x5hf5NObcuqIkgMyDPzgG0akboMneTGBjAIO4ypuET27FoGLL4jx+K/Ze8fqrjccVhuYmhulZQ+zFCwB9+Nx4bHI2qyM1lZIOOzwd/MfHDaRQkqJFJVZgQSRHga5M5+x2zkHOrwrA4pwHhz9u8tkpW3XUzx4XUNAc4Csu4U5/32rczWKXLkmRJIzDJCVA72H06iTn70baRitbDwGeLhc0B+dnkjlTII7xK9nHuxA2RUBz5eNMQaWSUZ2QeYvBp+Hcr8KmdEEU8TSrrjWR5VEi4BJQ6iGwCCRnO/Stjf8ocLs4+1a2Vu8ijWzMCzMFXJkbSBk7k9BWVFwiWRrEMhjWzAZ2YrlmEPZhFAJONySTgbDGc7b3i1vrhkXs1lyp+bfGlz1CnPT3+FRcIJrYt/ibmnmT+ZpOLXk1vYtLBFHD2Zy6KFb5sPhnjIwudHeGVI8MVi3ySywJJbCWY29wk6ibCmdNOToJVQB3205AwV8sVl8C4CLdLhWAiglxohZy6x9wh9yRgMT6oPh132xrGW3tFRUkkuGiTs0LN3VXbujAC/YjfBOw3qzMY8GfEpcm3s+LySlCsMkSDJlMy6CBpOFUZyTqwc+rgHfOK1t1xJATFZRqpc95kULqPjjA3/C//AGvnZ3N317kfxC/R1b9nure8O4THCO6MserHqf5D2VU37E0jG4JwQQjU+8h+hfYP51tqUrh0UpSgFKUoBSlKAUpSgFKUoBSlKAUpSgFKUoBSlKAUpSgFKUoBSlKAUpSgFKUoBSlKAUpSgFKUoBSlKAViXnC4pfXQE+Y2P0ilKA1E/KQzmOQj8If6jFYk8F1D/ff5mP7RSlAYx45cDbtD9C/yruhlupdhL19pX90UpQGZHyo7HMsufdkn6W/lW0tOAwx7hdR823P8hSlAbClKUApSlAKUpQClKUApSlAKUpQClKUApSlAKUpQClKUApSlAKUpQClKUApSlAKUpQClKUApSlAKUpQH/9k="/>
          <p:cNvSpPr>
            <a:spLocks noChangeAspect="1" noChangeArrowheads="1"/>
          </p:cNvSpPr>
          <p:nvPr/>
        </p:nvSpPr>
        <p:spPr bwMode="auto">
          <a:xfrm>
            <a:off x="307975" y="-457200"/>
            <a:ext cx="3590925" cy="12763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48" name="Picture 8" descr="http://theintelhub.com/wp-content/uploads/2010/06/fema_logo.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32718" y="4036268"/>
            <a:ext cx="4171730" cy="148096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1 Título"/>
          <p:cNvSpPr>
            <a:spLocks noGrp="1"/>
          </p:cNvSpPr>
          <p:nvPr>
            <p:ph type="title"/>
          </p:nvPr>
        </p:nvSpPr>
        <p:spPr>
          <a:xfrm rot="-4500000">
            <a:off x="-1725763" y="4074080"/>
            <a:ext cx="6639274" cy="2248444"/>
          </a:xfrm>
        </p:spPr>
        <p:txBody>
          <a:bodyPr>
            <a:normAutofit/>
          </a:bodyPr>
          <a:lstStyle/>
          <a:p>
            <a:pPr lvl="1" algn="r" rtl="0">
              <a:spcBef>
                <a:spcPct val="0"/>
              </a:spcBef>
            </a:pPr>
            <a:r>
              <a:rPr lang="es-ES_tradnl" sz="3200" kern="1200" dirty="0">
                <a:solidFill>
                  <a:schemeClr val="tx1"/>
                </a:solidFill>
                <a:effectLst>
                  <a:outerShdw blurRad="38100" dist="38100" dir="2700000" algn="tl">
                    <a:srgbClr val="000000">
                      <a:alpha val="43137"/>
                    </a:srgbClr>
                  </a:outerShdw>
                </a:effectLst>
                <a:latin typeface="+mj-lt"/>
                <a:ea typeface="+mj-ea"/>
                <a:cs typeface="+mj-cs"/>
              </a:rPr>
              <a:t>Recomendaciones</a:t>
            </a:r>
            <a:r>
              <a:rPr lang="es-ES_tradnl" sz="2900" b="1" kern="1200" dirty="0" smtClean="0">
                <a:solidFill>
                  <a:schemeClr val="tx1"/>
                </a:solidFill>
                <a:latin typeface="+mj-lt"/>
                <a:ea typeface="+mj-ea"/>
                <a:cs typeface="+mj-cs"/>
              </a:rPr>
              <a:t> </a:t>
            </a:r>
            <a:r>
              <a:rPr lang="es-EC" sz="2800" b="1" dirty="0"/>
              <a:t/>
            </a:r>
            <a:br>
              <a:rPr lang="es-EC" sz="2800" b="1" dirty="0"/>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spTree>
    <p:extLst>
      <p:ext uri="{BB962C8B-B14F-4D97-AF65-F5344CB8AC3E}">
        <p14:creationId xmlns:p14="http://schemas.microsoft.com/office/powerpoint/2010/main" xmlns="" val="3222626818"/>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723241" y="628241"/>
            <a:ext cx="5315239" cy="2554545"/>
          </a:xfrm>
          <a:prstGeom prst="rect">
            <a:avLst/>
          </a:prstGeom>
        </p:spPr>
        <p:txBody>
          <a:bodyPr wrap="square">
            <a:spAutoFit/>
          </a:bodyPr>
          <a:lstStyle/>
          <a:p>
            <a:pPr algn="just"/>
            <a:r>
              <a:rPr lang="es-ES_tradnl" sz="2000" dirty="0"/>
              <a:t>Las comparaciones con FEMA 273, se la debe realizar con todos los elementos estructurales que participan en el aporte estructural planteado por el diseñador, ya que de esta manera podremos determinar de una forma más especifica, cuáles son las afectaciones o problemas a ser reforzados tanto en el diseño y construcción.</a:t>
            </a:r>
            <a:endParaRPr lang="es-EC" sz="2000"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6" name="Picture 2" descr="http://t1.gstatic.com/images?q=tbn:ANd9GcQUMfaokM81PWx4JXXWzLqJknJi__9e1XN6QzedvXn7hst71wk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04816" y="3645024"/>
            <a:ext cx="4135536" cy="268291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8" name="1 Título"/>
          <p:cNvSpPr>
            <a:spLocks noGrp="1"/>
          </p:cNvSpPr>
          <p:nvPr>
            <p:ph type="title"/>
          </p:nvPr>
        </p:nvSpPr>
        <p:spPr>
          <a:xfrm rot="-4500000">
            <a:off x="-1771088" y="3991860"/>
            <a:ext cx="6639274" cy="2248444"/>
          </a:xfrm>
        </p:spPr>
        <p:txBody>
          <a:bodyPr>
            <a:normAutofit/>
          </a:bodyPr>
          <a:lstStyle/>
          <a:p>
            <a:pPr lvl="1" algn="r" rtl="0">
              <a:spcBef>
                <a:spcPct val="0"/>
              </a:spcBef>
            </a:pPr>
            <a:r>
              <a:rPr lang="es-ES_tradnl" sz="3200" kern="1200" dirty="0">
                <a:solidFill>
                  <a:schemeClr val="tx1"/>
                </a:solidFill>
                <a:effectLst>
                  <a:outerShdw blurRad="38100" dist="38100" dir="2700000" algn="tl">
                    <a:srgbClr val="000000">
                      <a:alpha val="43137"/>
                    </a:srgbClr>
                  </a:outerShdw>
                </a:effectLst>
                <a:latin typeface="+mj-lt"/>
                <a:ea typeface="+mj-ea"/>
                <a:cs typeface="+mj-cs"/>
              </a:rPr>
              <a:t>Recomendaciones</a:t>
            </a:r>
            <a:r>
              <a:rPr lang="es-ES_tradnl" sz="2900" b="1" kern="1200" dirty="0" smtClean="0">
                <a:solidFill>
                  <a:schemeClr val="tx1"/>
                </a:solidFill>
                <a:latin typeface="+mj-lt"/>
                <a:ea typeface="+mj-ea"/>
                <a:cs typeface="+mj-cs"/>
              </a:rPr>
              <a:t> </a:t>
            </a:r>
            <a:r>
              <a:rPr lang="es-EC" sz="2800" b="1" dirty="0"/>
              <a:t/>
            </a:r>
            <a:br>
              <a:rPr lang="es-EC" sz="2800" b="1" dirty="0"/>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spTree>
    <p:extLst>
      <p:ext uri="{BB962C8B-B14F-4D97-AF65-F5344CB8AC3E}">
        <p14:creationId xmlns:p14="http://schemas.microsoft.com/office/powerpoint/2010/main" xmlns="" val="412845681"/>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995936" y="692696"/>
            <a:ext cx="5040560" cy="2554545"/>
          </a:xfrm>
          <a:prstGeom prst="rect">
            <a:avLst/>
          </a:prstGeom>
        </p:spPr>
        <p:txBody>
          <a:bodyPr wrap="square">
            <a:spAutoFit/>
          </a:bodyPr>
          <a:lstStyle/>
          <a:p>
            <a:pPr lvl="0" algn="just"/>
            <a:r>
              <a:rPr lang="es-ES_tradnl" sz="2000" dirty="0"/>
              <a:t>Es importante que, al momento del pre-diseño de los elementos estructurales, el ingeniero calculista realice una verificación de todas las secciones comerciales para que el diseño planteado no tenga ninguna complicación al momento de su construcción. </a:t>
            </a:r>
            <a:endParaRPr lang="es-EC" sz="2000"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5513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0" name="Picture 2" descr="http://images02.evisos.ec/images/advertisements/2012/01/10/en-busca-de-ingenieros-de-trabajo-de-carretera_20ae7c56_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7944" y="3717031"/>
            <a:ext cx="3324372" cy="252028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8" name="1 Título"/>
          <p:cNvSpPr>
            <a:spLocks noGrp="1"/>
          </p:cNvSpPr>
          <p:nvPr>
            <p:ph type="title"/>
          </p:nvPr>
        </p:nvSpPr>
        <p:spPr>
          <a:xfrm rot="-4500000">
            <a:off x="-1725763" y="4002072"/>
            <a:ext cx="6639274" cy="2248444"/>
          </a:xfrm>
        </p:spPr>
        <p:txBody>
          <a:bodyPr>
            <a:normAutofit/>
          </a:bodyPr>
          <a:lstStyle/>
          <a:p>
            <a:pPr lvl="1" algn="r" rtl="0">
              <a:spcBef>
                <a:spcPct val="0"/>
              </a:spcBef>
            </a:pPr>
            <a:r>
              <a:rPr lang="es-ES_tradnl" sz="3200" kern="1200" dirty="0">
                <a:solidFill>
                  <a:schemeClr val="tx1"/>
                </a:solidFill>
                <a:effectLst>
                  <a:outerShdw blurRad="38100" dist="38100" dir="2700000" algn="tl">
                    <a:srgbClr val="000000">
                      <a:alpha val="43137"/>
                    </a:srgbClr>
                  </a:outerShdw>
                </a:effectLst>
                <a:latin typeface="+mj-lt"/>
                <a:ea typeface="+mj-ea"/>
                <a:cs typeface="+mj-cs"/>
              </a:rPr>
              <a:t>Recomendaciones</a:t>
            </a:r>
            <a:r>
              <a:rPr lang="es-ES_tradnl" sz="2900" b="1" kern="1200" dirty="0" smtClean="0">
                <a:solidFill>
                  <a:schemeClr val="tx1"/>
                </a:solidFill>
                <a:latin typeface="+mj-lt"/>
                <a:ea typeface="+mj-ea"/>
                <a:cs typeface="+mj-cs"/>
              </a:rPr>
              <a:t> </a:t>
            </a:r>
            <a:r>
              <a:rPr lang="es-EC" sz="2800" b="1" dirty="0"/>
              <a:t/>
            </a:r>
            <a:br>
              <a:rPr lang="es-EC" sz="2800" b="1" dirty="0"/>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spTree>
    <p:extLst>
      <p:ext uri="{BB962C8B-B14F-4D97-AF65-F5344CB8AC3E}">
        <p14:creationId xmlns:p14="http://schemas.microsoft.com/office/powerpoint/2010/main" xmlns="" val="164053396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778572" y="-603448"/>
            <a:ext cx="5233392" cy="5301208"/>
          </a:xfrm>
        </p:spPr>
        <p:txBody>
          <a:bodyPr>
            <a:normAutofit lnSpcReduction="10000"/>
          </a:bodyPr>
          <a:lstStyle/>
          <a:p>
            <a:pPr marL="1097280" lvl="3" indent="0">
              <a:buNone/>
            </a:pPr>
            <a:endParaRPr lang="en-US" sz="2000" b="1" dirty="0" smtClean="0">
              <a:effectLst/>
            </a:endParaRPr>
          </a:p>
          <a:p>
            <a:pPr marL="1097280" lvl="3" indent="0">
              <a:buNone/>
            </a:pPr>
            <a:endParaRPr lang="en-US" sz="2000" b="1" dirty="0">
              <a:effectLst/>
            </a:endParaRPr>
          </a:p>
          <a:p>
            <a:pPr marL="1097280" lvl="3" indent="0">
              <a:buNone/>
            </a:pPr>
            <a:endParaRPr lang="en-US" sz="2000" b="1" dirty="0" smtClean="0">
              <a:effectLst/>
            </a:endParaRPr>
          </a:p>
          <a:p>
            <a:pPr marL="1097280" lvl="3" indent="0">
              <a:buNone/>
            </a:pPr>
            <a:endParaRPr lang="es-EC" sz="2000" b="1" dirty="0" smtClean="0">
              <a:effectLst/>
            </a:endParaRPr>
          </a:p>
          <a:p>
            <a:pPr marL="0" lvl="3" indent="0">
              <a:buSzPct val="100000"/>
              <a:buNone/>
            </a:pPr>
            <a:r>
              <a:rPr lang="es-EC" sz="2000" b="1" dirty="0" smtClean="0">
                <a:effectLst/>
              </a:rPr>
              <a:t> </a:t>
            </a:r>
            <a:r>
              <a:rPr lang="es-EC" b="1" dirty="0" smtClean="0">
                <a:effectLst/>
              </a:rPr>
              <a:t>Tipo </a:t>
            </a:r>
            <a:r>
              <a:rPr lang="es-EC" b="1" dirty="0">
                <a:effectLst/>
              </a:rPr>
              <a:t>de Uso de la </a:t>
            </a:r>
            <a:r>
              <a:rPr lang="es-EC" b="1" dirty="0" smtClean="0">
                <a:effectLst/>
              </a:rPr>
              <a:t>Estructura-  Coeficiente </a:t>
            </a:r>
            <a:r>
              <a:rPr lang="es-EC" b="1" dirty="0">
                <a:effectLst/>
              </a:rPr>
              <a:t>I: </a:t>
            </a:r>
            <a:endParaRPr lang="es-EC" b="1" dirty="0" smtClean="0">
              <a:effectLst/>
            </a:endParaRP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s-EC" sz="2000" b="1" dirty="0" smtClean="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r>
              <a:rPr lang="es-EC" sz="2000" b="1" dirty="0">
                <a:effectLst/>
              </a:rPr>
              <a:t>Factor </a:t>
            </a:r>
            <a:r>
              <a:rPr lang="es-EC" sz="2000" b="1" dirty="0" err="1">
                <a:effectLst/>
              </a:rPr>
              <a:t>ϕp</a:t>
            </a:r>
            <a:r>
              <a:rPr lang="es-EC" sz="2000" b="1" dirty="0">
                <a:effectLst/>
              </a:rPr>
              <a:t> (Irregularidad en planta): </a:t>
            </a: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n-US" sz="2000" b="1" dirty="0">
              <a:effectLst/>
            </a:endParaRPr>
          </a:p>
          <a:p>
            <a:pPr marL="342900" lvl="3" indent="-342900">
              <a:buSzPct val="100000"/>
              <a:buFont typeface="Courier New" pitchFamily="49" charset="0"/>
              <a:buChar char="o"/>
            </a:pPr>
            <a:endParaRPr lang="en-US" sz="2000" b="1" dirty="0" smtClean="0">
              <a:effectLst/>
            </a:endParaRPr>
          </a:p>
          <a:p>
            <a:pPr marL="342900" lvl="3" indent="-342900">
              <a:buSzPct val="100000"/>
              <a:buFont typeface="Courier New" pitchFamily="49" charset="0"/>
              <a:buChar char="o"/>
            </a:pPr>
            <a:endParaRPr lang="es-EC" sz="2000" b="1" dirty="0">
              <a:effectLst/>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72400" y="5805264"/>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1 Título"/>
          <p:cNvSpPr>
            <a:spLocks noGrp="1"/>
          </p:cNvSpPr>
          <p:nvPr>
            <p:ph type="title"/>
          </p:nvPr>
        </p:nvSpPr>
        <p:spPr>
          <a:xfrm rot="-4500000">
            <a:off x="-226945" y="3083921"/>
            <a:ext cx="5064953" cy="1695631"/>
          </a:xfrm>
        </p:spPr>
        <p:txBody>
          <a:bodyPr>
            <a:normAutofit fontScale="90000"/>
          </a:bodyPr>
          <a:lstStyle/>
          <a:p>
            <a:pPr lvl="2" algn="l" rtl="0">
              <a:spcBef>
                <a:spcPct val="0"/>
              </a:spcBef>
              <a:buSzPct val="107000"/>
            </a:pPr>
            <a:r>
              <a:rPr lang="es-EC" sz="3600" dirty="0">
                <a:solidFill>
                  <a:schemeClr val="tx1"/>
                </a:solidFill>
              </a:rPr>
              <a:t>Procedimiento </a:t>
            </a:r>
            <a:r>
              <a:rPr lang="es-EC" sz="3600" dirty="0" smtClean="0">
                <a:solidFill>
                  <a:schemeClr val="tx1"/>
                </a:solidFill>
              </a:rPr>
              <a:t>Estático Lineal</a:t>
            </a:r>
            <a:r>
              <a:rPr lang="es-EC" sz="3600" dirty="0"/>
              <a:t/>
            </a:r>
            <a:br>
              <a:rPr lang="es-EC" sz="3600" dirty="0"/>
            </a:br>
            <a:r>
              <a:rPr lang="es-EC" sz="3600" dirty="0"/>
              <a:t/>
            </a:r>
            <a:br>
              <a:rPr lang="es-EC" sz="3600" dirty="0"/>
            </a:br>
            <a:endParaRPr lang="es-EC" sz="3600" dirty="0"/>
          </a:p>
        </p:txBody>
      </p:sp>
      <p:graphicFrame>
        <p:nvGraphicFramePr>
          <p:cNvPr id="10" name="9 Tabla"/>
          <p:cNvGraphicFramePr>
            <a:graphicFrameLocks noGrp="1"/>
          </p:cNvGraphicFramePr>
          <p:nvPr>
            <p:extLst>
              <p:ext uri="{D42A27DB-BD31-4B8C-83A1-F6EECF244321}">
                <p14:modId xmlns:p14="http://schemas.microsoft.com/office/powerpoint/2010/main" xmlns="" val="2089854216"/>
              </p:ext>
            </p:extLst>
          </p:nvPr>
        </p:nvGraphicFramePr>
        <p:xfrm>
          <a:off x="3923928" y="836712"/>
          <a:ext cx="4968552" cy="2018458"/>
        </p:xfrm>
        <a:graphic>
          <a:graphicData uri="http://schemas.openxmlformats.org/drawingml/2006/table">
            <a:tbl>
              <a:tblPr firstRow="1" firstCol="1" bandRow="1">
                <a:tableStyleId>{5C22544A-7EE6-4342-B048-85BDC9FD1C3A}</a:tableStyleId>
              </a:tblPr>
              <a:tblGrid>
                <a:gridCol w="3162835"/>
                <a:gridCol w="1805717"/>
              </a:tblGrid>
              <a:tr h="467566">
                <a:tc>
                  <a:txBody>
                    <a:bodyPr/>
                    <a:lstStyle/>
                    <a:p>
                      <a:pPr algn="ctr">
                        <a:lnSpc>
                          <a:spcPct val="200000"/>
                        </a:lnSpc>
                        <a:spcAft>
                          <a:spcPts val="0"/>
                        </a:spcAft>
                      </a:pPr>
                      <a:r>
                        <a:rPr lang="es-EC" sz="1400" dirty="0">
                          <a:effectLst/>
                        </a:rPr>
                        <a:t>Categoría</a:t>
                      </a:r>
                      <a:endParaRPr lang="es-EC" sz="16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1400" dirty="0">
                          <a:effectLst/>
                        </a:rPr>
                        <a:t>Factor</a:t>
                      </a:r>
                      <a:endParaRPr lang="es-EC" sz="1600" dirty="0">
                        <a:effectLst/>
                        <a:latin typeface="Times New Roman"/>
                        <a:ea typeface="Calibri"/>
                        <a:cs typeface="Times New Roman"/>
                      </a:endParaRPr>
                    </a:p>
                  </a:txBody>
                  <a:tcPr marL="68580" marR="68580" marT="0" marB="0" anchor="ctr"/>
                </a:tc>
              </a:tr>
              <a:tr h="558165">
                <a:tc>
                  <a:txBody>
                    <a:bodyPr/>
                    <a:lstStyle/>
                    <a:p>
                      <a:pPr algn="ctr">
                        <a:lnSpc>
                          <a:spcPct val="150000"/>
                        </a:lnSpc>
                        <a:spcAft>
                          <a:spcPts val="0"/>
                        </a:spcAft>
                      </a:pPr>
                      <a:r>
                        <a:rPr lang="es-EC" sz="1400" dirty="0">
                          <a:effectLst/>
                        </a:rPr>
                        <a:t>Edificaciones esenciales y/o peligrosas</a:t>
                      </a:r>
                      <a:endParaRPr lang="es-EC" sz="16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400">
                          <a:effectLst/>
                        </a:rPr>
                        <a:t>1.5</a:t>
                      </a:r>
                      <a:endParaRPr lang="es-EC" sz="1600">
                        <a:effectLst/>
                        <a:latin typeface="Times New Roman"/>
                        <a:ea typeface="Calibri"/>
                        <a:cs typeface="Times New Roman"/>
                      </a:endParaRPr>
                    </a:p>
                  </a:txBody>
                  <a:tcPr marL="68580" marR="68580" marT="0" marB="0" anchor="ctr"/>
                </a:tc>
              </a:tr>
              <a:tr h="484092">
                <a:tc>
                  <a:txBody>
                    <a:bodyPr/>
                    <a:lstStyle/>
                    <a:p>
                      <a:pPr algn="ctr">
                        <a:lnSpc>
                          <a:spcPct val="200000"/>
                        </a:lnSpc>
                        <a:spcAft>
                          <a:spcPts val="0"/>
                        </a:spcAft>
                      </a:pPr>
                      <a:r>
                        <a:rPr lang="es-EC" sz="1400">
                          <a:effectLst/>
                        </a:rPr>
                        <a:t>Estructuras de ocupación especial</a:t>
                      </a:r>
                      <a:endParaRPr lang="es-EC" sz="160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1400" dirty="0">
                          <a:effectLst/>
                        </a:rPr>
                        <a:t>1.3</a:t>
                      </a:r>
                      <a:endParaRPr lang="es-EC" sz="1600" dirty="0">
                        <a:effectLst/>
                        <a:latin typeface="Times New Roman"/>
                        <a:ea typeface="Calibri"/>
                        <a:cs typeface="Times New Roman"/>
                      </a:endParaRPr>
                    </a:p>
                  </a:txBody>
                  <a:tcPr marL="68580" marR="68580" marT="0" marB="0" anchor="ctr"/>
                </a:tc>
              </a:tr>
              <a:tr h="335512">
                <a:tc>
                  <a:txBody>
                    <a:bodyPr/>
                    <a:lstStyle/>
                    <a:p>
                      <a:pPr algn="ctr">
                        <a:lnSpc>
                          <a:spcPct val="200000"/>
                        </a:lnSpc>
                        <a:spcAft>
                          <a:spcPts val="0"/>
                        </a:spcAft>
                      </a:pPr>
                      <a:r>
                        <a:rPr lang="es-EC" sz="1400" dirty="0">
                          <a:effectLst/>
                        </a:rPr>
                        <a:t>Otras estructuras</a:t>
                      </a:r>
                      <a:endParaRPr lang="es-EC" sz="16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1400" dirty="0">
                          <a:effectLst/>
                        </a:rPr>
                        <a:t>1.0</a:t>
                      </a:r>
                      <a:endParaRPr lang="es-EC" sz="1600" dirty="0">
                        <a:effectLst/>
                        <a:latin typeface="Times New Roman"/>
                        <a:ea typeface="Calibri"/>
                        <a:cs typeface="Times New Roman"/>
                      </a:endParaRPr>
                    </a:p>
                  </a:txBody>
                  <a:tcPr marL="68580" marR="68580" marT="0" marB="0" anchor="ctr"/>
                </a:tc>
              </a:tr>
            </a:tbl>
          </a:graphicData>
        </a:graphic>
      </p:graphicFrame>
      <p:pic>
        <p:nvPicPr>
          <p:cNvPr id="2049"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672" t="23126" r="37854" b="26125"/>
          <a:stretch/>
        </p:blipFill>
        <p:spPr bwMode="auto">
          <a:xfrm>
            <a:off x="4427984" y="3933056"/>
            <a:ext cx="3460437" cy="208823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02594589"/>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6873676" y="332657"/>
            <a:ext cx="1944216" cy="199855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Título"/>
          <p:cNvSpPr>
            <a:spLocks noGrp="1"/>
          </p:cNvSpPr>
          <p:nvPr>
            <p:ph type="title"/>
          </p:nvPr>
        </p:nvSpPr>
        <p:spPr>
          <a:xfrm>
            <a:off x="2339752" y="2669473"/>
            <a:ext cx="5064953" cy="1695631"/>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GRACIAS </a:t>
            </a:r>
            <a:endParaRPr lang="es-EC"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1 Título"/>
          <p:cNvSpPr txBox="1">
            <a:spLocks/>
          </p:cNvSpPr>
          <p:nvPr/>
        </p:nvSpPr>
        <p:spPr>
          <a:xfrm>
            <a:off x="6516216" y="5445224"/>
            <a:ext cx="3456867" cy="1141848"/>
          </a:xfrm>
          <a:prstGeom prst="rect">
            <a:avLst/>
          </a:prstGeom>
        </p:spPr>
        <p:txBody>
          <a:bodyPr vert="horz" lIns="91440" tIns="45720" rIns="91440" bIns="45720" rtlCol="0" anchor="b">
            <a:normAutofit fontScale="92500" lnSpcReduction="2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ELABORADO POR:</a:t>
            </a:r>
          </a:p>
          <a:p>
            <a:pPr algn="l"/>
            <a:endParaRPr lang="es-ES" sz="1800" dirty="0"/>
          </a:p>
          <a:p>
            <a:pPr algn="l"/>
            <a:r>
              <a:rPr lang="es-ES" sz="1800" dirty="0" smtClean="0"/>
              <a:t>DIEGO F. ORTIZ P.</a:t>
            </a:r>
          </a:p>
          <a:p>
            <a:pPr algn="l"/>
            <a:endParaRPr lang="es-ES" sz="1800" dirty="0"/>
          </a:p>
          <a:p>
            <a:pPr algn="l"/>
            <a:r>
              <a:rPr lang="es-ES" sz="1800" dirty="0" smtClean="0"/>
              <a:t>JORGE F. PINTADO R.</a:t>
            </a:r>
            <a:endParaRPr lang="es-EC" sz="1800" dirty="0"/>
          </a:p>
        </p:txBody>
      </p:sp>
      <p:sp>
        <p:nvSpPr>
          <p:cNvPr id="9" name="1 Título"/>
          <p:cNvSpPr txBox="1">
            <a:spLocks/>
          </p:cNvSpPr>
          <p:nvPr/>
        </p:nvSpPr>
        <p:spPr>
          <a:xfrm>
            <a:off x="107504" y="1484784"/>
            <a:ext cx="3456867" cy="1141848"/>
          </a:xfrm>
          <a:prstGeom prst="rect">
            <a:avLst/>
          </a:prstGeom>
        </p:spPr>
        <p:txBody>
          <a:bodyPr vert="horz" lIns="91440" tIns="45720" rIns="91440" bIns="45720" rtlCol="0" anchor="b">
            <a:normAutofit fontScale="92500" lnSpcReduction="2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dirty="0" smtClean="0"/>
              <a:t>DIRECCION DE TESIS:</a:t>
            </a:r>
          </a:p>
          <a:p>
            <a:pPr algn="l"/>
            <a:endParaRPr lang="es-ES" sz="1800" dirty="0"/>
          </a:p>
          <a:p>
            <a:pPr algn="l"/>
            <a:r>
              <a:rPr lang="es-ES" sz="1800" dirty="0" smtClean="0"/>
              <a:t>ING. MARCELO GUERRA</a:t>
            </a:r>
          </a:p>
          <a:p>
            <a:pPr algn="l"/>
            <a:endParaRPr lang="es-ES" sz="1800" dirty="0"/>
          </a:p>
          <a:p>
            <a:pPr algn="l"/>
            <a:r>
              <a:rPr lang="en-US" sz="1800" dirty="0" smtClean="0"/>
              <a:t>ING. LUIS CLAVIJO</a:t>
            </a:r>
            <a:endParaRPr lang="es-EC" sz="1800" dirty="0"/>
          </a:p>
        </p:txBody>
      </p:sp>
      <p:pic>
        <p:nvPicPr>
          <p:cNvPr id="1026" name="Picture 2" descr="http://www.ipgh.gob.ec/imagenes/logos/ESPE.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576" y="4869160"/>
            <a:ext cx="1595005" cy="15664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457743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txBox="1">
            <a:spLocks/>
          </p:cNvSpPr>
          <p:nvPr/>
        </p:nvSpPr>
        <p:spPr>
          <a:xfrm>
            <a:off x="3347864" y="1124744"/>
            <a:ext cx="6120680" cy="936104"/>
          </a:xfrm>
          <a:prstGeom prst="rect">
            <a:avLst/>
          </a:prstGeom>
        </p:spPr>
        <p:txBody>
          <a:bodyPr vert="horz" lIns="91440" tIns="45720" rIns="91440" bIns="45720" rtlCol="0" anchor="ctr">
            <a:normAutofit/>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lvl="3" indent="0" algn="ctr">
              <a:buSzPct val="100000"/>
              <a:buNone/>
            </a:pPr>
            <a:r>
              <a:rPr lang="es-EC" sz="2400" dirty="0" smtClean="0">
                <a:effectLst/>
              </a:rPr>
              <a:t>Perfiles </a:t>
            </a:r>
            <a:r>
              <a:rPr lang="es-EC" sz="2400" dirty="0">
                <a:effectLst/>
              </a:rPr>
              <a:t>de Suelo-Coeficiente Cm</a:t>
            </a:r>
          </a:p>
          <a:p>
            <a:pPr marL="342900" lvl="3" indent="-342900" algn="ctr">
              <a:buSzPct val="100000"/>
              <a:buFont typeface="Courier New" pitchFamily="49" charset="0"/>
              <a:buChar char="o"/>
            </a:pPr>
            <a:endParaRPr lang="en-US" sz="2000" b="1" dirty="0" smtClean="0">
              <a:effectLst/>
            </a:endParaRPr>
          </a:p>
          <a:p>
            <a:pPr marL="342900" lvl="3" indent="-342900" algn="ctr">
              <a:buSzPct val="100000"/>
              <a:buFont typeface="Courier New" pitchFamily="49" charset="0"/>
              <a:buChar char="o"/>
            </a:pPr>
            <a:endParaRPr lang="en-US" sz="2000" b="1" dirty="0" smtClean="0">
              <a:effectLst/>
            </a:endParaRPr>
          </a:p>
          <a:p>
            <a:pPr marL="342900" lvl="3" indent="-342900" algn="ctr">
              <a:buSzPct val="100000"/>
              <a:buFont typeface="Courier New" pitchFamily="49" charset="0"/>
              <a:buChar char="o"/>
            </a:pPr>
            <a:endParaRPr lang="en-US" sz="2000" b="1" dirty="0" smtClean="0">
              <a:effectLst/>
            </a:endParaRPr>
          </a:p>
          <a:p>
            <a:pPr marL="342900" lvl="3" indent="-342900" algn="ctr">
              <a:buSzPct val="100000"/>
              <a:buFont typeface="Courier New" pitchFamily="49" charset="0"/>
              <a:buChar char="o"/>
            </a:pPr>
            <a:endParaRPr lang="en-US" sz="2000" b="1" dirty="0" smtClean="0">
              <a:effectLst/>
            </a:endParaRPr>
          </a:p>
          <a:p>
            <a:pPr marL="342900" lvl="3" indent="-342900" algn="ctr">
              <a:buSzPct val="100000"/>
              <a:buFont typeface="Courier New" pitchFamily="49" charset="0"/>
              <a:buChar char="o"/>
            </a:pPr>
            <a:endParaRPr lang="es-EC" sz="2000" b="1" dirty="0">
              <a:effectLst/>
            </a:endParaRPr>
          </a:p>
        </p:txBody>
      </p:sp>
      <p:graphicFrame>
        <p:nvGraphicFramePr>
          <p:cNvPr id="6" name="5 Tabla"/>
          <p:cNvGraphicFramePr>
            <a:graphicFrameLocks noGrp="1"/>
          </p:cNvGraphicFramePr>
          <p:nvPr>
            <p:extLst>
              <p:ext uri="{D42A27DB-BD31-4B8C-83A1-F6EECF244321}">
                <p14:modId xmlns:p14="http://schemas.microsoft.com/office/powerpoint/2010/main" xmlns="" val="1328875101"/>
              </p:ext>
            </p:extLst>
          </p:nvPr>
        </p:nvGraphicFramePr>
        <p:xfrm>
          <a:off x="3491880" y="1556792"/>
          <a:ext cx="5581128" cy="2689705"/>
        </p:xfrm>
        <a:graphic>
          <a:graphicData uri="http://schemas.openxmlformats.org/drawingml/2006/table">
            <a:tbl>
              <a:tblPr firstRow="1" firstCol="1" bandRow="1">
                <a:tableStyleId>{5C22544A-7EE6-4342-B048-85BDC9FD1C3A}</a:tableStyleId>
              </a:tblPr>
              <a:tblGrid>
                <a:gridCol w="1240251"/>
                <a:gridCol w="2956494"/>
                <a:gridCol w="601963"/>
                <a:gridCol w="782420"/>
              </a:tblGrid>
              <a:tr h="482771">
                <a:tc>
                  <a:txBody>
                    <a:bodyPr/>
                    <a:lstStyle/>
                    <a:p>
                      <a:pPr algn="ctr">
                        <a:lnSpc>
                          <a:spcPct val="150000"/>
                        </a:lnSpc>
                        <a:spcBef>
                          <a:spcPts val="1200"/>
                        </a:spcBef>
                        <a:spcAft>
                          <a:spcPts val="0"/>
                        </a:spcAft>
                      </a:pPr>
                      <a:r>
                        <a:rPr lang="es-EC" sz="1400" dirty="0">
                          <a:effectLst/>
                        </a:rPr>
                        <a:t>Perfil Tipo</a:t>
                      </a:r>
                      <a:endParaRPr lang="es-EC" sz="1600" dirty="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dirty="0">
                          <a:effectLst/>
                        </a:rPr>
                        <a:t>Descripción</a:t>
                      </a:r>
                      <a:endParaRPr lang="es-EC" sz="1600" dirty="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dirty="0">
                          <a:effectLst/>
                        </a:rPr>
                        <a:t>S</a:t>
                      </a:r>
                      <a:endParaRPr lang="es-EC" sz="1600" dirty="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dirty="0">
                          <a:effectLst/>
                        </a:rPr>
                        <a:t>Cm</a:t>
                      </a:r>
                      <a:endParaRPr lang="es-EC" sz="1600" dirty="0">
                        <a:effectLst/>
                        <a:latin typeface="Times New Roman"/>
                        <a:ea typeface="Calibri"/>
                        <a:cs typeface="Times New Roman"/>
                      </a:endParaRPr>
                    </a:p>
                  </a:txBody>
                  <a:tcPr marL="68580" marR="68580" marT="0" marB="0"/>
                </a:tc>
              </a:tr>
              <a:tr h="482771">
                <a:tc>
                  <a:txBody>
                    <a:bodyPr/>
                    <a:lstStyle/>
                    <a:p>
                      <a:pPr algn="ctr">
                        <a:lnSpc>
                          <a:spcPct val="150000"/>
                        </a:lnSpc>
                        <a:spcBef>
                          <a:spcPts val="1200"/>
                        </a:spcBef>
                        <a:spcAft>
                          <a:spcPts val="0"/>
                        </a:spcAft>
                      </a:pPr>
                      <a:r>
                        <a:rPr lang="es-EC" sz="1400">
                          <a:effectLst/>
                        </a:rPr>
                        <a:t>S1</a:t>
                      </a:r>
                      <a:endParaRPr lang="es-EC" sz="160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dirty="0">
                          <a:effectLst/>
                        </a:rPr>
                        <a:t>Roca o suelo firme</a:t>
                      </a:r>
                      <a:endParaRPr lang="es-EC" sz="1600" dirty="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dirty="0">
                          <a:effectLst/>
                        </a:rPr>
                        <a:t>1.0</a:t>
                      </a:r>
                      <a:endParaRPr lang="es-EC" sz="1600" dirty="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a:effectLst/>
                        </a:rPr>
                        <a:t>2.5</a:t>
                      </a:r>
                      <a:endParaRPr lang="es-EC" sz="1600">
                        <a:effectLst/>
                        <a:latin typeface="Times New Roman"/>
                        <a:ea typeface="Calibri"/>
                        <a:cs typeface="Times New Roman"/>
                      </a:endParaRPr>
                    </a:p>
                  </a:txBody>
                  <a:tcPr marL="68580" marR="68580" marT="0" marB="0"/>
                </a:tc>
              </a:tr>
              <a:tr h="482771">
                <a:tc>
                  <a:txBody>
                    <a:bodyPr/>
                    <a:lstStyle/>
                    <a:p>
                      <a:pPr algn="ctr">
                        <a:lnSpc>
                          <a:spcPct val="150000"/>
                        </a:lnSpc>
                        <a:spcBef>
                          <a:spcPts val="1200"/>
                        </a:spcBef>
                        <a:spcAft>
                          <a:spcPts val="0"/>
                        </a:spcAft>
                      </a:pPr>
                      <a:r>
                        <a:rPr lang="es-EC" sz="1400">
                          <a:effectLst/>
                        </a:rPr>
                        <a:t>S2</a:t>
                      </a:r>
                      <a:endParaRPr lang="es-EC" sz="160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a:effectLst/>
                        </a:rPr>
                        <a:t>Suelos intermedios</a:t>
                      </a:r>
                      <a:endParaRPr lang="es-EC" sz="160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a:effectLst/>
                        </a:rPr>
                        <a:t>1.2</a:t>
                      </a:r>
                      <a:endParaRPr lang="es-EC" sz="160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a:effectLst/>
                        </a:rPr>
                        <a:t>3.0</a:t>
                      </a:r>
                      <a:endParaRPr lang="es-EC" sz="1600">
                        <a:effectLst/>
                        <a:latin typeface="Times New Roman"/>
                        <a:ea typeface="Calibri"/>
                        <a:cs typeface="Times New Roman"/>
                      </a:endParaRPr>
                    </a:p>
                  </a:txBody>
                  <a:tcPr marL="68580" marR="68580" marT="0" marB="0"/>
                </a:tc>
              </a:tr>
              <a:tr h="620696">
                <a:tc>
                  <a:txBody>
                    <a:bodyPr/>
                    <a:lstStyle/>
                    <a:p>
                      <a:pPr algn="ctr">
                        <a:lnSpc>
                          <a:spcPct val="150000"/>
                        </a:lnSpc>
                        <a:spcBef>
                          <a:spcPts val="1200"/>
                        </a:spcBef>
                        <a:spcAft>
                          <a:spcPts val="0"/>
                        </a:spcAft>
                      </a:pPr>
                      <a:r>
                        <a:rPr lang="es-EC" sz="1400">
                          <a:effectLst/>
                        </a:rPr>
                        <a:t>S3</a:t>
                      </a:r>
                      <a:endParaRPr lang="es-EC" sz="160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dirty="0">
                          <a:effectLst/>
                        </a:rPr>
                        <a:t>Suelos blandos y estrato profundo</a:t>
                      </a:r>
                      <a:endParaRPr lang="es-EC" sz="1600" dirty="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a:effectLst/>
                        </a:rPr>
                        <a:t>1.5</a:t>
                      </a:r>
                      <a:endParaRPr lang="es-EC" sz="160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dirty="0">
                          <a:effectLst/>
                        </a:rPr>
                        <a:t>2.8</a:t>
                      </a:r>
                      <a:endParaRPr lang="es-EC" sz="1600" dirty="0">
                        <a:effectLst/>
                        <a:latin typeface="Times New Roman"/>
                        <a:ea typeface="Calibri"/>
                        <a:cs typeface="Times New Roman"/>
                      </a:endParaRPr>
                    </a:p>
                  </a:txBody>
                  <a:tcPr marL="68580" marR="68580" marT="0" marB="0"/>
                </a:tc>
              </a:tr>
              <a:tr h="620696">
                <a:tc>
                  <a:txBody>
                    <a:bodyPr/>
                    <a:lstStyle/>
                    <a:p>
                      <a:pPr algn="ctr">
                        <a:lnSpc>
                          <a:spcPct val="150000"/>
                        </a:lnSpc>
                        <a:spcBef>
                          <a:spcPts val="1200"/>
                        </a:spcBef>
                        <a:spcAft>
                          <a:spcPts val="0"/>
                        </a:spcAft>
                      </a:pPr>
                      <a:r>
                        <a:rPr lang="es-EC" sz="1400" dirty="0">
                          <a:effectLst/>
                        </a:rPr>
                        <a:t>S4</a:t>
                      </a:r>
                      <a:endParaRPr lang="es-EC" sz="1600" dirty="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dirty="0">
                          <a:effectLst/>
                        </a:rPr>
                        <a:t>Condiciones especiales de suelo</a:t>
                      </a:r>
                      <a:endParaRPr lang="es-EC" sz="1600" dirty="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a:effectLst/>
                        </a:rPr>
                        <a:t>*2.0</a:t>
                      </a:r>
                      <a:endParaRPr lang="es-EC" sz="1600">
                        <a:effectLst/>
                        <a:latin typeface="Times New Roman"/>
                        <a:ea typeface="Calibri"/>
                        <a:cs typeface="Times New Roman"/>
                      </a:endParaRPr>
                    </a:p>
                  </a:txBody>
                  <a:tcPr marL="68580" marR="68580" marT="0" marB="0"/>
                </a:tc>
                <a:tc>
                  <a:txBody>
                    <a:bodyPr/>
                    <a:lstStyle/>
                    <a:p>
                      <a:pPr algn="ctr">
                        <a:lnSpc>
                          <a:spcPct val="150000"/>
                        </a:lnSpc>
                        <a:spcBef>
                          <a:spcPts val="1200"/>
                        </a:spcBef>
                        <a:spcAft>
                          <a:spcPts val="0"/>
                        </a:spcAft>
                      </a:pPr>
                      <a:r>
                        <a:rPr lang="es-EC" sz="1400" dirty="0">
                          <a:effectLst/>
                        </a:rPr>
                        <a:t>2.5</a:t>
                      </a:r>
                      <a:endParaRPr lang="es-EC" sz="1600" dirty="0">
                        <a:effectLst/>
                        <a:latin typeface="Times New Roman"/>
                        <a:ea typeface="Calibri"/>
                        <a:cs typeface="Times New Roman"/>
                      </a:endParaRPr>
                    </a:p>
                  </a:txBody>
                  <a:tcPr marL="68580" marR="68580" marT="0" marB="0"/>
                </a:tc>
              </a:tr>
            </a:tbl>
          </a:graphicData>
        </a:graphic>
      </p:graphicFrame>
      <p:sp>
        <p:nvSpPr>
          <p:cNvPr id="7" name="1 Título"/>
          <p:cNvSpPr>
            <a:spLocks noGrp="1"/>
          </p:cNvSpPr>
          <p:nvPr>
            <p:ph type="title"/>
          </p:nvPr>
        </p:nvSpPr>
        <p:spPr>
          <a:xfrm rot="-4500000">
            <a:off x="-302520" y="2921988"/>
            <a:ext cx="5064953" cy="1695631"/>
          </a:xfrm>
        </p:spPr>
        <p:txBody>
          <a:bodyPr>
            <a:normAutofit fontScale="90000"/>
          </a:bodyPr>
          <a:lstStyle/>
          <a:p>
            <a:pPr lvl="2" algn="l" rtl="0">
              <a:spcBef>
                <a:spcPct val="0"/>
              </a:spcBef>
              <a:buSzPct val="107000"/>
            </a:pPr>
            <a:r>
              <a:rPr lang="es-EC" sz="3600" dirty="0">
                <a:solidFill>
                  <a:schemeClr val="tx1"/>
                </a:solidFill>
              </a:rPr>
              <a:t>Procedimiento </a:t>
            </a:r>
            <a:r>
              <a:rPr lang="es-EC" sz="3600" dirty="0" smtClean="0">
                <a:solidFill>
                  <a:schemeClr val="tx1"/>
                </a:solidFill>
              </a:rPr>
              <a:t>Estático Lineal</a:t>
            </a:r>
            <a:r>
              <a:rPr lang="es-EC" sz="3600" dirty="0"/>
              <a:t/>
            </a:r>
            <a:br>
              <a:rPr lang="es-EC" sz="3600" dirty="0"/>
            </a:br>
            <a:r>
              <a:rPr lang="es-EC" sz="3600" dirty="0" smtClean="0"/>
              <a:t/>
            </a:r>
            <a:br>
              <a:rPr lang="es-EC" sz="3600" dirty="0" smtClean="0"/>
            </a:br>
            <a:endParaRPr lang="es-EC" sz="3600" dirty="0"/>
          </a:p>
        </p:txBody>
      </p:sp>
      <p:pic>
        <p:nvPicPr>
          <p:cNvPr id="18434" name="Picture 2" descr="http://t0.gstatic.com/images?q=tbn:ANd9GcTt-YdRUGQl5CcR0-R13qBZQJmw8j0iYLkAY-x-S9kgfY37_1R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60032" y="4725144"/>
            <a:ext cx="2828925" cy="161925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7843594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txBox="1">
            <a:spLocks/>
          </p:cNvSpPr>
          <p:nvPr/>
        </p:nvSpPr>
        <p:spPr>
          <a:xfrm>
            <a:off x="3491880" y="1052736"/>
            <a:ext cx="6120680" cy="5616624"/>
          </a:xfrm>
          <a:prstGeom prst="rect">
            <a:avLst/>
          </a:prstGeom>
        </p:spPr>
        <p:txBody>
          <a:bodyPr vert="horz" lIns="91440" tIns="45720" rIns="91440" bIns="45720" rtlCol="0" anchor="ctr">
            <a:normAutofit/>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097280" lvl="3" indent="0" algn="ctr">
              <a:buFont typeface="Wingdings" pitchFamily="2" charset="2"/>
              <a:buNone/>
            </a:pPr>
            <a:endParaRPr lang="en-US" sz="2000" b="1" dirty="0" smtClean="0">
              <a:effectLst/>
            </a:endParaRPr>
          </a:p>
          <a:p>
            <a:pPr marL="1097280" lvl="3" indent="0" algn="ctr">
              <a:buFont typeface="Wingdings" pitchFamily="2" charset="2"/>
              <a:buNone/>
            </a:pPr>
            <a:endParaRPr lang="en-US" sz="2000" b="1" dirty="0" smtClean="0">
              <a:effectLst/>
            </a:endParaRPr>
          </a:p>
          <a:p>
            <a:pPr marL="342900" lvl="3" indent="-342900" algn="ctr">
              <a:buSzPct val="100000"/>
              <a:buFont typeface="Courier New" pitchFamily="49" charset="0"/>
              <a:buChar char="o"/>
            </a:pPr>
            <a:endParaRPr lang="en-US" sz="3600" b="1" dirty="0">
              <a:effectLst/>
            </a:endParaRPr>
          </a:p>
          <a:p>
            <a:pPr marL="0" lvl="3" indent="0" algn="ctr">
              <a:buSzPct val="100000"/>
              <a:buNone/>
            </a:pPr>
            <a:r>
              <a:rPr lang="es-EC" sz="2800" dirty="0" smtClean="0">
                <a:effectLst/>
              </a:rPr>
              <a:t>Factor </a:t>
            </a:r>
            <a:r>
              <a:rPr lang="es-EC" sz="2800" dirty="0" err="1">
                <a:effectLst/>
              </a:rPr>
              <a:t>ϕe</a:t>
            </a:r>
            <a:r>
              <a:rPr lang="es-EC" sz="2800" dirty="0">
                <a:effectLst/>
              </a:rPr>
              <a:t> (Irregularidad en elevación): </a:t>
            </a:r>
          </a:p>
          <a:p>
            <a:pPr marL="342900" lvl="3" indent="-342900" algn="ctr">
              <a:buSzPct val="100000"/>
              <a:buFont typeface="Courier New" pitchFamily="49" charset="0"/>
              <a:buChar char="o"/>
            </a:pPr>
            <a:endParaRPr lang="en-US" sz="3200" b="1" dirty="0" smtClean="0">
              <a:effectLst/>
            </a:endParaRPr>
          </a:p>
          <a:p>
            <a:pPr marL="342900" lvl="3" indent="-342900" algn="ctr">
              <a:buSzPct val="100000"/>
              <a:buFont typeface="Courier New" pitchFamily="49" charset="0"/>
              <a:buChar char="o"/>
            </a:pPr>
            <a:endParaRPr lang="en-US" sz="3200" b="1" dirty="0">
              <a:effectLst/>
            </a:endParaRPr>
          </a:p>
          <a:p>
            <a:pPr marL="342900" lvl="3" indent="-342900" algn="ctr">
              <a:buSzPct val="100000"/>
              <a:buFont typeface="Courier New" pitchFamily="49" charset="0"/>
              <a:buChar char="o"/>
            </a:pPr>
            <a:endParaRPr lang="en-US" sz="3200" b="1" dirty="0">
              <a:effectLst/>
            </a:endParaRPr>
          </a:p>
          <a:p>
            <a:pPr marL="342900" lvl="3" indent="-342900" algn="ctr">
              <a:buSzPct val="100000"/>
              <a:buFont typeface="Courier New" pitchFamily="49" charset="0"/>
              <a:buChar char="o"/>
            </a:pPr>
            <a:endParaRPr lang="en-US" sz="3200" b="1" dirty="0">
              <a:effectLst/>
            </a:endParaRPr>
          </a:p>
          <a:p>
            <a:pPr marL="342900" lvl="3" indent="-342900" algn="ctr">
              <a:buSzPct val="100000"/>
              <a:buFont typeface="Courier New" pitchFamily="49" charset="0"/>
              <a:buChar char="o"/>
            </a:pPr>
            <a:endParaRPr lang="en-US" sz="3200" b="1" dirty="0">
              <a:effectLst/>
            </a:endParaRPr>
          </a:p>
          <a:p>
            <a:pPr marL="342900" lvl="3" indent="-342900" algn="ctr">
              <a:buSzPct val="100000"/>
              <a:buFont typeface="Courier New" pitchFamily="49" charset="0"/>
              <a:buChar char="o"/>
            </a:pPr>
            <a:endParaRPr lang="en-US" sz="3200" b="1" dirty="0" smtClean="0">
              <a:effectLst/>
            </a:endParaRPr>
          </a:p>
          <a:p>
            <a:pPr marL="342900" lvl="3" indent="-342900" algn="ctr">
              <a:buSzPct val="100000"/>
              <a:buFont typeface="Courier New" pitchFamily="49" charset="0"/>
              <a:buChar char="o"/>
            </a:pPr>
            <a:endParaRPr lang="en-US" sz="3200" b="1" dirty="0">
              <a:effectLst/>
            </a:endParaRPr>
          </a:p>
          <a:p>
            <a:pPr marL="342900" lvl="3" indent="-342900" algn="ctr">
              <a:buSzPct val="100000"/>
              <a:buFont typeface="Courier New" pitchFamily="49" charset="0"/>
              <a:buChar char="o"/>
            </a:pPr>
            <a:endParaRPr lang="en-US" sz="3200" b="1" dirty="0">
              <a:effectLst/>
            </a:endParaRPr>
          </a:p>
          <a:p>
            <a:pPr marL="342900" lvl="3" indent="-342900" algn="ctr">
              <a:buSzPct val="100000"/>
              <a:buFont typeface="Courier New" pitchFamily="49" charset="0"/>
              <a:buChar char="o"/>
            </a:pPr>
            <a:endParaRPr lang="en-US" sz="2000" b="1" dirty="0" smtClean="0">
              <a:effectLst/>
            </a:endParaRPr>
          </a:p>
          <a:p>
            <a:pPr marL="342900" lvl="3" indent="-342900" algn="ctr">
              <a:buSzPct val="100000"/>
              <a:buFont typeface="Courier New" pitchFamily="49" charset="0"/>
              <a:buChar char="o"/>
            </a:pPr>
            <a:endParaRPr lang="en-US" sz="2000" b="1" dirty="0" smtClean="0">
              <a:effectLst/>
            </a:endParaRPr>
          </a:p>
          <a:p>
            <a:pPr marL="342900" lvl="3" indent="-342900" algn="ctr">
              <a:buSzPct val="100000"/>
              <a:buFont typeface="Courier New" pitchFamily="49" charset="0"/>
              <a:buChar char="o"/>
            </a:pPr>
            <a:endParaRPr lang="en-US" sz="2000" b="1" dirty="0" smtClean="0">
              <a:effectLst/>
            </a:endParaRPr>
          </a:p>
          <a:p>
            <a:pPr marL="342900" lvl="3" indent="-342900" algn="ctr">
              <a:buSzPct val="100000"/>
              <a:buFont typeface="Courier New" pitchFamily="49" charset="0"/>
              <a:buChar char="o"/>
            </a:pPr>
            <a:endParaRPr lang="en-US" sz="2000" b="1" dirty="0" smtClean="0">
              <a:effectLst/>
            </a:endParaRPr>
          </a:p>
          <a:p>
            <a:pPr marL="342900" lvl="3" indent="-342900" algn="ctr">
              <a:buSzPct val="100000"/>
              <a:buFont typeface="Courier New" pitchFamily="49" charset="0"/>
              <a:buChar char="o"/>
            </a:pPr>
            <a:endParaRPr lang="es-EC" sz="2000" b="1" dirty="0">
              <a:effectLst/>
            </a:endParaRPr>
          </a:p>
        </p:txBody>
      </p:sp>
      <p:pic>
        <p:nvPicPr>
          <p:cNvPr id="4" name="3 Imagen"/>
          <p:cNvPicPr/>
          <p:nvPr/>
        </p:nvPicPr>
        <p:blipFill rotWithShape="1">
          <a:blip r:embed="rId2">
            <a:extLst>
              <a:ext uri="{28A0092B-C50C-407E-A947-70E740481C1C}">
                <a14:useLocalDpi xmlns:a14="http://schemas.microsoft.com/office/drawing/2010/main" xmlns="" val="0"/>
              </a:ext>
            </a:extLst>
          </a:blip>
          <a:srcRect l="53652" t="24423" r="35982" b="21819"/>
          <a:stretch/>
        </p:blipFill>
        <p:spPr bwMode="auto">
          <a:xfrm>
            <a:off x="4572000" y="2060848"/>
            <a:ext cx="3456384" cy="4320480"/>
          </a:xfrm>
          <a:prstGeom prst="rect">
            <a:avLst/>
          </a:prstGeom>
          <a:ln>
            <a:noFill/>
          </a:ln>
          <a:effectLst>
            <a:softEdge rad="112500"/>
          </a:effectLst>
        </p:spPr>
      </p:pic>
      <p:sp>
        <p:nvSpPr>
          <p:cNvPr id="7" name="1 Título"/>
          <p:cNvSpPr>
            <a:spLocks noGrp="1"/>
          </p:cNvSpPr>
          <p:nvPr>
            <p:ph type="title"/>
          </p:nvPr>
        </p:nvSpPr>
        <p:spPr>
          <a:xfrm rot="-4500000">
            <a:off x="-302520" y="2921988"/>
            <a:ext cx="5064953" cy="1695631"/>
          </a:xfrm>
        </p:spPr>
        <p:txBody>
          <a:bodyPr>
            <a:normAutofit fontScale="90000"/>
          </a:bodyPr>
          <a:lstStyle/>
          <a:p>
            <a:pPr lvl="2" algn="l" rtl="0">
              <a:spcBef>
                <a:spcPct val="0"/>
              </a:spcBef>
              <a:buSzPct val="107000"/>
            </a:pPr>
            <a:r>
              <a:rPr lang="es-EC" sz="3600" dirty="0">
                <a:solidFill>
                  <a:schemeClr val="tx1"/>
                </a:solidFill>
              </a:rPr>
              <a:t>Procedimiento </a:t>
            </a:r>
            <a:r>
              <a:rPr lang="es-EC" sz="3600" dirty="0" smtClean="0">
                <a:solidFill>
                  <a:schemeClr val="tx1"/>
                </a:solidFill>
              </a:rPr>
              <a:t>Estático Lineal</a:t>
            </a:r>
            <a:r>
              <a:rPr lang="es-EC" sz="3600" dirty="0"/>
              <a:t/>
            </a:r>
            <a:br>
              <a:rPr lang="es-EC" sz="3600" dirty="0"/>
            </a:br>
            <a:r>
              <a:rPr lang="es-EC" sz="3600" dirty="0" smtClean="0"/>
              <a:t/>
            </a:r>
            <a:br>
              <a:rPr lang="es-EC" sz="3600" dirty="0" smtClean="0"/>
            </a:br>
            <a:endParaRPr lang="es-EC" sz="3600" dirty="0"/>
          </a:p>
        </p:txBody>
      </p:sp>
    </p:spTree>
    <p:extLst>
      <p:ext uri="{BB962C8B-B14F-4D97-AF65-F5344CB8AC3E}">
        <p14:creationId xmlns:p14="http://schemas.microsoft.com/office/powerpoint/2010/main" xmlns="" val="14380012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878584" y="2798528"/>
            <a:ext cx="5064953" cy="1695631"/>
          </a:xfrm>
        </p:spPr>
        <p:txBody>
          <a:bodyPr/>
          <a:lstStyle/>
          <a:p>
            <a:pPr lvl="3" algn="l" rtl="0">
              <a:spcBef>
                <a:spcPct val="0"/>
              </a:spcBef>
            </a:pPr>
            <a:r>
              <a:rPr lang="es-EC" sz="3200" dirty="0">
                <a:solidFill>
                  <a:schemeClr val="tx1"/>
                </a:solidFill>
              </a:rPr>
              <a:t>Procedimiento Dinámico Linea</a:t>
            </a:r>
            <a:r>
              <a:rPr lang="es-EC" dirty="0"/>
              <a:t>l</a:t>
            </a:r>
            <a:br>
              <a:rPr lang="es-EC" dirty="0"/>
            </a:br>
            <a:endParaRPr lang="es-EC" dirty="0"/>
          </a:p>
        </p:txBody>
      </p:sp>
      <p:sp>
        <p:nvSpPr>
          <p:cNvPr id="3" name="2 Marcador de contenido"/>
          <p:cNvSpPr>
            <a:spLocks noGrp="1"/>
          </p:cNvSpPr>
          <p:nvPr>
            <p:ph idx="1"/>
          </p:nvPr>
        </p:nvSpPr>
        <p:spPr>
          <a:xfrm>
            <a:off x="3888432" y="116632"/>
            <a:ext cx="5220072" cy="3565455"/>
          </a:xfrm>
        </p:spPr>
        <p:txBody>
          <a:bodyPr>
            <a:normAutofit/>
          </a:bodyPr>
          <a:lstStyle/>
          <a:p>
            <a:pPr marL="0" indent="0" algn="just">
              <a:buNone/>
            </a:pPr>
            <a:r>
              <a:rPr lang="es-EC" sz="1900" dirty="0" smtClean="0">
                <a:effectLst/>
              </a:rPr>
              <a:t>El </a:t>
            </a:r>
            <a:r>
              <a:rPr lang="es-EC" sz="1900" dirty="0">
                <a:effectLst/>
              </a:rPr>
              <a:t>análisis espectral modal es realizado usando espectros de respuesta lineales elásticos, no modificados para explicar la respuesta no lineal esperada. </a:t>
            </a:r>
            <a:endParaRPr lang="es-EC" sz="1900" dirty="0" smtClean="0">
              <a:effectLst/>
            </a:endParaRPr>
          </a:p>
          <a:p>
            <a:pPr marL="0" indent="0" algn="just">
              <a:buNone/>
            </a:pPr>
            <a:r>
              <a:rPr lang="es-EC" sz="1900" dirty="0" smtClean="0">
                <a:effectLst/>
              </a:rPr>
              <a:t>Como </a:t>
            </a:r>
            <a:r>
              <a:rPr lang="es-EC" sz="1900" dirty="0">
                <a:effectLst/>
              </a:rPr>
              <a:t>con el LSP, se espera que el LDP muestre desplazamientos que son aproximadamente correctos, pero producirán fuerzas internas que exceden a aquellas que serían obtenidas en un edificio flexible.</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661248"/>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http://img88.imageshack.us/img88/8485/modelo1copiaaj7.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6773" t="21406" r="5311" b="5482"/>
          <a:stretch/>
        </p:blipFill>
        <p:spPr bwMode="auto">
          <a:xfrm>
            <a:off x="4283968" y="3636479"/>
            <a:ext cx="2743448" cy="292494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856735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851920" y="692696"/>
            <a:ext cx="5012259" cy="5077623"/>
          </a:xfrm>
        </p:spPr>
        <p:txBody>
          <a:bodyPr>
            <a:normAutofit lnSpcReduction="10000"/>
          </a:bodyPr>
          <a:lstStyle/>
          <a:p>
            <a:pPr marL="0" indent="0" algn="just">
              <a:buNone/>
            </a:pPr>
            <a:r>
              <a:rPr lang="es-EC" dirty="0">
                <a:effectLst/>
              </a:rPr>
              <a:t>Es bien conocida la tendencia mundial de incorporar nuevos criterios que permitan conocer con mayor precisión el comportamiento sísmico de las estructuras ante un evento determinado. Sin embargo, todavía resulta complicado a nivel de diseño conocer con precisión el daño causado después de cualquier evento</a:t>
            </a:r>
            <a:endParaRPr lang="es-EC" dirty="0"/>
          </a:p>
        </p:txBody>
      </p:sp>
      <p:pic>
        <p:nvPicPr>
          <p:cNvPr id="5" name="4 Imagen" descr="kaiser"/>
          <p:cNvPicPr/>
          <p:nvPr/>
        </p:nvPicPr>
        <p:blipFill>
          <a:blip r:embed="rId2" cstate="print">
            <a:extLst/>
          </a:blip>
          <a:srcRect/>
          <a:stretch>
            <a:fillRect/>
          </a:stretch>
        </p:blipFill>
        <p:spPr bwMode="auto">
          <a:xfrm>
            <a:off x="272812" y="2132856"/>
            <a:ext cx="3147060" cy="3096344"/>
          </a:xfrm>
          <a:prstGeom prst="rect">
            <a:avLst/>
          </a:prstGeom>
          <a:ln>
            <a:noFill/>
          </a:ln>
          <a:effectLst>
            <a:softEdge rad="112500"/>
          </a:effectLst>
          <a:extLst/>
        </p:spPr>
      </p:pic>
      <p:sp>
        <p:nvSpPr>
          <p:cNvPr id="6" name="1 Título"/>
          <p:cNvSpPr>
            <a:spLocks noGrp="1"/>
          </p:cNvSpPr>
          <p:nvPr>
            <p:ph type="title"/>
          </p:nvPr>
        </p:nvSpPr>
        <p:spPr>
          <a:xfrm rot="942586">
            <a:off x="403382" y="297055"/>
            <a:ext cx="2993332" cy="470912"/>
          </a:xfrm>
        </p:spPr>
        <p:txBody>
          <a:bodyPr>
            <a:noAutofit/>
          </a:bodyPr>
          <a:lstStyle/>
          <a:p>
            <a:r>
              <a:rPr lang="es-ES" sz="2400" dirty="0" smtClean="0"/>
              <a:t>INTRODUCCIÓN</a:t>
            </a:r>
            <a:endParaRPr lang="es-EC" sz="2400"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3031532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19033" y="2798527"/>
            <a:ext cx="5064953" cy="1695631"/>
          </a:xfrm>
        </p:spPr>
        <p:txBody>
          <a:bodyPr/>
          <a:lstStyle/>
          <a:p>
            <a:pPr lvl="3" algn="l" rtl="0">
              <a:spcBef>
                <a:spcPct val="0"/>
              </a:spcBef>
            </a:pPr>
            <a:r>
              <a:rPr lang="es-EC" sz="3200" dirty="0">
                <a:solidFill>
                  <a:schemeClr val="tx1"/>
                </a:solidFill>
              </a:rPr>
              <a:t>Procedimiento Dinámico Linea</a:t>
            </a:r>
            <a:r>
              <a:rPr lang="es-EC" dirty="0"/>
              <a:t>l</a:t>
            </a:r>
            <a:br>
              <a:rPr lang="es-EC" dirty="0"/>
            </a:br>
            <a:endParaRPr lang="es-EC"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00392" y="5805264"/>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4 Gráfico"/>
          <p:cNvGraphicFramePr>
            <a:graphicFrameLocks/>
          </p:cNvGraphicFramePr>
          <p:nvPr>
            <p:extLst>
              <p:ext uri="{D42A27DB-BD31-4B8C-83A1-F6EECF244321}">
                <p14:modId xmlns:p14="http://schemas.microsoft.com/office/powerpoint/2010/main" xmlns="" val="793481879"/>
              </p:ext>
            </p:extLst>
          </p:nvPr>
        </p:nvGraphicFramePr>
        <p:xfrm>
          <a:off x="3203848" y="1340768"/>
          <a:ext cx="5832648"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70787169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878584" y="2870536"/>
            <a:ext cx="5064953" cy="1695631"/>
          </a:xfrm>
        </p:spPr>
        <p:txBody>
          <a:bodyPr/>
          <a:lstStyle/>
          <a:p>
            <a:pPr lvl="3" algn="l" rtl="0">
              <a:spcBef>
                <a:spcPct val="0"/>
              </a:spcBef>
            </a:pPr>
            <a:r>
              <a:rPr lang="es-EC" sz="3200" dirty="0">
                <a:solidFill>
                  <a:schemeClr val="tx1"/>
                </a:solidFill>
              </a:rPr>
              <a:t>Procedimiento Dinámico Linea</a:t>
            </a:r>
            <a:r>
              <a:rPr lang="es-EC" dirty="0"/>
              <a:t>l</a:t>
            </a:r>
            <a:br>
              <a:rPr lang="es-EC" dirty="0"/>
            </a:br>
            <a:endParaRPr lang="es-EC"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28384"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5 Gráfico"/>
          <p:cNvGraphicFramePr>
            <a:graphicFrameLocks/>
          </p:cNvGraphicFramePr>
          <p:nvPr>
            <p:extLst>
              <p:ext uri="{D42A27DB-BD31-4B8C-83A1-F6EECF244321}">
                <p14:modId xmlns:p14="http://schemas.microsoft.com/office/powerpoint/2010/main" xmlns="" val="955966878"/>
              </p:ext>
            </p:extLst>
          </p:nvPr>
        </p:nvGraphicFramePr>
        <p:xfrm>
          <a:off x="3275856" y="1700808"/>
          <a:ext cx="5544616" cy="3960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65683158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793818" y="2824984"/>
            <a:ext cx="4821539" cy="1695631"/>
          </a:xfrm>
        </p:spPr>
        <p:txBody>
          <a:bodyPr/>
          <a:lstStyle/>
          <a:p>
            <a:pPr lvl="3" algn="l" rtl="0">
              <a:spcBef>
                <a:spcPct val="0"/>
              </a:spcBef>
            </a:pPr>
            <a:r>
              <a:rPr lang="es-EC" sz="3200" dirty="0">
                <a:solidFill>
                  <a:schemeClr val="tx1"/>
                </a:solidFill>
              </a:rPr>
              <a:t>Procedimiento Estático No Linea</a:t>
            </a:r>
            <a:r>
              <a:rPr lang="es-EC" dirty="0"/>
              <a:t>l </a:t>
            </a:r>
            <a:br>
              <a:rPr lang="es-EC" dirty="0"/>
            </a:br>
            <a:endParaRPr lang="es-EC" dirty="0"/>
          </a:p>
        </p:txBody>
      </p:sp>
      <p:sp>
        <p:nvSpPr>
          <p:cNvPr id="3" name="2 Marcador de contenido"/>
          <p:cNvSpPr>
            <a:spLocks noGrp="1"/>
          </p:cNvSpPr>
          <p:nvPr>
            <p:ph idx="1"/>
          </p:nvPr>
        </p:nvSpPr>
        <p:spPr>
          <a:xfrm>
            <a:off x="3779912" y="-171400"/>
            <a:ext cx="5256584" cy="2583076"/>
          </a:xfrm>
        </p:spPr>
        <p:txBody>
          <a:bodyPr>
            <a:normAutofit/>
          </a:bodyPr>
          <a:lstStyle/>
          <a:p>
            <a:pPr marL="0" indent="0" algn="just">
              <a:buNone/>
            </a:pPr>
            <a:r>
              <a:rPr lang="es-EC" sz="1800" dirty="0">
                <a:effectLst/>
              </a:rPr>
              <a:t>En el análisis de este modelo matemático el edificio se debe someter a un incremento cíclico de las fuerzas laterales (</a:t>
            </a:r>
            <a:r>
              <a:rPr lang="es-EC" sz="1800" dirty="0" smtClean="0">
                <a:effectLst/>
              </a:rPr>
              <a:t>PUSHOVER)</a:t>
            </a:r>
            <a:endParaRPr lang="es-EC" sz="1800" dirty="0">
              <a:effectLst/>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208404"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4 Imagen"/>
          <p:cNvPicPr/>
          <p:nvPr/>
        </p:nvPicPr>
        <p:blipFill>
          <a:blip r:embed="rId3">
            <a:extLst>
              <a:ext uri="{28A0092B-C50C-407E-A947-70E740481C1C}">
                <a14:useLocalDpi xmlns:a14="http://schemas.microsoft.com/office/drawing/2010/main" xmlns="" val="0"/>
              </a:ext>
            </a:extLst>
          </a:blip>
          <a:srcRect l="55057" t="23637" r="4597" b="6667"/>
          <a:stretch>
            <a:fillRect/>
          </a:stretch>
        </p:blipFill>
        <p:spPr bwMode="auto">
          <a:xfrm>
            <a:off x="4132684" y="1916832"/>
            <a:ext cx="4068452" cy="3556278"/>
          </a:xfrm>
          <a:prstGeom prst="rect">
            <a:avLst/>
          </a:prstGeom>
          <a:ln>
            <a:noFill/>
          </a:ln>
          <a:effectLst>
            <a:softEdge rad="112500"/>
          </a:effectLst>
        </p:spPr>
      </p:pic>
    </p:spTree>
    <p:extLst>
      <p:ext uri="{BB962C8B-B14F-4D97-AF65-F5344CB8AC3E}">
        <p14:creationId xmlns:p14="http://schemas.microsoft.com/office/powerpoint/2010/main" xmlns="" val="166610665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Capitulo</a:t>
            </a:r>
            <a:r>
              <a:rPr lang="en-US" dirty="0" smtClean="0"/>
              <a:t> 3</a:t>
            </a:r>
            <a:endParaRPr lang="es-EC" dirty="0"/>
          </a:p>
        </p:txBody>
      </p:sp>
      <p:sp>
        <p:nvSpPr>
          <p:cNvPr id="3" name="2 Marcador de contenido"/>
          <p:cNvSpPr>
            <a:spLocks noGrp="1"/>
          </p:cNvSpPr>
          <p:nvPr>
            <p:ph idx="1"/>
          </p:nvPr>
        </p:nvSpPr>
        <p:spPr/>
        <p:txBody>
          <a:bodyPr/>
          <a:lstStyle/>
          <a:p>
            <a:endParaRPr lang="es-EC"/>
          </a:p>
        </p:txBody>
      </p:sp>
    </p:spTree>
    <p:extLst>
      <p:ext uri="{BB962C8B-B14F-4D97-AF65-F5344CB8AC3E}">
        <p14:creationId xmlns:p14="http://schemas.microsoft.com/office/powerpoint/2010/main" xmlns="" val="397746733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454648" y="2921988"/>
            <a:ext cx="5064953" cy="1695631"/>
          </a:xfrm>
        </p:spPr>
        <p:txBody>
          <a:bodyPr/>
          <a:lstStyle/>
          <a:p>
            <a:r>
              <a:rPr lang="es-EC" b="1" dirty="0">
                <a:effectLst/>
              </a:rPr>
              <a:t>CÓDIGO FEMA</a:t>
            </a:r>
            <a:endParaRPr lang="es-EC" dirty="0"/>
          </a:p>
        </p:txBody>
      </p:sp>
      <p:sp>
        <p:nvSpPr>
          <p:cNvPr id="3" name="2 Marcador de contenido"/>
          <p:cNvSpPr>
            <a:spLocks noGrp="1"/>
          </p:cNvSpPr>
          <p:nvPr>
            <p:ph idx="1"/>
          </p:nvPr>
        </p:nvSpPr>
        <p:spPr>
          <a:xfrm>
            <a:off x="3729689" y="-603448"/>
            <a:ext cx="5378815" cy="5077623"/>
          </a:xfrm>
        </p:spPr>
        <p:txBody>
          <a:bodyPr/>
          <a:lstStyle/>
          <a:p>
            <a:pPr marL="0" indent="0" algn="just">
              <a:buNone/>
            </a:pPr>
            <a:r>
              <a:rPr lang="es-EC" dirty="0"/>
              <a:t>Agencia Federal para la Gestión de </a:t>
            </a:r>
            <a:r>
              <a:rPr lang="es-EC" dirty="0" smtClean="0"/>
              <a:t>Emergencias que </a:t>
            </a:r>
            <a:r>
              <a:rPr lang="es-EC" dirty="0"/>
              <a:t>da respuesta a huracanes, terremotos, inundaciones y otros desastres naturales.</a:t>
            </a:r>
          </a:p>
        </p:txBody>
      </p:sp>
      <p:pic>
        <p:nvPicPr>
          <p:cNvPr id="1030" name="Picture 6" descr="http://wvuafm.ua.edu/wp-content/uploads/2011/05/Obama-at-FEM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17726" y="3611325"/>
            <a:ext cx="3726682" cy="248197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1489878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contenido"/>
          <p:cNvSpPr>
            <a:spLocks noGrp="1"/>
          </p:cNvSpPr>
          <p:nvPr>
            <p:ph idx="1"/>
          </p:nvPr>
        </p:nvSpPr>
        <p:spPr>
          <a:xfrm>
            <a:off x="3815915" y="-675456"/>
            <a:ext cx="5292589" cy="5333327"/>
          </a:xfrm>
        </p:spPr>
        <p:txBody>
          <a:bodyPr>
            <a:normAutofit/>
          </a:bodyPr>
          <a:lstStyle/>
          <a:p>
            <a:pPr marL="0" indent="0" algn="just">
              <a:buNone/>
            </a:pPr>
            <a:r>
              <a:rPr lang="es-EC" dirty="0" smtClean="0">
                <a:effectLst/>
              </a:rPr>
              <a:t>Llegar a satisfacer </a:t>
            </a:r>
            <a:r>
              <a:rPr lang="es-EC" dirty="0">
                <a:effectLst/>
              </a:rPr>
              <a:t>un amplio rango de niveles de rendimiento, e incluir la consideración de la variedad de riesgos sísmicos en las ciudades más importantes de los Estados Unidos y otros países del mundo.</a:t>
            </a:r>
            <a:endParaRPr lang="es-EC" dirty="0"/>
          </a:p>
        </p:txBody>
      </p:sp>
      <p:sp>
        <p:nvSpPr>
          <p:cNvPr id="6" name="5 Título"/>
          <p:cNvSpPr>
            <a:spLocks noGrp="1"/>
          </p:cNvSpPr>
          <p:nvPr>
            <p:ph type="title"/>
          </p:nvPr>
        </p:nvSpPr>
        <p:spPr>
          <a:xfrm rot="-4500000">
            <a:off x="-558441" y="3045579"/>
            <a:ext cx="5591631" cy="1695631"/>
          </a:xfrm>
        </p:spPr>
        <p:txBody>
          <a:bodyPr>
            <a:normAutofit fontScale="90000"/>
          </a:bodyPr>
          <a:lstStyle/>
          <a:p>
            <a:pPr lvl="0" algn="l"/>
            <a:r>
              <a:rPr lang="es-EC" sz="4000" dirty="0">
                <a:effectLst/>
              </a:rPr>
              <a:t>DESCRIPCIÓN Y ANÁLISIS DEL CÓDIGO FEMA</a:t>
            </a:r>
            <a:r>
              <a:rPr lang="es-EC" b="1" dirty="0">
                <a:effectLst/>
              </a:rPr>
              <a:t/>
            </a:r>
            <a:br>
              <a:rPr lang="es-EC" b="1" dirty="0">
                <a:effectLst/>
              </a:rPr>
            </a:br>
            <a:endParaRPr lang="es-EC" dirty="0"/>
          </a:p>
        </p:txBody>
      </p:sp>
      <p:pic>
        <p:nvPicPr>
          <p:cNvPr id="2050" name="Picture 2" descr="http://irapl.altervista.org/cpm/albums/fema-11/normal_05142-FEMA-National-Response-and-Coordination-Cente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07904" y="4156264"/>
            <a:ext cx="3882008" cy="229707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907213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contenido"/>
          <p:cNvSpPr>
            <a:spLocks noGrp="1"/>
          </p:cNvSpPr>
          <p:nvPr>
            <p:ph idx="1"/>
          </p:nvPr>
        </p:nvSpPr>
        <p:spPr>
          <a:xfrm>
            <a:off x="3908204" y="-1035496"/>
            <a:ext cx="5235796" cy="5077623"/>
          </a:xfrm>
        </p:spPr>
        <p:txBody>
          <a:bodyPr/>
          <a:lstStyle/>
          <a:p>
            <a:pPr marL="0" indent="0" algn="ctr">
              <a:buNone/>
            </a:pPr>
            <a:r>
              <a:rPr lang="es-EC" b="1" dirty="0">
                <a:effectLst/>
              </a:rPr>
              <a:t>Objetivos de </a:t>
            </a:r>
            <a:r>
              <a:rPr lang="es-EC" b="1" dirty="0" smtClean="0">
                <a:effectLst/>
              </a:rPr>
              <a:t>Rehabilitación</a:t>
            </a:r>
          </a:p>
          <a:p>
            <a:pPr marL="0" indent="0" algn="just">
              <a:buNone/>
            </a:pPr>
            <a:r>
              <a:rPr lang="es-EC" dirty="0" smtClean="0">
                <a:effectLst/>
              </a:rPr>
              <a:t>Selección </a:t>
            </a:r>
            <a:r>
              <a:rPr lang="es-EC" dirty="0">
                <a:effectLst/>
              </a:rPr>
              <a:t>de niveles de rendimiento deseados para niveles de severidad de sismo dados.</a:t>
            </a:r>
            <a:endParaRPr lang="es-EC" dirty="0"/>
          </a:p>
        </p:txBody>
      </p:sp>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pic>
        <p:nvPicPr>
          <p:cNvPr id="1026" name="Picture 2" descr="http://t1.gstatic.com/images?q=tbn:ANd9GcT3bhpeodLGAp-4OcFZhO4dSwrAcBhM9DsBlPLErTo6HhCMx70G-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88024" y="3068960"/>
            <a:ext cx="2592288" cy="346577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907213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sp>
        <p:nvSpPr>
          <p:cNvPr id="2" name="1 Marcador de contenido"/>
          <p:cNvSpPr>
            <a:spLocks noGrp="1"/>
          </p:cNvSpPr>
          <p:nvPr>
            <p:ph idx="1"/>
          </p:nvPr>
        </p:nvSpPr>
        <p:spPr>
          <a:xfrm>
            <a:off x="3779912" y="-531440"/>
            <a:ext cx="5292080" cy="5077623"/>
          </a:xfrm>
        </p:spPr>
        <p:txBody>
          <a:bodyPr/>
          <a:lstStyle/>
          <a:p>
            <a:pPr marL="0" indent="0" algn="ctr">
              <a:buNone/>
            </a:pPr>
            <a:r>
              <a:rPr lang="es-EC" b="1" dirty="0">
                <a:effectLst/>
              </a:rPr>
              <a:t>Niveles de </a:t>
            </a:r>
            <a:r>
              <a:rPr lang="es-EC" b="1" dirty="0" smtClean="0">
                <a:effectLst/>
              </a:rPr>
              <a:t>Rendimiento</a:t>
            </a:r>
          </a:p>
          <a:p>
            <a:pPr marL="0" indent="0" algn="just">
              <a:buNone/>
            </a:pPr>
            <a:r>
              <a:rPr lang="es-EC" dirty="0" smtClean="0">
                <a:effectLst/>
              </a:rPr>
              <a:t>Definición </a:t>
            </a:r>
            <a:r>
              <a:rPr lang="es-EC" dirty="0">
                <a:effectLst/>
              </a:rPr>
              <a:t>del comportamiento esperado del edificio en el sismo de diseño en términos de limitación de niveles de daño a los componentes estructurales y no estructurales.</a:t>
            </a:r>
            <a:endParaRPr lang="es-EC" dirty="0"/>
          </a:p>
        </p:txBody>
      </p:sp>
      <p:pic>
        <p:nvPicPr>
          <p:cNvPr id="2050" name="Picture 2" descr="http://t0.gstatic.com/images?q=tbn:ANd9GcRO-QygK_r-Hnq7Eeh7j4cywjc6mw4JSNqnw0Zp_vrRazMvIrYJ"/>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266" t="4635" r="19809" b="5990"/>
          <a:stretch/>
        </p:blipFill>
        <p:spPr bwMode="auto">
          <a:xfrm>
            <a:off x="4283968" y="3997550"/>
            <a:ext cx="2812256" cy="262667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545392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sp>
        <p:nvSpPr>
          <p:cNvPr id="2" name="1 Marcador de contenido"/>
          <p:cNvSpPr>
            <a:spLocks noGrp="1"/>
          </p:cNvSpPr>
          <p:nvPr>
            <p:ph idx="1"/>
          </p:nvPr>
        </p:nvSpPr>
        <p:spPr>
          <a:xfrm>
            <a:off x="3873705" y="-1395536"/>
            <a:ext cx="5234799" cy="5077623"/>
          </a:xfrm>
        </p:spPr>
        <p:txBody>
          <a:bodyPr/>
          <a:lstStyle/>
          <a:p>
            <a:pPr marL="0" indent="0" algn="ctr">
              <a:buNone/>
            </a:pPr>
            <a:r>
              <a:rPr lang="es-EC" b="1" dirty="0">
                <a:effectLst/>
              </a:rPr>
              <a:t>Riesgo </a:t>
            </a:r>
            <a:r>
              <a:rPr lang="es-EC" b="1" dirty="0" smtClean="0">
                <a:effectLst/>
              </a:rPr>
              <a:t>Sísmico</a:t>
            </a:r>
          </a:p>
          <a:p>
            <a:pPr marL="0" indent="0" algn="just">
              <a:buNone/>
            </a:pPr>
            <a:r>
              <a:rPr lang="es-EC" dirty="0" smtClean="0">
                <a:effectLst/>
              </a:rPr>
              <a:t>Determinación </a:t>
            </a:r>
            <a:r>
              <a:rPr lang="es-EC" dirty="0">
                <a:effectLst/>
              </a:rPr>
              <a:t>del sismo de diseño y otros riesgos de sitio, deslizamientos, licuefacción, etc. </a:t>
            </a:r>
            <a:endParaRPr lang="es-EC" dirty="0"/>
          </a:p>
        </p:txBody>
      </p:sp>
      <p:pic>
        <p:nvPicPr>
          <p:cNvPr id="3074" name="Picture 2" descr="http://icogblogs.com/riesgos/files/2011/01/riesgo-sismico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07904" y="2420888"/>
            <a:ext cx="5227259" cy="327690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227932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23928" y="332656"/>
            <a:ext cx="4968552" cy="5077623"/>
          </a:xfrm>
        </p:spPr>
        <p:txBody>
          <a:bodyPr>
            <a:normAutofit/>
          </a:bodyPr>
          <a:lstStyle/>
          <a:p>
            <a:pPr marL="0" indent="0" algn="just">
              <a:buNone/>
            </a:pPr>
            <a:r>
              <a:rPr lang="es-EC" dirty="0">
                <a:effectLst/>
              </a:rPr>
              <a:t>El mal desempeño </a:t>
            </a:r>
            <a:r>
              <a:rPr lang="es-EC" dirty="0" smtClean="0">
                <a:effectLst/>
              </a:rPr>
              <a:t>de </a:t>
            </a:r>
            <a:r>
              <a:rPr lang="es-EC" dirty="0">
                <a:effectLst/>
              </a:rPr>
              <a:t>estructural </a:t>
            </a:r>
            <a:r>
              <a:rPr lang="es-EC" dirty="0" smtClean="0">
                <a:effectLst/>
              </a:rPr>
              <a:t>de </a:t>
            </a:r>
            <a:r>
              <a:rPr lang="es-EC" dirty="0">
                <a:effectLst/>
              </a:rPr>
              <a:t>los diseños </a:t>
            </a:r>
            <a:r>
              <a:rPr lang="es-EC" dirty="0" err="1">
                <a:effectLst/>
              </a:rPr>
              <a:t>sismorresistentes</a:t>
            </a:r>
            <a:r>
              <a:rPr lang="es-EC" dirty="0">
                <a:effectLst/>
              </a:rPr>
              <a:t> modernos, ha puesto en evidencia que la confiabilidad de estos diseños era menor de la esperada, y que presenta grandes inconsistencias entre estructuras con un mismo sistema estructural.</a:t>
            </a:r>
            <a:endParaRPr lang="es-EC" dirty="0"/>
          </a:p>
        </p:txBody>
      </p:sp>
      <p:pic>
        <p:nvPicPr>
          <p:cNvPr id="5" name="4 Imagen"/>
          <p:cNvPicPr/>
          <p:nvPr/>
        </p:nvPicPr>
        <p:blipFill>
          <a:blip r:embed="rId2" cstate="print"/>
          <a:stretch>
            <a:fillRect/>
          </a:stretch>
        </p:blipFill>
        <p:spPr>
          <a:xfrm>
            <a:off x="153807" y="2060848"/>
            <a:ext cx="3225049" cy="2808312"/>
          </a:xfrm>
          <a:prstGeom prst="rect">
            <a:avLst/>
          </a:prstGeom>
          <a:ln>
            <a:noFill/>
          </a:ln>
          <a:effectLst>
            <a:softEdge rad="112500"/>
          </a:effectLst>
        </p:spPr>
      </p:pic>
      <p:sp>
        <p:nvSpPr>
          <p:cNvPr id="8" name="1 Título"/>
          <p:cNvSpPr txBox="1">
            <a:spLocks/>
          </p:cNvSpPr>
          <p:nvPr/>
        </p:nvSpPr>
        <p:spPr>
          <a:xfrm rot="942586">
            <a:off x="403382" y="297055"/>
            <a:ext cx="2993332"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smtClean="0"/>
              <a:t>INTRODUCCIÓN</a:t>
            </a:r>
            <a:endParaRPr lang="es-EC" sz="2400"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7233771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sp>
        <p:nvSpPr>
          <p:cNvPr id="2" name="1 Marcador de contenido"/>
          <p:cNvSpPr>
            <a:spLocks noGrp="1"/>
          </p:cNvSpPr>
          <p:nvPr>
            <p:ph idx="1"/>
          </p:nvPr>
        </p:nvSpPr>
        <p:spPr>
          <a:xfrm>
            <a:off x="3816424" y="-928543"/>
            <a:ext cx="5220072" cy="5077623"/>
          </a:xfrm>
        </p:spPr>
        <p:txBody>
          <a:bodyPr/>
          <a:lstStyle/>
          <a:p>
            <a:pPr marL="0" indent="0" algn="ctr">
              <a:buNone/>
            </a:pPr>
            <a:r>
              <a:rPr lang="es-EC" sz="2400" b="1" dirty="0">
                <a:effectLst/>
              </a:rPr>
              <a:t>Características de </a:t>
            </a:r>
            <a:r>
              <a:rPr lang="es-EC" sz="2400" b="1" dirty="0" smtClean="0">
                <a:effectLst/>
              </a:rPr>
              <a:t>Construcción</a:t>
            </a:r>
          </a:p>
          <a:p>
            <a:pPr marL="0" indent="0" algn="just">
              <a:buNone/>
            </a:pPr>
            <a:r>
              <a:rPr lang="es-EC" sz="2400" dirty="0" smtClean="0">
                <a:effectLst/>
              </a:rPr>
              <a:t>Las </a:t>
            </a:r>
            <a:r>
              <a:rPr lang="es-EC" sz="2400" dirty="0">
                <a:effectLst/>
              </a:rPr>
              <a:t>características de construcción determinarán la capacidad de resistencia del edificio ante un sismo.</a:t>
            </a:r>
          </a:p>
        </p:txBody>
      </p:sp>
      <p:pic>
        <p:nvPicPr>
          <p:cNvPr id="4098" name="Picture 2" descr="http://t3.gstatic.com/images?q=tbn:ANd9GcTNQegdaIsRRoonN70rkg6-nf6YAZQ3fZA3hOBMHc5hpxMXsDo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27984" y="2810902"/>
            <a:ext cx="3096344" cy="357042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27475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sp>
        <p:nvSpPr>
          <p:cNvPr id="2" name="1 Marcador de contenido"/>
          <p:cNvSpPr>
            <a:spLocks noGrp="1"/>
          </p:cNvSpPr>
          <p:nvPr>
            <p:ph idx="1"/>
          </p:nvPr>
        </p:nvSpPr>
        <p:spPr>
          <a:xfrm>
            <a:off x="3851920" y="-1539552"/>
            <a:ext cx="5184576" cy="5077623"/>
          </a:xfrm>
        </p:spPr>
        <p:txBody>
          <a:bodyPr/>
          <a:lstStyle/>
          <a:p>
            <a:pPr marL="0" indent="0" algn="ctr">
              <a:buNone/>
            </a:pPr>
            <a:r>
              <a:rPr lang="es-EC" b="1" dirty="0" smtClean="0">
                <a:effectLst/>
              </a:rPr>
              <a:t>Métodos </a:t>
            </a:r>
            <a:r>
              <a:rPr lang="es-EC" b="1" dirty="0">
                <a:effectLst/>
              </a:rPr>
              <a:t>de </a:t>
            </a:r>
            <a:r>
              <a:rPr lang="es-EC" b="1" dirty="0" smtClean="0">
                <a:effectLst/>
              </a:rPr>
              <a:t>Rehabilitación </a:t>
            </a:r>
          </a:p>
          <a:p>
            <a:pPr marL="0" indent="0" algn="just">
              <a:buNone/>
            </a:pPr>
            <a:r>
              <a:rPr lang="es-EC" dirty="0" smtClean="0">
                <a:effectLst/>
              </a:rPr>
              <a:t>Selección </a:t>
            </a:r>
            <a:r>
              <a:rPr lang="es-EC" dirty="0">
                <a:effectLst/>
              </a:rPr>
              <a:t>del Método Simplificado o Sistemático.</a:t>
            </a:r>
          </a:p>
        </p:txBody>
      </p:sp>
      <p:pic>
        <p:nvPicPr>
          <p:cNvPr id="5124" name="Picture 4" descr="http://t2.gstatic.com/images?q=tbn:ANd9GcSWLAP6OvRu4AaSx9hGU1Vr_7YH88-0EYfnvwCXm2yS03kR3z2tX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43808" y="4194214"/>
            <a:ext cx="3900037" cy="254715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122" name="Picture 2" descr="http://t0.gstatic.com/images?q=tbn:ANd9GcTe_wGts_5W8wp9pQYKNI_vEiaEblGmOULpB6PCkPinXHokBctm7Q"/>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64088" y="1844824"/>
            <a:ext cx="3779912" cy="244827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231240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sp>
        <p:nvSpPr>
          <p:cNvPr id="2" name="1 Marcador de contenido"/>
          <p:cNvSpPr>
            <a:spLocks noGrp="1"/>
          </p:cNvSpPr>
          <p:nvPr>
            <p:ph idx="1"/>
          </p:nvPr>
        </p:nvSpPr>
        <p:spPr>
          <a:xfrm>
            <a:off x="3851920" y="-459432"/>
            <a:ext cx="5184576" cy="5077623"/>
          </a:xfrm>
        </p:spPr>
        <p:txBody>
          <a:bodyPr/>
          <a:lstStyle/>
          <a:p>
            <a:pPr marL="0" indent="0" algn="ctr">
              <a:buNone/>
            </a:pPr>
            <a:r>
              <a:rPr lang="es-EC" sz="2400" b="1" dirty="0">
                <a:effectLst/>
              </a:rPr>
              <a:t>Estrategias de </a:t>
            </a:r>
            <a:r>
              <a:rPr lang="es-EC" sz="2400" b="1" dirty="0" smtClean="0">
                <a:effectLst/>
              </a:rPr>
              <a:t>Rehabilitación</a:t>
            </a:r>
          </a:p>
          <a:p>
            <a:pPr marL="0" indent="0" algn="just">
              <a:buNone/>
            </a:pPr>
            <a:r>
              <a:rPr lang="es-EC" dirty="0" smtClean="0">
                <a:effectLst/>
              </a:rPr>
              <a:t>Selección </a:t>
            </a:r>
            <a:r>
              <a:rPr lang="es-EC" dirty="0">
                <a:effectLst/>
              </a:rPr>
              <a:t>de una estrategia básica para la rehabilitación, proporcionando elementos de transporte de la carga lateral adicionales, aislamiento sísmico, o reduciendo la masa del edificio. </a:t>
            </a:r>
          </a:p>
        </p:txBody>
      </p:sp>
      <p:pic>
        <p:nvPicPr>
          <p:cNvPr id="6146" name="Picture 2" descr="http://t1.gstatic.com/images?q=tbn:ANd9GcRktiVpWExiOzXDsYSofQBpFYcrxnQ3NjBjx98dgKcjgVH6wMh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19972" y="4077072"/>
            <a:ext cx="2520280" cy="269051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291147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sp>
        <p:nvSpPr>
          <p:cNvPr id="2" name="1 Marcador de contenido"/>
          <p:cNvSpPr>
            <a:spLocks noGrp="1"/>
          </p:cNvSpPr>
          <p:nvPr>
            <p:ph idx="1"/>
          </p:nvPr>
        </p:nvSpPr>
        <p:spPr>
          <a:xfrm>
            <a:off x="3635896" y="-675456"/>
            <a:ext cx="5472608" cy="5077623"/>
          </a:xfrm>
        </p:spPr>
        <p:txBody>
          <a:bodyPr/>
          <a:lstStyle/>
          <a:p>
            <a:pPr marL="0" indent="0" algn="ctr">
              <a:buNone/>
            </a:pPr>
            <a:r>
              <a:rPr lang="es-EC" b="1" dirty="0">
                <a:effectLst/>
              </a:rPr>
              <a:t>Análisis General y </a:t>
            </a:r>
            <a:r>
              <a:rPr lang="es-EC" b="1" dirty="0" smtClean="0">
                <a:effectLst/>
              </a:rPr>
              <a:t>Diseño</a:t>
            </a:r>
          </a:p>
          <a:p>
            <a:pPr marL="0" indent="0" algn="just">
              <a:buNone/>
            </a:pPr>
            <a:r>
              <a:rPr lang="es-EC" sz="2400" dirty="0" smtClean="0">
                <a:effectLst/>
              </a:rPr>
              <a:t>La </a:t>
            </a:r>
            <a:r>
              <a:rPr lang="es-EC" sz="2400" dirty="0">
                <a:effectLst/>
              </a:rPr>
              <a:t>especificación de la fuerza y acciones de deformación para las que dado componentes de un edificio debe ser evaluado, y criterios de diseño mínimos para interconexión de componentes estructurales.</a:t>
            </a:r>
          </a:p>
        </p:txBody>
      </p:sp>
      <p:pic>
        <p:nvPicPr>
          <p:cNvPr id="7170" name="Picture 2" descr="http://t3.gstatic.com/images?q=tbn:ANd9GcT0D9eY2E6b6XqjfDkmigF9EJ5aCanNq14oDx-MvXWUhWgOuzGL6Q"/>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5856" y="3773290"/>
            <a:ext cx="4032448" cy="268341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873533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sp>
        <p:nvSpPr>
          <p:cNvPr id="2" name="1 Marcador de contenido"/>
          <p:cNvSpPr>
            <a:spLocks noGrp="1"/>
          </p:cNvSpPr>
          <p:nvPr>
            <p:ph idx="1"/>
          </p:nvPr>
        </p:nvSpPr>
        <p:spPr>
          <a:xfrm>
            <a:off x="3851920" y="-531440"/>
            <a:ext cx="5184576" cy="5077623"/>
          </a:xfrm>
        </p:spPr>
        <p:txBody>
          <a:bodyPr/>
          <a:lstStyle/>
          <a:p>
            <a:pPr marL="0" indent="0" algn="ctr">
              <a:buNone/>
            </a:pPr>
            <a:r>
              <a:rPr lang="es-EC" b="1" dirty="0">
                <a:effectLst/>
              </a:rPr>
              <a:t>Bloque de E</a:t>
            </a:r>
            <a:r>
              <a:rPr lang="es-EC" b="1" dirty="0" smtClean="0">
                <a:effectLst/>
              </a:rPr>
              <a:t>dificaciones</a:t>
            </a:r>
          </a:p>
          <a:p>
            <a:pPr marL="0" indent="0" algn="just">
              <a:buNone/>
            </a:pPr>
            <a:r>
              <a:rPr lang="es-EC" dirty="0" smtClean="0">
                <a:effectLst/>
              </a:rPr>
              <a:t>Edificios </a:t>
            </a:r>
            <a:r>
              <a:rPr lang="es-EC" dirty="0">
                <a:effectLst/>
              </a:rPr>
              <a:t>que comparten elementos con estructuras contiguas, podrían verse afectadas en el rendimiento o comportamiento en las estructuras adyacentes.</a:t>
            </a:r>
          </a:p>
        </p:txBody>
      </p:sp>
      <p:pic>
        <p:nvPicPr>
          <p:cNvPr id="8194" name="Picture 2" descr="http://t0.gstatic.com/images?q=tbn:ANd9GcQEWVdd_SB_bJM1HKpgIaVlyWO0Ibi7w3M_HHHSMxBPU5b_ixQwg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47864" y="3718203"/>
            <a:ext cx="4248472" cy="272144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044775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sp>
        <p:nvSpPr>
          <p:cNvPr id="2" name="1 Marcador de contenido"/>
          <p:cNvSpPr>
            <a:spLocks noGrp="1"/>
          </p:cNvSpPr>
          <p:nvPr>
            <p:ph idx="1"/>
          </p:nvPr>
        </p:nvSpPr>
        <p:spPr>
          <a:xfrm>
            <a:off x="3851920" y="-675456"/>
            <a:ext cx="5184576" cy="5077623"/>
          </a:xfrm>
        </p:spPr>
        <p:txBody>
          <a:bodyPr/>
          <a:lstStyle/>
          <a:p>
            <a:pPr marL="0" indent="0" algn="ctr">
              <a:buNone/>
            </a:pPr>
            <a:r>
              <a:rPr lang="es-EC" b="1" dirty="0">
                <a:effectLst/>
              </a:rPr>
              <a:t>Garantía de </a:t>
            </a:r>
            <a:r>
              <a:rPr lang="es-EC" b="1" dirty="0" smtClean="0">
                <a:effectLst/>
              </a:rPr>
              <a:t>Calidad</a:t>
            </a:r>
          </a:p>
          <a:p>
            <a:pPr marL="0" indent="0" algn="just">
              <a:buNone/>
            </a:pPr>
            <a:r>
              <a:rPr lang="es-EC" dirty="0" smtClean="0">
                <a:effectLst/>
              </a:rPr>
              <a:t>Para </a:t>
            </a:r>
            <a:r>
              <a:rPr lang="es-EC" dirty="0">
                <a:effectLst/>
              </a:rPr>
              <a:t>asegurar que el diseño sea puesto en práctica apropiadamente en el proceso de construcción.</a:t>
            </a:r>
          </a:p>
        </p:txBody>
      </p:sp>
      <p:sp>
        <p:nvSpPr>
          <p:cNvPr id="3" name="AutoShape 2" descr="data:image/jpeg;base64,/9j/4AAQSkZJRgABAQAAAQABAAD/2wCEAAkGBhAPDxAQEBQQEBAQDw8QFQ8PEQ8QDw0QFBYYFRcQEhIXHCYeFxkjGxUSIC8sIycpLC0sFR8xQTAqNSYrLyoBCQoKDgwOGg8PGioiHiUsNTUpNSoyNTA1KTUsLzQvNDU1LC0tKSksNSkqNS8rNTAsKjAyKjAqLi8tNS8vNSksNf/AABEIALQBGAMBIgACEQEDEQH/xAAcAAEAAQUBAQAAAAAAAAAAAAAAAwEEBQYHAgj/xABBEAABAwICBQkGBAQGAwEAAAABAAIDBBESIQUTMVGRBhRBUnKSsdHSByIjYXGBMkKhwTNDYrIVU2OCwvBzs+E1/8QAGgEBAAMBAQEAAAAAAAAAAAAAAAMEBQIGAf/EAC4RAQACAQIDCAIBBAMAAAAAAAABAgMEESExQQUSE1FhcdHwIqHxMkKRwTNTsf/aAAwDAQACEQMRAD8A7UGYi65dkbAAlo2Ddt2r1zcb39+TzSHa/tnwClQRc3G9/fk805uN7+/J5qVEEXNxvf35PNObje/vyealRBFzcb39+TzTm43v78nmpUQRc3G9/fk805uN7+/J5qVEEXNxvf35PNObje/vyealRBFzcb39+TzTm43v78nmpUQRc3G9/fk805uN7+/J5qVEEXNxvf35PNObje/vyealRBFzcb39+TzTm43v78nmpUQRc3G9/fk805uN7+/J5qVEEXNxvf35PNObje/vyealRBFzcb39+TzTm43v78nmpUQRc3G9/fk805uN7+/J5qVEEXNxvf35PNObje/vyealRBFzcb39+TzTm43v78nmpUQRc3G9/fk805uN7+/J5qVEEJZhLbF2ZsQSXDYc89iKs21nbHgUQIdr+2fAKVRQ7X9s+AUqAiIgIiICIiAiIgIiIC8GQKCeozsOhQ65Bea1BKFZa5U1yDIgqqsoKixsdhV6gIiICIiAiIgIiICIiAiIgIiICIiCKbaztjwKJNtZ2x4FECHa/tnwClUUO1/bPgFKgIiICIiAiIgIi8yvwtJ3AlBW6o91gTuBKw1DWF87b/1eBWZkbcEbwRxQYI1Cpr1jjNbLpGSpr0GR16a9Y7XpzhBkhOs5TvxMad4C1HnC2yjZhjYDtDRxsgmREQEREBERAREQEREBERAREQEREEU21nbHgUSbaztjwKIEO1/bPgFKoodr+2fAKVAREQEREBERAUNULtI35KZYuvqPftusgtaWkfHMwkG1z7wzGYPSs8tbnqiOlZDRFeXh2Mj3bZk70GF5S0hik1g/BIb36r+kH67eKwvPFvlXJBIxzJHMLXCxFxxHzWj1OhrOcGOxAE2NiLjoKDwKtV50rd+i5BssVmNB8k3SgSSusy/4GG7nW3n8vj9EE2gKIzyBxHw2EEnoc7ob/wB/dbgo6enbG0MYA1rcgBsCkQEVHPAFzkB0nYEugqiIgIiICIiAiIgIiICIiAiIgim2s7Y8CiTbWdseBRAh2v7Z8ApVFDtf2z4BSoCIiAiIgIiIC1vTNSI5XB2V7EXyuLdC2ReXxNdk4AjcQCg0eeuvszG/YFNSVwAw/wDSVmtM8mY52jBhie29nNaMJ+TgLXWJfyJkEZLZgZOhuGzT8r3uEHqOpBVy1gK16kMjTheCCDYg7QR0LO0j8kEppgpKcGM3abeB+oUjVVwQZOlqg8biNo/cKCPTdO+d1M2RpnY3E6MZlo+uy+Yy25rnXKTlo+nL4YHWlcC0vG2Jvy/qy+y0rRmlJKedlQw/EY/Fck+9vDt4IuD9Vo4NBbLSbzw8mZqO0K4skUjj5umaApf8YM9RVPkdC2d0UdKx7mRMa0A3eG2LicQ/X5K807yyjpqepjpr66kMUOGUOszF7oeL5uAttPy354rQLp6SR1TRxPqqCt+Jq4i3W00md2EHpBxN3EAZ5K/l5Iy11UaqoY2mifFqn018c0zBsdI8HC118JFr2wN2rq0Ui+95/GOUf62c0m849qR+U85/3v8AtWtrqvR76OSWpNTFUyshlY+ONgYXjJ8ZaLgDPbuUmhNJVFcaiqdO6npoJ3sbFGyMhzI7FzpHOBJuN1ley8hYZGxtnlqpxDh1YkkaNVbdgaLnIZm5yWQ0bybhp6d9MzHq5NYXYnXcdYLOz+ihtkx93h/V7dPvonriy97j/T79dvvVhKXljUyQvrBTN5k0uP8AFIqXRtNjKGkYTbPK42bVtdNUtkYx7Ddr2teDva4XBWkaa5P6Qj0fzKExSwtswuYHNqHQXxEFhOEnfY3O5NCaKfPE6rrJJ6aCNmGCFsskPNoIxYSvtb3sr5+QX2+LHaverMRx6cfbh5vlMuStu7aJnh14e/Hyb4i1DRnLVsVDBPV6z4gmDZAz+Nq3ENuBse9ovuyOxZ/QdfLPA2WWIwOcSRG52JwZf3SdxItkq18NqbzPnss0zUvtEc9t2QREUSYREQEREBERBFNtZ2x4FEm2s7Y8CiBDtf2z4BSqKHa/tnwClQEREBERAREQEREBERBqmmacCoeR04T9yAvMGSm0g7FK8/O3DL9lCxBeNerHT+mhS075TYuAwsafzSHYPp0/QFThy0H2iaSxyxwDZG3GR/W7ZwAHFWdLh8XLFZ5dVXV5vBxTaOfRqk0znuc9xxOcS4k7STmSrzQWhJa2dsEQzOZcfwxsG17vkP1yCx67V7OuTopKRsjh8aoAkcelrD+Bn2Bv9SVv6rP4GPeOfR57SaedRk2nl1Zjk/oCKhgbDFiIBLnOcc3vO11ujYMgsmiLzNrTad55vU1rFY2jkIixPKfT7KGmfM7N34WM/wAyQ7G/TaT8gUrWbTFY5lrRWJtPKF5V6ShiLWyyRxuf+EPe1pf9ATmrPlHoUVlOYi54bia8tjcG68Nz1bnEZA7+jIrhOkdISVMrpZnF73m5J/tA6AOgLd/Zk/SGsbgxGiuQ/Wn4YsP5V88V7bMt608mhnDXxItxhlY9fGe/hzXhLKv0TFHHzvTBYyzDHDRsPuUzLWDYw0+9Ja2Y2bb7s1oaurZ9XMxpipy4MMNWLymEDKdj254j0h1997KHlnohl46loa2odJBTCeT346Vr321wYfdxAkAE7wo+Zf4fNTWqaiaSedkL4p5ceua+4MjWbWlpsb7slFNoyU36zy8o9vlNFZx326RznrPv5+38NwRUBVVntEREQEREBERBFNtZ2x4FEm2s7Y8CiBDtf2z4BSqKHa/tnwClQEREBERAREQEREBeXnI/Qr0vLzkfoUGr2XglSEK2qH4Qgq+ay5ZyhqNZVzu/1HN+zfdHgt7qK5c70gbzSnfLJ/cVrdlx+dp9GP2tP4Vj1TaDodfVU8J2STRtPZJF/wBLr6GAtsXCeQpH+JUl/wDNPHC6362Xd187Ume/WPR97KrHh2n1EXl0gFrkC5AFza5PQPmvSymuLjvtQ05r6zUNPw6YYbdBldm4/b3W/YrrGlK5tPBLM7ZFG9/1wi9vvs+6+eZJHyyFxu6SR5JtmXPcb5fUlavZuLe05J6MjtTLtSMcdWY5H8mXV9SI8xEyz5XjoZ1Qes7ZxPQu501MyJjY42hjGNDWtaLBoHQFh+RvJwUNK2M21r/flcOmQj8N9zRl9r9Kzqr6zUeNfhyjks6LTRhx8ec81vX0gmikiOQkY5lwASLi1wDldcXp+U0dI69JB8YAt5zVuM0o6DhYLNZ07/qu4L5yryNdLbZrZLfTEVZ7NrF+9W3JV7TtNO7avNvHITlXVVGkmtnlfI2SOVuA2DAQMQIYLAH3f1XVVw72d/8A6dN9Zf8A1uXcVF2jStMsRWNuCXs29r4pm078fgREWc0xERAREQRTbWdseBRJtrO2PAogQ7X9s+AUqih2v7Z8ApUBERAREQEREBURUugrdRVTrRvP9LvBe7q3r3fDd9h+oQYQrH1jS7IbSbD6nJX8jlHSxXmj7bTwN/2Qa/pvRGoqCzMtIa5pPSCPMFazR0MfP5mPYyR2CR8UUr9XHNMbOaxzrjKxcdouQB0ro3LKIXgd0++37ZH9yue8sKEB0U1iWGzH225G4+5Fx9lf0Ntsk184Z+vrvji+3KV5WaPZTS09YXUVNLCWySUkMpeS9kmQjaMViWWvna6646obg1lxgDceLaMNr34LjfKLSNFLTuEQgY9kurijhiwOEbXOOtdJtLXRuYCHZ42krdPZlykFRTCmefjU7QADtfDsa77fhP23qbV4rWxxed+H/iDSZa1yzjjbjy92i8sOWclbO0xl0cMLrxAEtdiH847nbt3FdB5C8tm1rBFKQ2qYMxsE7R/Mb894++zZ65T+zynrMUkdoJznjYPckP8AqM/cZ/Vcs0toOr0dK3WB0bg67JmE4HEdLHjp/X5KasYNTjjHXhMcvvVDedRpcs5LcYnn96Ome1TSOrodWNs8rWf7W++fBo+61X2XcndfUGqeLx05GG+x0x2d0Z/UtWB0tyiqtImnjls97LsZgbhdI95Au7oubAZWXaOTmhW0dLFA2xLG3c4fnkObncf0AXGTfS6fw/7pd4ttXqfE/tqyaIix20sdNaQFPTTTH+XE931Nsh9zYfdfPJO/aule1blILNoozc3bJKR0WzZH/wAj9Auar0HZ2KaY+9PV5vtPNF8kUjo3H2V0ePSGPoihkd93WYP7jwXY1ovsn0OYqZ9Q4WNQ+zf/ABsuAfu4u4Bb0szXZO/mnbpwavZ+PuYI368RERUl8REQEREEU21nbHgUSbaztjwKIEO1/bPgFKoodr+2fAKVAREQEREBCioUFCV5JQleHFBUuVlpWS0f1cFcOerHSZuy39Q/dBh3OVxorOZvyxO/S37qF0audEiznnc0Dib/ALIPHK03EP1f/wAVr9VQCeF0TvzDI9V3Q7jZZnT82NzW9UHibeQUFLCOlfazNZ3h8tWLRtLmMGhZHTPgybKxshDDcmVzBiwM3lwvbetmqNLc0ZRvYwRXoWyRFkbRNHVMcWvLzkXxyWOK+VnXGYWd5Rcl21cYkhuypizY78OsAzwF3QQdh6PDXNDaSmcZYJah1NWPljDqqpxOe2nYCXQtefwG+dsg7ZffvVzRnpFvLnH3p/Dz9sE6e818+U/ev8uhclOWsFewNBEc4HvQk59qM/mb+oWcq6KOZjo5WtkY4WLXgFp+y5XHQ00muniYWy1k8kFE1wIa4+7iqGsaAYyCHWN7Au2Cyvo+WGkaeQMZFLU07pGxRuqADJI++GwnYLOBcHWJBuFRyaXe2+Lh6T8/eS/j1e1dsvH1j4+82e0X7OYKatbUxudq2BxbC73tXIcg4P6QAXbc72zW3rSKv2nRwHDNF713Bwp6iGfA5uRa7ZY//VY1PtijA+HTvJ6NZI1o/QFcWwanLMTaN/8ADuuo02GJis7f5dFWocseXTaWN7Kf4s4IYXAYoqZxvbWO2YsjZvyz+epv5Y6RrQZCy1Gxx1jIXmHWNaMTma4nGThzIZ0dCpBokwslha2Cqw1EU4hkfhjkpJWZTxkluI/luScOZtmby49JFJ3ycfT5RZNZOSNsXD1+GGZyZmqAXa1j6qSPnPNnF+vmjf72MOIwl5HvYb3twVpyc0DJW1LIG3Avd7rfwox+Jx+fQPmQspWvfVTNoqRuuMEzm09S0kSspxf4ZeMiwE3DjsA+a6fyS5Kx6PhwCzpX2Mktvxnqjc0dHHpV3Nqpw04855R5KGHSRmycOUc582XpKVsUbI2DCxjWsa0dDQLAKZEXn+b0cRsIiICIiAiIgim2s7Y8CiTbWdseBRAh2v7Z8ApVFDtf2z4BSoCIiAiIgKhVVQoI3KNylIUbmoLd5VrIMRA3Zq7kYsXVPdGb52O35ILo0gtsVk9uAn52/RUGl27xxXh1RrSMOYHT0IMbWRSYi5tnA/lOR+xXiOvDcngs7Qy47Fno6VScxB2gH7IMfFpRgF8Q4hWmleT0GkGYnjBJnhmaPeA6A4fmH1/RZtmi4wb4G90K5ZBZdUvak96s7S4vSt47to3hy+p0RpHR7xIG84bFDLFFK3E8U7XgjE1ozYRc7bjNXHJ/S0MktM1olLqRs0rny4AW08MbnNp3OafiBsmEguAtsXTWsVpWcn6afOWGJ5P5i0B5/wBwsf1V+NbFo2vXj5x8KE6Kazvjtw8p+XKdE6QjkbUutSQVRZFqnSNa2I++TKfiYmB5Bb0DIG2ayU1bTRTVbaaeCmkfzV8dQxpMLgGXmhYWtcWAvN7AdFlt7/Zto538p7ezLKPElSQeznRzTfVF3bllI4XU9tXhmd/y/Xp8fuUFdHniNvx/fr6ev6hzU6VgfGKeZklS6KaWSKSndqRIZSHPa5hYTbEMrAH6LL6N5D11eIROBT08LS1msb8VsZcXYGt/EQL5YjkF06g0NT0/8GKKL5sY0OP1dtV8FFfX/wDXG3v8coS07P3/AOS2/tw/fOWN0Bybp6GPBC2xP4pHZySHe537DJZREWda02neebSrWKxtWNoERFy6EREBERAREQRTbWdseBRJtrO2PAogQ7X9s+AUqih2v7Z8ApUBERAREQEREHkheSF7slkERao3QhXOFUwILF1Aw/lbwC9ClA2AK8wJgQWupVRGrnAmBBb6tVDFPgTAgiDVXCpMKrhQRgL0AvWFLIKAKqrZEBERAREQEREBERAREQRTbWdseBRJtrO2PAogGHMkFzb7bYbH55gpqT138I/SiIGpPXfwj9Kak9d/CP0oiBqT138I/SmpPXfwj9KIgak9d/CP0pqT138I/SiIGpPXfwj9Kak9d/CP0oiBqT138I/SmpPXfwj9KIgak9d/CP0pqT138I/SiIGpPXfwj9Kak9d/CP0oiBqT138I/SmpPXfwj9KIgak9d/CP0pqT138I/SiIGpPXfwj9Kak9d/CP0oiBqT138I/SmpPXfwj9KIgak9d/CP0pqT138I/SiIGpPXfwj9Kak9d/CP0oiBqT138I/SmpPXfwj9KIgak9d/CP0pqT138I/SiIGpPXfwj9Kak9d/CP0oiAIcwSXOtsvhsPnkAiIg//2Q=="/>
          <p:cNvSpPr>
            <a:spLocks noChangeAspect="1" noChangeArrowheads="1"/>
          </p:cNvSpPr>
          <p:nvPr/>
        </p:nvSpPr>
        <p:spPr bwMode="auto">
          <a:xfrm>
            <a:off x="155575" y="-822325"/>
            <a:ext cx="2667000" cy="17145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4" descr="data:image/jpeg;base64,/9j/4AAQSkZJRgABAQAAAQABAAD/2wCEAAkGBhAPDxAQEBQQEBAQDw8QFQ8PEQ8QDw0QFBYYFRcQEhIXHCYeFxkjGxUSIC8sIycpLC0sFR8xQTAqNSYrLyoBCQoKDgwOGg8PGioiHiUsNTUpNSoyNTA1KTUsLzQvNDU1LC0tKSksNSkqNS8rNTAsKjAyKjAqLi8tNS8vNSksNf/AABEIALQBGAMBIgACEQEDEQH/xAAcAAEAAQUBAQAAAAAAAAAAAAAAAwEEBQYHAgj/xABBEAABAwICBQkGBAQGAwEAAAABAAIDBBESIQUTMVGRBhRBUnKSsdHSByIjYXGBMkKhwTNDYrIVU2OCwvBzs+E1/8QAGgEBAAMBAQEAAAAAAAAAAAAAAAMEBQIGAf/EAC4RAQACAQIDCAIBBAMAAAAAAAABAgMEESExQQUSE1FhcdHwIqHxMkKRwTNTsf/aAAwDAQACEQMRAD8A7UGYi65dkbAAlo2Ddt2r1zcb39+TzSHa/tnwClQRc3G9/fk805uN7+/J5qVEEXNxvf35PNObje/vyealRBFzcb39+TzTm43v78nmpUQRc3G9/fk805uN7+/J5qVEEXNxvf35PNObje/vyealRBFzcb39+TzTm43v78nmpUQRc3G9/fk805uN7+/J5qVEEXNxvf35PNObje/vyealRBFzcb39+TzTm43v78nmpUQRc3G9/fk805uN7+/J5qVEEXNxvf35PNObje/vyealRBFzcb39+TzTm43v78nmpUQRc3G9/fk805uN7+/J5qVEEXNxvf35PNObje/vyealRBFzcb39+TzTm43v78nmpUQRc3G9/fk805uN7+/J5qVEEJZhLbF2ZsQSXDYc89iKs21nbHgUQIdr+2fAKVRQ7X9s+AUqAiIgIiICIiAiIgIiIC8GQKCeozsOhQ65Bea1BKFZa5U1yDIgqqsoKixsdhV6gIiICIiAiIgIiICIiAiIgIiICIiCKbaztjwKJNtZ2x4FECHa/tnwClUUO1/bPgFKgIiICIiAiIgIi8yvwtJ3AlBW6o91gTuBKw1DWF87b/1eBWZkbcEbwRxQYI1Cpr1jjNbLpGSpr0GR16a9Y7XpzhBkhOs5TvxMad4C1HnC2yjZhjYDtDRxsgmREQEREBERAREQEREBERAREQEREEU21nbHgUSbaztjwKIEO1/bPgFKoodr+2fAKVAREQEREBERAUNULtI35KZYuvqPftusgtaWkfHMwkG1z7wzGYPSs8tbnqiOlZDRFeXh2Mj3bZk70GF5S0hik1g/BIb36r+kH67eKwvPFvlXJBIxzJHMLXCxFxxHzWj1OhrOcGOxAE2NiLjoKDwKtV50rd+i5BssVmNB8k3SgSSusy/4GG7nW3n8vj9EE2gKIzyBxHw2EEnoc7ob/wB/dbgo6enbG0MYA1rcgBsCkQEVHPAFzkB0nYEugqiIgIiICIiAiIgIiICIiAiIgim2s7Y8CiTbWdseBRAh2v7Z8ApVFDtf2z4BSoCIiAiIgIiIC1vTNSI5XB2V7EXyuLdC2ReXxNdk4AjcQCg0eeuvszG/YFNSVwAw/wDSVmtM8mY52jBhie29nNaMJ+TgLXWJfyJkEZLZgZOhuGzT8r3uEHqOpBVy1gK16kMjTheCCDYg7QR0LO0j8kEppgpKcGM3abeB+oUjVVwQZOlqg8biNo/cKCPTdO+d1M2RpnY3E6MZlo+uy+Yy25rnXKTlo+nL4YHWlcC0vG2Jvy/qy+y0rRmlJKedlQw/EY/Fck+9vDt4IuD9Vo4NBbLSbzw8mZqO0K4skUjj5umaApf8YM9RVPkdC2d0UdKx7mRMa0A3eG2LicQ/X5K807yyjpqepjpr66kMUOGUOszF7oeL5uAttPy354rQLp6SR1TRxPqqCt+Jq4i3W00md2EHpBxN3EAZ5K/l5Iy11UaqoY2mifFqn018c0zBsdI8HC118JFr2wN2rq0Ui+95/GOUf62c0m849qR+U85/3v8AtWtrqvR76OSWpNTFUyshlY+ONgYXjJ8ZaLgDPbuUmhNJVFcaiqdO6npoJ3sbFGyMhzI7FzpHOBJuN1ley8hYZGxtnlqpxDh1YkkaNVbdgaLnIZm5yWQ0bybhp6d9MzHq5NYXYnXcdYLOz+ihtkx93h/V7dPvonriy97j/T79dvvVhKXljUyQvrBTN5k0uP8AFIqXRtNjKGkYTbPK42bVtdNUtkYx7Ddr2teDva4XBWkaa5P6Qj0fzKExSwtswuYHNqHQXxEFhOEnfY3O5NCaKfPE6rrJJ6aCNmGCFsskPNoIxYSvtb3sr5+QX2+LHaverMRx6cfbh5vlMuStu7aJnh14e/Hyb4i1DRnLVsVDBPV6z4gmDZAz+Nq3ENuBse9ovuyOxZ/QdfLPA2WWIwOcSRG52JwZf3SdxItkq18NqbzPnss0zUvtEc9t2QREUSYREQEREBERBFNtZ2x4FEm2s7Y8CiBDtf2z4BSqKHa/tnwClQEREBERAREQEREBERBqmmacCoeR04T9yAvMGSm0g7FK8/O3DL9lCxBeNerHT+mhS075TYuAwsafzSHYPp0/QFThy0H2iaSxyxwDZG3GR/W7ZwAHFWdLh8XLFZ5dVXV5vBxTaOfRqk0znuc9xxOcS4k7STmSrzQWhJa2dsEQzOZcfwxsG17vkP1yCx67V7OuTopKRsjh8aoAkcelrD+Bn2Bv9SVv6rP4GPeOfR57SaedRk2nl1Zjk/oCKhgbDFiIBLnOcc3vO11ujYMgsmiLzNrTad55vU1rFY2jkIixPKfT7KGmfM7N34WM/wAyQ7G/TaT8gUrWbTFY5lrRWJtPKF5V6ShiLWyyRxuf+EPe1pf9ATmrPlHoUVlOYi54bia8tjcG68Nz1bnEZA7+jIrhOkdISVMrpZnF73m5J/tA6AOgLd/Zk/SGsbgxGiuQ/Wn4YsP5V88V7bMt608mhnDXxItxhlY9fGe/hzXhLKv0TFHHzvTBYyzDHDRsPuUzLWDYw0+9Ja2Y2bb7s1oaurZ9XMxpipy4MMNWLymEDKdj254j0h1997KHlnohl46loa2odJBTCeT346Vr321wYfdxAkAE7wo+Zf4fNTWqaiaSedkL4p5ceua+4MjWbWlpsb7slFNoyU36zy8o9vlNFZx326RznrPv5+38NwRUBVVntEREQEREBERBFNtZ2x4FEm2s7Y8CiBDtf2z4BSqKHa/tnwClQEREBERAREQEREBeXnI/Qr0vLzkfoUGr2XglSEK2qH4Qgq+ay5ZyhqNZVzu/1HN+zfdHgt7qK5c70gbzSnfLJ/cVrdlx+dp9GP2tP4Vj1TaDodfVU8J2STRtPZJF/wBLr6GAtsXCeQpH+JUl/wDNPHC6362Xd187Ume/WPR97KrHh2n1EXl0gFrkC5AFza5PQPmvSymuLjvtQ05r6zUNPw6YYbdBldm4/b3W/YrrGlK5tPBLM7ZFG9/1wi9vvs+6+eZJHyyFxu6SR5JtmXPcb5fUlavZuLe05J6MjtTLtSMcdWY5H8mXV9SI8xEyz5XjoZ1Qes7ZxPQu501MyJjY42hjGNDWtaLBoHQFh+RvJwUNK2M21r/flcOmQj8N9zRl9r9Kzqr6zUeNfhyjks6LTRhx8ec81vX0gmikiOQkY5lwASLi1wDldcXp+U0dI69JB8YAt5zVuM0o6DhYLNZ07/qu4L5yryNdLbZrZLfTEVZ7NrF+9W3JV7TtNO7avNvHITlXVVGkmtnlfI2SOVuA2DAQMQIYLAH3f1XVVw72d/8A6dN9Zf8A1uXcVF2jStMsRWNuCXs29r4pm078fgREWc0xERAREQRTbWdseBRJtrO2PAogQ7X9s+AUqih2v7Z8ApUBERAREQEREBURUugrdRVTrRvP9LvBe7q3r3fDd9h+oQYQrH1jS7IbSbD6nJX8jlHSxXmj7bTwN/2Qa/pvRGoqCzMtIa5pPSCPMFazR0MfP5mPYyR2CR8UUr9XHNMbOaxzrjKxcdouQB0ro3LKIXgd0++37ZH9yue8sKEB0U1iWGzH225G4+5Fx9lf0Ntsk184Z+vrvji+3KV5WaPZTS09YXUVNLCWySUkMpeS9kmQjaMViWWvna6646obg1lxgDceLaMNr34LjfKLSNFLTuEQgY9kurijhiwOEbXOOtdJtLXRuYCHZ42krdPZlykFRTCmefjU7QADtfDsa77fhP23qbV4rWxxed+H/iDSZa1yzjjbjy92i8sOWclbO0xl0cMLrxAEtdiH847nbt3FdB5C8tm1rBFKQ2qYMxsE7R/Mb894++zZ65T+zynrMUkdoJznjYPckP8AqM/cZ/Vcs0toOr0dK3WB0bg67JmE4HEdLHjp/X5KasYNTjjHXhMcvvVDedRpcs5LcYnn96Ome1TSOrodWNs8rWf7W++fBo+61X2XcndfUGqeLx05GG+x0x2d0Z/UtWB0tyiqtImnjls97LsZgbhdI95Au7oubAZWXaOTmhW0dLFA2xLG3c4fnkObncf0AXGTfS6fw/7pd4ttXqfE/tqyaIix20sdNaQFPTTTH+XE931Nsh9zYfdfPJO/aule1blILNoozc3bJKR0WzZH/wAj9Auar0HZ2KaY+9PV5vtPNF8kUjo3H2V0ePSGPoihkd93WYP7jwXY1ovsn0OYqZ9Q4WNQ+zf/ABsuAfu4u4Bb0szXZO/mnbpwavZ+PuYI368RERUl8REQEREEU21nbHgUSbaztjwKIEO1/bPgFKoodr+2fAKVAREQEREBCioUFCV5JQleHFBUuVlpWS0f1cFcOerHSZuy39Q/dBh3OVxorOZvyxO/S37qF0audEiznnc0Dib/ALIPHK03EP1f/wAVr9VQCeF0TvzDI9V3Q7jZZnT82NzW9UHibeQUFLCOlfazNZ3h8tWLRtLmMGhZHTPgybKxshDDcmVzBiwM3lwvbetmqNLc0ZRvYwRXoWyRFkbRNHVMcWvLzkXxyWOK+VnXGYWd5Rcl21cYkhuypizY78OsAzwF3QQdh6PDXNDaSmcZYJah1NWPljDqqpxOe2nYCXQtefwG+dsg7ZffvVzRnpFvLnH3p/Dz9sE6e818+U/ev8uhclOWsFewNBEc4HvQk59qM/mb+oWcq6KOZjo5WtkY4WLXgFp+y5XHQ00muniYWy1k8kFE1wIa4+7iqGsaAYyCHWN7Au2Cyvo+WGkaeQMZFLU07pGxRuqADJI++GwnYLOBcHWJBuFRyaXe2+Lh6T8/eS/j1e1dsvH1j4+82e0X7OYKatbUxudq2BxbC73tXIcg4P6QAXbc72zW3rSKv2nRwHDNF713Bwp6iGfA5uRa7ZY//VY1PtijA+HTvJ6NZI1o/QFcWwanLMTaN/8ADuuo02GJis7f5dFWocseXTaWN7Kf4s4IYXAYoqZxvbWO2YsjZvyz+epv5Y6RrQZCy1Gxx1jIXmHWNaMTma4nGThzIZ0dCpBokwslha2Cqw1EU4hkfhjkpJWZTxkluI/luScOZtmby49JFJ3ycfT5RZNZOSNsXD1+GGZyZmqAXa1j6qSPnPNnF+vmjf72MOIwl5HvYb3twVpyc0DJW1LIG3Avd7rfwox+Jx+fQPmQspWvfVTNoqRuuMEzm09S0kSspxf4ZeMiwE3DjsA+a6fyS5Kx6PhwCzpX2Mktvxnqjc0dHHpV3Nqpw04855R5KGHSRmycOUc582XpKVsUbI2DCxjWsa0dDQLAKZEXn+b0cRsIiICIiAiIgim2s7Y8CiTbWdseBRAh2v7Z8ApVFDtf2z4BSoCIiAiIgKhVVQoI3KNylIUbmoLd5VrIMRA3Zq7kYsXVPdGb52O35ILo0gtsVk9uAn52/RUGl27xxXh1RrSMOYHT0IMbWRSYi5tnA/lOR+xXiOvDcngs7Qy47Fno6VScxB2gH7IMfFpRgF8Q4hWmleT0GkGYnjBJnhmaPeA6A4fmH1/RZtmi4wb4G90K5ZBZdUvak96s7S4vSt47to3hy+p0RpHR7xIG84bFDLFFK3E8U7XgjE1ozYRc7bjNXHJ/S0MktM1olLqRs0rny4AW08MbnNp3OafiBsmEguAtsXTWsVpWcn6afOWGJ5P5i0B5/wBwsf1V+NbFo2vXj5x8KE6Kazvjtw8p+XKdE6QjkbUutSQVRZFqnSNa2I++TKfiYmB5Bb0DIG2ayU1bTRTVbaaeCmkfzV8dQxpMLgGXmhYWtcWAvN7AdFlt7/Zto538p7ezLKPElSQeznRzTfVF3bllI4XU9tXhmd/y/Xp8fuUFdHniNvx/fr6ev6hzU6VgfGKeZklS6KaWSKSndqRIZSHPa5hYTbEMrAH6LL6N5D11eIROBT08LS1msb8VsZcXYGt/EQL5YjkF06g0NT0/8GKKL5sY0OP1dtV8FFfX/wDXG3v8coS07P3/AOS2/tw/fOWN0Bybp6GPBC2xP4pHZySHe537DJZREWda02neebSrWKxtWNoERFy6EREBERAREQRTbWdseBRJtrO2PAogQ7X9s+AUqih2v7Z8ApUBERAREQEREHkheSF7slkERao3QhXOFUwILF1Aw/lbwC9ClA2AK8wJgQWupVRGrnAmBBb6tVDFPgTAgiDVXCpMKrhQRgL0AvWFLIKAKqrZEBERAREQEREBERAREQRTbWdseBRJtrO2PAogGHMkFzb7bYbH55gpqT138I/SiIGpPXfwj9Kak9d/CP0oiBqT138I/SmpPXfwj9KIgak9d/CP0pqT138I/SiIGpPXfwj9Kak9d/CP0oiBqT138I/SmpPXfwj9KIgak9d/CP0pqT138I/SiIGpPXfwj9Kak9d/CP0oiBqT138I/SmpPXfwj9KIgak9d/CP0pqT138I/SiIGpPXfwj9Kak9d/CP0oiBqT138I/SmpPXfwj9KIgak9d/CP0pqT138I/SiIGpPXfwj9Kak9d/CP0oiBqT138I/SmpPXfwj9KIgak9d/CP0pqT138I/SiIGpPXfwj9Kak9d/CP0oiAIcwSXOtsvhsPnkAiIg//2Q=="/>
          <p:cNvSpPr>
            <a:spLocks noChangeAspect="1" noChangeArrowheads="1"/>
          </p:cNvSpPr>
          <p:nvPr/>
        </p:nvSpPr>
        <p:spPr bwMode="auto">
          <a:xfrm>
            <a:off x="307975" y="-669925"/>
            <a:ext cx="2667000" cy="17145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6" descr="data:image/jpeg;base64,/9j/4AAQSkZJRgABAQAAAQABAAD/2wCEAAkGBhAPDxAQEBQQEBAQDw8QFQ8PEQ8QDw0QFBYYFRcQEhIXHCYeFxkjGxUSIC8sIycpLC0sFR8xQTAqNSYrLyoBCQoKDgwOGg8PGioiHiUsNTUpNSoyNTA1KTUsLzQvNDU1LC0tKSksNSkqNS8rNTAsKjAyKjAqLi8tNS8vNSksNf/AABEIALQBGAMBIgACEQEDEQH/xAAcAAEAAQUBAQAAAAAAAAAAAAAAAwEEBQYHAgj/xABBEAABAwICBQkGBAQGAwEAAAABAAIDBBESIQUTMVGRBhRBUnKSsdHSByIjYXGBMkKhwTNDYrIVU2OCwvBzs+E1/8QAGgEBAAMBAQEAAAAAAAAAAAAAAAMEBQIGAf/EAC4RAQACAQIDCAIBBAMAAAAAAAABAgMEESExQQUSE1FhcdHwIqHxMkKRwTNTsf/aAAwDAQACEQMRAD8A7UGYi65dkbAAlo2Ddt2r1zcb39+TzSHa/tnwClQRc3G9/fk805uN7+/J5qVEEXNxvf35PNObje/vyealRBFzcb39+TzTm43v78nmpUQRc3G9/fk805uN7+/J5qVEEXNxvf35PNObje/vyealRBFzcb39+TzTm43v78nmpUQRc3G9/fk805uN7+/J5qVEEXNxvf35PNObje/vyealRBFzcb39+TzTm43v78nmpUQRc3G9/fk805uN7+/J5qVEEXNxvf35PNObje/vyealRBFzcb39+TzTm43v78nmpUQRc3G9/fk805uN7+/J5qVEEXNxvf35PNObje/vyealRBFzcb39+TzTm43v78nmpUQRc3G9/fk805uN7+/J5qVEEJZhLbF2ZsQSXDYc89iKs21nbHgUQIdr+2fAKVRQ7X9s+AUqAiIgIiICIiAiIgIiIC8GQKCeozsOhQ65Bea1BKFZa5U1yDIgqqsoKixsdhV6gIiICIiAiIgIiICIiAiIgIiICIiCKbaztjwKJNtZ2x4FECHa/tnwClUUO1/bPgFKgIiICIiAiIgIi8yvwtJ3AlBW6o91gTuBKw1DWF87b/1eBWZkbcEbwRxQYI1Cpr1jjNbLpGSpr0GR16a9Y7XpzhBkhOs5TvxMad4C1HnC2yjZhjYDtDRxsgmREQEREBERAREQEREBERAREQEREEU21nbHgUSbaztjwKIEO1/bPgFKoodr+2fAKVAREQEREBERAUNULtI35KZYuvqPftusgtaWkfHMwkG1z7wzGYPSs8tbnqiOlZDRFeXh2Mj3bZk70GF5S0hik1g/BIb36r+kH67eKwvPFvlXJBIxzJHMLXCxFxxHzWj1OhrOcGOxAE2NiLjoKDwKtV50rd+i5BssVmNB8k3SgSSusy/4GG7nW3n8vj9EE2gKIzyBxHw2EEnoc7ob/wB/dbgo6enbG0MYA1rcgBsCkQEVHPAFzkB0nYEugqiIgIiICIiAiIgIiICIiAiIgim2s7Y8CiTbWdseBRAh2v7Z8ApVFDtf2z4BSoCIiAiIgIiIC1vTNSI5XB2V7EXyuLdC2ReXxNdk4AjcQCg0eeuvszG/YFNSVwAw/wDSVmtM8mY52jBhie29nNaMJ+TgLXWJfyJkEZLZgZOhuGzT8r3uEHqOpBVy1gK16kMjTheCCDYg7QR0LO0j8kEppgpKcGM3abeB+oUjVVwQZOlqg8biNo/cKCPTdO+d1M2RpnY3E6MZlo+uy+Yy25rnXKTlo+nL4YHWlcC0vG2Jvy/qy+y0rRmlJKedlQw/EY/Fck+9vDt4IuD9Vo4NBbLSbzw8mZqO0K4skUjj5umaApf8YM9RVPkdC2d0UdKx7mRMa0A3eG2LicQ/X5K807yyjpqepjpr66kMUOGUOszF7oeL5uAttPy354rQLp6SR1TRxPqqCt+Jq4i3W00md2EHpBxN3EAZ5K/l5Iy11UaqoY2mifFqn018c0zBsdI8HC118JFr2wN2rq0Ui+95/GOUf62c0m849qR+U85/3v8AtWtrqvR76OSWpNTFUyshlY+ONgYXjJ8ZaLgDPbuUmhNJVFcaiqdO6npoJ3sbFGyMhzI7FzpHOBJuN1ley8hYZGxtnlqpxDh1YkkaNVbdgaLnIZm5yWQ0bybhp6d9MzHq5NYXYnXcdYLOz+ihtkx93h/V7dPvonriy97j/T79dvvVhKXljUyQvrBTN5k0uP8AFIqXRtNjKGkYTbPK42bVtdNUtkYx7Ddr2teDva4XBWkaa5P6Qj0fzKExSwtswuYHNqHQXxEFhOEnfY3O5NCaKfPE6rrJJ6aCNmGCFsskPNoIxYSvtb3sr5+QX2+LHaverMRx6cfbh5vlMuStu7aJnh14e/Hyb4i1DRnLVsVDBPV6z4gmDZAz+Nq3ENuBse9ovuyOxZ/QdfLPA2WWIwOcSRG52JwZf3SdxItkq18NqbzPnss0zUvtEc9t2QREUSYREQEREBERBFNtZ2x4FEm2s7Y8CiBDtf2z4BSqKHa/tnwClQEREBERAREQEREBERBqmmacCoeR04T9yAvMGSm0g7FK8/O3DL9lCxBeNerHT+mhS075TYuAwsafzSHYPp0/QFThy0H2iaSxyxwDZG3GR/W7ZwAHFWdLh8XLFZ5dVXV5vBxTaOfRqk0znuc9xxOcS4k7STmSrzQWhJa2dsEQzOZcfwxsG17vkP1yCx67V7OuTopKRsjh8aoAkcelrD+Bn2Bv9SVv6rP4GPeOfR57SaedRk2nl1Zjk/oCKhgbDFiIBLnOcc3vO11ujYMgsmiLzNrTad55vU1rFY2jkIixPKfT7KGmfM7N34WM/wAyQ7G/TaT8gUrWbTFY5lrRWJtPKF5V6ShiLWyyRxuf+EPe1pf9ATmrPlHoUVlOYi54bia8tjcG68Nz1bnEZA7+jIrhOkdISVMrpZnF73m5J/tA6AOgLd/Zk/SGsbgxGiuQ/Wn4YsP5V88V7bMt608mhnDXxItxhlY9fGe/hzXhLKv0TFHHzvTBYyzDHDRsPuUzLWDYw0+9Ja2Y2bb7s1oaurZ9XMxpipy4MMNWLymEDKdj254j0h1997KHlnohl46loa2odJBTCeT346Vr321wYfdxAkAE7wo+Zf4fNTWqaiaSedkL4p5ceua+4MjWbWlpsb7slFNoyU36zy8o9vlNFZx326RznrPv5+38NwRUBVVntEREQEREBERBFNtZ2x4FEm2s7Y8CiBDtf2z4BSqKHa/tnwClQEREBERAREQEREBeXnI/Qr0vLzkfoUGr2XglSEK2qH4Qgq+ay5ZyhqNZVzu/1HN+zfdHgt7qK5c70gbzSnfLJ/cVrdlx+dp9GP2tP4Vj1TaDodfVU8J2STRtPZJF/wBLr6GAtsXCeQpH+JUl/wDNPHC6362Xd187Ume/WPR97KrHh2n1EXl0gFrkC5AFza5PQPmvSymuLjvtQ05r6zUNPw6YYbdBldm4/b3W/YrrGlK5tPBLM7ZFG9/1wi9vvs+6+eZJHyyFxu6SR5JtmXPcb5fUlavZuLe05J6MjtTLtSMcdWY5H8mXV9SI8xEyz5XjoZ1Qes7ZxPQu501MyJjY42hjGNDWtaLBoHQFh+RvJwUNK2M21r/flcOmQj8N9zRl9r9Kzqr6zUeNfhyjks6LTRhx8ec81vX0gmikiOQkY5lwASLi1wDldcXp+U0dI69JB8YAt5zVuM0o6DhYLNZ07/qu4L5yryNdLbZrZLfTEVZ7NrF+9W3JV7TtNO7avNvHITlXVVGkmtnlfI2SOVuA2DAQMQIYLAH3f1XVVw72d/8A6dN9Zf8A1uXcVF2jStMsRWNuCXs29r4pm078fgREWc0xERAREQRTbWdseBRJtrO2PAogQ7X9s+AUqih2v7Z8ApUBERAREQEREBURUugrdRVTrRvP9LvBe7q3r3fDd9h+oQYQrH1jS7IbSbD6nJX8jlHSxXmj7bTwN/2Qa/pvRGoqCzMtIa5pPSCPMFazR0MfP5mPYyR2CR8UUr9XHNMbOaxzrjKxcdouQB0ro3LKIXgd0++37ZH9yue8sKEB0U1iWGzH225G4+5Fx9lf0Ntsk184Z+vrvji+3KV5WaPZTS09YXUVNLCWySUkMpeS9kmQjaMViWWvna6646obg1lxgDceLaMNr34LjfKLSNFLTuEQgY9kurijhiwOEbXOOtdJtLXRuYCHZ42krdPZlykFRTCmefjU7QADtfDsa77fhP23qbV4rWxxed+H/iDSZa1yzjjbjy92i8sOWclbO0xl0cMLrxAEtdiH847nbt3FdB5C8tm1rBFKQ2qYMxsE7R/Mb894++zZ65T+zynrMUkdoJznjYPckP8AqM/cZ/Vcs0toOr0dK3WB0bg67JmE4HEdLHjp/X5KasYNTjjHXhMcvvVDedRpcs5LcYnn96Ome1TSOrodWNs8rWf7W++fBo+61X2XcndfUGqeLx05GG+x0x2d0Z/UtWB0tyiqtImnjls97LsZgbhdI95Au7oubAZWXaOTmhW0dLFA2xLG3c4fnkObncf0AXGTfS6fw/7pd4ttXqfE/tqyaIix20sdNaQFPTTTH+XE931Nsh9zYfdfPJO/aule1blILNoozc3bJKR0WzZH/wAj9Auar0HZ2KaY+9PV5vtPNF8kUjo3H2V0ePSGPoihkd93WYP7jwXY1ovsn0OYqZ9Q4WNQ+zf/ABsuAfu4u4Bb0szXZO/mnbpwavZ+PuYI368RERUl8REQEREEU21nbHgUSbaztjwKIEO1/bPgFKoodr+2fAKVAREQEREBCioUFCV5JQleHFBUuVlpWS0f1cFcOerHSZuy39Q/dBh3OVxorOZvyxO/S37qF0audEiznnc0Dib/ALIPHK03EP1f/wAVr9VQCeF0TvzDI9V3Q7jZZnT82NzW9UHibeQUFLCOlfazNZ3h8tWLRtLmMGhZHTPgybKxshDDcmVzBiwM3lwvbetmqNLc0ZRvYwRXoWyRFkbRNHVMcWvLzkXxyWOK+VnXGYWd5Rcl21cYkhuypizY78OsAzwF3QQdh6PDXNDaSmcZYJah1NWPljDqqpxOe2nYCXQtefwG+dsg7ZffvVzRnpFvLnH3p/Dz9sE6e818+U/ev8uhclOWsFewNBEc4HvQk59qM/mb+oWcq6KOZjo5WtkY4WLXgFp+y5XHQ00muniYWy1k8kFE1wIa4+7iqGsaAYyCHWN7Au2Cyvo+WGkaeQMZFLU07pGxRuqADJI++GwnYLOBcHWJBuFRyaXe2+Lh6T8/eS/j1e1dsvH1j4+82e0X7OYKatbUxudq2BxbC73tXIcg4P6QAXbc72zW3rSKv2nRwHDNF713Bwp6iGfA5uRa7ZY//VY1PtijA+HTvJ6NZI1o/QFcWwanLMTaN/8ADuuo02GJis7f5dFWocseXTaWN7Kf4s4IYXAYoqZxvbWO2YsjZvyz+epv5Y6RrQZCy1Gxx1jIXmHWNaMTma4nGThzIZ0dCpBokwslha2Cqw1EU4hkfhjkpJWZTxkluI/luScOZtmby49JFJ3ycfT5RZNZOSNsXD1+GGZyZmqAXa1j6qSPnPNnF+vmjf72MOIwl5HvYb3twVpyc0DJW1LIG3Avd7rfwox+Jx+fQPmQspWvfVTNoqRuuMEzm09S0kSspxf4ZeMiwE3DjsA+a6fyS5Kx6PhwCzpX2Mktvxnqjc0dHHpV3Nqpw04855R5KGHSRmycOUc582XpKVsUbI2DCxjWsa0dDQLAKZEXn+b0cRsIiICIiAiIgim2s7Y8CiTbWdseBRAh2v7Z8ApVFDtf2z4BSoCIiAiIgKhVVQoI3KNylIUbmoLd5VrIMRA3Zq7kYsXVPdGb52O35ILo0gtsVk9uAn52/RUGl27xxXh1RrSMOYHT0IMbWRSYi5tnA/lOR+xXiOvDcngs7Qy47Fno6VScxB2gH7IMfFpRgF8Q4hWmleT0GkGYnjBJnhmaPeA6A4fmH1/RZtmi4wb4G90K5ZBZdUvak96s7S4vSt47to3hy+p0RpHR7xIG84bFDLFFK3E8U7XgjE1ozYRc7bjNXHJ/S0MktM1olLqRs0rny4AW08MbnNp3OafiBsmEguAtsXTWsVpWcn6afOWGJ5P5i0B5/wBwsf1V+NbFo2vXj5x8KE6Kazvjtw8p+XKdE6QjkbUutSQVRZFqnSNa2I++TKfiYmB5Bb0DIG2ayU1bTRTVbaaeCmkfzV8dQxpMLgGXmhYWtcWAvN7AdFlt7/Zto538p7ezLKPElSQeznRzTfVF3bllI4XU9tXhmd/y/Xp8fuUFdHniNvx/fr6ev6hzU6VgfGKeZklS6KaWSKSndqRIZSHPa5hYTbEMrAH6LL6N5D11eIROBT08LS1msb8VsZcXYGt/EQL5YjkF06g0NT0/8GKKL5sY0OP1dtV8FFfX/wDXG3v8coS07P3/AOS2/tw/fOWN0Bybp6GPBC2xP4pHZySHe537DJZREWda02neebSrWKxtWNoERFy6EREBERAREQRTbWdseBRJtrO2PAogQ7X9s+AUqih2v7Z8ApUBERAREQEREHkheSF7slkERao3QhXOFUwILF1Aw/lbwC9ClA2AK8wJgQWupVRGrnAmBBb6tVDFPgTAgiDVXCpMKrhQRgL0AvWFLIKAKqrZEBERAREQEREBERAREQRTbWdseBRJtrO2PAogGHMkFzb7bYbH55gpqT138I/SiIGpPXfwj9Kak9d/CP0oiBqT138I/SmpPXfwj9KIgak9d/CP0pqT138I/SiIGpPXfwj9Kak9d/CP0oiBqT138I/SmpPXfwj9KIgak9d/CP0pqT138I/SiIGpPXfwj9Kak9d/CP0oiBqT138I/SmpPXfwj9KIgak9d/CP0pqT138I/SiIGpPXfwj9Kak9d/CP0oiBqT138I/SmpPXfwj9KIgak9d/CP0pqT138I/SiIGpPXfwj9Kak9d/CP0oiBqT138I/SmpPXfwj9KIgak9d/CP0pqT138I/SiIGpPXfwj9Kak9d/CP0oiAIcwSXOtsvhsPnkAiIg//2Q=="/>
          <p:cNvSpPr>
            <a:spLocks noChangeAspect="1" noChangeArrowheads="1"/>
          </p:cNvSpPr>
          <p:nvPr/>
        </p:nvSpPr>
        <p:spPr bwMode="auto">
          <a:xfrm>
            <a:off x="460375" y="-517525"/>
            <a:ext cx="2667000" cy="17145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224" name="Picture 8" descr="http://t0.gstatic.com/images?q=tbn:ANd9GcQ7-Q6hwYy5aXzE4TuPWcM9f_E2Ze5RvsgvN4iHyUGYLhv4kTLb"/>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467" b="100000" l="0" r="97881"/>
                    </a14:imgEffect>
                  </a14:imgLayer>
                </a14:imgProps>
              </a:ext>
              <a:ext uri="{28A0092B-C50C-407E-A947-70E740481C1C}">
                <a14:useLocalDpi xmlns:a14="http://schemas.microsoft.com/office/drawing/2010/main" xmlns="" val="0"/>
              </a:ext>
            </a:extLst>
          </a:blip>
          <a:srcRect/>
          <a:stretch>
            <a:fillRect/>
          </a:stretch>
        </p:blipFill>
        <p:spPr bwMode="auto">
          <a:xfrm>
            <a:off x="3724920" y="3861048"/>
            <a:ext cx="1771436" cy="1606302"/>
          </a:xfrm>
          <a:prstGeom prst="rect">
            <a:avLst/>
          </a:prstGeom>
          <a:noFill/>
          <a:extLst>
            <a:ext uri="{909E8E84-426E-40DD-AFC4-6F175D3DCCD1}">
              <a14:hiddenFill xmlns:a14="http://schemas.microsoft.com/office/drawing/2010/main" xmlns="">
                <a:solidFill>
                  <a:srgbClr val="FFFFFF"/>
                </a:solidFill>
              </a14:hiddenFill>
            </a:ext>
          </a:extLst>
        </p:spPr>
      </p:pic>
      <p:pic>
        <p:nvPicPr>
          <p:cNvPr id="9226" name="Picture 10" descr="http://www.disfrutahongkong.com/fotos/international-finance-centr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52120" y="3209281"/>
            <a:ext cx="2114550" cy="328612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389607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REQUERIMIENTOS GENERALES</a:t>
            </a:r>
            <a:endParaRPr lang="es-EC" dirty="0"/>
          </a:p>
        </p:txBody>
      </p:sp>
      <p:sp>
        <p:nvSpPr>
          <p:cNvPr id="2" name="1 Marcador de contenido"/>
          <p:cNvSpPr>
            <a:spLocks noGrp="1"/>
          </p:cNvSpPr>
          <p:nvPr>
            <p:ph idx="1"/>
          </p:nvPr>
        </p:nvSpPr>
        <p:spPr>
          <a:xfrm>
            <a:off x="3851920" y="-1035496"/>
            <a:ext cx="5184576" cy="5077623"/>
          </a:xfrm>
        </p:spPr>
        <p:txBody>
          <a:bodyPr/>
          <a:lstStyle/>
          <a:p>
            <a:pPr marL="0" indent="0" algn="ctr">
              <a:buNone/>
            </a:pPr>
            <a:r>
              <a:rPr lang="es-EC" b="1" dirty="0">
                <a:effectLst/>
              </a:rPr>
              <a:t>Materiales Alternativos y </a:t>
            </a:r>
            <a:r>
              <a:rPr lang="es-EC" b="1" dirty="0" smtClean="0">
                <a:effectLst/>
              </a:rPr>
              <a:t>Métodos</a:t>
            </a:r>
          </a:p>
          <a:p>
            <a:pPr marL="0" indent="0" algn="just">
              <a:buNone/>
            </a:pPr>
            <a:r>
              <a:rPr lang="es-EC" dirty="0" smtClean="0">
                <a:effectLst/>
              </a:rPr>
              <a:t>Pautas </a:t>
            </a:r>
            <a:r>
              <a:rPr lang="es-EC" dirty="0">
                <a:effectLst/>
              </a:rPr>
              <a:t>para evaluar y diseñar componentes estructurales no expresamente cubiertos.</a:t>
            </a:r>
          </a:p>
        </p:txBody>
      </p:sp>
      <p:pic>
        <p:nvPicPr>
          <p:cNvPr id="10242" name="Picture 2" descr="http://t1.gstatic.com/images?q=tbn:ANd9GcTV5eAlhV1cozJo9yozIUa7V59EfSNc5pLI_FyXSBpSfw3LYfU0ew"/>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9872" y="3068960"/>
            <a:ext cx="4401348" cy="2982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782274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ACERCAMIENTO BASICO</a:t>
            </a:r>
            <a:endParaRPr lang="es-EC" dirty="0"/>
          </a:p>
        </p:txBody>
      </p:sp>
      <p:sp>
        <p:nvSpPr>
          <p:cNvPr id="3" name="2 Marcador de contenido"/>
          <p:cNvSpPr>
            <a:spLocks noGrp="1"/>
          </p:cNvSpPr>
          <p:nvPr>
            <p:ph idx="1"/>
          </p:nvPr>
        </p:nvSpPr>
        <p:spPr>
          <a:xfrm>
            <a:off x="3743907" y="-1683568"/>
            <a:ext cx="5364597" cy="5077623"/>
          </a:xfrm>
        </p:spPr>
        <p:txBody>
          <a:bodyPr/>
          <a:lstStyle/>
          <a:p>
            <a:pPr marL="0" indent="0" algn="just">
              <a:buNone/>
            </a:pPr>
            <a:r>
              <a:rPr lang="es-EC" dirty="0">
                <a:effectLst/>
              </a:rPr>
              <a:t>Obtener como </a:t>
            </a:r>
            <a:r>
              <a:rPr lang="es-EC" dirty="0" smtClean="0">
                <a:effectLst/>
              </a:rPr>
              <a:t>información de como fue construido </a:t>
            </a:r>
            <a:r>
              <a:rPr lang="es-EC" dirty="0">
                <a:effectLst/>
              </a:rPr>
              <a:t>el edificio y </a:t>
            </a:r>
            <a:r>
              <a:rPr lang="es-EC" dirty="0" smtClean="0">
                <a:effectLst/>
              </a:rPr>
              <a:t>cuales fueron características</a:t>
            </a:r>
            <a:r>
              <a:rPr lang="es-EC" dirty="0">
                <a:effectLst/>
              </a:rPr>
              <a:t>. </a:t>
            </a:r>
            <a:endParaRPr lang="es-EC" dirty="0"/>
          </a:p>
        </p:txBody>
      </p:sp>
      <p:sp>
        <p:nvSpPr>
          <p:cNvPr id="2" name="AutoShape 2" descr="data:image/jpeg;base64,/9j/4AAQSkZJRgABAQAAAQABAAD/2wCEAAkGBhQSERUUExQWFRQWGB4XFxgYGRcdGBwcGBocGhcYFyAXHCYfGhokGhoXHy8iIycpLCwsGiAxNTAqNSYrLCkBCQoKDgwOGg8PGikkHyQqKSwsLCwpLCwsLCksLCwsLCwsLCwsLCwsLCwsKSwpLCksLCwsLCwsLCwsLCwsLCksLP/AABEIAJcBTQMBIgACEQEDEQH/xAAcAAABBQEBAQAAAAAAAAAAAAAEAAIDBQYBBwj/xABLEAACAgAEAwUCCwYCBwcFAAABAgMRAAQSIQUxQQYTIlFhMnEHFBUjQlKBkZKh0TNTcrGywWLhJENjc5PS8ESis7TC0/EWJTSCo//EABkBAAMBAQEAAAAAAAAAAAAAAAABAgMEBf/EAC8RAAICAgIBAwIDCAMAAAAAAAABAhEDIRIxQRMiUWGRMqHRBEJSgbHh8PEUccH/2gAMAwEAAhEDEQA/APWuH8Oi7qMmOP2F+gv1R6YI+TYv3Uf4F/THeHfsY/4F/pGCMWYNgvydF+6j/Av6YXybF+6j/Av6YJwsBDbBTw2L93H+Bf0xwcOi/dx/gX9MEkY4MMltg/ybF+7j/Av6Y4eGxfu4/wAC/pgk45gJtg3ydF+7j/Av6YXydF+7j/Av6YJrCwBbBvk6L93H+Bf0wvk6L93H+Bf0xNJKFBJIAG5J5D3+WOq98sMLZB8nRfu4/wAC/pjvydF+7j/Av6YnwsIVsH+Tov3cf4F/TEcuSjHKFCefsry+7BmAxweKye7W2Nk8iSepI3OGO/kC4rloxDJ8zH+zYkgLsNJ35DGb4HlE+MNqjBAfwghehnBvcgV6bbA71jUcR4XGIZaUjwPyZ/qn/FjO9nckhnkp3Nv4iJG8R+eojSRYrSDfW/PFqqZEmtbNOYIht3C/hj5+WOaIrruBf8Ef3bHniUcNFe3L/wAR/wC5xz5N/wBpL+P9bxJpaIxHCTXcj/hr+VYSpCbAhG3+yH9hiT5OPISyj/h/3jwm4ex/10m3LaH/ANrAGiEtl7ruhfP9iT9uyHbHO8y1X3Yrz7lv+TDc9w2chRFN9IBtax1o31UFTc8ttvfhZPh0+pjJKp8VppQVVc2B5NzHMjBoeh5bL3RjUXyuFv7pjurLXWiO/WOv5rh68OcD9oPK9A2A5Ab4XxGT94t72dG5vnyfBoPaDHOZT6sZ9yAjbY76a/PHPjOX6RxC9hqMQv7rP5YLOTkv20ry0NW3L/WYXxOT66bCh4X293znu+7BoLiCN3XX4qv4W/npw+PJQn6cZ/hEIH2UL/PE3xSXnqjLeel/+b3fdhicOdRQEWnqPEOX2ffgHaEnC8sPoRMfXSx/PBAycP1Ivwp+mBzkHOxWKhyFtt6+z06YRyL8+7hLe817q7vl19+FQtfIV8nxfu4/wL+mOjhsX7pPwL+mATw48hFFR9rxbn1HzXXHDw88u5Shyplv7fALrDCl8h/ybF+6T8C/phfJsX7pPwL+mK9siTuYB6gMumvy3ujeAuH8MnR5e8QsrPcZEgtU0i1osAviuqugcFIdfUvTw6L93H+Bf0wvk6L93H+Bf0xX/F25d3Lty8a7+/57DvFz7uff6Ota/wDF54VC/mHjh0X7uP8AAv6Y6eHRfu4/wL+mK7xDbTmd/pWTXnVOfswhKef+kCv8Mh1fka/XBQ6fyN7Q8Pj7g1GgOpPor+8X0xlOKZZEmlRtCjvXddlGz1+W354se2HHxl8szsJ2BZNjHINNN9YrXIG7PlWMDxLtemZEUjOrSNGGkCLurHwlWA5Hw37jiklRrCMmj2/h37GP+Bf6RgjA/D/2Mf8AAv8ASMEYzQSOYWFhYDNnCcNGE5wzvRiiGSYWIjmB6/dgePiiM5QHxDmK3H9sBIYcNvEffD1/LCM425/l+uADPdtxcaAk0Cz0DQPdxu4B3FjUq4vhk0sNoAYbgigR93PGU7Vxv3zSGQmEZeQd3YADUAzcq3Djre3rjTwZwBEsmyqk7HrW/wB+G+kRe2F4QxF8aXz/ACPXl0whml9fuP6YRVkuFiJc2pFjcVfI8sNOcXyb8JwB2M4qtwSj/Zv/AEnGW7M5YDMMfFRkYrZY3vmAbtiBvfKvzxpeKTjuZfa/Zt0/wnGb7OZgGdyCW+cOo+HxEHMURprajv64pdMibVo2VYWB1ze/ssPLlv8AnY+3D/jH+Fvy/XEl6JcLESz7eyw+7+xxw5j0P5frgoLRNhYhOY9Dhsma2NCz0FgX6YKC0EYWBVz24sD18Q/6OH/HV9Of1h9/PBQWifCwM2eH+HmAPEu/nhNnRY3X18Q2/XBQWgnCwMeIL9ZfTxLvjg4inV0A/iGCgtBeFWFjoGEM5WFWHVjhwwoQGOEY6MdvCKSOd2cILhwc44zYCml4FWOEYV4WAkyXwkcO77LBCZALZvm20klYpCqt5pdWPLHm0fYiGN2ppQGVGB2N2tki1G1mxz2I3x6f26B7pKsbybjp/o03PoOfXa661iiz63ILVh81GOa/V9+LSXHZ0wnKMTf8O/Yx/wAC/wBIwTgbhx+Zj/gX+kYIxmQxYWFhYCRrrYOMunZKa983IKG1BPKqvSPvxqsLDTZDSfZSpwJgmkZia6qyynfzPhv88D5Hs9KGJlmY31QkH7bG+NBpx2sG77DRXfI/+2m/H/ljh4P/ALWf/if5YsccOGS0eafCXw+YGAQSSFtMrtrcGwiqaFjmSKA6msbDgfDVMETd5I1ou+vntvy29PsHlgHtZFcqf7mXYDc8utbf54uuAistFX1Bim/ajNJcnol+TV83/G3646OGp/j/AOJJ/wA2CsLE2XSAcvwaNFVUDKqgBQJJKAGwA8WH/Jif4vxyf82C8LABUcV4ancS0D+zf6T9VPrjPdneHr37Ag6S7FQSxsaswDds1b+VDrjWcW/YS/7t/wCk4znZ0/6Q9G/nDZ8O5vMUV0jlVC9t7xSemRLwaCTg8TGyg5Edev8Afb7MPHDI/qL92C6wqxJowYcNi/dp+EYXybF+7T8K/pgrCwCoGPD4/wB2n4V/TCGQj/dp+Ff0wTWOYAogGUQfQX8I/TDxl1+qv3DEhwhgHQzuF+qPuGO9yvkPuw/CwAM0DyGOlBgRp/nKpjz5XXT1rBcZ2B9BgGLCLVzxmu0UY+N5W+REt7kX4FAujvzPPGb4tmHTLZx43kVxKFQiR/DqSLZd9hbXilGyuJ6VeKztJJWUnIJDdy5UjmCqEgjzINHFZxadlyWZZWdXSFyCHewwhZgRvzBAOKjtKnzmW1FiGhlDAu9Egwhb8X+JvvwKOx8TcZd/CtmzQs+ZrEtY8omml1TAyyBUlygRdb+EM1ygeLk3XHqkL+EVyrbBOPEbhSskIxjfhF7UTZNYjCVGvXdrqPhC1V+8402czuh4gSAGLA2QPo+EDfck1tjzz4bZ9KZb+KT+SYhDxrexnZPtzm8y7a5NguoDQikeKvq403y1P9b8k/THmvwcyHvpgdiI+R/iXG6eYLzIG171yHM/mPvGODLkkp0me1jxQ47SKrtr2ndI07w2rMU2RGIMkUiXW188ZCPtoZGs0SERSdK2dIKi65+ED88abtjlC8UVKD89GGNWQrErYHM+Jl2HO8Zrs+qkWYwPmoV9jmVTc3q3JsE+/BjySfbLlixqD0e88N/Yx/wL/SMEXgfhv7GP+Bf6RgjHceExYWFhYCbFhYWGs1YBMdhYajXh2GI5pxxhh2OHAIy3ayQB1vl3UvIb+z0vYDF1wEf6NFvfgG+KjtUPnEH+yl51XsjnuMW3Z3/8aHavANsU/wAJMV72HnHLw/CxBo4jLx04dWOMMFhxAeL7wTf7t/6TjL9mIQJ2PioyMVDFvPMg7MxCmwdhXnjQcZykhhkPekeB7oAAeE+W/wD3hjI8GykglkJlYFJSJKAHMzk0bJrSQ4/ni10zOapo9CvCBxnJ8mo1WHkdWsksa0im3JoeySNrJ8jg3Jaldonqj4l0ggDkSLHv8h7LbYRVFsThXiqy725MSgKVPibkSrEEgDc77bkYWU4r/pDZcq7Oq94X0jQFY0gJ28RNgADkpOEUolreAoUl1SanFaiV8O4WhQ5i97xU8S48scvdSNKCU1gqFCkcttI1bHY2RgrgucUxnxbajRPOjdXe55dfzwrTdFcGlZMM7IoJK3TUeWqtjZqlGx530xU9qu1jZRKYKjuG7u2JthWm9KmgTYN7euM3kM/nJ134gqGQbr8XRj7Tx1sPJFP/AOw8rOa4nkMzxCN5ZpVDRBgBR8QjVmLbbAlQ21D2SMapeQSV7Z6Z2b7WNOiiREExUlkDgG1do3oMdWzKRyq73Io4ueG8VWawAQV2YU3O65kDpR+0Y8ThymcRoXE6MMxFZo6fAB3xBPcnfWTvVk89jiXhx4lmIFKNGI42cDUzBrBXegnLxoaJN02Bxt30DivB6tl+PxMSyNrGsqSt0CrUwN9RtsMS5/tVlsuAJZ4kOjUFZ1BI6VfqCPeMeW5TtOkSES5WNjFGkkkgllRmaXRvojAB8TgE3vXLE2a45lZlTMfEA7KDuZXWlVqFWrA7uea9bvGTklKpGkcDassuF9t/jj5V3RkkWOdpBR01p8LAgV9GyOhBHQnE2ZbVBmwDq+fFb86WED348u4/xrNRzs8atDTOgCFiALJYaiPF+0O/W+mJMn2jzUeUdhIxZmUkFiBzKgkAjcCNB7j1HLWU4phHG30el8S7Vs2UzKrCztIrRqqNqNtEy0AF9brA3FeKNmZ4okBWaMSCgwsW8YW7FCwt0emPKoO0GZjIePWG5gq0tgUCK0MNtyPsOHcNzk0+ZWxpdmsyEzatSjULJk9ragTy5k9cZ8uLuzpVXqJt8286zOjayxMJYAhmtCdVrHbbdNuoHUDF+/b1e6kUyyqVYIxZZRouxRAB3IGw58+WPOk4rNG7SyxGZ+7DETLIQS7Jq5udwSTq9SK3GCMpxDvQFbIRxkDvGlua3CLvYa9VkAmhzvzGCS5vlY/VqLXFG8yvF3kEcokcqAXjDO2wLKCxB5HSW2G1bdcC8Zyj50xDMOX0qXpiwAvQCBpI5nayDQHU4rM52uXLmKF8jASRpZdcgC0dJBqyQDrFdNPpgQZ9Z5XmeKaFIELNGsraH0E6dWpdVu2mxe9dMYPG/llvIqvii+4JwSLLGR09prDW+rbVqAGw3rT67YnzMwDFndRpUk72NhqHvCmveSfTHjvEGmdgVMhLHetW7E9B/IfZiNxOBQMmhtOsWaJHmOtG+eM3iXd7NFmnVVo9k4jxBGhQqwIZ4t6vYyISTe3s2d8Z3heaUKPZ/ZxgUFIACCh6c/tJPuGFzkQVbUOtb2Vqt68/XBvBZmokOzbKDtyq6G5O3QcuWIWJJm3qXB2fS+R4oBFGNEnsJ0G9gAVZ88Stxtd/BJsaOy86v63ljzOb4R0hla1LBBHGFAF+FQRXViSb25beV4my3wjRO76kZAzWx2ITwlAOljajW4snfHYmqs8hwldG5znE3Zxo1qunqKs3sQQdxWIslxgolESOWZgt6S2y6ra39kDcda6Yx0vbeOMgtHIFqtR0aWI5UVY6qAvw3zw3J9sIWqg96mYL4FY6olTwamA9kG158q57S5JO0Pgzat2oCyiHQ7SUXpQN11mMUSwFlq+w4A4p2nWMxySCXu2NBQsZG+oKSdVgnS1VtXXGSznbPL/GRO6TIxQRBGVTfzglN01rTbbjf7MCZ3tHlc2iqqyt3daggQsCjE0QXGxLN4txy92LumLhaPQT21ij7xWjlBjTvGFJYSwL3ffcgYfF2u1tF3cLFZFLAsyKaA1ArRIOwbmRy648/m45lZWcskx7+Lu6qMjSDq2IegwK+7Y+WDl4oKj7hKMI0A3FsGBWmDOCPCfUbCtQxm506Kji0eoQ5jV9Er79P/pJxJrxiuBdr0IAcuQRYdtNmz1AbVdC+Vm6rYYt8t2pgZgBKmm28+hO9nps33YtST6Jli2Q9qrMke1/Ny7b77DyHv8AvxS5TtvJCI4firsqqnzmsbq76Fegt7kHbnth/avtPD3yASx6VVwxDAlbUab8Q5nGK4vxQSSIY3iZRDEspYhUsSM/U9TXnsRim6WzPFjc8lL48nokfb3VJoGXkssyAkqAWVA9bm91I3qtxh+e7aNDG0jZdiiqWYq6GgBZJFjpfKzjKK6d5GS0IVZxKQHUn9mitQ25MvmdjhvEs0zFlC5doyo3aZdV8qq6qi2/liHNJefsdH/Hk3Wvuazh3bdpi4XLuCjFG1MgoqLNb7iq5eeC872oeJWZoGIUFjpZDQW9RNkbCjyxjuBZoKZGkSNLZ6AeIgBlPKj1Jv7cWvEeIQPEV8JDI4PKvFfXVQvc88O9WT6VOrRc8O7V/GRKqxMCgptRX6SahyJvYr+L34qpMsSM0EJQshZWFWB86HI0n2uY2IG4wLkOJwRd6RoUMdRK6PpRUDs3PUOW+JTxVBbMQdRkBNqAwZJGsGxtVHBF6JyRVooM73z5SKRsxMBN3ROkva987IQ3ipwCF22O/lYNI3DZBPEnfuxaNpXZtRIMZJcHxcgNQ9LO3XBEWaT4tl4yTsI0Pn4ZhJsNRBvSQDR6+lczUN5mHvL8HiIAfcO4NkVZB8di6pV6Y6YkyWyfhOfmgd4Y2DKFUlijX4wlj9pzAa9+oO24xLw3tZm5T4XhVVeRLMch/Zo0lkd6PaPhr1GA5MgHbUwG0gTxMDfdQ6A4vcsWIaj5DGdyICxyahRE0j9SCkiqgHgHnY5db5YHCD2UpOmjR5ntdmzmDly0XtpHqKS184KDEd8eg1c+YHnhz8czDewYhcXeDwPyPiAoS87BAN8iNrJxnM1mQuYYotqZIGsaj7KkyVWx9pufnjuYiiGgpIo+ZAZrXYrE24PLUe7C7cy3Kzg4QE5Oi0PwhZpodaOjN3byMpEule7ZhQqXmdSj0tfIYiyfwlzvqDmJSF1qxEhUbBSJBrsgg3a7g7kUTjIR8LU5UPqbWBemxW8ka0F5+yzX/D6GoIYtYAAbUaQ+JQLbZdiOgvlfQ7ViXGN9FJ+Tav8ACJmIzqlfLve+iEMxNnVZPeFVF++xYHOxHN2+zYVe9VNLg0dD0V8Y2OvlVj0pb5Yw2XgYM2xsBjvf0VPn6g4vONcOeNmTUSqgqlbqWLi9iPCadrPPbn5xxVl6Lt/hAzQkCOqBCupj3bsQDVNQfcAqPKvEffBlvhQzlaqhGnTQCMNmfls/s+I19nkMZluIzRhmC2hR4fEv0KP8hJzP9sE5TLydzIQCBGkdeHqzbkbWTdG/UYXGF9IEzXHttmCoeKaBYX5iTUHSl06dpVLUK8QoE0diawEfhWzKyCkUoGJbUsgJt+dd54TqJAHlQ9BkIIpFKeAkb7EHyBvcbEXibimSbcgMSrsrfS3sGrFhtz5+ZwOERrXk22a+El0DMJFY+wEEcnK2sm30irIsE8vurct8JWcmL0sOwZ6KMQANJJ9vc7H7/UjGYz/C5lmlXS4piNgSNtR8JA3sXy88W3ZThLU7sCBpZSCD1XpfXYDCqFKjSFPtmki7b5x42QiMgpvcZv6oA8W5BYH0AvBvBsiSgeT25WBq2thrB0mzdNJ3d1tpRq54ruzmSkhdnQkOELDYEUhiLbMK6P8AljScR7QSljqYERLrPhUWwXUeQ8wMFrpE5GraRj88DNnNYFRo9A30WS2e+Vuzaq8mGLfiPBpGSWNGS5JQzW61QLEDa+pB+zBHC+N5hEKqyhY121IjHTG0oPMc9MYr132vBUmQnbMzNK6mvApXyV5DRAA6Mu5uyD6Y5Mk9M6Yp2lXgzsXZMxKWaWHvKHdjvVUDfxPbAGwNgB1PPlisbs/ItH5k+Q72Hfy21g9cXfa3sRJm+7MbougNesvvq08tKGuXXFZnPg1zDyROHi8CRKQS/ONVDUdNcwaxzrj5kb8p/wAIBn+z0ypZjIXw2bSt2A6N6gb47wSBgCUs2qWBvQqwdvOzt6Y2XanhDNlJQptm0Ab8yZEA5mutYxPBuBTKD4SGIVvbWipBKnY8z4tsXCurLnJqLtF5x3hk27LC7FkU60hbZVFUzBLB0qOv5YrYOCTMrF4JRqdK+akAI8V6fD5Ab4sONSkBFV2UCGzTuq7oC11z9sYz3C87I5fxyaQNgZHNVt1Pn9wvHRB1B/T9TzZO2qRYy8FkZy3xeQoHmt1jcoaA0kNVEc692DOPcPKGPTGxQarbQ2kFkVK9KN8/PAParNtHmp4YyVj1HTpJHtMovbfka577YHXOTPlgFkbWXffUQatAo2rrqB9/XDlFNpkptLofl+BT6Yy0EgqRybRqFaGttrAO2522OOZThk4zDsYJNVEqrRuL0laAFCxyG2+2I4pCYUuRwRMQSCSRHUdbWAfaNC+ldcFZTJ6pZ11sQgdgdTXQ1GtydNjr06Y15JMzSLHs72UYuFKMhZAup0kVQ1E2SRW2w/LFrkeDGJ9XdMWsAeBmBpTuNt73+7GNy6sREAzEOPF433ZVVjv0ovy9MWHD43VfaDBgCCbOzOo2vkduY5fbjllBN3bN1NpG6gypgIMYJZU8Ld2Wpm9sgeZ2F/piwnldsq0Zj9oSMophbSI5pr2tmJG4O7b4ony5M5AEek6FAFbB4txy2OsjfntgjhcrFo4xWmpHNKLNSsm5/hUffiendjUtVSLXtp2j7ruXcCykhWlNhS0ajbfxeJTX/QyPacSzNFJHoR4cuqFTrPiSUysLC6djpF30ONx2ngSOJXbR4QShKA6XpWDCzR0hSQCDuBjy7ivapYHhRCjxiNTKrwRl/b8aFm9o6AfF5/lupyr2nPHh6nu6/wBFvwDsm+WkSaQq0kbySFQshXxKAoQOoAYMCb5kV5YP7UZdMwsZWQUYgyJSMNKRy6jsdQO6nYcyQcVWY7ZyRZoK7DuwVLFYou90vAkgXdaADEiwNW/PYYss/wAYQcPlmRYRmB+zIjjtlZ0UjQV3tWPnz5bYmM8sVUndmsvSbTSf3Aeyfan4pnczJp7zVHEm/h9gL9W6oLXW69caeLtr8YVoWjoTQ93anqYZFO7CtyRV/neMvwniWiSEzPAquGZ2WHLC9IUgKVTmb6nb03GCuJdoGVpTDJAURGkQlMpq1ABgtKLJB6iuW4xfOV7aJlLD/Cy57tdEoKKfjCxyEatO8dsho1vYUVzF4rZ+8pwwZQSwYfRUN7YBrlTnf+2LTKcWObhaQALsQy6V2JAJrbcEj34H41kblk01TO6nSAPpMLFeV/ljRSd0c8uPZlEyQEOWkZRblAeW4Z49zfs2usAbUTeJMzCyyRgbB47oBt9LEGi17WQMTd+PicZJXWnxc/RvwyEEVW9KSTt78N4gQDl3FEqjK3Kh865GqvZvarxvbHrwF5LPuIVkV6LOaJAKgCG2Gnldg786AwGnaWZ4pVk0lg7rqKoPChqtJU3036YmylJlwrqyldclV0aNlVhtuCdO48xeA5Mu69+DHN4pJyKilqpCrRk0h8LLZryrGb6HFLyNi7X5oKi61ItEJ0JYDRk/R67H1FHBx47K0TF9DaZAu9LQPlWwI2I8rxnc1kJlqoJQlxnUYpPoowH0eXio/dg6LLSGGVEQs0mYFLoa6Mdl1WrrYUa6jDdFKKocO37/ABddgZgPEzFCSdRUUCvMDQd/I4dle3RC0S/eMW1ArBpAABW7iF+u/KsVi9kpFit8vIJNDEWje0ZAF6Wx0WQBv9xpP2WkWMHR1bxFWFeHwhrFqfTfliVKLZXFEuX7fyRClZlFEgd2tDUu2nxbCzdcvTF7xLtWqvIrTsrrQQ92rjdQRpOg7nc2fTpjE57stmFIHcychvpauVE3XK/ywX2i4FIMzMYonaO10lVZlPhA8JA89sGhUi1btdMaHxukYAV3UPLYUR3Qva+eJOHcdlWFiua3RQEsQkKSwurJrbUKH2YoU7MZksp+LTV1PdvQ367UDWCeGcCm+K5lGikVtCkAqdyskZ225hS5+/ywMKRaZXjebVw3xhSoYagFj1kaiSNkO/Oj64CfjmfD953iq2yGkTcAAA0yUTV78965bYrU4FMxZO7IbUAOXLxEmr5db9Rgo8AmZZaicm1dGAO4BIbl9Eg39g6YG/hj0WnGeP5/vpQkh7pWOgfMEgDlvRP34ZwbiOdeQkswbupNB0RfQRpAD4KNui7HzNeeIeK8JnTNTMEkWFnJVtWkEN7JViQPpX6j0wf2a4fMHGtiF7qay7qANUbBTbtyPQ8sJNUVFLyW/ZXM5mVpBIGdu6ZlXSotvCOSqOjbjyHphnFcnLFlp5ZUcE6Foje3a2u+QATn/irBnCsvLDlpO7fW4HikRl9od14dS+wgHU/WbGb7V9sZtccImZlUIW3PiYqGctRBB1NQB5AAednkT+hpuymRaaGdkGrVqXw8haMR7hqkH340GYlAzEyGwwbUQysuzkhSNQ3B0tyxQZDNPHk3KsVdY2NgkeJTIGO3mF03zrfB0PBRHPOxdm1uRTfR0O9KCTy3O2ODK4O7PQxxyWmq6FxntJDlQgmfTrvTSsQaq/ZB8xzwLJ25yasqmQ2wUgd3JuHAK76drBx3jvZSHN6O8ZhosLp0j2qu9j9UYAzHwdZdmVi8gZVVRRWqQUNj6AdcY1i+preb4Rf9oZBHAzPWlGjLdfZmjJ2HPljH8H4rDILRqIRNerYaqNgWd6N78txjUdpMikmWkQlgHKL05tKgHmeZG2MbwnsylEB99KsTpv2r8P2Ud+t+mNIKF6KfqcHaLjM5dI49WYhLNaRoBIy2DGkd+E8yZFH3HbGeGey0Mpilybxvq0sBOd1YWCwAIuqvSfd5Yl7USyTBERk7sKCfnIwTqEbMjgsCadAenPFNDweZUYKIQrsD+1hOnSb8NyE9SN/547r8Hk8NJ3+ZrO0+Yjjn3yjTSOzqXMzKrNEymQBReyuFAG3KuWMgnaeHRo+KA+IkHvpbCkq2nbnRHM74se02UeaVkV4jGssrJckampXDEm3sbgc6/PFHHwCVG2aEkXzmgI5Ufp+uEmCjSt/1L/N8WjGRQrlUUtPJGAZJSQQkTlhyNG49jYGnbmcWWUzOqfMR/FFDCJi/zk1N4N0YWa1E8xVVijzeUY5OJdUXeLmHf9rHp091Cqm9WktaGxz+/FpBn5UzWZdmi1PDIgIki2IWoyRq2AI3vF0QVD8U8UdZZArqXVe8kqm8Ng+0u0YHM8ul4tU7RhILMSqHCSKoaQkl2YbMTaH5uzXO/QDFZl4GLQangIiXRtNENgzlRZaiaerP54UnDHaONT3RCIlkZmAWI2lsjfkdYF9CpxHemOqNdle0TLmHhZKYIJJCT5KgAXmNkOq9vLocEcA7S95MqtGqSHvVAUGlEZvxHUBux3peh5YqWbRnJ5Q8NyRJGrmVAVJRVdgvP2S1eZXre1rw/IQoHkilDvqYCQFmFNuR4VNOaLWa3PuxEn4otR1fIm+Efiiho0bvKCM7EKum2KoK1OOWkmrGx9ceecUzMdjvWlvSpUqFKkAbEW3LVfS+eNT26DZnM3EwKCFaBdFIIbe9RDXWg8uTbeuX432fzFBpEVY0AQMrhlBPi07MSKJIHLYDAqXZnCDc9BPEuM5OaUu7ZlDS+EJGw8Mape8q8wt1XWt8NmznDzzlzgptisUINj3zn/5wNneyDXCTItTKpBCua3CbjTfUcrvpe2J+Kdg82ZJHCiTxaiUDgePewGUUoNjfywRlCT0byxThuSJMzxDh7QxRk5wLHroiOC21spNgy7VWB1zHDRuDnD744P8A3cRp2Qn0AslpG1SaXSxqZQATuFJva/O98Bns84anKRgnm7qQBdeIx6q6Xt9mNGoiipN6NpwLMwrlJpMs01KyoRIIxvJYUrpckb1ZFctheI37X96p1oGYuPF4lezubKtyJrpvZxlOHsqOFVg++olQ30QT9KifuwYISsWlQ2ourcl203dHWen8sNXSpeTHJj34DIeKxPGB3VCOFS7Atr1K6Rs4JYg6td6aHl64G+Xu7fVGlAKDTFjZZbF1XmPtA9cUsTsNY8QDKVPPfcNX4gD9mEx8wfoDkb8I3q+f/wAY2t1Q+CW7NXkO0MiQpMjL3hlcAFbqod2XVZBY0D7hgbJ9vc2LqRR4ybpdtRFAnTuL1b3ZsknAy5FmyEbRqxYTurEBrCmNRvWwFk/ecBwdmpijHRJfRdDGxtVEbbk1jKTNYY72Xa/CZmdbMyxyKSrBWWqAq6Io77Hc7V95/E+2gCfGcugDnQjal5MVkJC3dgUAG22AsdcZw9mpRKPm30XdlWqrvxbbdDRwXFweQZR9SvqEqBUKndTHLbgHfwmhY+tjP1UzaX7M1262AntrnCLM7lqNHw2PUeHbEcvbLNOhWSV5VII0sTQJJpgBQsE35Hr1xPFwCTQqtBI3M0BpYcwBdH3164fJ2cbSoEM1hao6dmLsQNuexHTrheoP/jrW1+hSycdnu+8N15L765YuOO8blillhDWlVR8njBI8uZJ9/wB2Isx2PzGnbLyXXKmJ/MUMXnaXsxLLm5HWJyCq14diRAoNb3YfY/zw+erMvSXKrRmMj2kzMYpZH0ttVkcq8t+te4nF3wniuYzEeblknkMkGX7wNq3La1Sz60wF+mBo+xGZoEQP7R3o+n+eLvgfAJo0zkbwspkyvdoKA1N3quAN/q35bDAp30OWJJXaMWeMThr71tTAWb3rfYk/yw//AOoszzE8g6e0ffVdR78aFuweaZ9oDXqBfP0J8xgaTsJmyprLtd/4ft5nB6hTwxSb5IH7R52aHOTQpLIFWWq1tzFbkk89hvibslnppJyrSuVWGZgC5K6khdkJBNHSwU+mkHpi+432PmzWankSBqaTUG1LRBrmrEG76j7uuH8A7DzZfMF5EYL3Ui/Ru5EdADTHbxc8L1PDCGKLp8kH9mFbOzSIViru7CQkgEmRS7SFx4m0FgN6HIVZun7UfB3m45HzEiIBI5NK6mibYLQNgbEDptzwTm+zr5bL5pqIR8uEvyPfRMQR/CDyvlXXfzqKrHvGBPlvoeSoSai0z2aDgkrRyRIyABdAaSRVB1a6335A2f5Yss1xELmZozoJU67SVXHjkkADUPC40m1N1tjN5zMZeTIywM/zqI7BNwLQMQSdhYIG17+XTGiTg+WimmkC6Wlle7JtyGc+BWN/WsgUPOsccoxp6fZ3t5OStqqKntH2zTJmMGNn16iNLKK01ztT5/lgOf4RQrIvxZzrVGvWKGsA0fm+l4DHEMvm83Gs0SnLabRpDpIB52UZqPhNeZ08gcCZL4woEUeX7zxnQVc7hmOkKAb5EUKHPphxhB9o5smScPJru0PFBHAz0DoZG9oD2JY2516eWMfwrtOTyXQQiKd71FQwJ9Pdv7zgrM5HMFHSbLyJZRCD3tAtJHt4pBX0a2PPpgLh3DlXZtf7NDuGHPVuLPs7bVthqMYmkMkpwZ7RwHgeRCjVFGXKg6pQjNyGw1Cgt+WJeIfB9w3Nlg0Ed/WipCD03joHr7V4oeG5mZ2jRoWjUrQY8vCpIIBXexvzxoIc66SmJXVSrhGHdCizBWsHVy8Y6Y7OEof7PGU0/B8+9tcq03EZo40ZpDM4oCyxLE7ADy/62xnc3w+SFtMiMjDmGUg/cceo5nNGHj6R91CEaVCJGRS5DL4mLkj6Wsb9Bgb4UeJFM4gEeXkuBDqZEegHkBo3Vbb/AG40SpGnLpGZfh7ScMi0Cz8bmuqoAQw7t5Dfmdh6YuuHcEVZs5IZ4Cxizg7lWYy+y4JICaBVX7XX7MTZ1GXIRkCEBpntTGmiwsZB017RRkFiySOXk2OYGaRgI01DMBm0x3dMVW1BvUNQIs35jGblpgvqZOfP62hBUssMfd0R5F22rpbE/f5Y7mJyYoY97CoK/heX/wBwffgqDiciziMxQij4qiRWIre7Hi28xvi0U0PCkBYij81HXMgsAF26Gt8Q5cTX2oM4zlmPGAyRd4VGWl0WBarl4y25YdSORvFfl8lLDN8aKKo1OmlirEGUSG6FggLq3HUYk472hnhnJhcEKqAOVQtugJAIGwscvKsMh7UZp3SKVgVdGLAKovwNp9kf57nDipOSaB8OPRJLxh4y1ooDEn9tNRo17KSUvuobcsBjjdVcKENRNyTdQp2+cobEC68/PAmdS5yEIZmNGgRpttIUn6WxBv1HlgB5CNIobBTy80Q/byxclJvr8iI0mn/ngvZe0raATDEe7qvHI1AmwB4zW69DteOTdr1bc5PLFjVsdRc8qssSdXqfTFZxNCBJsoHh9lNA+nvp6dfuwERSgnba18Io+Kje+4G/TpXriYrSaSLm+Tp/1LzJ9p2iikiWJCkrAMCzb8qAPMbi9qxUZziitQMNBSRs5HXf6Pv917YHmnJs0LsctujfnvgaRTt9/wDPnjRNoileg1ZUpgsWknaywaqYHbUux8NbVsT02wM0QDPysPVbb7m/5Dp1xLkrpyTZ0/8ArUf3w2WT2xtRcNyF/S5da35e7FpOrJ8h2SSWQkqFpPCPYFlj4AbrUS3U3sN9sWbcHmMleDvGGoaGiKilcuBoOkbjkPIeQxX5OKMRsSGMp9jy9o6+tez+eOcPLIbp/a5AeWrYb+ovGUvVlfFfPj7ef5msVj1b+DWHhUywRtCxDs5Vz82vg3YOdWwNaOQ5L6nEPZpsxJDLr3YOyh2mClSAAQo0m6JJ5gYI4WXkyq6YZZKnNqt667tRe56nb7MDZHs7mUDkZaWjIzDbkDVWbxySyZlft3r+51QxY7/HW35A1yWfYsDOSQYdxIdIOYsR7Vfv2sV1xrY+zOahEnfSpK6ATG8xMtoBIGTWgDB78Qq91W73xV8L4Tm0LXlpDqeCQbj/ALOWIHP6V0PI86xInAG0y6MvmSWmEqqREGvTKGIpipQalB3vfG2O3H3a/wARjmW6TTK8cPzc0DZnLnOwwsC6tLLqQAWP2oZSPEGG6VysjngCDhPF2hEyHM93b+LviN4tRfYuGBXQ3MdMbnI5nNJwc8OORkL91JH3neRAeNmdfCTqHtAf5YseEccng4cuUfJSvJ3TqXEkFanDr9J7vcX5741XWjnetM8iHFOIOodcxmCp1b9+/wDq1LtdvzCAn16YN7T5zNpmJTHJmBEmiyry6FLxIdyDQsk88G5PsXnki0fFWaw59uMAFoXjHNuhZW9QMarh+UzUTZ7Tlndc1AIlbXEtN3SIdQc70wIxT7BtHnvA/lDNMy5Z8zK43KpI9hfrEahtZH34P7M5yZ482ZXkbTk2ePU7GqI0sN+Y3o7Yly/YDicALIrQte7LMqbV5q+4sYt+C9js5Gk6yxKveZQwRkOhtul0drvn6YlhaPP4eOTBwTLIwuypd6Nb0aYGjyxzNcalkdn1st9Fd6A8hZuum+NOnwVZ0G3WJdjQMgsmjVAb88Qv8F+cQEnuar96t7b7AjBrwFoC7XZh1zkqqzKoK0ASBuqnp1s4f2Nkc5kanajDPzLcvi8vi9aP8saDi/YOafMvIJIkRippm8VqoXcGq3vFhwTsGYZRJ8ZhdmjeMIt+EPGy7UTsLJPoTiW6Lgk9Noo+yXDY5jJG+YCo0Pilk8Kp4kIsk+YrpzxZZ7spkYoiq8Rysr0VTctVgkkANQN9f71hnE+B9zlcy4kie4QhWM3XjjIbbpe3Ly88ed5c+Ie/CiuW2azkoyag018noWY4fkxm3ibODSQSzrE7FTqZpEIo+JbYWKGwwJ8IGSf43P3c2tIpBGb0q2rMl5GUBTbKDqBJ9BVYoc89cQzG5W5ZRt1tm8J3Gx5H06Hli+7aZiP4/nlDBrzCeI6w1qTrC2SKU2pY17NigaD4JbQPLKUUpMyPEElSUxSMdUZ7vmaGk0APTB+TKxtmT41kiFxMjUVcSqA13Y8Njw78sLjIjfPyGIs0RlsFjbEbEknqeZ/ueZL7ScDnXN5tYoZO6MzqKViNKynTRIvmBv1wNr5Iim3pFh2w4wySwrBPPoMCO2qSQ6n1sQ/iPPZCDt7IxDwvPu1lmJ2UDxXVAiue3+ZxUZfhE5kQTJKq7KSVOy3W1+V8sW/DcoULhLIOkg+hsj8iMZScW0rO7DCSxydHt3BogFjZnh2UWFCaha7bhLvfffAudCy5qaRSSO+Ujb6sUXmL5/2wXwngJjjTRYBUNubO4HLewMPyLNLq2ZQGINk70TvXXkp9xGI9aTX/AEeb6aWvkynFOzeYfNxZqMRkqVNMkg2UBgLAA9sHkeow3jnC87mJg4RFbuygUBDZUyFD84dXJh6bnnjbrw4kDxP+Jq91G9sJuGXe/wB3/Qxi8kpWbUlVLoxGc7EzT5YRP4WUWD4VXWCQQwFiiBYNWNl/xYo8t2VzBlto1VQQzEOGckhhIEB9Wc+uw5AY9Tj4cD57E8r6H3+WHtw4eZ8+Z/XBzfRKpnnSdhgUjMiv3qoVZlQG6PMAmx4TW3VcZLjHZ3uJ2jJ0Ex6kBouSDtGwJHia1o0Sdq5nHs57OQWSYxZ5km763ve+I4ey2WVtSxRq3Owo1ffV9cNTaE0YDJdkS+XCyFG1KralHl1sXqBBxDmvg3aRwyzCPSoUKEIIGkA21i735Vzx6bNlY4o2aiVVS1KouhvQG2+GmBGUA0NY2VgAT6V1/TDjklHaB8XpnkfD/gwWRS3fshDEU0Yvbr7fLni0zfwdI4jHf6SgolYt25Hfx8+f5Y3nCMrlg0ncqpZWKsR3hF3Y5PpO3pixnlNbqoPmBXXyIJ/PFyzzl09ExiqPL3+DiFrV81Oxav8AVC/DdAWTtuccn+C/L0B8Ymobfsl67n6XmTj0cZsDY6QeZoqPt3JPPDEzdt0IvdQVB29+/wCWI9TI/JWjzSX4L4m3E8p8/mlB5bbGTEx+CXL0CJ5wfIrHf5bD7zj0Liad9HIigqdN0p8QK+NSNS77qNqrmOuKibtJHkbizNxBQFiuOQs4FiyQKLVpJqtyduWNYvK17X0RKUV2ZWL4MIFDfOTnUKO0Y+kG8j1GGSfBjlwyeOemu94/oLY/1eLbN/C5lVvQk0h/hVR97MSPuOMrxr4U5piO7jWMCwNyTTLpIJGnpjWOL9ofehOUKMyhQEAKCzqxLW1ggNsBdUfUdNqwX2Iy0MjOuYk7uLYs/wBXZiKPS2Cj7cU0B+d+/wDpOJeEt8zmP4V/rH647uO6+r/8M319j17L8CyK5cGPiUkUJcVIs6oSxU6kYsPaAo1zArGKz2dHc50rxGdpIpguXU5hvnYrIZ6HtmqOxAwGzf8A2Rd+Wfb/AMuMZN3PniHCtjj2XA4xmO6Zu/m2Xb5x+etR9byOLZM7IeCPL3j94M8iB9TatJgclbu9NgGsZ4N/o59x/rTGhyEGrs/P/hzqsPX5mq/7xP2YxemU+kZePjU9j56X/iP+uN/wPt98XyzxTM768uO68IYgsJg/i1BhbNGbs+z6Y84giOoGrAI6bfbiw43sIP8AcL/U+DsqUeiHM8Qk5d5JyH02/XG47Y9oxlc5m4hBG5kSJVdgdUd5ZA2iqG5Or3jHn0/MV5DGu+E7Ks3E5mAsaYf/AC8WFJpDjBy0kU/Z/tTNkpWli0s1FRrGoC6NgE89sX3wcxh4eKFgG05GQi6NGuYvkcZB8k1HbqPzxt/g1gqLioNb5CTffbbByTKeOSW0efuf5Yfl+Te7+4wYeDyN7AD/AMJF/caP5YYeGyJepGG3UHpz/thco9WN4ppW0zQfCOK4tL7of/AjxF8G63nx6RzH/wDi+Lnt/wAF73icza9G0X0JGP7CMfQBH2bYn7C8HhizasJi50SAgwso3jat2bf3UMS8kUio4ZvpAHBOCTZfJ8RE8UkROUBXWjLY76A7WBY92MVlR4x78eudlSBHJCJ27sw6fnIgFXxxm+7eRlYnl4umB24Jk5e6tlUMFL6MtCLtnUMKFremiAavlVgYFJNaInFwdSMHxjLFc/JqBAaZnHkVZiwP3HFpxzs1NO+Zzy6e5Z5ZdWoeyZivIcjZB36EE41WdWCYgyFnGghT8XN28ZAfwJV66aifPleNLwkZaDImCTPQwmXU694jLKgJ02q6yatL39cLlJhHj8nhkEqAg2936V/PGwl7cRtORLHIgMjFyjBioZiSFBXerNeLfzxa5/IZCObWJ0nhbbvBl6uV2PhFC70q9HlfqMGdpuz3CUy2bdPjBlicoSa1CaiApvbu9ZXVQxOTFCdclZosrh+BlBnu0eXfUI2cx2pGtKYqGUtdeEGweR+7DODZpWB0liaUHkK26el392M7lMi8iIVRmHiWwpqyQQL+0/njSZDs7KuovG0YJpdXhsD059Rzxh6eOEuKO/HnnLE3JnuuW43CIo6e2CqK8YPsjrprphuR4vBRCGNRqOoASe48kAvb8sLCx0+nE8m3ZKeMwgUXS+dAS/8ALhj8cg+uvL6sn/LhYWB4og2yD5ciAOl0vV1V66XyXHfluOvbS+vgkI9a5HHMLCeOJFshk4qpkVhMoQXqTu38Xlve33YKHG4/MfZY/wDRhYWF6cQ5M4/HATsVquuv/lxSca7ULAVc5cSXyda6714yGH2DCwsaQxxumhNursz8nwkMuyZRau/FK5v377/bgaX4Ss0RtlsuPeGb+bYWFjsjjxr91GDcvlgOY7eZ1kZqhVlKhdMMXXWTZa+VD7/TFbP214o3/aJF/g7pf6FGFhY1goL91BT+WVuZ4xn5PbzGYYeRmcj7tdYAzHDZHC2SSAeZvqfM+WFhY3WSukiePmwVuCP5fmP1wPJwmUcl/Nf1wsLEZclrpFQQouHSgg6fzX9cHZbhbCBho8TLvuOYkFdfIYWFjn5GrRZNkz8kCOvF8dL1Y5dxV3y51tivznZCaOBJXi2ZqHzi+p5evnfTCwscze6NFEhy/CHKNaEKByDLzLrY+6z92NPwMxrkXiYOid8JHIIL33ZUaaNV6fnhYWFfK7G9VRH8m5BvGZM0QpA8RQ7myABp5eE9fLBHEOzeRaGOV5J9KqsY06LomQrYZa5DofLHMLCqloblKXbIcpwPIah3XeSN9LvwAoWtyO731XQ67XjbcHyOVnzMkmbWFyYk8TRubYalG3+FUQeuFhYTijSEmYifjkKswHDUaiRferuRYv2OXLY4tOzHEAwzDR5aHK6YCWHt98BuYjVBQa5kEb47hYmkukZSbfbK/wCW2YKfk3Lkk9WTf7AoAG4wxeISSagMhlY7Vl1DSd6NbHnvWO4WMHJrop21ts0adps1CzLlkjliFaZJXlVzsNVrGwApiRsOSjDW7V51lp1yvlX+kHpV2XroDy64WFjn9WTf9jNNkKZ+RkzAdMspaPTCyI9G3GoyarNaRsB1w95pJBTzQkDTWmB7BRlpbaQmgLqq536YWFi3OXh/PwD2Xo7XT0oExBF2RHFRs3QDK2kDffnvW9DFRxjKJm5hNONciqIwxZhYW+YUAEnU17AennzCxyy5O/c/y/QbH5fIxmk0x7NqCqtbqpVDdXsC34uWC45EuQDTbsZGLIvia7tqBDNfWh09+O4WJ9K1uT+5PgbO0bEEs5oUOSgX7VBV99+7FbxKFdQ0O1b7Gj18zZ645hYeP9nipp2ykf/Z"/>
          <p:cNvSpPr>
            <a:spLocks noChangeAspect="1" noChangeArrowheads="1"/>
          </p:cNvSpPr>
          <p:nvPr/>
        </p:nvSpPr>
        <p:spPr bwMode="auto">
          <a:xfrm>
            <a:off x="155575" y="-685800"/>
            <a:ext cx="3171825" cy="1438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6" descr="data:image/jpeg;base64,/9j/4AAQSkZJRgABAQAAAQABAAD/2wCEAAkGBhQSEBUUEhQVFRQWFxgYGBgYFxgVFBYVFRgVFBcYGBcYHCYeFxojGRQXHy8gIycpLCwsGB4xNTAqNSYrLCkBCQoKDgwOGg8PGiokHCQpLCwpLCkpLCwsLCwpKSwsLCksLCwpLCwsLCwsLCwpKSwsKSwpKSwsLCwsLCwsLCwsLP/AABEIAKsBJwMBIgACEQEDEQH/xAAbAAABBQEBAAAAAAAAAAAAAAAFAQIDBAYAB//EAEgQAAEDAgMFBQQGBwYFBQEAAAECAxEAIQQSMQUGIkFREzJhcYGRobHBBxQjQlLRM2JygqKy8BWDksLh8SRDU5PSNERjc6MX/8QAGQEAAgMBAAAAAAAAAAAAAAAAAgMAAQQF/8QAKhEAAgIBBAEDAwQDAAAAAAAAAAECEQMSITEyIgRBgRNCkQUzUWEjcfD/2gAMAwEAAhEDEQA/ABBJKvGwHpan9qoTOp1nWuYVCwf1qM4p1JbVbQG4MjwrHBNrk6WR00qKey921YqVJWEZCBBBMzPQ+FE0bkupM5kG/IkfEVmnFcQvU2A2i6CMrixfQLV8JrTj6mLN3YeO7z6dWyb8iFfA1LhUZDxoIM3EEco51Ext99P/ADCb/eAV8RNHNjbecdXkWlBF9AQbAnQmKJ0LRi96cYUtrKDBSqQdNDax+dW9mfSC+iEOpS8giDmASrTqBB9Qav77HDLZIKQ2S4ApYgDKCcxn2aio3NwUOjPhMQlYA7qiD/EnT1SKuNElwidGzcFjbsH6u8QeAiEk+A0/w+ygbuyncO9kdSRwmCLpVxC4POosTsd3D2dQU3sfunyULGraN4HHUBlw5gniSo3UAOHKTzF+d6rJ1YeHuirhsQogTBn0I/OrYeAuTHuquyUkcJFuX9XqVaZEVldXsbo6lF3uafdnajinQgrKkkKsb6CRB1rWTWB3NGV8CI7/APLW8DldL09uJzfU1qJQacDUQXS56fRmJZpZqErru0qF2SE0k1GHKaXKhCTNSGmBdcpyoQ5SqaKTNSTUKHTSldRzXVCEocrs9MCaeE1C6OzV00hppNQghNJTjTSKhBsVwTTq4qqEoblpaQqps1RY6a6mTXVCHk6jFNTihMX+RpHxINQoZgpPt51xoKLW52ZykpKuDR7IVhMp+s9+bd/ux+r4zRNnA7OV3HQk/tR/OKyT09PWq2FUbedacfUw5r1s9BRuw0ofZvgz+yr+U1d2TsBTDqVykgSOc3BGh86xuHFh51LgtvuofAQoqAPdJOUgTrBFE6YCtDfpCwi04clSSJXM8pJ0BoRs9akrBSVBQ5gkHTqKJ7wb2O5B2mVYQ4FhMAGQSAJjQTzvajTG9mDxP/qGC2r8YGb+JMK9xqJBPhWRYDe9cFD6UvINiCBmj4K9R61W2lgMPZ/DLsrhU2e8gniBuZAsevgaIObpNugrwbyXBzSSDB6SND4KArNfU1tPqQ4kpVl0Ij72viPGhydWFiXmiJDBCwYtOvmKnxLpSmU6z50rTh5/C9PWBz0/rpWaTdqzZBLS9LCe6D5U8kmAeIW8Emt0DWG3YSA+mNOL3pNbWa6Xpn4s5/qk9Sv+CXNXZ6iTTgK02ZaH5zSg00UtUWLNLSCnA1CHVwTSg04GoXQmSmkVKBXZaqy6IwinJapaclVURI4N01SqkC6YpFVZdDFGmVxRSpFEDRxFNy1JkppoUwqI1CoyamUahUKIESa4GkrqhB1dTa6oQ8jx6igLynumx63ioMHi1LEkDWKneazJKetNwuEyJiZvNcVOOnfk7M9epVwaHZG9H1dHZ9kFyc05o1AtoelFEb3sq7+G/kV8QKzuH2C+6AttBUkyNU8rczNTnYOIGrK/QE/Ca1Y+qMWXuzQo2xgVd5oo/dgfwGpMG1gM6lsvhtagpBlQFlWNnRE+VYrHYR1MShYvzSocvEVTxOKHY5QOIquedulMFB/ezc0pbR2Loc7RaUpmAAe9JUCQbCqOL3RxbAOZoqT+JHGP4bj1AoK84pDYKSUnguDB18K2Z3uxLKwAvOImFjNzP3rK99Unuw5cIy+AxC215kqUhQ5pJSfdWge3nViEJbdAK0cQWBBKTYgx4xpHlRdW8OExXDi2MiiO+m/vHEPXMKF7S3aSwQ8y6l1lYKUmxUD3okWNvI+FDk6sLD3RQaKTcEHyPyqVYkW1oY3hyHASDrrRIpNoMflWWW0lRti04O1Rd2Liwy6FrkpBMxrdJHxrU4Lbbbi08QSkn71jHmbVh8ThsySmdYvHkdKv4PZrr3CzllIkzEEac45+NNhllHYVPFGS1M3z6AkiDII8/fUYVWQb2ZjWj+hUY5tLSZH7JNWEbwut/pUKSJj7VCmzP7UAH31rjnraSMksF9WaoGloPht5UHUEeI4h7RRFjHIX3VA+E39mtPjkjLhiJY5R5RZFOFRzXTRAkwFOqALp01CyYGnVAmpAqhZaONJTppDUsuhBXE0sV1UQaDThXTSTV2VRIFUxddNcVUIQwoqJQqRS6iJokVsRmkmuUaSKIAWurprqhdHkriLHUeVjUWFKuaiRbpzmp5rgkf161xVJaaZ2ZRlrtcFrB7yvtS22vKlNwMqVXIk6ir+D37xBIBKD5oj4EUuz9ylPoDqVpTmmxCjpKdR5VOx9HjyDOds/4h/lrVjvSjBlrWyYfSI6nvNIV5FSfmacn6QMM7Z/C+5Dn8wFUsXuPiYOVKFG+i0j+aKBO7m4xB4mF6/dAX/KTTBYa2+7s94NdmOyBcT2li3CNRrKdelG39zGn1ZsPiQqBocq/G5SZHsrzvbGGWhELSpPGjvAp5+NEIh0GeWv+tAqthvhBraG62JZMqbzpA7yOL2gXHsobg3eIpB5SR46AxRDB74YllUBzOmO6vjHt7w9DVjaG3mcVCgyG8QO+oQQtF+ephXUW61WTqw8PdFZxqBMgg+hqM41DXE4FFI5JICpOlzYUhEgX0NUtsglowCTI0En2Vl21Kjb5aHqCCcW26M7QUkG0KUFEEeKeVPY2q6wJQqFGAbA2gHmOtD932jkhQKeI6gg+YmjmCxy2FkoIkgDiSFWMGI86an5fIlrw+BiN/sSkEktqg6FH/iRRHZv0mKUFdoykhKSTkURIHLKqfjUb+9C4HaM4dwEgcTf+pqDEbQwqm1qXhEIJBGZpZTcgwcsAG8VpsxpBVrE7OxYBg4dahYj7FUnqpPArX701Wa2ecLiUpcdCwDmCyI4FAxmi063qhg9j4V1pvscQW1FCYS8ISSUjRYsPfVPG4d/DjI4OJKrScyezN5SQe7dRpc3VND8XLT4PQWngoSkgjwM1IDXn5xJSQRN+YMRMfnW6wi5bQeqU/AVpxZdfsIzYfp8MninA02umnmceDShVMFOiqZaHg08VEK7NQhEs00mo81RrXaqJZKV0k1EXaaXKKimT56YpyoiaSKlEseXajK6SkJqyhZpCqkJps1ZB2auphXXVCjyLa54B+0Pgar7LUS5qYg+Xsoi8pMccR40rDKAZSB6VxlKoVR2pQbyarKeJxy0uEBSgB0JHIdKv7P2s9ydcH76vzo5gt38C4hK3nsjpHEO1QmLkCyhawFX2N0MH9zE/wD6NK+EVqj1Rz8lamCmN4sSFQHlm2hIUPfTsD9IGJzqSpSFRMSgcjGqYo43uGgqzIen90H4KoXiPotekqQ83ck3C0638aPcXsD9p7+qeDSnmUkNOgwkniJHRUgaVojt3Z7x+1w5bUeeT/M2Z91ZDbW5WIZCEFKVFx1OXKoGctzrEa1bx2wn0KlTSwkC8pOt+YtQLljZcI0R3PwuIvhMSJjukhfussew0CxO7L2FdlxIylMBaTKSZmOoMXggUHQbeIJ8xf3USY20859ktaloSAtOY5iDdNlG8QdJocnVh4b1oXFtQuQIuNOc1V2tilttFTalIVIEpJSYJ6i9XlSNRa3Oqe1Wm1NEOKUhFuJKM5kGwCcyZk+NZrepWa0koOnZDsnaLi2Cpa1LUkqgqJUeXMmY8KK7K26WxnyIUScsKBIixmJ1tVDYWGaDcMuKWCo3WgIINuQUqR60Uw2KQ0qVtIdGmUmBJg5tNbR60xdvkW34fBfxG86OzzOYVhdxpKYn0MVH/a+CdbWFYdxs/qLzQogxYxaR0pz21MIUS5g7H8DqvyF7VBhcRs1yQlOJaUoExmC02HOSa0mND8DsnDOsNBnFBKsieF4ZJOUaKiPcajxGBeYJQ7IjuXzJyH8J/DM++lwO7LTrDXY4tsqKEcDgLcmADBOvsqHG4N9iUOgiCMk8SchF8pB0nppS5rYdjfkxjz4ATImfdpW72efskfsp+ArDdrwpkTP5TW32WfsUfsij9LyV6vgtzTk02uzVuMJMDSFVRFdDjtxvtezBlU5fDNE5QeZgSYoXS5CVhPPTFvAamKH7S2whkgGTyMcjAMX8CKzyNqIxGPlJ4QwpN7EqzZtPWJ8qXrQeiVWaT+0iZgAQY68gfnTMftppKg2DxlGf9WLA36ydKw28mJWlxKVqzQm0JCAEmbQCeY1oVh387oTmIBtAj26Ul5WmaI4E1dnp2x9o9vh0umEqJUCiZIyqUkeOgB051aKqwOCwKs/CsKJsJ6k2kjlWhZwWNbsUpV5OJV7lwffRQzWBPBp9w2VUmehJ2utsgPNqQTpIKZ8psfQ0VFPjNPgQ4OPI4KpQK4JpQKuyhMld2dLNNK6oujstJTSquqFHlT+qRa/XyqZpuIHnUSnwNfhNSM4hKjY1yFLxqjsOC+pqsHuE9qvz+VP2UnMTPT51rMDtDZwQlLrYLkcZyEyrxIPlV/Du7L+6nL+66PhWuK8Tnz7MwuJdjN4elLhttvAjK44m/Jah8DW3dwOyVzLmWf13E/zCo0bqbMURkxQH980fcpM0aAMttPeXEANK7VSilxOXNxxmkHvT0rV4bf3EJ74bX+6Un+Ege6hu3tym8zCGXwrtHRfhVly3+4bzm8KL4j6PHxcLbV4EqSfemPfQK7GS4Qqt88I9bE4WD+IBKz7eFQ99Udo4DBj7bCOlU8KmyTKQZUDCgFDSLyPGhu0N0cWiSWVKHVELH8JJ91D9nAh5QUCCECQZB16VWTqwsK80FFX91UNtKhknxHxFK06ZAk6871JtLGLZbK2zChEGAYkgaEEVld6lZsjWh0U93HPslK6KJ9wo3hcS0FS+2paegVlMnQyD0mhuydpuPtkunOQSJgAxa1gP6NEcGtnN9vnCAPugZs3LW0RNH93yB9nwXV7Q2eQQtp9A8Fg/FVMw2G2bmlDuIbMEcaMwv1yj51E7h9mrmX8QmeqJA9iK5vd7BKMox8ad9sj4xWow+5Ns7dtLuHa7HEsLVkHAo5Fc9JmaYcA+0otvhaQCezk5hlOuS5ETyFR4DdBx1hosvMOQO6F8Q4jaIifWlXhcQ2otvhxISfswqSmD3shmIkCwNqVNeKHY+zOQmRJjSf8Aathsn9Cjy+ZrEvbRLSMwShRNoVmy3n8JBm3WtlsZUsI8vmaL03IXquAgV01S6Q0kVvs57Mnt7fJbLymkoTIiCZMyArQR161BupjCorVlkqdBMQAMwUSTJ0kaCaC762xyvEJ/kTV/c5ZlQBA4myZE245AuIPjy6Vkcm5bm7RFY7QU37xpCEkggJtMgyMpJgAyIjnWD2XiCcRZzszrmnopJI15gR61svpAKuyBkEZhAiCDlXMmbzbkI8a86wryA6S6DkymY1sJEeoFV9xE/wDHRrd50oD3ArNbi4yshUmxknL+zaOlCNnujt0jnI+VGt7HAVphKkwDJKSkKMzKT94X1rO4VYGITa8pv6jlS5PdjodEa1LfdhUQeZiimFYxMJyYltRGuXEgzcnQkcjHpQdL4I5jijrerGHwWDBgPPDXvNA/yqqQFZvYL4jaOLSlaH0ZmzAzFIMEhJBzptMk69K7BbcUohJiCDeINhQ9GDUFrOGxKFApTKJU2pQuFDIoQqwNvZVfBv8AGi0TmHlR200DBJxdhTHbxpTIaWSspMLTCglWnW5Ei3jTcHvmgG6VKOWDcC+k+F6zW8riu2vaUiAFTa4nQdNKpbFePaKtyMe0Vbm0EscaR6Fht4m1xMpJ9fhV5rEJV3SD5GsthMc0hMOYdLt+8bEAgW0+dXRtDDZpQhba0kHLmzIIJg6kxz6aUccjFShG6RoJrqqYbGhYkeVdTk7EtVyeYYsm0CaXBLmxEG/yqcqI5E+VKhyToR51ydXhVHW0R+pd7lErHaK86v4RwH2VpGN9Gmm0IVhlLypAJGQyQI0NMX9J+CT38K4P7to/OtMaaMWSMlJ2ZDaExb8VUkZvGvTUbz7PWkKVhrGDdlom/Xip52jsqJLCUz/8UfyGmCTzjaMdmgp/G3MW61eTvG+0ohDjiRPJah86PbeTsxS2A2cjfaDtP0iYiMve9dKLK3T2Y7OTFQSf+s3r5LE0Mdmxk+EBcH9IGLQmS4FjotCVaRzACvfVzF74fXUhK2kocTxZ0mZTdJFxIvB1NXl/RaCghnEBQvqmdfFBPwoQ7ug/g1ZnMhQU5QUqninNoQDoKHLehhYK1orJW2TaJHmL1HtPDBxpSStCAY4lkhIgg3ygnw0qshlXaA5SBPTl50u3B9gv93+YVmqpLc2xdwe1EuxcEGmjDrbozG7ZWQIAsc6Umb1fwrLTiiHHezRzVGaCBYR40F3aV9kv9o/Ci2C2b2qsnaIRN8yjCeEaT40X3AV4fBaVu5g1ExtBAJ5FER7VCpMPuc2YyY7DKM81BP8AmNQYzc8oBWH2FCIhK5UZtan4Hcd9eVxtTJSQLZ+LSJgjnr61qbV0Yfci2buPiVYcKR2axxEZVjMOJX4ov6091GJRmQ/2gywUBySBNlZSdRYaGocDu1iQ0MjZkLVBSpIV31m0GT/pTn8bigVoxHakIgoDgVIBgKgquRYc6XPeI7H2K+OxENBSkJXcWJUBNxPCoH3862+wjLCPX4msTiHApoEpSqT3SVATJH3SD762G7zs4dBFtbdOcXvV+n5/IXqOPwFprpqPPTS5W4wnnm/aT9cJH4UE2nkB6aU/dNScy8ysoBbPey3CiAJBE3IEc9KTfljNipzJTDaTCjGaCRA6mmbpOwtdirhTYCT30jQ+dZH3Nq3xBTf5KeyMHjlEiTYcYByzAuTeL151g3VJdBSnOqFQn8Rym1ek79n/AIdQg/dOb7veiJmZvNeY4P8ATICVQSQAehMgH21fuLXQ2+861lLRUkAZbEKkmQkmRlGX2ms2hSg6IHDaTHsk8q0e8DauwZUpeYQkRlAg5BJzamSOdBsMtwtrAK+zEFQzEInxEwTpQSXkx2N1BGkUmxkc7WifHxqZG08PzwqekpeWk+PI1TSHDmkki2SVZoHMAE8NvKjLOJx2XhbUpMDJ9ihQI5Xy3tQw5By7pFLtsItSgA6ySlJmQ6gFKlaiyonpUKFEHXn7qtLxzmf/AInCNkZFX7FTKoBGikxGtUlLQJJJAm1s1zoOUDxop8orE9mD95SO1ELKrXlQOUyeHwjpQvY36ZQnWeWliaLbzrJKCQAIIBmZ01EW99CdkpV244DlJjNBgkjSdCb6Vb5YcX4o12DdcAVkxCWbgwpZQD7jP+tWXO3UFZ1MvJyGVJU2paYIMgiFDXxocMgMONKXoIClIKfOxqQLw+YQh1CoUBxJWORuCkHlVxfiJn3C+xF8J859oH5V1QbGV3vT511asSTiIzbTZmWEi8mD40jrcEQQbH41CtyKQP2NtBOtcfy0/wBHWcY67vcnYbzKigW9OHhQ8h486LF0ZQesaX1qi/txLLgVlKlAd3u62mYNHitAZoxbuwhhmFdkiAQcqeo5VKrDGL1qdnfSIoto+wHdTo4eg/Vq6PpBH3mP45+KK0bGFnmW8CRlTH/UR86eJrXbyb2Mrcw61YfhQ5xCEKzZojUAWjn1osN5dmr7+Ej+6a+ShUS3Dk9kefNEyMpUnnKSUn2i9aHD491TSUrdcWnWFrUuDcWzExYmie1ndmuNH6sgoekRwuJtIzakp0oQ0jKAOgpGZ1safTK9yFOMMxA1jmPCl2i+ENKUpCXAB3VTlNwL5SD42NO+piZnnPsvTNo4VbrSkNpKlqFkjU3Bt6A0vbUqHrVoeoj2RjEuIUEsttQbhGeDIETnUo8j7avYPY7jqsiACpUEXgcMk+4UP2Hsl5hKu3QpGZVswiQBf40SVhlrlLScyiBCRzgkn3Uxt6mIpaPgnx+6WIQAVIEAH7wvzHMf1FZ4SFEQJTrdNj8/ztVl5p8KUhaFJmTYkxECI8yL+IoYjCLUdFZ1RGpUeYI5nSpN72jEy/gUvWLeeUrMFJNlEyMsc+dqLu7XxK1KbfUtQQApIcEKBIANyATQPBuuNgpJWkZlSDIuLXHXlR0bxv4hOR1edKLpkJkGINwBI86vXtTG49pFTH4kJZKykKgjhkgd6PukH31q923gcOkgQDeLwJAMXJNZTHLSWVFaQoc0ypINxzTBHWi+7GP4EoiBeBOggWuZtpTMDphepexp89IVVB2oriuukjAYvfrL9ZQVZrtADKAb5layRA9tV91FntV5YzdmYmY77esXqbfpzK82SlKpbI4s1uI3GVQvfnVPdcEvEAlMtqEiJHdNpBHLpWOfc3Y98bNPvoCcMvTLlTOuac6Y8Iia8rZjtUSLEifImD8a9W3sbnCrOY2b0tBukybaiOXWvJwSHEftD4io+QI7wNltNLf1RgoWTwoABWTwBEA5JgaC8CgSGASTmQCBoZzHXSEn3kUdxzyFYJqGyhVvuGEpBWnLnywPKfSgKCgE5yoGLQkKEyNSVCBp1oZdhkP2/k0ODaushaZUlBgZpTYa2j2E0Zw+zHVDMnEtpkWBeUkjzEWoPgCgKUZJORM2ATAEApM5jOtwKIpUwERnczkXASAkDwPMxFo9RQR5LybxL+EwmMQtOTEpXZQATiAv8J0UfChG0zlzdom4UJHdhUmdOhmpk4PCZk5cSrvK77CouknUH9WocUFJzBtYWRGVSTY+IzaSOtFP2F4uGD94lDK3xyeaZByiBcDUT40O2e4eHj0cHDKrSIkWge2aJbeUSw3IsDrI1g2j01mguEcTOnFmSZzWifwx86t8hx6o12x3VgQh8IOW68ykgwdJIn2jlRMvYglI+sMuiVDKXEKJlKrQsC9BNnrQBdslPEMoWQZnXNBqwrFYYkSy6niFw6DrbRSPGriKyclzZD/GURfLMz0VERXVDs1z7YAKMFKuEze4M9K6tOJrSIzdjOOslUUzDoyqIPNNvHrVmTyioXmQuyrcwQbjka5Kb017HXenVs9yshRU0kDWPW3+9Btp4N1btm1E5RoCdDRvZ6QlEi5Mj0Taq+O22plWZKRmA+9dPFbkRTINp0hE4pq29zQ7P3exQbR/w7ncH3fAVZOwMVzYd/wE/Clwf0iYns0Wa7o+4eg/Wq9//Q8QB3WT+6of5qfSMrsy23NjvJS2lTTgJcTAKFSY1gRfWrS9lPJ1acA/YUPlVreLft4lhwobltwRAVBzazxfq0Ua+lt6YLLR8isf5jVIKV7Ga7BQUMySPMfnV/D90eXzovjfpAVimiypkJzQcwUVd0hWhHzoWgzpWfOavTLllUC/PUczGopm3TGHcj8PzFWy6nmP4TUeOSgtqDhUEEcRSAVR4A2nzoL8kOjGotWBt0lns3fAj25TRFG1HGkZ5UDpI4VAEKFiIik2G2wlC+wLxuCe1CBytGQ/Gq+0seVNKmOUa31kewUU1uxN+AJO1HMx41HN3jmNxrfr61YRtJyRc8Nk9Ra0EXFDUOwQYEyNb2v+Xvq9/aSo5TIMhICiRBBnUmU1bRiLCNrKOaVXKiTPUmTPrHsqwxtpYRlJGUqBMC9p58tdPGhqNoqE2BmZlOYz5n3U1tc+cz/t00pUkUtmad3FpLJKkgg/dnLOnMVQwO1C2MybQTA6TE38hVNL4yQqSkeMe/lTUCRIsDcX5edFCxmSWtI2W722y6ohUZiOXh1o+VV5zhMSGnBaIjSRP7R6Vt8Pi86AsGTBMA2PpXS9PktaWZWgHvipfatFtRSShYkKCLSk6kjqKE7uFPbwuCkocBGoIyEmRz0q3viUrLKVKymFFVioJkJIEDyI95qju25GJRF7L8J4F0vJ3NmLo/8ARsd4shwuly0rIcptwSbxw2HONIryN6yhfn869g2utRwp4e82rNccHAT+9e1vOvHcWq+nM1cuQIdWbzFOuHAALTPESpQUIBzqgZdTaKzzS0hXEnNYxxZYIg9DNaBto/2eoBwKSFqJJBKpKwQAc0CJjnpWd+sdmTwoUdJUAoDrAPpf86GXYbj/AG2HcC4nhGXiLXek8pERpyoxhscwiApgLVfi7VSSZJ5ARQLZ+JP2aYTBbVfKnNqq2aJAtppRHE7wYhhKUsJQqcxuylxUyIuROh0pceQpq0y05jsIVIH1Yjj1D6vwr6pqvjm2zmyZkoi2biIAPhrer721cXKSthMBSYnDACTpyvrVPaL5UolbYSSDKQktgRrbVMxNXMDFywXtUj6unj52TwiRJ4o73vig+HUqFQqE2JTmAzQfwzxUZxypwpyotm1kcIkQLmTrymgLKk8WbNOW0EATI1kX9KN8lx6/JrtnuO5uF5KVSoBRXZIOgKr5bSI8aKl/E6/XGSJTbtknmOSk0BwjqBMpURqoBQBMpmxy8PvpzW2MIpBIYd/74MEQf+nUiBkQTYSoYgSkEgrlSbgSORScsE11UXsQ2FhSc4SFGAcqjdJsTKRpzrqZB7C8mPU7BilcpvVfEYlCTDloFjpPWCKGv7ULgjLlI5g3HuphcCh9sFGLACI8LC9YVF1TNblFyuPJfwryAgQb356Akmq20dluOqyoEkjqBpc60MZeIHNQBkiY09POrL28biTmSnKY1kKgG0QRFGk0xeqMrvk2eD3CxeRPAjuj/mJ5gVcVuJiyBwp/xprHtfSTj4AD5AFu41oLfgq5h9+9oK/90ofuNf8AhTthNFzb+5+IHZNwgqW4AkBaTdOs9O8KtD6NscD+jR/3EfnQNe82KWQpbxK0qzJUQmQdNAmD7KJI322lBnEGeuVuPG3Z3oYzW5JSXDZeG6GKw4LjqAEDUhaFawBYGdaa1YAc71GrerHONlDq0uJOsiJgyO62OdUMJnL2ZQjXQk8gOfKs+bfg04MkVte4RWkn3fEVHtH9Ev8AZNBnd5HApQ7JMAkTm1gxyqTD7fWeIJSP4o9CIPrQuMtmx31IRTSZNu//AMzyHzpm1XM7ZCUxBEiRfWOU1cwe03XGlyU8Pd4EDkdcqQTbzqFpSC0pSwZTBOUEG3TmTVy5YKdxSM6xiMiwoJEpIsoZhI5wRcedX3dqBSV/ZIGhBi6cqir1B0vNvKnZm8wUW1KRmSSmFJUTxGxPKLVax2KYcUOywym9ZBWSmNY68o9abFGOSpgj6wSo8KRJmPMCnFxJUMqSkDxzGYHONbT60RwOIaHE4xmJsOIJEEJvEEyADfS561Ji2m3FEso7OBMagQIMEmf6NDKq2Io2U21w2SRra+tQsY8iw0iI6/0atuutdkRCs2toifX1oeymVaH11tVRTW5cuEiy5jpNv9vCjTO8vYtoSADHe/EpPPL0IoA/hihOZPEnnF8vn7Kd9cSAJAzRz1AI/Kj1ShK0KaRd2njg7ilGCpCQkRmy/dg3gxe3pU2wrYlvlcxz1SoDz1oa6onLl7x6C+v9H20T2UgpdQVRKVD4x86p5G5Wx8HSaNziW1nDAZhOU5uGyhlIIAnhv5143iya9M+uFClodUrIhIUJWc3PU/eBnn08Kw+09jHhLZJBjWB7CevSKfKaTAhsmjQ7MCV4BZbUsBKjKZGVSzkKpkExPQihJS8HfsO0ClSRknNlIn7vL8qK7HwmfDrzIH2ZMGBFkpnl7/CqmJdU42hC4ISiE5iEgQSe8Rp+fjQylumXCVbE2BxK0pSJVlkhYkgSokAkTczU2PDhQChRT3rhWUwZy35RQ93CqSEKgDmnmFCBdPhT35WciuFJuk9cyYIHLnPpSZMbrW5M7jH8wCnlEwmD2hMgaSZ5e6ianXSriVmXFzmC7xw358qzDThSqLEHwuIi9F02Sm4AiQY52kRz1obfuBj2YmOdWGFhZIOYBQ4bkpChNracqDYdK54ADIINkn2ZhbzFEHWQG1CZBAIsbSPEa1RLOUTKtPwg3GnMWpznugbe6QTTtEoCQYIhMd0Hu87Tr1p7e38UyySMShKSe6CkqgiO6EyPXpQbGv8AZr4SCrS4BiJnXnSqddULlP8AgT+VMxxk9yOSfZlrGbyld1upcWYJJaBBNwTxJ105da6hDudCpnUToI1PLlXUxxaIpJ+//fkJY0MrMNoKF+ClQRzkHnUDeGTchREajS+gM62uYqQMJ6DXpTVsgGw/qKyvJq9gIbOyhg0JC1ZgRKiBOYJAk8hc0mJw8kgTlkgXjSivZgzIm1L2I0i1/lQudBSltwQbMGHCftkKKugzGwHUKA6Xg1zuLaSslpJCeQVY6nxP9chRTswLAdajOGSRcT6mL60P1QLBn1kKIkcxe8CfKi7SwNT/AAq5elRJaCLJEA0qsKkTE+0+PjQagWr5JncYhAkmfDKZPtFRsbXTmJAISLT5kRbWaiTgUKiQTFhxK0169SagfwibiDAiBJj4+NW5J7BQWh2iJTJUswlISVKOYKEkckxbnJmPWrOFwK9I94oXtUwsx0+QqXBY1eQjMY09DrTXJ0Fqtmg2cQlKhEyeV+RFRubJSoJJBCo8x6iaz7LygQQSLHQkcj0rQ7LxSuz1OpHW1Jnd2XqbVfwPZwKm08JiSDwSkwAbGPEiq7igUkmFLkQrMcwGhvN6XHOlSoJMCSOV9OVI0yCLzYWufPr1qQlK+QBj7IhCQpuRMlRUPAAADkBTWsUAbKSNeRIUCfGrh2Y2blAnXnThs5v8Aq5SlfJLoHFsJVm7RBSYgQqdB1jnTm3BrIkW7sHQkeRom3gkRORNvAfCmkDtFWH3eQ6Gopui0wWkA3DhHkgRztdWlP7NBgdJtkQdTOqtfKijjhyxyt4cxUyXjGtVrb9ygO9hwRICiZkBKIA01t41wwyj91wGZnKANR4fPlRJl0lapJ0HwNSBR+FU5exdsE4zDOPWWl5QTYBRECOYkRUqMK5AAQYk2UQR4Hzub1fzW9a5arVNRSKbeDWB3RP/ANltOk1D/Z67kAC0EZtY6USQKazeZ5VLL/spuoeUlIUsZALAkyDAHIdBS/VXFFOYoITHIkAaWJFqvjT+utSHX2/GrtlWyq3g7TbNcXMj2f605LJCItMedWSm/pTXU1FuFVlFzASO8DrokT6+NVmEhYkqIE2kJTqTFh86vhZn1qjiEARH40j0ATApkYKiUAsfKnTllQFpF/hUocX+FXsqyhATMADXl4moEPHrWhZNOyOri/T4zjqbK2JbcURCVafMmuq4Xj1rqr6rHL9Lxv3Z/9k="/>
          <p:cNvSpPr>
            <a:spLocks noChangeAspect="1" noChangeArrowheads="1"/>
          </p:cNvSpPr>
          <p:nvPr/>
        </p:nvSpPr>
        <p:spPr bwMode="auto">
          <a:xfrm>
            <a:off x="155575" y="-776288"/>
            <a:ext cx="2809875" cy="16287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272" name="Picture 8" descr="http://img187.imageshack.us/img187/1693/arequipafayo1b2x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71800" y="3933056"/>
            <a:ext cx="4502050" cy="289202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1268" name="Picture 4" descr="http://www.administraciondefincasjaen.es/wp-content/uploads/2012/04/Los-edificios-construidos-en-Espa%C3%B1a-suspenden.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06898" y="1988840"/>
            <a:ext cx="3837102" cy="273630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220578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ACERCAMIENTO BASICO</a:t>
            </a:r>
            <a:endParaRPr lang="es-EC" dirty="0"/>
          </a:p>
        </p:txBody>
      </p:sp>
      <p:sp>
        <p:nvSpPr>
          <p:cNvPr id="3" name="2 Marcador de contenido"/>
          <p:cNvSpPr>
            <a:spLocks noGrp="1"/>
          </p:cNvSpPr>
          <p:nvPr>
            <p:ph idx="1"/>
          </p:nvPr>
        </p:nvSpPr>
        <p:spPr>
          <a:xfrm>
            <a:off x="3888432" y="-1216575"/>
            <a:ext cx="5076056" cy="5077623"/>
          </a:xfrm>
        </p:spPr>
        <p:txBody>
          <a:bodyPr/>
          <a:lstStyle/>
          <a:p>
            <a:pPr marL="0" indent="0" algn="just">
              <a:buNone/>
            </a:pPr>
            <a:r>
              <a:rPr lang="es-EC" dirty="0">
                <a:effectLst/>
              </a:rPr>
              <a:t>Seleccionar un Objetivo de Rehabilitación para el edificio. </a:t>
            </a:r>
            <a:endParaRPr lang="es-EC" dirty="0"/>
          </a:p>
        </p:txBody>
      </p:sp>
      <p:pic>
        <p:nvPicPr>
          <p:cNvPr id="12290" name="Picture 2" descr="http://gacetajoven.com/wp-content/uploads/2011/09/Ingenier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23928" y="2420888"/>
            <a:ext cx="4774997" cy="316835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471736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ACERCAMIENTO BASICO</a:t>
            </a:r>
            <a:endParaRPr lang="es-EC" dirty="0"/>
          </a:p>
        </p:txBody>
      </p:sp>
      <p:sp>
        <p:nvSpPr>
          <p:cNvPr id="3" name="2 Marcador de contenido"/>
          <p:cNvSpPr>
            <a:spLocks noGrp="1"/>
          </p:cNvSpPr>
          <p:nvPr>
            <p:ph idx="1"/>
          </p:nvPr>
        </p:nvSpPr>
        <p:spPr>
          <a:xfrm>
            <a:off x="3945713" y="-1251520"/>
            <a:ext cx="5018775" cy="5077623"/>
          </a:xfrm>
        </p:spPr>
        <p:txBody>
          <a:bodyPr/>
          <a:lstStyle/>
          <a:p>
            <a:pPr marL="0" indent="0" algn="just">
              <a:buNone/>
            </a:pPr>
            <a:r>
              <a:rPr lang="es-EC" dirty="0">
                <a:effectLst/>
              </a:rPr>
              <a:t>Seleccionar un Método de Rehabilitación apropiado. </a:t>
            </a:r>
            <a:endParaRPr lang="es-EC" dirty="0"/>
          </a:p>
        </p:txBody>
      </p:sp>
      <p:pic>
        <p:nvPicPr>
          <p:cNvPr id="13314" name="Picture 2" descr="http://t3.gstatic.com/images?q=tbn:ANd9GcScHYiAZHAVuLVY4Q1gnoso7HJfv6ktG3idWqDliDj_H1SA13d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016" y="2226632"/>
            <a:ext cx="3240360" cy="33585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310016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89729" y="620688"/>
            <a:ext cx="4658735" cy="5077623"/>
          </a:xfrm>
        </p:spPr>
        <p:txBody>
          <a:bodyPr>
            <a:normAutofit lnSpcReduction="10000"/>
          </a:bodyPr>
          <a:lstStyle/>
          <a:p>
            <a:pPr marL="0" indent="0" algn="just">
              <a:buNone/>
            </a:pPr>
            <a:r>
              <a:rPr lang="es-EC" dirty="0">
                <a:effectLst/>
              </a:rPr>
              <a:t>La filosofía de diseño por desempeño se ha constituido dentro de este contexto como la alternativa más viable para el planteamiento de metodologías de diseño sísmico que den lugar a estructuras que satisfagan las complejas necesidades de las sociedades </a:t>
            </a:r>
            <a:r>
              <a:rPr lang="es-EC" dirty="0" smtClean="0">
                <a:effectLst/>
              </a:rPr>
              <a:t>modernas.</a:t>
            </a:r>
            <a:endParaRPr lang="es-EC" dirty="0"/>
          </a:p>
        </p:txBody>
      </p:sp>
      <p:sp>
        <p:nvSpPr>
          <p:cNvPr id="4" name="1 Título"/>
          <p:cNvSpPr txBox="1">
            <a:spLocks/>
          </p:cNvSpPr>
          <p:nvPr/>
        </p:nvSpPr>
        <p:spPr>
          <a:xfrm rot="942586">
            <a:off x="403382" y="297055"/>
            <a:ext cx="2993332"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dirty="0" smtClean="0"/>
              <a:t>INTRODUCCIÓN</a:t>
            </a:r>
            <a:endParaRPr lang="es-EC" sz="2400" dirty="0"/>
          </a:p>
        </p:txBody>
      </p:sp>
      <p:pic>
        <p:nvPicPr>
          <p:cNvPr id="5" name="4 Imagen"/>
          <p:cNvPicPr/>
          <p:nvPr/>
        </p:nvPicPr>
        <p:blipFill>
          <a:blip r:embed="rId2" cstate="print"/>
          <a:stretch>
            <a:fillRect/>
          </a:stretch>
        </p:blipFill>
        <p:spPr>
          <a:xfrm>
            <a:off x="395536" y="1484784"/>
            <a:ext cx="2736304" cy="3960440"/>
          </a:xfrm>
          <a:prstGeom prst="rect">
            <a:avLst/>
          </a:prstGeom>
          <a:ln>
            <a:noFill/>
          </a:ln>
          <a:effectLst>
            <a:softEdge rad="112500"/>
          </a:effec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3781116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ACERCAMIENTO BASICO</a:t>
            </a:r>
            <a:endParaRPr lang="es-EC" dirty="0"/>
          </a:p>
        </p:txBody>
      </p:sp>
      <p:sp>
        <p:nvSpPr>
          <p:cNvPr id="3" name="2 Marcador de contenido"/>
          <p:cNvSpPr>
            <a:spLocks noGrp="1"/>
          </p:cNvSpPr>
          <p:nvPr>
            <p:ph idx="1"/>
          </p:nvPr>
        </p:nvSpPr>
        <p:spPr>
          <a:xfrm>
            <a:off x="3635895" y="-819472"/>
            <a:ext cx="5544617" cy="5077623"/>
          </a:xfrm>
        </p:spPr>
        <p:txBody>
          <a:bodyPr/>
          <a:lstStyle/>
          <a:p>
            <a:pPr marL="0" indent="0" algn="just">
              <a:buNone/>
            </a:pPr>
            <a:r>
              <a:rPr lang="es-EC" dirty="0">
                <a:effectLst/>
              </a:rPr>
              <a:t>Si un Método Simplificado es aplicable, seguir los procedimientos </a:t>
            </a:r>
            <a:r>
              <a:rPr lang="es-EC" dirty="0" smtClean="0">
                <a:effectLst/>
              </a:rPr>
              <a:t>en FEMA 273. </a:t>
            </a:r>
            <a:endParaRPr lang="es-EC" dirty="0"/>
          </a:p>
        </p:txBody>
      </p:sp>
      <p:pic>
        <p:nvPicPr>
          <p:cNvPr id="14338" name="Picture 2" descr="http://t3.gstatic.com/images?q=tbn:ANd9GcQzlaAxjgEP-DmCh_eLQ4XwzERr_5-nZDvGQgJdB80-HWBKT8_J"/>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186703" y="3212976"/>
            <a:ext cx="3853402" cy="237626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00701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ACERCAMIENTO BASICO</a:t>
            </a:r>
            <a:endParaRPr lang="es-EC" dirty="0"/>
          </a:p>
        </p:txBody>
      </p:sp>
      <p:sp>
        <p:nvSpPr>
          <p:cNvPr id="3" name="2 Marcador de contenido"/>
          <p:cNvSpPr>
            <a:spLocks noGrp="1"/>
          </p:cNvSpPr>
          <p:nvPr>
            <p:ph idx="1"/>
          </p:nvPr>
        </p:nvSpPr>
        <p:spPr>
          <a:xfrm>
            <a:off x="3707904" y="-531440"/>
            <a:ext cx="5400600" cy="5077623"/>
          </a:xfrm>
        </p:spPr>
        <p:txBody>
          <a:bodyPr/>
          <a:lstStyle/>
          <a:p>
            <a:pPr marL="0" indent="0" algn="just">
              <a:buNone/>
            </a:pPr>
            <a:r>
              <a:rPr lang="es-EC" dirty="0">
                <a:effectLst/>
              </a:rPr>
              <a:t>Si un Método Sistemático debe ser seguido, se </a:t>
            </a:r>
            <a:r>
              <a:rPr lang="es-EC" dirty="0" smtClean="0">
                <a:effectLst/>
              </a:rPr>
              <a:t>debe seleccionar una Estrategia de </a:t>
            </a:r>
            <a:r>
              <a:rPr lang="es-EC" dirty="0" err="1" smtClean="0">
                <a:effectLst/>
              </a:rPr>
              <a:t>Rehabilitaci</a:t>
            </a:r>
            <a:r>
              <a:rPr lang="es-ES" dirty="0" err="1" smtClean="0">
                <a:effectLst/>
              </a:rPr>
              <a:t>ón</a:t>
            </a:r>
            <a:r>
              <a:rPr lang="es-ES" dirty="0" smtClean="0">
                <a:effectLst/>
              </a:rPr>
              <a:t> y realizar un diseño preliminar de medidas correctivas.</a:t>
            </a:r>
            <a:endParaRPr lang="es-EC" dirty="0">
              <a:effectLst/>
            </a:endParaRPr>
          </a:p>
        </p:txBody>
      </p:sp>
      <p:pic>
        <p:nvPicPr>
          <p:cNvPr id="15362" name="Picture 2" descr="http://t3.gstatic.com/images?q=tbn:ANd9GcQADYUcIQRoEsuxb2zR-kgOPKkjbOj6OAtbqA21NGLRqHRX0SZ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162276" y="3737706"/>
            <a:ext cx="3290044" cy="26046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260247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Título"/>
          <p:cNvSpPr>
            <a:spLocks noGrp="1"/>
          </p:cNvSpPr>
          <p:nvPr>
            <p:ph type="title"/>
          </p:nvPr>
        </p:nvSpPr>
        <p:spPr>
          <a:xfrm rot="-4500000">
            <a:off x="-1238625" y="2703682"/>
            <a:ext cx="5064953" cy="1695631"/>
          </a:xfrm>
        </p:spPr>
        <p:txBody>
          <a:bodyPr/>
          <a:lstStyle/>
          <a:p>
            <a:pPr algn="l"/>
            <a:r>
              <a:rPr lang="en-US" dirty="0" smtClean="0"/>
              <a:t>ACERCAMIENTO BASICO</a:t>
            </a:r>
            <a:endParaRPr lang="es-EC" dirty="0"/>
          </a:p>
        </p:txBody>
      </p:sp>
      <p:sp>
        <p:nvSpPr>
          <p:cNvPr id="3" name="2 Marcador de contenido"/>
          <p:cNvSpPr>
            <a:spLocks noGrp="1"/>
          </p:cNvSpPr>
          <p:nvPr>
            <p:ph idx="1"/>
          </p:nvPr>
        </p:nvSpPr>
        <p:spPr>
          <a:xfrm>
            <a:off x="3707904" y="-603448"/>
            <a:ext cx="5472608" cy="5077623"/>
          </a:xfrm>
        </p:spPr>
        <p:txBody>
          <a:bodyPr/>
          <a:lstStyle/>
          <a:p>
            <a:pPr marL="0" indent="0" algn="just">
              <a:buNone/>
            </a:pPr>
            <a:r>
              <a:rPr lang="es-EC" dirty="0">
                <a:effectLst/>
              </a:rPr>
              <a:t>Si el diseño es inadecuado, revisar las medidas correctivas o intentar una estrategia alternativa</a:t>
            </a:r>
          </a:p>
        </p:txBody>
      </p:sp>
      <p:pic>
        <p:nvPicPr>
          <p:cNvPr id="16386" name="Picture 2" descr="http://t0.gstatic.com/images?q=tbn:ANd9GcS8Zw2deCy1O4CADu0jF_6GAMYcOk_d6Me9oQgBmivj6DouGYS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7943" y="3429000"/>
            <a:ext cx="3578003" cy="238099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5254447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2 Marcador de contenido"/>
          <p:cNvSpPr>
            <a:spLocks noGrp="1"/>
          </p:cNvSpPr>
          <p:nvPr>
            <p:ph idx="1"/>
          </p:nvPr>
        </p:nvSpPr>
        <p:spPr>
          <a:xfrm>
            <a:off x="3128273" y="1988840"/>
            <a:ext cx="6048672" cy="5077623"/>
          </a:xfrm>
        </p:spPr>
        <p:txBody>
          <a:bodyPr>
            <a:normAutofit/>
          </a:bodyPr>
          <a:lstStyle/>
          <a:p>
            <a:pPr>
              <a:buFont typeface="Arial" pitchFamily="34" charset="0"/>
              <a:buChar char="•"/>
            </a:pPr>
            <a:r>
              <a:rPr lang="es-ES" sz="2200" dirty="0" smtClean="0">
                <a:effectLst/>
              </a:rPr>
              <a:t>Nivel de Desempeño Operacional (N</a:t>
            </a:r>
            <a:r>
              <a:rPr lang="en-US" sz="2200" dirty="0" smtClean="0">
                <a:effectLst/>
              </a:rPr>
              <a:t>-A)</a:t>
            </a:r>
            <a:endParaRPr lang="es-EC" sz="2200" dirty="0" smtClean="0">
              <a:effectLst/>
            </a:endParaRPr>
          </a:p>
          <a:p>
            <a:pPr>
              <a:buFont typeface="Arial" pitchFamily="34" charset="0"/>
              <a:buChar char="•"/>
            </a:pPr>
            <a:r>
              <a:rPr lang="es-EC" sz="2200" dirty="0" smtClean="0">
                <a:effectLst/>
              </a:rPr>
              <a:t>Nivel </a:t>
            </a:r>
            <a:r>
              <a:rPr lang="es-EC" sz="2200" dirty="0">
                <a:effectLst/>
              </a:rPr>
              <a:t>de Ocupación Inmediato (N-B</a:t>
            </a:r>
            <a:r>
              <a:rPr lang="es-EC" sz="2200" dirty="0" smtClean="0">
                <a:effectLst/>
              </a:rPr>
              <a:t>)</a:t>
            </a:r>
          </a:p>
          <a:p>
            <a:pPr>
              <a:buFont typeface="Arial" pitchFamily="34" charset="0"/>
              <a:buChar char="•"/>
            </a:pPr>
            <a:r>
              <a:rPr lang="es-EC" sz="2200" dirty="0" smtClean="0">
                <a:effectLst/>
              </a:rPr>
              <a:t> Nivel </a:t>
            </a:r>
            <a:r>
              <a:rPr lang="es-EC" sz="2200" dirty="0">
                <a:effectLst/>
              </a:rPr>
              <a:t>de Seguridad de Vida (N-C</a:t>
            </a:r>
            <a:r>
              <a:rPr lang="es-EC" sz="2200" dirty="0" smtClean="0">
                <a:effectLst/>
              </a:rPr>
              <a:t>)</a:t>
            </a:r>
          </a:p>
          <a:p>
            <a:pPr>
              <a:buFont typeface="Arial" pitchFamily="34" charset="0"/>
              <a:buChar char="•"/>
            </a:pPr>
            <a:r>
              <a:rPr lang="es-EC" sz="2200" dirty="0" smtClean="0">
                <a:effectLst/>
              </a:rPr>
              <a:t> Nivel </a:t>
            </a:r>
            <a:r>
              <a:rPr lang="es-EC" sz="2200" dirty="0">
                <a:effectLst/>
              </a:rPr>
              <a:t>de Riesgo Reducidos (N-D</a:t>
            </a:r>
            <a:r>
              <a:rPr lang="es-EC" sz="2200" dirty="0" smtClean="0">
                <a:effectLst/>
              </a:rPr>
              <a:t>)</a:t>
            </a:r>
          </a:p>
          <a:p>
            <a:pPr>
              <a:buFont typeface="Arial" pitchFamily="34" charset="0"/>
              <a:buChar char="•"/>
            </a:pPr>
            <a:r>
              <a:rPr lang="es-EC" sz="2200" dirty="0" smtClean="0">
                <a:effectLst/>
              </a:rPr>
              <a:t> Desempeño </a:t>
            </a:r>
            <a:r>
              <a:rPr lang="es-EC" sz="2200" dirty="0">
                <a:effectLst/>
              </a:rPr>
              <a:t>No Estructural No Considerado (N-E</a:t>
            </a:r>
            <a:r>
              <a:rPr lang="es-EC" sz="2200" dirty="0" smtClean="0">
                <a:effectLst/>
              </a:rPr>
              <a:t>)</a:t>
            </a:r>
            <a:endParaRPr lang="es-EC" sz="2200" dirty="0"/>
          </a:p>
          <a:p>
            <a:endParaRPr lang="es-EC" sz="2200" dirty="0">
              <a:effectLst/>
            </a:endParaRPr>
          </a:p>
        </p:txBody>
      </p:sp>
      <p:sp>
        <p:nvSpPr>
          <p:cNvPr id="5" name="5 Título"/>
          <p:cNvSpPr txBox="1">
            <a:spLocks/>
          </p:cNvSpPr>
          <p:nvPr/>
        </p:nvSpPr>
        <p:spPr>
          <a:xfrm rot="-4500000">
            <a:off x="-878584" y="2723881"/>
            <a:ext cx="5064953" cy="1695631"/>
          </a:xfrm>
          <a:prstGeom prst="rect">
            <a:avLst/>
          </a:prstGeom>
        </p:spPr>
        <p:txBody>
          <a:bodyPr vert="horz" lIns="91440" tIns="45720" rIns="91440" bIns="45720" rtlCol="0" anchor="b">
            <a:normAutofit fontScale="90000" lnSpcReduction="2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smtClean="0"/>
              <a:t>NIVELES Y RANGOS DE DESEMPEÑO ESTRUCTURAL</a:t>
            </a:r>
            <a:endParaRPr lang="es-EC" dirty="0"/>
          </a:p>
        </p:txBody>
      </p:sp>
      <p:pic>
        <p:nvPicPr>
          <p:cNvPr id="17410" name="Picture 2" descr="http://t2.gstatic.com/images?q=tbn:ANd9GcR72pjCO95AuzhY8_L5dhfRPz7BA2gMLVXH9irZQhKPMMy_J6O8oQ"/>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80112" y="332656"/>
            <a:ext cx="3115047" cy="23332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805862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2 Marcador de contenido"/>
          <p:cNvSpPr>
            <a:spLocks noGrp="1"/>
          </p:cNvSpPr>
          <p:nvPr>
            <p:ph idx="1"/>
          </p:nvPr>
        </p:nvSpPr>
        <p:spPr>
          <a:xfrm>
            <a:off x="3851921" y="188640"/>
            <a:ext cx="5472607" cy="5755905"/>
          </a:xfrm>
        </p:spPr>
        <p:txBody>
          <a:bodyPr>
            <a:noAutofit/>
          </a:bodyPr>
          <a:lstStyle/>
          <a:p>
            <a:pPr lvl="0">
              <a:buFont typeface="Arial" pitchFamily="34" charset="0"/>
              <a:buChar char="•"/>
            </a:pPr>
            <a:r>
              <a:rPr lang="es-EC" sz="1800" dirty="0">
                <a:effectLst/>
              </a:rPr>
              <a:t>Selección de Objetivos de desempeño</a:t>
            </a:r>
            <a:r>
              <a:rPr lang="es-EC" sz="1800" dirty="0" smtClean="0">
                <a:effectLst/>
              </a:rPr>
              <a:t>.</a:t>
            </a:r>
          </a:p>
          <a:p>
            <a:pPr lvl="0">
              <a:buFont typeface="Arial" pitchFamily="34" charset="0"/>
              <a:buChar char="•"/>
            </a:pPr>
            <a:r>
              <a:rPr lang="es-EC" sz="1800" dirty="0" smtClean="0">
                <a:effectLst/>
              </a:rPr>
              <a:t>Determinación </a:t>
            </a:r>
            <a:r>
              <a:rPr lang="es-EC" sz="1800" dirty="0">
                <a:effectLst/>
              </a:rPr>
              <a:t>del uso y ocupación de la estructura</a:t>
            </a:r>
            <a:r>
              <a:rPr lang="es-EC" sz="1800" dirty="0" smtClean="0">
                <a:effectLst/>
              </a:rPr>
              <a:t>.</a:t>
            </a:r>
          </a:p>
          <a:p>
            <a:pPr lvl="0">
              <a:buFont typeface="Arial" pitchFamily="34" charset="0"/>
              <a:buChar char="•"/>
            </a:pPr>
            <a:r>
              <a:rPr lang="es-EC" sz="1800" dirty="0" smtClean="0">
                <a:effectLst/>
              </a:rPr>
              <a:t>Diseño </a:t>
            </a:r>
            <a:r>
              <a:rPr lang="es-EC" sz="1800" dirty="0">
                <a:effectLst/>
              </a:rPr>
              <a:t>Conceptual (Arquitectónico</a:t>
            </a:r>
            <a:r>
              <a:rPr lang="es-EC" sz="1800" dirty="0" smtClean="0">
                <a:effectLst/>
              </a:rPr>
              <a:t>).</a:t>
            </a:r>
          </a:p>
          <a:p>
            <a:pPr lvl="0">
              <a:buFont typeface="Arial" pitchFamily="34" charset="0"/>
              <a:buChar char="•"/>
            </a:pPr>
            <a:r>
              <a:rPr lang="es-EC" sz="1800" dirty="0" smtClean="0">
                <a:effectLst/>
              </a:rPr>
              <a:t>Diseño </a:t>
            </a:r>
            <a:r>
              <a:rPr lang="es-EC" sz="1800" dirty="0">
                <a:effectLst/>
              </a:rPr>
              <a:t>Preliminar (Estructural</a:t>
            </a:r>
            <a:r>
              <a:rPr lang="es-EC" sz="1800" dirty="0" smtClean="0">
                <a:effectLst/>
              </a:rPr>
              <a:t>).</a:t>
            </a:r>
          </a:p>
          <a:p>
            <a:pPr lvl="0">
              <a:buFont typeface="Arial" pitchFamily="34" charset="0"/>
              <a:buChar char="•"/>
            </a:pPr>
            <a:r>
              <a:rPr lang="es-EC" sz="1800" dirty="0" smtClean="0">
                <a:effectLst/>
              </a:rPr>
              <a:t>Diseño </a:t>
            </a:r>
            <a:r>
              <a:rPr lang="es-EC" sz="1800" dirty="0">
                <a:effectLst/>
              </a:rPr>
              <a:t>Final (Consideraciones Estructurales con sismos existentes</a:t>
            </a:r>
            <a:r>
              <a:rPr lang="es-EC" sz="1800" dirty="0" smtClean="0">
                <a:effectLst/>
              </a:rPr>
              <a:t>).</a:t>
            </a:r>
          </a:p>
          <a:p>
            <a:pPr lvl="0">
              <a:buFont typeface="Arial" pitchFamily="34" charset="0"/>
              <a:buChar char="•"/>
            </a:pPr>
            <a:r>
              <a:rPr lang="es-EC" sz="1800" dirty="0" smtClean="0">
                <a:effectLst/>
              </a:rPr>
              <a:t>Chequeo </a:t>
            </a:r>
            <a:r>
              <a:rPr lang="es-EC" sz="1800" dirty="0">
                <a:effectLst/>
              </a:rPr>
              <a:t>de coeficientes del Diseño planteado.</a:t>
            </a:r>
          </a:p>
          <a:p>
            <a:pPr lvl="0">
              <a:buFont typeface="Arial" pitchFamily="34" charset="0"/>
              <a:buChar char="•"/>
            </a:pPr>
            <a:r>
              <a:rPr lang="es-EC" sz="1800" dirty="0">
                <a:effectLst/>
              </a:rPr>
              <a:t>Revisión del Diseño</a:t>
            </a:r>
            <a:r>
              <a:rPr lang="es-EC" sz="1800" dirty="0" smtClean="0">
                <a:effectLst/>
              </a:rPr>
              <a:t>.</a:t>
            </a:r>
          </a:p>
          <a:p>
            <a:pPr lvl="0">
              <a:buFont typeface="Arial" pitchFamily="34" charset="0"/>
              <a:buChar char="•"/>
            </a:pPr>
            <a:r>
              <a:rPr lang="es-EC" sz="1800" dirty="0" smtClean="0">
                <a:effectLst/>
              </a:rPr>
              <a:t>Control </a:t>
            </a:r>
            <a:r>
              <a:rPr lang="es-EC" sz="1800" dirty="0">
                <a:effectLst/>
              </a:rPr>
              <a:t>de Calidad durante la construcción</a:t>
            </a:r>
            <a:r>
              <a:rPr lang="es-EC" sz="1800" dirty="0" smtClean="0">
                <a:effectLst/>
              </a:rPr>
              <a:t>.</a:t>
            </a:r>
          </a:p>
          <a:p>
            <a:pPr>
              <a:buFont typeface="Arial" pitchFamily="34" charset="0"/>
              <a:buChar char="•"/>
            </a:pPr>
            <a:r>
              <a:rPr lang="es-EC" sz="1800" dirty="0" smtClean="0">
                <a:effectLst/>
              </a:rPr>
              <a:t>Mantenimiento </a:t>
            </a:r>
            <a:r>
              <a:rPr lang="es-EC" sz="1800" dirty="0">
                <a:effectLst/>
              </a:rPr>
              <a:t>durante la Vida de la Estructura</a:t>
            </a:r>
          </a:p>
        </p:txBody>
      </p:sp>
      <p:sp>
        <p:nvSpPr>
          <p:cNvPr id="5" name="5 Título"/>
          <p:cNvSpPr txBox="1">
            <a:spLocks/>
          </p:cNvSpPr>
          <p:nvPr/>
        </p:nvSpPr>
        <p:spPr>
          <a:xfrm rot="-4500000">
            <a:off x="-950592" y="2150456"/>
            <a:ext cx="5064953"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dirty="0" smtClean="0">
                <a:effectLst/>
              </a:rPr>
              <a:t>PARAMETROS INICIALES </a:t>
            </a:r>
            <a:endParaRPr lang="es-EC" dirty="0"/>
          </a:p>
        </p:txBody>
      </p:sp>
    </p:spTree>
    <p:extLst>
      <p:ext uri="{BB962C8B-B14F-4D97-AF65-F5344CB8AC3E}">
        <p14:creationId xmlns:p14="http://schemas.microsoft.com/office/powerpoint/2010/main" xmlns="" val="164080674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Capitulo</a:t>
            </a:r>
            <a:r>
              <a:rPr lang="en-US" dirty="0" smtClean="0"/>
              <a:t> 4</a:t>
            </a:r>
            <a:endParaRPr lang="es-EC" dirty="0"/>
          </a:p>
        </p:txBody>
      </p:sp>
      <p:sp>
        <p:nvSpPr>
          <p:cNvPr id="3" name="2 Marcador de contenido"/>
          <p:cNvSpPr>
            <a:spLocks noGrp="1"/>
          </p:cNvSpPr>
          <p:nvPr>
            <p:ph idx="1"/>
          </p:nvPr>
        </p:nvSpPr>
        <p:spPr/>
        <p:txBody>
          <a:bodyPr/>
          <a:lstStyle/>
          <a:p>
            <a:endParaRPr lang="es-EC"/>
          </a:p>
        </p:txBody>
      </p:sp>
    </p:spTree>
    <p:extLst>
      <p:ext uri="{BB962C8B-B14F-4D97-AF65-F5344CB8AC3E}">
        <p14:creationId xmlns:p14="http://schemas.microsoft.com/office/powerpoint/2010/main" xmlns="" val="279092754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822851" y="3974574"/>
            <a:ext cx="6973258" cy="2248444"/>
          </a:xfrm>
        </p:spPr>
        <p:txBody>
          <a:bodyPr>
            <a:normAutofit/>
          </a:bodyPr>
          <a:lstStyle/>
          <a:p>
            <a:r>
              <a:rPr lang="es-EC" sz="3200" b="1" dirty="0">
                <a:effectLst/>
              </a:rPr>
              <a:t>Modelo </a:t>
            </a:r>
            <a:r>
              <a:rPr lang="es-EC" sz="3200" b="1" dirty="0" smtClean="0">
                <a:effectLst/>
              </a:rPr>
              <a:t>Matemático.</a:t>
            </a:r>
            <a:r>
              <a:rPr lang="es-EC" sz="3200" b="1" dirty="0">
                <a:effectLst/>
              </a:rPr>
              <a:t/>
            </a:r>
            <a:br>
              <a:rPr lang="es-EC" sz="3200" b="1" dirty="0">
                <a:effectLst/>
              </a:rPr>
            </a:br>
            <a:r>
              <a:rPr lang="es-EC" b="1" dirty="0">
                <a:effectLst/>
              </a:rPr>
              <a:t/>
            </a:r>
            <a:br>
              <a:rPr lang="es-EC" b="1" dirty="0">
                <a:effectLst/>
              </a:rPr>
            </a:br>
            <a:endParaRPr lang="es-EC" dirty="0"/>
          </a:p>
        </p:txBody>
      </p:sp>
      <p:sp>
        <p:nvSpPr>
          <p:cNvPr id="3" name="2 Marcador de contenido"/>
          <p:cNvSpPr>
            <a:spLocks noGrp="1"/>
          </p:cNvSpPr>
          <p:nvPr>
            <p:ph idx="1"/>
          </p:nvPr>
        </p:nvSpPr>
        <p:spPr>
          <a:xfrm>
            <a:off x="3995936" y="383690"/>
            <a:ext cx="5040560" cy="2685270"/>
          </a:xfrm>
        </p:spPr>
        <p:txBody>
          <a:bodyPr>
            <a:normAutofit/>
          </a:bodyPr>
          <a:lstStyle/>
          <a:p>
            <a:pPr marL="0" indent="0" algn="just">
              <a:buNone/>
            </a:pPr>
            <a:r>
              <a:rPr lang="es-EC" sz="2000" dirty="0">
                <a:effectLst/>
              </a:rPr>
              <a:t>Un modelo matemático se define como un sistema que posee diferentes consideraciones de diseño para brindar una mayor certeza sobre los elementos estructurales desde fase de </a:t>
            </a:r>
            <a:r>
              <a:rPr lang="es-EC" sz="2000" dirty="0" smtClean="0">
                <a:effectLst/>
              </a:rPr>
              <a:t>pre-diseño</a:t>
            </a:r>
            <a:r>
              <a:rPr lang="es-EC" sz="1800" dirty="0" smtClean="0">
                <a:effectLst/>
              </a:rPr>
              <a:t>:</a:t>
            </a:r>
            <a:endParaRPr lang="es-EC" sz="2400" dirty="0">
              <a:effectLst/>
            </a:endParaRPr>
          </a:p>
          <a:p>
            <a:pPr marL="0" lvl="0" indent="0">
              <a:buNone/>
            </a:pPr>
            <a:r>
              <a:rPr lang="es-EC" sz="2000" dirty="0" smtClean="0">
                <a:effectLst/>
              </a:rPr>
              <a:t>-Edificio </a:t>
            </a:r>
            <a:r>
              <a:rPr lang="es-EC" sz="2000" dirty="0">
                <a:effectLst/>
              </a:rPr>
              <a:t>con perfiles </a:t>
            </a:r>
            <a:r>
              <a:rPr lang="es-EC" sz="2000" dirty="0" smtClean="0">
                <a:effectLst/>
              </a:rPr>
              <a:t>laminados</a:t>
            </a:r>
            <a:endParaRPr lang="es-EC" sz="2000" dirty="0">
              <a:effectLst/>
            </a:endParaRPr>
          </a:p>
          <a:p>
            <a:pPr marL="0" lvl="0" indent="0">
              <a:buNone/>
            </a:pPr>
            <a:r>
              <a:rPr lang="es-EC" sz="2000" dirty="0" smtClean="0">
                <a:effectLst/>
              </a:rPr>
              <a:t>-Edificio </a:t>
            </a:r>
            <a:r>
              <a:rPr lang="es-EC" sz="2000" dirty="0">
                <a:effectLst/>
              </a:rPr>
              <a:t>con perfiles </a:t>
            </a:r>
            <a:r>
              <a:rPr lang="es-EC" sz="2000" dirty="0" smtClean="0">
                <a:effectLst/>
              </a:rPr>
              <a:t>soldados</a:t>
            </a:r>
            <a:endParaRPr lang="es-EC" sz="2000" dirty="0">
              <a:effectLst/>
            </a:endParaRPr>
          </a:p>
          <a:p>
            <a:pPr marL="0" indent="0" algn="just">
              <a:buNone/>
            </a:pPr>
            <a:endParaRPr lang="es-EC" sz="2000" dirty="0">
              <a:effectLst/>
            </a:endParaRPr>
          </a:p>
        </p:txBody>
      </p:sp>
      <p:sp>
        <p:nvSpPr>
          <p:cNvPr id="6" name="1 Título"/>
          <p:cNvSpPr txBox="1">
            <a:spLocks/>
          </p:cNvSpPr>
          <p:nvPr/>
        </p:nvSpPr>
        <p:spPr>
          <a:xfrm rot="942586">
            <a:off x="105015" y="443985"/>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2500" t="27167" r="27783" b="11000"/>
          <a:stretch/>
        </p:blipFill>
        <p:spPr bwMode="auto">
          <a:xfrm>
            <a:off x="3554069" y="2961783"/>
            <a:ext cx="4114275" cy="356356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72400" y="590994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7877055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72400" y="590994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1 Título"/>
          <p:cNvSpPr txBox="1">
            <a:spLocks/>
          </p:cNvSpPr>
          <p:nvPr/>
        </p:nvSpPr>
        <p:spPr>
          <a:xfrm rot="-4500000">
            <a:off x="-1966867" y="3542526"/>
            <a:ext cx="6973258" cy="2248444"/>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dirty="0"/>
          </a:p>
        </p:txBody>
      </p:sp>
      <p:sp>
        <p:nvSpPr>
          <p:cNvPr id="10" name="1 Título"/>
          <p:cNvSpPr txBox="1">
            <a:spLocks/>
          </p:cNvSpPr>
          <p:nvPr/>
        </p:nvSpPr>
        <p:spPr>
          <a:xfrm rot="942586">
            <a:off x="105015" y="443985"/>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11" name="1 Título"/>
          <p:cNvSpPr>
            <a:spLocks noGrp="1"/>
          </p:cNvSpPr>
          <p:nvPr>
            <p:ph type="title"/>
          </p:nvPr>
        </p:nvSpPr>
        <p:spPr>
          <a:xfrm rot="-4500000">
            <a:off x="-2326907" y="3227270"/>
            <a:ext cx="6973258" cy="2248444"/>
          </a:xfrm>
        </p:spPr>
        <p:txBody>
          <a:bodyPr>
            <a:normAutofit/>
          </a:bodyPr>
          <a:lstStyle/>
          <a:p>
            <a:pPr lvl="1" algn="r" rtl="0">
              <a:spcBef>
                <a:spcPct val="0"/>
              </a:spcBef>
            </a:pPr>
            <a:r>
              <a:rPr lang="es-EC" sz="3200" b="1" kern="1200" dirty="0">
                <a:solidFill>
                  <a:schemeClr val="tx1"/>
                </a:solidFill>
                <a:latin typeface="+mj-lt"/>
                <a:ea typeface="+mj-ea"/>
                <a:cs typeface="+mj-cs"/>
              </a:rPr>
              <a:t>Consideraciones Geométricas</a:t>
            </a:r>
            <a:r>
              <a:rPr lang="es-EC" dirty="0" smtClean="0"/>
              <a:t>.</a:t>
            </a: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pic>
        <p:nvPicPr>
          <p:cNvPr id="12" name="11 Imagen"/>
          <p:cNvPicPr/>
          <p:nvPr/>
        </p:nvPicPr>
        <p:blipFill>
          <a:blip r:embed="rId3">
            <a:extLst>
              <a:ext uri="{28A0092B-C50C-407E-A947-70E740481C1C}">
                <a14:useLocalDpi xmlns:a14="http://schemas.microsoft.com/office/drawing/2010/main" xmlns="" val="0"/>
              </a:ext>
            </a:extLst>
          </a:blip>
          <a:srcRect l="8885" t="16667" r="41988" b="13458"/>
          <a:stretch>
            <a:fillRect/>
          </a:stretch>
        </p:blipFill>
        <p:spPr bwMode="auto">
          <a:xfrm>
            <a:off x="4139952" y="679441"/>
            <a:ext cx="4536504" cy="4549759"/>
          </a:xfrm>
          <a:prstGeom prst="rect">
            <a:avLst/>
          </a:prstGeom>
          <a:noFill/>
          <a:ln>
            <a:noFill/>
          </a:ln>
        </p:spPr>
      </p:pic>
      <p:sp>
        <p:nvSpPr>
          <p:cNvPr id="4" name="3 Rectángulo"/>
          <p:cNvSpPr/>
          <p:nvPr/>
        </p:nvSpPr>
        <p:spPr>
          <a:xfrm>
            <a:off x="2411760" y="5807005"/>
            <a:ext cx="5312388" cy="646331"/>
          </a:xfrm>
          <a:prstGeom prst="rect">
            <a:avLst/>
          </a:prstGeom>
        </p:spPr>
        <p:txBody>
          <a:bodyPr wrap="square">
            <a:spAutoFit/>
          </a:bodyPr>
          <a:lstStyle/>
          <a:p>
            <a:pPr algn="ctr"/>
            <a:r>
              <a:rPr lang="es-EC" dirty="0"/>
              <a:t>Pórtico Considerado Para el Análisis en el Plano Sentido “X”.</a:t>
            </a:r>
          </a:p>
        </p:txBody>
      </p:sp>
    </p:spTree>
    <p:extLst>
      <p:ext uri="{BB962C8B-B14F-4D97-AF65-F5344CB8AC3E}">
        <p14:creationId xmlns:p14="http://schemas.microsoft.com/office/powerpoint/2010/main" xmlns="" val="272106762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8841" y="5840323"/>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1 Título"/>
          <p:cNvSpPr txBox="1">
            <a:spLocks/>
          </p:cNvSpPr>
          <p:nvPr/>
        </p:nvSpPr>
        <p:spPr>
          <a:xfrm rot="942586">
            <a:off x="105015" y="443985"/>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11" name="1 Título"/>
          <p:cNvSpPr>
            <a:spLocks noGrp="1"/>
          </p:cNvSpPr>
          <p:nvPr>
            <p:ph type="title"/>
          </p:nvPr>
        </p:nvSpPr>
        <p:spPr>
          <a:xfrm rot="-4500000">
            <a:off x="-401720" y="1791859"/>
            <a:ext cx="5081543" cy="2248444"/>
          </a:xfrm>
        </p:spPr>
        <p:txBody>
          <a:bodyPr>
            <a:normAutofit fontScale="90000"/>
          </a:bodyPr>
          <a:lstStyle/>
          <a:p>
            <a:pPr lvl="1" algn="l" rtl="0">
              <a:spcBef>
                <a:spcPct val="0"/>
              </a:spcBef>
            </a:pPr>
            <a:r>
              <a:rPr lang="es-EC" sz="3200" b="1" kern="1200" dirty="0">
                <a:solidFill>
                  <a:schemeClr val="tx1"/>
                </a:solidFill>
                <a:latin typeface="+mj-lt"/>
                <a:ea typeface="+mj-ea"/>
                <a:cs typeface="+mj-cs"/>
              </a:rPr>
              <a:t>Consideraciones Geométricas</a:t>
            </a:r>
            <a:r>
              <a:rPr lang="es-EC" dirty="0" smtClean="0"/>
              <a:t>.</a:t>
            </a: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pic>
        <p:nvPicPr>
          <p:cNvPr id="12" name="11 Imagen"/>
          <p:cNvPicPr/>
          <p:nvPr/>
        </p:nvPicPr>
        <p:blipFill>
          <a:blip r:embed="rId3">
            <a:extLst>
              <a:ext uri="{28A0092B-C50C-407E-A947-70E740481C1C}">
                <a14:useLocalDpi xmlns:a14="http://schemas.microsoft.com/office/drawing/2010/main" xmlns="" val="0"/>
              </a:ext>
            </a:extLst>
          </a:blip>
          <a:srcRect l="16388" t="17816" r="41440" b="12218"/>
          <a:stretch>
            <a:fillRect/>
          </a:stretch>
        </p:blipFill>
        <p:spPr bwMode="auto">
          <a:xfrm>
            <a:off x="4135499" y="679441"/>
            <a:ext cx="4612965" cy="4707030"/>
          </a:xfrm>
          <a:prstGeom prst="rect">
            <a:avLst/>
          </a:prstGeom>
          <a:noFill/>
          <a:ln>
            <a:noFill/>
          </a:ln>
        </p:spPr>
      </p:pic>
      <p:sp>
        <p:nvSpPr>
          <p:cNvPr id="5" name="4 Rectángulo"/>
          <p:cNvSpPr/>
          <p:nvPr/>
        </p:nvSpPr>
        <p:spPr>
          <a:xfrm>
            <a:off x="3059832" y="5804555"/>
            <a:ext cx="4572000" cy="646331"/>
          </a:xfrm>
          <a:prstGeom prst="rect">
            <a:avLst/>
          </a:prstGeom>
        </p:spPr>
        <p:txBody>
          <a:bodyPr>
            <a:spAutoFit/>
          </a:bodyPr>
          <a:lstStyle/>
          <a:p>
            <a:pPr algn="ctr"/>
            <a:r>
              <a:rPr lang="es-EC" dirty="0"/>
              <a:t>Pórtico Considerado Para el Análisis en el Plano Sentido “Y”.</a:t>
            </a:r>
          </a:p>
        </p:txBody>
      </p:sp>
    </p:spTree>
    <p:extLst>
      <p:ext uri="{BB962C8B-B14F-4D97-AF65-F5344CB8AC3E}">
        <p14:creationId xmlns:p14="http://schemas.microsoft.com/office/powerpoint/2010/main" xmlns="" val="263199277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52622" y="5757347"/>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42586">
            <a:off x="105015" y="443985"/>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8" name="1 Título"/>
          <p:cNvSpPr>
            <a:spLocks noGrp="1"/>
          </p:cNvSpPr>
          <p:nvPr>
            <p:ph type="title"/>
          </p:nvPr>
        </p:nvSpPr>
        <p:spPr>
          <a:xfrm rot="-4500000">
            <a:off x="-515977" y="1640963"/>
            <a:ext cx="5328787" cy="2248444"/>
          </a:xfrm>
        </p:spPr>
        <p:txBody>
          <a:bodyPr>
            <a:normAutofit fontScale="90000"/>
          </a:bodyPr>
          <a:lstStyle/>
          <a:p>
            <a:pPr lvl="1" algn="l" rtl="0">
              <a:spcBef>
                <a:spcPct val="0"/>
              </a:spcBef>
            </a:pPr>
            <a:r>
              <a:rPr lang="es-EC" sz="3200" b="1" kern="1200" dirty="0">
                <a:solidFill>
                  <a:schemeClr val="tx1"/>
                </a:solidFill>
                <a:latin typeface="+mj-lt"/>
                <a:ea typeface="+mj-ea"/>
                <a:cs typeface="+mj-cs"/>
              </a:rPr>
              <a:t>Consideraciones Geométricas</a:t>
            </a:r>
            <a:r>
              <a:rPr lang="es-EC" dirty="0" smtClean="0"/>
              <a:t>.</a:t>
            </a: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pic>
        <p:nvPicPr>
          <p:cNvPr id="9" name="8 Imagen"/>
          <p:cNvPicPr/>
          <p:nvPr/>
        </p:nvPicPr>
        <p:blipFill>
          <a:blip r:embed="rId3">
            <a:extLst>
              <a:ext uri="{28A0092B-C50C-407E-A947-70E740481C1C}">
                <a14:useLocalDpi xmlns:a14="http://schemas.microsoft.com/office/drawing/2010/main" xmlns="" val="0"/>
              </a:ext>
            </a:extLst>
          </a:blip>
          <a:srcRect l="19038" t="16919" r="31180" b="17363"/>
          <a:stretch>
            <a:fillRect/>
          </a:stretch>
        </p:blipFill>
        <p:spPr bwMode="auto">
          <a:xfrm>
            <a:off x="4066006" y="202694"/>
            <a:ext cx="4790471" cy="3010282"/>
          </a:xfrm>
          <a:prstGeom prst="rect">
            <a:avLst/>
          </a:prstGeom>
          <a:ln>
            <a:noFill/>
          </a:ln>
          <a:effectLst>
            <a:softEdge rad="112500"/>
          </a:effectLst>
        </p:spPr>
      </p:pic>
      <p:sp>
        <p:nvSpPr>
          <p:cNvPr id="5" name="4 Rectángulo"/>
          <p:cNvSpPr/>
          <p:nvPr/>
        </p:nvSpPr>
        <p:spPr>
          <a:xfrm>
            <a:off x="4572000" y="3244334"/>
            <a:ext cx="3976666" cy="369332"/>
          </a:xfrm>
          <a:prstGeom prst="rect">
            <a:avLst/>
          </a:prstGeom>
        </p:spPr>
        <p:txBody>
          <a:bodyPr wrap="none">
            <a:spAutoFit/>
          </a:bodyPr>
          <a:lstStyle/>
          <a:p>
            <a:r>
              <a:rPr lang="es-EC" dirty="0"/>
              <a:t>Esquema en Planta de la Estructura.</a:t>
            </a:r>
          </a:p>
        </p:txBody>
      </p:sp>
      <p:pic>
        <p:nvPicPr>
          <p:cNvPr id="10" name="9 Imagen"/>
          <p:cNvPicPr/>
          <p:nvPr/>
        </p:nvPicPr>
        <p:blipFill>
          <a:blip r:embed="rId4">
            <a:extLst>
              <a:ext uri="{28A0092B-C50C-407E-A947-70E740481C1C}">
                <a14:useLocalDpi xmlns:a14="http://schemas.microsoft.com/office/drawing/2010/main" xmlns="" val="0"/>
              </a:ext>
            </a:extLst>
          </a:blip>
          <a:srcRect l="11443" t="16441" r="46239" b="18350"/>
          <a:stretch>
            <a:fillRect/>
          </a:stretch>
        </p:blipFill>
        <p:spPr bwMode="auto">
          <a:xfrm>
            <a:off x="3851920" y="3764260"/>
            <a:ext cx="3513423" cy="2459369"/>
          </a:xfrm>
          <a:prstGeom prst="rect">
            <a:avLst/>
          </a:prstGeom>
          <a:noFill/>
          <a:ln>
            <a:noFill/>
          </a:ln>
        </p:spPr>
      </p:pic>
      <p:sp>
        <p:nvSpPr>
          <p:cNvPr id="11" name="10 Rectángulo"/>
          <p:cNvSpPr/>
          <p:nvPr/>
        </p:nvSpPr>
        <p:spPr>
          <a:xfrm>
            <a:off x="2843808" y="6248409"/>
            <a:ext cx="4572000" cy="646331"/>
          </a:xfrm>
          <a:prstGeom prst="rect">
            <a:avLst/>
          </a:prstGeom>
        </p:spPr>
        <p:txBody>
          <a:bodyPr>
            <a:spAutoFit/>
          </a:bodyPr>
          <a:lstStyle/>
          <a:p>
            <a:pPr algn="ctr"/>
            <a:r>
              <a:rPr lang="es-EC" dirty="0"/>
              <a:t>Vista en 3D Dimensiones de la Estructura Analizada</a:t>
            </a:r>
          </a:p>
        </p:txBody>
      </p:sp>
    </p:spTree>
    <p:extLst>
      <p:ext uri="{BB962C8B-B14F-4D97-AF65-F5344CB8AC3E}">
        <p14:creationId xmlns:p14="http://schemas.microsoft.com/office/powerpoint/2010/main" xmlns="" val="197887684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67944" y="980728"/>
            <a:ext cx="4658735" cy="5077623"/>
          </a:xfrm>
        </p:spPr>
        <p:txBody>
          <a:bodyPr>
            <a:normAutofit/>
          </a:bodyPr>
          <a:lstStyle/>
          <a:p>
            <a:pPr marL="0" indent="0" algn="just">
              <a:buNone/>
            </a:pPr>
            <a:r>
              <a:rPr lang="es-EC" dirty="0">
                <a:effectLst/>
              </a:rPr>
              <a:t>Hemos visto durante los eventos sísmicos que las respuestas de los edificios varían según la construcción y </a:t>
            </a:r>
            <a:r>
              <a:rPr lang="es-EC" dirty="0" smtClean="0">
                <a:effectLst/>
              </a:rPr>
              <a:t>diseños, </a:t>
            </a:r>
            <a:r>
              <a:rPr lang="es-EC" dirty="0">
                <a:effectLst/>
              </a:rPr>
              <a:t>evidenciándose a simple vista que no existe un resultado adecuado para las exigencias de nuestra situación geológica</a:t>
            </a:r>
            <a:endParaRPr lang="es-EC" dirty="0"/>
          </a:p>
          <a:p>
            <a:pPr algn="just"/>
            <a:endParaRPr lang="es-EC" dirty="0"/>
          </a:p>
        </p:txBody>
      </p:sp>
      <p:sp>
        <p:nvSpPr>
          <p:cNvPr id="4" name="1 Título"/>
          <p:cNvSpPr txBox="1">
            <a:spLocks/>
          </p:cNvSpPr>
          <p:nvPr/>
        </p:nvSpPr>
        <p:spPr>
          <a:xfrm rot="942586">
            <a:off x="403382" y="297055"/>
            <a:ext cx="2993332"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dirty="0" smtClean="0"/>
              <a:t>JUSTIFICACIÓN</a:t>
            </a:r>
            <a:endParaRPr lang="es-EC" sz="2400" dirty="0"/>
          </a:p>
        </p:txBody>
      </p:sp>
      <p:pic>
        <p:nvPicPr>
          <p:cNvPr id="5" name="4 Imagen"/>
          <p:cNvPicPr/>
          <p:nvPr/>
        </p:nvPicPr>
        <p:blipFill>
          <a:blip r:embed="rId2">
            <a:extLst>
              <a:ext uri="{28A0092B-C50C-407E-A947-70E740481C1C}">
                <a14:useLocalDpi xmlns:a14="http://schemas.microsoft.com/office/drawing/2010/main" xmlns="" val="0"/>
              </a:ext>
            </a:extLst>
          </a:blip>
          <a:srcRect/>
          <a:stretch>
            <a:fillRect/>
          </a:stretch>
        </p:blipFill>
        <p:spPr bwMode="auto">
          <a:xfrm>
            <a:off x="146189" y="2132856"/>
            <a:ext cx="3561715" cy="3030220"/>
          </a:xfrm>
          <a:prstGeom prst="rect">
            <a:avLst/>
          </a:prstGeom>
          <a:ln>
            <a:noFill/>
          </a:ln>
          <a:effectLst>
            <a:softEdge rad="112500"/>
          </a:effec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0990308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673535" y="404664"/>
            <a:ext cx="4658735" cy="2808312"/>
          </a:xfrm>
        </p:spPr>
        <p:txBody>
          <a:bodyPr>
            <a:normAutofit/>
          </a:bodyPr>
          <a:lstStyle/>
          <a:p>
            <a:pPr marL="0" indent="0" algn="just">
              <a:buSzPct val="100000"/>
              <a:buNone/>
            </a:pPr>
            <a:r>
              <a:rPr lang="en-US" sz="1600" dirty="0" smtClean="0"/>
              <a:t>CARGA MUERTA :</a:t>
            </a:r>
          </a:p>
          <a:p>
            <a:pPr marL="0" indent="0" algn="just">
              <a:buSzPct val="100000"/>
              <a:buNone/>
            </a:pPr>
            <a:r>
              <a:rPr lang="en-US" sz="1600" dirty="0"/>
              <a:t>	</a:t>
            </a:r>
            <a:r>
              <a:rPr lang="en-US" sz="1600" dirty="0" smtClean="0"/>
              <a:t>-MAMPOSTERIA</a:t>
            </a:r>
          </a:p>
          <a:p>
            <a:pPr marL="0" indent="0" algn="just">
              <a:buSzPct val="100000"/>
              <a:buNone/>
            </a:pPr>
            <a:r>
              <a:rPr lang="en-US" sz="1600" dirty="0"/>
              <a:t>	</a:t>
            </a:r>
            <a:r>
              <a:rPr lang="en-US" sz="1600" dirty="0" smtClean="0"/>
              <a:t>-MASILLADO</a:t>
            </a:r>
          </a:p>
          <a:p>
            <a:pPr marL="0" indent="0" algn="just">
              <a:buSzPct val="100000"/>
              <a:buNone/>
            </a:pPr>
            <a:r>
              <a:rPr lang="en-US" sz="1600" dirty="0"/>
              <a:t>	</a:t>
            </a:r>
            <a:r>
              <a:rPr lang="en-US" sz="1600" dirty="0" smtClean="0"/>
              <a:t>-ACABADOS</a:t>
            </a:r>
          </a:p>
          <a:p>
            <a:pPr marL="0" indent="0" algn="just">
              <a:buSzPct val="100000"/>
              <a:buNone/>
            </a:pPr>
            <a:r>
              <a:rPr lang="en-US" sz="1600" dirty="0"/>
              <a:t>	</a:t>
            </a:r>
            <a:endParaRPr lang="en-US" sz="1600" dirty="0" smtClean="0"/>
          </a:p>
          <a:p>
            <a:pPr marL="0" indent="0" algn="just">
              <a:buSzPct val="100000"/>
              <a:buNone/>
            </a:pPr>
            <a:endParaRPr lang="es-EC" sz="1600"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42586">
            <a:off x="129300" y="443987"/>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8" name="1 Título"/>
          <p:cNvSpPr>
            <a:spLocks noGrp="1"/>
          </p:cNvSpPr>
          <p:nvPr>
            <p:ph type="title"/>
          </p:nvPr>
        </p:nvSpPr>
        <p:spPr>
          <a:xfrm rot="-4500000">
            <a:off x="-305643" y="3018452"/>
            <a:ext cx="6802014" cy="1381998"/>
          </a:xfrm>
        </p:spPr>
        <p:txBody>
          <a:bodyPr>
            <a:normAutofit fontScale="90000"/>
          </a:bodyPr>
          <a:lstStyle/>
          <a:p>
            <a:pPr lvl="1" algn="l" rtl="0">
              <a:spcBef>
                <a:spcPct val="0"/>
              </a:spcBef>
            </a:pPr>
            <a:r>
              <a:rPr lang="es-EC" sz="3600" kern="1200" dirty="0">
                <a:solidFill>
                  <a:schemeClr val="tx1"/>
                </a:solidFill>
                <a:latin typeface="+mj-lt"/>
                <a:ea typeface="+mj-ea"/>
                <a:cs typeface="+mj-cs"/>
              </a:rPr>
              <a:t>Componentes de la carga gravitatoria y combinaciones </a:t>
            </a:r>
            <a:r>
              <a:rPr lang="es-EC" sz="3600" kern="1200" dirty="0" smtClean="0">
                <a:solidFill>
                  <a:schemeClr val="tx1"/>
                </a:solidFill>
                <a:latin typeface="+mj-lt"/>
                <a:ea typeface="+mj-ea"/>
                <a:cs typeface="+mj-cs"/>
              </a:rPr>
              <a:t/>
            </a:r>
            <a:br>
              <a:rPr lang="es-EC" sz="3600" kern="1200" dirty="0" smtClean="0">
                <a:solidFill>
                  <a:schemeClr val="tx1"/>
                </a:solidFill>
                <a:latin typeface="+mj-lt"/>
                <a:ea typeface="+mj-ea"/>
                <a:cs typeface="+mj-cs"/>
              </a:rPr>
            </a:br>
            <a:r>
              <a:rPr lang="es-EC" sz="3600" kern="1200" dirty="0" smtClean="0">
                <a:solidFill>
                  <a:schemeClr val="tx1"/>
                </a:solidFill>
                <a:latin typeface="+mj-lt"/>
                <a:ea typeface="+mj-ea"/>
                <a:cs typeface="+mj-cs"/>
              </a:rPr>
              <a:t>de </a:t>
            </a:r>
            <a:r>
              <a:rPr lang="es-EC" sz="3600" kern="1200" dirty="0">
                <a:solidFill>
                  <a:schemeClr val="tx1"/>
                </a:solidFill>
                <a:latin typeface="+mj-lt"/>
                <a:ea typeface="+mj-ea"/>
                <a:cs typeface="+mj-cs"/>
              </a:rPr>
              <a:t>carga</a:t>
            </a:r>
            <a:br>
              <a:rPr lang="es-EC" sz="3600" kern="1200" dirty="0">
                <a:solidFill>
                  <a:schemeClr val="tx1"/>
                </a:solidFill>
                <a:latin typeface="+mj-lt"/>
                <a:ea typeface="+mj-ea"/>
                <a:cs typeface="+mj-cs"/>
              </a:rPr>
            </a:br>
            <a:r>
              <a:rPr lang="es-EC" dirty="0"/>
              <a:t/>
            </a:r>
            <a:br>
              <a:rPr lang="es-EC" dirty="0"/>
            </a:br>
            <a:r>
              <a:rPr lang="es-EC" sz="4400" dirty="0">
                <a:effectLst/>
              </a:rPr>
              <a:t/>
            </a:r>
            <a:br>
              <a:rPr lang="es-EC" sz="4400" dirty="0">
                <a:effectLst/>
              </a:rPr>
            </a:br>
            <a:r>
              <a:rPr lang="es-EC" dirty="0">
                <a:effectLst/>
              </a:rPr>
              <a:t/>
            </a:r>
            <a:br>
              <a:rPr lang="es-EC" dirty="0">
                <a:effectLst/>
              </a:rPr>
            </a:br>
            <a:endParaRPr lang="es-EC" dirty="0"/>
          </a:p>
        </p:txBody>
      </p:sp>
      <p:pic>
        <p:nvPicPr>
          <p:cNvPr id="3074" name="Picture 2" descr="http://www.virtual.unal.edu.co/cursos/sedes/manizales/4080020/Lecciones/Imagenes/FIGURA3.3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88477" y="241704"/>
            <a:ext cx="2411760" cy="228912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6" name="Picture 4" descr="http://img102.imageshack.us/img102/575/2510038sn4.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6978" b="2020"/>
          <a:stretch/>
        </p:blipFill>
        <p:spPr bwMode="auto">
          <a:xfrm>
            <a:off x="6605683" y="2636912"/>
            <a:ext cx="2377349" cy="223224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xmlns="" val="3290892673"/>
              </p:ext>
            </p:extLst>
          </p:nvPr>
        </p:nvGraphicFramePr>
        <p:xfrm>
          <a:off x="3419872" y="5308031"/>
          <a:ext cx="3429000" cy="1003935"/>
        </p:xfrm>
        <a:graphic>
          <a:graphicData uri="http://schemas.openxmlformats.org/drawingml/2006/table">
            <a:tbl>
              <a:tblPr>
                <a:tableStyleId>{5C22544A-7EE6-4342-B048-85BDC9FD1C3A}</a:tableStyleId>
              </a:tblPr>
              <a:tblGrid>
                <a:gridCol w="2413000"/>
                <a:gridCol w="1016000"/>
              </a:tblGrid>
              <a:tr h="200025">
                <a:tc gridSpan="2">
                  <a:txBody>
                    <a:bodyPr/>
                    <a:lstStyle/>
                    <a:p>
                      <a:pPr algn="ctr" fontAlgn="b"/>
                      <a:r>
                        <a:rPr lang="es-EC" sz="1200" u="none" strike="noStrike" dirty="0">
                          <a:effectLst/>
                        </a:rPr>
                        <a:t>COMPONENTES DE LA CARGA GRAVITATORIA </a:t>
                      </a:r>
                      <a:endParaRPr lang="es-EC" sz="1200" b="0" i="0" u="none" strike="noStrike" dirty="0">
                        <a:solidFill>
                          <a:srgbClr val="000000"/>
                        </a:solidFill>
                        <a:effectLst/>
                        <a:latin typeface="Times New Roman"/>
                      </a:endParaRPr>
                    </a:p>
                    <a:p>
                      <a:pPr algn="ctr" fontAlgn="b"/>
                      <a:r>
                        <a:rPr lang="es-EC" sz="1200" u="none" strike="noStrike" dirty="0">
                          <a:effectLst/>
                        </a:rPr>
                        <a:t> </a:t>
                      </a:r>
                      <a:endParaRPr lang="es-EC" sz="1200" b="0" i="0" u="none" strike="noStrike" dirty="0">
                        <a:solidFill>
                          <a:srgbClr val="000000"/>
                        </a:solidFill>
                        <a:effectLst/>
                        <a:latin typeface="Times New Roman"/>
                      </a:endParaRPr>
                    </a:p>
                  </a:txBody>
                  <a:tcPr marL="9525" marR="9525" marT="9525" marB="0" anchor="b"/>
                </a:tc>
                <a:tc hMerge="1">
                  <a:txBody>
                    <a:bodyPr/>
                    <a:lstStyle/>
                    <a:p>
                      <a:pPr algn="ctr" fontAlgn="b"/>
                      <a:endParaRPr lang="es-EC" sz="1200" b="0" i="0" u="none" strike="noStrike" dirty="0">
                        <a:solidFill>
                          <a:srgbClr val="000000"/>
                        </a:solidFill>
                        <a:effectLst/>
                        <a:latin typeface="Times New Roman"/>
                      </a:endParaRPr>
                    </a:p>
                  </a:txBody>
                  <a:tcPr marL="9525" marR="9525" marT="9525" marB="0" anchor="b"/>
                </a:tc>
              </a:tr>
              <a:tr h="190500">
                <a:tc gridSpan="2">
                  <a:txBody>
                    <a:bodyPr/>
                    <a:lstStyle/>
                    <a:p>
                      <a:pPr algn="ctr" fontAlgn="b"/>
                      <a:r>
                        <a:rPr lang="es-EC" sz="1100" u="none" strike="noStrike">
                          <a:effectLst/>
                        </a:rPr>
                        <a:t>LOSA</a:t>
                      </a:r>
                      <a:endParaRPr lang="es-EC" sz="1100" b="0" i="0" u="none" strike="noStrike">
                        <a:solidFill>
                          <a:srgbClr val="000000"/>
                        </a:solidFill>
                        <a:effectLst/>
                        <a:latin typeface="Calibri"/>
                      </a:endParaRPr>
                    </a:p>
                  </a:txBody>
                  <a:tcPr marL="9525" marR="9525" marT="9525" marB="0" anchor="b"/>
                </a:tc>
                <a:tc hMerge="1">
                  <a:txBody>
                    <a:bodyPr/>
                    <a:lstStyle/>
                    <a:p>
                      <a:endParaRPr lang="es-EC"/>
                    </a:p>
                  </a:txBody>
                  <a:tcPr/>
                </a:tc>
              </a:tr>
              <a:tr h="219075">
                <a:tc>
                  <a:txBody>
                    <a:bodyPr/>
                    <a:lstStyle/>
                    <a:p>
                      <a:pPr algn="l" fontAlgn="b"/>
                      <a:r>
                        <a:rPr lang="es-EC" sz="1100" u="none" strike="noStrike" dirty="0">
                          <a:effectLst/>
                        </a:rPr>
                        <a:t>CARGA VIVA </a:t>
                      </a:r>
                      <a:endParaRPr lang="es-EC" sz="1100" b="0" i="0" u="none" strike="noStrike" dirty="0">
                        <a:solidFill>
                          <a:srgbClr val="000000"/>
                        </a:solidFill>
                        <a:effectLst/>
                        <a:latin typeface="Calibri"/>
                      </a:endParaRPr>
                    </a:p>
                  </a:txBody>
                  <a:tcPr marL="9525" marR="9525" marT="9525" marB="0" anchor="b"/>
                </a:tc>
                <a:tc>
                  <a:txBody>
                    <a:bodyPr/>
                    <a:lstStyle/>
                    <a:p>
                      <a:pPr algn="l" fontAlgn="b"/>
                      <a:r>
                        <a:rPr lang="es-EC" sz="1100" u="none" strike="noStrike" dirty="0">
                          <a:effectLst/>
                        </a:rPr>
                        <a:t>288 kg/m</a:t>
                      </a:r>
                      <a:r>
                        <a:rPr lang="es-EC" sz="1100" u="none" strike="noStrike" baseline="30000" dirty="0">
                          <a:effectLst/>
                        </a:rPr>
                        <a:t>2</a:t>
                      </a:r>
                      <a:endParaRPr lang="es-EC" sz="1100" b="0" i="0" u="none" strike="noStrike" dirty="0">
                        <a:solidFill>
                          <a:srgbClr val="000000"/>
                        </a:solidFill>
                        <a:effectLst/>
                        <a:latin typeface="Calibri"/>
                      </a:endParaRPr>
                    </a:p>
                  </a:txBody>
                  <a:tcPr marL="9525" marR="9525" marT="9525" marB="0" anchor="b"/>
                </a:tc>
              </a:tr>
              <a:tr h="219075">
                <a:tc>
                  <a:txBody>
                    <a:bodyPr/>
                    <a:lstStyle/>
                    <a:p>
                      <a:pPr algn="l" fontAlgn="b"/>
                      <a:r>
                        <a:rPr lang="es-EC" sz="1100" u="none" strike="noStrike">
                          <a:effectLst/>
                        </a:rPr>
                        <a:t>CARGA PERMANENTE(MUERTA)</a:t>
                      </a:r>
                      <a:endParaRPr lang="es-EC" sz="1100" b="0" i="0" u="none" strike="noStrike">
                        <a:solidFill>
                          <a:srgbClr val="000000"/>
                        </a:solidFill>
                        <a:effectLst/>
                        <a:latin typeface="Calibri"/>
                      </a:endParaRPr>
                    </a:p>
                  </a:txBody>
                  <a:tcPr marL="9525" marR="9525" marT="9525" marB="0" anchor="b"/>
                </a:tc>
                <a:tc>
                  <a:txBody>
                    <a:bodyPr/>
                    <a:lstStyle/>
                    <a:p>
                      <a:pPr algn="l" fontAlgn="b"/>
                      <a:r>
                        <a:rPr lang="es-EC" sz="1100" u="none" strike="noStrike" dirty="0">
                          <a:effectLst/>
                        </a:rPr>
                        <a:t>200 kg/m</a:t>
                      </a:r>
                      <a:r>
                        <a:rPr lang="es-EC" sz="1100" u="none" strike="noStrike" baseline="30000" dirty="0">
                          <a:effectLst/>
                        </a:rPr>
                        <a:t>2</a:t>
                      </a:r>
                      <a:endParaRPr lang="es-EC" sz="1100" b="0" i="0" u="none" strike="noStrike" dirty="0">
                        <a:solidFill>
                          <a:srgbClr val="000000"/>
                        </a:solidFill>
                        <a:effectLst/>
                        <a:latin typeface="Calibri"/>
                      </a:endParaRPr>
                    </a:p>
                  </a:txBody>
                  <a:tcPr marL="9525" marR="9525" marT="9525" marB="0" anchor="b"/>
                </a:tc>
              </a:tr>
            </a:tbl>
          </a:graphicData>
        </a:graphic>
      </p:graphicFrame>
      <p:sp>
        <p:nvSpPr>
          <p:cNvPr id="4" name="3 Rectángulo"/>
          <p:cNvSpPr/>
          <p:nvPr/>
        </p:nvSpPr>
        <p:spPr>
          <a:xfrm>
            <a:off x="3231238" y="2991723"/>
            <a:ext cx="4572000" cy="1877437"/>
          </a:xfrm>
          <a:prstGeom prst="rect">
            <a:avLst/>
          </a:prstGeom>
        </p:spPr>
        <p:txBody>
          <a:bodyPr>
            <a:spAutoFit/>
          </a:bodyPr>
          <a:lstStyle/>
          <a:p>
            <a:pPr lvl="1" algn="just">
              <a:buSzPct val="100000"/>
            </a:pPr>
            <a:r>
              <a:rPr lang="en-US" sz="1600" dirty="0" smtClean="0"/>
              <a:t>CARGA VIVA:</a:t>
            </a:r>
          </a:p>
          <a:p>
            <a:pPr lvl="1" algn="just">
              <a:buSzPct val="100000"/>
            </a:pPr>
            <a:endParaRPr lang="en-US" sz="1600" dirty="0"/>
          </a:p>
          <a:p>
            <a:pPr marL="365760" lvl="1" indent="0" algn="just">
              <a:lnSpc>
                <a:spcPct val="150000"/>
              </a:lnSpc>
              <a:buSzPct val="100000"/>
              <a:buNone/>
            </a:pPr>
            <a:r>
              <a:rPr lang="en-US" sz="1200" dirty="0"/>
              <a:t>	</a:t>
            </a:r>
            <a:r>
              <a:rPr lang="en-US" sz="1600" dirty="0"/>
              <a:t>-VIVIENDA</a:t>
            </a:r>
          </a:p>
          <a:p>
            <a:pPr marL="365760" lvl="1" indent="0" algn="just">
              <a:lnSpc>
                <a:spcPct val="150000"/>
              </a:lnSpc>
              <a:buSzPct val="100000"/>
              <a:buNone/>
            </a:pPr>
            <a:r>
              <a:rPr lang="en-US" sz="1600" dirty="0"/>
              <a:t>	-ESCUELA</a:t>
            </a:r>
          </a:p>
          <a:p>
            <a:pPr marL="365760" lvl="1" indent="0" algn="just">
              <a:lnSpc>
                <a:spcPct val="150000"/>
              </a:lnSpc>
              <a:buSzPct val="100000"/>
              <a:buNone/>
            </a:pPr>
            <a:r>
              <a:rPr lang="en-US" sz="1600" dirty="0"/>
              <a:t>	-HOSPITAL</a:t>
            </a:r>
          </a:p>
          <a:p>
            <a:pPr marL="365760" lvl="1" indent="0" algn="just">
              <a:buSzPct val="100000"/>
              <a:buNone/>
            </a:pPr>
            <a:r>
              <a:rPr lang="en-US" sz="1200" dirty="0"/>
              <a:t>	</a:t>
            </a:r>
          </a:p>
        </p:txBody>
      </p:sp>
    </p:spTree>
    <p:extLst>
      <p:ext uri="{BB962C8B-B14F-4D97-AF65-F5344CB8AC3E}">
        <p14:creationId xmlns:p14="http://schemas.microsoft.com/office/powerpoint/2010/main" xmlns="" val="18237863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942586">
            <a:off x="129300" y="443987"/>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5" name="1 Título"/>
          <p:cNvSpPr>
            <a:spLocks noGrp="1"/>
          </p:cNvSpPr>
          <p:nvPr>
            <p:ph type="title"/>
          </p:nvPr>
        </p:nvSpPr>
        <p:spPr>
          <a:xfrm rot="-4500000">
            <a:off x="-448715" y="4602628"/>
            <a:ext cx="6802014" cy="1381998"/>
          </a:xfrm>
        </p:spPr>
        <p:txBody>
          <a:bodyPr>
            <a:normAutofit fontScale="90000"/>
          </a:bodyPr>
          <a:lstStyle/>
          <a:p>
            <a:pPr lvl="1" algn="r" rtl="0">
              <a:spcBef>
                <a:spcPct val="0"/>
              </a:spcBef>
            </a:pPr>
            <a:r>
              <a:rPr lang="es-EC" sz="3600" b="1" kern="1200" dirty="0">
                <a:solidFill>
                  <a:schemeClr val="tx1"/>
                </a:solidFill>
                <a:latin typeface="+mj-lt"/>
                <a:ea typeface="+mj-ea"/>
                <a:cs typeface="+mj-cs"/>
              </a:rPr>
              <a:t>Combinaciones de </a:t>
            </a:r>
            <a:r>
              <a:rPr lang="es-EC" sz="3600" b="1" kern="1200" dirty="0" smtClean="0">
                <a:solidFill>
                  <a:schemeClr val="tx1"/>
                </a:solidFill>
                <a:latin typeface="+mj-lt"/>
                <a:ea typeface="+mj-ea"/>
                <a:cs typeface="+mj-cs"/>
              </a:rPr>
              <a:t>Carga</a:t>
            </a:r>
            <a:r>
              <a:rPr lang="es-EC" sz="3200" b="1" dirty="0"/>
              <a:t/>
            </a:r>
            <a:br>
              <a:rPr lang="es-EC" sz="3200" b="1" dirty="0"/>
            </a:br>
            <a:r>
              <a:rPr lang="es-EC" sz="3600" b="1" kern="1200" dirty="0">
                <a:solidFill>
                  <a:schemeClr val="tx1"/>
                </a:solidFill>
                <a:latin typeface="+mj-lt"/>
                <a:ea typeface="+mj-ea"/>
                <a:cs typeface="+mj-cs"/>
              </a:rPr>
              <a:t/>
            </a:r>
            <a:br>
              <a:rPr lang="es-EC" sz="3600" b="1" kern="1200" dirty="0">
                <a:solidFill>
                  <a:schemeClr val="tx1"/>
                </a:solidFill>
                <a:latin typeface="+mj-lt"/>
                <a:ea typeface="+mj-ea"/>
                <a:cs typeface="+mj-cs"/>
              </a:rPr>
            </a:br>
            <a:r>
              <a:rPr lang="es-EC" sz="3600" b="1" kern="1200" dirty="0">
                <a:solidFill>
                  <a:schemeClr val="tx1"/>
                </a:solidFill>
                <a:latin typeface="+mj-lt"/>
                <a:ea typeface="+mj-ea"/>
                <a:cs typeface="+mj-cs"/>
              </a:rPr>
              <a:t>.</a:t>
            </a: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xmlns="" val="70289391"/>
              </p:ext>
            </p:extLst>
          </p:nvPr>
        </p:nvGraphicFramePr>
        <p:xfrm>
          <a:off x="3779912" y="113988"/>
          <a:ext cx="4968552" cy="6339348"/>
        </p:xfrm>
        <a:graphic>
          <a:graphicData uri="http://schemas.openxmlformats.org/drawingml/2006/table">
            <a:tbl>
              <a:tblPr>
                <a:tableStyleId>{5C22544A-7EE6-4342-B048-85BDC9FD1C3A}</a:tableStyleId>
              </a:tblPr>
              <a:tblGrid>
                <a:gridCol w="1454524"/>
                <a:gridCol w="1261446"/>
                <a:gridCol w="2252582"/>
              </a:tblGrid>
              <a:tr h="282759">
                <a:tc>
                  <a:txBody>
                    <a:bodyPr/>
                    <a:lstStyle/>
                    <a:p>
                      <a:pPr algn="ctr" fontAlgn="ctr"/>
                      <a:r>
                        <a:rPr lang="es-EC" sz="1000" u="none" strike="noStrike" dirty="0">
                          <a:effectLst/>
                        </a:rPr>
                        <a:t>ASIGNACIÓN</a:t>
                      </a:r>
                      <a:endParaRPr lang="es-EC" sz="1000" b="1"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VALOR</a:t>
                      </a:r>
                      <a:endParaRPr lang="es-EC" sz="1000" b="1"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DESCRIPCIÓN</a:t>
                      </a:r>
                      <a:endParaRPr lang="es-EC" sz="1000" b="1" i="0" u="none" strike="noStrike">
                        <a:solidFill>
                          <a:srgbClr val="000000"/>
                        </a:solidFill>
                        <a:effectLst/>
                        <a:latin typeface="Times New Roman"/>
                      </a:endParaRPr>
                    </a:p>
                  </a:txBody>
                  <a:tcPr marL="5473" marR="5473" marT="5473" marB="0" anchor="ctr"/>
                </a:tc>
              </a:tr>
              <a:tr h="297261">
                <a:tc>
                  <a:txBody>
                    <a:bodyPr/>
                    <a:lstStyle/>
                    <a:p>
                      <a:pPr algn="ctr" fontAlgn="ctr"/>
                      <a:r>
                        <a:rPr lang="es-EC" sz="1000" u="none" strike="noStrike" dirty="0">
                          <a:effectLst/>
                        </a:rPr>
                        <a:t>09D10SX</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0.9D + 1.0EX</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X positiva con excentricidad en Y positiva.</a:t>
                      </a:r>
                      <a:endParaRPr lang="es-EC" sz="1000" b="0" i="0" u="none" strike="noStrike">
                        <a:solidFill>
                          <a:srgbClr val="000000"/>
                        </a:solidFill>
                        <a:effectLst/>
                        <a:latin typeface="Times New Roman"/>
                      </a:endParaRPr>
                    </a:p>
                  </a:txBody>
                  <a:tcPr marL="5473" marR="5473" marT="5473" marB="0" anchor="ctr"/>
                </a:tc>
              </a:tr>
              <a:tr h="348011">
                <a:tc>
                  <a:txBody>
                    <a:bodyPr/>
                    <a:lstStyle/>
                    <a:p>
                      <a:pPr algn="ctr" fontAlgn="ctr"/>
                      <a:r>
                        <a:rPr lang="es-EC" sz="1000" u="none" strike="noStrike" dirty="0">
                          <a:effectLst/>
                        </a:rPr>
                        <a:t>09D10SXN</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0.9D - 1.0EX</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X negativa con excentricidad en Y positiva.</a:t>
                      </a:r>
                      <a:endParaRPr lang="es-EC" sz="1000" b="0" i="0" u="none" strike="noStrike">
                        <a:solidFill>
                          <a:srgbClr val="000000"/>
                        </a:solidFill>
                        <a:effectLst/>
                        <a:latin typeface="Times New Roman"/>
                      </a:endParaRPr>
                    </a:p>
                  </a:txBody>
                  <a:tcPr marL="5473" marR="5473" marT="5473" marB="0" anchor="ctr"/>
                </a:tc>
              </a:tr>
              <a:tr h="348011">
                <a:tc>
                  <a:txBody>
                    <a:bodyPr/>
                    <a:lstStyle/>
                    <a:p>
                      <a:pPr algn="ctr" fontAlgn="ctr"/>
                      <a:r>
                        <a:rPr lang="es-EC" sz="1000" u="none" strike="noStrike">
                          <a:effectLst/>
                        </a:rPr>
                        <a:t>09D10SX2</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0.9D + 1.0EX2</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X positiva con excentricidad en Y negativa.</a:t>
                      </a:r>
                      <a:endParaRPr lang="es-EC" sz="1000" b="0" i="0" u="none" strike="noStrike">
                        <a:solidFill>
                          <a:srgbClr val="000000"/>
                        </a:solidFill>
                        <a:effectLst/>
                        <a:latin typeface="Times New Roman"/>
                      </a:endParaRPr>
                    </a:p>
                  </a:txBody>
                  <a:tcPr marL="5473" marR="5473" marT="5473" marB="0" anchor="ctr"/>
                </a:tc>
              </a:tr>
              <a:tr h="319011">
                <a:tc>
                  <a:txBody>
                    <a:bodyPr/>
                    <a:lstStyle/>
                    <a:p>
                      <a:pPr algn="ctr" fontAlgn="ctr"/>
                      <a:r>
                        <a:rPr lang="es-EC" sz="1000" u="none" strike="noStrike" dirty="0">
                          <a:effectLst/>
                        </a:rPr>
                        <a:t>09D10SX2N</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0.9D - 1.0EX2</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X negativa con excentricidad en Y negativa.</a:t>
                      </a:r>
                      <a:endParaRPr lang="es-EC" sz="1000" b="0" i="0" u="none" strike="noStrike">
                        <a:solidFill>
                          <a:srgbClr val="000000"/>
                        </a:solidFill>
                        <a:effectLst/>
                        <a:latin typeface="Times New Roman"/>
                      </a:endParaRPr>
                    </a:p>
                  </a:txBody>
                  <a:tcPr marL="5473" marR="5473" marT="5473" marB="0" anchor="ctr"/>
                </a:tc>
              </a:tr>
              <a:tr h="326261">
                <a:tc>
                  <a:txBody>
                    <a:bodyPr/>
                    <a:lstStyle/>
                    <a:p>
                      <a:pPr algn="ctr" fontAlgn="ctr"/>
                      <a:r>
                        <a:rPr lang="es-EC" sz="1000" u="none" strike="noStrike">
                          <a:effectLst/>
                        </a:rPr>
                        <a:t>09D10SY</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0.9D + 1.0EY</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Y positiva con excentricidad en X positiva.</a:t>
                      </a:r>
                      <a:endParaRPr lang="es-EC" sz="1000" b="0" i="0" u="none" strike="noStrike">
                        <a:solidFill>
                          <a:srgbClr val="000000"/>
                        </a:solidFill>
                        <a:effectLst/>
                        <a:latin typeface="Times New Roman"/>
                      </a:endParaRPr>
                    </a:p>
                  </a:txBody>
                  <a:tcPr marL="5473" marR="5473" marT="5473" marB="0" anchor="ctr"/>
                </a:tc>
              </a:tr>
              <a:tr h="333510">
                <a:tc>
                  <a:txBody>
                    <a:bodyPr/>
                    <a:lstStyle/>
                    <a:p>
                      <a:pPr algn="ctr" fontAlgn="ctr"/>
                      <a:r>
                        <a:rPr lang="es-EC" sz="1000" u="none" strike="noStrike">
                          <a:effectLst/>
                        </a:rPr>
                        <a:t>09D10SYN</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0.9D - 1.0EY</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Y negativa con excentricidad en X positiva.</a:t>
                      </a:r>
                      <a:endParaRPr lang="es-EC" sz="1000" b="0" i="0" u="none" strike="noStrike">
                        <a:solidFill>
                          <a:srgbClr val="000000"/>
                        </a:solidFill>
                        <a:effectLst/>
                        <a:latin typeface="Times New Roman"/>
                      </a:endParaRPr>
                    </a:p>
                  </a:txBody>
                  <a:tcPr marL="5473" marR="5473" marT="5473" marB="0" anchor="ctr"/>
                </a:tc>
              </a:tr>
              <a:tr h="311760">
                <a:tc>
                  <a:txBody>
                    <a:bodyPr/>
                    <a:lstStyle/>
                    <a:p>
                      <a:pPr algn="ctr" fontAlgn="ctr"/>
                      <a:r>
                        <a:rPr lang="es-EC" sz="1000" u="none" strike="noStrike">
                          <a:effectLst/>
                        </a:rPr>
                        <a:t>09D10SY2</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0.9D + 1.0EY2</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Y positiva con excentricidad en X negativa.</a:t>
                      </a:r>
                      <a:endParaRPr lang="es-EC" sz="1000" b="0" i="0" u="none" strike="noStrike">
                        <a:solidFill>
                          <a:srgbClr val="000000"/>
                        </a:solidFill>
                        <a:effectLst/>
                        <a:latin typeface="Times New Roman"/>
                      </a:endParaRPr>
                    </a:p>
                  </a:txBody>
                  <a:tcPr marL="5473" marR="5473" marT="5473" marB="0" anchor="ctr"/>
                </a:tc>
              </a:tr>
              <a:tr h="311760">
                <a:tc>
                  <a:txBody>
                    <a:bodyPr/>
                    <a:lstStyle/>
                    <a:p>
                      <a:pPr algn="ctr" fontAlgn="ctr"/>
                      <a:r>
                        <a:rPr lang="es-EC" sz="1000" u="none" strike="noStrike">
                          <a:effectLst/>
                        </a:rPr>
                        <a:t>09D10SY2N</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0.9D - 1.0EY2</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Y negativa con excentricidad en X negativa.</a:t>
                      </a:r>
                      <a:endParaRPr lang="es-EC" sz="1000" b="0" i="0" u="none" strike="noStrike">
                        <a:solidFill>
                          <a:srgbClr val="000000"/>
                        </a:solidFill>
                        <a:effectLst/>
                        <a:latin typeface="Times New Roman"/>
                      </a:endParaRPr>
                    </a:p>
                  </a:txBody>
                  <a:tcPr marL="5473" marR="5473" marT="5473" marB="0" anchor="ctr"/>
                </a:tc>
              </a:tr>
              <a:tr h="217507">
                <a:tc>
                  <a:txBody>
                    <a:bodyPr/>
                    <a:lstStyle/>
                    <a:p>
                      <a:pPr algn="ctr" fontAlgn="ctr"/>
                      <a:r>
                        <a:rPr lang="es-EC" sz="1000" u="none" strike="noStrike">
                          <a:effectLst/>
                        </a:rPr>
                        <a:t>14D</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1.4D</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Carga que gravita en la estructura.</a:t>
                      </a:r>
                      <a:endParaRPr lang="es-EC" sz="1000" b="0" i="0" u="none" strike="noStrike">
                        <a:solidFill>
                          <a:srgbClr val="000000"/>
                        </a:solidFill>
                        <a:effectLst/>
                        <a:latin typeface="Times New Roman"/>
                      </a:endParaRPr>
                    </a:p>
                  </a:txBody>
                  <a:tcPr marL="5473" marR="5473" marT="5473" marB="0" anchor="ctr"/>
                </a:tc>
              </a:tr>
              <a:tr h="297261">
                <a:tc>
                  <a:txBody>
                    <a:bodyPr/>
                    <a:lstStyle/>
                    <a:p>
                      <a:pPr algn="ctr" fontAlgn="ctr"/>
                      <a:r>
                        <a:rPr lang="es-EC" sz="1000" u="none" strike="noStrike">
                          <a:effectLst/>
                        </a:rPr>
                        <a:t>12D10L10SX</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1.2D + 1.0L + 1.0EX</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Sismo en dirección X positiva con excentricidad en Y positiva.</a:t>
                      </a:r>
                      <a:endParaRPr lang="es-EC" sz="1000" b="0" i="0" u="none" strike="noStrike" dirty="0">
                        <a:solidFill>
                          <a:srgbClr val="000000"/>
                        </a:solidFill>
                        <a:effectLst/>
                        <a:latin typeface="Times New Roman"/>
                      </a:endParaRPr>
                    </a:p>
                  </a:txBody>
                  <a:tcPr marL="5473" marR="5473" marT="5473" marB="0" anchor="ctr"/>
                </a:tc>
              </a:tr>
              <a:tr h="311760">
                <a:tc>
                  <a:txBody>
                    <a:bodyPr/>
                    <a:lstStyle/>
                    <a:p>
                      <a:pPr algn="ctr" fontAlgn="ctr"/>
                      <a:r>
                        <a:rPr lang="es-EC" sz="1000" u="none" strike="noStrike">
                          <a:effectLst/>
                        </a:rPr>
                        <a:t>12D10L10SXN</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1.2D + 1.0L - 1.0EX</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Sismo en dirección X negativa con excentricidad en Y positiva.</a:t>
                      </a:r>
                      <a:endParaRPr lang="es-EC" sz="1000" b="0" i="0" u="none" strike="noStrike" dirty="0">
                        <a:solidFill>
                          <a:srgbClr val="000000"/>
                        </a:solidFill>
                        <a:effectLst/>
                        <a:latin typeface="Times New Roman"/>
                      </a:endParaRPr>
                    </a:p>
                  </a:txBody>
                  <a:tcPr marL="5473" marR="5473" marT="5473" marB="0" anchor="ctr"/>
                </a:tc>
              </a:tr>
              <a:tr h="326261">
                <a:tc>
                  <a:txBody>
                    <a:bodyPr/>
                    <a:lstStyle/>
                    <a:p>
                      <a:pPr algn="ctr" fontAlgn="ctr"/>
                      <a:r>
                        <a:rPr lang="es-EC" sz="1000" u="none" strike="noStrike">
                          <a:effectLst/>
                        </a:rPr>
                        <a:t>12D10L10SX2</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1.2D + 1.0L + 1.0EX2</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X positiva con excentricidad en Y negativa.</a:t>
                      </a:r>
                      <a:endParaRPr lang="es-EC" sz="1000" b="0" i="0" u="none" strike="noStrike">
                        <a:solidFill>
                          <a:srgbClr val="000000"/>
                        </a:solidFill>
                        <a:effectLst/>
                        <a:latin typeface="Times New Roman"/>
                      </a:endParaRPr>
                    </a:p>
                  </a:txBody>
                  <a:tcPr marL="5473" marR="5473" marT="5473" marB="0" anchor="ctr"/>
                </a:tc>
              </a:tr>
              <a:tr h="420513">
                <a:tc>
                  <a:txBody>
                    <a:bodyPr/>
                    <a:lstStyle/>
                    <a:p>
                      <a:pPr algn="ctr" fontAlgn="ctr"/>
                      <a:r>
                        <a:rPr lang="es-EC" sz="1000" u="none" strike="noStrike">
                          <a:effectLst/>
                        </a:rPr>
                        <a:t>12D10L10SX2N</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1.2D + 1.0L - 1.0EX2</a:t>
                      </a:r>
                      <a:endParaRPr lang="es-EC" sz="1000" b="0" i="0" u="none" strike="noStrike" dirty="0">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Sismo en dirección X negativa con excentricidad en Y negativa.</a:t>
                      </a:r>
                      <a:endParaRPr lang="es-EC" sz="1000" b="0" i="0" u="none" strike="noStrike">
                        <a:solidFill>
                          <a:srgbClr val="000000"/>
                        </a:solidFill>
                        <a:effectLst/>
                        <a:latin typeface="Times New Roman"/>
                      </a:endParaRPr>
                    </a:p>
                  </a:txBody>
                  <a:tcPr marL="5473" marR="5473" marT="5473" marB="0" anchor="ctr"/>
                </a:tc>
              </a:tr>
              <a:tr h="311760">
                <a:tc>
                  <a:txBody>
                    <a:bodyPr/>
                    <a:lstStyle/>
                    <a:p>
                      <a:pPr algn="ctr" fontAlgn="ctr"/>
                      <a:r>
                        <a:rPr lang="es-EC" sz="1000" u="none" strike="noStrike">
                          <a:effectLst/>
                        </a:rPr>
                        <a:t>12D10L10SY</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1.2D + 1.0L + 1.0EY</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Sismo en dirección Y positiva con excentricidad en X positiva.</a:t>
                      </a:r>
                      <a:endParaRPr lang="es-EC" sz="1000" b="0" i="0" u="none" strike="noStrike" dirty="0">
                        <a:solidFill>
                          <a:srgbClr val="000000"/>
                        </a:solidFill>
                        <a:effectLst/>
                        <a:latin typeface="Times New Roman"/>
                      </a:endParaRPr>
                    </a:p>
                  </a:txBody>
                  <a:tcPr marL="5473" marR="5473" marT="5473" marB="0" anchor="ctr"/>
                </a:tc>
              </a:tr>
              <a:tr h="333510">
                <a:tc>
                  <a:txBody>
                    <a:bodyPr/>
                    <a:lstStyle/>
                    <a:p>
                      <a:pPr algn="ctr" fontAlgn="ctr"/>
                      <a:r>
                        <a:rPr lang="es-EC" sz="1000" u="none" strike="noStrike">
                          <a:effectLst/>
                        </a:rPr>
                        <a:t>12D10L10SYN</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1.2D + 1.0L - 1.0EY</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Sismo en dirección Y negativa con excentricidad en X positiva.</a:t>
                      </a:r>
                      <a:endParaRPr lang="es-EC" sz="1000" b="0" i="0" u="none" strike="noStrike" dirty="0">
                        <a:solidFill>
                          <a:srgbClr val="000000"/>
                        </a:solidFill>
                        <a:effectLst/>
                        <a:latin typeface="Times New Roman"/>
                      </a:endParaRPr>
                    </a:p>
                  </a:txBody>
                  <a:tcPr marL="5473" marR="5473" marT="5473" marB="0" anchor="ctr"/>
                </a:tc>
              </a:tr>
              <a:tr h="326261">
                <a:tc>
                  <a:txBody>
                    <a:bodyPr/>
                    <a:lstStyle/>
                    <a:p>
                      <a:pPr algn="ctr" fontAlgn="ctr"/>
                      <a:r>
                        <a:rPr lang="es-EC" sz="1000" u="none" strike="noStrike">
                          <a:effectLst/>
                        </a:rPr>
                        <a:t>12D10L10SY2</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1.2D + 1.0L + 1.0EY2</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Sismo en dirección Y positiva con excentricidad en X negativa.</a:t>
                      </a:r>
                      <a:endParaRPr lang="es-EC" sz="1000" b="0" i="0" u="none" strike="noStrike" dirty="0">
                        <a:solidFill>
                          <a:srgbClr val="000000"/>
                        </a:solidFill>
                        <a:effectLst/>
                        <a:latin typeface="Times New Roman"/>
                      </a:endParaRPr>
                    </a:p>
                  </a:txBody>
                  <a:tcPr marL="5473" marR="5473" marT="5473" marB="0" anchor="ctr"/>
                </a:tc>
              </a:tr>
              <a:tr h="340761">
                <a:tc>
                  <a:txBody>
                    <a:bodyPr/>
                    <a:lstStyle/>
                    <a:p>
                      <a:pPr algn="ctr" fontAlgn="ctr"/>
                      <a:r>
                        <a:rPr lang="es-EC" sz="1000" u="none" strike="noStrike">
                          <a:effectLst/>
                        </a:rPr>
                        <a:t>12D10L10SY2N</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1.2D + 1.0L - 1.0EY2</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Sismo en dirección Y negativa con excentricidad en X negativa.</a:t>
                      </a:r>
                      <a:endParaRPr lang="es-EC" sz="1000" b="0" i="0" u="none" strike="noStrike" dirty="0">
                        <a:solidFill>
                          <a:srgbClr val="000000"/>
                        </a:solidFill>
                        <a:effectLst/>
                        <a:latin typeface="Times New Roman"/>
                      </a:endParaRPr>
                    </a:p>
                  </a:txBody>
                  <a:tcPr marL="5473" marR="5473" marT="5473" marB="0" anchor="ctr"/>
                </a:tc>
              </a:tr>
              <a:tr h="203007">
                <a:tc>
                  <a:txBody>
                    <a:bodyPr/>
                    <a:lstStyle/>
                    <a:p>
                      <a:pPr algn="ctr" fontAlgn="ctr"/>
                      <a:r>
                        <a:rPr lang="es-EC" sz="1000" u="none" strike="noStrike">
                          <a:effectLst/>
                        </a:rPr>
                        <a:t>12D16L</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1.2D + 1.6L</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Carga que gravita en la estructura.</a:t>
                      </a:r>
                      <a:endParaRPr lang="es-EC" sz="1000" b="0" i="0" u="none" strike="noStrike">
                        <a:solidFill>
                          <a:srgbClr val="000000"/>
                        </a:solidFill>
                        <a:effectLst/>
                        <a:latin typeface="Times New Roman"/>
                      </a:endParaRPr>
                    </a:p>
                  </a:txBody>
                  <a:tcPr marL="5473" marR="5473" marT="5473" marB="0" anchor="ctr"/>
                </a:tc>
              </a:tr>
              <a:tr h="188506">
                <a:tc>
                  <a:txBody>
                    <a:bodyPr/>
                    <a:lstStyle/>
                    <a:p>
                      <a:pPr algn="ctr" fontAlgn="ctr"/>
                      <a:r>
                        <a:rPr lang="es-EC" sz="1000" u="none" strike="noStrike">
                          <a:effectLst/>
                        </a:rPr>
                        <a:t>12D16LN</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1.2D - 1.6L</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Carga que gravita en la estructura.</a:t>
                      </a:r>
                      <a:endParaRPr lang="es-EC" sz="1000" b="0" i="0" u="none" strike="noStrike" dirty="0">
                        <a:solidFill>
                          <a:srgbClr val="000000"/>
                        </a:solidFill>
                        <a:effectLst/>
                        <a:latin typeface="Times New Roman"/>
                      </a:endParaRPr>
                    </a:p>
                  </a:txBody>
                  <a:tcPr marL="5473" marR="5473" marT="5473" marB="0" anchor="ctr"/>
                </a:tc>
              </a:tr>
              <a:tr h="37237">
                <a:tc>
                  <a:txBody>
                    <a:bodyPr/>
                    <a:lstStyle/>
                    <a:p>
                      <a:pPr algn="ctr" fontAlgn="ctr"/>
                      <a:r>
                        <a:rPr lang="es-EC" sz="1000" u="none" strike="noStrike">
                          <a:effectLst/>
                        </a:rPr>
                        <a:t>10D10L</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a:effectLst/>
                        </a:rPr>
                        <a:t>D + L</a:t>
                      </a:r>
                      <a:endParaRPr lang="es-EC" sz="1000" b="0" i="0" u="none" strike="noStrike">
                        <a:solidFill>
                          <a:srgbClr val="000000"/>
                        </a:solidFill>
                        <a:effectLst/>
                        <a:latin typeface="Times New Roman"/>
                      </a:endParaRPr>
                    </a:p>
                  </a:txBody>
                  <a:tcPr marL="5473" marR="5473" marT="5473" marB="0" anchor="ctr"/>
                </a:tc>
                <a:tc>
                  <a:txBody>
                    <a:bodyPr/>
                    <a:lstStyle/>
                    <a:p>
                      <a:pPr algn="ctr" fontAlgn="ctr"/>
                      <a:r>
                        <a:rPr lang="es-EC" sz="1000" u="none" strike="noStrike" dirty="0">
                          <a:effectLst/>
                        </a:rPr>
                        <a:t>Carga que gravita en la estructura.</a:t>
                      </a:r>
                      <a:endParaRPr lang="es-EC" sz="1000" b="0" i="0" u="none" strike="noStrike" dirty="0">
                        <a:solidFill>
                          <a:srgbClr val="000000"/>
                        </a:solidFill>
                        <a:effectLst/>
                        <a:latin typeface="Times New Roman"/>
                      </a:endParaRPr>
                    </a:p>
                  </a:txBody>
                  <a:tcPr marL="5473" marR="5473" marT="5473" marB="0" anchor="ctr"/>
                </a:tc>
              </a:tr>
            </a:tbl>
          </a:graphicData>
        </a:graphic>
      </p:graphicFrame>
      <p:sp>
        <p:nvSpPr>
          <p:cNvPr id="7" name="6 Rectángulo"/>
          <p:cNvSpPr/>
          <p:nvPr/>
        </p:nvSpPr>
        <p:spPr>
          <a:xfrm>
            <a:off x="2880320" y="6500336"/>
            <a:ext cx="6660232" cy="369332"/>
          </a:xfrm>
          <a:prstGeom prst="rect">
            <a:avLst/>
          </a:prstGeom>
        </p:spPr>
        <p:txBody>
          <a:bodyPr wrap="square">
            <a:spAutoFit/>
          </a:bodyPr>
          <a:lstStyle/>
          <a:p>
            <a:pPr algn="ctr"/>
            <a:r>
              <a:rPr lang="es-EC" dirty="0"/>
              <a:t>Combinaciones de Carga Utilizadas en el Análisis</a:t>
            </a:r>
          </a:p>
        </p:txBody>
      </p:sp>
    </p:spTree>
    <p:extLst>
      <p:ext uri="{BB962C8B-B14F-4D97-AF65-F5344CB8AC3E}">
        <p14:creationId xmlns:p14="http://schemas.microsoft.com/office/powerpoint/2010/main" xmlns="" val="275028600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942586">
            <a:off x="129300" y="443987"/>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5" name="1 Título"/>
          <p:cNvSpPr>
            <a:spLocks noGrp="1"/>
          </p:cNvSpPr>
          <p:nvPr>
            <p:ph type="title"/>
          </p:nvPr>
        </p:nvSpPr>
        <p:spPr>
          <a:xfrm rot="-4500000">
            <a:off x="199357" y="2601566"/>
            <a:ext cx="6802014" cy="1381998"/>
          </a:xfrm>
        </p:spPr>
        <p:txBody>
          <a:bodyPr>
            <a:normAutofit fontScale="90000"/>
          </a:bodyPr>
          <a:lstStyle/>
          <a:p>
            <a:pPr lvl="1" algn="l" rtl="0">
              <a:spcBef>
                <a:spcPct val="0"/>
              </a:spcBef>
            </a:pPr>
            <a:r>
              <a:rPr lang="es-EC" sz="3200" b="1" dirty="0"/>
              <a:t/>
            </a:r>
            <a:br>
              <a:rPr lang="es-EC" sz="3200" b="1" dirty="0"/>
            </a:br>
            <a:r>
              <a:rPr lang="es-EC" sz="3600" b="1" kern="1200" dirty="0">
                <a:solidFill>
                  <a:schemeClr val="tx1"/>
                </a:solidFill>
                <a:latin typeface="+mj-lt"/>
                <a:ea typeface="+mj-ea"/>
                <a:cs typeface="+mj-cs"/>
              </a:rPr>
              <a:t>Espectro de Respuesta Considerado</a:t>
            </a:r>
            <a:br>
              <a:rPr lang="es-EC" sz="3600" b="1" kern="1200" dirty="0">
                <a:solidFill>
                  <a:schemeClr val="tx1"/>
                </a:solidFill>
                <a:latin typeface="+mj-lt"/>
                <a:ea typeface="+mj-ea"/>
                <a:cs typeface="+mj-cs"/>
              </a:rPr>
            </a:br>
            <a:r>
              <a:rPr lang="es-EC" sz="3600" b="1" kern="1200" dirty="0">
                <a:solidFill>
                  <a:schemeClr val="tx1"/>
                </a:solidFill>
                <a:latin typeface="+mj-lt"/>
                <a:ea typeface="+mj-ea"/>
                <a:cs typeface="+mj-cs"/>
              </a:rPr>
              <a:t/>
            </a:r>
            <a:br>
              <a:rPr lang="es-EC" sz="3600" b="1" kern="1200" dirty="0">
                <a:solidFill>
                  <a:schemeClr val="tx1"/>
                </a:solidFill>
                <a:latin typeface="+mj-lt"/>
                <a:ea typeface="+mj-ea"/>
                <a:cs typeface="+mj-cs"/>
              </a:rPr>
            </a:br>
            <a:r>
              <a:rPr lang="es-EC" sz="3600" b="1" kern="1200" dirty="0">
                <a:solidFill>
                  <a:schemeClr val="tx1"/>
                </a:solidFill>
                <a:latin typeface="+mj-lt"/>
                <a:ea typeface="+mj-ea"/>
                <a:cs typeface="+mj-cs"/>
              </a:rPr>
              <a:t>.</a:t>
            </a: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graphicFrame>
        <p:nvGraphicFramePr>
          <p:cNvPr id="6" name="5 Gráfico"/>
          <p:cNvGraphicFramePr>
            <a:graphicFrameLocks/>
          </p:cNvGraphicFramePr>
          <p:nvPr>
            <p:extLst>
              <p:ext uri="{D42A27DB-BD31-4B8C-83A1-F6EECF244321}">
                <p14:modId xmlns:p14="http://schemas.microsoft.com/office/powerpoint/2010/main" xmlns="" val="3907227521"/>
              </p:ext>
            </p:extLst>
          </p:nvPr>
        </p:nvGraphicFramePr>
        <p:xfrm>
          <a:off x="3881120" y="6772"/>
          <a:ext cx="5262880" cy="2852936"/>
        </p:xfrm>
        <a:graphic>
          <a:graphicData uri="http://schemas.openxmlformats.org/drawingml/2006/chart">
            <c:chart xmlns:c="http://schemas.openxmlformats.org/drawingml/2006/chart" xmlns:r="http://schemas.openxmlformats.org/officeDocument/2006/relationships" r:id="rId2"/>
          </a:graphicData>
        </a:graphic>
      </p:graphicFrame>
      <p:sp>
        <p:nvSpPr>
          <p:cNvPr id="7" name="6 Rectángulo"/>
          <p:cNvSpPr/>
          <p:nvPr/>
        </p:nvSpPr>
        <p:spPr>
          <a:xfrm>
            <a:off x="3673535" y="2780556"/>
            <a:ext cx="5798120" cy="646331"/>
          </a:xfrm>
          <a:prstGeom prst="rect">
            <a:avLst/>
          </a:prstGeom>
        </p:spPr>
        <p:txBody>
          <a:bodyPr wrap="square">
            <a:spAutoFit/>
          </a:bodyPr>
          <a:lstStyle/>
          <a:p>
            <a:pPr algn="ctr"/>
            <a:r>
              <a:rPr lang="es-EC" dirty="0"/>
              <a:t>Espectro de Diseño para Secciones Laminadas Considerado para el Análisis Sísmico.</a:t>
            </a:r>
          </a:p>
        </p:txBody>
      </p:sp>
      <p:graphicFrame>
        <p:nvGraphicFramePr>
          <p:cNvPr id="8" name="7 Gráfico"/>
          <p:cNvGraphicFramePr>
            <a:graphicFrameLocks/>
          </p:cNvGraphicFramePr>
          <p:nvPr>
            <p:extLst>
              <p:ext uri="{D42A27DB-BD31-4B8C-83A1-F6EECF244321}">
                <p14:modId xmlns:p14="http://schemas.microsoft.com/office/powerpoint/2010/main" xmlns="" val="1414478266"/>
              </p:ext>
            </p:extLst>
          </p:nvPr>
        </p:nvGraphicFramePr>
        <p:xfrm>
          <a:off x="3275856" y="3426887"/>
          <a:ext cx="5172075" cy="2890910"/>
        </p:xfrm>
        <a:graphic>
          <a:graphicData uri="http://schemas.openxmlformats.org/drawingml/2006/chart">
            <c:chart xmlns:c="http://schemas.openxmlformats.org/drawingml/2006/chart" xmlns:r="http://schemas.openxmlformats.org/officeDocument/2006/relationships" r:id="rId3"/>
          </a:graphicData>
        </a:graphic>
      </p:graphicFrame>
      <p:sp>
        <p:nvSpPr>
          <p:cNvPr id="9" name="8 Rectángulo"/>
          <p:cNvSpPr/>
          <p:nvPr/>
        </p:nvSpPr>
        <p:spPr>
          <a:xfrm>
            <a:off x="2915816" y="6187638"/>
            <a:ext cx="5688632" cy="646331"/>
          </a:xfrm>
          <a:prstGeom prst="rect">
            <a:avLst/>
          </a:prstGeom>
        </p:spPr>
        <p:txBody>
          <a:bodyPr wrap="square">
            <a:spAutoFit/>
          </a:bodyPr>
          <a:lstStyle/>
          <a:p>
            <a:pPr algn="ctr"/>
            <a:r>
              <a:rPr lang="es-EC" dirty="0"/>
              <a:t>Espectro de Diseño para Secciones Soldadas Considerado para el Análisis Sísmico.</a:t>
            </a:r>
          </a:p>
        </p:txBody>
      </p:sp>
    </p:spTree>
    <p:extLst>
      <p:ext uri="{BB962C8B-B14F-4D97-AF65-F5344CB8AC3E}">
        <p14:creationId xmlns:p14="http://schemas.microsoft.com/office/powerpoint/2010/main" xmlns="" val="270682640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172400"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42586">
            <a:off x="105015" y="443985"/>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8" name="1 Título"/>
          <p:cNvSpPr>
            <a:spLocks noGrp="1"/>
          </p:cNvSpPr>
          <p:nvPr>
            <p:ph type="title"/>
          </p:nvPr>
        </p:nvSpPr>
        <p:spPr>
          <a:xfrm rot="-4500000">
            <a:off x="-7758" y="2996770"/>
            <a:ext cx="6101426" cy="1381998"/>
          </a:xfrm>
        </p:spPr>
        <p:txBody>
          <a:bodyPr>
            <a:noAutofit/>
          </a:bodyPr>
          <a:lstStyle/>
          <a:p>
            <a:pPr lvl="1" algn="l" rtl="0">
              <a:spcBef>
                <a:spcPct val="0"/>
              </a:spcBef>
            </a:pPr>
            <a:r>
              <a:rPr lang="es-EC" sz="2800" b="1" kern="1200" dirty="0">
                <a:solidFill>
                  <a:schemeClr val="tx1"/>
                </a:solidFill>
                <a:latin typeface="+mj-lt"/>
                <a:ea typeface="+mj-ea"/>
                <a:cs typeface="+mj-cs"/>
              </a:rPr>
              <a:t>Componentes de la carga gravitatoria y combinaciones </a:t>
            </a:r>
            <a:r>
              <a:rPr lang="es-EC" sz="2800" b="1" kern="1200" dirty="0" smtClean="0">
                <a:solidFill>
                  <a:schemeClr val="tx1"/>
                </a:solidFill>
                <a:latin typeface="+mj-lt"/>
                <a:ea typeface="+mj-ea"/>
                <a:cs typeface="+mj-cs"/>
              </a:rPr>
              <a:t/>
            </a:r>
            <a:br>
              <a:rPr lang="es-EC" sz="2800" b="1" kern="1200" dirty="0" smtClean="0">
                <a:solidFill>
                  <a:schemeClr val="tx1"/>
                </a:solidFill>
                <a:latin typeface="+mj-lt"/>
                <a:ea typeface="+mj-ea"/>
                <a:cs typeface="+mj-cs"/>
              </a:rPr>
            </a:br>
            <a:r>
              <a:rPr lang="es-EC" sz="2800" b="1" kern="1200" dirty="0" smtClean="0">
                <a:solidFill>
                  <a:schemeClr val="tx1"/>
                </a:solidFill>
                <a:latin typeface="+mj-lt"/>
                <a:ea typeface="+mj-ea"/>
                <a:cs typeface="+mj-cs"/>
              </a:rPr>
              <a:t>de </a:t>
            </a:r>
            <a:r>
              <a:rPr lang="es-EC" sz="2800" b="1" kern="1200" dirty="0">
                <a:solidFill>
                  <a:schemeClr val="tx1"/>
                </a:solidFill>
                <a:latin typeface="+mj-lt"/>
                <a:ea typeface="+mj-ea"/>
                <a:cs typeface="+mj-cs"/>
              </a:rPr>
              <a:t>carga</a:t>
            </a:r>
            <a:br>
              <a:rPr lang="es-EC" sz="2800" b="1" kern="1200" dirty="0">
                <a:solidFill>
                  <a:schemeClr val="tx1"/>
                </a:solidFill>
                <a:latin typeface="+mj-lt"/>
                <a:ea typeface="+mj-ea"/>
                <a:cs typeface="+mj-cs"/>
              </a:rPr>
            </a:br>
            <a:r>
              <a:rPr lang="es-EC" sz="2800" b="1" kern="1200" dirty="0">
                <a:solidFill>
                  <a:schemeClr val="tx1"/>
                </a:solidFill>
                <a:latin typeface="+mj-lt"/>
                <a:ea typeface="+mj-ea"/>
                <a:cs typeface="+mj-cs"/>
              </a:rPr>
              <a:t>.</a:t>
            </a:r>
            <a:r>
              <a:rPr lang="es-EC" sz="1400" b="1" dirty="0"/>
              <a:t/>
            </a:r>
            <a:br>
              <a:rPr lang="es-EC" sz="1400" b="1" dirty="0"/>
            </a:br>
            <a:r>
              <a:rPr lang="es-EC" sz="3600" b="1" dirty="0">
                <a:effectLst/>
              </a:rPr>
              <a:t/>
            </a:r>
            <a:br>
              <a:rPr lang="es-EC" sz="3600" b="1" dirty="0">
                <a:effectLst/>
              </a:rPr>
            </a:br>
            <a:r>
              <a:rPr lang="es-EC" sz="1400" b="1" dirty="0">
                <a:effectLst/>
              </a:rPr>
              <a:t/>
            </a:r>
            <a:br>
              <a:rPr lang="es-EC" sz="1400" b="1" dirty="0">
                <a:effectLst/>
              </a:rPr>
            </a:br>
            <a:endParaRPr lang="es-EC" sz="1400" dirty="0"/>
          </a:p>
        </p:txBody>
      </p:sp>
      <p:sp>
        <p:nvSpPr>
          <p:cNvPr id="9" name="8 Rectángulo"/>
          <p:cNvSpPr/>
          <p:nvPr/>
        </p:nvSpPr>
        <p:spPr>
          <a:xfrm>
            <a:off x="3347864" y="5838256"/>
            <a:ext cx="4572000" cy="646331"/>
          </a:xfrm>
          <a:prstGeom prst="rect">
            <a:avLst/>
          </a:prstGeom>
        </p:spPr>
        <p:txBody>
          <a:bodyPr>
            <a:spAutoFit/>
          </a:bodyPr>
          <a:lstStyle/>
          <a:p>
            <a:pPr lvl="1" algn="ctr"/>
            <a:r>
              <a:rPr lang="es-EC" b="1" dirty="0"/>
              <a:t>Estructura con Elementos Laminados</a:t>
            </a:r>
          </a:p>
        </p:txBody>
      </p:sp>
      <p:graphicFrame>
        <p:nvGraphicFramePr>
          <p:cNvPr id="12" name="11 Tabla"/>
          <p:cNvGraphicFramePr>
            <a:graphicFrameLocks noGrp="1"/>
          </p:cNvGraphicFramePr>
          <p:nvPr>
            <p:extLst>
              <p:ext uri="{D42A27DB-BD31-4B8C-83A1-F6EECF244321}">
                <p14:modId xmlns:p14="http://schemas.microsoft.com/office/powerpoint/2010/main" xmlns="" val="2666802979"/>
              </p:ext>
            </p:extLst>
          </p:nvPr>
        </p:nvGraphicFramePr>
        <p:xfrm>
          <a:off x="3857716" y="620688"/>
          <a:ext cx="5034764" cy="5016496"/>
        </p:xfrm>
        <a:graphic>
          <a:graphicData uri="http://schemas.openxmlformats.org/drawingml/2006/table">
            <a:tbl>
              <a:tblPr>
                <a:tableStyleId>{5C22544A-7EE6-4342-B048-85BDC9FD1C3A}</a:tableStyleId>
              </a:tblPr>
              <a:tblGrid>
                <a:gridCol w="546475"/>
                <a:gridCol w="646661"/>
                <a:gridCol w="537367"/>
                <a:gridCol w="546475"/>
                <a:gridCol w="32243"/>
                <a:gridCol w="450841"/>
                <a:gridCol w="88802"/>
                <a:gridCol w="546475"/>
                <a:gridCol w="546475"/>
                <a:gridCol w="546475"/>
                <a:gridCol w="546475"/>
              </a:tblGrid>
              <a:tr h="259143">
                <a:tc gridSpan="11">
                  <a:txBody>
                    <a:bodyPr/>
                    <a:lstStyle/>
                    <a:p>
                      <a:pPr algn="l" fontAlgn="ctr"/>
                      <a:r>
                        <a:rPr lang="es-EC" sz="1000" u="none" strike="noStrike" dirty="0">
                          <a:effectLst/>
                        </a:rPr>
                        <a:t> </a:t>
                      </a:r>
                      <a:endParaRPr lang="es-EC" sz="1000" b="0" i="0" u="none" strike="noStrike" dirty="0">
                        <a:solidFill>
                          <a:srgbClr val="000000"/>
                        </a:solidFill>
                        <a:effectLst/>
                        <a:latin typeface="Calibri"/>
                      </a:endParaRPr>
                    </a:p>
                    <a:p>
                      <a:pPr algn="ctr" fontAlgn="ctr"/>
                      <a:r>
                        <a:rPr lang="es-EC" sz="1000" u="none" strike="noStrike" dirty="0">
                          <a:effectLst/>
                        </a:rPr>
                        <a:t>CARACTERÍSTICAS LAMINADOS</a:t>
                      </a:r>
                      <a:endParaRPr lang="es-EC" sz="1000" b="0" i="0" u="none" strike="noStrike" dirty="0">
                        <a:solidFill>
                          <a:srgbClr val="000000"/>
                        </a:solidFill>
                        <a:effectLst/>
                        <a:latin typeface="Times New Roman"/>
                      </a:endParaRPr>
                    </a:p>
                  </a:txBody>
                  <a:tcPr marL="6843" marR="6843" marT="6843" marB="0" anchor="ctr"/>
                </a:tc>
                <a:tc hMerge="1">
                  <a:txBody>
                    <a:bodyPr/>
                    <a:lstStyle/>
                    <a:p>
                      <a:pPr algn="l" fontAlgn="ctr"/>
                      <a:endParaRPr lang="es-EC" sz="800" b="0" i="0" u="none" strike="noStrike">
                        <a:solidFill>
                          <a:srgbClr val="000000"/>
                        </a:solidFill>
                        <a:effectLst/>
                        <a:latin typeface="Calibri"/>
                      </a:endParaRPr>
                    </a:p>
                  </a:txBody>
                  <a:tcPr marL="6843" marR="6843" marT="6843" marB="0" anchor="ctr"/>
                </a:tc>
                <a:tc hMerge="1">
                  <a:txBody>
                    <a:bodyPr/>
                    <a:lstStyle/>
                    <a:p>
                      <a:pPr algn="l" fontAlgn="ctr"/>
                      <a:endParaRPr lang="es-EC" sz="800" b="0" i="0" u="none" strike="noStrike">
                        <a:solidFill>
                          <a:srgbClr val="000000"/>
                        </a:solidFill>
                        <a:effectLst/>
                        <a:latin typeface="Calibri"/>
                      </a:endParaRPr>
                    </a:p>
                  </a:txBody>
                  <a:tcPr marL="6843" marR="6843" marT="6843" marB="0" anchor="ctr"/>
                </a:tc>
                <a:tc hMerge="1">
                  <a:txBody>
                    <a:bodyPr/>
                    <a:lstStyle/>
                    <a:p>
                      <a:pPr algn="ctr" fontAlgn="ctr"/>
                      <a:endParaRPr lang="es-EC" sz="800" b="0" i="0" u="none" strike="noStrike" dirty="0">
                        <a:solidFill>
                          <a:srgbClr val="000000"/>
                        </a:solidFill>
                        <a:effectLst/>
                        <a:latin typeface="Times New Roman"/>
                      </a:endParaRPr>
                    </a:p>
                  </a:txBody>
                  <a:tcPr marL="6843" marR="6843" marT="684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97103">
                <a:tc>
                  <a:txBody>
                    <a:bodyPr/>
                    <a:lstStyle/>
                    <a:p>
                      <a:pPr algn="l" fontAlgn="ct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ELEMENTO</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ASIGNACIÓN</a:t>
                      </a:r>
                      <a:endParaRPr lang="es-EC" sz="800" b="0" i="0" u="none" strike="noStrike">
                        <a:solidFill>
                          <a:srgbClr val="000000"/>
                        </a:solidFill>
                        <a:effectLst/>
                        <a:latin typeface="Times New Roman"/>
                      </a:endParaRPr>
                    </a:p>
                  </a:txBody>
                  <a:tcPr marL="6843" marR="6843" marT="6843" marB="0" anchor="ctr"/>
                </a:tc>
                <a:tc gridSpan="2">
                  <a:txBody>
                    <a:bodyPr/>
                    <a:lstStyle/>
                    <a:p>
                      <a:pPr algn="ctr" fontAlgn="ctr"/>
                      <a:r>
                        <a:rPr lang="es-EC" sz="800" u="none" strike="noStrike">
                          <a:effectLst/>
                        </a:rPr>
                        <a:t>t3</a:t>
                      </a:r>
                      <a:endParaRPr lang="es-EC" sz="800" b="0" i="0" u="none" strike="noStrike">
                        <a:solidFill>
                          <a:srgbClr val="000000"/>
                        </a:solidFill>
                        <a:effectLst/>
                        <a:latin typeface="Times New Roman"/>
                      </a:endParaRPr>
                    </a:p>
                  </a:txBody>
                  <a:tcPr marL="6843" marR="6843" marT="6843" marB="0" anchor="ctr"/>
                </a:tc>
                <a:tc hMerge="1">
                  <a:txBody>
                    <a:bodyPr/>
                    <a:lstStyle/>
                    <a:p>
                      <a:endParaRPr lang="es-EC"/>
                    </a:p>
                  </a:txBody>
                  <a:tcPr/>
                </a:tc>
                <a:tc gridSpan="2">
                  <a:txBody>
                    <a:bodyPr/>
                    <a:lstStyle/>
                    <a:p>
                      <a:pPr algn="ctr" fontAlgn="ctr"/>
                      <a:r>
                        <a:rPr lang="es-EC" sz="800" u="none" strike="noStrike">
                          <a:effectLst/>
                        </a:rPr>
                        <a:t>t2</a:t>
                      </a:r>
                      <a:endParaRPr lang="es-EC" sz="800" b="0" i="0" u="none" strike="noStrike">
                        <a:solidFill>
                          <a:srgbClr val="000000"/>
                        </a:solidFill>
                        <a:effectLst/>
                        <a:latin typeface="Times New Roman"/>
                      </a:endParaRPr>
                    </a:p>
                  </a:txBody>
                  <a:tcPr marL="6843" marR="6843" marT="6843" marB="0" anchor="ctr"/>
                </a:tc>
                <a:tc hMerge="1">
                  <a:txBody>
                    <a:bodyPr/>
                    <a:lstStyle/>
                    <a:p>
                      <a:endParaRPr lang="es-EC"/>
                    </a:p>
                  </a:txBody>
                  <a:tcPr/>
                </a:tc>
                <a:tc>
                  <a:txBody>
                    <a:bodyPr/>
                    <a:lstStyle/>
                    <a:p>
                      <a:pPr algn="ctr" fontAlgn="ctr"/>
                      <a:r>
                        <a:rPr lang="es-EC" sz="800" u="none" strike="noStrike">
                          <a:effectLst/>
                        </a:rPr>
                        <a:t>tf</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tw</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t2b</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tfb</a:t>
                      </a:r>
                      <a:endParaRPr lang="es-EC" sz="800" b="0" i="0" u="none" strike="noStrike">
                        <a:solidFill>
                          <a:srgbClr val="000000"/>
                        </a:solidFill>
                        <a:effectLst/>
                        <a:latin typeface="Times New Roman"/>
                      </a:endParaRPr>
                    </a:p>
                  </a:txBody>
                  <a:tcPr marL="6843" marR="6843" marT="6843" marB="0" anchor="ctr"/>
                </a:tc>
              </a:tr>
              <a:tr h="271482">
                <a:tc>
                  <a:txBody>
                    <a:bodyPr/>
                    <a:lstStyle/>
                    <a:p>
                      <a:pPr algn="ctr" fontAlgn="ctr"/>
                      <a:r>
                        <a:rPr lang="es-EC" sz="800" u="none" strike="noStrike">
                          <a:effectLst/>
                        </a:rPr>
                        <a:t>1er PISO</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VIGA</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W18X50</a:t>
                      </a:r>
                      <a:endParaRPr lang="es-EC" sz="900" b="0" i="0" u="none" strike="noStrike">
                        <a:solidFill>
                          <a:srgbClr val="000000"/>
                        </a:solidFill>
                        <a:effectLst/>
                        <a:latin typeface="Times New Roman"/>
                      </a:endParaRPr>
                    </a:p>
                  </a:txBody>
                  <a:tcPr marL="6843" marR="6843" marT="6843" marB="0" anchor="ctr"/>
                </a:tc>
                <a:tc gridSpan="2">
                  <a:txBody>
                    <a:bodyPr/>
                    <a:lstStyle/>
                    <a:p>
                      <a:pPr algn="ctr" fontAlgn="ctr"/>
                      <a:r>
                        <a:rPr lang="es-EC" sz="900" u="none" strike="noStrike">
                          <a:effectLst/>
                        </a:rPr>
                        <a:t>0.46</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gridSpan="2">
                  <a:txBody>
                    <a:bodyPr/>
                    <a:lstStyle/>
                    <a:p>
                      <a:pPr algn="ctr" fontAlgn="ctr"/>
                      <a:r>
                        <a:rPr lang="es-EC" sz="900" u="none" strike="noStrike">
                          <a:effectLst/>
                        </a:rPr>
                        <a:t>0.19</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0.19</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r>
              <a:tr h="271482">
                <a:tc>
                  <a:txBody>
                    <a:bodyPr/>
                    <a:lstStyle/>
                    <a:p>
                      <a:pPr algn="l" fontAlgn="ct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COLUMNAS</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W12X65</a:t>
                      </a:r>
                      <a:endParaRPr lang="es-EC" sz="900" b="0" i="0" u="none" strike="noStrike">
                        <a:solidFill>
                          <a:srgbClr val="000000"/>
                        </a:solidFill>
                        <a:effectLst/>
                        <a:latin typeface="Times New Roman"/>
                      </a:endParaRPr>
                    </a:p>
                  </a:txBody>
                  <a:tcPr marL="6843" marR="6843" marT="6843" marB="0" anchor="ctr"/>
                </a:tc>
                <a:tc gridSpan="2">
                  <a:txBody>
                    <a:bodyPr/>
                    <a:lstStyle/>
                    <a:p>
                      <a:pPr algn="ctr" fontAlgn="ctr"/>
                      <a:r>
                        <a:rPr lang="es-EC" sz="900" u="none" strike="noStrike">
                          <a:effectLst/>
                        </a:rPr>
                        <a:t>0.31</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gridSpan="2">
                  <a:txBody>
                    <a:bodyPr/>
                    <a:lstStyle/>
                    <a:p>
                      <a:pPr algn="ctr" fontAlgn="ctr"/>
                      <a:r>
                        <a:rPr lang="es-EC" sz="900" u="none" strike="noStrike">
                          <a:effectLst/>
                        </a:rPr>
                        <a:t>0.30</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0.30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r>
              <a:tr h="507002">
                <a:tc>
                  <a:txBody>
                    <a:bodyPr/>
                    <a:lstStyle/>
                    <a:p>
                      <a:pPr algn="l" fontAlgn="ct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LOSA</a:t>
                      </a:r>
                      <a:endParaRPr lang="es-EC" sz="800" b="0" i="0" u="none" strike="noStrike">
                        <a:solidFill>
                          <a:srgbClr val="000000"/>
                        </a:solidFill>
                        <a:effectLst/>
                        <a:latin typeface="Times New Roman"/>
                      </a:endParaRPr>
                    </a:p>
                  </a:txBody>
                  <a:tcPr marL="6843" marR="6843" marT="6843" marB="0" anchor="ctr"/>
                </a:tc>
                <a:tc gridSpan="9">
                  <a:txBody>
                    <a:bodyPr/>
                    <a:lstStyle/>
                    <a:p>
                      <a:pPr algn="ctr" fontAlgn="ctr"/>
                      <a:r>
                        <a:rPr lang="es-EC" sz="900" u="none" strike="noStrike">
                          <a:effectLst/>
                        </a:rPr>
                        <a:t>LOSA TIPO DECK 10 cm(TODOS LOS PISOS POSEEN EL MISMO TIPO DE LOSA)</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1482">
                <a:tc>
                  <a:txBody>
                    <a:bodyPr/>
                    <a:lstStyle/>
                    <a:p>
                      <a:pPr algn="ctr" fontAlgn="ctr"/>
                      <a:r>
                        <a:rPr lang="es-EC" sz="800" u="none" strike="noStrike">
                          <a:effectLst/>
                        </a:rPr>
                        <a:t>2do PISO</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VIGA</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W18X50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0.46</a:t>
                      </a:r>
                      <a:endParaRPr lang="es-EC" sz="900" b="0" i="0" u="none" strike="noStrike">
                        <a:solidFill>
                          <a:srgbClr val="000000"/>
                        </a:solidFill>
                        <a:effectLst/>
                        <a:latin typeface="Times New Roman"/>
                      </a:endParaRPr>
                    </a:p>
                  </a:txBody>
                  <a:tcPr marL="6843" marR="6843" marT="6843" marB="0" anchor="ctr"/>
                </a:tc>
                <a:tc gridSpan="2">
                  <a:txBody>
                    <a:bodyPr/>
                    <a:lstStyle/>
                    <a:p>
                      <a:pPr algn="ctr" fontAlgn="ctr"/>
                      <a:r>
                        <a:rPr lang="es-EC" sz="900" u="none" strike="noStrike">
                          <a:effectLst/>
                        </a:rPr>
                        <a:t>0.19</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gridSpan="2">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a:txBody>
                    <a:bodyPr/>
                    <a:lstStyle/>
                    <a:p>
                      <a:pPr algn="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0.19</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r>
              <a:tr h="271482">
                <a:tc>
                  <a:txBody>
                    <a:bodyPr/>
                    <a:lstStyle/>
                    <a:p>
                      <a:pPr algn="l" fontAlgn="ct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COLUMNAS</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W12X65</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0.31</a:t>
                      </a:r>
                      <a:endParaRPr lang="es-EC" sz="900" b="0" i="0" u="none" strike="noStrike">
                        <a:solidFill>
                          <a:srgbClr val="000000"/>
                        </a:solidFill>
                        <a:effectLst/>
                        <a:latin typeface="Times New Roman"/>
                      </a:endParaRPr>
                    </a:p>
                  </a:txBody>
                  <a:tcPr marL="6843" marR="6843" marT="6843" marB="0" anchor="ctr"/>
                </a:tc>
                <a:tc gridSpan="2">
                  <a:txBody>
                    <a:bodyPr/>
                    <a:lstStyle/>
                    <a:p>
                      <a:pPr algn="ctr" fontAlgn="ctr"/>
                      <a:r>
                        <a:rPr lang="es-EC" sz="900" u="none" strike="noStrike">
                          <a:effectLst/>
                        </a:rPr>
                        <a:t>0.30</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gridSpan="2">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a:txBody>
                    <a:bodyPr/>
                    <a:lstStyle/>
                    <a:p>
                      <a:pPr algn="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0.30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r>
              <a:tr h="271482">
                <a:tc>
                  <a:txBody>
                    <a:bodyPr/>
                    <a:lstStyle/>
                    <a:p>
                      <a:pPr algn="ctr" fontAlgn="ctr"/>
                      <a:r>
                        <a:rPr lang="es-EC" sz="800" u="none" strike="noStrike">
                          <a:effectLst/>
                        </a:rPr>
                        <a:t>3er PISO</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VIGA</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W18X50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0.46</a:t>
                      </a:r>
                      <a:endParaRPr lang="es-EC" sz="900" b="0" i="0" u="none" strike="noStrike">
                        <a:solidFill>
                          <a:srgbClr val="000000"/>
                        </a:solidFill>
                        <a:effectLst/>
                        <a:latin typeface="Times New Roman"/>
                      </a:endParaRPr>
                    </a:p>
                  </a:txBody>
                  <a:tcPr marL="6843" marR="6843" marT="6843" marB="0" anchor="ctr"/>
                </a:tc>
                <a:tc gridSpan="2">
                  <a:txBody>
                    <a:bodyPr/>
                    <a:lstStyle/>
                    <a:p>
                      <a:pPr algn="ctr" fontAlgn="ctr"/>
                      <a:r>
                        <a:rPr lang="es-EC" sz="900" u="none" strike="noStrike">
                          <a:effectLst/>
                        </a:rPr>
                        <a:t>0.19</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gridSpan="2">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a:txBody>
                    <a:bodyPr/>
                    <a:lstStyle/>
                    <a:p>
                      <a:pPr algn="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0.19</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r>
              <a:tr h="271482">
                <a:tc>
                  <a:txBody>
                    <a:bodyPr/>
                    <a:lstStyle/>
                    <a:p>
                      <a:pPr algn="l" fontAlgn="ctr"/>
                      <a:r>
                        <a:rPr lang="es-EC" sz="800" u="none" strike="noStrike">
                          <a:effectLst/>
                        </a:rPr>
                        <a:t> </a:t>
                      </a: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COLUMNAS</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W12X65</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0.31</a:t>
                      </a:r>
                      <a:endParaRPr lang="es-EC" sz="900" b="0" i="0" u="none" strike="noStrike">
                        <a:solidFill>
                          <a:srgbClr val="000000"/>
                        </a:solidFill>
                        <a:effectLst/>
                        <a:latin typeface="Times New Roman"/>
                      </a:endParaRPr>
                    </a:p>
                  </a:txBody>
                  <a:tcPr marL="6843" marR="6843" marT="6843" marB="0" anchor="ctr"/>
                </a:tc>
                <a:tc gridSpan="2">
                  <a:txBody>
                    <a:bodyPr/>
                    <a:lstStyle/>
                    <a:p>
                      <a:pPr algn="ctr" fontAlgn="ctr"/>
                      <a:r>
                        <a:rPr lang="es-EC" sz="900" u="none" strike="noStrike">
                          <a:effectLst/>
                        </a:rPr>
                        <a:t>0.30</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gridSpan="2">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a:txBody>
                    <a:bodyPr/>
                    <a:lstStyle/>
                    <a:p>
                      <a:pPr algn="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0.30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r>
              <a:tr h="271482">
                <a:tc>
                  <a:txBody>
                    <a:bodyPr/>
                    <a:lstStyle/>
                    <a:p>
                      <a:pPr algn="ctr" fontAlgn="ctr"/>
                      <a:r>
                        <a:rPr lang="es-EC" sz="800" u="none" strike="noStrike">
                          <a:effectLst/>
                        </a:rPr>
                        <a:t>4to PISO</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VIGA</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W18X46</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0.46</a:t>
                      </a:r>
                      <a:endParaRPr lang="es-EC" sz="900" b="0" i="0" u="none" strike="noStrike">
                        <a:solidFill>
                          <a:srgbClr val="000000"/>
                        </a:solidFill>
                        <a:effectLst/>
                        <a:latin typeface="Times New Roman"/>
                      </a:endParaRPr>
                    </a:p>
                  </a:txBody>
                  <a:tcPr marL="6843" marR="6843" marT="6843" marB="0" anchor="ctr"/>
                </a:tc>
                <a:tc gridSpan="2">
                  <a:txBody>
                    <a:bodyPr/>
                    <a:lstStyle/>
                    <a:p>
                      <a:pPr algn="ctr" fontAlgn="ctr"/>
                      <a:r>
                        <a:rPr lang="es-EC" sz="900" u="none" strike="noStrike">
                          <a:effectLst/>
                        </a:rPr>
                        <a:t>0.15</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gridSpan="2">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a:txBody>
                    <a:bodyPr/>
                    <a:lstStyle/>
                    <a:p>
                      <a:pPr algn="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0.15</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r>
              <a:tr h="271482">
                <a:tc>
                  <a:txBody>
                    <a:bodyPr/>
                    <a:lstStyle/>
                    <a:p>
                      <a:pPr algn="l" fontAlgn="ct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COLUMNAS</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W12X40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0.30</a:t>
                      </a:r>
                      <a:endParaRPr lang="es-EC" sz="900" b="0" i="0" u="none" strike="noStrike">
                        <a:solidFill>
                          <a:srgbClr val="000000"/>
                        </a:solidFill>
                        <a:effectLst/>
                        <a:latin typeface="Times New Roman"/>
                      </a:endParaRPr>
                    </a:p>
                  </a:txBody>
                  <a:tcPr marL="6843" marR="6843" marT="6843" marB="0" anchor="ctr"/>
                </a:tc>
                <a:tc gridSpan="2">
                  <a:txBody>
                    <a:bodyPr/>
                    <a:lstStyle/>
                    <a:p>
                      <a:pPr algn="ctr" fontAlgn="ctr"/>
                      <a:r>
                        <a:rPr lang="es-EC" sz="900" u="none" strike="noStrike">
                          <a:effectLst/>
                        </a:rPr>
                        <a:t>0.20</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gridSpan="2">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a:txBody>
                    <a:bodyPr/>
                    <a:lstStyle/>
                    <a:p>
                      <a:pPr algn="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0.20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r>
              <a:tr h="271482">
                <a:tc>
                  <a:txBody>
                    <a:bodyPr/>
                    <a:lstStyle/>
                    <a:p>
                      <a:pPr algn="l" fontAlgn="ct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LOSA</a:t>
                      </a:r>
                      <a:endParaRPr lang="es-EC" sz="800" b="0" i="0" u="none" strike="noStrike">
                        <a:solidFill>
                          <a:srgbClr val="000000"/>
                        </a:solidFill>
                        <a:effectLst/>
                        <a:latin typeface="Times New Roman"/>
                      </a:endParaRPr>
                    </a:p>
                  </a:txBody>
                  <a:tcPr marL="6843" marR="6843" marT="6843" marB="0" anchor="ctr"/>
                </a:tc>
                <a:tc gridSpan="9">
                  <a:txBody>
                    <a:bodyPr/>
                    <a:lstStyle/>
                    <a:p>
                      <a:pPr algn="ctr" fontAlgn="ctr"/>
                      <a:r>
                        <a:rPr lang="es-EC" sz="900" u="none" strike="noStrike">
                          <a:effectLst/>
                        </a:rPr>
                        <a:t>LOSA TIPO DECK 10 cm</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1482">
                <a:tc>
                  <a:txBody>
                    <a:bodyPr/>
                    <a:lstStyle/>
                    <a:p>
                      <a:pPr algn="ctr" fontAlgn="ctr"/>
                      <a:r>
                        <a:rPr lang="es-EC" sz="800" u="none" strike="noStrike">
                          <a:effectLst/>
                        </a:rPr>
                        <a:t>5to PISO</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VIGA</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W18X46</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0.46</a:t>
                      </a:r>
                      <a:endParaRPr lang="es-EC" sz="900" b="0" i="0" u="none" strike="noStrike">
                        <a:solidFill>
                          <a:srgbClr val="000000"/>
                        </a:solidFill>
                        <a:effectLst/>
                        <a:latin typeface="Times New Roman"/>
                      </a:endParaRPr>
                    </a:p>
                  </a:txBody>
                  <a:tcPr marL="6843" marR="6843" marT="6843" marB="0" anchor="ctr"/>
                </a:tc>
                <a:tc gridSpan="3">
                  <a:txBody>
                    <a:bodyPr/>
                    <a:lstStyle/>
                    <a:p>
                      <a:pPr algn="ctr" fontAlgn="ctr"/>
                      <a:r>
                        <a:rPr lang="es-EC" sz="900" u="none" strike="noStrike">
                          <a:effectLst/>
                        </a:rPr>
                        <a:t>0.15</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hMerge="1">
                  <a:txBody>
                    <a:bodyPr/>
                    <a:lstStyle/>
                    <a:p>
                      <a:endParaRPr lang="es-EC"/>
                    </a:p>
                  </a:txBody>
                  <a:tcPr/>
                </a:tc>
                <a:tc>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r" fontAlgn="ctr"/>
                      <a:r>
                        <a:rPr lang="es-EC" sz="900" u="none" strike="noStrike">
                          <a:effectLst/>
                        </a:rPr>
                        <a:t>0.15</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r>
              <a:tr h="271482">
                <a:tc>
                  <a:txBody>
                    <a:bodyPr/>
                    <a:lstStyle/>
                    <a:p>
                      <a:pPr algn="l" fontAlgn="ct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COLUMNAS</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W12X40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0.30</a:t>
                      </a:r>
                      <a:endParaRPr lang="es-EC" sz="900" b="0" i="0" u="none" strike="noStrike">
                        <a:solidFill>
                          <a:srgbClr val="000000"/>
                        </a:solidFill>
                        <a:effectLst/>
                        <a:latin typeface="Times New Roman"/>
                      </a:endParaRPr>
                    </a:p>
                  </a:txBody>
                  <a:tcPr marL="6843" marR="6843" marT="6843" marB="0" anchor="ctr"/>
                </a:tc>
                <a:tc gridSpan="3">
                  <a:txBody>
                    <a:bodyPr/>
                    <a:lstStyle/>
                    <a:p>
                      <a:pPr algn="ctr" fontAlgn="ctr"/>
                      <a:r>
                        <a:rPr lang="es-EC" sz="900" u="none" strike="noStrike">
                          <a:effectLst/>
                        </a:rPr>
                        <a:t>0.20</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hMerge="1">
                  <a:txBody>
                    <a:bodyPr/>
                    <a:lstStyle/>
                    <a:p>
                      <a:endParaRPr lang="es-EC"/>
                    </a:p>
                  </a:txBody>
                  <a:tcP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r" fontAlgn="ctr"/>
                      <a:r>
                        <a:rPr lang="es-EC" sz="900" u="none" strike="noStrike">
                          <a:effectLst/>
                        </a:rPr>
                        <a:t>0.20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r>
              <a:tr h="271482">
                <a:tc>
                  <a:txBody>
                    <a:bodyPr/>
                    <a:lstStyle/>
                    <a:p>
                      <a:pPr algn="l" fontAlgn="ct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LOSA</a:t>
                      </a:r>
                      <a:endParaRPr lang="es-EC" sz="800" b="0" i="0" u="none" strike="noStrike">
                        <a:solidFill>
                          <a:srgbClr val="000000"/>
                        </a:solidFill>
                        <a:effectLst/>
                        <a:latin typeface="Times New Roman"/>
                      </a:endParaRPr>
                    </a:p>
                  </a:txBody>
                  <a:tcPr marL="6843" marR="6843" marT="6843" marB="0" anchor="ctr"/>
                </a:tc>
                <a:tc gridSpan="9">
                  <a:txBody>
                    <a:bodyPr/>
                    <a:lstStyle/>
                    <a:p>
                      <a:pPr algn="ctr" fontAlgn="ctr"/>
                      <a:r>
                        <a:rPr lang="es-EC" sz="900" u="none" strike="noStrike">
                          <a:effectLst/>
                        </a:rPr>
                        <a:t>LOSA TIPO DECK 10 cm</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1482">
                <a:tc>
                  <a:txBody>
                    <a:bodyPr/>
                    <a:lstStyle/>
                    <a:p>
                      <a:pPr algn="ctr" fontAlgn="ctr"/>
                      <a:r>
                        <a:rPr lang="es-EC" sz="800" u="none" strike="noStrike">
                          <a:effectLst/>
                        </a:rPr>
                        <a:t>6to PISO</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800" u="none" strike="noStrike">
                          <a:effectLst/>
                        </a:rPr>
                        <a:t>VIGA</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W18X46</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0.46</a:t>
                      </a:r>
                      <a:endParaRPr lang="es-EC" sz="900" b="0" i="0" u="none" strike="noStrike">
                        <a:solidFill>
                          <a:srgbClr val="000000"/>
                        </a:solidFill>
                        <a:effectLst/>
                        <a:latin typeface="Times New Roman"/>
                      </a:endParaRPr>
                    </a:p>
                  </a:txBody>
                  <a:tcPr marL="6843" marR="6843" marT="6843" marB="0" anchor="ctr"/>
                </a:tc>
                <a:tc gridSpan="3">
                  <a:txBody>
                    <a:bodyPr/>
                    <a:lstStyle/>
                    <a:p>
                      <a:pPr algn="ctr" fontAlgn="ctr"/>
                      <a:r>
                        <a:rPr lang="es-EC" sz="900" u="none" strike="noStrike">
                          <a:effectLst/>
                        </a:rPr>
                        <a:t>0.15</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hMerge="1">
                  <a:txBody>
                    <a:bodyPr/>
                    <a:lstStyle/>
                    <a:p>
                      <a:endParaRPr lang="es-EC"/>
                    </a:p>
                  </a:txBody>
                  <a:tcPr/>
                </a:tc>
                <a:tc>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r" fontAlgn="ctr"/>
                      <a:r>
                        <a:rPr lang="es-EC" sz="900" u="none" strike="noStrike">
                          <a:effectLst/>
                        </a:rPr>
                        <a:t>0.15</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0.02</a:t>
                      </a:r>
                      <a:endParaRPr lang="es-EC" sz="900" b="0" i="0" u="none" strike="noStrike">
                        <a:solidFill>
                          <a:srgbClr val="000000"/>
                        </a:solidFill>
                        <a:effectLst/>
                        <a:latin typeface="Times New Roman"/>
                      </a:endParaRPr>
                    </a:p>
                  </a:txBody>
                  <a:tcPr marL="6843" marR="6843" marT="6843" marB="0" anchor="ctr"/>
                </a:tc>
              </a:tr>
              <a:tr h="271482">
                <a:tc>
                  <a:txBody>
                    <a:bodyPr/>
                    <a:lstStyle/>
                    <a:p>
                      <a:pPr algn="l" fontAlgn="ctr"/>
                      <a:endParaRPr lang="es-EC" sz="800" b="0" i="0" u="none" strike="noStrike">
                        <a:solidFill>
                          <a:srgbClr val="000000"/>
                        </a:solidFill>
                        <a:effectLst/>
                        <a:latin typeface="Calibri"/>
                      </a:endParaRPr>
                    </a:p>
                  </a:txBody>
                  <a:tcPr marL="6843" marR="6843" marT="6843" marB="0" anchor="ctr"/>
                </a:tc>
                <a:tc>
                  <a:txBody>
                    <a:bodyPr/>
                    <a:lstStyle/>
                    <a:p>
                      <a:pPr algn="ctr" fontAlgn="ctr"/>
                      <a:r>
                        <a:rPr lang="es-EC" sz="800" u="none" strike="noStrike">
                          <a:effectLst/>
                        </a:rPr>
                        <a:t>COLUMNAS</a:t>
                      </a:r>
                      <a:endParaRPr lang="es-EC" sz="8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W12X40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0.30</a:t>
                      </a:r>
                      <a:endParaRPr lang="es-EC" sz="900" b="0" i="0" u="none" strike="noStrike">
                        <a:solidFill>
                          <a:srgbClr val="000000"/>
                        </a:solidFill>
                        <a:effectLst/>
                        <a:latin typeface="Times New Roman"/>
                      </a:endParaRPr>
                    </a:p>
                  </a:txBody>
                  <a:tcPr marL="6843" marR="6843" marT="6843" marB="0" anchor="ctr"/>
                </a:tc>
                <a:tc gridSpan="3">
                  <a:txBody>
                    <a:bodyPr/>
                    <a:lstStyle/>
                    <a:p>
                      <a:pPr algn="ctr" fontAlgn="ctr"/>
                      <a:r>
                        <a:rPr lang="es-EC" sz="900" u="none" strike="noStrike">
                          <a:effectLst/>
                        </a:rPr>
                        <a:t>0.20</a:t>
                      </a:r>
                      <a:endParaRPr lang="es-EC" sz="900" b="0" i="0" u="none" strike="noStrike">
                        <a:solidFill>
                          <a:srgbClr val="000000"/>
                        </a:solidFill>
                        <a:effectLst/>
                        <a:latin typeface="Times New Roman"/>
                      </a:endParaRPr>
                    </a:p>
                  </a:txBody>
                  <a:tcPr marL="6843" marR="6843" marT="6843" marB="0" anchor="ctr"/>
                </a:tc>
                <a:tc hMerge="1">
                  <a:txBody>
                    <a:bodyPr/>
                    <a:lstStyle/>
                    <a:p>
                      <a:endParaRPr lang="es-EC"/>
                    </a:p>
                  </a:txBody>
                  <a:tcPr/>
                </a:tc>
                <a:tc hMerge="1">
                  <a:txBody>
                    <a:bodyPr/>
                    <a:lstStyle/>
                    <a:p>
                      <a:endParaRPr lang="es-EC"/>
                    </a:p>
                  </a:txBody>
                  <a:tcP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a:effectLst/>
                        </a:rPr>
                        <a:t>0.01</a:t>
                      </a:r>
                      <a:endParaRPr lang="es-EC" sz="900" b="0" i="0" u="none" strike="noStrike">
                        <a:solidFill>
                          <a:srgbClr val="000000"/>
                        </a:solidFill>
                        <a:effectLst/>
                        <a:latin typeface="Times New Roman"/>
                      </a:endParaRPr>
                    </a:p>
                  </a:txBody>
                  <a:tcPr marL="6843" marR="6843" marT="6843" marB="0" anchor="ctr"/>
                </a:tc>
                <a:tc>
                  <a:txBody>
                    <a:bodyPr/>
                    <a:lstStyle/>
                    <a:p>
                      <a:pPr algn="r" fontAlgn="ctr"/>
                      <a:r>
                        <a:rPr lang="es-EC" sz="900" u="none" strike="noStrike">
                          <a:effectLst/>
                        </a:rPr>
                        <a:t>0.20</a:t>
                      </a:r>
                      <a:endParaRPr lang="es-EC" sz="900" b="0" i="0" u="none" strike="noStrike">
                        <a:solidFill>
                          <a:srgbClr val="000000"/>
                        </a:solidFill>
                        <a:effectLst/>
                        <a:latin typeface="Times New Roman"/>
                      </a:endParaRPr>
                    </a:p>
                  </a:txBody>
                  <a:tcPr marL="6843" marR="6843" marT="6843" marB="0" anchor="ctr"/>
                </a:tc>
                <a:tc>
                  <a:txBody>
                    <a:bodyPr/>
                    <a:lstStyle/>
                    <a:p>
                      <a:pPr algn="ctr" fontAlgn="ctr"/>
                      <a:r>
                        <a:rPr lang="es-EC" sz="900" u="none" strike="noStrike" dirty="0">
                          <a:effectLst/>
                        </a:rPr>
                        <a:t>0.01</a:t>
                      </a:r>
                      <a:endParaRPr lang="es-EC" sz="900" b="0" i="0" u="none" strike="noStrike" dirty="0">
                        <a:solidFill>
                          <a:srgbClr val="000000"/>
                        </a:solidFill>
                        <a:effectLst/>
                        <a:latin typeface="Times New Roman"/>
                      </a:endParaRPr>
                    </a:p>
                  </a:txBody>
                  <a:tcPr marL="6843" marR="6843" marT="6843" marB="0" anchor="ctr"/>
                </a:tc>
              </a:tr>
            </a:tbl>
          </a:graphicData>
        </a:graphic>
      </p:graphicFrame>
      <p:sp>
        <p:nvSpPr>
          <p:cNvPr id="13" name="12 Rectángulo"/>
          <p:cNvSpPr/>
          <p:nvPr/>
        </p:nvSpPr>
        <p:spPr>
          <a:xfrm>
            <a:off x="4176464" y="116632"/>
            <a:ext cx="4572000" cy="369332"/>
          </a:xfrm>
          <a:prstGeom prst="rect">
            <a:avLst/>
          </a:prstGeom>
        </p:spPr>
        <p:txBody>
          <a:bodyPr>
            <a:spAutoFit/>
          </a:bodyPr>
          <a:lstStyle/>
          <a:p>
            <a:pPr lvl="1"/>
            <a:r>
              <a:rPr lang="en-US" b="1" dirty="0" smtClean="0"/>
              <a:t>Primer Pre-</a:t>
            </a:r>
            <a:r>
              <a:rPr lang="en-US" b="1" dirty="0" err="1" smtClean="0"/>
              <a:t>dimensionamiento</a:t>
            </a:r>
            <a:r>
              <a:rPr lang="en-US" b="1" dirty="0" smtClean="0"/>
              <a:t> </a:t>
            </a:r>
            <a:endParaRPr lang="es-EC" b="1" dirty="0"/>
          </a:p>
        </p:txBody>
      </p:sp>
    </p:spTree>
    <p:extLst>
      <p:ext uri="{BB962C8B-B14F-4D97-AF65-F5344CB8AC3E}">
        <p14:creationId xmlns:p14="http://schemas.microsoft.com/office/powerpoint/2010/main" xmlns="" val="283977888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rot="942586">
            <a:off x="105015" y="443985"/>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7" name="1 Título"/>
          <p:cNvSpPr>
            <a:spLocks noGrp="1"/>
          </p:cNvSpPr>
          <p:nvPr>
            <p:ph type="title"/>
          </p:nvPr>
        </p:nvSpPr>
        <p:spPr>
          <a:xfrm rot="-4500000">
            <a:off x="-480137" y="2863813"/>
            <a:ext cx="6301337" cy="1381998"/>
          </a:xfrm>
        </p:spPr>
        <p:txBody>
          <a:bodyPr>
            <a:noAutofit/>
          </a:bodyPr>
          <a:lstStyle/>
          <a:p>
            <a:pPr lvl="1" algn="l" rtl="0">
              <a:spcBef>
                <a:spcPct val="0"/>
              </a:spcBef>
            </a:pPr>
            <a:r>
              <a:rPr lang="es-EC" sz="2800" b="1" kern="1200" dirty="0">
                <a:solidFill>
                  <a:schemeClr val="tx1"/>
                </a:solidFill>
                <a:latin typeface="+mj-lt"/>
                <a:ea typeface="+mj-ea"/>
                <a:cs typeface="+mj-cs"/>
              </a:rPr>
              <a:t>Componentes de la carga gravitatoria y combinaciones </a:t>
            </a:r>
            <a:r>
              <a:rPr lang="es-EC" sz="2800" b="1" kern="1200" dirty="0" smtClean="0">
                <a:solidFill>
                  <a:schemeClr val="tx1"/>
                </a:solidFill>
                <a:latin typeface="+mj-lt"/>
                <a:ea typeface="+mj-ea"/>
                <a:cs typeface="+mj-cs"/>
              </a:rPr>
              <a:t/>
            </a:r>
            <a:br>
              <a:rPr lang="es-EC" sz="2800" b="1" kern="1200" dirty="0" smtClean="0">
                <a:solidFill>
                  <a:schemeClr val="tx1"/>
                </a:solidFill>
                <a:latin typeface="+mj-lt"/>
                <a:ea typeface="+mj-ea"/>
                <a:cs typeface="+mj-cs"/>
              </a:rPr>
            </a:br>
            <a:r>
              <a:rPr lang="es-EC" sz="2800" b="1" kern="1200" dirty="0" smtClean="0">
                <a:solidFill>
                  <a:schemeClr val="tx1"/>
                </a:solidFill>
                <a:latin typeface="+mj-lt"/>
                <a:ea typeface="+mj-ea"/>
                <a:cs typeface="+mj-cs"/>
              </a:rPr>
              <a:t>de </a:t>
            </a:r>
            <a:r>
              <a:rPr lang="es-EC" sz="2800" b="1" kern="1200" dirty="0">
                <a:solidFill>
                  <a:schemeClr val="tx1"/>
                </a:solidFill>
                <a:latin typeface="+mj-lt"/>
                <a:ea typeface="+mj-ea"/>
                <a:cs typeface="+mj-cs"/>
              </a:rPr>
              <a:t>carga</a:t>
            </a:r>
            <a:br>
              <a:rPr lang="es-EC" sz="2800" b="1" kern="1200" dirty="0">
                <a:solidFill>
                  <a:schemeClr val="tx1"/>
                </a:solidFill>
                <a:latin typeface="+mj-lt"/>
                <a:ea typeface="+mj-ea"/>
                <a:cs typeface="+mj-cs"/>
              </a:rPr>
            </a:br>
            <a:r>
              <a:rPr lang="es-EC" sz="1400" b="1" dirty="0"/>
              <a:t/>
            </a:r>
            <a:br>
              <a:rPr lang="es-EC" sz="1400" b="1" dirty="0"/>
            </a:br>
            <a:r>
              <a:rPr lang="es-EC" sz="3600" b="1" dirty="0">
                <a:effectLst/>
              </a:rPr>
              <a:t/>
            </a:r>
            <a:br>
              <a:rPr lang="es-EC" sz="3600" b="1" dirty="0">
                <a:effectLst/>
              </a:rPr>
            </a:br>
            <a:r>
              <a:rPr lang="es-EC" sz="1400" b="1" dirty="0">
                <a:effectLst/>
              </a:rPr>
              <a:t/>
            </a:r>
            <a:br>
              <a:rPr lang="es-EC" sz="1400" b="1" dirty="0">
                <a:effectLst/>
              </a:rPr>
            </a:br>
            <a:endParaRPr lang="es-EC" sz="1400" dirty="0"/>
          </a:p>
        </p:txBody>
      </p:sp>
      <p:graphicFrame>
        <p:nvGraphicFramePr>
          <p:cNvPr id="9" name="8 Tabla"/>
          <p:cNvGraphicFramePr>
            <a:graphicFrameLocks noGrp="1"/>
          </p:cNvGraphicFramePr>
          <p:nvPr>
            <p:extLst>
              <p:ext uri="{D42A27DB-BD31-4B8C-83A1-F6EECF244321}">
                <p14:modId xmlns:p14="http://schemas.microsoft.com/office/powerpoint/2010/main" xmlns="" val="1258908559"/>
              </p:ext>
            </p:extLst>
          </p:nvPr>
        </p:nvGraphicFramePr>
        <p:xfrm>
          <a:off x="3649251" y="116632"/>
          <a:ext cx="5374302" cy="5832648"/>
        </p:xfrm>
        <a:graphic>
          <a:graphicData uri="http://schemas.openxmlformats.org/drawingml/2006/table">
            <a:tbl>
              <a:tblPr>
                <a:tableStyleId>{5C22544A-7EE6-4342-B048-85BDC9FD1C3A}</a:tableStyleId>
              </a:tblPr>
              <a:tblGrid>
                <a:gridCol w="557886"/>
                <a:gridCol w="911214"/>
                <a:gridCol w="557886"/>
                <a:gridCol w="557886"/>
                <a:gridCol w="557886"/>
                <a:gridCol w="557886"/>
                <a:gridCol w="557886"/>
                <a:gridCol w="557886"/>
                <a:gridCol w="557886"/>
              </a:tblGrid>
              <a:tr h="217413">
                <a:tc gridSpan="9">
                  <a:txBody>
                    <a:bodyPr/>
                    <a:lstStyle/>
                    <a:p>
                      <a:pPr algn="ctr" fontAlgn="ctr"/>
                      <a:r>
                        <a:rPr lang="es-EC" sz="1000" u="none" strike="noStrike" dirty="0">
                          <a:effectLst/>
                        </a:rPr>
                        <a:t>CARACTERÍSTICAS SOLDADOS </a:t>
                      </a:r>
                      <a:endParaRPr lang="es-EC" sz="1000" b="0" i="0" u="none" strike="noStrike" dirty="0">
                        <a:solidFill>
                          <a:srgbClr val="000000"/>
                        </a:solidFill>
                        <a:effectLst/>
                        <a:latin typeface="Times New Roman"/>
                      </a:endParaRPr>
                    </a:p>
                  </a:txBody>
                  <a:tcPr marL="6524" marR="6524" marT="6524" marB="0" anchor="b"/>
                </a:tc>
                <a:tc hMerge="1">
                  <a:txBody>
                    <a:bodyPr/>
                    <a:lstStyle/>
                    <a:p>
                      <a:pPr algn="l" fontAlgn="b"/>
                      <a:endParaRPr lang="es-EC" sz="800" b="0" i="0" u="none" strike="noStrike">
                        <a:solidFill>
                          <a:srgbClr val="000000"/>
                        </a:solidFill>
                        <a:effectLst/>
                        <a:latin typeface="Calibri"/>
                      </a:endParaRPr>
                    </a:p>
                  </a:txBody>
                  <a:tcPr marL="6524" marR="6524" marT="6524" marB="0" anchor="b"/>
                </a:tc>
                <a:tc hMerge="1">
                  <a:txBody>
                    <a:bodyPr/>
                    <a:lstStyle/>
                    <a:p>
                      <a:pPr algn="l" fontAlgn="b"/>
                      <a:endParaRPr lang="es-EC" sz="800" b="0" i="0" u="none" strike="noStrike">
                        <a:solidFill>
                          <a:srgbClr val="000000"/>
                        </a:solidFill>
                        <a:effectLst/>
                        <a:latin typeface="Calibri"/>
                      </a:endParaRPr>
                    </a:p>
                  </a:txBody>
                  <a:tcPr marL="6524" marR="6524" marT="6524" marB="0" anchor="b"/>
                </a:tc>
                <a:tc hMerge="1">
                  <a:txBody>
                    <a:bodyPr/>
                    <a:lstStyle/>
                    <a:p>
                      <a:pPr algn="ctr" fontAlgn="ctr"/>
                      <a:endParaRPr lang="es-EC" sz="800" b="0" i="0" u="none" strike="noStrike" dirty="0">
                        <a:solidFill>
                          <a:srgbClr val="000000"/>
                        </a:solidFill>
                        <a:effectLst/>
                        <a:latin typeface="Times New Roman"/>
                      </a:endParaRPr>
                    </a:p>
                  </a:txBody>
                  <a:tcPr marL="6524" marR="6524" marT="652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9732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ctr" fontAlgn="ctr"/>
                      <a:r>
                        <a:rPr lang="es-EC" sz="800" u="none" strike="noStrike">
                          <a:effectLst/>
                        </a:rPr>
                        <a:t>ELEMENTO </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ASIGNACIÓN</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t3</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t2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tf</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tw</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t2b</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tfb</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ctr"/>
                      <a:r>
                        <a:rPr lang="es-EC" sz="800" u="none" strike="noStrike">
                          <a:effectLst/>
                        </a:rPr>
                        <a:t>1er PISO</a:t>
                      </a:r>
                      <a:endParaRPr lang="es-EC" sz="800" b="0" i="0" u="none" strike="noStrike">
                        <a:solidFill>
                          <a:srgbClr val="000000"/>
                        </a:solidFill>
                        <a:effectLst/>
                        <a:latin typeface="Times New Roman"/>
                      </a:endParaRPr>
                    </a:p>
                  </a:txBody>
                  <a:tcPr marL="6524" marR="6524" marT="6524"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C300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dirty="0">
                          <a:effectLst/>
                        </a:rPr>
                        <a:t>V. SECUNDA</a:t>
                      </a:r>
                      <a:endParaRPr lang="es-EC" sz="800" b="0" i="0" u="none" strike="noStrike" dirty="0">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524" marR="6524" marT="6524" marB="0" anchor="ctr"/>
                </a:tc>
                <a:tc gridSpan="7">
                  <a:txBody>
                    <a:bodyPr/>
                    <a:lstStyle/>
                    <a:p>
                      <a:pPr algn="ctr" fontAlgn="ctr"/>
                      <a:r>
                        <a:rPr lang="es-EC" sz="800" u="none" strike="noStrike">
                          <a:effectLst/>
                        </a:rPr>
                        <a:t> LOSA TIPO DECK 10 cm</a:t>
                      </a:r>
                      <a:endParaRPr lang="es-EC" sz="800" b="0" i="0" u="none" strike="noStrike">
                        <a:solidFill>
                          <a:srgbClr val="000000"/>
                        </a:solidFill>
                        <a:effectLst/>
                        <a:latin typeface="Times New Roman"/>
                      </a:endParaRPr>
                    </a:p>
                  </a:txBody>
                  <a:tcPr marL="6524" marR="6524" marT="652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7413">
                <a:tc>
                  <a:txBody>
                    <a:bodyPr/>
                    <a:lstStyle/>
                    <a:p>
                      <a:pPr algn="l" fontAlgn="ctr"/>
                      <a:r>
                        <a:rPr lang="es-EC" sz="800" u="none" strike="noStrike">
                          <a:effectLst/>
                        </a:rPr>
                        <a:t>2do PISO</a:t>
                      </a:r>
                      <a:endParaRPr lang="es-EC" sz="800" b="0" i="0" u="none" strike="noStrike">
                        <a:solidFill>
                          <a:srgbClr val="000000"/>
                        </a:solidFill>
                        <a:effectLst/>
                        <a:latin typeface="Times New Roman"/>
                      </a:endParaRPr>
                    </a:p>
                  </a:txBody>
                  <a:tcPr marL="6524" marR="6524" marT="6524"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C300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524" marR="6524" marT="6524" marB="0" anchor="ctr"/>
                </a:tc>
                <a:tc gridSpan="7">
                  <a:txBody>
                    <a:bodyPr/>
                    <a:lstStyle/>
                    <a:p>
                      <a:pPr algn="ctr" fontAlgn="ctr"/>
                      <a:r>
                        <a:rPr lang="es-EC" sz="800" u="none" strike="noStrike">
                          <a:effectLst/>
                        </a:rPr>
                        <a:t> LOSA TIPO DECK 10 cm</a:t>
                      </a:r>
                      <a:endParaRPr lang="es-EC" sz="800" b="0" i="0" u="none" strike="noStrike">
                        <a:solidFill>
                          <a:srgbClr val="000000"/>
                        </a:solidFill>
                        <a:effectLst/>
                        <a:latin typeface="Times New Roman"/>
                      </a:endParaRPr>
                    </a:p>
                  </a:txBody>
                  <a:tcPr marL="6524" marR="6524" marT="652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7413">
                <a:tc>
                  <a:txBody>
                    <a:bodyPr/>
                    <a:lstStyle/>
                    <a:p>
                      <a:pPr algn="l" fontAlgn="ctr"/>
                      <a:r>
                        <a:rPr lang="es-EC" sz="800" u="none" strike="noStrike">
                          <a:effectLst/>
                        </a:rPr>
                        <a:t>3er PISO</a:t>
                      </a:r>
                      <a:endParaRPr lang="es-EC" sz="800" b="0" i="0" u="none" strike="noStrike">
                        <a:solidFill>
                          <a:srgbClr val="000000"/>
                        </a:solidFill>
                        <a:effectLst/>
                        <a:latin typeface="Times New Roman"/>
                      </a:endParaRPr>
                    </a:p>
                  </a:txBody>
                  <a:tcPr marL="6524" marR="6524" marT="6524"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C300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524" marR="6524" marT="6524" marB="0" anchor="ctr"/>
                </a:tc>
                <a:tc gridSpan="7">
                  <a:txBody>
                    <a:bodyPr/>
                    <a:lstStyle/>
                    <a:p>
                      <a:pPr algn="ctr" fontAlgn="ctr"/>
                      <a:r>
                        <a:rPr lang="es-EC" sz="800" u="none" strike="noStrike">
                          <a:effectLst/>
                        </a:rPr>
                        <a:t> LOSA TIPO DECK 10 cm</a:t>
                      </a:r>
                      <a:endParaRPr lang="es-EC" sz="800" b="0" i="0" u="none" strike="noStrike">
                        <a:solidFill>
                          <a:srgbClr val="000000"/>
                        </a:solidFill>
                        <a:effectLst/>
                        <a:latin typeface="Times New Roman"/>
                      </a:endParaRPr>
                    </a:p>
                  </a:txBody>
                  <a:tcPr marL="6524" marR="6524" marT="652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7413">
                <a:tc>
                  <a:txBody>
                    <a:bodyPr/>
                    <a:lstStyle/>
                    <a:p>
                      <a:pPr algn="l" fontAlgn="ctr"/>
                      <a:r>
                        <a:rPr lang="es-EC" sz="800" u="none" strike="noStrike">
                          <a:effectLst/>
                        </a:rPr>
                        <a:t>4to PISO</a:t>
                      </a:r>
                      <a:endParaRPr lang="es-EC" sz="800" b="0" i="0" u="none" strike="noStrike">
                        <a:solidFill>
                          <a:srgbClr val="000000"/>
                        </a:solidFill>
                        <a:effectLst/>
                        <a:latin typeface="Times New Roman"/>
                      </a:endParaRPr>
                    </a:p>
                  </a:txBody>
                  <a:tcPr marL="6524" marR="6524" marT="6524"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C300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524" marR="6524" marT="6524" marB="0" anchor="ctr"/>
                </a:tc>
                <a:tc gridSpan="7">
                  <a:txBody>
                    <a:bodyPr/>
                    <a:lstStyle/>
                    <a:p>
                      <a:pPr algn="ctr" fontAlgn="ctr"/>
                      <a:r>
                        <a:rPr lang="es-EC" sz="800" u="none" strike="noStrike">
                          <a:effectLst/>
                        </a:rPr>
                        <a:t> LOSA TIPO DECK 10 cm</a:t>
                      </a:r>
                      <a:endParaRPr lang="es-EC" sz="800" b="0" i="0" u="none" strike="noStrike">
                        <a:solidFill>
                          <a:srgbClr val="000000"/>
                        </a:solidFill>
                        <a:effectLst/>
                        <a:latin typeface="Times New Roman"/>
                      </a:endParaRPr>
                    </a:p>
                  </a:txBody>
                  <a:tcPr marL="6524" marR="6524" marT="652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7413">
                <a:tc>
                  <a:txBody>
                    <a:bodyPr/>
                    <a:lstStyle/>
                    <a:p>
                      <a:pPr algn="l" fontAlgn="ctr"/>
                      <a:r>
                        <a:rPr lang="es-EC" sz="800" u="none" strike="noStrike">
                          <a:effectLst/>
                        </a:rPr>
                        <a:t>5to PISO</a:t>
                      </a:r>
                      <a:endParaRPr lang="es-EC" sz="800" b="0" i="0" u="none" strike="noStrike">
                        <a:solidFill>
                          <a:srgbClr val="000000"/>
                        </a:solidFill>
                        <a:effectLst/>
                        <a:latin typeface="Times New Roman"/>
                      </a:endParaRPr>
                    </a:p>
                  </a:txBody>
                  <a:tcPr marL="6524" marR="6524" marT="6524"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C300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dirty="0">
                          <a:effectLst/>
                        </a:rPr>
                        <a:t>10</a:t>
                      </a:r>
                      <a:endParaRPr lang="es-EC" sz="800" b="0" i="0" u="none" strike="noStrike" dirty="0">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524" marR="6524" marT="6524" marB="0" anchor="ctr"/>
                </a:tc>
                <a:tc gridSpan="7">
                  <a:txBody>
                    <a:bodyPr/>
                    <a:lstStyle/>
                    <a:p>
                      <a:pPr algn="ctr" fontAlgn="ctr"/>
                      <a:r>
                        <a:rPr lang="es-EC" sz="800" u="none" strike="noStrike">
                          <a:effectLst/>
                        </a:rPr>
                        <a:t> LOSA TIPO DECK 10 cm</a:t>
                      </a:r>
                      <a:endParaRPr lang="es-EC" sz="800" b="0" i="0" u="none" strike="noStrike">
                        <a:solidFill>
                          <a:srgbClr val="000000"/>
                        </a:solidFill>
                        <a:effectLst/>
                        <a:latin typeface="Times New Roman"/>
                      </a:endParaRPr>
                    </a:p>
                  </a:txBody>
                  <a:tcPr marL="6524" marR="6524" marT="652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7413">
                <a:tc>
                  <a:txBody>
                    <a:bodyPr/>
                    <a:lstStyle/>
                    <a:p>
                      <a:pPr algn="l" fontAlgn="ctr"/>
                      <a:r>
                        <a:rPr lang="es-EC" sz="800" u="none" strike="noStrike">
                          <a:effectLst/>
                        </a:rPr>
                        <a:t>6to PISO</a:t>
                      </a:r>
                      <a:endParaRPr lang="es-EC" sz="800" b="0" i="0" u="none" strike="noStrike">
                        <a:solidFill>
                          <a:srgbClr val="000000"/>
                        </a:solidFill>
                        <a:effectLst/>
                        <a:latin typeface="Times New Roman"/>
                      </a:endParaRPr>
                    </a:p>
                  </a:txBody>
                  <a:tcPr marL="6524" marR="6524" marT="6524"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C300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524" marR="6524" marT="6524"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524" marR="6524" marT="6524" marB="0" anchor="ctr"/>
                </a:tc>
              </a:tr>
              <a:tr h="217413">
                <a:tc>
                  <a:txBody>
                    <a:bodyPr/>
                    <a:lstStyle/>
                    <a:p>
                      <a:pPr algn="l" fontAlgn="b"/>
                      <a:endParaRPr lang="es-EC" sz="800" b="0" i="0" u="none" strike="noStrike">
                        <a:solidFill>
                          <a:srgbClr val="000000"/>
                        </a:solidFill>
                        <a:effectLst/>
                        <a:latin typeface="Calibri"/>
                      </a:endParaRPr>
                    </a:p>
                  </a:txBody>
                  <a:tcPr marL="6524" marR="6524" marT="6524"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524" marR="6524" marT="6524" marB="0" anchor="ctr"/>
                </a:tc>
                <a:tc gridSpan="7">
                  <a:txBody>
                    <a:bodyPr/>
                    <a:lstStyle/>
                    <a:p>
                      <a:pPr algn="ctr" fontAlgn="ctr"/>
                      <a:r>
                        <a:rPr lang="es-EC" sz="800" u="none" strike="noStrike" dirty="0">
                          <a:effectLst/>
                        </a:rPr>
                        <a:t> LOSA TIPO DECK 10 cm</a:t>
                      </a:r>
                      <a:endParaRPr lang="es-EC" sz="800" b="0" i="0" u="none" strike="noStrike" dirty="0">
                        <a:solidFill>
                          <a:srgbClr val="000000"/>
                        </a:solidFill>
                        <a:effectLst/>
                        <a:latin typeface="Times New Roman"/>
                      </a:endParaRPr>
                    </a:p>
                  </a:txBody>
                  <a:tcPr marL="6524" marR="6524" marT="652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10" name="9 Rectángulo"/>
          <p:cNvSpPr/>
          <p:nvPr/>
        </p:nvSpPr>
        <p:spPr>
          <a:xfrm>
            <a:off x="4005188" y="5949280"/>
            <a:ext cx="4572000" cy="646331"/>
          </a:xfrm>
          <a:prstGeom prst="rect">
            <a:avLst/>
          </a:prstGeom>
        </p:spPr>
        <p:txBody>
          <a:bodyPr>
            <a:spAutoFit/>
          </a:bodyPr>
          <a:lstStyle/>
          <a:p>
            <a:pPr lvl="1" algn="ctr"/>
            <a:r>
              <a:rPr lang="es-EC" b="1" dirty="0"/>
              <a:t>Estructura con Elementos </a:t>
            </a:r>
            <a:r>
              <a:rPr lang="es-EC" b="1" dirty="0" smtClean="0"/>
              <a:t>Soldados</a:t>
            </a:r>
            <a:endParaRPr lang="es-EC" b="1"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388424" y="6075182"/>
            <a:ext cx="648072" cy="666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224245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942586">
            <a:off x="105015" y="443985"/>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5" name="1 Título"/>
          <p:cNvSpPr>
            <a:spLocks noGrp="1"/>
          </p:cNvSpPr>
          <p:nvPr>
            <p:ph type="title"/>
          </p:nvPr>
        </p:nvSpPr>
        <p:spPr>
          <a:xfrm rot="-4500000">
            <a:off x="-1385764" y="4977828"/>
            <a:ext cx="6802014" cy="1381998"/>
          </a:xfrm>
        </p:spPr>
        <p:txBody>
          <a:bodyPr>
            <a:normAutofit fontScale="90000"/>
          </a:bodyPr>
          <a:lstStyle/>
          <a:p>
            <a:pPr lvl="1" algn="r" rtl="0">
              <a:spcBef>
                <a:spcPct val="0"/>
              </a:spcBef>
            </a:pPr>
            <a:r>
              <a:rPr lang="es-EC" sz="3600" b="1" kern="1200" dirty="0" smtClean="0">
                <a:solidFill>
                  <a:schemeClr val="tx1"/>
                </a:solidFill>
                <a:latin typeface="+mj-lt"/>
                <a:ea typeface="+mj-ea"/>
                <a:cs typeface="+mj-cs"/>
              </a:rPr>
              <a:t>Comprobación </a:t>
            </a:r>
            <a:r>
              <a:rPr lang="es-EC" sz="3600" b="1" kern="1200" dirty="0">
                <a:solidFill>
                  <a:schemeClr val="tx1"/>
                </a:solidFill>
                <a:latin typeface="+mj-lt"/>
                <a:ea typeface="+mj-ea"/>
                <a:cs typeface="+mj-cs"/>
              </a:rPr>
              <a:t/>
            </a:r>
            <a:br>
              <a:rPr lang="es-EC" sz="3600" b="1" kern="1200" dirty="0">
                <a:solidFill>
                  <a:schemeClr val="tx1"/>
                </a:solidFill>
                <a:latin typeface="+mj-lt"/>
                <a:ea typeface="+mj-ea"/>
                <a:cs typeface="+mj-cs"/>
              </a:rPr>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sp>
        <p:nvSpPr>
          <p:cNvPr id="6" name="5 Rectángulo"/>
          <p:cNvSpPr/>
          <p:nvPr/>
        </p:nvSpPr>
        <p:spPr>
          <a:xfrm>
            <a:off x="-1736" y="6305838"/>
            <a:ext cx="4572000" cy="369332"/>
          </a:xfrm>
          <a:prstGeom prst="rect">
            <a:avLst/>
          </a:prstGeom>
        </p:spPr>
        <p:txBody>
          <a:bodyPr>
            <a:spAutoFit/>
          </a:bodyPr>
          <a:lstStyle/>
          <a:p>
            <a:pPr lvl="1"/>
            <a:r>
              <a:rPr lang="en-US" b="1" dirty="0" err="1" smtClean="0"/>
              <a:t>Capacidad</a:t>
            </a:r>
            <a:endParaRPr lang="es-EC" b="1" dirty="0"/>
          </a:p>
        </p:txBody>
      </p:sp>
      <p:pic>
        <p:nvPicPr>
          <p:cNvPr id="7" name="6 Imagen"/>
          <p:cNvPicPr/>
          <p:nvPr/>
        </p:nvPicPr>
        <p:blipFill>
          <a:blip r:embed="rId2">
            <a:extLst>
              <a:ext uri="{28A0092B-C50C-407E-A947-70E740481C1C}">
                <a14:useLocalDpi xmlns:a14="http://schemas.microsoft.com/office/drawing/2010/main" xmlns="" val="0"/>
              </a:ext>
            </a:extLst>
          </a:blip>
          <a:srcRect l="5016" t="23286" r="50784" b="3023"/>
          <a:stretch>
            <a:fillRect/>
          </a:stretch>
        </p:blipFill>
        <p:spPr bwMode="auto">
          <a:xfrm>
            <a:off x="3732329" y="679441"/>
            <a:ext cx="5099214" cy="4711878"/>
          </a:xfrm>
          <a:prstGeom prst="rect">
            <a:avLst/>
          </a:prstGeom>
          <a:noFill/>
          <a:ln>
            <a:noFill/>
          </a:ln>
        </p:spPr>
      </p:pic>
      <p:sp>
        <p:nvSpPr>
          <p:cNvPr id="9" name="8 Rectángulo"/>
          <p:cNvSpPr/>
          <p:nvPr/>
        </p:nvSpPr>
        <p:spPr>
          <a:xfrm>
            <a:off x="3131840" y="5659507"/>
            <a:ext cx="4572000" cy="646331"/>
          </a:xfrm>
          <a:prstGeom prst="rect">
            <a:avLst/>
          </a:prstGeom>
        </p:spPr>
        <p:txBody>
          <a:bodyPr>
            <a:spAutoFit/>
          </a:bodyPr>
          <a:lstStyle/>
          <a:p>
            <a:pPr algn="ctr"/>
            <a:r>
              <a:rPr lang="es-EC" dirty="0"/>
              <a:t>Vista de Resultados por Capacidad de un Pórtico Secciones Laminadas</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72400"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1705097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942586">
            <a:off x="105015" y="443985"/>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s-EC" sz="1400" dirty="0">
                <a:effectLst/>
              </a:rPr>
              <a:t>ANÁLISIS DE UN PÓRTICO ESPECIAL MEDIANTE EL </a:t>
            </a:r>
            <a:r>
              <a:rPr lang="es-EC" sz="1400" dirty="0" smtClean="0">
                <a:effectLst/>
              </a:rPr>
              <a:t>PROGRAMA ETABS</a:t>
            </a:r>
            <a:endParaRPr lang="es-EC" sz="1400" dirty="0">
              <a:effectLst/>
            </a:endParaRPr>
          </a:p>
        </p:txBody>
      </p:sp>
      <p:sp>
        <p:nvSpPr>
          <p:cNvPr id="5" name="1 Título"/>
          <p:cNvSpPr>
            <a:spLocks noGrp="1"/>
          </p:cNvSpPr>
          <p:nvPr>
            <p:ph type="title"/>
          </p:nvPr>
        </p:nvSpPr>
        <p:spPr>
          <a:xfrm rot="-4500000">
            <a:off x="-1385764" y="4977828"/>
            <a:ext cx="6802014" cy="1381998"/>
          </a:xfrm>
        </p:spPr>
        <p:txBody>
          <a:bodyPr>
            <a:normAutofit fontScale="90000"/>
          </a:bodyPr>
          <a:lstStyle/>
          <a:p>
            <a:pPr lvl="1" algn="r" rtl="0">
              <a:spcBef>
                <a:spcPct val="0"/>
              </a:spcBef>
            </a:pPr>
            <a:r>
              <a:rPr lang="es-EC" sz="3600" b="1" kern="1200" dirty="0" smtClean="0">
                <a:solidFill>
                  <a:schemeClr val="tx1"/>
                </a:solidFill>
                <a:latin typeface="+mj-lt"/>
                <a:ea typeface="+mj-ea"/>
                <a:cs typeface="+mj-cs"/>
              </a:rPr>
              <a:t>Comprobación  </a:t>
            </a:r>
            <a:r>
              <a:rPr lang="es-EC" sz="3600" b="1" kern="1200" dirty="0">
                <a:solidFill>
                  <a:schemeClr val="tx1"/>
                </a:solidFill>
                <a:latin typeface="+mj-lt"/>
                <a:ea typeface="+mj-ea"/>
                <a:cs typeface="+mj-cs"/>
              </a:rPr>
              <a:t/>
            </a:r>
            <a:br>
              <a:rPr lang="es-EC" sz="3600" b="1" kern="1200" dirty="0">
                <a:solidFill>
                  <a:schemeClr val="tx1"/>
                </a:solidFill>
                <a:latin typeface="+mj-lt"/>
                <a:ea typeface="+mj-ea"/>
                <a:cs typeface="+mj-cs"/>
              </a:rPr>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pic>
        <p:nvPicPr>
          <p:cNvPr id="6" name="5 Imagen"/>
          <p:cNvPicPr/>
          <p:nvPr/>
        </p:nvPicPr>
        <p:blipFill rotWithShape="1">
          <a:blip r:embed="rId2">
            <a:extLst>
              <a:ext uri="{28A0092B-C50C-407E-A947-70E740481C1C}">
                <a14:useLocalDpi xmlns:a14="http://schemas.microsoft.com/office/drawing/2010/main" xmlns="" val="0"/>
              </a:ext>
            </a:extLst>
          </a:blip>
          <a:srcRect l="5528" t="16443" r="50342" b="8115"/>
          <a:stretch/>
        </p:blipFill>
        <p:spPr bwMode="auto">
          <a:xfrm>
            <a:off x="4006192" y="441548"/>
            <a:ext cx="4886288" cy="5219700"/>
          </a:xfrm>
          <a:prstGeom prst="rect">
            <a:avLst/>
          </a:prstGeom>
          <a:noFill/>
          <a:ln>
            <a:noFill/>
          </a:ln>
        </p:spPr>
      </p:pic>
      <p:sp>
        <p:nvSpPr>
          <p:cNvPr id="7" name="6 Rectángulo"/>
          <p:cNvSpPr/>
          <p:nvPr/>
        </p:nvSpPr>
        <p:spPr>
          <a:xfrm>
            <a:off x="3203848" y="5805264"/>
            <a:ext cx="4572000" cy="646331"/>
          </a:xfrm>
          <a:prstGeom prst="rect">
            <a:avLst/>
          </a:prstGeom>
        </p:spPr>
        <p:txBody>
          <a:bodyPr>
            <a:spAutoFit/>
          </a:bodyPr>
          <a:lstStyle/>
          <a:p>
            <a:pPr algn="ctr"/>
            <a:r>
              <a:rPr lang="es-EC" dirty="0"/>
              <a:t>Vista de Resultados por Capacidad de un Pórtico Secciones Soldados</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72400"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5052661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942586">
            <a:off x="163669" y="155953"/>
            <a:ext cx="3546724" cy="470912"/>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n-US" sz="1400" dirty="0" smtClean="0">
                <a:effectLst/>
              </a:rPr>
              <a:t>DERIVAS DE PISO</a:t>
            </a:r>
            <a:endParaRPr lang="es-EC" sz="1400" dirty="0">
              <a:effectLst/>
            </a:endParaRPr>
          </a:p>
        </p:txBody>
      </p:sp>
      <p:sp>
        <p:nvSpPr>
          <p:cNvPr id="5" name="1 Título"/>
          <p:cNvSpPr>
            <a:spLocks noGrp="1"/>
          </p:cNvSpPr>
          <p:nvPr>
            <p:ph type="title"/>
          </p:nvPr>
        </p:nvSpPr>
        <p:spPr>
          <a:xfrm rot="-4500000">
            <a:off x="-1385764" y="4977828"/>
            <a:ext cx="6802014" cy="1381998"/>
          </a:xfrm>
        </p:spPr>
        <p:txBody>
          <a:bodyPr>
            <a:normAutofit fontScale="90000"/>
          </a:bodyPr>
          <a:lstStyle/>
          <a:p>
            <a:pPr lvl="1" algn="r" rtl="0">
              <a:spcBef>
                <a:spcPct val="0"/>
              </a:spcBef>
            </a:pPr>
            <a:r>
              <a:rPr lang="es-EC" sz="3600" b="1" kern="1200" dirty="0" smtClean="0">
                <a:solidFill>
                  <a:schemeClr val="tx1"/>
                </a:solidFill>
                <a:latin typeface="+mj-lt"/>
                <a:ea typeface="+mj-ea"/>
                <a:cs typeface="+mj-cs"/>
              </a:rPr>
              <a:t>Comprobación </a:t>
            </a:r>
            <a:r>
              <a:rPr lang="es-EC" sz="3600" b="1" kern="1200" dirty="0">
                <a:solidFill>
                  <a:schemeClr val="tx1"/>
                </a:solidFill>
                <a:latin typeface="+mj-lt"/>
                <a:ea typeface="+mj-ea"/>
                <a:cs typeface="+mj-cs"/>
              </a:rPr>
              <a:t/>
            </a:r>
            <a:br>
              <a:rPr lang="es-EC" sz="3600" b="1" kern="1200" dirty="0">
                <a:solidFill>
                  <a:schemeClr val="tx1"/>
                </a:solidFill>
                <a:latin typeface="+mj-lt"/>
                <a:ea typeface="+mj-ea"/>
                <a:cs typeface="+mj-cs"/>
              </a:rPr>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pic>
        <p:nvPicPr>
          <p:cNvPr id="7" name="6 Imagen"/>
          <p:cNvPicPr/>
          <p:nvPr/>
        </p:nvPicPr>
        <p:blipFill rotWithShape="1">
          <a:blip r:embed="rId2">
            <a:extLst>
              <a:ext uri="{28A0092B-C50C-407E-A947-70E740481C1C}">
                <a14:useLocalDpi xmlns:a14="http://schemas.microsoft.com/office/drawing/2010/main" xmlns="" val="0"/>
              </a:ext>
            </a:extLst>
          </a:blip>
          <a:srcRect l="28841" t="20663" r="41784" b="31692"/>
          <a:stretch/>
        </p:blipFill>
        <p:spPr bwMode="auto">
          <a:xfrm>
            <a:off x="5580112" y="116633"/>
            <a:ext cx="3260280" cy="2592288"/>
          </a:xfrm>
          <a:prstGeom prst="rect">
            <a:avLst/>
          </a:prstGeom>
          <a:noFill/>
          <a:ln>
            <a:noFill/>
          </a:ln>
        </p:spPr>
      </p:pic>
      <p:sp>
        <p:nvSpPr>
          <p:cNvPr id="8" name="7 Rectángulo"/>
          <p:cNvSpPr/>
          <p:nvPr/>
        </p:nvSpPr>
        <p:spPr>
          <a:xfrm>
            <a:off x="4608512" y="2708920"/>
            <a:ext cx="4572000" cy="523220"/>
          </a:xfrm>
          <a:prstGeom prst="rect">
            <a:avLst/>
          </a:prstGeom>
        </p:spPr>
        <p:txBody>
          <a:bodyPr>
            <a:spAutoFit/>
          </a:bodyPr>
          <a:lstStyle/>
          <a:p>
            <a:pPr algn="ctr"/>
            <a:r>
              <a:rPr lang="es-EC" sz="1400" dirty="0"/>
              <a:t>Derivas de Piso Máximas, para el Sismo Considerado en Sentido “X</a:t>
            </a:r>
            <a:r>
              <a:rPr lang="es-EC" sz="1400" dirty="0" smtClean="0"/>
              <a:t>”, ELEMENTOS LAMINADOS</a:t>
            </a:r>
            <a:endParaRPr lang="es-EC" sz="1400" dirty="0"/>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72400"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12 Imagen"/>
          <p:cNvPicPr/>
          <p:nvPr/>
        </p:nvPicPr>
        <p:blipFill rotWithShape="1">
          <a:blip r:embed="rId4">
            <a:extLst>
              <a:ext uri="{28A0092B-C50C-407E-A947-70E740481C1C}">
                <a14:useLocalDpi xmlns:a14="http://schemas.microsoft.com/office/drawing/2010/main" xmlns="" val="0"/>
              </a:ext>
            </a:extLst>
          </a:blip>
          <a:srcRect l="26054" t="19135" r="40525" b="31804"/>
          <a:stretch/>
        </p:blipFill>
        <p:spPr bwMode="auto">
          <a:xfrm>
            <a:off x="3476600" y="3267378"/>
            <a:ext cx="3327648" cy="2537886"/>
          </a:xfrm>
          <a:prstGeom prst="rect">
            <a:avLst/>
          </a:prstGeom>
          <a:noFill/>
          <a:ln>
            <a:noFill/>
          </a:ln>
        </p:spPr>
      </p:pic>
      <p:sp>
        <p:nvSpPr>
          <p:cNvPr id="14" name="13 Rectángulo"/>
          <p:cNvSpPr/>
          <p:nvPr/>
        </p:nvSpPr>
        <p:spPr>
          <a:xfrm>
            <a:off x="2771800" y="6074132"/>
            <a:ext cx="4572000" cy="523220"/>
          </a:xfrm>
          <a:prstGeom prst="rect">
            <a:avLst/>
          </a:prstGeom>
        </p:spPr>
        <p:txBody>
          <a:bodyPr>
            <a:spAutoFit/>
          </a:bodyPr>
          <a:lstStyle/>
          <a:p>
            <a:pPr algn="ctr"/>
            <a:r>
              <a:rPr lang="es-EC" sz="1400" dirty="0"/>
              <a:t>Derivas de Piso Máximas, para el Sismo Considerado en Sentido “X</a:t>
            </a:r>
            <a:r>
              <a:rPr lang="es-EC" sz="1400" dirty="0" smtClean="0"/>
              <a:t>”, ELEMENTOS SOLDADOS</a:t>
            </a:r>
            <a:endParaRPr lang="es-EC" sz="1400" dirty="0"/>
          </a:p>
        </p:txBody>
      </p:sp>
    </p:spTree>
    <p:extLst>
      <p:ext uri="{BB962C8B-B14F-4D97-AF65-F5344CB8AC3E}">
        <p14:creationId xmlns:p14="http://schemas.microsoft.com/office/powerpoint/2010/main" xmlns="" val="290124554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rot="-4500000">
            <a:off x="-1385764" y="4977828"/>
            <a:ext cx="6802014" cy="1381998"/>
          </a:xfrm>
        </p:spPr>
        <p:txBody>
          <a:bodyPr>
            <a:normAutofit fontScale="90000"/>
          </a:bodyPr>
          <a:lstStyle/>
          <a:p>
            <a:pPr lvl="1" algn="r" rtl="0">
              <a:spcBef>
                <a:spcPct val="0"/>
              </a:spcBef>
            </a:pPr>
            <a:r>
              <a:rPr lang="es-EC" sz="3600" b="1" kern="1200" dirty="0" smtClean="0">
                <a:solidFill>
                  <a:schemeClr val="tx1"/>
                </a:solidFill>
                <a:latin typeface="+mj-lt"/>
                <a:ea typeface="+mj-ea"/>
                <a:cs typeface="+mj-cs"/>
              </a:rPr>
              <a:t>Comprobación </a:t>
            </a:r>
            <a:r>
              <a:rPr lang="es-EC" sz="3600" b="1" kern="1200" dirty="0">
                <a:solidFill>
                  <a:schemeClr val="tx1"/>
                </a:solidFill>
                <a:latin typeface="+mj-lt"/>
                <a:ea typeface="+mj-ea"/>
                <a:cs typeface="+mj-cs"/>
              </a:rPr>
              <a:t/>
            </a:r>
            <a:br>
              <a:rPr lang="es-EC" sz="3600" b="1" kern="1200" dirty="0">
                <a:solidFill>
                  <a:schemeClr val="tx1"/>
                </a:solidFill>
                <a:latin typeface="+mj-lt"/>
                <a:ea typeface="+mj-ea"/>
                <a:cs typeface="+mj-cs"/>
              </a:rPr>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sp>
        <p:nvSpPr>
          <p:cNvPr id="5" name="4 Rectángulo"/>
          <p:cNvSpPr/>
          <p:nvPr/>
        </p:nvSpPr>
        <p:spPr>
          <a:xfrm rot="929036">
            <a:off x="55818" y="229992"/>
            <a:ext cx="3634353" cy="646331"/>
          </a:xfrm>
          <a:prstGeom prst="rect">
            <a:avLst/>
          </a:prstGeom>
        </p:spPr>
        <p:txBody>
          <a:bodyPr wrap="square">
            <a:spAutoFit/>
          </a:bodyPr>
          <a:lstStyle/>
          <a:p>
            <a:pPr lvl="1" algn="ctr"/>
            <a:r>
              <a:rPr lang="en-US" dirty="0" err="1" smtClean="0"/>
              <a:t>Cambio</a:t>
            </a:r>
            <a:r>
              <a:rPr lang="en-US" dirty="0" smtClean="0"/>
              <a:t> de </a:t>
            </a:r>
            <a:r>
              <a:rPr lang="en-US" dirty="0" err="1" smtClean="0"/>
              <a:t>Secciones</a:t>
            </a:r>
            <a:r>
              <a:rPr lang="en-US" dirty="0" smtClean="0"/>
              <a:t> </a:t>
            </a:r>
            <a:r>
              <a:rPr lang="en-US" dirty="0"/>
              <a:t>F</a:t>
            </a:r>
            <a:r>
              <a:rPr lang="en-US" dirty="0" smtClean="0"/>
              <a:t>inales</a:t>
            </a:r>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xmlns="" val="410757080"/>
              </p:ext>
            </p:extLst>
          </p:nvPr>
        </p:nvGraphicFramePr>
        <p:xfrm>
          <a:off x="3563892" y="332654"/>
          <a:ext cx="5387652" cy="5875908"/>
        </p:xfrm>
        <a:graphic>
          <a:graphicData uri="http://schemas.openxmlformats.org/drawingml/2006/table">
            <a:tbl>
              <a:tblPr>
                <a:tableStyleId>{5C22544A-7EE6-4342-B048-85BDC9FD1C3A}</a:tableStyleId>
              </a:tblPr>
              <a:tblGrid>
                <a:gridCol w="598628"/>
                <a:gridCol w="676642"/>
                <a:gridCol w="520614"/>
                <a:gridCol w="598628"/>
                <a:gridCol w="598628"/>
                <a:gridCol w="598628"/>
                <a:gridCol w="598628"/>
                <a:gridCol w="598628"/>
                <a:gridCol w="598628"/>
              </a:tblGrid>
              <a:tr h="213084">
                <a:tc gridSpan="9">
                  <a:txBody>
                    <a:bodyPr/>
                    <a:lstStyle/>
                    <a:p>
                      <a:pPr algn="ctr" fontAlgn="ctr"/>
                      <a:r>
                        <a:rPr lang="es-EC" sz="800" u="none" strike="noStrike" dirty="0">
                          <a:effectLst/>
                        </a:rPr>
                        <a:t>CARACTERÍSTICAS LAMINADOS </a:t>
                      </a:r>
                      <a:endParaRPr lang="es-EC" sz="800" b="0" i="0" u="none" strike="noStrike" dirty="0">
                        <a:solidFill>
                          <a:srgbClr val="000000"/>
                        </a:solidFill>
                        <a:effectLst/>
                        <a:latin typeface="Times New Roman"/>
                      </a:endParaRPr>
                    </a:p>
                  </a:txBody>
                  <a:tcPr marL="6983" marR="6983" marT="6983" marB="0" anchor="b"/>
                </a:tc>
                <a:tc hMerge="1">
                  <a:txBody>
                    <a:bodyPr/>
                    <a:lstStyle/>
                    <a:p>
                      <a:pPr algn="l" fontAlgn="b"/>
                      <a:endParaRPr lang="es-EC" sz="800" b="0" i="0" u="none" strike="noStrike">
                        <a:solidFill>
                          <a:srgbClr val="000000"/>
                        </a:solidFill>
                        <a:effectLst/>
                        <a:latin typeface="Calibri"/>
                      </a:endParaRPr>
                    </a:p>
                  </a:txBody>
                  <a:tcPr marL="6983" marR="6983" marT="6983" marB="0" anchor="b"/>
                </a:tc>
                <a:tc hMerge="1">
                  <a:txBody>
                    <a:bodyPr/>
                    <a:lstStyle/>
                    <a:p>
                      <a:pPr algn="l" fontAlgn="b"/>
                      <a:endParaRPr lang="es-EC" sz="800" b="0" i="0" u="none" strike="noStrike">
                        <a:solidFill>
                          <a:srgbClr val="000000"/>
                        </a:solidFill>
                        <a:effectLst/>
                        <a:latin typeface="Calibri"/>
                      </a:endParaRPr>
                    </a:p>
                  </a:txBody>
                  <a:tcPr marL="6983" marR="6983" marT="6983" marB="0" anchor="b"/>
                </a:tc>
                <a:tc hMerge="1">
                  <a:txBody>
                    <a:bodyPr/>
                    <a:lstStyle/>
                    <a:p>
                      <a:pPr algn="ctr" fontAlgn="ctr"/>
                      <a:endParaRPr lang="es-EC" sz="800" b="0" i="0" u="none" strike="noStrike" dirty="0">
                        <a:solidFill>
                          <a:srgbClr val="000000"/>
                        </a:solidFill>
                        <a:effectLst/>
                        <a:latin typeface="Times New Roman"/>
                      </a:endParaRPr>
                    </a:p>
                  </a:txBody>
                  <a:tcPr marL="6983" marR="6983" marT="698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67314">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ctr" fontAlgn="ctr"/>
                      <a:r>
                        <a:rPr lang="es-EC" sz="800" u="none" strike="noStrike">
                          <a:effectLst/>
                        </a:rPr>
                        <a:t>ELEMENTO </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800" u="none" strike="noStrike">
                          <a:effectLst/>
                        </a:rPr>
                        <a:t>ASIGNACIÓN</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800" u="none" strike="noStrike">
                          <a:effectLst/>
                        </a:rPr>
                        <a:t>t3</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800" u="none" strike="noStrike">
                          <a:effectLst/>
                        </a:rPr>
                        <a:t>t2</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800" u="none" strike="noStrike">
                          <a:effectLst/>
                        </a:rPr>
                        <a:t>Tf</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800" u="none" strike="noStrike">
                          <a:effectLst/>
                        </a:rPr>
                        <a:t>tw</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800" u="none" strike="noStrike">
                          <a:effectLst/>
                        </a:rPr>
                        <a:t>t2b</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800" u="none" strike="noStrike">
                          <a:effectLst/>
                        </a:rPr>
                        <a:t>tfb</a:t>
                      </a:r>
                      <a:endParaRPr lang="es-EC" sz="800" b="0" i="0" u="none" strike="noStrike">
                        <a:solidFill>
                          <a:srgbClr val="000000"/>
                        </a:solidFill>
                        <a:effectLst/>
                        <a:latin typeface="Times New Roman"/>
                      </a:endParaRPr>
                    </a:p>
                  </a:txBody>
                  <a:tcPr marL="6983" marR="6983" marT="6983" marB="0" anchor="ctr"/>
                </a:tc>
              </a:tr>
              <a:tr h="292040">
                <a:tc>
                  <a:txBody>
                    <a:bodyPr/>
                    <a:lstStyle/>
                    <a:p>
                      <a:pPr algn="l" fontAlgn="ctr"/>
                      <a:r>
                        <a:rPr lang="es-EC" sz="800" u="none" strike="noStrike">
                          <a:effectLst/>
                        </a:rPr>
                        <a:t>1er PISO</a:t>
                      </a:r>
                      <a:endParaRPr lang="es-EC" sz="800" b="0" i="0" u="none" strike="noStrike">
                        <a:solidFill>
                          <a:srgbClr val="000000"/>
                        </a:solidFill>
                        <a:effectLst/>
                        <a:latin typeface="Times New Roman"/>
                      </a:endParaRPr>
                    </a:p>
                  </a:txBody>
                  <a:tcPr marL="6983" marR="6983" marT="6983"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W18X55</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0.4597 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0.1913</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0.016</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0.00990</a:t>
                      </a:r>
                      <a:endParaRPr lang="es-EC" sz="900" b="0" i="0" u="none" strike="noStrike">
                        <a:solidFill>
                          <a:srgbClr val="000000"/>
                        </a:solidFill>
                        <a:effectLst/>
                        <a:latin typeface="Times New Roman"/>
                      </a:endParaRPr>
                    </a:p>
                  </a:txBody>
                  <a:tcPr marL="6983" marR="6983" marT="6983" marB="0" anchor="ctr"/>
                </a:tc>
                <a:tc>
                  <a:txBody>
                    <a:bodyPr/>
                    <a:lstStyle/>
                    <a:p>
                      <a:pPr algn="l" fontAlgn="ctr"/>
                      <a:r>
                        <a:rPr lang="es-EC" sz="900" u="none" strike="noStrike">
                          <a:effectLst/>
                        </a:rPr>
                        <a:t> 0.1913</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0.016</a:t>
                      </a:r>
                      <a:endParaRPr lang="es-EC" sz="900" b="0" i="0" u="none" strike="noStrike">
                        <a:solidFill>
                          <a:srgbClr val="000000"/>
                        </a:solidFill>
                        <a:effectLst/>
                        <a:latin typeface="Times New Roman"/>
                      </a:endParaRPr>
                    </a:p>
                  </a:txBody>
                  <a:tcPr marL="6983" marR="6983" marT="6983" marB="0" anchor="ctr"/>
                </a:tc>
              </a:tr>
              <a:tr h="367314">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W12X72</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0.3124</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0.3048 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0.017 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0.0109 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0.3048 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0.017 </a:t>
                      </a:r>
                      <a:endParaRPr lang="es-EC" sz="900" b="0" i="0" u="none" strike="noStrike">
                        <a:solidFill>
                          <a:srgbClr val="000000"/>
                        </a:solidFill>
                        <a:effectLst/>
                        <a:latin typeface="Times New Roman"/>
                      </a:endParaRPr>
                    </a:p>
                  </a:txBody>
                  <a:tcPr marL="6983" marR="6983" marT="6983" marB="0" anchor="ctr"/>
                </a:tc>
              </a:tr>
              <a:tr h="223231">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983" marR="6983" marT="6983" marB="0" anchor="ctr"/>
                </a:tc>
                <a:tc gridSpan="7">
                  <a:txBody>
                    <a:bodyPr/>
                    <a:lstStyle/>
                    <a:p>
                      <a:pPr algn="ctr" fontAlgn="ctr"/>
                      <a:r>
                        <a:rPr lang="es-EC" sz="900" u="none" strike="noStrike">
                          <a:effectLst/>
                        </a:rPr>
                        <a:t> LOSA TIPO DECK 10 cm</a:t>
                      </a:r>
                      <a:endParaRPr lang="es-EC" sz="900" b="0" i="0" u="none" strike="noStrike">
                        <a:solidFill>
                          <a:srgbClr val="000000"/>
                        </a:solidFill>
                        <a:effectLst/>
                        <a:latin typeface="Times New Roman"/>
                      </a:endParaRPr>
                    </a:p>
                  </a:txBody>
                  <a:tcPr marL="6983" marR="6983" marT="698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2040">
                <a:tc>
                  <a:txBody>
                    <a:bodyPr/>
                    <a:lstStyle/>
                    <a:p>
                      <a:pPr algn="l" fontAlgn="ctr"/>
                      <a:r>
                        <a:rPr lang="es-EC" sz="800" u="none" strike="noStrike">
                          <a:effectLst/>
                        </a:rPr>
                        <a:t>2do PISO</a:t>
                      </a:r>
                      <a:endParaRPr lang="es-EC" sz="800" b="0" i="0" u="none" strike="noStrike">
                        <a:solidFill>
                          <a:srgbClr val="000000"/>
                        </a:solidFill>
                        <a:effectLst/>
                        <a:latin typeface="Times New Roman"/>
                      </a:endParaRPr>
                    </a:p>
                  </a:txBody>
                  <a:tcPr marL="6983" marR="6983" marT="6983"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W18X55</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dirty="0">
                          <a:effectLst/>
                        </a:rPr>
                        <a:t>0.4597 </a:t>
                      </a:r>
                      <a:endParaRPr lang="es-EC" sz="900" b="0" i="0" u="none" strike="noStrike" dirty="0">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0.1913</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0.016</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0.00990</a:t>
                      </a:r>
                      <a:endParaRPr lang="es-EC" sz="900" b="0" i="0" u="none" strike="noStrike">
                        <a:solidFill>
                          <a:srgbClr val="000000"/>
                        </a:solidFill>
                        <a:effectLst/>
                        <a:latin typeface="Times New Roman"/>
                      </a:endParaRPr>
                    </a:p>
                  </a:txBody>
                  <a:tcPr marL="6983" marR="6983" marT="6983" marB="0" anchor="ctr"/>
                </a:tc>
                <a:tc>
                  <a:txBody>
                    <a:bodyPr/>
                    <a:lstStyle/>
                    <a:p>
                      <a:pPr algn="l" fontAlgn="ctr"/>
                      <a:r>
                        <a:rPr lang="es-EC" sz="900" u="none" strike="noStrike">
                          <a:effectLst/>
                        </a:rPr>
                        <a:t> 0.1913</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0.016</a:t>
                      </a:r>
                      <a:endParaRPr lang="es-EC" sz="900" b="0" i="0" u="none" strike="noStrike">
                        <a:solidFill>
                          <a:srgbClr val="000000"/>
                        </a:solidFill>
                        <a:effectLst/>
                        <a:latin typeface="Times New Roman"/>
                      </a:endParaRPr>
                    </a:p>
                  </a:txBody>
                  <a:tcPr marL="6983" marR="6983" marT="6983" marB="0" anchor="ctr"/>
                </a:tc>
              </a:tr>
              <a:tr h="367314">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W12X72</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0.3124</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0.3048 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0.017 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0.0109 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0.3048 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0.017 </a:t>
                      </a:r>
                      <a:endParaRPr lang="es-EC" sz="900" b="0" i="0" u="none" strike="noStrike">
                        <a:solidFill>
                          <a:srgbClr val="000000"/>
                        </a:solidFill>
                        <a:effectLst/>
                        <a:latin typeface="Times New Roman"/>
                      </a:endParaRPr>
                    </a:p>
                  </a:txBody>
                  <a:tcPr marL="6983" marR="6983" marT="6983" marB="0" anchor="ctr"/>
                </a:tc>
              </a:tr>
              <a:tr h="223231">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983" marR="6983" marT="6983" marB="0" anchor="ctr"/>
                </a:tc>
                <a:tc gridSpan="7">
                  <a:txBody>
                    <a:bodyPr/>
                    <a:lstStyle/>
                    <a:p>
                      <a:pPr algn="ctr" fontAlgn="ctr"/>
                      <a:r>
                        <a:rPr lang="es-EC" sz="900" u="none" strike="noStrike">
                          <a:effectLst/>
                        </a:rPr>
                        <a:t> LOSA TIPO DECK 10 cm</a:t>
                      </a:r>
                      <a:endParaRPr lang="es-EC" sz="900" b="0" i="0" u="none" strike="noStrike">
                        <a:solidFill>
                          <a:srgbClr val="000000"/>
                        </a:solidFill>
                        <a:effectLst/>
                        <a:latin typeface="Times New Roman"/>
                      </a:endParaRPr>
                    </a:p>
                  </a:txBody>
                  <a:tcPr marL="6983" marR="6983" marT="698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2040">
                <a:tc>
                  <a:txBody>
                    <a:bodyPr/>
                    <a:lstStyle/>
                    <a:p>
                      <a:pPr algn="l" fontAlgn="ctr"/>
                      <a:r>
                        <a:rPr lang="es-EC" sz="800" u="none" strike="noStrike">
                          <a:effectLst/>
                        </a:rPr>
                        <a:t>3er PISO</a:t>
                      </a:r>
                      <a:endParaRPr lang="es-EC" sz="800" b="0" i="0" u="none" strike="noStrike">
                        <a:solidFill>
                          <a:srgbClr val="000000"/>
                        </a:solidFill>
                        <a:effectLst/>
                        <a:latin typeface="Times New Roman"/>
                      </a:endParaRPr>
                    </a:p>
                  </a:txBody>
                  <a:tcPr marL="6983" marR="6983" marT="6983"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W18X55</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0.4597 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0.1913</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0.016</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0.00990</a:t>
                      </a:r>
                      <a:endParaRPr lang="es-EC" sz="900" b="0" i="0" u="none" strike="noStrike">
                        <a:solidFill>
                          <a:srgbClr val="000000"/>
                        </a:solidFill>
                        <a:effectLst/>
                        <a:latin typeface="Times New Roman"/>
                      </a:endParaRPr>
                    </a:p>
                  </a:txBody>
                  <a:tcPr marL="6983" marR="6983" marT="6983" marB="0" anchor="ctr"/>
                </a:tc>
                <a:tc>
                  <a:txBody>
                    <a:bodyPr/>
                    <a:lstStyle/>
                    <a:p>
                      <a:pPr algn="l" fontAlgn="ctr"/>
                      <a:r>
                        <a:rPr lang="es-EC" sz="900" u="none" strike="noStrike">
                          <a:effectLst/>
                        </a:rPr>
                        <a:t> 0.1913</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0.016</a:t>
                      </a:r>
                      <a:endParaRPr lang="es-EC" sz="900" b="0" i="0" u="none" strike="noStrike">
                        <a:solidFill>
                          <a:srgbClr val="000000"/>
                        </a:solidFill>
                        <a:effectLst/>
                        <a:latin typeface="Times New Roman"/>
                      </a:endParaRPr>
                    </a:p>
                  </a:txBody>
                  <a:tcPr marL="6983" marR="6983" marT="6983" marB="0" anchor="ctr"/>
                </a:tc>
              </a:tr>
              <a:tr h="367314">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W12X72</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0.3124</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0.3048 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0.017 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0.0109 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0.3048 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0.017 </a:t>
                      </a:r>
                      <a:endParaRPr lang="es-EC" sz="900" b="0" i="0" u="none" strike="noStrike">
                        <a:solidFill>
                          <a:srgbClr val="000000"/>
                        </a:solidFill>
                        <a:effectLst/>
                        <a:latin typeface="Times New Roman"/>
                      </a:endParaRPr>
                    </a:p>
                  </a:txBody>
                  <a:tcPr marL="6983" marR="6983" marT="6983" marB="0" anchor="ctr"/>
                </a:tc>
              </a:tr>
              <a:tr h="223231">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dirty="0">
                          <a:effectLst/>
                        </a:rPr>
                        <a:t>LOSA</a:t>
                      </a:r>
                      <a:endParaRPr lang="es-EC" sz="800" b="0" i="0" u="none" strike="noStrike" dirty="0">
                        <a:solidFill>
                          <a:srgbClr val="000000"/>
                        </a:solidFill>
                        <a:effectLst/>
                        <a:latin typeface="Times New Roman"/>
                      </a:endParaRPr>
                    </a:p>
                  </a:txBody>
                  <a:tcPr marL="6983" marR="6983" marT="6983" marB="0" anchor="ctr"/>
                </a:tc>
                <a:tc gridSpan="7">
                  <a:txBody>
                    <a:bodyPr/>
                    <a:lstStyle/>
                    <a:p>
                      <a:pPr algn="ctr" fontAlgn="ctr"/>
                      <a:r>
                        <a:rPr lang="es-EC" sz="900" u="none" strike="noStrike">
                          <a:effectLst/>
                        </a:rPr>
                        <a:t> LOSA TIPO DECK 10 cm</a:t>
                      </a:r>
                      <a:endParaRPr lang="es-EC" sz="900" b="0" i="0" u="none" strike="noStrike">
                        <a:solidFill>
                          <a:srgbClr val="000000"/>
                        </a:solidFill>
                        <a:effectLst/>
                        <a:latin typeface="Times New Roman"/>
                      </a:endParaRPr>
                    </a:p>
                  </a:txBody>
                  <a:tcPr marL="6983" marR="6983" marT="698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2040">
                <a:tc>
                  <a:txBody>
                    <a:bodyPr/>
                    <a:lstStyle/>
                    <a:p>
                      <a:pPr algn="l" fontAlgn="ctr"/>
                      <a:r>
                        <a:rPr lang="es-EC" sz="800" u="none" strike="noStrike">
                          <a:effectLst/>
                        </a:rPr>
                        <a:t>4to PISO</a:t>
                      </a:r>
                      <a:endParaRPr lang="es-EC" sz="800" b="0" i="0" u="none" strike="noStrike">
                        <a:solidFill>
                          <a:srgbClr val="000000"/>
                        </a:solidFill>
                        <a:effectLst/>
                        <a:latin typeface="Times New Roman"/>
                      </a:endParaRPr>
                    </a:p>
                  </a:txBody>
                  <a:tcPr marL="6983" marR="6983" marT="6983"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W18X50</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0.457</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0.19</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0.0145 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0.00901 </a:t>
                      </a:r>
                      <a:endParaRPr lang="es-EC" sz="900" b="0" i="0" u="none" strike="noStrike">
                        <a:solidFill>
                          <a:srgbClr val="000000"/>
                        </a:solidFill>
                        <a:effectLst/>
                        <a:latin typeface="Times New Roman"/>
                      </a:endParaRPr>
                    </a:p>
                  </a:txBody>
                  <a:tcPr marL="6983" marR="6983" marT="6983" marB="0" anchor="ctr"/>
                </a:tc>
                <a:tc>
                  <a:txBody>
                    <a:bodyPr/>
                    <a:lstStyle/>
                    <a:p>
                      <a:pPr algn="l" fontAlgn="ctr"/>
                      <a:r>
                        <a:rPr lang="es-EC" sz="900" u="none" strike="noStrike">
                          <a:effectLst/>
                        </a:rPr>
                        <a:t> 0.190</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0.0145 </a:t>
                      </a:r>
                      <a:endParaRPr lang="es-EC" sz="900" b="0" i="0" u="none" strike="noStrike">
                        <a:solidFill>
                          <a:srgbClr val="000000"/>
                        </a:solidFill>
                        <a:effectLst/>
                        <a:latin typeface="Times New Roman"/>
                      </a:endParaRPr>
                    </a:p>
                  </a:txBody>
                  <a:tcPr marL="6983" marR="6983" marT="6983" marB="0" anchor="ctr"/>
                </a:tc>
              </a:tr>
              <a:tr h="367314">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W12X45</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0.3073</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0.2045 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0.0146 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0.00850</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0.2045 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0.0146 </a:t>
                      </a:r>
                      <a:endParaRPr lang="es-EC" sz="900" b="0" i="0" u="none" strike="noStrike">
                        <a:solidFill>
                          <a:srgbClr val="000000"/>
                        </a:solidFill>
                        <a:effectLst/>
                        <a:latin typeface="Times New Roman"/>
                      </a:endParaRPr>
                    </a:p>
                  </a:txBody>
                  <a:tcPr marL="6983" marR="6983" marT="6983" marB="0" anchor="ctr"/>
                </a:tc>
              </a:tr>
              <a:tr h="223231">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983" marR="6983" marT="6983" marB="0" anchor="ctr"/>
                </a:tc>
                <a:tc gridSpan="7">
                  <a:txBody>
                    <a:bodyPr/>
                    <a:lstStyle/>
                    <a:p>
                      <a:pPr algn="ctr" fontAlgn="ctr"/>
                      <a:r>
                        <a:rPr lang="es-EC" sz="900" u="none" strike="noStrike">
                          <a:effectLst/>
                        </a:rPr>
                        <a:t> LOSA TIPO DECK 10 cm</a:t>
                      </a:r>
                      <a:endParaRPr lang="es-EC" sz="900" b="0" i="0" u="none" strike="noStrike">
                        <a:solidFill>
                          <a:srgbClr val="000000"/>
                        </a:solidFill>
                        <a:effectLst/>
                        <a:latin typeface="Times New Roman"/>
                      </a:endParaRPr>
                    </a:p>
                  </a:txBody>
                  <a:tcPr marL="6983" marR="6983" marT="698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2040">
                <a:tc>
                  <a:txBody>
                    <a:bodyPr/>
                    <a:lstStyle/>
                    <a:p>
                      <a:pPr algn="l" fontAlgn="ctr"/>
                      <a:r>
                        <a:rPr lang="es-EC" sz="800" u="none" strike="noStrike">
                          <a:effectLst/>
                        </a:rPr>
                        <a:t>5to PISO</a:t>
                      </a:r>
                      <a:endParaRPr lang="es-EC" sz="800" b="0" i="0" u="none" strike="noStrike">
                        <a:solidFill>
                          <a:srgbClr val="000000"/>
                        </a:solidFill>
                        <a:effectLst/>
                        <a:latin typeface="Times New Roman"/>
                      </a:endParaRPr>
                    </a:p>
                  </a:txBody>
                  <a:tcPr marL="6983" marR="6983" marT="6983"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W18X50</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0.457</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0.19</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0.0145 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0.00901 </a:t>
                      </a:r>
                      <a:endParaRPr lang="es-EC" sz="900" b="0" i="0" u="none" strike="noStrike">
                        <a:solidFill>
                          <a:srgbClr val="000000"/>
                        </a:solidFill>
                        <a:effectLst/>
                        <a:latin typeface="Times New Roman"/>
                      </a:endParaRPr>
                    </a:p>
                  </a:txBody>
                  <a:tcPr marL="6983" marR="6983" marT="6983" marB="0" anchor="ctr"/>
                </a:tc>
                <a:tc>
                  <a:txBody>
                    <a:bodyPr/>
                    <a:lstStyle/>
                    <a:p>
                      <a:pPr algn="l" fontAlgn="ctr"/>
                      <a:r>
                        <a:rPr lang="es-EC" sz="900" u="none" strike="noStrike">
                          <a:effectLst/>
                        </a:rPr>
                        <a:t> 0.190</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0.0145 </a:t>
                      </a:r>
                      <a:endParaRPr lang="es-EC" sz="900" b="0" i="0" u="none" strike="noStrike">
                        <a:solidFill>
                          <a:srgbClr val="000000"/>
                        </a:solidFill>
                        <a:effectLst/>
                        <a:latin typeface="Times New Roman"/>
                      </a:endParaRPr>
                    </a:p>
                  </a:txBody>
                  <a:tcPr marL="6983" marR="6983" marT="6983" marB="0" anchor="ctr"/>
                </a:tc>
              </a:tr>
              <a:tr h="367314">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W12X45</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0.3073</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0.2045 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0.0146 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0.00850</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0.2045 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0.0146 </a:t>
                      </a:r>
                      <a:endParaRPr lang="es-EC" sz="900" b="0" i="0" u="none" strike="noStrike">
                        <a:solidFill>
                          <a:srgbClr val="000000"/>
                        </a:solidFill>
                        <a:effectLst/>
                        <a:latin typeface="Times New Roman"/>
                      </a:endParaRPr>
                    </a:p>
                  </a:txBody>
                  <a:tcPr marL="6983" marR="6983" marT="6983" marB="0" anchor="ctr"/>
                </a:tc>
              </a:tr>
              <a:tr h="223231">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983" marR="6983" marT="6983" marB="0" anchor="ctr"/>
                </a:tc>
                <a:tc gridSpan="7">
                  <a:txBody>
                    <a:bodyPr/>
                    <a:lstStyle/>
                    <a:p>
                      <a:pPr algn="ctr" fontAlgn="ctr"/>
                      <a:r>
                        <a:rPr lang="es-EC" sz="900" u="none" strike="noStrike">
                          <a:effectLst/>
                        </a:rPr>
                        <a:t> LOSA TIPO DECK 10 cm</a:t>
                      </a:r>
                      <a:endParaRPr lang="es-EC" sz="900" b="0" i="0" u="none" strike="noStrike">
                        <a:solidFill>
                          <a:srgbClr val="000000"/>
                        </a:solidFill>
                        <a:effectLst/>
                        <a:latin typeface="Times New Roman"/>
                      </a:endParaRPr>
                    </a:p>
                  </a:txBody>
                  <a:tcPr marL="6983" marR="6983" marT="698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2040">
                <a:tc>
                  <a:txBody>
                    <a:bodyPr/>
                    <a:lstStyle/>
                    <a:p>
                      <a:pPr algn="l" fontAlgn="ctr"/>
                      <a:r>
                        <a:rPr lang="es-EC" sz="800" u="none" strike="noStrike">
                          <a:effectLst/>
                        </a:rPr>
                        <a:t>6to PISO</a:t>
                      </a:r>
                      <a:endParaRPr lang="es-EC" sz="800" b="0" i="0" u="none" strike="noStrike">
                        <a:solidFill>
                          <a:srgbClr val="000000"/>
                        </a:solidFill>
                        <a:effectLst/>
                        <a:latin typeface="Times New Roman"/>
                      </a:endParaRPr>
                    </a:p>
                  </a:txBody>
                  <a:tcPr marL="6983" marR="6983" marT="6983"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W18X50</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0.457</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0.19</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0.0145 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0.00901 </a:t>
                      </a:r>
                      <a:endParaRPr lang="es-EC" sz="900" b="0" i="0" u="none" strike="noStrike">
                        <a:solidFill>
                          <a:srgbClr val="000000"/>
                        </a:solidFill>
                        <a:effectLst/>
                        <a:latin typeface="Times New Roman"/>
                      </a:endParaRPr>
                    </a:p>
                  </a:txBody>
                  <a:tcPr marL="6983" marR="6983" marT="6983" marB="0" anchor="ctr"/>
                </a:tc>
                <a:tc>
                  <a:txBody>
                    <a:bodyPr/>
                    <a:lstStyle/>
                    <a:p>
                      <a:pPr algn="l" fontAlgn="ctr"/>
                      <a:r>
                        <a:rPr lang="es-EC" sz="900" u="none" strike="noStrike">
                          <a:effectLst/>
                        </a:rPr>
                        <a:t> 0.190</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0.0145 </a:t>
                      </a:r>
                      <a:endParaRPr lang="es-EC" sz="900" b="0" i="0" u="none" strike="noStrike">
                        <a:solidFill>
                          <a:srgbClr val="000000"/>
                        </a:solidFill>
                        <a:effectLst/>
                        <a:latin typeface="Times New Roman"/>
                      </a:endParaRPr>
                    </a:p>
                  </a:txBody>
                  <a:tcPr marL="6983" marR="6983" marT="6983" marB="0" anchor="ctr"/>
                </a:tc>
              </a:tr>
              <a:tr h="367314">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W12X45</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0.3073</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0.2045 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0.0146 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 0.00850</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0.2045 </a:t>
                      </a:r>
                      <a:endParaRPr lang="es-EC" sz="900" b="0" i="0" u="none" strike="noStrike">
                        <a:solidFill>
                          <a:srgbClr val="000000"/>
                        </a:solidFill>
                        <a:effectLst/>
                        <a:latin typeface="Times New Roman"/>
                      </a:endParaRPr>
                    </a:p>
                  </a:txBody>
                  <a:tcPr marL="6983" marR="6983" marT="6983" marB="0" anchor="ctr"/>
                </a:tc>
                <a:tc>
                  <a:txBody>
                    <a:bodyPr/>
                    <a:lstStyle/>
                    <a:p>
                      <a:pPr algn="ctr" fontAlgn="ctr"/>
                      <a:r>
                        <a:rPr lang="es-EC" sz="900" u="none" strike="noStrike">
                          <a:effectLst/>
                        </a:rPr>
                        <a:t>0.0146 </a:t>
                      </a:r>
                      <a:endParaRPr lang="es-EC" sz="900" b="0" i="0" u="none" strike="noStrike">
                        <a:solidFill>
                          <a:srgbClr val="000000"/>
                        </a:solidFill>
                        <a:effectLst/>
                        <a:latin typeface="Times New Roman"/>
                      </a:endParaRPr>
                    </a:p>
                  </a:txBody>
                  <a:tcPr marL="6983" marR="6983" marT="6983" marB="0" anchor="ctr"/>
                </a:tc>
              </a:tr>
              <a:tr h="223231">
                <a:tc>
                  <a:txBody>
                    <a:bodyPr/>
                    <a:lstStyle/>
                    <a:p>
                      <a:pPr algn="l" fontAlgn="b"/>
                      <a:endParaRPr lang="es-EC" sz="800" b="0" i="0" u="none" strike="noStrike">
                        <a:solidFill>
                          <a:srgbClr val="000000"/>
                        </a:solidFill>
                        <a:effectLst/>
                        <a:latin typeface="Calibri"/>
                      </a:endParaRPr>
                    </a:p>
                  </a:txBody>
                  <a:tcPr marL="6983" marR="6983" marT="6983"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983" marR="6983" marT="6983" marB="0" anchor="ctr"/>
                </a:tc>
                <a:tc gridSpan="7">
                  <a:txBody>
                    <a:bodyPr/>
                    <a:lstStyle/>
                    <a:p>
                      <a:pPr algn="ctr" fontAlgn="ctr"/>
                      <a:r>
                        <a:rPr lang="es-EC" sz="900" u="none" strike="noStrike" dirty="0">
                          <a:effectLst/>
                        </a:rPr>
                        <a:t> LOSA TIPO DECK 10 cm</a:t>
                      </a:r>
                      <a:endParaRPr lang="es-EC" sz="900" b="0" i="0" u="none" strike="noStrike" dirty="0">
                        <a:solidFill>
                          <a:srgbClr val="000000"/>
                        </a:solidFill>
                        <a:effectLst/>
                        <a:latin typeface="Times New Roman"/>
                      </a:endParaRPr>
                    </a:p>
                  </a:txBody>
                  <a:tcPr marL="6983" marR="6983" marT="698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7" name="6 Rectángulo"/>
          <p:cNvSpPr/>
          <p:nvPr/>
        </p:nvSpPr>
        <p:spPr>
          <a:xfrm>
            <a:off x="4211960" y="6239053"/>
            <a:ext cx="4572000" cy="646331"/>
          </a:xfrm>
          <a:prstGeom prst="rect">
            <a:avLst/>
          </a:prstGeom>
        </p:spPr>
        <p:txBody>
          <a:bodyPr>
            <a:spAutoFit/>
          </a:bodyPr>
          <a:lstStyle/>
          <a:p>
            <a:pPr algn="ctr"/>
            <a:r>
              <a:rPr lang="es-EC" dirty="0"/>
              <a:t>Dimensiones Finales </a:t>
            </a:r>
            <a:r>
              <a:rPr lang="es-EC" dirty="0" smtClean="0"/>
              <a:t>en Elementos Laminados</a:t>
            </a:r>
            <a:endParaRPr lang="es-EC" dirty="0"/>
          </a:p>
        </p:txBody>
      </p:sp>
    </p:spTree>
    <p:extLst>
      <p:ext uri="{BB962C8B-B14F-4D97-AF65-F5344CB8AC3E}">
        <p14:creationId xmlns:p14="http://schemas.microsoft.com/office/powerpoint/2010/main" xmlns="" val="220148863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rot="-4500000">
            <a:off x="-1385764" y="4977828"/>
            <a:ext cx="6802014" cy="1381998"/>
          </a:xfrm>
        </p:spPr>
        <p:txBody>
          <a:bodyPr>
            <a:normAutofit fontScale="90000"/>
          </a:bodyPr>
          <a:lstStyle/>
          <a:p>
            <a:pPr lvl="1" algn="r" rtl="0">
              <a:spcBef>
                <a:spcPct val="0"/>
              </a:spcBef>
            </a:pPr>
            <a:r>
              <a:rPr lang="es-EC" sz="3600" b="1" kern="1200" dirty="0" smtClean="0">
                <a:solidFill>
                  <a:schemeClr val="tx1"/>
                </a:solidFill>
                <a:latin typeface="+mj-lt"/>
                <a:ea typeface="+mj-ea"/>
                <a:cs typeface="+mj-cs"/>
              </a:rPr>
              <a:t>Comprobación </a:t>
            </a:r>
            <a:r>
              <a:rPr lang="es-EC" sz="3600" b="1" kern="1200" dirty="0">
                <a:solidFill>
                  <a:schemeClr val="tx1"/>
                </a:solidFill>
                <a:latin typeface="+mj-lt"/>
                <a:ea typeface="+mj-ea"/>
                <a:cs typeface="+mj-cs"/>
              </a:rPr>
              <a:t/>
            </a:r>
            <a:br>
              <a:rPr lang="es-EC" sz="3600" b="1" kern="1200" dirty="0">
                <a:solidFill>
                  <a:schemeClr val="tx1"/>
                </a:solidFill>
                <a:latin typeface="+mj-lt"/>
                <a:ea typeface="+mj-ea"/>
                <a:cs typeface="+mj-cs"/>
              </a:rPr>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pic>
        <p:nvPicPr>
          <p:cNvPr id="5" name="4 Imagen"/>
          <p:cNvPicPr/>
          <p:nvPr/>
        </p:nvPicPr>
        <p:blipFill>
          <a:blip r:embed="rId2">
            <a:extLst>
              <a:ext uri="{28A0092B-C50C-407E-A947-70E740481C1C}">
                <a14:useLocalDpi xmlns:a14="http://schemas.microsoft.com/office/drawing/2010/main" xmlns="" val="0"/>
              </a:ext>
            </a:extLst>
          </a:blip>
          <a:srcRect l="42903" t="20229" r="2296" b="5167"/>
          <a:stretch>
            <a:fillRect/>
          </a:stretch>
        </p:blipFill>
        <p:spPr bwMode="auto">
          <a:xfrm>
            <a:off x="3851920" y="404664"/>
            <a:ext cx="4968552" cy="5184576"/>
          </a:xfrm>
          <a:prstGeom prst="rect">
            <a:avLst/>
          </a:prstGeom>
          <a:noFill/>
          <a:ln>
            <a:noFill/>
          </a:ln>
        </p:spPr>
      </p:pic>
      <p:sp>
        <p:nvSpPr>
          <p:cNvPr id="6" name="5 Rectángulo"/>
          <p:cNvSpPr/>
          <p:nvPr/>
        </p:nvSpPr>
        <p:spPr>
          <a:xfrm>
            <a:off x="2520280" y="5949280"/>
            <a:ext cx="5364088" cy="646331"/>
          </a:xfrm>
          <a:prstGeom prst="rect">
            <a:avLst/>
          </a:prstGeom>
        </p:spPr>
        <p:txBody>
          <a:bodyPr wrap="square">
            <a:spAutoFit/>
          </a:bodyPr>
          <a:lstStyle/>
          <a:p>
            <a:pPr algn="ctr"/>
            <a:r>
              <a:rPr lang="es-EC" dirty="0"/>
              <a:t>Pórtico con Secciones Finales en Columnas y Vigas ELEMENTOS LAMINADOS.</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72400"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6723711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904959" y="2871766"/>
            <a:ext cx="4769307" cy="1695631"/>
          </a:xfrm>
        </p:spPr>
        <p:txBody>
          <a:bodyPr/>
          <a:lstStyle/>
          <a:p>
            <a:pPr algn="l"/>
            <a:r>
              <a:rPr lang="es-EC" dirty="0" smtClean="0">
                <a:effectLst/>
              </a:rPr>
              <a:t>OBJETIVO GENERAL</a:t>
            </a:r>
            <a:endParaRPr lang="es-EC" dirty="0"/>
          </a:p>
        </p:txBody>
      </p:sp>
      <p:sp>
        <p:nvSpPr>
          <p:cNvPr id="3" name="2 Marcador de contenido"/>
          <p:cNvSpPr>
            <a:spLocks noGrp="1"/>
          </p:cNvSpPr>
          <p:nvPr>
            <p:ph idx="1"/>
          </p:nvPr>
        </p:nvSpPr>
        <p:spPr>
          <a:xfrm>
            <a:off x="3707904" y="620688"/>
            <a:ext cx="5328592" cy="5328592"/>
          </a:xfrm>
        </p:spPr>
        <p:txBody>
          <a:bodyPr>
            <a:normAutofit fontScale="85000" lnSpcReduction="20000"/>
          </a:bodyPr>
          <a:lstStyle/>
          <a:p>
            <a:pPr marL="0" indent="0" algn="just">
              <a:buNone/>
            </a:pPr>
            <a:r>
              <a:rPr lang="es-EC" dirty="0">
                <a:effectLst/>
              </a:rPr>
              <a:t>El principal propósito es formular el diseño, comprobación y comparación de elementos de estructuras metálicas por medio del código FEMA usando como base el software ETABS como herramienta de cálculo estructural, al cual se incorporarán las diferentes consideraciones técnicas o teóricas para obtener datos y resultados acorde a los diseños generados en nuestro país abriendo una gran posibilidad de revelarnos una realidad con la gran referencia como lo es el código FEMA, enfocado a las estructuras metálicas</a:t>
            </a:r>
            <a:endParaRPr lang="es-EC"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8" name="Picture 2" descr="http://www.structura2.es/images/39_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260648"/>
            <a:ext cx="3131840" cy="21438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9212793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rot="-4500000">
            <a:off x="-1385764" y="4905821"/>
            <a:ext cx="6802014" cy="1381998"/>
          </a:xfrm>
        </p:spPr>
        <p:txBody>
          <a:bodyPr>
            <a:normAutofit fontScale="90000"/>
          </a:bodyPr>
          <a:lstStyle/>
          <a:p>
            <a:pPr lvl="1" algn="r" rtl="0">
              <a:spcBef>
                <a:spcPct val="0"/>
              </a:spcBef>
            </a:pPr>
            <a:r>
              <a:rPr lang="es-EC" sz="3600" b="1" kern="1200" dirty="0" smtClean="0">
                <a:solidFill>
                  <a:schemeClr val="tx1"/>
                </a:solidFill>
                <a:latin typeface="+mj-lt"/>
                <a:ea typeface="+mj-ea"/>
                <a:cs typeface="+mj-cs"/>
              </a:rPr>
              <a:t>Comprobación </a:t>
            </a:r>
            <a:r>
              <a:rPr lang="es-EC" sz="3600" b="1" kern="1200" dirty="0">
                <a:solidFill>
                  <a:schemeClr val="tx1"/>
                </a:solidFill>
                <a:latin typeface="+mj-lt"/>
                <a:ea typeface="+mj-ea"/>
                <a:cs typeface="+mj-cs"/>
              </a:rPr>
              <a:t/>
            </a:r>
            <a:br>
              <a:rPr lang="es-EC" sz="3600" b="1" kern="1200" dirty="0">
                <a:solidFill>
                  <a:schemeClr val="tx1"/>
                </a:solidFill>
                <a:latin typeface="+mj-lt"/>
                <a:ea typeface="+mj-ea"/>
                <a:cs typeface="+mj-cs"/>
              </a:rPr>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graphicFrame>
        <p:nvGraphicFramePr>
          <p:cNvPr id="7" name="6 Tabla"/>
          <p:cNvGraphicFramePr>
            <a:graphicFrameLocks noGrp="1"/>
          </p:cNvGraphicFramePr>
          <p:nvPr>
            <p:extLst>
              <p:ext uri="{D42A27DB-BD31-4B8C-83A1-F6EECF244321}">
                <p14:modId xmlns:p14="http://schemas.microsoft.com/office/powerpoint/2010/main" xmlns="" val="4173756990"/>
              </p:ext>
            </p:extLst>
          </p:nvPr>
        </p:nvGraphicFramePr>
        <p:xfrm>
          <a:off x="3347863" y="249169"/>
          <a:ext cx="5675690" cy="5763643"/>
        </p:xfrm>
        <a:graphic>
          <a:graphicData uri="http://schemas.openxmlformats.org/drawingml/2006/table">
            <a:tbl>
              <a:tblPr>
                <a:tableStyleId>{5C22544A-7EE6-4342-B048-85BDC9FD1C3A}</a:tableStyleId>
              </a:tblPr>
              <a:tblGrid>
                <a:gridCol w="621426"/>
                <a:gridCol w="704282"/>
                <a:gridCol w="621426"/>
                <a:gridCol w="186576"/>
                <a:gridCol w="434850"/>
                <a:gridCol w="621426"/>
                <a:gridCol w="621426"/>
                <a:gridCol w="621426"/>
                <a:gridCol w="621426"/>
                <a:gridCol w="621426"/>
              </a:tblGrid>
              <a:tr h="208781">
                <a:tc gridSpan="10">
                  <a:txBody>
                    <a:bodyPr/>
                    <a:lstStyle/>
                    <a:p>
                      <a:pPr algn="ctr" fontAlgn="ctr"/>
                      <a:r>
                        <a:rPr lang="es-EC" sz="800" u="none" strike="noStrike" dirty="0">
                          <a:effectLst/>
                        </a:rPr>
                        <a:t>CARACTERÍSTICAS SOLDADO</a:t>
                      </a:r>
                      <a:endParaRPr lang="es-EC" sz="800" b="0" i="0" u="none" strike="noStrike" dirty="0">
                        <a:solidFill>
                          <a:srgbClr val="000000"/>
                        </a:solidFill>
                        <a:effectLst/>
                        <a:latin typeface="Times New Roman"/>
                      </a:endParaRPr>
                    </a:p>
                  </a:txBody>
                  <a:tcPr marL="6881" marR="6881" marT="6881" marB="0" anchor="b"/>
                </a:tc>
                <a:tc hMerge="1">
                  <a:txBody>
                    <a:bodyPr/>
                    <a:lstStyle/>
                    <a:p>
                      <a:pPr algn="l" fontAlgn="b"/>
                      <a:endParaRPr lang="es-EC" sz="800" b="0" i="0" u="none" strike="noStrike">
                        <a:solidFill>
                          <a:srgbClr val="000000"/>
                        </a:solidFill>
                        <a:effectLst/>
                        <a:latin typeface="Calibri"/>
                      </a:endParaRPr>
                    </a:p>
                  </a:txBody>
                  <a:tcPr marL="6881" marR="6881" marT="6881" marB="0" anchor="b"/>
                </a:tc>
                <a:tc hMerge="1">
                  <a:txBody>
                    <a:bodyPr/>
                    <a:lstStyle/>
                    <a:p>
                      <a:pPr algn="l" fontAlgn="b"/>
                      <a:endParaRPr lang="es-EC" sz="800" b="0" i="0" u="none" strike="noStrike">
                        <a:solidFill>
                          <a:srgbClr val="000000"/>
                        </a:solidFill>
                        <a:effectLst/>
                        <a:latin typeface="Calibri"/>
                      </a:endParaRPr>
                    </a:p>
                  </a:txBody>
                  <a:tcPr marL="6881" marR="6881" marT="6881" marB="0" anchor="b"/>
                </a:tc>
                <a:tc hMerge="1">
                  <a:txBody>
                    <a:bodyPr/>
                    <a:lstStyle/>
                    <a:p>
                      <a:pPr algn="ctr" fontAlgn="ctr"/>
                      <a:endParaRPr lang="es-EC" sz="800" b="0" i="0" u="none" strike="noStrike">
                        <a:solidFill>
                          <a:srgbClr val="000000"/>
                        </a:solidFill>
                        <a:effectLst/>
                        <a:latin typeface="Times New Roman"/>
                      </a:endParaRPr>
                    </a:p>
                  </a:txBody>
                  <a:tcPr marL="6881" marR="6881" marT="6881" marB="0" anchor="ctr"/>
                </a:tc>
                <a:tc hMerge="1">
                  <a:txBody>
                    <a:bodyPr/>
                    <a:lstStyle/>
                    <a:p>
                      <a:pPr algn="ctr" fontAlgn="ctr"/>
                      <a:endParaRPr lang="es-EC" sz="800" b="0" i="0" u="none" strike="noStrike" dirty="0">
                        <a:solidFill>
                          <a:srgbClr val="000000"/>
                        </a:solidFill>
                        <a:effectLst/>
                        <a:latin typeface="Times New Roman"/>
                      </a:endParaRPr>
                    </a:p>
                  </a:txBody>
                  <a:tcPr marL="6881" marR="6881" marT="688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62259">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ctr" fontAlgn="ctr"/>
                      <a:r>
                        <a:rPr lang="es-EC" sz="800" u="none" strike="noStrike">
                          <a:effectLst/>
                        </a:rPr>
                        <a:t>ELEMENTO </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ASIGNACIÓN</a:t>
                      </a:r>
                      <a:endParaRPr lang="es-EC" sz="800" b="0" i="0" u="none" strike="noStrike">
                        <a:solidFill>
                          <a:srgbClr val="000000"/>
                        </a:solidFill>
                        <a:effectLst/>
                        <a:latin typeface="Times New Roman"/>
                      </a:endParaRPr>
                    </a:p>
                  </a:txBody>
                  <a:tcPr marL="6881" marR="6881" marT="6881" marB="0" anchor="ctr"/>
                </a:tc>
                <a:tc hMerge="1">
                  <a:txBody>
                    <a:bodyPr/>
                    <a:lstStyle/>
                    <a:p>
                      <a:pPr algn="ctr" fontAlgn="ct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t3</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t2</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tf</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tw</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t2b</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tfb</a:t>
                      </a:r>
                      <a:endParaRPr lang="es-EC" sz="800" b="0" i="0" u="none" strike="noStrike">
                        <a:solidFill>
                          <a:srgbClr val="000000"/>
                        </a:solidFill>
                        <a:effectLst/>
                        <a:latin typeface="Times New Roman"/>
                      </a:endParaRPr>
                    </a:p>
                  </a:txBody>
                  <a:tcPr marL="6881" marR="6881" marT="6881" marB="0" anchor="ctr"/>
                </a:tc>
              </a:tr>
              <a:tr h="269719">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b"/>
                      <a:endParaRPr lang="es-EC" sz="800" b="0" i="0" u="none" strike="noStrike">
                        <a:solidFill>
                          <a:srgbClr val="000000"/>
                        </a:solidFill>
                        <a:effectLst/>
                        <a:latin typeface="Calibri"/>
                      </a:endParaRPr>
                    </a:p>
                  </a:txBody>
                  <a:tcPr marL="6881" marR="6881" marT="6881" marB="0" anchor="b"/>
                </a:tc>
                <a:tc gridSpan="2">
                  <a:txBody>
                    <a:bodyPr/>
                    <a:lstStyle/>
                    <a:p>
                      <a:pPr algn="l" fontAlgn="b"/>
                      <a:endParaRPr lang="es-EC" sz="800" b="0" i="0" u="none" strike="noStrike">
                        <a:solidFill>
                          <a:srgbClr val="000000"/>
                        </a:solidFill>
                        <a:effectLst/>
                        <a:latin typeface="Calibri"/>
                      </a:endParaRPr>
                    </a:p>
                  </a:txBody>
                  <a:tcPr marL="6881" marR="6881" marT="6881" marB="0" anchor="b"/>
                </a:tc>
                <a:tc hMerge="1">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endParaRPr lang="es-EC"/>
                    </a:p>
                  </a:txBody>
                  <a:tcPr marL="6881" marR="6881" marT="6881" marB="0" anchor="b"/>
                </a:tc>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b"/>
                      <a:endParaRPr lang="es-EC" sz="800" b="0" i="0" u="none" strike="noStrike">
                        <a:solidFill>
                          <a:srgbClr val="000000"/>
                        </a:solidFill>
                        <a:effectLst/>
                        <a:latin typeface="Calibri"/>
                      </a:endParaRPr>
                    </a:p>
                  </a:txBody>
                  <a:tcPr marL="6881" marR="6881" marT="6881" marB="0" anchor="b"/>
                </a:tc>
              </a:tr>
              <a:tr h="208781">
                <a:tc>
                  <a:txBody>
                    <a:bodyPr/>
                    <a:lstStyle/>
                    <a:p>
                      <a:pPr algn="l" fontAlgn="ctr"/>
                      <a:r>
                        <a:rPr lang="es-EC" sz="800" u="none" strike="noStrike">
                          <a:effectLst/>
                        </a:rPr>
                        <a:t>1er PISO</a:t>
                      </a:r>
                      <a:endParaRPr lang="es-EC" sz="800" b="0" i="0" u="none" strike="noStrike">
                        <a:solidFill>
                          <a:srgbClr val="000000"/>
                        </a:solidFill>
                        <a:effectLst/>
                        <a:latin typeface="Times New Roman"/>
                      </a:endParaRPr>
                    </a:p>
                  </a:txBody>
                  <a:tcPr marL="6881" marR="6881" marT="6881"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V400</a:t>
                      </a:r>
                      <a:endParaRPr lang="es-EC" sz="800" b="0" i="0" u="none" strike="noStrike">
                        <a:solidFill>
                          <a:srgbClr val="000000"/>
                        </a:solidFill>
                        <a:effectLst/>
                        <a:latin typeface="Times New Roman"/>
                      </a:endParaRPr>
                    </a:p>
                  </a:txBody>
                  <a:tcPr marL="6881" marR="6881" marT="6881" marB="0" anchor="ctr"/>
                </a:tc>
                <a:tc hMerge="1">
                  <a:txBody>
                    <a:bodyPr/>
                    <a:lstStyle/>
                    <a:p>
                      <a:pPr algn="ctr" fontAlgn="ct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400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C350</a:t>
                      </a:r>
                      <a:endParaRPr lang="es-EC" sz="800" b="0" i="0" u="none" strike="noStrike">
                        <a:solidFill>
                          <a:srgbClr val="000000"/>
                        </a:solidFill>
                        <a:effectLst/>
                        <a:latin typeface="Times New Roman"/>
                      </a:endParaRPr>
                    </a:p>
                  </a:txBody>
                  <a:tcPr marL="6881" marR="6881" marT="6881" marB="0" anchor="ctr"/>
                </a:tc>
                <a:tc hMerge="1">
                  <a:txBody>
                    <a:bodyPr/>
                    <a:lstStyle/>
                    <a:p>
                      <a:pPr algn="ctr" fontAlgn="ct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V. SECUNDA</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881" marR="6881" marT="6881" marB="0" anchor="ctr"/>
                </a:tc>
                <a:tc hMerge="1">
                  <a:txBody>
                    <a:bodyPr/>
                    <a:lstStyle/>
                    <a:p>
                      <a:pPr algn="ctr" fontAlgn="ct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r>
              <a:tr h="318220">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881" marR="6881" marT="6881" marB="0" anchor="ctr"/>
                </a:tc>
                <a:tc gridSpan="8">
                  <a:txBody>
                    <a:bodyPr/>
                    <a:lstStyle/>
                    <a:p>
                      <a:pPr algn="ctr" fontAlgn="ctr"/>
                      <a:r>
                        <a:rPr lang="es-EC" sz="700" u="none" strike="noStrike">
                          <a:effectLst/>
                        </a:rPr>
                        <a:t> LOSA TIPO DECK 10 cm ESTA MISMA CARACTERÍSTICA SE PRESENTA EN TODAS LAS LOSAS</a:t>
                      </a:r>
                      <a:endParaRPr lang="es-EC" sz="700" b="0" i="0" u="none" strike="noStrike">
                        <a:solidFill>
                          <a:srgbClr val="000000"/>
                        </a:solidFill>
                        <a:effectLst/>
                        <a:latin typeface="Times New Roman"/>
                      </a:endParaRPr>
                    </a:p>
                  </a:txBody>
                  <a:tcPr marL="6881" marR="6881" marT="688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08781">
                <a:tc>
                  <a:txBody>
                    <a:bodyPr/>
                    <a:lstStyle/>
                    <a:p>
                      <a:pPr algn="l" fontAlgn="ctr"/>
                      <a:r>
                        <a:rPr lang="es-EC" sz="800" u="none" strike="noStrike">
                          <a:effectLst/>
                        </a:rPr>
                        <a:t>2do PISO</a:t>
                      </a:r>
                      <a:endParaRPr lang="es-EC" sz="800" b="0" i="0" u="none" strike="noStrike">
                        <a:solidFill>
                          <a:srgbClr val="000000"/>
                        </a:solidFill>
                        <a:effectLst/>
                        <a:latin typeface="Times New Roman"/>
                      </a:endParaRPr>
                    </a:p>
                  </a:txBody>
                  <a:tcPr marL="6881" marR="6881" marT="6881"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V400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400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C350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ctr"/>
                      <a:r>
                        <a:rPr lang="es-EC" sz="800" u="none" strike="noStrike">
                          <a:effectLst/>
                        </a:rPr>
                        <a:t>3er PISO</a:t>
                      </a:r>
                      <a:endParaRPr lang="es-EC" sz="800" b="0" i="0" u="none" strike="noStrike">
                        <a:solidFill>
                          <a:srgbClr val="000000"/>
                        </a:solidFill>
                        <a:effectLst/>
                        <a:latin typeface="Times New Roman"/>
                      </a:endParaRPr>
                    </a:p>
                  </a:txBody>
                  <a:tcPr marL="6881" marR="6881" marT="6881"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V400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400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C350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12</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dirty="0">
                          <a:effectLst/>
                        </a:rPr>
                        <a:t>12</a:t>
                      </a:r>
                      <a:endParaRPr lang="es-EC" sz="800" b="0" i="0" u="none" strike="noStrike" dirty="0">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ctr"/>
                      <a:r>
                        <a:rPr lang="es-EC" sz="800" u="none" strike="noStrike">
                          <a:effectLst/>
                        </a:rPr>
                        <a:t>4to PISO</a:t>
                      </a:r>
                      <a:endParaRPr lang="es-EC" sz="800" b="0" i="0" u="none" strike="noStrike">
                        <a:solidFill>
                          <a:srgbClr val="000000"/>
                        </a:solidFill>
                        <a:effectLst/>
                        <a:latin typeface="Times New Roman"/>
                      </a:endParaRPr>
                    </a:p>
                  </a:txBody>
                  <a:tcPr marL="6881" marR="6881" marT="6881"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V400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400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C350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ctr"/>
                      <a:r>
                        <a:rPr lang="es-EC" sz="800" u="none" strike="noStrike">
                          <a:effectLst/>
                        </a:rPr>
                        <a:t>5to PISO</a:t>
                      </a:r>
                      <a:endParaRPr lang="es-EC" sz="800" b="0" i="0" u="none" strike="noStrike">
                        <a:solidFill>
                          <a:srgbClr val="000000"/>
                        </a:solidFill>
                        <a:effectLst/>
                        <a:latin typeface="Times New Roman"/>
                      </a:endParaRPr>
                    </a:p>
                  </a:txBody>
                  <a:tcPr marL="6881" marR="6881" marT="6881"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V400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400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C350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ctr"/>
                      <a:r>
                        <a:rPr lang="es-EC" sz="800" u="none" strike="noStrike">
                          <a:effectLst/>
                        </a:rPr>
                        <a:t>6to PISO</a:t>
                      </a:r>
                      <a:endParaRPr lang="es-EC" sz="800" b="0" i="0" u="none" strike="noStrike">
                        <a:solidFill>
                          <a:srgbClr val="000000"/>
                        </a:solidFill>
                        <a:effectLst/>
                        <a:latin typeface="Times New Roman"/>
                      </a:endParaRPr>
                    </a:p>
                  </a:txBody>
                  <a:tcPr marL="6881" marR="6881" marT="6881"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V400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400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C350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ctr"/>
                      <a:r>
                        <a:rPr lang="es-EC" sz="800" u="none" strike="noStrike">
                          <a:effectLst/>
                        </a:rPr>
                        <a:t>6to PISO</a:t>
                      </a:r>
                      <a:endParaRPr lang="es-EC" sz="800" b="0" i="0" u="none" strike="noStrike">
                        <a:solidFill>
                          <a:srgbClr val="000000"/>
                        </a:solidFill>
                        <a:effectLst/>
                        <a:latin typeface="Times New Roman"/>
                      </a:endParaRPr>
                    </a:p>
                  </a:txBody>
                  <a:tcPr marL="6881" marR="6881" marT="6881" marB="0" anchor="ctr"/>
                </a:tc>
                <a:tc>
                  <a:txBody>
                    <a:bodyPr/>
                    <a:lstStyle/>
                    <a:p>
                      <a:pPr algn="l" fontAlgn="ctr"/>
                      <a:r>
                        <a:rPr lang="es-EC" sz="800" u="none" strike="noStrike">
                          <a:effectLst/>
                        </a:rPr>
                        <a:t>VIGA</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V350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350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160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COLUMNAS</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C300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10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r>
                        <a:rPr lang="es-EC" sz="800" u="none" strike="noStrike">
                          <a:effectLst/>
                        </a:rPr>
                        <a:t> </a:t>
                      </a:r>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V. SECUND</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VS300</a:t>
                      </a:r>
                      <a:endParaRPr lang="es-EC" sz="800" b="0" i="0" u="none" strike="noStrike">
                        <a:solidFill>
                          <a:srgbClr val="000000"/>
                        </a:solidFill>
                        <a:effectLst/>
                        <a:latin typeface="Times New Roman"/>
                      </a:endParaRPr>
                    </a:p>
                  </a:txBody>
                  <a:tcPr marL="6881" marR="6881" marT="6881" marB="0" anchor="ctr"/>
                </a:tc>
                <a:tc gridSpan="2">
                  <a:txBody>
                    <a:bodyPr/>
                    <a:lstStyle/>
                    <a:p>
                      <a:pPr algn="ctr" fontAlgn="ctr"/>
                      <a:r>
                        <a:rPr lang="es-EC" sz="800" u="none" strike="noStrike">
                          <a:effectLst/>
                        </a:rPr>
                        <a:t>300</a:t>
                      </a:r>
                      <a:endParaRPr lang="es-EC" sz="800" b="0" i="0" u="none" strike="noStrike">
                        <a:solidFill>
                          <a:srgbClr val="000000"/>
                        </a:solidFill>
                        <a:effectLst/>
                        <a:latin typeface="Times New Roman"/>
                      </a:endParaRPr>
                    </a:p>
                  </a:txBody>
                  <a:tcPr marL="6881" marR="6881" marT="6881" marB="0" anchor="ctr"/>
                </a:tc>
                <a:tc hMerge="1">
                  <a:txBody>
                    <a:bodyPr/>
                    <a:lstStyle/>
                    <a:p>
                      <a:endParaRPr lang="es-EC"/>
                    </a:p>
                  </a:txBody>
                  <a:tcP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4</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80</a:t>
                      </a:r>
                      <a:endParaRPr lang="es-EC" sz="800" b="0" i="0" u="none" strike="noStrike">
                        <a:solidFill>
                          <a:srgbClr val="000000"/>
                        </a:solidFill>
                        <a:effectLst/>
                        <a:latin typeface="Times New Roman"/>
                      </a:endParaRPr>
                    </a:p>
                  </a:txBody>
                  <a:tcPr marL="6881" marR="6881" marT="6881" marB="0" anchor="ctr"/>
                </a:tc>
                <a:tc>
                  <a:txBody>
                    <a:bodyPr/>
                    <a:lstStyle/>
                    <a:p>
                      <a:pPr algn="ctr" fontAlgn="ctr"/>
                      <a:r>
                        <a:rPr lang="es-EC" sz="800" u="none" strike="noStrike">
                          <a:effectLst/>
                        </a:rPr>
                        <a:t>6</a:t>
                      </a:r>
                      <a:endParaRPr lang="es-EC" sz="800" b="0" i="0" u="none" strike="noStrike">
                        <a:solidFill>
                          <a:srgbClr val="000000"/>
                        </a:solidFill>
                        <a:effectLst/>
                        <a:latin typeface="Times New Roman"/>
                      </a:endParaRPr>
                    </a:p>
                  </a:txBody>
                  <a:tcPr marL="6881" marR="6881" marT="6881" marB="0" anchor="ctr"/>
                </a:tc>
              </a:tr>
              <a:tr h="208781">
                <a:tc>
                  <a:txBody>
                    <a:bodyPr/>
                    <a:lstStyle/>
                    <a:p>
                      <a:pPr algn="l" fontAlgn="b"/>
                      <a:endParaRPr lang="es-EC" sz="800" b="0" i="0" u="none" strike="noStrike">
                        <a:solidFill>
                          <a:srgbClr val="000000"/>
                        </a:solidFill>
                        <a:effectLst/>
                        <a:latin typeface="Calibri"/>
                      </a:endParaRPr>
                    </a:p>
                  </a:txBody>
                  <a:tcPr marL="6881" marR="6881" marT="6881" marB="0" anchor="b"/>
                </a:tc>
                <a:tc>
                  <a:txBody>
                    <a:bodyPr/>
                    <a:lstStyle/>
                    <a:p>
                      <a:pPr algn="l" fontAlgn="ctr"/>
                      <a:r>
                        <a:rPr lang="es-EC" sz="800" u="none" strike="noStrike">
                          <a:effectLst/>
                        </a:rPr>
                        <a:t>LOSA</a:t>
                      </a:r>
                      <a:endParaRPr lang="es-EC" sz="800" b="0" i="0" u="none" strike="noStrike">
                        <a:solidFill>
                          <a:srgbClr val="000000"/>
                        </a:solidFill>
                        <a:effectLst/>
                        <a:latin typeface="Times New Roman"/>
                      </a:endParaRPr>
                    </a:p>
                  </a:txBody>
                  <a:tcPr marL="6881" marR="6881" marT="6881" marB="0" anchor="ctr"/>
                </a:tc>
                <a:tc gridSpan="8">
                  <a:txBody>
                    <a:bodyPr/>
                    <a:lstStyle/>
                    <a:p>
                      <a:pPr algn="ctr" fontAlgn="ctr"/>
                      <a:r>
                        <a:rPr lang="es-EC" sz="800" u="none" strike="noStrike" dirty="0">
                          <a:effectLst/>
                        </a:rPr>
                        <a:t> LOSA TIPO DECK 10 cm</a:t>
                      </a:r>
                      <a:endParaRPr lang="es-EC" sz="800" b="0" i="0" u="none" strike="noStrike" dirty="0">
                        <a:solidFill>
                          <a:srgbClr val="000000"/>
                        </a:solidFill>
                        <a:effectLst/>
                        <a:latin typeface="Times New Roman"/>
                      </a:endParaRPr>
                    </a:p>
                  </a:txBody>
                  <a:tcPr marL="6881" marR="6881" marT="688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8" name="7 Rectángulo"/>
          <p:cNvSpPr/>
          <p:nvPr/>
        </p:nvSpPr>
        <p:spPr>
          <a:xfrm>
            <a:off x="3851920" y="6095037"/>
            <a:ext cx="4896544" cy="646331"/>
          </a:xfrm>
          <a:prstGeom prst="rect">
            <a:avLst/>
          </a:prstGeom>
        </p:spPr>
        <p:txBody>
          <a:bodyPr wrap="square">
            <a:spAutoFit/>
          </a:bodyPr>
          <a:lstStyle/>
          <a:p>
            <a:pPr algn="ctr"/>
            <a:r>
              <a:rPr lang="es-EC" dirty="0"/>
              <a:t>Dimensiones Finales </a:t>
            </a:r>
            <a:r>
              <a:rPr lang="es-EC" dirty="0" smtClean="0"/>
              <a:t>de las Secciones en Elementos Soldados</a:t>
            </a:r>
            <a:endParaRPr lang="es-EC" dirty="0"/>
          </a:p>
        </p:txBody>
      </p:sp>
    </p:spTree>
    <p:extLst>
      <p:ext uri="{BB962C8B-B14F-4D97-AF65-F5344CB8AC3E}">
        <p14:creationId xmlns:p14="http://schemas.microsoft.com/office/powerpoint/2010/main" xmlns="" val="70241777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xmlns="" val="0"/>
              </a:ext>
            </a:extLst>
          </a:blip>
          <a:srcRect l="48155" t="20650" r="819" b="6728"/>
          <a:stretch>
            <a:fillRect/>
          </a:stretch>
        </p:blipFill>
        <p:spPr bwMode="auto">
          <a:xfrm>
            <a:off x="3851921" y="404664"/>
            <a:ext cx="4895212" cy="5040560"/>
          </a:xfrm>
          <a:prstGeom prst="rect">
            <a:avLst/>
          </a:prstGeom>
          <a:noFill/>
          <a:ln>
            <a:noFill/>
          </a:ln>
        </p:spPr>
      </p:pic>
      <p:sp>
        <p:nvSpPr>
          <p:cNvPr id="5" name="4 Rectángulo"/>
          <p:cNvSpPr/>
          <p:nvPr/>
        </p:nvSpPr>
        <p:spPr>
          <a:xfrm>
            <a:off x="3059832" y="5805264"/>
            <a:ext cx="4572000" cy="646331"/>
          </a:xfrm>
          <a:prstGeom prst="rect">
            <a:avLst/>
          </a:prstGeom>
        </p:spPr>
        <p:txBody>
          <a:bodyPr>
            <a:spAutoFit/>
          </a:bodyPr>
          <a:lstStyle/>
          <a:p>
            <a:pPr algn="ctr"/>
            <a:r>
              <a:rPr lang="es-EC" dirty="0"/>
              <a:t>Pórticos con Secciones </a:t>
            </a:r>
            <a:r>
              <a:rPr lang="es-EC" dirty="0" smtClean="0"/>
              <a:t>Finales </a:t>
            </a:r>
            <a:r>
              <a:rPr lang="es-EC" dirty="0"/>
              <a:t>en Columnas y Vigas Elementos Soldados</a:t>
            </a:r>
          </a:p>
        </p:txBody>
      </p:sp>
      <p:sp>
        <p:nvSpPr>
          <p:cNvPr id="6" name="1 Título"/>
          <p:cNvSpPr>
            <a:spLocks noGrp="1"/>
          </p:cNvSpPr>
          <p:nvPr>
            <p:ph type="title"/>
          </p:nvPr>
        </p:nvSpPr>
        <p:spPr>
          <a:xfrm rot="-4500000">
            <a:off x="-1385764" y="4905821"/>
            <a:ext cx="6802014" cy="1381998"/>
          </a:xfrm>
        </p:spPr>
        <p:txBody>
          <a:bodyPr>
            <a:normAutofit fontScale="90000"/>
          </a:bodyPr>
          <a:lstStyle/>
          <a:p>
            <a:pPr lvl="1" algn="r" rtl="0">
              <a:spcBef>
                <a:spcPct val="0"/>
              </a:spcBef>
            </a:pPr>
            <a:r>
              <a:rPr lang="es-EC" sz="3600" b="1" kern="1200" dirty="0" smtClean="0">
                <a:solidFill>
                  <a:schemeClr val="tx1"/>
                </a:solidFill>
                <a:latin typeface="+mj-lt"/>
                <a:ea typeface="+mj-ea"/>
                <a:cs typeface="+mj-cs"/>
              </a:rPr>
              <a:t>Comprobación </a:t>
            </a:r>
            <a:r>
              <a:rPr lang="es-EC" sz="3600" b="1" kern="1200" dirty="0">
                <a:solidFill>
                  <a:schemeClr val="tx1"/>
                </a:solidFill>
                <a:latin typeface="+mj-lt"/>
                <a:ea typeface="+mj-ea"/>
                <a:cs typeface="+mj-cs"/>
              </a:rPr>
              <a:t/>
            </a:r>
            <a:br>
              <a:rPr lang="es-EC" sz="3600" b="1" kern="1200" dirty="0">
                <a:solidFill>
                  <a:schemeClr val="tx1"/>
                </a:solidFill>
                <a:latin typeface="+mj-lt"/>
                <a:ea typeface="+mj-ea"/>
                <a:cs typeface="+mj-cs"/>
              </a:rPr>
            </a:br>
            <a:r>
              <a:rPr lang="es-EC" b="1" dirty="0"/>
              <a:t/>
            </a:r>
            <a:br>
              <a:rPr lang="es-EC" b="1" dirty="0"/>
            </a:br>
            <a:r>
              <a:rPr lang="es-EC" sz="4400" b="1" dirty="0">
                <a:effectLst/>
              </a:rPr>
              <a:t/>
            </a:r>
            <a:br>
              <a:rPr lang="es-EC" sz="4400" b="1" dirty="0">
                <a:effectLst/>
              </a:rPr>
            </a:br>
            <a:r>
              <a:rPr lang="es-EC" b="1" dirty="0">
                <a:effectLst/>
              </a:rPr>
              <a:t/>
            </a:r>
            <a:br>
              <a:rPr lang="es-EC" b="1" dirty="0">
                <a:effectLst/>
              </a:rPr>
            </a:br>
            <a:endParaRPr lang="es-EC"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72400"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014832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4500000">
            <a:off x="-1600843" y="4977828"/>
            <a:ext cx="6802014" cy="1381998"/>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r" rtl="0">
              <a:spcBef>
                <a:spcPct val="0"/>
              </a:spcBef>
            </a:pPr>
            <a:r>
              <a:rPr lang="es-EC" sz="3200" kern="1200" dirty="0" smtClean="0">
                <a:solidFill>
                  <a:schemeClr val="tx1"/>
                </a:solidFill>
                <a:latin typeface="+mj-lt"/>
                <a:ea typeface="+mj-ea"/>
                <a:cs typeface="+mj-cs"/>
              </a:rPr>
              <a:t>Comprobación </a:t>
            </a:r>
            <a:br>
              <a:rPr lang="es-EC" sz="3200" kern="1200" dirty="0" smtClean="0">
                <a:solidFill>
                  <a:schemeClr val="tx1"/>
                </a:solidFill>
                <a:latin typeface="+mj-lt"/>
                <a:ea typeface="+mj-ea"/>
                <a:cs typeface="+mj-cs"/>
              </a:rPr>
            </a:br>
            <a:r>
              <a:rPr lang="es-EC" dirty="0" smtClean="0"/>
              <a:t/>
            </a:r>
            <a:br>
              <a:rPr lang="es-EC" dirty="0" smtClean="0"/>
            </a:br>
            <a:r>
              <a:rPr lang="es-EC" sz="4000" dirty="0" smtClean="0"/>
              <a:t/>
            </a:r>
            <a:br>
              <a:rPr lang="es-EC" sz="4000" dirty="0" smtClean="0"/>
            </a:br>
            <a:r>
              <a:rPr lang="es-EC" dirty="0" smtClean="0"/>
              <a:t/>
            </a:r>
            <a:br>
              <a:rPr lang="es-EC" dirty="0" smtClean="0"/>
            </a:br>
            <a:endParaRPr lang="es-EC" dirty="0"/>
          </a:p>
        </p:txBody>
      </p:sp>
      <p:sp>
        <p:nvSpPr>
          <p:cNvPr id="5" name="4 Rectángulo"/>
          <p:cNvSpPr/>
          <p:nvPr/>
        </p:nvSpPr>
        <p:spPr>
          <a:xfrm rot="970417">
            <a:off x="1043607" y="794231"/>
            <a:ext cx="4572000" cy="400110"/>
          </a:xfrm>
          <a:prstGeom prst="rect">
            <a:avLst/>
          </a:prstGeom>
        </p:spPr>
        <p:txBody>
          <a:bodyPr>
            <a:spAutoFit/>
          </a:bodyPr>
          <a:lstStyle/>
          <a:p>
            <a:pPr lvl="1"/>
            <a:r>
              <a:rPr lang="en-US" sz="2000" dirty="0" err="1" smtClean="0"/>
              <a:t>Capacidad</a:t>
            </a:r>
            <a:endParaRPr lang="es-EC" sz="2000" dirty="0"/>
          </a:p>
        </p:txBody>
      </p:sp>
      <p:pic>
        <p:nvPicPr>
          <p:cNvPr id="6" name="5 Imagen"/>
          <p:cNvPicPr/>
          <p:nvPr/>
        </p:nvPicPr>
        <p:blipFill>
          <a:blip r:embed="rId2">
            <a:extLst>
              <a:ext uri="{28A0092B-C50C-407E-A947-70E740481C1C}">
                <a14:useLocalDpi xmlns:a14="http://schemas.microsoft.com/office/drawing/2010/main" xmlns="" val="0"/>
              </a:ext>
            </a:extLst>
          </a:blip>
          <a:srcRect l="4858" t="21738" r="51724" b="3302"/>
          <a:stretch>
            <a:fillRect/>
          </a:stretch>
        </p:blipFill>
        <p:spPr bwMode="auto">
          <a:xfrm>
            <a:off x="3923928" y="670653"/>
            <a:ext cx="4896544" cy="4846579"/>
          </a:xfrm>
          <a:prstGeom prst="rect">
            <a:avLst/>
          </a:prstGeom>
          <a:noFill/>
          <a:ln>
            <a:noFill/>
          </a:ln>
        </p:spPr>
      </p:pic>
      <p:sp>
        <p:nvSpPr>
          <p:cNvPr id="7" name="6 Rectángulo"/>
          <p:cNvSpPr/>
          <p:nvPr/>
        </p:nvSpPr>
        <p:spPr>
          <a:xfrm>
            <a:off x="2843808" y="5910311"/>
            <a:ext cx="5004993" cy="584775"/>
          </a:xfrm>
          <a:prstGeom prst="rect">
            <a:avLst/>
          </a:prstGeom>
        </p:spPr>
        <p:txBody>
          <a:bodyPr wrap="square">
            <a:spAutoFit/>
          </a:bodyPr>
          <a:lstStyle/>
          <a:p>
            <a:pPr algn="ctr"/>
            <a:r>
              <a:rPr lang="es-EC" sz="1600" dirty="0"/>
              <a:t>Vista de Resultados por Capacidad de un Pórtico Secciones Laminadas</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72400"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586867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4500000">
            <a:off x="-1600843" y="4977828"/>
            <a:ext cx="6802014" cy="1381998"/>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r" rtl="0">
              <a:spcBef>
                <a:spcPct val="0"/>
              </a:spcBef>
            </a:pPr>
            <a:r>
              <a:rPr lang="es-EC" sz="3200" kern="1200" dirty="0" smtClean="0">
                <a:solidFill>
                  <a:schemeClr val="tx1"/>
                </a:solidFill>
                <a:latin typeface="+mj-lt"/>
                <a:ea typeface="+mj-ea"/>
                <a:cs typeface="+mj-cs"/>
              </a:rPr>
              <a:t>Comprobación </a:t>
            </a:r>
            <a:br>
              <a:rPr lang="es-EC" sz="3200" kern="1200" dirty="0" smtClean="0">
                <a:solidFill>
                  <a:schemeClr val="tx1"/>
                </a:solidFill>
                <a:latin typeface="+mj-lt"/>
                <a:ea typeface="+mj-ea"/>
                <a:cs typeface="+mj-cs"/>
              </a:rPr>
            </a:br>
            <a:r>
              <a:rPr lang="es-EC" dirty="0" smtClean="0"/>
              <a:t/>
            </a:r>
            <a:br>
              <a:rPr lang="es-EC" dirty="0" smtClean="0"/>
            </a:br>
            <a:r>
              <a:rPr lang="es-EC" sz="4000" dirty="0" smtClean="0"/>
              <a:t/>
            </a:r>
            <a:br>
              <a:rPr lang="es-EC" sz="4000" dirty="0" smtClean="0"/>
            </a:br>
            <a:r>
              <a:rPr lang="es-EC" dirty="0" smtClean="0"/>
              <a:t/>
            </a:r>
            <a:br>
              <a:rPr lang="es-EC" dirty="0" smtClean="0"/>
            </a:br>
            <a:endParaRPr lang="es-EC" dirty="0"/>
          </a:p>
        </p:txBody>
      </p:sp>
      <p:sp>
        <p:nvSpPr>
          <p:cNvPr id="5" name="4 Rectángulo"/>
          <p:cNvSpPr/>
          <p:nvPr/>
        </p:nvSpPr>
        <p:spPr>
          <a:xfrm rot="970417">
            <a:off x="1043607" y="794231"/>
            <a:ext cx="4572000" cy="400110"/>
          </a:xfrm>
          <a:prstGeom prst="rect">
            <a:avLst/>
          </a:prstGeom>
        </p:spPr>
        <p:txBody>
          <a:bodyPr>
            <a:spAutoFit/>
          </a:bodyPr>
          <a:lstStyle/>
          <a:p>
            <a:pPr lvl="1"/>
            <a:r>
              <a:rPr lang="en-US" sz="2000" dirty="0" err="1" smtClean="0"/>
              <a:t>Capacidad</a:t>
            </a:r>
            <a:endParaRPr lang="es-EC" sz="2000" dirty="0"/>
          </a:p>
        </p:txBody>
      </p:sp>
      <p:pic>
        <p:nvPicPr>
          <p:cNvPr id="8" name="7 Imagen"/>
          <p:cNvPicPr/>
          <p:nvPr/>
        </p:nvPicPr>
        <p:blipFill>
          <a:blip r:embed="rId2">
            <a:extLst>
              <a:ext uri="{28A0092B-C50C-407E-A947-70E740481C1C}">
                <a14:useLocalDpi xmlns:a14="http://schemas.microsoft.com/office/drawing/2010/main" xmlns="" val="0"/>
              </a:ext>
            </a:extLst>
          </a:blip>
          <a:srcRect l="2869" t="16341" r="49767" b="7849"/>
          <a:stretch>
            <a:fillRect/>
          </a:stretch>
        </p:blipFill>
        <p:spPr bwMode="auto">
          <a:xfrm>
            <a:off x="3995936" y="404664"/>
            <a:ext cx="4968552" cy="4896544"/>
          </a:xfrm>
          <a:prstGeom prst="rect">
            <a:avLst/>
          </a:prstGeom>
          <a:noFill/>
          <a:ln>
            <a:noFill/>
          </a:ln>
        </p:spPr>
      </p:pic>
      <p:sp>
        <p:nvSpPr>
          <p:cNvPr id="9" name="8 Rectángulo"/>
          <p:cNvSpPr/>
          <p:nvPr/>
        </p:nvSpPr>
        <p:spPr>
          <a:xfrm>
            <a:off x="2929756" y="5855963"/>
            <a:ext cx="5004993" cy="523220"/>
          </a:xfrm>
          <a:prstGeom prst="rect">
            <a:avLst/>
          </a:prstGeom>
        </p:spPr>
        <p:txBody>
          <a:bodyPr wrap="square">
            <a:spAutoFit/>
          </a:bodyPr>
          <a:lstStyle/>
          <a:p>
            <a:pPr algn="ctr"/>
            <a:r>
              <a:rPr lang="es-EC" sz="1400" dirty="0"/>
              <a:t>Vista de Resultados por Capacidad de un Pórtico Secciones Soldados</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172400"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4872558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rot="-4500000">
            <a:off x="-1385764" y="4977828"/>
            <a:ext cx="6802014" cy="1381998"/>
          </a:xfrm>
        </p:spPr>
        <p:txBody>
          <a:bodyPr>
            <a:normAutofit fontScale="90000"/>
          </a:bodyPr>
          <a:lstStyle/>
          <a:p>
            <a:pPr lvl="1" algn="r" rtl="0">
              <a:spcBef>
                <a:spcPct val="0"/>
              </a:spcBef>
            </a:pPr>
            <a:r>
              <a:rPr lang="es-EC" sz="3600" kern="1200" dirty="0" smtClean="0">
                <a:solidFill>
                  <a:schemeClr val="tx1"/>
                </a:solidFill>
                <a:latin typeface="+mj-lt"/>
                <a:ea typeface="+mj-ea"/>
                <a:cs typeface="+mj-cs"/>
              </a:rPr>
              <a:t>Comprobación </a:t>
            </a:r>
            <a:r>
              <a:rPr lang="es-EC" sz="3600" kern="1200" dirty="0">
                <a:solidFill>
                  <a:schemeClr val="tx1"/>
                </a:solidFill>
                <a:latin typeface="+mj-lt"/>
                <a:ea typeface="+mj-ea"/>
                <a:cs typeface="+mj-cs"/>
              </a:rPr>
              <a:t/>
            </a:r>
            <a:br>
              <a:rPr lang="es-EC" sz="3600" kern="1200" dirty="0">
                <a:solidFill>
                  <a:schemeClr val="tx1"/>
                </a:solidFill>
                <a:latin typeface="+mj-lt"/>
                <a:ea typeface="+mj-ea"/>
                <a:cs typeface="+mj-cs"/>
              </a:rPr>
            </a:br>
            <a:r>
              <a:rPr lang="es-EC" dirty="0"/>
              <a:t/>
            </a:r>
            <a:br>
              <a:rPr lang="es-EC" dirty="0"/>
            </a:br>
            <a:r>
              <a:rPr lang="es-EC" sz="4400" dirty="0">
                <a:effectLst/>
              </a:rPr>
              <a:t/>
            </a:r>
            <a:br>
              <a:rPr lang="es-EC" sz="4400" dirty="0">
                <a:effectLst/>
              </a:rPr>
            </a:br>
            <a:r>
              <a:rPr lang="es-EC" dirty="0">
                <a:effectLst/>
              </a:rPr>
              <a:t/>
            </a:r>
            <a:br>
              <a:rPr lang="es-EC" dirty="0">
                <a:effectLst/>
              </a:rPr>
            </a:br>
            <a:endParaRPr lang="es-EC" dirty="0"/>
          </a:p>
        </p:txBody>
      </p:sp>
      <p:sp>
        <p:nvSpPr>
          <p:cNvPr id="5" name="4 Rectángulo"/>
          <p:cNvSpPr/>
          <p:nvPr/>
        </p:nvSpPr>
        <p:spPr>
          <a:xfrm rot="870061">
            <a:off x="-8826" y="473580"/>
            <a:ext cx="4572000" cy="369332"/>
          </a:xfrm>
          <a:prstGeom prst="rect">
            <a:avLst/>
          </a:prstGeom>
        </p:spPr>
        <p:txBody>
          <a:bodyPr>
            <a:spAutoFit/>
          </a:bodyPr>
          <a:lstStyle/>
          <a:p>
            <a:pPr lvl="1"/>
            <a:r>
              <a:rPr lang="en-US" b="1" dirty="0" smtClean="0"/>
              <a:t>           </a:t>
            </a:r>
            <a:r>
              <a:rPr lang="en-US" b="1" dirty="0" err="1" smtClean="0"/>
              <a:t>Derivas</a:t>
            </a:r>
            <a:r>
              <a:rPr lang="en-US" b="1" dirty="0" smtClean="0"/>
              <a:t> de </a:t>
            </a:r>
            <a:r>
              <a:rPr lang="en-US" b="1" dirty="0" err="1" smtClean="0"/>
              <a:t>Piso</a:t>
            </a:r>
            <a:endParaRPr lang="es-EC" b="1" dirty="0"/>
          </a:p>
        </p:txBody>
      </p:sp>
      <p:pic>
        <p:nvPicPr>
          <p:cNvPr id="6" name="5 Imagen"/>
          <p:cNvPicPr/>
          <p:nvPr/>
        </p:nvPicPr>
        <p:blipFill rotWithShape="1">
          <a:blip r:embed="rId2">
            <a:extLst>
              <a:ext uri="{28A0092B-C50C-407E-A947-70E740481C1C}">
                <a14:useLocalDpi xmlns:a14="http://schemas.microsoft.com/office/drawing/2010/main" xmlns="" val="0"/>
              </a:ext>
            </a:extLst>
          </a:blip>
          <a:srcRect l="29841" t="22305" r="42488" b="32742"/>
          <a:stretch/>
        </p:blipFill>
        <p:spPr bwMode="auto">
          <a:xfrm>
            <a:off x="5292080" y="241038"/>
            <a:ext cx="3168352" cy="2467882"/>
          </a:xfrm>
          <a:prstGeom prst="rect">
            <a:avLst/>
          </a:prstGeom>
          <a:noFill/>
          <a:ln>
            <a:noFill/>
          </a:ln>
        </p:spPr>
      </p:pic>
      <p:sp>
        <p:nvSpPr>
          <p:cNvPr id="7" name="6 Rectángulo"/>
          <p:cNvSpPr/>
          <p:nvPr/>
        </p:nvSpPr>
        <p:spPr>
          <a:xfrm>
            <a:off x="3059832" y="2855075"/>
            <a:ext cx="6120680" cy="646331"/>
          </a:xfrm>
          <a:prstGeom prst="rect">
            <a:avLst/>
          </a:prstGeom>
        </p:spPr>
        <p:txBody>
          <a:bodyPr wrap="square">
            <a:spAutoFit/>
          </a:bodyPr>
          <a:lstStyle/>
          <a:p>
            <a:pPr algn="ctr"/>
            <a:r>
              <a:rPr lang="es-EC" dirty="0"/>
              <a:t>Derivas de Piso Máximas, para el Sismo en Sentido “X</a:t>
            </a:r>
            <a:r>
              <a:rPr lang="es-EC" dirty="0" smtClean="0"/>
              <a:t>” Secciones Laminadas</a:t>
            </a:r>
            <a:endParaRPr lang="es-EC" dirty="0"/>
          </a:p>
        </p:txBody>
      </p:sp>
      <p:pic>
        <p:nvPicPr>
          <p:cNvPr id="8" name="7 Imagen"/>
          <p:cNvPicPr/>
          <p:nvPr/>
        </p:nvPicPr>
        <p:blipFill rotWithShape="1">
          <a:blip r:embed="rId3">
            <a:extLst>
              <a:ext uri="{28A0092B-C50C-407E-A947-70E740481C1C}">
                <a14:useLocalDpi xmlns:a14="http://schemas.microsoft.com/office/drawing/2010/main" xmlns="" val="0"/>
              </a:ext>
            </a:extLst>
          </a:blip>
          <a:srcRect l="26423" t="20004" r="41208" b="33991"/>
          <a:stretch/>
        </p:blipFill>
        <p:spPr bwMode="auto">
          <a:xfrm>
            <a:off x="3779912" y="3506988"/>
            <a:ext cx="3024336" cy="2442292"/>
          </a:xfrm>
          <a:prstGeom prst="rect">
            <a:avLst/>
          </a:prstGeom>
          <a:noFill/>
          <a:ln>
            <a:noFill/>
          </a:ln>
        </p:spPr>
      </p:pic>
      <p:sp>
        <p:nvSpPr>
          <p:cNvPr id="9" name="8 Rectángulo"/>
          <p:cNvSpPr/>
          <p:nvPr/>
        </p:nvSpPr>
        <p:spPr>
          <a:xfrm>
            <a:off x="1979712" y="5949280"/>
            <a:ext cx="6120680" cy="646331"/>
          </a:xfrm>
          <a:prstGeom prst="rect">
            <a:avLst/>
          </a:prstGeom>
        </p:spPr>
        <p:txBody>
          <a:bodyPr wrap="square">
            <a:spAutoFit/>
          </a:bodyPr>
          <a:lstStyle/>
          <a:p>
            <a:pPr algn="ctr"/>
            <a:r>
              <a:rPr lang="es-EC" dirty="0"/>
              <a:t>Derivas de Piso Máximas, para el Sismo Considerando en Sentido </a:t>
            </a:r>
            <a:r>
              <a:rPr lang="es-EC" dirty="0" smtClean="0"/>
              <a:t>“</a:t>
            </a:r>
            <a:r>
              <a:rPr lang="es-EC" dirty="0"/>
              <a:t>Y</a:t>
            </a:r>
            <a:r>
              <a:rPr lang="es-EC" dirty="0" smtClean="0"/>
              <a:t>“ Secciones Soldados</a:t>
            </a:r>
            <a:endParaRPr lang="es-EC" dirty="0"/>
          </a:p>
        </p:txBody>
      </p:sp>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6414" t="31219" r="30391" b="44669"/>
          <a:stretch/>
        </p:blipFill>
        <p:spPr bwMode="auto">
          <a:xfrm>
            <a:off x="8172400" y="5877272"/>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9773415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err="1" smtClean="0"/>
              <a:t>Capitulo</a:t>
            </a:r>
            <a:r>
              <a:rPr lang="en-US" dirty="0" smtClean="0"/>
              <a:t> 5</a:t>
            </a:r>
            <a:br>
              <a:rPr lang="en-US" dirty="0" smtClean="0"/>
            </a:br>
            <a:endParaRPr lang="es-EC" dirty="0"/>
          </a:p>
        </p:txBody>
      </p:sp>
      <p:sp>
        <p:nvSpPr>
          <p:cNvPr id="3" name="2 Marcador de contenido"/>
          <p:cNvSpPr>
            <a:spLocks noGrp="1"/>
          </p:cNvSpPr>
          <p:nvPr>
            <p:ph idx="1"/>
          </p:nvPr>
        </p:nvSpPr>
        <p:spPr/>
        <p:txBody>
          <a:bodyPr/>
          <a:lstStyle/>
          <a:p>
            <a:endParaRPr lang="es-EC"/>
          </a:p>
        </p:txBody>
      </p:sp>
    </p:spTree>
    <p:extLst>
      <p:ext uri="{BB962C8B-B14F-4D97-AF65-F5344CB8AC3E}">
        <p14:creationId xmlns:p14="http://schemas.microsoft.com/office/powerpoint/2010/main" xmlns="" val="103645198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370961" y="2795889"/>
            <a:ext cx="5064953" cy="1695631"/>
          </a:xfrm>
        </p:spPr>
        <p:txBody>
          <a:bodyPr>
            <a:normAutofit fontScale="90000"/>
          </a:bodyPr>
          <a:lstStyle/>
          <a:p>
            <a:pPr algn="l"/>
            <a:r>
              <a:rPr lang="en-US" dirty="0" smtClean="0"/>
              <a:t>RESULTADOS DEL PORTICO ESPACIAL EVALUADO CON CODIGO FEMA</a:t>
            </a:r>
            <a:endParaRPr lang="es-EC" dirty="0"/>
          </a:p>
        </p:txBody>
      </p:sp>
      <p:sp>
        <p:nvSpPr>
          <p:cNvPr id="3" name="2 Marcador de contenido"/>
          <p:cNvSpPr>
            <a:spLocks noGrp="1"/>
          </p:cNvSpPr>
          <p:nvPr>
            <p:ph idx="1"/>
          </p:nvPr>
        </p:nvSpPr>
        <p:spPr>
          <a:xfrm>
            <a:off x="3646365" y="476672"/>
            <a:ext cx="5210112" cy="5077623"/>
          </a:xfrm>
        </p:spPr>
        <p:txBody>
          <a:bodyPr/>
          <a:lstStyle/>
          <a:p>
            <a:pPr marL="0" lvl="0" indent="0" algn="just">
              <a:buNone/>
            </a:pPr>
            <a:r>
              <a:rPr lang="es-EC" dirty="0" smtClean="0">
                <a:effectLst/>
              </a:rPr>
              <a:t>Se </a:t>
            </a:r>
            <a:r>
              <a:rPr lang="es-EC" dirty="0">
                <a:effectLst/>
              </a:rPr>
              <a:t>podrá ver la exigencia y evolución en cuanto al diseño moderno. Para el estudio se tomó como parámetro de comparación el nivel de SEGURIDAD DE VIDA que será mandatorio para las Tablas a comparar.</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3560435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370961" y="2795889"/>
            <a:ext cx="5064953" cy="1695631"/>
          </a:xfrm>
        </p:spPr>
        <p:txBody>
          <a:bodyPr>
            <a:normAutofit fontScale="90000"/>
          </a:bodyPr>
          <a:lstStyle/>
          <a:p>
            <a:pPr algn="l"/>
            <a:r>
              <a:rPr lang="en-US" dirty="0" smtClean="0"/>
              <a:t>RESULTADOS DEL PORTICO ESPACIAL EVALUADO CON CODIGO FEMA</a:t>
            </a:r>
            <a:endParaRPr lang="es-EC" dirty="0"/>
          </a:p>
        </p:txBody>
      </p:sp>
      <p:sp>
        <p:nvSpPr>
          <p:cNvPr id="3" name="2 Marcador de contenido"/>
          <p:cNvSpPr>
            <a:spLocks noGrp="1"/>
          </p:cNvSpPr>
          <p:nvPr>
            <p:ph idx="1"/>
          </p:nvPr>
        </p:nvSpPr>
        <p:spPr>
          <a:xfrm>
            <a:off x="3646365" y="476672"/>
            <a:ext cx="5210112" cy="5077623"/>
          </a:xfrm>
        </p:spPr>
        <p:txBody>
          <a:bodyPr/>
          <a:lstStyle/>
          <a:p>
            <a:pPr marL="0" lvl="0" indent="0" algn="just">
              <a:buNone/>
            </a:pPr>
            <a:r>
              <a:rPr lang="es-EC" dirty="0">
                <a:effectLst/>
              </a:rPr>
              <a:t>El FEMA 273 recomienda que las comparaciones deben ser realizadas con las Tablas de ATC-40 y </a:t>
            </a:r>
            <a:r>
              <a:rPr lang="es-EC" dirty="0" smtClean="0">
                <a:effectLst/>
              </a:rPr>
              <a:t>VISIÓN 2000.</a:t>
            </a:r>
          </a:p>
          <a:p>
            <a:pPr marL="0" lvl="0" indent="0" algn="just">
              <a:buNone/>
            </a:pPr>
            <a:r>
              <a:rPr lang="es-EC" dirty="0" smtClean="0">
                <a:effectLst/>
              </a:rPr>
              <a:t>Que nos brindaran resultados </a:t>
            </a:r>
            <a:r>
              <a:rPr lang="es-EC" dirty="0">
                <a:effectLst/>
              </a:rPr>
              <a:t>y practicismo para las comparaciones en las derivas de piso en función al nivel de </a:t>
            </a:r>
            <a:r>
              <a:rPr lang="es-EC" dirty="0" smtClean="0">
                <a:effectLst/>
              </a:rPr>
              <a:t>seguridad.</a:t>
            </a:r>
            <a:endParaRPr lang="es-EC" dirty="0">
              <a:effectLst/>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1009892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370961" y="2795889"/>
            <a:ext cx="5064953" cy="1695631"/>
          </a:xfrm>
        </p:spPr>
        <p:txBody>
          <a:bodyPr>
            <a:normAutofit fontScale="90000"/>
          </a:bodyPr>
          <a:lstStyle/>
          <a:p>
            <a:pPr algn="l"/>
            <a:r>
              <a:rPr lang="en-US" dirty="0" smtClean="0"/>
              <a:t>RESULTADOS DEL PORTICO ESPACIAL EVALUADO CON CODIGO FEMA</a:t>
            </a:r>
            <a:endParaRPr lang="es-EC"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contenido"/>
          <p:cNvSpPr>
            <a:spLocks noGrp="1"/>
          </p:cNvSpPr>
          <p:nvPr>
            <p:ph idx="1"/>
          </p:nvPr>
        </p:nvSpPr>
        <p:spPr/>
        <p:txBody>
          <a:bodyPr/>
          <a:lstStyle/>
          <a:p>
            <a:endParaRPr lang="es-EC"/>
          </a:p>
        </p:txBody>
      </p:sp>
      <p:pic>
        <p:nvPicPr>
          <p:cNvPr id="6" name="5 Imagen"/>
          <p:cNvPicPr/>
          <p:nvPr/>
        </p:nvPicPr>
        <p:blipFill>
          <a:blip r:embed="rId3">
            <a:extLst>
              <a:ext uri="{28A0092B-C50C-407E-A947-70E740481C1C}">
                <a14:useLocalDpi xmlns:a14="http://schemas.microsoft.com/office/drawing/2010/main" xmlns="" val="0"/>
              </a:ext>
            </a:extLst>
          </a:blip>
          <a:srcRect l="55057" t="23637" r="4597" b="6667"/>
          <a:stretch>
            <a:fillRect/>
          </a:stretch>
        </p:blipFill>
        <p:spPr bwMode="auto">
          <a:xfrm>
            <a:off x="3815918" y="836712"/>
            <a:ext cx="5040559" cy="4680520"/>
          </a:xfrm>
          <a:prstGeom prst="rect">
            <a:avLst/>
          </a:prstGeom>
          <a:noFill/>
          <a:ln>
            <a:noFill/>
          </a:ln>
        </p:spPr>
      </p:pic>
    </p:spTree>
    <p:extLst>
      <p:ext uri="{BB962C8B-B14F-4D97-AF65-F5344CB8AC3E}">
        <p14:creationId xmlns:p14="http://schemas.microsoft.com/office/powerpoint/2010/main" xmlns="" val="91615364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806576" y="2150456"/>
            <a:ext cx="5064953" cy="1695631"/>
          </a:xfrm>
        </p:spPr>
        <p:txBody>
          <a:bodyPr>
            <a:normAutofit fontScale="90000"/>
          </a:bodyPr>
          <a:lstStyle/>
          <a:p>
            <a:pPr algn="l"/>
            <a:r>
              <a:rPr lang="en-US" dirty="0" smtClean="0"/>
              <a:t>PROPUESTA          ATC-40  Y          VISION 2000</a:t>
            </a:r>
            <a:endParaRPr lang="es-EC"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contenido"/>
          <p:cNvSpPr>
            <a:spLocks noGrp="1"/>
          </p:cNvSpPr>
          <p:nvPr>
            <p:ph idx="1"/>
          </p:nvPr>
        </p:nvSpPr>
        <p:spPr>
          <a:xfrm>
            <a:off x="4089729" y="692696"/>
            <a:ext cx="4658735" cy="5077623"/>
          </a:xfrm>
        </p:spPr>
        <p:txBody>
          <a:bodyPr>
            <a:normAutofit lnSpcReduction="10000"/>
          </a:bodyPr>
          <a:lstStyle/>
          <a:p>
            <a:pPr marL="0" indent="0" algn="just">
              <a:buNone/>
            </a:pPr>
            <a:r>
              <a:rPr lang="es-EC" dirty="0">
                <a:effectLst/>
              </a:rPr>
              <a:t>La propuesta del ATC-40 (1996</a:t>
            </a:r>
            <a:r>
              <a:rPr lang="es-EC" dirty="0" smtClean="0">
                <a:effectLst/>
              </a:rPr>
              <a:t>) y VISION 2000, </a:t>
            </a:r>
            <a:r>
              <a:rPr lang="es-EC" dirty="0">
                <a:effectLst/>
              </a:rPr>
              <a:t>especifica separadamente el nivel de desempeño para la estructura y el nivel de desempeño para los componentes no estructurales de manera que su combinación conduce a la definición del nivel de desempeño de la edificación.</a:t>
            </a:r>
          </a:p>
          <a:p>
            <a:pPr algn="just"/>
            <a:endParaRPr lang="es-EC" dirty="0"/>
          </a:p>
        </p:txBody>
      </p:sp>
    </p:spTree>
    <p:extLst>
      <p:ext uri="{BB962C8B-B14F-4D97-AF65-F5344CB8AC3E}">
        <p14:creationId xmlns:p14="http://schemas.microsoft.com/office/powerpoint/2010/main" xmlns="" val="15077004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806576" y="2582504"/>
            <a:ext cx="5064953" cy="1695631"/>
          </a:xfrm>
        </p:spPr>
        <p:txBody>
          <a:bodyPr/>
          <a:lstStyle/>
          <a:p>
            <a:pPr algn="l"/>
            <a:r>
              <a:rPr lang="en-US" dirty="0" smtClean="0"/>
              <a:t>OBJETIVOS ESPECIFICOS</a:t>
            </a:r>
            <a:endParaRPr lang="es-EC" dirty="0"/>
          </a:p>
        </p:txBody>
      </p:sp>
      <p:sp>
        <p:nvSpPr>
          <p:cNvPr id="3" name="2 Marcador de contenido"/>
          <p:cNvSpPr>
            <a:spLocks noGrp="1"/>
          </p:cNvSpPr>
          <p:nvPr>
            <p:ph idx="1"/>
          </p:nvPr>
        </p:nvSpPr>
        <p:spPr>
          <a:xfrm rot="900000">
            <a:off x="4016063" y="-375103"/>
            <a:ext cx="4658735" cy="5077623"/>
          </a:xfrm>
        </p:spPr>
        <p:txBody>
          <a:bodyPr/>
          <a:lstStyle/>
          <a:p>
            <a:pPr marL="0" indent="0" algn="just">
              <a:buNone/>
            </a:pPr>
            <a:r>
              <a:rPr lang="es-EC" dirty="0" smtClean="0">
                <a:effectLst/>
              </a:rPr>
              <a:t>Determinar </a:t>
            </a:r>
            <a:r>
              <a:rPr lang="es-EC" dirty="0">
                <a:effectLst/>
              </a:rPr>
              <a:t>la validez del código FEMA, con referencia a los resultados del programa ETABS.</a:t>
            </a:r>
            <a:endParaRPr lang="es-EC"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6" name="Picture 2" descr="http://us.123rf.com/400wm/400/400/robig/robig1009/robig100900006/7885557-ingeniero-de-pie-delante-del-panel-de-control-en-la-sala-de-control-y-los-resultados-de-las-medicio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10272" y="3861048"/>
            <a:ext cx="3810000" cy="25431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8501621"/>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878584" y="3014553"/>
            <a:ext cx="5064953" cy="1695631"/>
          </a:xfrm>
        </p:spPr>
        <p:txBody>
          <a:bodyPr>
            <a:normAutofit fontScale="90000"/>
          </a:bodyPr>
          <a:lstStyle/>
          <a:p>
            <a:pPr algn="l"/>
            <a:r>
              <a:rPr lang="en-US" dirty="0" smtClean="0"/>
              <a:t>LIMITES DE DERIVA MAXIMA DE PISO </a:t>
            </a:r>
            <a:endParaRPr lang="es-EC"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78444">
            <a:off x="1251791" y="-275214"/>
            <a:ext cx="5064953"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smtClean="0"/>
              <a:t>ATC -40</a:t>
            </a:r>
            <a:endParaRPr lang="es-EC" dirty="0"/>
          </a:p>
        </p:txBody>
      </p:sp>
      <p:sp>
        <p:nvSpPr>
          <p:cNvPr id="9" name="8 Marcador de contenido"/>
          <p:cNvSpPr>
            <a:spLocks noGrp="1"/>
          </p:cNvSpPr>
          <p:nvPr>
            <p:ph idx="1"/>
          </p:nvPr>
        </p:nvSpPr>
        <p:spPr/>
        <p:txBody>
          <a:bodyPr/>
          <a:lstStyle/>
          <a:p>
            <a:endParaRPr lang="es-EC"/>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3853" t="30057" r="8717" b="36739"/>
          <a:stretch/>
        </p:blipFill>
        <p:spPr bwMode="auto">
          <a:xfrm>
            <a:off x="3815432" y="1628800"/>
            <a:ext cx="5016389" cy="341565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6207870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878584" y="3014553"/>
            <a:ext cx="5064953" cy="1695631"/>
          </a:xfrm>
        </p:spPr>
        <p:txBody>
          <a:bodyPr>
            <a:normAutofit fontScale="90000"/>
          </a:bodyPr>
          <a:lstStyle/>
          <a:p>
            <a:pPr algn="l"/>
            <a:r>
              <a:rPr lang="en-US" dirty="0" smtClean="0"/>
              <a:t>LIMITES DE DERIVA MAXIMA DE PISO </a:t>
            </a:r>
            <a:endParaRPr lang="es-EC"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78444">
            <a:off x="963759" y="-358509"/>
            <a:ext cx="5064953"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smtClean="0"/>
              <a:t>VISION 2000</a:t>
            </a:r>
            <a:endParaRPr lang="es-EC" sz="3600" dirty="0"/>
          </a:p>
        </p:txBody>
      </p:sp>
      <p:sp>
        <p:nvSpPr>
          <p:cNvPr id="8" name="7 Marcador de contenido"/>
          <p:cNvSpPr>
            <a:spLocks noGrp="1"/>
          </p:cNvSpPr>
          <p:nvPr>
            <p:ph idx="1"/>
          </p:nvPr>
        </p:nvSpPr>
        <p:spPr/>
        <p:txBody>
          <a:bodyPr/>
          <a:lstStyle/>
          <a:p>
            <a:endParaRPr lang="es-EC"/>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5000" t="30988" r="10101" b="34506"/>
          <a:stretch/>
        </p:blipFill>
        <p:spPr bwMode="auto">
          <a:xfrm>
            <a:off x="3937470" y="1700808"/>
            <a:ext cx="4553671" cy="35496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8163981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58095" y="2870536"/>
            <a:ext cx="5064953" cy="1695631"/>
          </a:xfrm>
        </p:spPr>
        <p:txBody>
          <a:bodyPr>
            <a:normAutofit fontScale="90000"/>
          </a:bodyPr>
          <a:lstStyle/>
          <a:p>
            <a:pPr algn="ctr"/>
            <a:r>
              <a:rPr lang="en-US" dirty="0" smtClean="0"/>
              <a:t>COMPARACION </a:t>
            </a:r>
            <a:r>
              <a:rPr lang="en-US" sz="3600" dirty="0" smtClean="0"/>
              <a:t>ELEMENTOS SOLDADOS </a:t>
            </a:r>
            <a:endParaRPr lang="es-EC" sz="36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78444">
            <a:off x="1268682"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3 PLANTAS</a:t>
            </a:r>
            <a:endParaRPr lang="es-EC" sz="28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xmlns="" val="3408026244"/>
              </p:ext>
            </p:extLst>
          </p:nvPr>
        </p:nvGraphicFramePr>
        <p:xfrm>
          <a:off x="2483768" y="5997506"/>
          <a:ext cx="4541520" cy="616264"/>
        </p:xfrm>
        <a:graphic>
          <a:graphicData uri="http://schemas.openxmlformats.org/drawingml/2006/table">
            <a:tbl>
              <a:tblPr firstRow="1" firstCol="1" bandRow="1">
                <a:tableStyleId>{5C22544A-7EE6-4342-B048-85BDC9FD1C3A}</a:tableStyleId>
              </a:tblPr>
              <a:tblGrid>
                <a:gridCol w="831215"/>
                <a:gridCol w="3710305"/>
              </a:tblGrid>
              <a:tr h="616264">
                <a:tc>
                  <a:txBody>
                    <a:bodyPr/>
                    <a:lstStyle/>
                    <a:p>
                      <a:pPr marL="27305" algn="ctr">
                        <a:lnSpc>
                          <a:spcPct val="200000"/>
                        </a:lnSpc>
                        <a:spcAft>
                          <a:spcPts val="0"/>
                        </a:spcAft>
                      </a:pPr>
                      <a:r>
                        <a:rPr lang="es-EC" sz="1600" dirty="0">
                          <a:effectLst/>
                        </a:rPr>
                        <a:t>R= 7</a:t>
                      </a:r>
                      <a:endParaRPr lang="es-EC" sz="1800" dirty="0">
                        <a:effectLst/>
                        <a:latin typeface="Times New Roman"/>
                        <a:ea typeface="Calibri"/>
                        <a:cs typeface="Times New Roman"/>
                      </a:endParaRPr>
                    </a:p>
                  </a:txBody>
                  <a:tcPr marL="44450" marR="44450" marT="0" marB="0" anchor="ctr"/>
                </a:tc>
                <a:tc>
                  <a:txBody>
                    <a:bodyPr/>
                    <a:lstStyle/>
                    <a:p>
                      <a:pPr algn="ctr">
                        <a:lnSpc>
                          <a:spcPct val="200000"/>
                        </a:lnSpc>
                        <a:spcAft>
                          <a:spcPts val="0"/>
                        </a:spcAft>
                      </a:pPr>
                      <a:r>
                        <a:rPr lang="es-EC" sz="1000" dirty="0">
                          <a:effectLst/>
                        </a:rPr>
                        <a:t>FACTOR DE REDUCCIÓN DE LA FUERZA SÍSMICA PARA ELEMENTOS SOLDADOS</a:t>
                      </a:r>
                      <a:endParaRPr lang="es-EC" sz="1200" dirty="0">
                        <a:effectLst/>
                        <a:latin typeface="Times New Roman"/>
                        <a:ea typeface="Calibri"/>
                        <a:cs typeface="Times New Roman"/>
                      </a:endParaRPr>
                    </a:p>
                  </a:txBody>
                  <a:tcPr marL="44450" marR="44450" marT="0" marB="0" anchor="ctr"/>
                </a:tc>
              </a:tr>
            </a:tbl>
          </a:graphicData>
        </a:graphic>
      </p:graphicFrame>
      <p:pic>
        <p:nvPicPr>
          <p:cNvPr id="8" name="7 Imagen"/>
          <p:cNvPicPr/>
          <p:nvPr/>
        </p:nvPicPr>
        <p:blipFill>
          <a:blip r:embed="rId3">
            <a:extLst>
              <a:ext uri="{28A0092B-C50C-407E-A947-70E740481C1C}">
                <a14:useLocalDpi xmlns:a14="http://schemas.microsoft.com/office/drawing/2010/main" xmlns="" val="0"/>
              </a:ext>
            </a:extLst>
          </a:blip>
          <a:srcRect l="27815" t="37340" r="29344" b="20461"/>
          <a:stretch>
            <a:fillRect/>
          </a:stretch>
        </p:blipFill>
        <p:spPr bwMode="auto">
          <a:xfrm>
            <a:off x="6948264" y="260648"/>
            <a:ext cx="1749157" cy="1656183"/>
          </a:xfrm>
          <a:prstGeom prst="rect">
            <a:avLst/>
          </a:prstGeom>
          <a:ln>
            <a:noFill/>
          </a:ln>
          <a:effectLst>
            <a:softEdge rad="112500"/>
          </a:effectLst>
        </p:spPr>
      </p:pic>
      <p:graphicFrame>
        <p:nvGraphicFramePr>
          <p:cNvPr id="9" name="8 Tabla"/>
          <p:cNvGraphicFramePr>
            <a:graphicFrameLocks noGrp="1"/>
          </p:cNvGraphicFramePr>
          <p:nvPr>
            <p:extLst>
              <p:ext uri="{D42A27DB-BD31-4B8C-83A1-F6EECF244321}">
                <p14:modId xmlns:p14="http://schemas.microsoft.com/office/powerpoint/2010/main" xmlns="" val="586676555"/>
              </p:ext>
            </p:extLst>
          </p:nvPr>
        </p:nvGraphicFramePr>
        <p:xfrm>
          <a:off x="3819947" y="2204864"/>
          <a:ext cx="4641850" cy="3718560"/>
        </p:xfrm>
        <a:graphic>
          <a:graphicData uri="http://schemas.openxmlformats.org/drawingml/2006/table">
            <a:tbl>
              <a:tblPr firstRow="1" firstCol="1" bandRow="1">
                <a:tableStyleId>{5C22544A-7EE6-4342-B048-85BDC9FD1C3A}</a:tableStyleId>
              </a:tblPr>
              <a:tblGrid>
                <a:gridCol w="1163955"/>
                <a:gridCol w="1597660"/>
                <a:gridCol w="1880235"/>
              </a:tblGrid>
              <a:tr h="320675">
                <a:tc>
                  <a:txBody>
                    <a:bodyPr/>
                    <a:lstStyle/>
                    <a:p>
                      <a:pPr>
                        <a:lnSpc>
                          <a:spcPct val="200000"/>
                        </a:lnSpc>
                      </a:pPr>
                      <a:endParaRPr lang="es-EC" sz="1200" dirty="0">
                        <a:effectLst/>
                        <a:latin typeface="Calibri"/>
                      </a:endParaRPr>
                    </a:p>
                  </a:txBody>
                  <a:tcPr marL="44450" marR="44450" marT="0" marB="0" anchor="b"/>
                </a:tc>
                <a:tc gridSpan="2">
                  <a:txBody>
                    <a:bodyPr/>
                    <a:lstStyle/>
                    <a:p>
                      <a:pPr marL="59055" indent="-29845" algn="ctr">
                        <a:lnSpc>
                          <a:spcPct val="200000"/>
                        </a:lnSpc>
                        <a:spcAft>
                          <a:spcPts val="0"/>
                        </a:spcAft>
                      </a:pPr>
                      <a:r>
                        <a:rPr lang="es-EC" sz="1200">
                          <a:effectLst/>
                        </a:rPr>
                        <a:t>DERIVAS DE PISO</a:t>
                      </a:r>
                      <a:endParaRPr lang="es-EC" sz="1400">
                        <a:effectLst/>
                        <a:latin typeface="Times New Roman"/>
                        <a:ea typeface="Calibri"/>
                        <a:cs typeface="Times New Roman"/>
                      </a:endParaRPr>
                    </a:p>
                  </a:txBody>
                  <a:tcPr marL="44450" marR="44450" marT="0" marB="0" anchor="ctr"/>
                </a:tc>
                <a:tc hMerge="1">
                  <a:txBody>
                    <a:bodyPr/>
                    <a:lstStyle/>
                    <a:p>
                      <a:endParaRPr lang="es-EC"/>
                    </a:p>
                  </a:txBody>
                  <a:tcPr/>
                </a:tc>
              </a:tr>
              <a:tr h="339725">
                <a:tc>
                  <a:txBody>
                    <a:bodyPr/>
                    <a:lstStyle/>
                    <a:p>
                      <a:pPr>
                        <a:lnSpc>
                          <a:spcPct val="200000"/>
                        </a:lnSpc>
                      </a:pPr>
                      <a:endParaRPr lang="es-EC" sz="1200">
                        <a:effectLst/>
                        <a:latin typeface="Calibri"/>
                      </a:endParaRPr>
                    </a:p>
                  </a:txBody>
                  <a:tcPr marL="44450" marR="44450" marT="0" marB="0" anchor="b"/>
                </a:tc>
                <a:tc rowSpan="2">
                  <a:txBody>
                    <a:bodyPr/>
                    <a:lstStyle/>
                    <a:p>
                      <a:pPr marL="59055" indent="-29845" algn="ctr">
                        <a:lnSpc>
                          <a:spcPct val="200000"/>
                        </a:lnSpc>
                        <a:spcAft>
                          <a:spcPts val="0"/>
                        </a:spcAft>
                      </a:pPr>
                      <a:r>
                        <a:rPr lang="es-EC" sz="1200">
                          <a:effectLst/>
                        </a:rPr>
                        <a:t>V. MAX ETABS</a:t>
                      </a:r>
                      <a:endParaRPr lang="es-EC" sz="1400">
                        <a:effectLst/>
                        <a:latin typeface="Times New Roman"/>
                        <a:ea typeface="Calibri"/>
                        <a:cs typeface="Times New Roman"/>
                      </a:endParaRPr>
                    </a:p>
                  </a:txBody>
                  <a:tcPr marL="44450" marR="44450" marT="0" marB="0" anchor="ctr"/>
                </a:tc>
                <a:tc>
                  <a:txBody>
                    <a:bodyPr/>
                    <a:lstStyle/>
                    <a:p>
                      <a:pPr marL="59055" indent="-29845" algn="ctr">
                        <a:lnSpc>
                          <a:spcPct val="200000"/>
                        </a:lnSpc>
                        <a:spcAft>
                          <a:spcPts val="0"/>
                        </a:spcAft>
                      </a:pPr>
                      <a:r>
                        <a:rPr lang="es-EC" sz="1200" dirty="0">
                          <a:effectLst/>
                        </a:rPr>
                        <a:t>ESCALA REAL</a:t>
                      </a:r>
                      <a:endParaRPr lang="es-EC" sz="1400" dirty="0">
                        <a:effectLst/>
                        <a:latin typeface="Times New Roman"/>
                        <a:ea typeface="Calibri"/>
                        <a:cs typeface="Times New Roman"/>
                      </a:endParaRPr>
                    </a:p>
                  </a:txBody>
                  <a:tcPr marL="44450" marR="44450" marT="0" marB="0" anchor="b"/>
                </a:tc>
              </a:tr>
              <a:tr h="184150">
                <a:tc>
                  <a:txBody>
                    <a:bodyPr/>
                    <a:lstStyle/>
                    <a:p>
                      <a:pPr marL="59690" algn="ctr">
                        <a:lnSpc>
                          <a:spcPct val="200000"/>
                        </a:lnSpc>
                        <a:spcAft>
                          <a:spcPts val="0"/>
                        </a:spcAft>
                      </a:pPr>
                      <a:r>
                        <a:rPr lang="es-EC" sz="1400">
                          <a:effectLst/>
                        </a:rPr>
                        <a:t>DESCRIP.</a:t>
                      </a:r>
                      <a:endParaRPr lang="es-EC" sz="1400">
                        <a:effectLst/>
                        <a:latin typeface="Times New Roman"/>
                        <a:ea typeface="Calibri"/>
                        <a:cs typeface="Times New Roman"/>
                      </a:endParaRPr>
                    </a:p>
                  </a:txBody>
                  <a:tcPr marL="44450" marR="44450" marT="0" marB="0" anchor="b"/>
                </a:tc>
                <a:tc vMerge="1">
                  <a:txBody>
                    <a:bodyPr/>
                    <a:lstStyle/>
                    <a:p>
                      <a:endParaRPr lang="es-EC"/>
                    </a:p>
                  </a:txBody>
                  <a:tcPr/>
                </a:tc>
                <a:tc>
                  <a:txBody>
                    <a:bodyPr/>
                    <a:lstStyle/>
                    <a:p>
                      <a:pPr marL="59055" indent="-29845" algn="ctr">
                        <a:lnSpc>
                          <a:spcPct val="200000"/>
                        </a:lnSpc>
                        <a:spcAft>
                          <a:spcPts val="0"/>
                        </a:spcAft>
                      </a:pPr>
                      <a:r>
                        <a:rPr lang="es-EC" sz="1200">
                          <a:effectLst/>
                        </a:rPr>
                        <a:t>INELÁSTICO</a:t>
                      </a:r>
                      <a:endParaRPr lang="es-EC" sz="1400">
                        <a:effectLst/>
                        <a:latin typeface="Times New Roman"/>
                        <a:ea typeface="Calibri"/>
                        <a:cs typeface="Times New Roman"/>
                      </a:endParaRPr>
                    </a:p>
                  </a:txBody>
                  <a:tcPr marL="44450" marR="44450" marT="0" marB="0" anchor="b"/>
                </a:tc>
              </a:tr>
              <a:tr h="187960">
                <a:tc>
                  <a:txBody>
                    <a:bodyPr/>
                    <a:lstStyle/>
                    <a:p>
                      <a:pPr algn="ctr">
                        <a:lnSpc>
                          <a:spcPct val="200000"/>
                        </a:lnSpc>
                        <a:spcAft>
                          <a:spcPts val="0"/>
                        </a:spcAft>
                      </a:pPr>
                      <a:r>
                        <a:rPr lang="es-EC" sz="1400">
                          <a:effectLst/>
                        </a:rPr>
                        <a:t>Sx 1</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2, 600E-03</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1, 820E-02</a:t>
                      </a:r>
                      <a:endParaRPr lang="es-EC" sz="1400">
                        <a:effectLst/>
                        <a:latin typeface="Times New Roman"/>
                        <a:ea typeface="Calibri"/>
                        <a:cs typeface="Times New Roman"/>
                      </a:endParaRPr>
                    </a:p>
                  </a:txBody>
                  <a:tcPr marL="44450" marR="44450" marT="0" marB="0" anchor="b"/>
                </a:tc>
              </a:tr>
              <a:tr h="187960">
                <a:tc>
                  <a:txBody>
                    <a:bodyPr/>
                    <a:lstStyle/>
                    <a:p>
                      <a:pPr algn="ctr">
                        <a:lnSpc>
                          <a:spcPct val="200000"/>
                        </a:lnSpc>
                        <a:spcAft>
                          <a:spcPts val="0"/>
                        </a:spcAft>
                      </a:pPr>
                      <a:r>
                        <a:rPr lang="es-EC" sz="1400">
                          <a:effectLst/>
                        </a:rPr>
                        <a:t>Sy 1</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2, 770E-03</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1, 939E-02</a:t>
                      </a:r>
                      <a:endParaRPr lang="es-EC" sz="1400">
                        <a:effectLst/>
                        <a:latin typeface="Times New Roman"/>
                        <a:ea typeface="Calibri"/>
                        <a:cs typeface="Times New Roman"/>
                      </a:endParaRPr>
                    </a:p>
                  </a:txBody>
                  <a:tcPr marL="44450" marR="44450" marT="0" marB="0" anchor="b"/>
                </a:tc>
              </a:tr>
              <a:tr h="187960">
                <a:tc>
                  <a:txBody>
                    <a:bodyPr/>
                    <a:lstStyle/>
                    <a:p>
                      <a:pPr algn="ctr">
                        <a:lnSpc>
                          <a:spcPct val="200000"/>
                        </a:lnSpc>
                        <a:spcAft>
                          <a:spcPts val="0"/>
                        </a:spcAft>
                      </a:pPr>
                      <a:r>
                        <a:rPr lang="es-EC" sz="1400">
                          <a:effectLst/>
                        </a:rPr>
                        <a:t>Sx 2</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2, 840E-03</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1, 988E-02</a:t>
                      </a:r>
                      <a:endParaRPr lang="es-EC" sz="1400">
                        <a:effectLst/>
                        <a:latin typeface="Times New Roman"/>
                        <a:ea typeface="Calibri"/>
                        <a:cs typeface="Times New Roman"/>
                      </a:endParaRPr>
                    </a:p>
                  </a:txBody>
                  <a:tcPr marL="44450" marR="44450" marT="0" marB="0" anchor="b"/>
                </a:tc>
              </a:tr>
              <a:tr h="187960">
                <a:tc>
                  <a:txBody>
                    <a:bodyPr/>
                    <a:lstStyle/>
                    <a:p>
                      <a:pPr algn="ctr">
                        <a:lnSpc>
                          <a:spcPct val="200000"/>
                        </a:lnSpc>
                        <a:spcAft>
                          <a:spcPts val="0"/>
                        </a:spcAft>
                      </a:pPr>
                      <a:r>
                        <a:rPr lang="es-EC" sz="1400">
                          <a:effectLst/>
                        </a:rPr>
                        <a:t>Sy 2</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2, 840E-03</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1, 988E-02</a:t>
                      </a:r>
                      <a:endParaRPr lang="es-EC" sz="1400">
                        <a:effectLst/>
                        <a:latin typeface="Times New Roman"/>
                        <a:ea typeface="Calibri"/>
                        <a:cs typeface="Times New Roman"/>
                      </a:endParaRPr>
                    </a:p>
                  </a:txBody>
                  <a:tcPr marL="44450" marR="44450" marT="0" marB="0" anchor="b"/>
                </a:tc>
              </a:tr>
              <a:tr h="187960">
                <a:tc>
                  <a:txBody>
                    <a:bodyPr/>
                    <a:lstStyle/>
                    <a:p>
                      <a:pPr algn="ctr">
                        <a:lnSpc>
                          <a:spcPct val="200000"/>
                        </a:lnSpc>
                        <a:spcAft>
                          <a:spcPts val="0"/>
                        </a:spcAft>
                      </a:pPr>
                      <a:r>
                        <a:rPr lang="es-EC" sz="1400">
                          <a:effectLst/>
                        </a:rPr>
                        <a:t>SISMO X</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2, 110E-03</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1, 477E-02</a:t>
                      </a:r>
                      <a:endParaRPr lang="es-EC" sz="1400">
                        <a:effectLst/>
                        <a:latin typeface="Times New Roman"/>
                        <a:ea typeface="Calibri"/>
                        <a:cs typeface="Times New Roman"/>
                      </a:endParaRPr>
                    </a:p>
                  </a:txBody>
                  <a:tcPr marL="44450" marR="44450" marT="0" marB="0" anchor="b"/>
                </a:tc>
              </a:tr>
              <a:tr h="187960">
                <a:tc>
                  <a:txBody>
                    <a:bodyPr/>
                    <a:lstStyle/>
                    <a:p>
                      <a:pPr algn="ctr">
                        <a:lnSpc>
                          <a:spcPct val="200000"/>
                        </a:lnSpc>
                        <a:spcAft>
                          <a:spcPts val="0"/>
                        </a:spcAft>
                      </a:pPr>
                      <a:r>
                        <a:rPr lang="es-EC" sz="1400">
                          <a:effectLst/>
                        </a:rPr>
                        <a:t>SISMO Y</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a:effectLst/>
                        </a:rPr>
                        <a:t>2, 070E-03</a:t>
                      </a:r>
                      <a:endParaRPr lang="es-EC" sz="1400">
                        <a:effectLst/>
                        <a:latin typeface="Times New Roman"/>
                        <a:ea typeface="Calibri"/>
                        <a:cs typeface="Times New Roman"/>
                      </a:endParaRPr>
                    </a:p>
                  </a:txBody>
                  <a:tcPr marL="44450" marR="44450" marT="0" marB="0" anchor="b"/>
                </a:tc>
                <a:tc>
                  <a:txBody>
                    <a:bodyPr/>
                    <a:lstStyle/>
                    <a:p>
                      <a:pPr marL="59055" indent="-29845" algn="ctr">
                        <a:lnSpc>
                          <a:spcPct val="200000"/>
                        </a:lnSpc>
                        <a:spcAft>
                          <a:spcPts val="0"/>
                        </a:spcAft>
                      </a:pPr>
                      <a:r>
                        <a:rPr lang="es-EC" sz="1200" dirty="0">
                          <a:effectLst/>
                        </a:rPr>
                        <a:t>1, 449E-02</a:t>
                      </a:r>
                      <a:endParaRPr lang="es-EC" sz="1400" dirty="0">
                        <a:effectLst/>
                        <a:latin typeface="Times New Roman"/>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xmlns="" val="157745058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rotWithShape="1">
          <a:blip r:embed="rId2">
            <a:extLst>
              <a:ext uri="{28A0092B-C50C-407E-A947-70E740481C1C}">
                <a14:useLocalDpi xmlns:a14="http://schemas.microsoft.com/office/drawing/2010/main" xmlns="" val="0"/>
              </a:ext>
            </a:extLst>
          </a:blip>
          <a:srcRect l="30702" t="21361" r="42829" b="31464"/>
          <a:stretch/>
        </p:blipFill>
        <p:spPr bwMode="auto">
          <a:xfrm>
            <a:off x="2892200" y="3212976"/>
            <a:ext cx="4063406" cy="3339242"/>
          </a:xfrm>
          <a:prstGeom prst="rect">
            <a:avLst/>
          </a:prstGeom>
          <a:noFill/>
          <a:ln>
            <a:noFill/>
          </a:ln>
        </p:spPr>
      </p:pic>
      <p:sp>
        <p:nvSpPr>
          <p:cNvPr id="2" name="1 Título"/>
          <p:cNvSpPr>
            <a:spLocks noGrp="1"/>
          </p:cNvSpPr>
          <p:nvPr>
            <p:ph type="title"/>
          </p:nvPr>
        </p:nvSpPr>
        <p:spPr>
          <a:xfrm rot="-4500000">
            <a:off x="-1814688" y="2582503"/>
            <a:ext cx="5064953" cy="1695631"/>
          </a:xfrm>
        </p:spPr>
        <p:txBody>
          <a:bodyPr>
            <a:normAutofit/>
          </a:bodyPr>
          <a:lstStyle/>
          <a:p>
            <a:pPr algn="l"/>
            <a:r>
              <a:rPr lang="en-US" dirty="0" smtClean="0"/>
              <a:t>COMPARACION </a:t>
            </a:r>
            <a:endParaRPr lang="es-EC"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17150168">
            <a:off x="-766601" y="2966233"/>
            <a:ext cx="4467269"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               SY1 y SY2</a:t>
            </a:r>
            <a:endParaRPr lang="es-EC" sz="2800" dirty="0"/>
          </a:p>
        </p:txBody>
      </p:sp>
      <p:sp>
        <p:nvSpPr>
          <p:cNvPr id="12" name="1 Título"/>
          <p:cNvSpPr txBox="1">
            <a:spLocks/>
          </p:cNvSpPr>
          <p:nvPr/>
        </p:nvSpPr>
        <p:spPr>
          <a:xfrm rot="978444">
            <a:off x="1283359"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3 PLANTAS</a:t>
            </a:r>
            <a:endParaRPr lang="es-EC" sz="2800" dirty="0"/>
          </a:p>
        </p:txBody>
      </p:sp>
      <p:pic>
        <p:nvPicPr>
          <p:cNvPr id="8" name="7 Imagen"/>
          <p:cNvPicPr/>
          <p:nvPr/>
        </p:nvPicPr>
        <p:blipFill rotWithShape="1">
          <a:blip r:embed="rId4">
            <a:extLst>
              <a:ext uri="{28A0092B-C50C-407E-A947-70E740481C1C}">
                <a14:useLocalDpi xmlns:a14="http://schemas.microsoft.com/office/drawing/2010/main" xmlns="" val="0"/>
              </a:ext>
            </a:extLst>
          </a:blip>
          <a:srcRect l="30279" t="21343" r="42671" b="32895"/>
          <a:stretch/>
        </p:blipFill>
        <p:spPr bwMode="auto">
          <a:xfrm>
            <a:off x="5220071" y="133400"/>
            <a:ext cx="3744423" cy="3367608"/>
          </a:xfrm>
          <a:prstGeom prst="rect">
            <a:avLst/>
          </a:prstGeom>
          <a:noFill/>
          <a:ln>
            <a:noFill/>
          </a:ln>
        </p:spPr>
      </p:pic>
    </p:spTree>
    <p:extLst>
      <p:ext uri="{BB962C8B-B14F-4D97-AF65-F5344CB8AC3E}">
        <p14:creationId xmlns:p14="http://schemas.microsoft.com/office/powerpoint/2010/main" xmlns="" val="207047213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rot="17150168">
            <a:off x="-884749" y="2809910"/>
            <a:ext cx="4792248" cy="1695631"/>
          </a:xfrm>
          <a:prstGeom prst="rect">
            <a:avLst/>
          </a:prstGeom>
        </p:spPr>
        <p:txBody>
          <a:bodyPr vert="horz" lIns="91440" tIns="45720" rIns="91440" bIns="45720" rtlCol="0" anchor="b">
            <a:normAutofit fontScale="90000" lnSpcReduction="2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S" sz="2800" dirty="0" smtClean="0"/>
              <a:t>CURADRO COMPARATIVO DE LAS DERIVAS MAXIMAS OBTENIDAS EN ETABS CON LAS PERMITIDAS POR VISION 2000 Y ATC-40</a:t>
            </a:r>
            <a:endParaRPr lang="es-EC" sz="2800" dirty="0"/>
          </a:p>
        </p:txBody>
      </p:sp>
      <p:sp>
        <p:nvSpPr>
          <p:cNvPr id="12" name="1 Título"/>
          <p:cNvSpPr txBox="1">
            <a:spLocks/>
          </p:cNvSpPr>
          <p:nvPr/>
        </p:nvSpPr>
        <p:spPr>
          <a:xfrm rot="978444">
            <a:off x="1139343"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3 PLANTAS</a:t>
            </a:r>
            <a:endParaRPr lang="es-EC" sz="2800"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3542" t="19753" r="8264" b="11481"/>
          <a:stretch/>
        </p:blipFill>
        <p:spPr bwMode="auto">
          <a:xfrm>
            <a:off x="4095700" y="208502"/>
            <a:ext cx="4652763" cy="638322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2900662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58095" y="2870536"/>
            <a:ext cx="5064953" cy="1695631"/>
          </a:xfrm>
        </p:spPr>
        <p:txBody>
          <a:bodyPr>
            <a:normAutofit fontScale="90000"/>
          </a:bodyPr>
          <a:lstStyle/>
          <a:p>
            <a:pPr algn="ctr"/>
            <a:r>
              <a:rPr lang="en-US" dirty="0" smtClean="0"/>
              <a:t>COMPARACION </a:t>
            </a:r>
            <a:r>
              <a:rPr lang="en-US" sz="3600" dirty="0" smtClean="0"/>
              <a:t>ELEMENTOS LAMINADOS </a:t>
            </a:r>
            <a:endParaRPr lang="es-EC" sz="36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78444">
            <a:off x="1268682"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3 PLANTAS</a:t>
            </a:r>
            <a:endParaRPr lang="es-EC" sz="2800" dirty="0"/>
          </a:p>
        </p:txBody>
      </p:sp>
      <p:pic>
        <p:nvPicPr>
          <p:cNvPr id="8" name="7 Imagen"/>
          <p:cNvPicPr/>
          <p:nvPr/>
        </p:nvPicPr>
        <p:blipFill>
          <a:blip r:embed="rId3">
            <a:extLst>
              <a:ext uri="{28A0092B-C50C-407E-A947-70E740481C1C}">
                <a14:useLocalDpi xmlns:a14="http://schemas.microsoft.com/office/drawing/2010/main" xmlns="" val="0"/>
              </a:ext>
            </a:extLst>
          </a:blip>
          <a:srcRect l="27815" t="37340" r="29344" b="20461"/>
          <a:stretch>
            <a:fillRect/>
          </a:stretch>
        </p:blipFill>
        <p:spPr bwMode="auto">
          <a:xfrm>
            <a:off x="7164289" y="116632"/>
            <a:ext cx="1800200" cy="1723349"/>
          </a:xfrm>
          <a:prstGeom prst="rect">
            <a:avLst/>
          </a:prstGeom>
          <a:ln>
            <a:noFill/>
          </a:ln>
          <a:effectLst>
            <a:softEdge rad="112500"/>
          </a:effectLst>
        </p:spPr>
      </p:pic>
      <p:graphicFrame>
        <p:nvGraphicFramePr>
          <p:cNvPr id="6" name="5 Marcador de contenido"/>
          <p:cNvGraphicFramePr>
            <a:graphicFrameLocks noGrp="1"/>
          </p:cNvGraphicFramePr>
          <p:nvPr>
            <p:ph idx="1"/>
            <p:extLst>
              <p:ext uri="{D42A27DB-BD31-4B8C-83A1-F6EECF244321}">
                <p14:modId xmlns:p14="http://schemas.microsoft.com/office/powerpoint/2010/main" xmlns="" val="954425818"/>
              </p:ext>
            </p:extLst>
          </p:nvPr>
        </p:nvGraphicFramePr>
        <p:xfrm>
          <a:off x="2339752" y="5915744"/>
          <a:ext cx="4023360" cy="609600"/>
        </p:xfrm>
        <a:graphic>
          <a:graphicData uri="http://schemas.openxmlformats.org/drawingml/2006/table">
            <a:tbl>
              <a:tblPr firstRow="1" firstCol="1" bandRow="1">
                <a:tableStyleId>{5C22544A-7EE6-4342-B048-85BDC9FD1C3A}</a:tableStyleId>
              </a:tblPr>
              <a:tblGrid>
                <a:gridCol w="1018540"/>
                <a:gridCol w="3004820"/>
              </a:tblGrid>
              <a:tr h="0">
                <a:tc>
                  <a:txBody>
                    <a:bodyPr/>
                    <a:lstStyle/>
                    <a:p>
                      <a:pPr algn="ctr">
                        <a:lnSpc>
                          <a:spcPct val="200000"/>
                        </a:lnSpc>
                        <a:spcAft>
                          <a:spcPts val="0"/>
                        </a:spcAft>
                      </a:pPr>
                      <a:r>
                        <a:rPr lang="es-EC" sz="1400" dirty="0">
                          <a:effectLst/>
                        </a:rPr>
                        <a:t>R=10</a:t>
                      </a:r>
                      <a:endParaRPr lang="es-EC" sz="1600" dirty="0">
                        <a:effectLst/>
                        <a:latin typeface="Times New Roman"/>
                        <a:ea typeface="Calibri"/>
                        <a:cs typeface="Times New Roman"/>
                      </a:endParaRPr>
                    </a:p>
                  </a:txBody>
                  <a:tcPr marL="44450" marR="44450" marT="0" marB="0" anchor="ctr"/>
                </a:tc>
                <a:tc>
                  <a:txBody>
                    <a:bodyPr/>
                    <a:lstStyle/>
                    <a:p>
                      <a:pPr algn="ctr">
                        <a:lnSpc>
                          <a:spcPct val="200000"/>
                        </a:lnSpc>
                        <a:spcAft>
                          <a:spcPts val="0"/>
                        </a:spcAft>
                      </a:pPr>
                      <a:r>
                        <a:rPr lang="es-EC" sz="1000" dirty="0">
                          <a:effectLst/>
                        </a:rPr>
                        <a:t>FACTOR DE REDUCCION DE LA FUERZA SISMICA PARA ELEMENTOS SOLDADOS</a:t>
                      </a:r>
                      <a:endParaRPr lang="es-EC" sz="1200" dirty="0">
                        <a:effectLst/>
                        <a:latin typeface="Times New Roman"/>
                        <a:ea typeface="Calibri"/>
                        <a:cs typeface="Times New Roman"/>
                      </a:endParaRPr>
                    </a:p>
                  </a:txBody>
                  <a:tcPr marL="44450" marR="44450" marT="0" marB="0" anchor="ctr"/>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xmlns="" val="867623638"/>
              </p:ext>
            </p:extLst>
          </p:nvPr>
        </p:nvGraphicFramePr>
        <p:xfrm>
          <a:off x="4139952" y="1916832"/>
          <a:ext cx="4320481" cy="3718560"/>
        </p:xfrm>
        <a:graphic>
          <a:graphicData uri="http://schemas.openxmlformats.org/drawingml/2006/table">
            <a:tbl>
              <a:tblPr firstRow="1" firstCol="1" bandRow="1">
                <a:tableStyleId>{5C22544A-7EE6-4342-B048-85BDC9FD1C3A}</a:tableStyleId>
              </a:tblPr>
              <a:tblGrid>
                <a:gridCol w="1095417"/>
                <a:gridCol w="1573015"/>
                <a:gridCol w="1652049"/>
              </a:tblGrid>
              <a:tr h="252730">
                <a:tc>
                  <a:txBody>
                    <a:bodyPr/>
                    <a:lstStyle/>
                    <a:p>
                      <a:pPr>
                        <a:lnSpc>
                          <a:spcPct val="200000"/>
                        </a:lnSpc>
                      </a:pPr>
                      <a:endParaRPr lang="es-EC" sz="1200" dirty="0">
                        <a:effectLst/>
                        <a:latin typeface="Calibri"/>
                      </a:endParaRPr>
                    </a:p>
                  </a:txBody>
                  <a:tcPr marL="44450" marR="44450" marT="0" marB="0" anchor="b"/>
                </a:tc>
                <a:tc gridSpan="2">
                  <a:txBody>
                    <a:bodyPr/>
                    <a:lstStyle/>
                    <a:p>
                      <a:pPr algn="ctr">
                        <a:lnSpc>
                          <a:spcPct val="200000"/>
                        </a:lnSpc>
                        <a:spcAft>
                          <a:spcPts val="0"/>
                        </a:spcAft>
                      </a:pPr>
                      <a:r>
                        <a:rPr lang="es-EC" sz="1200" dirty="0">
                          <a:effectLst/>
                        </a:rPr>
                        <a:t>DERIVAS DE PISO</a:t>
                      </a:r>
                      <a:endParaRPr lang="es-EC" sz="1400" dirty="0">
                        <a:effectLst/>
                        <a:latin typeface="Times New Roman"/>
                        <a:ea typeface="Calibri"/>
                        <a:cs typeface="Times New Roman"/>
                      </a:endParaRPr>
                    </a:p>
                  </a:txBody>
                  <a:tcPr marL="44450" marR="44450" marT="0" marB="0" anchor="ctr"/>
                </a:tc>
                <a:tc hMerge="1">
                  <a:txBody>
                    <a:bodyPr/>
                    <a:lstStyle/>
                    <a:p>
                      <a:endParaRPr lang="es-EC"/>
                    </a:p>
                  </a:txBody>
                  <a:tcPr/>
                </a:tc>
              </a:tr>
              <a:tr h="152400">
                <a:tc>
                  <a:txBody>
                    <a:bodyPr/>
                    <a:lstStyle/>
                    <a:p>
                      <a:pPr>
                        <a:lnSpc>
                          <a:spcPct val="200000"/>
                        </a:lnSpc>
                      </a:pPr>
                      <a:endParaRPr lang="es-EC" sz="1200">
                        <a:effectLst/>
                        <a:latin typeface="Calibri"/>
                      </a:endParaRPr>
                    </a:p>
                  </a:txBody>
                  <a:tcPr marL="44450" marR="44450" marT="0" marB="0" anchor="b"/>
                </a:tc>
                <a:tc rowSpan="2">
                  <a:txBody>
                    <a:bodyPr/>
                    <a:lstStyle/>
                    <a:p>
                      <a:pPr algn="ctr">
                        <a:lnSpc>
                          <a:spcPct val="200000"/>
                        </a:lnSpc>
                        <a:spcAft>
                          <a:spcPts val="0"/>
                        </a:spcAft>
                      </a:pPr>
                      <a:r>
                        <a:rPr lang="es-EC" sz="1200" dirty="0">
                          <a:effectLst/>
                        </a:rPr>
                        <a:t>V. MAX ETABS</a:t>
                      </a:r>
                      <a:endParaRPr lang="es-EC" sz="1400" dirty="0">
                        <a:effectLst/>
                        <a:latin typeface="Times New Roman"/>
                        <a:ea typeface="Calibri"/>
                        <a:cs typeface="Times New Roman"/>
                      </a:endParaRPr>
                    </a:p>
                  </a:txBody>
                  <a:tcPr marL="44450" marR="44450" marT="0" marB="0" anchor="ctr"/>
                </a:tc>
                <a:tc>
                  <a:txBody>
                    <a:bodyPr/>
                    <a:lstStyle/>
                    <a:p>
                      <a:pPr marL="11430" indent="19685" algn="ctr">
                        <a:lnSpc>
                          <a:spcPct val="200000"/>
                        </a:lnSpc>
                        <a:spcAft>
                          <a:spcPts val="0"/>
                        </a:spcAft>
                      </a:pPr>
                      <a:r>
                        <a:rPr lang="es-EC" sz="1200">
                          <a:effectLst/>
                        </a:rPr>
                        <a:t>ESCALA REAL</a:t>
                      </a:r>
                      <a:endParaRPr lang="es-EC" sz="1400">
                        <a:effectLst/>
                        <a:latin typeface="Times New Roman"/>
                        <a:ea typeface="Calibri"/>
                        <a:cs typeface="Times New Roman"/>
                      </a:endParaRPr>
                    </a:p>
                  </a:txBody>
                  <a:tcPr marL="44450" marR="44450" marT="0" marB="0" anchor="b"/>
                </a:tc>
              </a:tr>
              <a:tr h="200025">
                <a:tc>
                  <a:txBody>
                    <a:bodyPr/>
                    <a:lstStyle/>
                    <a:p>
                      <a:pPr marL="22225" algn="ctr">
                        <a:lnSpc>
                          <a:spcPct val="200000"/>
                        </a:lnSpc>
                        <a:spcAft>
                          <a:spcPts val="0"/>
                        </a:spcAft>
                      </a:pPr>
                      <a:r>
                        <a:rPr lang="es-EC" sz="1400">
                          <a:effectLst/>
                        </a:rPr>
                        <a:t>DESCRIP.</a:t>
                      </a:r>
                      <a:endParaRPr lang="es-EC" sz="1400">
                        <a:effectLst/>
                        <a:latin typeface="Times New Roman"/>
                        <a:ea typeface="Calibri"/>
                        <a:cs typeface="Times New Roman"/>
                      </a:endParaRPr>
                    </a:p>
                  </a:txBody>
                  <a:tcPr marL="44450" marR="44450" marT="0" marB="0" anchor="b"/>
                </a:tc>
                <a:tc vMerge="1">
                  <a:txBody>
                    <a:bodyPr/>
                    <a:lstStyle/>
                    <a:p>
                      <a:endParaRPr lang="es-EC"/>
                    </a:p>
                  </a:txBody>
                  <a:tcPr/>
                </a:tc>
                <a:tc>
                  <a:txBody>
                    <a:bodyPr/>
                    <a:lstStyle/>
                    <a:p>
                      <a:pPr marL="11430" indent="19685" algn="ctr">
                        <a:lnSpc>
                          <a:spcPct val="200000"/>
                        </a:lnSpc>
                        <a:spcAft>
                          <a:spcPts val="0"/>
                        </a:spcAft>
                      </a:pPr>
                      <a:r>
                        <a:rPr lang="es-EC" sz="1200" dirty="0">
                          <a:effectLst/>
                        </a:rPr>
                        <a:t>INELÁSTICO</a:t>
                      </a:r>
                      <a:endParaRPr lang="es-EC" sz="1400" dirty="0">
                        <a:effectLst/>
                        <a:latin typeface="Times New Roman"/>
                        <a:ea typeface="Calibri"/>
                        <a:cs typeface="Times New Roman"/>
                      </a:endParaRPr>
                    </a:p>
                  </a:txBody>
                  <a:tcPr marL="44450" marR="44450" marT="0" marB="0" anchor="b"/>
                </a:tc>
              </a:tr>
              <a:tr h="200025">
                <a:tc>
                  <a:txBody>
                    <a:bodyPr/>
                    <a:lstStyle/>
                    <a:p>
                      <a:pPr marL="22225" algn="ctr">
                        <a:lnSpc>
                          <a:spcPct val="200000"/>
                        </a:lnSpc>
                        <a:spcAft>
                          <a:spcPts val="0"/>
                        </a:spcAft>
                      </a:pPr>
                      <a:r>
                        <a:rPr lang="es-EC" sz="1400">
                          <a:effectLst/>
                        </a:rPr>
                        <a:t>Sx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1, 905E-03</a:t>
                      </a:r>
                      <a:endParaRPr lang="es-EC" sz="1400">
                        <a:effectLst/>
                        <a:latin typeface="Times New Roman"/>
                        <a:ea typeface="Calibri"/>
                        <a:cs typeface="Times New Roman"/>
                      </a:endParaRPr>
                    </a:p>
                  </a:txBody>
                  <a:tcPr marL="44450" marR="44450" marT="0" marB="0" anchor="b"/>
                </a:tc>
                <a:tc>
                  <a:txBody>
                    <a:bodyPr/>
                    <a:lstStyle/>
                    <a:p>
                      <a:pPr marL="11430" indent="19685" algn="ctr">
                        <a:lnSpc>
                          <a:spcPct val="200000"/>
                        </a:lnSpc>
                        <a:spcAft>
                          <a:spcPts val="0"/>
                        </a:spcAft>
                      </a:pPr>
                      <a:r>
                        <a:rPr lang="es-EC" sz="1200" dirty="0">
                          <a:effectLst/>
                        </a:rPr>
                        <a:t>1, 905E-02</a:t>
                      </a:r>
                      <a:endParaRPr lang="es-EC" sz="1400" dirty="0">
                        <a:effectLst/>
                        <a:latin typeface="Times New Roman"/>
                        <a:ea typeface="Calibri"/>
                        <a:cs typeface="Times New Roman"/>
                      </a:endParaRPr>
                    </a:p>
                  </a:txBody>
                  <a:tcPr marL="44450" marR="44450" marT="0" marB="0" anchor="b"/>
                </a:tc>
              </a:tr>
              <a:tr h="200025">
                <a:tc>
                  <a:txBody>
                    <a:bodyPr/>
                    <a:lstStyle/>
                    <a:p>
                      <a:pPr marL="22225" algn="ctr">
                        <a:lnSpc>
                          <a:spcPct val="200000"/>
                        </a:lnSpc>
                        <a:spcAft>
                          <a:spcPts val="0"/>
                        </a:spcAft>
                      </a:pPr>
                      <a:r>
                        <a:rPr lang="es-EC" sz="1400">
                          <a:effectLst/>
                        </a:rPr>
                        <a:t>Sy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1, 884E-03</a:t>
                      </a:r>
                      <a:endParaRPr lang="es-EC" sz="1400">
                        <a:effectLst/>
                        <a:latin typeface="Times New Roman"/>
                        <a:ea typeface="Calibri"/>
                        <a:cs typeface="Times New Roman"/>
                      </a:endParaRPr>
                    </a:p>
                  </a:txBody>
                  <a:tcPr marL="44450" marR="44450" marT="0" marB="0" anchor="b"/>
                </a:tc>
                <a:tc>
                  <a:txBody>
                    <a:bodyPr/>
                    <a:lstStyle/>
                    <a:p>
                      <a:pPr marL="11430" indent="19685" algn="ctr">
                        <a:lnSpc>
                          <a:spcPct val="200000"/>
                        </a:lnSpc>
                        <a:spcAft>
                          <a:spcPts val="0"/>
                        </a:spcAft>
                      </a:pPr>
                      <a:r>
                        <a:rPr lang="es-EC" sz="1200" dirty="0">
                          <a:effectLst/>
                        </a:rPr>
                        <a:t>1, 884E-02</a:t>
                      </a:r>
                      <a:endParaRPr lang="es-EC" sz="1400" dirty="0">
                        <a:effectLst/>
                        <a:latin typeface="Times New Roman"/>
                        <a:ea typeface="Calibri"/>
                        <a:cs typeface="Times New Roman"/>
                      </a:endParaRPr>
                    </a:p>
                  </a:txBody>
                  <a:tcPr marL="44450" marR="44450" marT="0" marB="0" anchor="b"/>
                </a:tc>
              </a:tr>
              <a:tr h="198120">
                <a:tc>
                  <a:txBody>
                    <a:bodyPr/>
                    <a:lstStyle/>
                    <a:p>
                      <a:pPr marL="22225" algn="ctr">
                        <a:lnSpc>
                          <a:spcPct val="200000"/>
                        </a:lnSpc>
                        <a:spcAft>
                          <a:spcPts val="0"/>
                        </a:spcAft>
                      </a:pPr>
                      <a:r>
                        <a:rPr lang="es-EC" sz="1400">
                          <a:effectLst/>
                        </a:rPr>
                        <a:t>Sx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1, 941E-03</a:t>
                      </a:r>
                      <a:endParaRPr lang="es-EC" sz="1400">
                        <a:effectLst/>
                        <a:latin typeface="Times New Roman"/>
                        <a:ea typeface="Calibri"/>
                        <a:cs typeface="Times New Roman"/>
                      </a:endParaRPr>
                    </a:p>
                  </a:txBody>
                  <a:tcPr marL="44450" marR="44450" marT="0" marB="0" anchor="b"/>
                </a:tc>
                <a:tc>
                  <a:txBody>
                    <a:bodyPr/>
                    <a:lstStyle/>
                    <a:p>
                      <a:pPr marL="11430" indent="19685" algn="ctr">
                        <a:lnSpc>
                          <a:spcPct val="200000"/>
                        </a:lnSpc>
                        <a:spcAft>
                          <a:spcPts val="0"/>
                        </a:spcAft>
                      </a:pPr>
                      <a:r>
                        <a:rPr lang="es-EC" sz="1200" dirty="0">
                          <a:effectLst/>
                        </a:rPr>
                        <a:t>1, 941E-02</a:t>
                      </a:r>
                      <a:endParaRPr lang="es-EC" sz="1400" dirty="0">
                        <a:effectLst/>
                        <a:latin typeface="Times New Roman"/>
                        <a:ea typeface="Calibri"/>
                        <a:cs typeface="Times New Roman"/>
                      </a:endParaRPr>
                    </a:p>
                  </a:txBody>
                  <a:tcPr marL="44450" marR="44450" marT="0" marB="0" anchor="b"/>
                </a:tc>
              </a:tr>
              <a:tr h="200025">
                <a:tc>
                  <a:txBody>
                    <a:bodyPr/>
                    <a:lstStyle/>
                    <a:p>
                      <a:pPr marL="22225" algn="ctr">
                        <a:lnSpc>
                          <a:spcPct val="200000"/>
                        </a:lnSpc>
                        <a:spcAft>
                          <a:spcPts val="0"/>
                        </a:spcAft>
                      </a:pPr>
                      <a:r>
                        <a:rPr lang="es-EC" sz="1400">
                          <a:effectLst/>
                        </a:rPr>
                        <a:t>Sy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1, 876E-03</a:t>
                      </a:r>
                      <a:endParaRPr lang="es-EC" sz="1400" dirty="0">
                        <a:effectLst/>
                        <a:latin typeface="Times New Roman"/>
                        <a:ea typeface="Calibri"/>
                        <a:cs typeface="Times New Roman"/>
                      </a:endParaRPr>
                    </a:p>
                  </a:txBody>
                  <a:tcPr marL="44450" marR="44450" marT="0" marB="0" anchor="b"/>
                </a:tc>
                <a:tc>
                  <a:txBody>
                    <a:bodyPr/>
                    <a:lstStyle/>
                    <a:p>
                      <a:pPr marL="11430" indent="19685" algn="ctr">
                        <a:lnSpc>
                          <a:spcPct val="200000"/>
                        </a:lnSpc>
                        <a:spcAft>
                          <a:spcPts val="0"/>
                        </a:spcAft>
                      </a:pPr>
                      <a:r>
                        <a:rPr lang="es-EC" sz="1200" dirty="0">
                          <a:effectLst/>
                        </a:rPr>
                        <a:t>1, 876E-02</a:t>
                      </a:r>
                      <a:endParaRPr lang="es-EC" sz="1400" dirty="0">
                        <a:effectLst/>
                        <a:latin typeface="Times New Roman"/>
                        <a:ea typeface="Calibri"/>
                        <a:cs typeface="Times New Roman"/>
                      </a:endParaRPr>
                    </a:p>
                  </a:txBody>
                  <a:tcPr marL="44450" marR="44450" marT="0" marB="0" anchor="b"/>
                </a:tc>
              </a:tr>
              <a:tr h="200025">
                <a:tc>
                  <a:txBody>
                    <a:bodyPr/>
                    <a:lstStyle/>
                    <a:p>
                      <a:pPr marL="22225" algn="ctr">
                        <a:lnSpc>
                          <a:spcPct val="200000"/>
                        </a:lnSpc>
                        <a:spcAft>
                          <a:spcPts val="0"/>
                        </a:spcAft>
                      </a:pPr>
                      <a:r>
                        <a:rPr lang="es-EC" sz="1400">
                          <a:effectLst/>
                        </a:rPr>
                        <a:t>SISMO X</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1, 459E-03</a:t>
                      </a:r>
                      <a:endParaRPr lang="es-EC" sz="1400">
                        <a:effectLst/>
                        <a:latin typeface="Times New Roman"/>
                        <a:ea typeface="Calibri"/>
                        <a:cs typeface="Times New Roman"/>
                      </a:endParaRPr>
                    </a:p>
                  </a:txBody>
                  <a:tcPr marL="44450" marR="44450" marT="0" marB="0" anchor="b"/>
                </a:tc>
                <a:tc>
                  <a:txBody>
                    <a:bodyPr/>
                    <a:lstStyle/>
                    <a:p>
                      <a:pPr marL="11430" indent="19685" algn="ctr">
                        <a:lnSpc>
                          <a:spcPct val="200000"/>
                        </a:lnSpc>
                        <a:spcAft>
                          <a:spcPts val="0"/>
                        </a:spcAft>
                      </a:pPr>
                      <a:r>
                        <a:rPr lang="es-EC" sz="1200" dirty="0">
                          <a:effectLst/>
                        </a:rPr>
                        <a:t>1, 459E-02</a:t>
                      </a:r>
                      <a:endParaRPr lang="es-EC" sz="1400" dirty="0">
                        <a:effectLst/>
                        <a:latin typeface="Times New Roman"/>
                        <a:ea typeface="Calibri"/>
                        <a:cs typeface="Times New Roman"/>
                      </a:endParaRPr>
                    </a:p>
                  </a:txBody>
                  <a:tcPr marL="44450" marR="44450" marT="0" marB="0" anchor="b"/>
                </a:tc>
              </a:tr>
              <a:tr h="200025">
                <a:tc>
                  <a:txBody>
                    <a:bodyPr/>
                    <a:lstStyle/>
                    <a:p>
                      <a:pPr marL="22225" algn="ctr">
                        <a:lnSpc>
                          <a:spcPct val="200000"/>
                        </a:lnSpc>
                        <a:spcAft>
                          <a:spcPts val="0"/>
                        </a:spcAft>
                      </a:pPr>
                      <a:r>
                        <a:rPr lang="es-EC" sz="1400" dirty="0">
                          <a:effectLst/>
                        </a:rPr>
                        <a:t>SISMO Y</a:t>
                      </a:r>
                      <a:endParaRPr lang="es-EC" sz="1400" dirty="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1, 399E-03</a:t>
                      </a:r>
                      <a:endParaRPr lang="es-EC" sz="1400">
                        <a:effectLst/>
                        <a:latin typeface="Times New Roman"/>
                        <a:ea typeface="Calibri"/>
                        <a:cs typeface="Times New Roman"/>
                      </a:endParaRPr>
                    </a:p>
                  </a:txBody>
                  <a:tcPr marL="44450" marR="44450" marT="0" marB="0" anchor="b"/>
                </a:tc>
                <a:tc>
                  <a:txBody>
                    <a:bodyPr/>
                    <a:lstStyle/>
                    <a:p>
                      <a:pPr marL="11430" indent="19685" algn="ctr">
                        <a:lnSpc>
                          <a:spcPct val="200000"/>
                        </a:lnSpc>
                        <a:spcAft>
                          <a:spcPts val="0"/>
                        </a:spcAft>
                      </a:pPr>
                      <a:r>
                        <a:rPr lang="es-EC" sz="1200" dirty="0">
                          <a:effectLst/>
                        </a:rPr>
                        <a:t>1, 399E-02</a:t>
                      </a:r>
                      <a:endParaRPr lang="es-EC" sz="1400" dirty="0">
                        <a:effectLst/>
                        <a:latin typeface="Times New Roman"/>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xmlns="" val="317046207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rotWithShape="1">
          <a:blip r:embed="rId2">
            <a:extLst>
              <a:ext uri="{28A0092B-C50C-407E-A947-70E740481C1C}">
                <a14:useLocalDpi xmlns:a14="http://schemas.microsoft.com/office/drawing/2010/main" xmlns="" val="0"/>
              </a:ext>
            </a:extLst>
          </a:blip>
          <a:srcRect l="29061" t="21315" r="41738" b="32764"/>
          <a:stretch/>
        </p:blipFill>
        <p:spPr bwMode="auto">
          <a:xfrm>
            <a:off x="2699792" y="3413064"/>
            <a:ext cx="3931047" cy="3328304"/>
          </a:xfrm>
          <a:prstGeom prst="rect">
            <a:avLst/>
          </a:prstGeom>
          <a:noFill/>
          <a:ln>
            <a:noFill/>
          </a:ln>
        </p:spPr>
      </p:pic>
      <p:sp>
        <p:nvSpPr>
          <p:cNvPr id="2" name="1 Título"/>
          <p:cNvSpPr>
            <a:spLocks noGrp="1"/>
          </p:cNvSpPr>
          <p:nvPr>
            <p:ph type="title"/>
          </p:nvPr>
        </p:nvSpPr>
        <p:spPr>
          <a:xfrm rot="-4500000">
            <a:off x="-1814688" y="2582503"/>
            <a:ext cx="5064953" cy="1695631"/>
          </a:xfrm>
        </p:spPr>
        <p:txBody>
          <a:bodyPr>
            <a:normAutofit/>
          </a:bodyPr>
          <a:lstStyle/>
          <a:p>
            <a:pPr algn="l"/>
            <a:r>
              <a:rPr lang="en-US" dirty="0" smtClean="0"/>
              <a:t>COMPARACION </a:t>
            </a:r>
            <a:endParaRPr lang="es-EC"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17150168">
            <a:off x="-766601" y="2966233"/>
            <a:ext cx="4467269"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               SX1 y SX2</a:t>
            </a:r>
            <a:endParaRPr lang="es-EC" sz="2800" dirty="0"/>
          </a:p>
        </p:txBody>
      </p:sp>
      <p:sp>
        <p:nvSpPr>
          <p:cNvPr id="12" name="1 Título"/>
          <p:cNvSpPr txBox="1">
            <a:spLocks/>
          </p:cNvSpPr>
          <p:nvPr/>
        </p:nvSpPr>
        <p:spPr>
          <a:xfrm rot="978444">
            <a:off x="1283359"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3 PLANTAS</a:t>
            </a:r>
            <a:endParaRPr lang="es-EC" sz="2800" dirty="0"/>
          </a:p>
        </p:txBody>
      </p:sp>
      <p:pic>
        <p:nvPicPr>
          <p:cNvPr id="8" name="7 Imagen"/>
          <p:cNvPicPr/>
          <p:nvPr/>
        </p:nvPicPr>
        <p:blipFill rotWithShape="1">
          <a:blip r:embed="rId4">
            <a:extLst>
              <a:ext uri="{28A0092B-C50C-407E-A947-70E740481C1C}">
                <a14:useLocalDpi xmlns:a14="http://schemas.microsoft.com/office/drawing/2010/main" xmlns="" val="0"/>
              </a:ext>
            </a:extLst>
          </a:blip>
          <a:srcRect l="29598" t="21542" r="42401" b="33439"/>
          <a:stretch/>
        </p:blipFill>
        <p:spPr bwMode="auto">
          <a:xfrm>
            <a:off x="5292080" y="240927"/>
            <a:ext cx="3725677" cy="3476105"/>
          </a:xfrm>
          <a:prstGeom prst="rect">
            <a:avLst/>
          </a:prstGeom>
          <a:noFill/>
          <a:ln>
            <a:noFill/>
          </a:ln>
        </p:spPr>
      </p:pic>
    </p:spTree>
    <p:extLst>
      <p:ext uri="{BB962C8B-B14F-4D97-AF65-F5344CB8AC3E}">
        <p14:creationId xmlns:p14="http://schemas.microsoft.com/office/powerpoint/2010/main" xmlns="" val="359099590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rot="17150168">
            <a:off x="-884749" y="2809910"/>
            <a:ext cx="4792248" cy="1695631"/>
          </a:xfrm>
          <a:prstGeom prst="rect">
            <a:avLst/>
          </a:prstGeom>
        </p:spPr>
        <p:txBody>
          <a:bodyPr vert="horz" lIns="91440" tIns="45720" rIns="91440" bIns="45720" rtlCol="0" anchor="b">
            <a:normAutofit fontScale="90000" lnSpcReduction="2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S" sz="2800" dirty="0" smtClean="0"/>
              <a:t>CURADRO COMPARATIVO DE LAS DERIVAS MAXIMAS OBTENIDAS EN ETABS CON LAS PERMITIDAS POR VISION 2000 Y ATC-40</a:t>
            </a:r>
            <a:endParaRPr lang="es-EC" sz="2800" dirty="0"/>
          </a:p>
        </p:txBody>
      </p:sp>
      <p:sp>
        <p:nvSpPr>
          <p:cNvPr id="12" name="1 Título"/>
          <p:cNvSpPr txBox="1">
            <a:spLocks/>
          </p:cNvSpPr>
          <p:nvPr/>
        </p:nvSpPr>
        <p:spPr>
          <a:xfrm rot="978444">
            <a:off x="1139343"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3 PLANTAS</a:t>
            </a:r>
            <a:endParaRPr lang="es-EC" sz="2800"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4627" t="20681" r="9627" b="12091"/>
          <a:stretch/>
        </p:blipFill>
        <p:spPr bwMode="auto">
          <a:xfrm>
            <a:off x="4223558" y="188640"/>
            <a:ext cx="4452897" cy="654045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8502679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58095" y="2870536"/>
            <a:ext cx="5064953" cy="1695631"/>
          </a:xfrm>
        </p:spPr>
        <p:txBody>
          <a:bodyPr>
            <a:normAutofit fontScale="90000"/>
          </a:bodyPr>
          <a:lstStyle/>
          <a:p>
            <a:pPr algn="ctr"/>
            <a:r>
              <a:rPr lang="en-US" dirty="0" smtClean="0"/>
              <a:t>COMPARACION </a:t>
            </a:r>
            <a:r>
              <a:rPr lang="en-US" sz="3600" dirty="0" smtClean="0"/>
              <a:t>ELEMENTOS SOLDADOS </a:t>
            </a:r>
            <a:endParaRPr lang="es-EC" sz="36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78444">
            <a:off x="1268682"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6 PLANTAS</a:t>
            </a:r>
            <a:endParaRPr lang="es-EC" sz="28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xmlns="" val="2926798691"/>
              </p:ext>
            </p:extLst>
          </p:nvPr>
        </p:nvGraphicFramePr>
        <p:xfrm>
          <a:off x="2411760" y="5949280"/>
          <a:ext cx="4541520" cy="616264"/>
        </p:xfrm>
        <a:graphic>
          <a:graphicData uri="http://schemas.openxmlformats.org/drawingml/2006/table">
            <a:tbl>
              <a:tblPr firstRow="1" firstCol="1" bandRow="1">
                <a:tableStyleId>{5C22544A-7EE6-4342-B048-85BDC9FD1C3A}</a:tableStyleId>
              </a:tblPr>
              <a:tblGrid>
                <a:gridCol w="831215"/>
                <a:gridCol w="3710305"/>
              </a:tblGrid>
              <a:tr h="616264">
                <a:tc>
                  <a:txBody>
                    <a:bodyPr/>
                    <a:lstStyle/>
                    <a:p>
                      <a:pPr marL="27305" algn="ctr">
                        <a:lnSpc>
                          <a:spcPct val="200000"/>
                        </a:lnSpc>
                        <a:spcAft>
                          <a:spcPts val="0"/>
                        </a:spcAft>
                      </a:pPr>
                      <a:r>
                        <a:rPr lang="es-EC" sz="1600" dirty="0">
                          <a:effectLst/>
                        </a:rPr>
                        <a:t>R= 7</a:t>
                      </a:r>
                      <a:endParaRPr lang="es-EC" sz="1800" dirty="0">
                        <a:effectLst/>
                        <a:latin typeface="Times New Roman"/>
                        <a:ea typeface="Calibri"/>
                        <a:cs typeface="Times New Roman"/>
                      </a:endParaRPr>
                    </a:p>
                  </a:txBody>
                  <a:tcPr marL="44450" marR="44450" marT="0" marB="0" anchor="ctr"/>
                </a:tc>
                <a:tc>
                  <a:txBody>
                    <a:bodyPr/>
                    <a:lstStyle/>
                    <a:p>
                      <a:pPr algn="ctr">
                        <a:lnSpc>
                          <a:spcPct val="200000"/>
                        </a:lnSpc>
                        <a:spcAft>
                          <a:spcPts val="0"/>
                        </a:spcAft>
                      </a:pPr>
                      <a:r>
                        <a:rPr lang="es-EC" sz="1000" dirty="0">
                          <a:effectLst/>
                        </a:rPr>
                        <a:t>FACTOR DE REDUCCIÓN DE LA FUERZA SÍSMICA PARA ELEMENTOS SOLDADOS</a:t>
                      </a:r>
                      <a:endParaRPr lang="es-EC" sz="1200" dirty="0">
                        <a:effectLst/>
                        <a:latin typeface="Times New Roman"/>
                        <a:ea typeface="Calibri"/>
                        <a:cs typeface="Times New Roman"/>
                      </a:endParaRPr>
                    </a:p>
                  </a:txBody>
                  <a:tcPr marL="44450" marR="44450" marT="0" marB="0" anchor="ctr"/>
                </a:tc>
              </a:tr>
            </a:tbl>
          </a:graphicData>
        </a:graphic>
      </p:graphicFrame>
      <p:pic>
        <p:nvPicPr>
          <p:cNvPr id="10" name="9 Imagen"/>
          <p:cNvPicPr/>
          <p:nvPr/>
        </p:nvPicPr>
        <p:blipFill>
          <a:blip r:embed="rId3" cstate="print">
            <a:extLst>
              <a:ext uri="{28A0092B-C50C-407E-A947-70E740481C1C}">
                <a14:useLocalDpi xmlns:a14="http://schemas.microsoft.com/office/drawing/2010/main" xmlns="" val="0"/>
              </a:ext>
            </a:extLst>
          </a:blip>
          <a:srcRect l="30054" t="26343" r="32861" b="20715"/>
          <a:stretch>
            <a:fillRect/>
          </a:stretch>
        </p:blipFill>
        <p:spPr bwMode="auto">
          <a:xfrm>
            <a:off x="7092280" y="188640"/>
            <a:ext cx="1800200" cy="1656184"/>
          </a:xfrm>
          <a:prstGeom prst="rect">
            <a:avLst/>
          </a:prstGeom>
          <a:ln>
            <a:noFill/>
          </a:ln>
          <a:effectLst>
            <a:softEdge rad="112500"/>
          </a:effectLst>
        </p:spPr>
      </p:pic>
      <p:graphicFrame>
        <p:nvGraphicFramePr>
          <p:cNvPr id="3" name="2 Tabla"/>
          <p:cNvGraphicFramePr>
            <a:graphicFrameLocks noGrp="1"/>
          </p:cNvGraphicFramePr>
          <p:nvPr>
            <p:extLst>
              <p:ext uri="{D42A27DB-BD31-4B8C-83A1-F6EECF244321}">
                <p14:modId xmlns:p14="http://schemas.microsoft.com/office/powerpoint/2010/main" xmlns="" val="3923855594"/>
              </p:ext>
            </p:extLst>
          </p:nvPr>
        </p:nvGraphicFramePr>
        <p:xfrm>
          <a:off x="4139952" y="1916832"/>
          <a:ext cx="3874956" cy="3718560"/>
        </p:xfrm>
        <a:graphic>
          <a:graphicData uri="http://schemas.openxmlformats.org/drawingml/2006/table">
            <a:tbl>
              <a:tblPr firstRow="1" firstCol="1" bandRow="1">
                <a:tableStyleId>{5C22544A-7EE6-4342-B048-85BDC9FD1C3A}</a:tableStyleId>
              </a:tblPr>
              <a:tblGrid>
                <a:gridCol w="966660"/>
                <a:gridCol w="1533490"/>
                <a:gridCol w="1374806"/>
              </a:tblGrid>
              <a:tr h="252730">
                <a:tc>
                  <a:txBody>
                    <a:bodyPr/>
                    <a:lstStyle/>
                    <a:p>
                      <a:pPr>
                        <a:lnSpc>
                          <a:spcPct val="200000"/>
                        </a:lnSpc>
                      </a:pPr>
                      <a:endParaRPr lang="es-EC" sz="1200" dirty="0">
                        <a:effectLst/>
                        <a:latin typeface="Calibri"/>
                      </a:endParaRPr>
                    </a:p>
                  </a:txBody>
                  <a:tcPr marL="44450" marR="44450" marT="0" marB="0" anchor="b"/>
                </a:tc>
                <a:tc gridSpan="2">
                  <a:txBody>
                    <a:bodyPr/>
                    <a:lstStyle/>
                    <a:p>
                      <a:pPr marL="89535" algn="ctr">
                        <a:lnSpc>
                          <a:spcPct val="200000"/>
                        </a:lnSpc>
                        <a:spcAft>
                          <a:spcPts val="0"/>
                        </a:spcAft>
                      </a:pPr>
                      <a:r>
                        <a:rPr lang="es-EC" sz="1200" dirty="0">
                          <a:effectLst/>
                        </a:rPr>
                        <a:t>DERIVAS DE PISO</a:t>
                      </a:r>
                      <a:endParaRPr lang="es-EC" sz="1400" dirty="0">
                        <a:effectLst/>
                        <a:latin typeface="Times New Roman"/>
                        <a:ea typeface="Calibri"/>
                        <a:cs typeface="Times New Roman"/>
                      </a:endParaRPr>
                    </a:p>
                  </a:txBody>
                  <a:tcPr marL="44450" marR="44450" marT="0" marB="0" anchor="ctr"/>
                </a:tc>
                <a:tc hMerge="1">
                  <a:txBody>
                    <a:bodyPr/>
                    <a:lstStyle/>
                    <a:p>
                      <a:endParaRPr lang="es-EC"/>
                    </a:p>
                  </a:txBody>
                  <a:tcPr/>
                </a:tc>
              </a:tr>
              <a:tr h="152400">
                <a:tc>
                  <a:txBody>
                    <a:bodyPr/>
                    <a:lstStyle/>
                    <a:p>
                      <a:pPr>
                        <a:lnSpc>
                          <a:spcPct val="200000"/>
                        </a:lnSpc>
                      </a:pPr>
                      <a:endParaRPr lang="es-EC" sz="1200">
                        <a:effectLst/>
                        <a:latin typeface="Calibri"/>
                      </a:endParaRPr>
                    </a:p>
                  </a:txBody>
                  <a:tcPr marL="44450" marR="44450" marT="0" marB="0" anchor="b"/>
                </a:tc>
                <a:tc rowSpan="2">
                  <a:txBody>
                    <a:bodyPr/>
                    <a:lstStyle/>
                    <a:p>
                      <a:pPr marL="19685" algn="ctr">
                        <a:lnSpc>
                          <a:spcPct val="200000"/>
                        </a:lnSpc>
                        <a:spcAft>
                          <a:spcPts val="0"/>
                        </a:spcAft>
                      </a:pPr>
                      <a:r>
                        <a:rPr lang="es-EC" sz="1200">
                          <a:effectLst/>
                        </a:rPr>
                        <a:t>V. MAX ETABS</a:t>
                      </a:r>
                      <a:endParaRPr lang="es-EC" sz="1400">
                        <a:effectLst/>
                        <a:latin typeface="Times New Roman"/>
                        <a:ea typeface="Calibri"/>
                        <a:cs typeface="Times New Roman"/>
                      </a:endParaRPr>
                    </a:p>
                  </a:txBody>
                  <a:tcPr marL="44450" marR="44450" marT="0" marB="0" anchor="ctr"/>
                </a:tc>
                <a:tc>
                  <a:txBody>
                    <a:bodyPr/>
                    <a:lstStyle/>
                    <a:p>
                      <a:pPr algn="ctr">
                        <a:lnSpc>
                          <a:spcPct val="200000"/>
                        </a:lnSpc>
                        <a:spcAft>
                          <a:spcPts val="0"/>
                        </a:spcAft>
                      </a:pPr>
                      <a:r>
                        <a:rPr lang="es-EC" sz="1200">
                          <a:effectLst/>
                        </a:rPr>
                        <a:t>ESCALA REAL</a:t>
                      </a:r>
                      <a:endParaRPr lang="es-EC" sz="1400">
                        <a:effectLst/>
                        <a:latin typeface="Times New Roman"/>
                        <a:ea typeface="Calibri"/>
                        <a:cs typeface="Times New Roman"/>
                      </a:endParaRPr>
                    </a:p>
                  </a:txBody>
                  <a:tcPr marL="44450" marR="44450" marT="0" marB="0" anchor="b"/>
                </a:tc>
              </a:tr>
              <a:tr h="271780">
                <a:tc>
                  <a:txBody>
                    <a:bodyPr/>
                    <a:lstStyle/>
                    <a:p>
                      <a:pPr algn="ctr">
                        <a:lnSpc>
                          <a:spcPct val="200000"/>
                        </a:lnSpc>
                        <a:spcAft>
                          <a:spcPts val="0"/>
                        </a:spcAft>
                      </a:pPr>
                      <a:r>
                        <a:rPr lang="es-EC" sz="1400">
                          <a:effectLst/>
                        </a:rPr>
                        <a:t>DESCRIP.</a:t>
                      </a:r>
                      <a:endParaRPr lang="es-EC" sz="1400">
                        <a:effectLst/>
                        <a:latin typeface="Times New Roman"/>
                        <a:ea typeface="Calibri"/>
                        <a:cs typeface="Times New Roman"/>
                      </a:endParaRPr>
                    </a:p>
                  </a:txBody>
                  <a:tcPr marL="44450" marR="44450" marT="0" marB="0" anchor="b"/>
                </a:tc>
                <a:tc vMerge="1">
                  <a:txBody>
                    <a:bodyPr/>
                    <a:lstStyle/>
                    <a:p>
                      <a:endParaRPr lang="es-EC"/>
                    </a:p>
                  </a:txBody>
                  <a:tcPr/>
                </a:tc>
                <a:tc>
                  <a:txBody>
                    <a:bodyPr/>
                    <a:lstStyle/>
                    <a:p>
                      <a:pPr algn="ctr">
                        <a:lnSpc>
                          <a:spcPct val="200000"/>
                        </a:lnSpc>
                        <a:spcAft>
                          <a:spcPts val="0"/>
                        </a:spcAft>
                      </a:pPr>
                      <a:r>
                        <a:rPr lang="es-EC" sz="1200">
                          <a:effectLst/>
                        </a:rPr>
                        <a:t>INELÁSTICO</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Sx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2, 610E-03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1, 827E-02</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Sy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2, 610E-03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1, 827E-02</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Sx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2, 850E-03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1, 995E-02</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Sy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2, 850E-03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1, 995E-02</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SISMO X</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2, 420E-03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1, 694E-02</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SISMO Y</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2, 490E-03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1, 743E-02</a:t>
                      </a:r>
                      <a:endParaRPr lang="es-EC" sz="1400" dirty="0">
                        <a:effectLst/>
                        <a:latin typeface="Times New Roman"/>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xmlns="" val="387775789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p:nvPr/>
        </p:nvPicPr>
        <p:blipFill rotWithShape="1">
          <a:blip r:embed="rId2" cstate="print">
            <a:extLst>
              <a:ext uri="{28A0092B-C50C-407E-A947-70E740481C1C}">
                <a14:useLocalDpi xmlns:a14="http://schemas.microsoft.com/office/drawing/2010/main" xmlns="" val="0"/>
              </a:ext>
            </a:extLst>
          </a:blip>
          <a:srcRect l="25247" t="19524" r="40990" b="30356"/>
          <a:stretch/>
        </p:blipFill>
        <p:spPr bwMode="auto">
          <a:xfrm>
            <a:off x="2743200" y="3140968"/>
            <a:ext cx="4301921" cy="3609156"/>
          </a:xfrm>
          <a:prstGeom prst="rect">
            <a:avLst/>
          </a:prstGeom>
          <a:noFill/>
          <a:ln>
            <a:noFill/>
          </a:ln>
        </p:spPr>
      </p:pic>
      <p:sp>
        <p:nvSpPr>
          <p:cNvPr id="2" name="1 Título"/>
          <p:cNvSpPr>
            <a:spLocks noGrp="1"/>
          </p:cNvSpPr>
          <p:nvPr>
            <p:ph type="title"/>
          </p:nvPr>
        </p:nvSpPr>
        <p:spPr>
          <a:xfrm rot="-4500000">
            <a:off x="-1814688" y="2582503"/>
            <a:ext cx="5064953" cy="1695631"/>
          </a:xfrm>
        </p:spPr>
        <p:txBody>
          <a:bodyPr>
            <a:normAutofit/>
          </a:bodyPr>
          <a:lstStyle/>
          <a:p>
            <a:pPr algn="l"/>
            <a:r>
              <a:rPr lang="en-US" dirty="0" smtClean="0"/>
              <a:t>COMPARACION </a:t>
            </a:r>
            <a:endParaRPr lang="es-EC"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17150168">
            <a:off x="-766601" y="2966233"/>
            <a:ext cx="4467269"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               SY1 y SY2</a:t>
            </a:r>
            <a:endParaRPr lang="es-EC" sz="2800" dirty="0"/>
          </a:p>
        </p:txBody>
      </p:sp>
      <p:sp>
        <p:nvSpPr>
          <p:cNvPr id="12" name="1 Título"/>
          <p:cNvSpPr txBox="1">
            <a:spLocks/>
          </p:cNvSpPr>
          <p:nvPr/>
        </p:nvSpPr>
        <p:spPr>
          <a:xfrm rot="978444">
            <a:off x="1283359"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6 PLANTAS</a:t>
            </a:r>
            <a:endParaRPr lang="es-EC" sz="2800" dirty="0"/>
          </a:p>
        </p:txBody>
      </p:sp>
      <p:pic>
        <p:nvPicPr>
          <p:cNvPr id="10" name="9 Imagen"/>
          <p:cNvPicPr/>
          <p:nvPr/>
        </p:nvPicPr>
        <p:blipFill rotWithShape="1">
          <a:blip r:embed="rId4" cstate="print">
            <a:extLst>
              <a:ext uri="{28A0092B-C50C-407E-A947-70E740481C1C}">
                <a14:useLocalDpi xmlns:a14="http://schemas.microsoft.com/office/drawing/2010/main" xmlns="" val="0"/>
              </a:ext>
            </a:extLst>
          </a:blip>
          <a:srcRect l="25603" t="19370" r="40688" b="31521"/>
          <a:stretch/>
        </p:blipFill>
        <p:spPr bwMode="auto">
          <a:xfrm>
            <a:off x="5183450" y="159014"/>
            <a:ext cx="3781038" cy="3418069"/>
          </a:xfrm>
          <a:prstGeom prst="rect">
            <a:avLst/>
          </a:prstGeom>
          <a:noFill/>
          <a:ln>
            <a:noFill/>
          </a:ln>
        </p:spPr>
      </p:pic>
    </p:spTree>
    <p:extLst>
      <p:ext uri="{BB962C8B-B14F-4D97-AF65-F5344CB8AC3E}">
        <p14:creationId xmlns:p14="http://schemas.microsoft.com/office/powerpoint/2010/main" xmlns="" val="347327195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947025" y="2438488"/>
            <a:ext cx="5064953" cy="1695631"/>
          </a:xfrm>
        </p:spPr>
        <p:txBody>
          <a:bodyPr/>
          <a:lstStyle/>
          <a:p>
            <a:pPr algn="l"/>
            <a:r>
              <a:rPr lang="en-US" dirty="0" smtClean="0"/>
              <a:t>OBJETIVOS ESPECIFICOS</a:t>
            </a:r>
            <a:endParaRPr lang="es-EC" dirty="0"/>
          </a:p>
        </p:txBody>
      </p:sp>
      <p:sp>
        <p:nvSpPr>
          <p:cNvPr id="3" name="2 Marcador de contenido"/>
          <p:cNvSpPr>
            <a:spLocks noGrp="1"/>
          </p:cNvSpPr>
          <p:nvPr>
            <p:ph idx="1"/>
          </p:nvPr>
        </p:nvSpPr>
        <p:spPr>
          <a:xfrm rot="900000">
            <a:off x="3700168" y="-436154"/>
            <a:ext cx="5210112" cy="5077623"/>
          </a:xfrm>
        </p:spPr>
        <p:txBody>
          <a:bodyPr/>
          <a:lstStyle/>
          <a:p>
            <a:pPr marL="0" lvl="0" indent="0" algn="just">
              <a:buNone/>
            </a:pPr>
            <a:r>
              <a:rPr lang="es-EC" dirty="0">
                <a:effectLst/>
              </a:rPr>
              <a:t>Lograr un diseño y pre-dimensionamiento de elementos estructurales más ágil, de acuerdo al código FEMA, manteniendo los niveles de seguridad.</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4 Imagen"/>
          <p:cNvPicPr/>
          <p:nvPr/>
        </p:nvPicPr>
        <p:blipFill>
          <a:blip r:embed="rId3" cstate="print">
            <a:extLst/>
          </a:blip>
          <a:srcRect/>
          <a:stretch>
            <a:fillRect/>
          </a:stretch>
        </p:blipFill>
        <p:spPr bwMode="auto">
          <a:xfrm>
            <a:off x="3275856" y="3717032"/>
            <a:ext cx="3604260" cy="2826802"/>
          </a:xfrm>
          <a:prstGeom prst="rect">
            <a:avLst/>
          </a:prstGeom>
          <a:ln>
            <a:noFill/>
          </a:ln>
          <a:effectLst>
            <a:softEdge rad="112500"/>
          </a:effectLst>
          <a:extLst/>
        </p:spPr>
      </p:pic>
    </p:spTree>
    <p:extLst>
      <p:ext uri="{BB962C8B-B14F-4D97-AF65-F5344CB8AC3E}">
        <p14:creationId xmlns:p14="http://schemas.microsoft.com/office/powerpoint/2010/main" xmlns="" val="341424249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rot="17150168">
            <a:off x="-884749" y="2809910"/>
            <a:ext cx="4792248" cy="1695631"/>
          </a:xfrm>
          <a:prstGeom prst="rect">
            <a:avLst/>
          </a:prstGeom>
        </p:spPr>
        <p:txBody>
          <a:bodyPr vert="horz" lIns="91440" tIns="45720" rIns="91440" bIns="45720" rtlCol="0" anchor="b">
            <a:normAutofit fontScale="90000" lnSpcReduction="2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S" sz="2800" dirty="0" smtClean="0"/>
              <a:t>CURADRO COMPARATIVO DE LAS DERIVAS MAXIMAS OBTENIDAS EN ETABS CON LAS PERMITIDAS POR VISION 2000 Y ATC-40</a:t>
            </a:r>
            <a:endParaRPr lang="es-EC" sz="2800" dirty="0"/>
          </a:p>
        </p:txBody>
      </p:sp>
      <p:sp>
        <p:nvSpPr>
          <p:cNvPr id="12" name="1 Título"/>
          <p:cNvSpPr txBox="1">
            <a:spLocks/>
          </p:cNvSpPr>
          <p:nvPr/>
        </p:nvSpPr>
        <p:spPr>
          <a:xfrm rot="978444">
            <a:off x="1139343"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6 PLANTAS</a:t>
            </a:r>
            <a:endParaRPr lang="es-EC" sz="2800" dirty="0"/>
          </a:p>
        </p:txBody>
      </p:sp>
      <p:pic>
        <p:nvPicPr>
          <p:cNvPr id="17409" name="Picture 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2612" t="24013" r="8044" b="7939"/>
          <a:stretch/>
        </p:blipFill>
        <p:spPr bwMode="auto">
          <a:xfrm>
            <a:off x="4200805" y="412995"/>
            <a:ext cx="4575450" cy="596833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19797821"/>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58095" y="2870536"/>
            <a:ext cx="5064953" cy="1695631"/>
          </a:xfrm>
        </p:spPr>
        <p:txBody>
          <a:bodyPr>
            <a:normAutofit fontScale="90000"/>
          </a:bodyPr>
          <a:lstStyle/>
          <a:p>
            <a:pPr algn="ctr"/>
            <a:r>
              <a:rPr lang="en-US" dirty="0" smtClean="0"/>
              <a:t>COMPARACION </a:t>
            </a:r>
            <a:r>
              <a:rPr lang="en-US" sz="3600" dirty="0" smtClean="0"/>
              <a:t>ELEMENTOS LAMINADOS </a:t>
            </a:r>
            <a:endParaRPr lang="es-EC" sz="36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78444">
            <a:off x="1268682"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6 PLANTAS</a:t>
            </a:r>
            <a:endParaRPr lang="es-EC" sz="28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xmlns="" val="205584048"/>
              </p:ext>
            </p:extLst>
          </p:nvPr>
        </p:nvGraphicFramePr>
        <p:xfrm>
          <a:off x="2555776" y="6059760"/>
          <a:ext cx="4023360" cy="609600"/>
        </p:xfrm>
        <a:graphic>
          <a:graphicData uri="http://schemas.openxmlformats.org/drawingml/2006/table">
            <a:tbl>
              <a:tblPr firstRow="1" firstCol="1" bandRow="1">
                <a:tableStyleId>{5C22544A-7EE6-4342-B048-85BDC9FD1C3A}</a:tableStyleId>
              </a:tblPr>
              <a:tblGrid>
                <a:gridCol w="1018540"/>
                <a:gridCol w="3004820"/>
              </a:tblGrid>
              <a:tr h="0">
                <a:tc>
                  <a:txBody>
                    <a:bodyPr/>
                    <a:lstStyle/>
                    <a:p>
                      <a:pPr algn="ctr">
                        <a:lnSpc>
                          <a:spcPct val="200000"/>
                        </a:lnSpc>
                        <a:spcAft>
                          <a:spcPts val="0"/>
                        </a:spcAft>
                      </a:pPr>
                      <a:r>
                        <a:rPr lang="es-EC" sz="1600" dirty="0">
                          <a:effectLst/>
                        </a:rPr>
                        <a:t>R=10</a:t>
                      </a:r>
                      <a:endParaRPr lang="es-EC" sz="1800" dirty="0">
                        <a:effectLst/>
                        <a:latin typeface="Times New Roman"/>
                        <a:ea typeface="Calibri"/>
                        <a:cs typeface="Times New Roman"/>
                      </a:endParaRPr>
                    </a:p>
                  </a:txBody>
                  <a:tcPr marL="44450" marR="44450" marT="0" marB="0" anchor="ctr"/>
                </a:tc>
                <a:tc>
                  <a:txBody>
                    <a:bodyPr/>
                    <a:lstStyle/>
                    <a:p>
                      <a:pPr algn="ctr">
                        <a:lnSpc>
                          <a:spcPct val="200000"/>
                        </a:lnSpc>
                        <a:spcAft>
                          <a:spcPts val="0"/>
                        </a:spcAft>
                      </a:pPr>
                      <a:r>
                        <a:rPr lang="es-EC" sz="1000" dirty="0">
                          <a:effectLst/>
                        </a:rPr>
                        <a:t>FACTOR DE REDUCCION DE LA FUERZA SISMICA PARA ELEMENTOS SOLDADOS</a:t>
                      </a:r>
                      <a:endParaRPr lang="es-EC" sz="1200" dirty="0">
                        <a:effectLst/>
                        <a:latin typeface="Times New Roman"/>
                        <a:ea typeface="Calibri"/>
                        <a:cs typeface="Times New Roman"/>
                      </a:endParaRPr>
                    </a:p>
                  </a:txBody>
                  <a:tcPr marL="44450" marR="44450" marT="0" marB="0" anchor="ctr"/>
                </a:tc>
              </a:tr>
            </a:tbl>
          </a:graphicData>
        </a:graphic>
      </p:graphicFrame>
      <p:pic>
        <p:nvPicPr>
          <p:cNvPr id="9" name="8 Imagen"/>
          <p:cNvPicPr/>
          <p:nvPr/>
        </p:nvPicPr>
        <p:blipFill>
          <a:blip r:embed="rId3">
            <a:extLst>
              <a:ext uri="{28A0092B-C50C-407E-A947-70E740481C1C}">
                <a14:useLocalDpi xmlns:a14="http://schemas.microsoft.com/office/drawing/2010/main" xmlns="" val="0"/>
              </a:ext>
            </a:extLst>
          </a:blip>
          <a:srcRect l="30054" t="26343" r="32861" b="20715"/>
          <a:stretch>
            <a:fillRect/>
          </a:stretch>
        </p:blipFill>
        <p:spPr bwMode="auto">
          <a:xfrm>
            <a:off x="6984269" y="260648"/>
            <a:ext cx="1872208" cy="1791870"/>
          </a:xfrm>
          <a:prstGeom prst="rect">
            <a:avLst/>
          </a:prstGeom>
          <a:ln>
            <a:noFill/>
          </a:ln>
          <a:effectLst>
            <a:softEdge rad="112500"/>
          </a:effectLst>
        </p:spPr>
      </p:pic>
      <p:graphicFrame>
        <p:nvGraphicFramePr>
          <p:cNvPr id="3" name="2 Tabla"/>
          <p:cNvGraphicFramePr>
            <a:graphicFrameLocks noGrp="1"/>
          </p:cNvGraphicFramePr>
          <p:nvPr>
            <p:extLst>
              <p:ext uri="{D42A27DB-BD31-4B8C-83A1-F6EECF244321}">
                <p14:modId xmlns:p14="http://schemas.microsoft.com/office/powerpoint/2010/main" xmlns="" val="3125858065"/>
              </p:ext>
            </p:extLst>
          </p:nvPr>
        </p:nvGraphicFramePr>
        <p:xfrm>
          <a:off x="4067944" y="2060848"/>
          <a:ext cx="3658235" cy="3718560"/>
        </p:xfrm>
        <a:graphic>
          <a:graphicData uri="http://schemas.openxmlformats.org/drawingml/2006/table">
            <a:tbl>
              <a:tblPr firstRow="1" firstCol="1" bandRow="1">
                <a:tableStyleId>{5C22544A-7EE6-4342-B048-85BDC9FD1C3A}</a:tableStyleId>
              </a:tblPr>
              <a:tblGrid>
                <a:gridCol w="1156335"/>
                <a:gridCol w="1175385"/>
                <a:gridCol w="1326515"/>
              </a:tblGrid>
              <a:tr h="252730">
                <a:tc>
                  <a:txBody>
                    <a:bodyPr/>
                    <a:lstStyle/>
                    <a:p>
                      <a:pPr>
                        <a:lnSpc>
                          <a:spcPct val="200000"/>
                        </a:lnSpc>
                      </a:pPr>
                      <a:endParaRPr lang="es-EC" sz="1200" dirty="0">
                        <a:effectLst/>
                        <a:latin typeface="Calibri"/>
                      </a:endParaRPr>
                    </a:p>
                  </a:txBody>
                  <a:tcPr marL="44450" marR="44450" marT="0" marB="0" anchor="b"/>
                </a:tc>
                <a:tc gridSpan="2">
                  <a:txBody>
                    <a:bodyPr/>
                    <a:lstStyle/>
                    <a:p>
                      <a:pPr algn="ctr">
                        <a:lnSpc>
                          <a:spcPct val="200000"/>
                        </a:lnSpc>
                        <a:spcAft>
                          <a:spcPts val="0"/>
                        </a:spcAft>
                      </a:pPr>
                      <a:r>
                        <a:rPr lang="es-EC" sz="1200" dirty="0">
                          <a:effectLst/>
                        </a:rPr>
                        <a:t>DERIVAS DE PISO</a:t>
                      </a:r>
                      <a:endParaRPr lang="es-EC" sz="1400" dirty="0">
                        <a:effectLst/>
                        <a:latin typeface="Times New Roman"/>
                        <a:ea typeface="Calibri"/>
                        <a:cs typeface="Times New Roman"/>
                      </a:endParaRPr>
                    </a:p>
                  </a:txBody>
                  <a:tcPr marL="44450" marR="44450" marT="0" marB="0" anchor="ctr"/>
                </a:tc>
                <a:tc hMerge="1">
                  <a:txBody>
                    <a:bodyPr/>
                    <a:lstStyle/>
                    <a:p>
                      <a:endParaRPr lang="es-EC"/>
                    </a:p>
                  </a:txBody>
                  <a:tcPr/>
                </a:tc>
              </a:tr>
              <a:tr h="152400">
                <a:tc>
                  <a:txBody>
                    <a:bodyPr/>
                    <a:lstStyle/>
                    <a:p>
                      <a:pPr>
                        <a:lnSpc>
                          <a:spcPct val="200000"/>
                        </a:lnSpc>
                      </a:pPr>
                      <a:endParaRPr lang="es-EC" sz="1200">
                        <a:effectLst/>
                        <a:latin typeface="Calibri"/>
                      </a:endParaRPr>
                    </a:p>
                  </a:txBody>
                  <a:tcPr marL="44450" marR="44450" marT="0" marB="0" anchor="b"/>
                </a:tc>
                <a:tc rowSpan="2">
                  <a:txBody>
                    <a:bodyPr/>
                    <a:lstStyle/>
                    <a:p>
                      <a:pPr algn="ctr">
                        <a:lnSpc>
                          <a:spcPct val="200000"/>
                        </a:lnSpc>
                        <a:spcAft>
                          <a:spcPts val="0"/>
                        </a:spcAft>
                      </a:pPr>
                      <a:r>
                        <a:rPr lang="es-EC" sz="1200" dirty="0">
                          <a:effectLst/>
                        </a:rPr>
                        <a:t>V. MAX ETABS</a:t>
                      </a:r>
                      <a:endParaRPr lang="es-EC" sz="1400" dirty="0">
                        <a:effectLst/>
                        <a:latin typeface="Times New Roman"/>
                        <a:ea typeface="Calibri"/>
                        <a:cs typeface="Times New Roman"/>
                      </a:endParaRPr>
                    </a:p>
                  </a:txBody>
                  <a:tcPr marL="44450" marR="44450" marT="0" marB="0" anchor="ctr"/>
                </a:tc>
                <a:tc>
                  <a:txBody>
                    <a:bodyPr/>
                    <a:lstStyle/>
                    <a:p>
                      <a:pPr algn="ctr">
                        <a:lnSpc>
                          <a:spcPct val="200000"/>
                        </a:lnSpc>
                        <a:spcAft>
                          <a:spcPts val="0"/>
                        </a:spcAft>
                      </a:pPr>
                      <a:r>
                        <a:rPr lang="es-EC" sz="1200" dirty="0">
                          <a:effectLst/>
                        </a:rPr>
                        <a:t>ESCALA REAL</a:t>
                      </a:r>
                      <a:endParaRPr lang="es-EC" sz="1400" dirty="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DESCRIP.</a:t>
                      </a:r>
                      <a:endParaRPr lang="es-EC" sz="1400">
                        <a:effectLst/>
                        <a:latin typeface="Times New Roman"/>
                        <a:ea typeface="Calibri"/>
                        <a:cs typeface="Times New Roman"/>
                      </a:endParaRPr>
                    </a:p>
                  </a:txBody>
                  <a:tcPr marL="44450" marR="44450" marT="0" marB="0" anchor="b"/>
                </a:tc>
                <a:tc vMerge="1">
                  <a:txBody>
                    <a:bodyPr/>
                    <a:lstStyle/>
                    <a:p>
                      <a:endParaRPr lang="es-EC"/>
                    </a:p>
                  </a:txBody>
                  <a:tcPr/>
                </a:tc>
                <a:tc>
                  <a:txBody>
                    <a:bodyPr/>
                    <a:lstStyle/>
                    <a:p>
                      <a:pPr algn="ctr">
                        <a:lnSpc>
                          <a:spcPct val="200000"/>
                        </a:lnSpc>
                        <a:spcAft>
                          <a:spcPts val="0"/>
                        </a:spcAft>
                      </a:pPr>
                      <a:r>
                        <a:rPr lang="es-EC" sz="1200" dirty="0">
                          <a:effectLst/>
                        </a:rPr>
                        <a:t>INELÁSTICO</a:t>
                      </a:r>
                      <a:endParaRPr lang="es-EC" sz="1400" dirty="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Sx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1, 916E-03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1, 916E-02</a:t>
                      </a:r>
                      <a:endParaRPr lang="es-EC" sz="1400" dirty="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Sy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1, 900E-03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1, 900E-02</a:t>
                      </a:r>
                      <a:endParaRPr lang="es-EC" sz="1400" dirty="0">
                        <a:effectLst/>
                        <a:latin typeface="Times New Roman"/>
                        <a:ea typeface="Calibri"/>
                        <a:cs typeface="Times New Roman"/>
                      </a:endParaRPr>
                    </a:p>
                  </a:txBody>
                  <a:tcPr marL="44450" marR="44450" marT="0" marB="0" anchor="b"/>
                </a:tc>
              </a:tr>
              <a:tr h="198120">
                <a:tc>
                  <a:txBody>
                    <a:bodyPr/>
                    <a:lstStyle/>
                    <a:p>
                      <a:pPr algn="ctr">
                        <a:lnSpc>
                          <a:spcPct val="200000"/>
                        </a:lnSpc>
                        <a:spcAft>
                          <a:spcPts val="0"/>
                        </a:spcAft>
                      </a:pPr>
                      <a:r>
                        <a:rPr lang="es-EC" sz="1400">
                          <a:effectLst/>
                        </a:rPr>
                        <a:t>Sx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1, 912E-03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1, 912E-02</a:t>
                      </a:r>
                      <a:endParaRPr lang="es-EC" sz="1400" dirty="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Sy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1, 900E-03</a:t>
                      </a:r>
                      <a:endParaRPr lang="es-EC" sz="1400" dirty="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1, 900E-02</a:t>
                      </a:r>
                      <a:endParaRPr lang="es-EC" sz="1400" dirty="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SISMO X</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2, 006E-03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2, 006E-02</a:t>
                      </a:r>
                      <a:endParaRPr lang="es-EC" sz="1400" dirty="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SISMO Y</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1, 725E-03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1, 725E-02</a:t>
                      </a:r>
                      <a:endParaRPr lang="es-EC" sz="1400" dirty="0">
                        <a:effectLst/>
                        <a:latin typeface="Times New Roman"/>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xmlns="" val="89933921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rotWithShape="1">
          <a:blip r:embed="rId2">
            <a:extLst>
              <a:ext uri="{28A0092B-C50C-407E-A947-70E740481C1C}">
                <a14:useLocalDpi xmlns:a14="http://schemas.microsoft.com/office/drawing/2010/main" xmlns="" val="0"/>
              </a:ext>
            </a:extLst>
          </a:blip>
          <a:srcRect l="29824" t="21538" r="42914" b="32685"/>
          <a:stretch/>
        </p:blipFill>
        <p:spPr bwMode="auto">
          <a:xfrm>
            <a:off x="2892201" y="3290402"/>
            <a:ext cx="3898042" cy="3333824"/>
          </a:xfrm>
          <a:prstGeom prst="rect">
            <a:avLst/>
          </a:prstGeom>
          <a:noFill/>
          <a:ln>
            <a:noFill/>
          </a:ln>
        </p:spPr>
      </p:pic>
      <p:pic>
        <p:nvPicPr>
          <p:cNvPr id="8" name="7 Imagen"/>
          <p:cNvPicPr/>
          <p:nvPr/>
        </p:nvPicPr>
        <p:blipFill rotWithShape="1">
          <a:blip r:embed="rId3">
            <a:extLst>
              <a:ext uri="{28A0092B-C50C-407E-A947-70E740481C1C}">
                <a14:useLocalDpi xmlns:a14="http://schemas.microsoft.com/office/drawing/2010/main" xmlns="" val="0"/>
              </a:ext>
            </a:extLst>
          </a:blip>
          <a:srcRect l="29593" t="19270" r="42243" b="33368"/>
          <a:stretch/>
        </p:blipFill>
        <p:spPr bwMode="auto">
          <a:xfrm>
            <a:off x="5292080" y="282703"/>
            <a:ext cx="3672407" cy="3497189"/>
          </a:xfrm>
          <a:prstGeom prst="rect">
            <a:avLst/>
          </a:prstGeom>
          <a:noFill/>
          <a:ln>
            <a:noFill/>
          </a:ln>
        </p:spPr>
      </p:pic>
      <p:sp>
        <p:nvSpPr>
          <p:cNvPr id="2" name="1 Título"/>
          <p:cNvSpPr>
            <a:spLocks noGrp="1"/>
          </p:cNvSpPr>
          <p:nvPr>
            <p:ph type="title"/>
          </p:nvPr>
        </p:nvSpPr>
        <p:spPr>
          <a:xfrm rot="-4500000">
            <a:off x="-1814688" y="2582503"/>
            <a:ext cx="5064953" cy="1695631"/>
          </a:xfrm>
        </p:spPr>
        <p:txBody>
          <a:bodyPr>
            <a:normAutofit/>
          </a:bodyPr>
          <a:lstStyle/>
          <a:p>
            <a:pPr algn="l"/>
            <a:r>
              <a:rPr lang="en-US" dirty="0" smtClean="0"/>
              <a:t>COMPARACION </a:t>
            </a:r>
            <a:endParaRPr lang="es-EC" dirty="0"/>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17150168">
            <a:off x="-766601" y="2966233"/>
            <a:ext cx="4467269"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SISMO X1 y SISMO X2     (DINAMICO)</a:t>
            </a:r>
            <a:endParaRPr lang="es-EC" sz="2800" dirty="0"/>
          </a:p>
        </p:txBody>
      </p:sp>
      <p:sp>
        <p:nvSpPr>
          <p:cNvPr id="12" name="1 Título"/>
          <p:cNvSpPr txBox="1">
            <a:spLocks/>
          </p:cNvSpPr>
          <p:nvPr/>
        </p:nvSpPr>
        <p:spPr>
          <a:xfrm rot="978444">
            <a:off x="1139343"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6 PLANTAS</a:t>
            </a:r>
            <a:endParaRPr lang="es-EC" sz="2800" dirty="0"/>
          </a:p>
        </p:txBody>
      </p:sp>
    </p:spTree>
    <p:extLst>
      <p:ext uri="{BB962C8B-B14F-4D97-AF65-F5344CB8AC3E}">
        <p14:creationId xmlns:p14="http://schemas.microsoft.com/office/powerpoint/2010/main" xmlns="" val="235614545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rot="17150168">
            <a:off x="-884749" y="2809910"/>
            <a:ext cx="4792248" cy="1695631"/>
          </a:xfrm>
          <a:prstGeom prst="rect">
            <a:avLst/>
          </a:prstGeom>
        </p:spPr>
        <p:txBody>
          <a:bodyPr vert="horz" lIns="91440" tIns="45720" rIns="91440" bIns="45720" rtlCol="0" anchor="b">
            <a:normAutofit fontScale="90000" lnSpcReduction="2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S" sz="2800" dirty="0" smtClean="0"/>
              <a:t>CURADRO COMPARATIVO DE LAS DERIVAS MAXIMAS OBTENIDAS EN ETABS CON LAS PERMITIDAS POR VISION 2000 Y ATC-40</a:t>
            </a:r>
            <a:endParaRPr lang="es-EC" sz="2800" dirty="0"/>
          </a:p>
        </p:txBody>
      </p:sp>
      <p:sp>
        <p:nvSpPr>
          <p:cNvPr id="12" name="1 Título"/>
          <p:cNvSpPr txBox="1">
            <a:spLocks/>
          </p:cNvSpPr>
          <p:nvPr/>
        </p:nvSpPr>
        <p:spPr>
          <a:xfrm rot="978444">
            <a:off x="1139343"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6 PLANTAS</a:t>
            </a:r>
            <a:endParaRPr lang="es-EC" sz="2800" dirty="0"/>
          </a:p>
        </p:txBody>
      </p:sp>
      <p:pic>
        <p:nvPicPr>
          <p:cNvPr id="22529" name="Picture 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5282" t="25206" r="9797" b="8883"/>
          <a:stretch/>
        </p:blipFill>
        <p:spPr bwMode="auto">
          <a:xfrm>
            <a:off x="3923928" y="412995"/>
            <a:ext cx="4824536" cy="609324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9307326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58095" y="2870536"/>
            <a:ext cx="5064953" cy="1695631"/>
          </a:xfrm>
        </p:spPr>
        <p:txBody>
          <a:bodyPr>
            <a:normAutofit fontScale="90000"/>
          </a:bodyPr>
          <a:lstStyle/>
          <a:p>
            <a:pPr algn="ctr"/>
            <a:r>
              <a:rPr lang="en-US" dirty="0" smtClean="0"/>
              <a:t>COMPARACION </a:t>
            </a:r>
            <a:r>
              <a:rPr lang="en-US" sz="3600" dirty="0" smtClean="0"/>
              <a:t>ELEMENTOS SOLDADOS </a:t>
            </a:r>
            <a:endParaRPr lang="es-EC" sz="36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78444">
            <a:off x="1268682" y="-523491"/>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EDIFICIO DE 18 PLANTAS</a:t>
            </a:r>
            <a:endParaRPr lang="es-EC" sz="2400" dirty="0"/>
          </a:p>
        </p:txBody>
      </p:sp>
      <p:pic>
        <p:nvPicPr>
          <p:cNvPr id="8" name="7 Imagen"/>
          <p:cNvPicPr/>
          <p:nvPr/>
        </p:nvPicPr>
        <p:blipFill>
          <a:blip r:embed="rId3">
            <a:extLst>
              <a:ext uri="{28A0092B-C50C-407E-A947-70E740481C1C}">
                <a14:useLocalDpi xmlns:a14="http://schemas.microsoft.com/office/drawing/2010/main" xmlns="" val="0"/>
              </a:ext>
            </a:extLst>
          </a:blip>
          <a:srcRect l="35841" t="16745" r="34071" b="13406"/>
          <a:stretch>
            <a:fillRect/>
          </a:stretch>
        </p:blipFill>
        <p:spPr bwMode="auto">
          <a:xfrm>
            <a:off x="6984269" y="324324"/>
            <a:ext cx="1872208" cy="1627686"/>
          </a:xfrm>
          <a:prstGeom prst="rect">
            <a:avLst/>
          </a:prstGeom>
          <a:ln>
            <a:noFill/>
          </a:ln>
          <a:effectLst>
            <a:softEdge rad="112500"/>
          </a:effectLst>
        </p:spPr>
      </p:pic>
      <p:graphicFrame>
        <p:nvGraphicFramePr>
          <p:cNvPr id="11" name="4 Marcador de contenido"/>
          <p:cNvGraphicFramePr>
            <a:graphicFrameLocks noGrp="1"/>
          </p:cNvGraphicFramePr>
          <p:nvPr>
            <p:ph idx="1"/>
            <p:extLst>
              <p:ext uri="{D42A27DB-BD31-4B8C-83A1-F6EECF244321}">
                <p14:modId xmlns:p14="http://schemas.microsoft.com/office/powerpoint/2010/main" xmlns="" val="2384841892"/>
              </p:ext>
            </p:extLst>
          </p:nvPr>
        </p:nvGraphicFramePr>
        <p:xfrm>
          <a:off x="2627784" y="5997506"/>
          <a:ext cx="4541520" cy="616264"/>
        </p:xfrm>
        <a:graphic>
          <a:graphicData uri="http://schemas.openxmlformats.org/drawingml/2006/table">
            <a:tbl>
              <a:tblPr firstRow="1" firstCol="1" bandRow="1">
                <a:tableStyleId>{5C22544A-7EE6-4342-B048-85BDC9FD1C3A}</a:tableStyleId>
              </a:tblPr>
              <a:tblGrid>
                <a:gridCol w="831215"/>
                <a:gridCol w="3710305"/>
              </a:tblGrid>
              <a:tr h="616264">
                <a:tc>
                  <a:txBody>
                    <a:bodyPr/>
                    <a:lstStyle/>
                    <a:p>
                      <a:pPr marL="27305" algn="ctr">
                        <a:lnSpc>
                          <a:spcPct val="200000"/>
                        </a:lnSpc>
                        <a:spcAft>
                          <a:spcPts val="0"/>
                        </a:spcAft>
                      </a:pPr>
                      <a:r>
                        <a:rPr lang="es-EC" sz="1800" dirty="0">
                          <a:effectLst/>
                        </a:rPr>
                        <a:t>R= 7</a:t>
                      </a:r>
                      <a:endParaRPr lang="es-EC" sz="2000" dirty="0">
                        <a:effectLst/>
                        <a:latin typeface="Times New Roman"/>
                        <a:ea typeface="Calibri"/>
                        <a:cs typeface="Times New Roman"/>
                      </a:endParaRPr>
                    </a:p>
                  </a:txBody>
                  <a:tcPr marL="44450" marR="44450" marT="0" marB="0" anchor="ctr"/>
                </a:tc>
                <a:tc>
                  <a:txBody>
                    <a:bodyPr/>
                    <a:lstStyle/>
                    <a:p>
                      <a:pPr algn="ctr">
                        <a:lnSpc>
                          <a:spcPct val="200000"/>
                        </a:lnSpc>
                        <a:spcAft>
                          <a:spcPts val="0"/>
                        </a:spcAft>
                      </a:pPr>
                      <a:r>
                        <a:rPr lang="es-EC" sz="1000" dirty="0">
                          <a:effectLst/>
                        </a:rPr>
                        <a:t>FACTOR DE REDUCCIÓN DE LA FUERZA SÍSMICA PARA ELEMENTOS SOLDADOS</a:t>
                      </a:r>
                      <a:endParaRPr lang="es-EC" sz="1200" dirty="0">
                        <a:effectLst/>
                        <a:latin typeface="Times New Roman"/>
                        <a:ea typeface="Calibri"/>
                        <a:cs typeface="Times New Roman"/>
                      </a:endParaRPr>
                    </a:p>
                  </a:txBody>
                  <a:tcPr marL="44450" marR="44450" marT="0" marB="0" anchor="ctr"/>
                </a:tc>
              </a:tr>
            </a:tbl>
          </a:graphicData>
        </a:graphic>
      </p:graphicFrame>
      <p:graphicFrame>
        <p:nvGraphicFramePr>
          <p:cNvPr id="12" name="11 Tabla"/>
          <p:cNvGraphicFramePr>
            <a:graphicFrameLocks noGrp="1"/>
          </p:cNvGraphicFramePr>
          <p:nvPr>
            <p:extLst>
              <p:ext uri="{D42A27DB-BD31-4B8C-83A1-F6EECF244321}">
                <p14:modId xmlns:p14="http://schemas.microsoft.com/office/powerpoint/2010/main" xmlns="" val="4292571707"/>
              </p:ext>
            </p:extLst>
          </p:nvPr>
        </p:nvGraphicFramePr>
        <p:xfrm>
          <a:off x="4427984" y="2060848"/>
          <a:ext cx="3327400" cy="3718560"/>
        </p:xfrm>
        <a:graphic>
          <a:graphicData uri="http://schemas.openxmlformats.org/drawingml/2006/table">
            <a:tbl>
              <a:tblPr firstRow="1" firstCol="1" bandRow="1">
                <a:tableStyleId>{5C22544A-7EE6-4342-B048-85BDC9FD1C3A}</a:tableStyleId>
              </a:tblPr>
              <a:tblGrid>
                <a:gridCol w="1020445"/>
                <a:gridCol w="1175385"/>
                <a:gridCol w="1131570"/>
              </a:tblGrid>
              <a:tr h="252730">
                <a:tc>
                  <a:txBody>
                    <a:bodyPr/>
                    <a:lstStyle/>
                    <a:p>
                      <a:pPr>
                        <a:lnSpc>
                          <a:spcPct val="200000"/>
                        </a:lnSpc>
                      </a:pPr>
                      <a:endParaRPr lang="es-EC" sz="1200" dirty="0">
                        <a:effectLst/>
                        <a:latin typeface="Calibri"/>
                      </a:endParaRPr>
                    </a:p>
                  </a:txBody>
                  <a:tcPr marL="44450" marR="44450" marT="0" marB="0" anchor="b"/>
                </a:tc>
                <a:tc gridSpan="2">
                  <a:txBody>
                    <a:bodyPr/>
                    <a:lstStyle/>
                    <a:p>
                      <a:pPr algn="ctr">
                        <a:lnSpc>
                          <a:spcPct val="200000"/>
                        </a:lnSpc>
                        <a:spcAft>
                          <a:spcPts val="0"/>
                        </a:spcAft>
                      </a:pPr>
                      <a:r>
                        <a:rPr lang="es-EC" sz="1200">
                          <a:effectLst/>
                        </a:rPr>
                        <a:t>DERIVAS DE PISO</a:t>
                      </a:r>
                      <a:endParaRPr lang="es-EC" sz="1400">
                        <a:effectLst/>
                        <a:latin typeface="Times New Roman"/>
                        <a:ea typeface="Calibri"/>
                        <a:cs typeface="Times New Roman"/>
                      </a:endParaRPr>
                    </a:p>
                  </a:txBody>
                  <a:tcPr marL="44450" marR="44450" marT="0" marB="0" anchor="ctr"/>
                </a:tc>
                <a:tc hMerge="1">
                  <a:txBody>
                    <a:bodyPr/>
                    <a:lstStyle/>
                    <a:p>
                      <a:endParaRPr lang="es-EC"/>
                    </a:p>
                  </a:txBody>
                  <a:tcPr/>
                </a:tc>
              </a:tr>
              <a:tr h="152400">
                <a:tc>
                  <a:txBody>
                    <a:bodyPr/>
                    <a:lstStyle/>
                    <a:p>
                      <a:pPr>
                        <a:lnSpc>
                          <a:spcPct val="200000"/>
                        </a:lnSpc>
                      </a:pPr>
                      <a:endParaRPr lang="es-EC" sz="1200">
                        <a:effectLst/>
                        <a:latin typeface="Calibri"/>
                      </a:endParaRPr>
                    </a:p>
                  </a:txBody>
                  <a:tcPr marL="44450" marR="44450" marT="0" marB="0" anchor="b"/>
                </a:tc>
                <a:tc rowSpan="2">
                  <a:txBody>
                    <a:bodyPr/>
                    <a:lstStyle/>
                    <a:p>
                      <a:pPr algn="ctr">
                        <a:lnSpc>
                          <a:spcPct val="200000"/>
                        </a:lnSpc>
                        <a:spcAft>
                          <a:spcPts val="0"/>
                        </a:spcAft>
                      </a:pPr>
                      <a:r>
                        <a:rPr lang="es-EC" sz="1200" dirty="0">
                          <a:effectLst/>
                        </a:rPr>
                        <a:t>V. MAX ETABS</a:t>
                      </a:r>
                      <a:endParaRPr lang="es-EC" sz="1400" dirty="0">
                        <a:effectLst/>
                        <a:latin typeface="Times New Roman"/>
                        <a:ea typeface="Calibri"/>
                        <a:cs typeface="Times New Roman"/>
                      </a:endParaRPr>
                    </a:p>
                  </a:txBody>
                  <a:tcPr marL="44450" marR="44450" marT="0" marB="0" anchor="ctr"/>
                </a:tc>
                <a:tc>
                  <a:txBody>
                    <a:bodyPr/>
                    <a:lstStyle/>
                    <a:p>
                      <a:pPr algn="ctr">
                        <a:lnSpc>
                          <a:spcPct val="200000"/>
                        </a:lnSpc>
                        <a:spcAft>
                          <a:spcPts val="0"/>
                        </a:spcAft>
                      </a:pPr>
                      <a:r>
                        <a:rPr lang="es-EC" sz="1200">
                          <a:effectLst/>
                        </a:rPr>
                        <a:t>ESCALA REAL</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DESCRIP.</a:t>
                      </a:r>
                      <a:endParaRPr lang="es-EC" sz="1400">
                        <a:effectLst/>
                        <a:latin typeface="Times New Roman"/>
                        <a:ea typeface="Calibri"/>
                        <a:cs typeface="Times New Roman"/>
                      </a:endParaRPr>
                    </a:p>
                  </a:txBody>
                  <a:tcPr marL="44450" marR="44450" marT="0" marB="0" anchor="b"/>
                </a:tc>
                <a:tc vMerge="1">
                  <a:txBody>
                    <a:bodyPr/>
                    <a:lstStyle/>
                    <a:p>
                      <a:endParaRPr lang="es-EC"/>
                    </a:p>
                  </a:txBody>
                  <a:tcPr/>
                </a:tc>
                <a:tc>
                  <a:txBody>
                    <a:bodyPr/>
                    <a:lstStyle/>
                    <a:p>
                      <a:pPr algn="ctr">
                        <a:lnSpc>
                          <a:spcPct val="200000"/>
                        </a:lnSpc>
                        <a:spcAft>
                          <a:spcPts val="0"/>
                        </a:spcAft>
                      </a:pPr>
                      <a:r>
                        <a:rPr lang="es-EC" sz="1200">
                          <a:effectLst/>
                        </a:rPr>
                        <a:t>INELÁSTICO</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Sx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1, 120E-03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7, 840E-03</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Sy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1, 120E-03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7, 840E-03</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Sx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1, 200E-03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8, 400E-03</a:t>
                      </a:r>
                      <a:endParaRPr lang="es-EC" sz="1400">
                        <a:effectLst/>
                        <a:latin typeface="Times New Roman"/>
                        <a:ea typeface="Calibri"/>
                        <a:cs typeface="Times New Roman"/>
                      </a:endParaRPr>
                    </a:p>
                  </a:txBody>
                  <a:tcPr marL="44450" marR="44450" marT="0" marB="0" anchor="b"/>
                </a:tc>
              </a:tr>
              <a:tr h="200025">
                <a:tc>
                  <a:txBody>
                    <a:bodyPr/>
                    <a:lstStyle/>
                    <a:p>
                      <a:pPr algn="ctr">
                        <a:lnSpc>
                          <a:spcPct val="200000"/>
                        </a:lnSpc>
                        <a:spcAft>
                          <a:spcPts val="0"/>
                        </a:spcAft>
                      </a:pPr>
                      <a:r>
                        <a:rPr lang="es-EC" sz="1400">
                          <a:effectLst/>
                        </a:rPr>
                        <a:t>Sy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1, 200E-03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8, 400E-03</a:t>
                      </a:r>
                      <a:endParaRPr lang="es-EC" sz="1400">
                        <a:effectLst/>
                        <a:latin typeface="Times New Roman"/>
                        <a:ea typeface="Calibri"/>
                        <a:cs typeface="Times New Roman"/>
                      </a:endParaRPr>
                    </a:p>
                  </a:txBody>
                  <a:tcPr marL="44450" marR="44450" marT="0" marB="0" anchor="b"/>
                </a:tc>
              </a:tr>
              <a:tr h="200025">
                <a:tc>
                  <a:txBody>
                    <a:bodyPr/>
                    <a:lstStyle/>
                    <a:p>
                      <a:pPr indent="-120650" algn="ctr">
                        <a:lnSpc>
                          <a:spcPct val="200000"/>
                        </a:lnSpc>
                        <a:spcAft>
                          <a:spcPts val="0"/>
                        </a:spcAft>
                      </a:pPr>
                      <a:r>
                        <a:rPr lang="es-EC" sz="1400">
                          <a:effectLst/>
                        </a:rPr>
                        <a:t>SISMO X</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2, 500E-03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1, 750E-02</a:t>
                      </a:r>
                      <a:endParaRPr lang="es-EC" sz="1400">
                        <a:effectLst/>
                        <a:latin typeface="Times New Roman"/>
                        <a:ea typeface="Calibri"/>
                        <a:cs typeface="Times New Roman"/>
                      </a:endParaRPr>
                    </a:p>
                  </a:txBody>
                  <a:tcPr marL="44450" marR="44450" marT="0" marB="0" anchor="b"/>
                </a:tc>
              </a:tr>
              <a:tr h="200025">
                <a:tc>
                  <a:txBody>
                    <a:bodyPr/>
                    <a:lstStyle/>
                    <a:p>
                      <a:pPr indent="-120650" algn="ctr">
                        <a:lnSpc>
                          <a:spcPct val="200000"/>
                        </a:lnSpc>
                        <a:spcAft>
                          <a:spcPts val="0"/>
                        </a:spcAft>
                      </a:pPr>
                      <a:r>
                        <a:rPr lang="es-EC" sz="1400">
                          <a:effectLst/>
                        </a:rPr>
                        <a:t>SISMO Y</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2, 620E-03</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1, 834E-02</a:t>
                      </a:r>
                      <a:endParaRPr lang="es-EC" sz="1400" dirty="0">
                        <a:effectLst/>
                        <a:latin typeface="Times New Roman"/>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xmlns="" val="3098397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p:nvPr/>
        </p:nvPicPr>
        <p:blipFill rotWithShape="1">
          <a:blip r:embed="rId2">
            <a:extLst>
              <a:ext uri="{28A0092B-C50C-407E-A947-70E740481C1C}">
                <a14:useLocalDpi xmlns:a14="http://schemas.microsoft.com/office/drawing/2010/main" xmlns="" val="0"/>
              </a:ext>
            </a:extLst>
          </a:blip>
          <a:srcRect l="4258" t="22790" r="62339" b="28692"/>
          <a:stretch/>
        </p:blipFill>
        <p:spPr bwMode="auto">
          <a:xfrm>
            <a:off x="2771800" y="3432863"/>
            <a:ext cx="3888863" cy="3308505"/>
          </a:xfrm>
          <a:prstGeom prst="rect">
            <a:avLst/>
          </a:prstGeom>
          <a:noFill/>
          <a:ln>
            <a:noFill/>
          </a:ln>
        </p:spPr>
      </p:pic>
      <p:pic>
        <p:nvPicPr>
          <p:cNvPr id="10" name="9 Imagen"/>
          <p:cNvPicPr/>
          <p:nvPr/>
        </p:nvPicPr>
        <p:blipFill rotWithShape="1">
          <a:blip r:embed="rId3">
            <a:extLst>
              <a:ext uri="{28A0092B-C50C-407E-A947-70E740481C1C}">
                <a14:useLocalDpi xmlns:a14="http://schemas.microsoft.com/office/drawing/2010/main" xmlns="" val="0"/>
              </a:ext>
            </a:extLst>
          </a:blip>
          <a:srcRect l="4032" t="22230" r="61955" b="28771"/>
          <a:stretch/>
        </p:blipFill>
        <p:spPr bwMode="auto">
          <a:xfrm>
            <a:off x="5280855" y="260648"/>
            <a:ext cx="3575622" cy="3405989"/>
          </a:xfrm>
          <a:prstGeom prst="rect">
            <a:avLst/>
          </a:prstGeom>
          <a:noFill/>
          <a:ln>
            <a:noFill/>
          </a:ln>
        </p:spPr>
      </p:pic>
      <p:sp>
        <p:nvSpPr>
          <p:cNvPr id="2" name="1 Título"/>
          <p:cNvSpPr>
            <a:spLocks noGrp="1"/>
          </p:cNvSpPr>
          <p:nvPr>
            <p:ph type="title"/>
          </p:nvPr>
        </p:nvSpPr>
        <p:spPr>
          <a:xfrm rot="-4500000">
            <a:off x="-1814688" y="2582503"/>
            <a:ext cx="5064953" cy="1695631"/>
          </a:xfrm>
        </p:spPr>
        <p:txBody>
          <a:bodyPr>
            <a:normAutofit/>
          </a:bodyPr>
          <a:lstStyle/>
          <a:p>
            <a:pPr algn="l"/>
            <a:r>
              <a:rPr lang="en-US" dirty="0" smtClean="0"/>
              <a:t>COMPARACION </a:t>
            </a:r>
            <a:endParaRPr lang="es-EC" dirty="0"/>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17150168">
            <a:off x="-766601" y="2966233"/>
            <a:ext cx="4467269"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SISMO X1 y SISMO X2     (DINAMICO)</a:t>
            </a:r>
            <a:endParaRPr lang="es-EC" sz="2800" dirty="0"/>
          </a:p>
        </p:txBody>
      </p:sp>
      <p:sp>
        <p:nvSpPr>
          <p:cNvPr id="12" name="1 Título"/>
          <p:cNvSpPr txBox="1">
            <a:spLocks/>
          </p:cNvSpPr>
          <p:nvPr/>
        </p:nvSpPr>
        <p:spPr>
          <a:xfrm rot="978444">
            <a:off x="1139343"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EDIFICIO DE 18 PLANTAS</a:t>
            </a:r>
            <a:endParaRPr lang="es-EC" sz="2400" dirty="0"/>
          </a:p>
        </p:txBody>
      </p:sp>
    </p:spTree>
    <p:extLst>
      <p:ext uri="{BB962C8B-B14F-4D97-AF65-F5344CB8AC3E}">
        <p14:creationId xmlns:p14="http://schemas.microsoft.com/office/powerpoint/2010/main" xmlns="" val="1779009687"/>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rot="17150168">
            <a:off x="-884749" y="2809910"/>
            <a:ext cx="4792248" cy="1695631"/>
          </a:xfrm>
          <a:prstGeom prst="rect">
            <a:avLst/>
          </a:prstGeom>
        </p:spPr>
        <p:txBody>
          <a:bodyPr vert="horz" lIns="91440" tIns="45720" rIns="91440" bIns="45720" rtlCol="0" anchor="b">
            <a:normAutofit fontScale="90000" lnSpcReduction="2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S" sz="2800" dirty="0" smtClean="0"/>
              <a:t>CURADRO COMPARATIVO DE LAS DERIVAS MAXIMAS OBTENIDAS EN ETABS CON LAS PERMITIDAS POR VISION 2000 Y ATC-40</a:t>
            </a:r>
            <a:endParaRPr lang="es-EC" sz="2800" dirty="0"/>
          </a:p>
        </p:txBody>
      </p:sp>
      <p:sp>
        <p:nvSpPr>
          <p:cNvPr id="12" name="1 Título"/>
          <p:cNvSpPr txBox="1">
            <a:spLocks/>
          </p:cNvSpPr>
          <p:nvPr/>
        </p:nvSpPr>
        <p:spPr>
          <a:xfrm rot="978444">
            <a:off x="1139343"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EDIFICIO DE 18 PLANTAS</a:t>
            </a:r>
            <a:endParaRPr lang="es-EC" sz="2400" dirty="0"/>
          </a:p>
        </p:txBody>
      </p:sp>
      <p:pic>
        <p:nvPicPr>
          <p:cNvPr id="28673" name="Picture 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1493" t="20298" r="6418" b="12438"/>
          <a:stretch/>
        </p:blipFill>
        <p:spPr bwMode="auto">
          <a:xfrm>
            <a:off x="3774808" y="225469"/>
            <a:ext cx="5081669" cy="59916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36118382"/>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58095" y="2870536"/>
            <a:ext cx="5064953" cy="1695631"/>
          </a:xfrm>
        </p:spPr>
        <p:txBody>
          <a:bodyPr>
            <a:normAutofit fontScale="90000"/>
          </a:bodyPr>
          <a:lstStyle/>
          <a:p>
            <a:pPr algn="ctr"/>
            <a:r>
              <a:rPr lang="en-US" dirty="0" smtClean="0"/>
              <a:t>COMPARACION </a:t>
            </a:r>
            <a:r>
              <a:rPr lang="en-US" sz="3600" dirty="0" smtClean="0"/>
              <a:t>ELEMENTOS LAMINADOS </a:t>
            </a:r>
            <a:endParaRPr lang="es-EC" sz="36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78444">
            <a:off x="1268682"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EDIFICIO DE 18 PLANTAS</a:t>
            </a:r>
            <a:endParaRPr lang="es-EC" sz="24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xmlns="" val="258575207"/>
              </p:ext>
            </p:extLst>
          </p:nvPr>
        </p:nvGraphicFramePr>
        <p:xfrm>
          <a:off x="2492856" y="5949280"/>
          <a:ext cx="4023360" cy="609600"/>
        </p:xfrm>
        <a:graphic>
          <a:graphicData uri="http://schemas.openxmlformats.org/drawingml/2006/table">
            <a:tbl>
              <a:tblPr firstRow="1" firstCol="1" bandRow="1">
                <a:tableStyleId>{5C22544A-7EE6-4342-B048-85BDC9FD1C3A}</a:tableStyleId>
              </a:tblPr>
              <a:tblGrid>
                <a:gridCol w="1018540"/>
                <a:gridCol w="3004820"/>
              </a:tblGrid>
              <a:tr h="0">
                <a:tc>
                  <a:txBody>
                    <a:bodyPr/>
                    <a:lstStyle/>
                    <a:p>
                      <a:pPr algn="ctr">
                        <a:lnSpc>
                          <a:spcPct val="200000"/>
                        </a:lnSpc>
                        <a:spcAft>
                          <a:spcPts val="0"/>
                        </a:spcAft>
                      </a:pPr>
                      <a:r>
                        <a:rPr lang="es-EC" sz="1800" dirty="0">
                          <a:effectLst/>
                        </a:rPr>
                        <a:t>R=10</a:t>
                      </a:r>
                      <a:endParaRPr lang="es-EC" sz="2000" dirty="0">
                        <a:effectLst/>
                        <a:latin typeface="Times New Roman"/>
                        <a:ea typeface="Calibri"/>
                        <a:cs typeface="Times New Roman"/>
                      </a:endParaRPr>
                    </a:p>
                  </a:txBody>
                  <a:tcPr marL="44450" marR="44450" marT="0" marB="0" anchor="ctr"/>
                </a:tc>
                <a:tc>
                  <a:txBody>
                    <a:bodyPr/>
                    <a:lstStyle/>
                    <a:p>
                      <a:pPr algn="ctr">
                        <a:lnSpc>
                          <a:spcPct val="200000"/>
                        </a:lnSpc>
                        <a:spcAft>
                          <a:spcPts val="0"/>
                        </a:spcAft>
                      </a:pPr>
                      <a:r>
                        <a:rPr lang="es-EC" sz="1000" dirty="0">
                          <a:effectLst/>
                        </a:rPr>
                        <a:t>FACTOR DE REDUCCION DE LA FUERZA SISMICA PARA ELEMENTOS </a:t>
                      </a:r>
                      <a:r>
                        <a:rPr lang="es-EC" sz="1000" dirty="0" smtClean="0">
                          <a:effectLst/>
                        </a:rPr>
                        <a:t>LAMINADOS</a:t>
                      </a:r>
                      <a:endParaRPr lang="es-EC" sz="1200" dirty="0">
                        <a:effectLst/>
                        <a:latin typeface="Times New Roman"/>
                        <a:ea typeface="Calibri"/>
                        <a:cs typeface="Times New Roman"/>
                      </a:endParaRPr>
                    </a:p>
                  </a:txBody>
                  <a:tcPr marL="44450" marR="44450" marT="0" marB="0" anchor="ctr"/>
                </a:tc>
              </a:tr>
            </a:tbl>
          </a:graphicData>
        </a:graphic>
      </p:graphicFrame>
      <p:pic>
        <p:nvPicPr>
          <p:cNvPr id="8" name="7 Imagen"/>
          <p:cNvPicPr/>
          <p:nvPr/>
        </p:nvPicPr>
        <p:blipFill>
          <a:blip r:embed="rId3">
            <a:extLst>
              <a:ext uri="{28A0092B-C50C-407E-A947-70E740481C1C}">
                <a14:useLocalDpi xmlns:a14="http://schemas.microsoft.com/office/drawing/2010/main" xmlns="" val="0"/>
              </a:ext>
            </a:extLst>
          </a:blip>
          <a:srcRect l="35841" t="16745" r="34071" b="13406"/>
          <a:stretch>
            <a:fillRect/>
          </a:stretch>
        </p:blipFill>
        <p:spPr bwMode="auto">
          <a:xfrm>
            <a:off x="7089838" y="104423"/>
            <a:ext cx="1728192" cy="1742113"/>
          </a:xfrm>
          <a:prstGeom prst="rect">
            <a:avLst/>
          </a:prstGeom>
          <a:ln>
            <a:noFill/>
          </a:ln>
          <a:effectLst>
            <a:softEdge rad="112500"/>
          </a:effectLst>
        </p:spPr>
      </p:pic>
      <p:graphicFrame>
        <p:nvGraphicFramePr>
          <p:cNvPr id="5" name="4 Tabla"/>
          <p:cNvGraphicFramePr>
            <a:graphicFrameLocks noGrp="1"/>
          </p:cNvGraphicFramePr>
          <p:nvPr>
            <p:extLst>
              <p:ext uri="{D42A27DB-BD31-4B8C-83A1-F6EECF244321}">
                <p14:modId xmlns:p14="http://schemas.microsoft.com/office/powerpoint/2010/main" xmlns="" val="2646919026"/>
              </p:ext>
            </p:extLst>
          </p:nvPr>
        </p:nvGraphicFramePr>
        <p:xfrm>
          <a:off x="3995936" y="1988840"/>
          <a:ext cx="3794125" cy="3912235"/>
        </p:xfrm>
        <a:graphic>
          <a:graphicData uri="http://schemas.openxmlformats.org/drawingml/2006/table">
            <a:tbl>
              <a:tblPr firstRow="1" firstCol="1" bandRow="1">
                <a:tableStyleId>{5C22544A-7EE6-4342-B048-85BDC9FD1C3A}</a:tableStyleId>
              </a:tblPr>
              <a:tblGrid>
                <a:gridCol w="1156335"/>
                <a:gridCol w="1175385"/>
                <a:gridCol w="1462405"/>
              </a:tblGrid>
              <a:tr h="252730">
                <a:tc>
                  <a:txBody>
                    <a:bodyPr/>
                    <a:lstStyle/>
                    <a:p>
                      <a:pPr>
                        <a:lnSpc>
                          <a:spcPct val="200000"/>
                        </a:lnSpc>
                      </a:pPr>
                      <a:endParaRPr lang="es-EC" sz="1200" dirty="0">
                        <a:effectLst/>
                        <a:latin typeface="Calibri"/>
                      </a:endParaRPr>
                    </a:p>
                  </a:txBody>
                  <a:tcPr marL="44450" marR="44450" marT="0" marB="0" anchor="b"/>
                </a:tc>
                <a:tc gridSpan="2">
                  <a:txBody>
                    <a:bodyPr/>
                    <a:lstStyle/>
                    <a:p>
                      <a:pPr algn="ctr">
                        <a:lnSpc>
                          <a:spcPct val="200000"/>
                        </a:lnSpc>
                        <a:spcAft>
                          <a:spcPts val="0"/>
                        </a:spcAft>
                      </a:pPr>
                      <a:r>
                        <a:rPr lang="es-EC" sz="1200" dirty="0">
                          <a:effectLst/>
                        </a:rPr>
                        <a:t>DERIVAS DE PISO</a:t>
                      </a:r>
                      <a:endParaRPr lang="es-EC" sz="1400" dirty="0">
                        <a:effectLst/>
                        <a:latin typeface="Times New Roman"/>
                        <a:ea typeface="Calibri"/>
                        <a:cs typeface="Times New Roman"/>
                      </a:endParaRPr>
                    </a:p>
                  </a:txBody>
                  <a:tcPr marL="44450" marR="44450" marT="0" marB="0" anchor="ctr"/>
                </a:tc>
                <a:tc hMerge="1">
                  <a:txBody>
                    <a:bodyPr/>
                    <a:lstStyle/>
                    <a:p>
                      <a:endParaRPr lang="es-EC"/>
                    </a:p>
                  </a:txBody>
                  <a:tcPr/>
                </a:tc>
              </a:tr>
              <a:tr h="559435">
                <a:tc>
                  <a:txBody>
                    <a:bodyPr/>
                    <a:lstStyle/>
                    <a:p>
                      <a:pPr>
                        <a:lnSpc>
                          <a:spcPct val="200000"/>
                        </a:lnSpc>
                      </a:pPr>
                      <a:endParaRPr lang="es-EC" sz="1200">
                        <a:effectLst/>
                        <a:latin typeface="Calibri"/>
                      </a:endParaRPr>
                    </a:p>
                  </a:txBody>
                  <a:tcPr marL="44450" marR="44450" marT="0" marB="0" anchor="b"/>
                </a:tc>
                <a:tc rowSpan="2">
                  <a:txBody>
                    <a:bodyPr/>
                    <a:lstStyle/>
                    <a:p>
                      <a:pPr algn="ctr">
                        <a:lnSpc>
                          <a:spcPct val="200000"/>
                        </a:lnSpc>
                        <a:spcAft>
                          <a:spcPts val="0"/>
                        </a:spcAft>
                      </a:pPr>
                      <a:r>
                        <a:rPr lang="es-EC" sz="1200" dirty="0">
                          <a:effectLst/>
                        </a:rPr>
                        <a:t>V. MAX ETABS</a:t>
                      </a:r>
                      <a:endParaRPr lang="es-EC" sz="1400" dirty="0">
                        <a:effectLst/>
                        <a:latin typeface="Times New Roman"/>
                        <a:ea typeface="Calibri"/>
                        <a:cs typeface="Times New Roman"/>
                      </a:endParaRPr>
                    </a:p>
                  </a:txBody>
                  <a:tcPr marL="44450" marR="44450" marT="0" marB="0" anchor="ctr"/>
                </a:tc>
                <a:tc>
                  <a:txBody>
                    <a:bodyPr/>
                    <a:lstStyle/>
                    <a:p>
                      <a:pPr marL="45720" algn="ctr">
                        <a:lnSpc>
                          <a:spcPct val="200000"/>
                        </a:lnSpc>
                        <a:spcAft>
                          <a:spcPts val="0"/>
                        </a:spcAft>
                      </a:pPr>
                      <a:r>
                        <a:rPr lang="es-EC" sz="1200" dirty="0">
                          <a:effectLst/>
                        </a:rPr>
                        <a:t>ESCALA REAL</a:t>
                      </a:r>
                      <a:endParaRPr lang="es-EC" sz="1400" dirty="0">
                        <a:effectLst/>
                        <a:latin typeface="Times New Roman"/>
                        <a:ea typeface="Calibri"/>
                        <a:cs typeface="Times New Roman"/>
                      </a:endParaRPr>
                    </a:p>
                  </a:txBody>
                  <a:tcPr marL="44450" marR="44450" marT="0" marB="0" anchor="b"/>
                </a:tc>
              </a:tr>
              <a:tr h="200025">
                <a:tc>
                  <a:txBody>
                    <a:bodyPr/>
                    <a:lstStyle/>
                    <a:p>
                      <a:pPr marL="37465" algn="ctr">
                        <a:lnSpc>
                          <a:spcPct val="200000"/>
                        </a:lnSpc>
                        <a:spcAft>
                          <a:spcPts val="0"/>
                        </a:spcAft>
                      </a:pPr>
                      <a:r>
                        <a:rPr lang="es-EC" sz="1400">
                          <a:effectLst/>
                        </a:rPr>
                        <a:t>DESCRIP.</a:t>
                      </a:r>
                      <a:endParaRPr lang="es-EC" sz="1400">
                        <a:effectLst/>
                        <a:latin typeface="Times New Roman"/>
                        <a:ea typeface="Calibri"/>
                        <a:cs typeface="Times New Roman"/>
                      </a:endParaRPr>
                    </a:p>
                  </a:txBody>
                  <a:tcPr marL="44450" marR="44450" marT="0" marB="0" anchor="b"/>
                </a:tc>
                <a:tc vMerge="1">
                  <a:txBody>
                    <a:bodyPr/>
                    <a:lstStyle/>
                    <a:p>
                      <a:endParaRPr lang="es-EC"/>
                    </a:p>
                  </a:txBody>
                  <a:tcPr/>
                </a:tc>
                <a:tc>
                  <a:txBody>
                    <a:bodyPr/>
                    <a:lstStyle/>
                    <a:p>
                      <a:pPr marL="45720" algn="ctr">
                        <a:lnSpc>
                          <a:spcPct val="200000"/>
                        </a:lnSpc>
                        <a:spcAft>
                          <a:spcPts val="0"/>
                        </a:spcAft>
                      </a:pPr>
                      <a:r>
                        <a:rPr lang="es-EC" sz="1200">
                          <a:effectLst/>
                        </a:rPr>
                        <a:t>INELÁSTICO</a:t>
                      </a:r>
                      <a:endParaRPr lang="es-EC" sz="1400">
                        <a:effectLst/>
                        <a:latin typeface="Times New Roman"/>
                        <a:ea typeface="Calibri"/>
                        <a:cs typeface="Times New Roman"/>
                      </a:endParaRPr>
                    </a:p>
                  </a:txBody>
                  <a:tcPr marL="44450" marR="44450" marT="0" marB="0" anchor="b"/>
                </a:tc>
              </a:tr>
              <a:tr h="200025">
                <a:tc>
                  <a:txBody>
                    <a:bodyPr/>
                    <a:lstStyle/>
                    <a:p>
                      <a:pPr marL="37465" algn="ctr">
                        <a:lnSpc>
                          <a:spcPct val="200000"/>
                        </a:lnSpc>
                        <a:spcAft>
                          <a:spcPts val="0"/>
                        </a:spcAft>
                      </a:pPr>
                      <a:r>
                        <a:rPr lang="es-EC" sz="1400">
                          <a:effectLst/>
                        </a:rPr>
                        <a:t>Sx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1, 316E-03</a:t>
                      </a:r>
                      <a:endParaRPr lang="es-EC" sz="1400">
                        <a:effectLst/>
                        <a:latin typeface="Times New Roman"/>
                        <a:ea typeface="Calibri"/>
                        <a:cs typeface="Times New Roman"/>
                      </a:endParaRPr>
                    </a:p>
                  </a:txBody>
                  <a:tcPr marL="44450" marR="44450" marT="0" marB="0" anchor="b"/>
                </a:tc>
                <a:tc>
                  <a:txBody>
                    <a:bodyPr/>
                    <a:lstStyle/>
                    <a:p>
                      <a:pPr marL="45720" algn="ctr">
                        <a:lnSpc>
                          <a:spcPct val="200000"/>
                        </a:lnSpc>
                        <a:spcAft>
                          <a:spcPts val="0"/>
                        </a:spcAft>
                      </a:pPr>
                      <a:r>
                        <a:rPr lang="es-EC" sz="1200">
                          <a:effectLst/>
                        </a:rPr>
                        <a:t>1, 316E-02</a:t>
                      </a:r>
                      <a:endParaRPr lang="es-EC" sz="1400">
                        <a:effectLst/>
                        <a:latin typeface="Times New Roman"/>
                        <a:ea typeface="Calibri"/>
                        <a:cs typeface="Times New Roman"/>
                      </a:endParaRPr>
                    </a:p>
                  </a:txBody>
                  <a:tcPr marL="44450" marR="44450" marT="0" marB="0" anchor="b"/>
                </a:tc>
              </a:tr>
              <a:tr h="200025">
                <a:tc>
                  <a:txBody>
                    <a:bodyPr/>
                    <a:lstStyle/>
                    <a:p>
                      <a:pPr marL="37465" algn="ctr">
                        <a:lnSpc>
                          <a:spcPct val="200000"/>
                        </a:lnSpc>
                        <a:spcAft>
                          <a:spcPts val="0"/>
                        </a:spcAft>
                      </a:pPr>
                      <a:r>
                        <a:rPr lang="es-EC" sz="1400">
                          <a:effectLst/>
                        </a:rPr>
                        <a:t>Sy 1</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1, 298E-03</a:t>
                      </a:r>
                      <a:endParaRPr lang="es-EC" sz="1400">
                        <a:effectLst/>
                        <a:latin typeface="Times New Roman"/>
                        <a:ea typeface="Calibri"/>
                        <a:cs typeface="Times New Roman"/>
                      </a:endParaRPr>
                    </a:p>
                  </a:txBody>
                  <a:tcPr marL="44450" marR="44450" marT="0" marB="0" anchor="b"/>
                </a:tc>
                <a:tc>
                  <a:txBody>
                    <a:bodyPr/>
                    <a:lstStyle/>
                    <a:p>
                      <a:pPr marL="45720" algn="ctr">
                        <a:lnSpc>
                          <a:spcPct val="200000"/>
                        </a:lnSpc>
                        <a:spcAft>
                          <a:spcPts val="0"/>
                        </a:spcAft>
                      </a:pPr>
                      <a:r>
                        <a:rPr lang="es-EC" sz="1200">
                          <a:effectLst/>
                        </a:rPr>
                        <a:t>1, 298E-02</a:t>
                      </a:r>
                      <a:endParaRPr lang="es-EC" sz="1400">
                        <a:effectLst/>
                        <a:latin typeface="Times New Roman"/>
                        <a:ea typeface="Calibri"/>
                        <a:cs typeface="Times New Roman"/>
                      </a:endParaRPr>
                    </a:p>
                  </a:txBody>
                  <a:tcPr marL="44450" marR="44450" marT="0" marB="0" anchor="b"/>
                </a:tc>
              </a:tr>
              <a:tr h="284571">
                <a:tc>
                  <a:txBody>
                    <a:bodyPr/>
                    <a:lstStyle/>
                    <a:p>
                      <a:pPr marL="37465" algn="ctr">
                        <a:lnSpc>
                          <a:spcPct val="200000"/>
                        </a:lnSpc>
                        <a:spcAft>
                          <a:spcPts val="0"/>
                        </a:spcAft>
                      </a:pPr>
                      <a:r>
                        <a:rPr lang="es-EC" sz="1400">
                          <a:effectLst/>
                        </a:rPr>
                        <a:t>Sx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1, 316E-03</a:t>
                      </a:r>
                      <a:endParaRPr lang="es-EC" sz="1400">
                        <a:effectLst/>
                        <a:latin typeface="Times New Roman"/>
                        <a:ea typeface="Calibri"/>
                        <a:cs typeface="Times New Roman"/>
                      </a:endParaRPr>
                    </a:p>
                  </a:txBody>
                  <a:tcPr marL="44450" marR="44450" marT="0" marB="0" anchor="b"/>
                </a:tc>
                <a:tc>
                  <a:txBody>
                    <a:bodyPr/>
                    <a:lstStyle/>
                    <a:p>
                      <a:pPr marL="45720" algn="ctr">
                        <a:lnSpc>
                          <a:spcPct val="200000"/>
                        </a:lnSpc>
                        <a:spcAft>
                          <a:spcPts val="0"/>
                        </a:spcAft>
                      </a:pPr>
                      <a:r>
                        <a:rPr lang="es-EC" sz="1200">
                          <a:effectLst/>
                        </a:rPr>
                        <a:t>1, 316E-02</a:t>
                      </a:r>
                      <a:endParaRPr lang="es-EC" sz="1400">
                        <a:effectLst/>
                        <a:latin typeface="Times New Roman"/>
                        <a:ea typeface="Calibri"/>
                        <a:cs typeface="Times New Roman"/>
                      </a:endParaRPr>
                    </a:p>
                  </a:txBody>
                  <a:tcPr marL="44450" marR="44450" marT="0" marB="0" anchor="b"/>
                </a:tc>
              </a:tr>
              <a:tr h="200025">
                <a:tc>
                  <a:txBody>
                    <a:bodyPr/>
                    <a:lstStyle/>
                    <a:p>
                      <a:pPr marL="37465" algn="ctr">
                        <a:lnSpc>
                          <a:spcPct val="200000"/>
                        </a:lnSpc>
                        <a:spcAft>
                          <a:spcPts val="0"/>
                        </a:spcAft>
                      </a:pPr>
                      <a:r>
                        <a:rPr lang="es-EC" sz="1400">
                          <a:effectLst/>
                        </a:rPr>
                        <a:t>Sy 2</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1, 298E-03</a:t>
                      </a:r>
                      <a:endParaRPr lang="es-EC" sz="1400">
                        <a:effectLst/>
                        <a:latin typeface="Times New Roman"/>
                        <a:ea typeface="Calibri"/>
                        <a:cs typeface="Times New Roman"/>
                      </a:endParaRPr>
                    </a:p>
                  </a:txBody>
                  <a:tcPr marL="44450" marR="44450" marT="0" marB="0" anchor="b"/>
                </a:tc>
                <a:tc>
                  <a:txBody>
                    <a:bodyPr/>
                    <a:lstStyle/>
                    <a:p>
                      <a:pPr marL="45720" algn="ctr">
                        <a:lnSpc>
                          <a:spcPct val="200000"/>
                        </a:lnSpc>
                        <a:spcAft>
                          <a:spcPts val="0"/>
                        </a:spcAft>
                      </a:pPr>
                      <a:r>
                        <a:rPr lang="es-EC" sz="1200">
                          <a:effectLst/>
                        </a:rPr>
                        <a:t>1, 298E-02</a:t>
                      </a:r>
                      <a:endParaRPr lang="es-EC" sz="1400">
                        <a:effectLst/>
                        <a:latin typeface="Times New Roman"/>
                        <a:ea typeface="Calibri"/>
                        <a:cs typeface="Times New Roman"/>
                      </a:endParaRPr>
                    </a:p>
                  </a:txBody>
                  <a:tcPr marL="44450" marR="44450" marT="0" marB="0" anchor="b"/>
                </a:tc>
              </a:tr>
              <a:tr h="200025">
                <a:tc>
                  <a:txBody>
                    <a:bodyPr/>
                    <a:lstStyle/>
                    <a:p>
                      <a:pPr marL="37465" algn="ctr">
                        <a:lnSpc>
                          <a:spcPct val="200000"/>
                        </a:lnSpc>
                        <a:spcAft>
                          <a:spcPts val="0"/>
                        </a:spcAft>
                      </a:pPr>
                      <a:r>
                        <a:rPr lang="es-EC" sz="1400">
                          <a:effectLst/>
                        </a:rPr>
                        <a:t>SISMO X</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1, 515E-03</a:t>
                      </a:r>
                      <a:endParaRPr lang="es-EC" sz="1400">
                        <a:effectLst/>
                        <a:latin typeface="Times New Roman"/>
                        <a:ea typeface="Calibri"/>
                        <a:cs typeface="Times New Roman"/>
                      </a:endParaRPr>
                    </a:p>
                  </a:txBody>
                  <a:tcPr marL="44450" marR="44450" marT="0" marB="0" anchor="b"/>
                </a:tc>
                <a:tc>
                  <a:txBody>
                    <a:bodyPr/>
                    <a:lstStyle/>
                    <a:p>
                      <a:pPr marL="45720" algn="ctr">
                        <a:lnSpc>
                          <a:spcPct val="200000"/>
                        </a:lnSpc>
                        <a:spcAft>
                          <a:spcPts val="0"/>
                        </a:spcAft>
                      </a:pPr>
                      <a:r>
                        <a:rPr lang="es-EC" sz="1200">
                          <a:effectLst/>
                        </a:rPr>
                        <a:t>1, 515E-02</a:t>
                      </a:r>
                      <a:endParaRPr lang="es-EC" sz="1400">
                        <a:effectLst/>
                        <a:latin typeface="Times New Roman"/>
                        <a:ea typeface="Calibri"/>
                        <a:cs typeface="Times New Roman"/>
                      </a:endParaRPr>
                    </a:p>
                  </a:txBody>
                  <a:tcPr marL="44450" marR="44450" marT="0" marB="0" anchor="b"/>
                </a:tc>
              </a:tr>
              <a:tr h="200025">
                <a:tc>
                  <a:txBody>
                    <a:bodyPr/>
                    <a:lstStyle/>
                    <a:p>
                      <a:pPr marL="37465" algn="ctr">
                        <a:lnSpc>
                          <a:spcPct val="200000"/>
                        </a:lnSpc>
                        <a:spcAft>
                          <a:spcPts val="0"/>
                        </a:spcAft>
                      </a:pPr>
                      <a:r>
                        <a:rPr lang="es-EC" sz="1400">
                          <a:effectLst/>
                        </a:rPr>
                        <a:t>SISMO Y</a:t>
                      </a:r>
                      <a:endParaRPr lang="es-EC" sz="1400">
                        <a:effectLst/>
                        <a:latin typeface="Times New Roman"/>
                        <a:ea typeface="Calibri"/>
                        <a:cs typeface="Times New Roman"/>
                      </a:endParaRPr>
                    </a:p>
                  </a:txBody>
                  <a:tcPr marL="44450" marR="44450" marT="0" marB="0" anchor="b"/>
                </a:tc>
                <a:tc>
                  <a:txBody>
                    <a:bodyPr/>
                    <a:lstStyle/>
                    <a:p>
                      <a:pPr algn="ctr">
                        <a:lnSpc>
                          <a:spcPct val="200000"/>
                        </a:lnSpc>
                        <a:spcAft>
                          <a:spcPts val="0"/>
                        </a:spcAft>
                      </a:pPr>
                      <a:r>
                        <a:rPr lang="es-EC" sz="1200">
                          <a:effectLst/>
                        </a:rPr>
                        <a:t>1, 514E-03</a:t>
                      </a:r>
                      <a:endParaRPr lang="es-EC" sz="1400">
                        <a:effectLst/>
                        <a:latin typeface="Times New Roman"/>
                        <a:ea typeface="Calibri"/>
                        <a:cs typeface="Times New Roman"/>
                      </a:endParaRPr>
                    </a:p>
                  </a:txBody>
                  <a:tcPr marL="44450" marR="44450" marT="0" marB="0" anchor="b"/>
                </a:tc>
                <a:tc>
                  <a:txBody>
                    <a:bodyPr/>
                    <a:lstStyle/>
                    <a:p>
                      <a:pPr marL="45720" algn="ctr">
                        <a:lnSpc>
                          <a:spcPct val="200000"/>
                        </a:lnSpc>
                        <a:spcAft>
                          <a:spcPts val="0"/>
                        </a:spcAft>
                      </a:pPr>
                      <a:r>
                        <a:rPr lang="es-EC" sz="1200" dirty="0">
                          <a:effectLst/>
                        </a:rPr>
                        <a:t>1, 514E-02</a:t>
                      </a:r>
                      <a:endParaRPr lang="es-EC" sz="1400" dirty="0">
                        <a:effectLst/>
                        <a:latin typeface="Times New Roman"/>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xmlns="" val="12254241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p:nvPr/>
        </p:nvPicPr>
        <p:blipFill rotWithShape="1">
          <a:blip r:embed="rId2">
            <a:extLst>
              <a:ext uri="{28A0092B-C50C-407E-A947-70E740481C1C}">
                <a14:useLocalDpi xmlns:a14="http://schemas.microsoft.com/office/drawing/2010/main" xmlns="" val="0"/>
              </a:ext>
            </a:extLst>
          </a:blip>
          <a:srcRect l="29331" t="20855" r="42443" b="31197"/>
          <a:stretch/>
        </p:blipFill>
        <p:spPr bwMode="auto">
          <a:xfrm>
            <a:off x="2699792" y="3284984"/>
            <a:ext cx="3667348" cy="3339242"/>
          </a:xfrm>
          <a:prstGeom prst="rect">
            <a:avLst/>
          </a:prstGeom>
          <a:noFill/>
          <a:ln>
            <a:noFill/>
          </a:ln>
        </p:spPr>
      </p:pic>
      <p:sp>
        <p:nvSpPr>
          <p:cNvPr id="2" name="1 Título"/>
          <p:cNvSpPr>
            <a:spLocks noGrp="1"/>
          </p:cNvSpPr>
          <p:nvPr>
            <p:ph type="title"/>
          </p:nvPr>
        </p:nvSpPr>
        <p:spPr>
          <a:xfrm rot="-4500000">
            <a:off x="-1814688" y="2582503"/>
            <a:ext cx="5064953" cy="1695631"/>
          </a:xfrm>
        </p:spPr>
        <p:txBody>
          <a:bodyPr>
            <a:normAutofit/>
          </a:bodyPr>
          <a:lstStyle/>
          <a:p>
            <a:pPr algn="l"/>
            <a:r>
              <a:rPr lang="en-US" dirty="0" smtClean="0"/>
              <a:t>COMPARACION </a:t>
            </a:r>
            <a:endParaRPr lang="es-EC"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17150168">
            <a:off x="-766601" y="2966233"/>
            <a:ext cx="4467269"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SISMO X1 y SISMO X2     (DINAMICO)</a:t>
            </a:r>
            <a:endParaRPr lang="es-EC" sz="2800" dirty="0"/>
          </a:p>
        </p:txBody>
      </p:sp>
      <p:sp>
        <p:nvSpPr>
          <p:cNvPr id="12" name="1 Título"/>
          <p:cNvSpPr txBox="1">
            <a:spLocks/>
          </p:cNvSpPr>
          <p:nvPr/>
        </p:nvSpPr>
        <p:spPr>
          <a:xfrm rot="978444">
            <a:off x="1139343"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EDIFICIO DE 18 PLANTAS</a:t>
            </a:r>
            <a:endParaRPr lang="es-EC" sz="2400" dirty="0"/>
          </a:p>
        </p:txBody>
      </p:sp>
      <p:pic>
        <p:nvPicPr>
          <p:cNvPr id="10" name="9 Imagen"/>
          <p:cNvPicPr/>
          <p:nvPr/>
        </p:nvPicPr>
        <p:blipFill rotWithShape="1">
          <a:blip r:embed="rId4">
            <a:extLst>
              <a:ext uri="{28A0092B-C50C-407E-A947-70E740481C1C}">
                <a14:useLocalDpi xmlns:a14="http://schemas.microsoft.com/office/drawing/2010/main" xmlns="" val="0"/>
              </a:ext>
            </a:extLst>
          </a:blip>
          <a:srcRect l="29489" t="21240" r="42424" b="32977"/>
          <a:stretch/>
        </p:blipFill>
        <p:spPr bwMode="auto">
          <a:xfrm>
            <a:off x="5503676" y="260648"/>
            <a:ext cx="3532819" cy="3456384"/>
          </a:xfrm>
          <a:prstGeom prst="rect">
            <a:avLst/>
          </a:prstGeom>
          <a:noFill/>
          <a:ln>
            <a:noFill/>
          </a:ln>
        </p:spPr>
      </p:pic>
    </p:spTree>
    <p:extLst>
      <p:ext uri="{BB962C8B-B14F-4D97-AF65-F5344CB8AC3E}">
        <p14:creationId xmlns:p14="http://schemas.microsoft.com/office/powerpoint/2010/main" xmlns="" val="408971005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rot="17150168">
            <a:off x="-884749" y="2809910"/>
            <a:ext cx="4792248" cy="1695631"/>
          </a:xfrm>
          <a:prstGeom prst="rect">
            <a:avLst/>
          </a:prstGeom>
        </p:spPr>
        <p:txBody>
          <a:bodyPr vert="horz" lIns="91440" tIns="45720" rIns="91440" bIns="45720" rtlCol="0" anchor="b">
            <a:normAutofit fontScale="90000" lnSpcReduction="200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S" sz="2800" dirty="0" smtClean="0"/>
              <a:t>CURADRO COMPARATIVO DE LAS DERIVAS MAXIMAS OBTENIDAS EN ETABS CON LAS PERMITIDAS POR VISION 2000 Y ATC-40</a:t>
            </a:r>
            <a:endParaRPr lang="es-EC" sz="2800" dirty="0"/>
          </a:p>
        </p:txBody>
      </p:sp>
      <p:sp>
        <p:nvSpPr>
          <p:cNvPr id="12" name="1 Título"/>
          <p:cNvSpPr txBox="1">
            <a:spLocks/>
          </p:cNvSpPr>
          <p:nvPr/>
        </p:nvSpPr>
        <p:spPr>
          <a:xfrm rot="978444">
            <a:off x="1139343" y="-434820"/>
            <a:ext cx="3495615"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EDIFICIO DE 6 PLANTAS</a:t>
            </a:r>
            <a:endParaRPr lang="es-EC" sz="2800" dirty="0"/>
          </a:p>
        </p:txBody>
      </p:sp>
      <p:pic>
        <p:nvPicPr>
          <p:cNvPr id="33793" name="Picture 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5448" t="21492" r="9925" b="11907"/>
          <a:stretch/>
        </p:blipFill>
        <p:spPr bwMode="auto">
          <a:xfrm>
            <a:off x="4372236" y="188640"/>
            <a:ext cx="4088197" cy="621901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7933934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803009" y="2294472"/>
            <a:ext cx="5064953" cy="1695631"/>
          </a:xfrm>
        </p:spPr>
        <p:txBody>
          <a:bodyPr/>
          <a:lstStyle/>
          <a:p>
            <a:pPr algn="l"/>
            <a:r>
              <a:rPr lang="en-US" dirty="0" smtClean="0"/>
              <a:t>OBJETIVOS ESPECIFICOS</a:t>
            </a:r>
            <a:endParaRPr lang="es-EC" dirty="0"/>
          </a:p>
        </p:txBody>
      </p:sp>
      <p:sp>
        <p:nvSpPr>
          <p:cNvPr id="3" name="2 Marcador de contenido"/>
          <p:cNvSpPr>
            <a:spLocks noGrp="1"/>
          </p:cNvSpPr>
          <p:nvPr>
            <p:ph idx="1"/>
          </p:nvPr>
        </p:nvSpPr>
        <p:spPr>
          <a:xfrm rot="900000">
            <a:off x="3628159" y="-159734"/>
            <a:ext cx="5210112" cy="5077623"/>
          </a:xfrm>
        </p:spPr>
        <p:txBody>
          <a:bodyPr/>
          <a:lstStyle/>
          <a:p>
            <a:pPr marL="0" lvl="0" indent="0" algn="just">
              <a:buNone/>
            </a:pPr>
            <a:r>
              <a:rPr lang="es-EC" dirty="0">
                <a:effectLst/>
              </a:rPr>
              <a:t>Determinar Tablas </a:t>
            </a:r>
            <a:r>
              <a:rPr lang="es-EC" dirty="0" smtClean="0">
                <a:effectLst/>
              </a:rPr>
              <a:t>para los elementos </a:t>
            </a:r>
            <a:r>
              <a:rPr lang="es-EC" dirty="0">
                <a:effectLst/>
              </a:rPr>
              <a:t>estructurales establecidas en el código FEMA, para uso de los ingenieros estructurales.</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2" name="Picture 2" descr="http://www.arqhys.com/wp-content/fotos/2011/11/un-buen-ingeniero.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87824" y="4078521"/>
            <a:ext cx="3456384" cy="255772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124015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310632" y="2798528"/>
            <a:ext cx="5064953" cy="1695631"/>
          </a:xfrm>
        </p:spPr>
        <p:txBody>
          <a:bodyPr>
            <a:normAutofit fontScale="90000"/>
          </a:bodyPr>
          <a:lstStyle/>
          <a:p>
            <a:pPr algn="l"/>
            <a:r>
              <a:rPr lang="en-US" dirty="0" smtClean="0"/>
              <a:t>LIMITES DE DERIVA MAXIMA DE PISO </a:t>
            </a:r>
            <a:endParaRPr lang="es-EC" dirty="0"/>
          </a:p>
        </p:txBody>
      </p:sp>
      <p:sp>
        <p:nvSpPr>
          <p:cNvPr id="7" name="1 Título"/>
          <p:cNvSpPr txBox="1">
            <a:spLocks/>
          </p:cNvSpPr>
          <p:nvPr/>
        </p:nvSpPr>
        <p:spPr>
          <a:xfrm rot="978444">
            <a:off x="963759" y="-358509"/>
            <a:ext cx="5064953"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smtClean="0"/>
              <a:t>ATC-40</a:t>
            </a:r>
            <a:endParaRPr lang="es-EC" sz="36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xmlns="" val="3459456346"/>
              </p:ext>
            </p:extLst>
          </p:nvPr>
        </p:nvGraphicFramePr>
        <p:xfrm>
          <a:off x="2915816" y="983697"/>
          <a:ext cx="6084169" cy="5253615"/>
        </p:xfrm>
        <a:graphic>
          <a:graphicData uri="http://schemas.openxmlformats.org/drawingml/2006/table">
            <a:tbl>
              <a:tblPr firstRow="1" firstCol="1" bandRow="1">
                <a:tableStyleId>{5C22544A-7EE6-4342-B048-85BDC9FD1C3A}</a:tableStyleId>
              </a:tblPr>
              <a:tblGrid>
                <a:gridCol w="923578"/>
                <a:gridCol w="930878"/>
                <a:gridCol w="843266"/>
                <a:gridCol w="840833"/>
                <a:gridCol w="789723"/>
                <a:gridCol w="850567"/>
                <a:gridCol w="905324"/>
              </a:tblGrid>
              <a:tr h="1186174">
                <a:tc>
                  <a:txBody>
                    <a:bodyPr/>
                    <a:lstStyle/>
                    <a:p>
                      <a:pPr>
                        <a:lnSpc>
                          <a:spcPct val="200000"/>
                        </a:lnSpc>
                      </a:pPr>
                      <a:endParaRPr lang="es-EC" sz="1050" dirty="0">
                        <a:effectLst/>
                        <a:latin typeface="Calibri"/>
                      </a:endParaRPr>
                    </a:p>
                  </a:txBody>
                  <a:tcPr marL="34597" marR="34597" marT="0" marB="0" anchor="ctr"/>
                </a:tc>
                <a:tc>
                  <a:txBody>
                    <a:bodyPr/>
                    <a:lstStyle/>
                    <a:p>
                      <a:pPr marL="6350" algn="ctr">
                        <a:lnSpc>
                          <a:spcPct val="200000"/>
                        </a:lnSpc>
                        <a:spcAft>
                          <a:spcPts val="0"/>
                        </a:spcAft>
                      </a:pPr>
                      <a:r>
                        <a:rPr lang="es-EC" sz="1050" dirty="0">
                          <a:effectLst/>
                        </a:rPr>
                        <a:t>SP-1 Inmediata Ocupación</a:t>
                      </a:r>
                      <a:endParaRPr lang="es-EC" sz="1100" dirty="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dirty="0">
                          <a:effectLst/>
                        </a:rPr>
                        <a:t>SP-2Daño Controlado (rango)</a:t>
                      </a:r>
                      <a:endParaRPr lang="es-EC" sz="1100" dirty="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dirty="0">
                          <a:effectLst/>
                        </a:rPr>
                        <a:t>SP-3 Seguridad</a:t>
                      </a:r>
                      <a:endParaRPr lang="es-EC" sz="1100" dirty="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dirty="0">
                          <a:effectLst/>
                        </a:rPr>
                        <a:t>SP-4 Seguridad Limitada </a:t>
                      </a:r>
                      <a:endParaRPr lang="es-EC" sz="1100" dirty="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dirty="0">
                          <a:effectLst/>
                        </a:rPr>
                        <a:t>SP-5 Estabilidad Estructural</a:t>
                      </a:r>
                      <a:endParaRPr lang="es-EC" sz="1100" dirty="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dirty="0">
                          <a:effectLst/>
                        </a:rPr>
                        <a:t>SP-6No Considerado</a:t>
                      </a:r>
                      <a:endParaRPr lang="es-EC" sz="1100" dirty="0">
                        <a:effectLst/>
                        <a:latin typeface="Times New Roman"/>
                        <a:ea typeface="Calibri"/>
                        <a:cs typeface="Times New Roman"/>
                      </a:endParaRPr>
                    </a:p>
                  </a:txBody>
                  <a:tcPr marL="34597" marR="34597" marT="0" marB="0" anchor="ctr"/>
                </a:tc>
              </a:tr>
              <a:tr h="854045">
                <a:tc>
                  <a:txBody>
                    <a:bodyPr/>
                    <a:lstStyle/>
                    <a:p>
                      <a:pPr algn="ctr">
                        <a:lnSpc>
                          <a:spcPct val="200000"/>
                        </a:lnSpc>
                        <a:spcAft>
                          <a:spcPts val="0"/>
                        </a:spcAft>
                      </a:pPr>
                      <a:r>
                        <a:rPr lang="es-EC" sz="1050">
                          <a:effectLst/>
                        </a:rPr>
                        <a:t>NP-A Operacional</a:t>
                      </a:r>
                      <a:endParaRPr lang="es-EC" sz="1050">
                        <a:effectLst/>
                        <a:latin typeface="Times New Roman"/>
                        <a:ea typeface="Calibri"/>
                        <a:cs typeface="Times New Roman"/>
                      </a:endParaRPr>
                    </a:p>
                  </a:txBody>
                  <a:tcPr marL="34597" marR="34597" marT="0" marB="0" anchor="ctr"/>
                </a:tc>
                <a:tc>
                  <a:txBody>
                    <a:bodyPr/>
                    <a:lstStyle/>
                    <a:p>
                      <a:pPr marL="6350" algn="ctr">
                        <a:lnSpc>
                          <a:spcPct val="200000"/>
                        </a:lnSpc>
                        <a:spcAft>
                          <a:spcPts val="0"/>
                        </a:spcAft>
                      </a:pPr>
                      <a:r>
                        <a:rPr lang="es-EC" sz="1050">
                          <a:effectLst/>
                        </a:rPr>
                        <a:t>1-A Operacional</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2-A</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r>
              <a:tr h="854045">
                <a:tc>
                  <a:txBody>
                    <a:bodyPr/>
                    <a:lstStyle/>
                    <a:p>
                      <a:pPr algn="ctr">
                        <a:lnSpc>
                          <a:spcPct val="200000"/>
                        </a:lnSpc>
                        <a:spcAft>
                          <a:spcPts val="0"/>
                        </a:spcAft>
                      </a:pPr>
                      <a:r>
                        <a:rPr lang="es-EC" sz="1050">
                          <a:effectLst/>
                        </a:rPr>
                        <a:t>NP-B Inmediata Ocupación</a:t>
                      </a:r>
                      <a:endParaRPr lang="es-EC" sz="1050">
                        <a:effectLst/>
                        <a:latin typeface="Times New Roman"/>
                        <a:ea typeface="Calibri"/>
                        <a:cs typeface="Times New Roman"/>
                      </a:endParaRPr>
                    </a:p>
                  </a:txBody>
                  <a:tcPr marL="34597" marR="34597" marT="0" marB="0" anchor="ctr"/>
                </a:tc>
                <a:tc>
                  <a:txBody>
                    <a:bodyPr/>
                    <a:lstStyle/>
                    <a:p>
                      <a:pPr marL="6350" algn="ctr">
                        <a:lnSpc>
                          <a:spcPct val="200000"/>
                        </a:lnSpc>
                        <a:spcAft>
                          <a:spcPts val="0"/>
                        </a:spcAft>
                      </a:pPr>
                      <a:r>
                        <a:rPr lang="es-EC" sz="1050">
                          <a:effectLst/>
                        </a:rPr>
                        <a:t>1-B Inmediata Ocupación </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2-B</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3-B</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r>
              <a:tr h="854045">
                <a:tc>
                  <a:txBody>
                    <a:bodyPr/>
                    <a:lstStyle/>
                    <a:p>
                      <a:pPr algn="ctr">
                        <a:lnSpc>
                          <a:spcPct val="200000"/>
                        </a:lnSpc>
                        <a:spcAft>
                          <a:spcPts val="0"/>
                        </a:spcAft>
                      </a:pPr>
                      <a:r>
                        <a:rPr lang="es-EC" sz="1050">
                          <a:effectLst/>
                        </a:rPr>
                        <a:t>NP-C Seguridad</a:t>
                      </a:r>
                      <a:endParaRPr lang="es-EC" sz="1050">
                        <a:effectLst/>
                        <a:latin typeface="Times New Roman"/>
                        <a:ea typeface="Calibri"/>
                        <a:cs typeface="Times New Roman"/>
                      </a:endParaRPr>
                    </a:p>
                  </a:txBody>
                  <a:tcPr marL="34597" marR="34597" marT="0" marB="0" anchor="ctr"/>
                </a:tc>
                <a:tc>
                  <a:txBody>
                    <a:bodyPr/>
                    <a:lstStyle/>
                    <a:p>
                      <a:pPr marL="6350" algn="ctr">
                        <a:lnSpc>
                          <a:spcPct val="200000"/>
                        </a:lnSpc>
                        <a:spcAft>
                          <a:spcPts val="0"/>
                        </a:spcAft>
                      </a:pPr>
                      <a:r>
                        <a:rPr lang="es-EC" sz="1050">
                          <a:effectLst/>
                        </a:rPr>
                        <a:t>1-C</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2-C</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3-C Seguridad</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4-C</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4-C</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6-C</a:t>
                      </a:r>
                      <a:endParaRPr lang="es-EC" sz="1050">
                        <a:effectLst/>
                        <a:latin typeface="Times New Roman"/>
                        <a:ea typeface="Calibri"/>
                        <a:cs typeface="Times New Roman"/>
                      </a:endParaRPr>
                    </a:p>
                  </a:txBody>
                  <a:tcPr marL="34597" marR="34597" marT="0" marB="0" anchor="ctr"/>
                </a:tc>
              </a:tr>
              <a:tr h="569364">
                <a:tc>
                  <a:txBody>
                    <a:bodyPr/>
                    <a:lstStyle/>
                    <a:p>
                      <a:pPr algn="ctr">
                        <a:lnSpc>
                          <a:spcPct val="200000"/>
                        </a:lnSpc>
                        <a:spcAft>
                          <a:spcPts val="0"/>
                        </a:spcAft>
                      </a:pPr>
                      <a:r>
                        <a:rPr lang="es-EC" sz="1050">
                          <a:effectLst/>
                        </a:rPr>
                        <a:t>NP-D Amenaza</a:t>
                      </a:r>
                      <a:endParaRPr lang="es-EC" sz="1050">
                        <a:effectLst/>
                        <a:latin typeface="Times New Roman"/>
                        <a:ea typeface="Calibri"/>
                        <a:cs typeface="Times New Roman"/>
                      </a:endParaRPr>
                    </a:p>
                  </a:txBody>
                  <a:tcPr marL="34597" marR="34597" marT="0" marB="0" anchor="ctr"/>
                </a:tc>
                <a:tc>
                  <a:txBody>
                    <a:bodyPr/>
                    <a:lstStyle/>
                    <a:p>
                      <a:pPr marL="6350"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2-D</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3-D</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4-D</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4-D</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6-D</a:t>
                      </a:r>
                      <a:endParaRPr lang="es-EC" sz="1050">
                        <a:effectLst/>
                        <a:latin typeface="Times New Roman"/>
                        <a:ea typeface="Calibri"/>
                        <a:cs typeface="Times New Roman"/>
                      </a:endParaRPr>
                    </a:p>
                  </a:txBody>
                  <a:tcPr marL="34597" marR="34597" marT="0" marB="0" anchor="ctr"/>
                </a:tc>
              </a:tr>
              <a:tr h="759151">
                <a:tc>
                  <a:txBody>
                    <a:bodyPr/>
                    <a:lstStyle/>
                    <a:p>
                      <a:pPr algn="ctr">
                        <a:lnSpc>
                          <a:spcPct val="200000"/>
                        </a:lnSpc>
                        <a:spcAft>
                          <a:spcPts val="0"/>
                        </a:spcAft>
                      </a:pPr>
                      <a:r>
                        <a:rPr lang="es-EC" sz="1050">
                          <a:effectLst/>
                        </a:rPr>
                        <a:t>NP-E         </a:t>
                      </a:r>
                      <a:r>
                        <a:rPr lang="es-EC" sz="1000">
                          <a:effectLst/>
                        </a:rPr>
                        <a:t>No Considerado</a:t>
                      </a:r>
                      <a:endParaRPr lang="es-EC" sz="1050">
                        <a:effectLst/>
                        <a:latin typeface="Times New Roman"/>
                        <a:ea typeface="Calibri"/>
                        <a:cs typeface="Times New Roman"/>
                      </a:endParaRPr>
                    </a:p>
                  </a:txBody>
                  <a:tcPr marL="34597" marR="34597" marT="0" marB="0" anchor="ctr"/>
                </a:tc>
                <a:tc>
                  <a:txBody>
                    <a:bodyPr/>
                    <a:lstStyle/>
                    <a:p>
                      <a:pPr marL="6350"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NR</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3-E</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4-E</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a:effectLst/>
                        </a:rPr>
                        <a:t>4-E</a:t>
                      </a:r>
                      <a:endParaRPr lang="es-EC" sz="1050">
                        <a:effectLst/>
                        <a:latin typeface="Times New Roman"/>
                        <a:ea typeface="Calibri"/>
                        <a:cs typeface="Times New Roman"/>
                      </a:endParaRPr>
                    </a:p>
                  </a:txBody>
                  <a:tcPr marL="34597" marR="34597" marT="0" marB="0" anchor="ctr"/>
                </a:tc>
                <a:tc>
                  <a:txBody>
                    <a:bodyPr/>
                    <a:lstStyle/>
                    <a:p>
                      <a:pPr algn="ctr">
                        <a:lnSpc>
                          <a:spcPct val="200000"/>
                        </a:lnSpc>
                        <a:spcAft>
                          <a:spcPts val="0"/>
                        </a:spcAft>
                      </a:pPr>
                      <a:r>
                        <a:rPr lang="es-EC" sz="1050" dirty="0">
                          <a:effectLst/>
                        </a:rPr>
                        <a:t>No Aplicable</a:t>
                      </a:r>
                      <a:endParaRPr lang="es-EC" sz="1050" dirty="0">
                        <a:effectLst/>
                        <a:latin typeface="Times New Roman"/>
                        <a:ea typeface="Calibri"/>
                        <a:cs typeface="Times New Roman"/>
                      </a:endParaRPr>
                    </a:p>
                  </a:txBody>
                  <a:tcPr marL="34597" marR="34597" marT="0" marB="0" anchor="ctr"/>
                </a:tc>
              </a:tr>
            </a:tbl>
          </a:graphicData>
        </a:graphic>
      </p:graphicFrame>
    </p:spTree>
    <p:extLst>
      <p:ext uri="{BB962C8B-B14F-4D97-AF65-F5344CB8AC3E}">
        <p14:creationId xmlns:p14="http://schemas.microsoft.com/office/powerpoint/2010/main" xmlns="" val="1408008488"/>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86087" y="2870535"/>
            <a:ext cx="5064953" cy="1695631"/>
          </a:xfrm>
        </p:spPr>
        <p:txBody>
          <a:bodyPr>
            <a:normAutofit/>
          </a:bodyPr>
          <a:lstStyle/>
          <a:p>
            <a:pPr algn="l"/>
            <a:r>
              <a:rPr lang="en-US" sz="3600" dirty="0" smtClean="0"/>
              <a:t>DIFERENTE NIVELES DE DESMEPE</a:t>
            </a:r>
            <a:r>
              <a:rPr lang="es-ES" sz="3600" dirty="0" smtClean="0"/>
              <a:t>ÑO</a:t>
            </a:r>
            <a:endParaRPr lang="es-EC" sz="36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rot="978444">
            <a:off x="459703" y="-364935"/>
            <a:ext cx="5064953"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smtClean="0"/>
              <a:t>VISION 2000</a:t>
            </a:r>
            <a:endParaRPr lang="es-EC" sz="36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xmlns="" val="2227049872"/>
              </p:ext>
            </p:extLst>
          </p:nvPr>
        </p:nvGraphicFramePr>
        <p:xfrm>
          <a:off x="3208202" y="337904"/>
          <a:ext cx="5684278" cy="6403465"/>
        </p:xfrm>
        <a:graphic>
          <a:graphicData uri="http://schemas.openxmlformats.org/drawingml/2006/table">
            <a:tbl>
              <a:tblPr firstRow="1" firstCol="1" bandRow="1">
                <a:tableStyleId>{5C22544A-7EE6-4342-B048-85BDC9FD1C3A}</a:tableStyleId>
              </a:tblPr>
              <a:tblGrid>
                <a:gridCol w="1219781"/>
                <a:gridCol w="1512168"/>
                <a:gridCol w="2952329"/>
              </a:tblGrid>
              <a:tr h="662427">
                <a:tc>
                  <a:txBody>
                    <a:bodyPr/>
                    <a:lstStyle/>
                    <a:p>
                      <a:pPr algn="ctr">
                        <a:lnSpc>
                          <a:spcPct val="200000"/>
                        </a:lnSpc>
                        <a:spcAft>
                          <a:spcPts val="0"/>
                        </a:spcAft>
                      </a:pPr>
                      <a:r>
                        <a:rPr lang="es-EC" sz="1050" dirty="0">
                          <a:effectLst/>
                        </a:rPr>
                        <a:t>ESTADO DE DAÑO</a:t>
                      </a:r>
                      <a:endParaRPr lang="es-EC" sz="1050" dirty="0">
                        <a:effectLst/>
                        <a:latin typeface="Times New Roman"/>
                        <a:ea typeface="Calibri"/>
                        <a:cs typeface="Times New Roman"/>
                      </a:endParaRPr>
                    </a:p>
                  </a:txBody>
                  <a:tcPr marL="26825" marR="26825" marT="0" marB="0" anchor="ctr"/>
                </a:tc>
                <a:tc>
                  <a:txBody>
                    <a:bodyPr/>
                    <a:lstStyle/>
                    <a:p>
                      <a:pPr algn="ctr">
                        <a:lnSpc>
                          <a:spcPct val="200000"/>
                        </a:lnSpc>
                        <a:spcAft>
                          <a:spcPts val="0"/>
                        </a:spcAft>
                      </a:pPr>
                      <a:r>
                        <a:rPr lang="es-EC" sz="1050">
                          <a:effectLst/>
                        </a:rPr>
                        <a:t>NIVEL DE DESEMPEÑO</a:t>
                      </a:r>
                      <a:endParaRPr lang="es-EC" sz="1050">
                        <a:effectLst/>
                        <a:latin typeface="Times New Roman"/>
                        <a:ea typeface="Calibri"/>
                        <a:cs typeface="Times New Roman"/>
                      </a:endParaRPr>
                    </a:p>
                  </a:txBody>
                  <a:tcPr marL="26825" marR="26825" marT="0" marB="0" anchor="ctr"/>
                </a:tc>
                <a:tc>
                  <a:txBody>
                    <a:bodyPr/>
                    <a:lstStyle/>
                    <a:p>
                      <a:pPr algn="ctr">
                        <a:lnSpc>
                          <a:spcPct val="200000"/>
                        </a:lnSpc>
                        <a:spcAft>
                          <a:spcPts val="0"/>
                        </a:spcAft>
                      </a:pPr>
                      <a:r>
                        <a:rPr lang="es-EC" sz="1050" dirty="0">
                          <a:effectLst/>
                        </a:rPr>
                        <a:t>CARACTERÍSTICAS PRINCIPALES</a:t>
                      </a:r>
                      <a:endParaRPr lang="es-EC" sz="1050" dirty="0">
                        <a:effectLst/>
                        <a:latin typeface="Times New Roman"/>
                        <a:ea typeface="Calibri"/>
                        <a:cs typeface="Times New Roman"/>
                      </a:endParaRPr>
                    </a:p>
                  </a:txBody>
                  <a:tcPr marL="26825" marR="26825" marT="0" marB="0" anchor="ctr"/>
                </a:tc>
              </a:tr>
              <a:tr h="1324855">
                <a:tc>
                  <a:txBody>
                    <a:bodyPr/>
                    <a:lstStyle/>
                    <a:p>
                      <a:pPr algn="ctr">
                        <a:lnSpc>
                          <a:spcPct val="200000"/>
                        </a:lnSpc>
                        <a:spcAft>
                          <a:spcPts val="0"/>
                        </a:spcAft>
                      </a:pPr>
                      <a:r>
                        <a:rPr lang="es-EC" sz="1200">
                          <a:effectLst/>
                        </a:rPr>
                        <a:t>Despreciables</a:t>
                      </a:r>
                      <a:endParaRPr lang="es-EC" sz="1200">
                        <a:effectLst/>
                        <a:latin typeface="Times New Roman"/>
                        <a:ea typeface="Calibri"/>
                        <a:cs typeface="Times New Roman"/>
                      </a:endParaRPr>
                    </a:p>
                  </a:txBody>
                  <a:tcPr marL="26825" marR="26825" marT="0" marB="0" anchor="ctr"/>
                </a:tc>
                <a:tc>
                  <a:txBody>
                    <a:bodyPr/>
                    <a:lstStyle/>
                    <a:p>
                      <a:pPr algn="ctr">
                        <a:lnSpc>
                          <a:spcPct val="200000"/>
                        </a:lnSpc>
                        <a:spcAft>
                          <a:spcPts val="0"/>
                        </a:spcAft>
                      </a:pPr>
                      <a:r>
                        <a:rPr lang="es-EC" sz="1400">
                          <a:effectLst/>
                        </a:rPr>
                        <a:t>Totalmente Operacional</a:t>
                      </a:r>
                      <a:endParaRPr lang="es-EC" sz="1400">
                        <a:effectLst/>
                        <a:latin typeface="Times New Roman"/>
                        <a:ea typeface="Calibri"/>
                        <a:cs typeface="Times New Roman"/>
                      </a:endParaRPr>
                    </a:p>
                  </a:txBody>
                  <a:tcPr marL="26825" marR="26825" marT="0" marB="0" anchor="ctr"/>
                </a:tc>
                <a:tc>
                  <a:txBody>
                    <a:bodyPr/>
                    <a:lstStyle/>
                    <a:p>
                      <a:pPr algn="just">
                        <a:lnSpc>
                          <a:spcPct val="200000"/>
                        </a:lnSpc>
                        <a:spcAft>
                          <a:spcPts val="0"/>
                        </a:spcAft>
                      </a:pPr>
                      <a:r>
                        <a:rPr lang="es-EC" sz="1050">
                          <a:effectLst/>
                        </a:rPr>
                        <a:t>Daño estructural y no estructural despreciable o nulo. Las instalaciones continúan presentando sus servicios y funciones después del sismo.</a:t>
                      </a:r>
                      <a:endParaRPr lang="es-EC" sz="1050">
                        <a:effectLst/>
                        <a:latin typeface="Times New Roman"/>
                        <a:ea typeface="Calibri"/>
                        <a:cs typeface="Times New Roman"/>
                      </a:endParaRPr>
                    </a:p>
                  </a:txBody>
                  <a:tcPr marL="26825" marR="26825" marT="0" marB="0" anchor="ctr"/>
                </a:tc>
              </a:tr>
              <a:tr h="1324855">
                <a:tc>
                  <a:txBody>
                    <a:bodyPr/>
                    <a:lstStyle/>
                    <a:p>
                      <a:pPr algn="ctr">
                        <a:lnSpc>
                          <a:spcPct val="200000"/>
                        </a:lnSpc>
                        <a:spcAft>
                          <a:spcPts val="0"/>
                        </a:spcAft>
                      </a:pPr>
                      <a:r>
                        <a:rPr lang="es-EC" sz="1200">
                          <a:effectLst/>
                        </a:rPr>
                        <a:t>Ligero</a:t>
                      </a:r>
                      <a:endParaRPr lang="es-EC" sz="1200">
                        <a:effectLst/>
                        <a:latin typeface="Times New Roman"/>
                        <a:ea typeface="Calibri"/>
                        <a:cs typeface="Times New Roman"/>
                      </a:endParaRPr>
                    </a:p>
                  </a:txBody>
                  <a:tcPr marL="26825" marR="26825" marT="0" marB="0" anchor="ctr"/>
                </a:tc>
                <a:tc>
                  <a:txBody>
                    <a:bodyPr/>
                    <a:lstStyle/>
                    <a:p>
                      <a:pPr algn="ctr">
                        <a:lnSpc>
                          <a:spcPct val="200000"/>
                        </a:lnSpc>
                        <a:spcAft>
                          <a:spcPts val="0"/>
                        </a:spcAft>
                      </a:pPr>
                      <a:r>
                        <a:rPr lang="es-EC" sz="1400">
                          <a:effectLst/>
                        </a:rPr>
                        <a:t>Operacional</a:t>
                      </a:r>
                      <a:endParaRPr lang="es-EC" sz="1400">
                        <a:effectLst/>
                        <a:latin typeface="Times New Roman"/>
                        <a:ea typeface="Calibri"/>
                        <a:cs typeface="Times New Roman"/>
                      </a:endParaRPr>
                    </a:p>
                  </a:txBody>
                  <a:tcPr marL="26825" marR="26825" marT="0" marB="0" anchor="ctr"/>
                </a:tc>
                <a:tc>
                  <a:txBody>
                    <a:bodyPr/>
                    <a:lstStyle/>
                    <a:p>
                      <a:pPr algn="just">
                        <a:lnSpc>
                          <a:spcPct val="200000"/>
                        </a:lnSpc>
                        <a:spcAft>
                          <a:spcPts val="0"/>
                        </a:spcAft>
                      </a:pPr>
                      <a:r>
                        <a:rPr lang="es-EC" sz="1050">
                          <a:effectLst/>
                        </a:rPr>
                        <a:t>Daños ligeros. Las instalaciones esenciales continúan en servicio y las no esenciales pueden sufrir interrupciones de inmediata recuperación.</a:t>
                      </a:r>
                      <a:endParaRPr lang="es-EC" sz="1050">
                        <a:effectLst/>
                        <a:latin typeface="Times New Roman"/>
                        <a:ea typeface="Calibri"/>
                        <a:cs typeface="Times New Roman"/>
                      </a:endParaRPr>
                    </a:p>
                  </a:txBody>
                  <a:tcPr marL="26825" marR="26825" marT="0" marB="0" anchor="ctr"/>
                </a:tc>
              </a:tr>
              <a:tr h="1324855">
                <a:tc>
                  <a:txBody>
                    <a:bodyPr/>
                    <a:lstStyle/>
                    <a:p>
                      <a:pPr algn="ctr">
                        <a:lnSpc>
                          <a:spcPct val="200000"/>
                        </a:lnSpc>
                        <a:spcAft>
                          <a:spcPts val="0"/>
                        </a:spcAft>
                      </a:pPr>
                      <a:r>
                        <a:rPr lang="es-EC" sz="1200">
                          <a:effectLst/>
                        </a:rPr>
                        <a:t>Moderado</a:t>
                      </a:r>
                      <a:endParaRPr lang="es-EC" sz="1200">
                        <a:effectLst/>
                        <a:latin typeface="Times New Roman"/>
                        <a:ea typeface="Calibri"/>
                        <a:cs typeface="Times New Roman"/>
                      </a:endParaRPr>
                    </a:p>
                  </a:txBody>
                  <a:tcPr marL="26825" marR="26825" marT="0" marB="0" anchor="ctr"/>
                </a:tc>
                <a:tc>
                  <a:txBody>
                    <a:bodyPr/>
                    <a:lstStyle/>
                    <a:p>
                      <a:pPr algn="ctr">
                        <a:lnSpc>
                          <a:spcPct val="200000"/>
                        </a:lnSpc>
                        <a:spcAft>
                          <a:spcPts val="0"/>
                        </a:spcAft>
                      </a:pPr>
                      <a:r>
                        <a:rPr lang="es-EC" sz="1400">
                          <a:effectLst/>
                        </a:rPr>
                        <a:t>Seguridad</a:t>
                      </a:r>
                      <a:endParaRPr lang="es-EC" sz="1400">
                        <a:effectLst/>
                        <a:latin typeface="Times New Roman"/>
                        <a:ea typeface="Calibri"/>
                        <a:cs typeface="Times New Roman"/>
                      </a:endParaRPr>
                    </a:p>
                  </a:txBody>
                  <a:tcPr marL="26825" marR="26825" marT="0" marB="0" anchor="ctr"/>
                </a:tc>
                <a:tc>
                  <a:txBody>
                    <a:bodyPr/>
                    <a:lstStyle/>
                    <a:p>
                      <a:pPr algn="just">
                        <a:lnSpc>
                          <a:spcPct val="200000"/>
                        </a:lnSpc>
                        <a:spcAft>
                          <a:spcPts val="0"/>
                        </a:spcAft>
                      </a:pPr>
                      <a:r>
                        <a:rPr lang="es-EC" sz="1050">
                          <a:effectLst/>
                        </a:rPr>
                        <a:t>Daños moderados. La estructura sufre daños pero permanece estable. Falla de elementos no estructurales. Seguridad de ocupantes comprometida.</a:t>
                      </a:r>
                      <a:endParaRPr lang="es-EC" sz="1050">
                        <a:effectLst/>
                        <a:latin typeface="Times New Roman"/>
                        <a:ea typeface="Calibri"/>
                        <a:cs typeface="Times New Roman"/>
                      </a:endParaRPr>
                    </a:p>
                  </a:txBody>
                  <a:tcPr marL="26825" marR="26825" marT="0" marB="0" anchor="ctr"/>
                </a:tc>
              </a:tr>
              <a:tr h="1324855">
                <a:tc>
                  <a:txBody>
                    <a:bodyPr/>
                    <a:lstStyle/>
                    <a:p>
                      <a:pPr algn="ctr">
                        <a:lnSpc>
                          <a:spcPct val="200000"/>
                        </a:lnSpc>
                        <a:spcAft>
                          <a:spcPts val="0"/>
                        </a:spcAft>
                      </a:pPr>
                      <a:r>
                        <a:rPr lang="es-EC" sz="1200">
                          <a:effectLst/>
                        </a:rPr>
                        <a:t>Severo</a:t>
                      </a:r>
                      <a:endParaRPr lang="es-EC" sz="1200">
                        <a:effectLst/>
                        <a:latin typeface="Times New Roman"/>
                        <a:ea typeface="Calibri"/>
                        <a:cs typeface="Times New Roman"/>
                      </a:endParaRPr>
                    </a:p>
                  </a:txBody>
                  <a:tcPr marL="26825" marR="26825" marT="0" marB="0" anchor="ctr"/>
                </a:tc>
                <a:tc>
                  <a:txBody>
                    <a:bodyPr/>
                    <a:lstStyle/>
                    <a:p>
                      <a:pPr algn="ctr">
                        <a:lnSpc>
                          <a:spcPct val="200000"/>
                        </a:lnSpc>
                        <a:spcAft>
                          <a:spcPts val="0"/>
                        </a:spcAft>
                      </a:pPr>
                      <a:r>
                        <a:rPr lang="es-EC" sz="1400">
                          <a:effectLst/>
                        </a:rPr>
                        <a:t>Pre-Colapso</a:t>
                      </a:r>
                      <a:endParaRPr lang="es-EC" sz="1400">
                        <a:effectLst/>
                        <a:latin typeface="Times New Roman"/>
                        <a:ea typeface="Calibri"/>
                        <a:cs typeface="Times New Roman"/>
                      </a:endParaRPr>
                    </a:p>
                  </a:txBody>
                  <a:tcPr marL="26825" marR="26825" marT="0" marB="0" anchor="ctr"/>
                </a:tc>
                <a:tc>
                  <a:txBody>
                    <a:bodyPr/>
                    <a:lstStyle/>
                    <a:p>
                      <a:pPr algn="just">
                        <a:lnSpc>
                          <a:spcPct val="200000"/>
                        </a:lnSpc>
                        <a:spcAft>
                          <a:spcPts val="0"/>
                        </a:spcAft>
                      </a:pPr>
                      <a:r>
                        <a:rPr lang="es-EC" sz="1050">
                          <a:effectLst/>
                        </a:rPr>
                        <a:t>Daño estructural severo, en la proximidad del colapso estructural. Falla de elementos no estructurales. Seguridad de ocupantes comprometida.</a:t>
                      </a:r>
                      <a:endParaRPr lang="es-EC" sz="1050">
                        <a:effectLst/>
                        <a:latin typeface="Times New Roman"/>
                        <a:ea typeface="Calibri"/>
                        <a:cs typeface="Times New Roman"/>
                      </a:endParaRPr>
                    </a:p>
                  </a:txBody>
                  <a:tcPr marL="26825" marR="26825" marT="0" marB="0" anchor="ctr"/>
                </a:tc>
              </a:tr>
              <a:tr h="441618">
                <a:tc>
                  <a:txBody>
                    <a:bodyPr/>
                    <a:lstStyle/>
                    <a:p>
                      <a:pPr algn="ctr">
                        <a:lnSpc>
                          <a:spcPct val="200000"/>
                        </a:lnSpc>
                        <a:spcAft>
                          <a:spcPts val="0"/>
                        </a:spcAft>
                      </a:pPr>
                      <a:r>
                        <a:rPr lang="es-EC" sz="1200" dirty="0">
                          <a:effectLst/>
                        </a:rPr>
                        <a:t>Completo</a:t>
                      </a:r>
                      <a:endParaRPr lang="es-EC" sz="1200" dirty="0">
                        <a:effectLst/>
                        <a:latin typeface="Times New Roman"/>
                        <a:ea typeface="Calibri"/>
                        <a:cs typeface="Times New Roman"/>
                      </a:endParaRPr>
                    </a:p>
                  </a:txBody>
                  <a:tcPr marL="26825" marR="26825" marT="0" marB="0" anchor="ctr"/>
                </a:tc>
                <a:tc>
                  <a:txBody>
                    <a:bodyPr/>
                    <a:lstStyle/>
                    <a:p>
                      <a:pPr algn="ctr">
                        <a:lnSpc>
                          <a:spcPct val="200000"/>
                        </a:lnSpc>
                        <a:spcAft>
                          <a:spcPts val="0"/>
                        </a:spcAft>
                      </a:pPr>
                      <a:r>
                        <a:rPr lang="es-EC" sz="1400" dirty="0">
                          <a:effectLst/>
                        </a:rPr>
                        <a:t>Colapso</a:t>
                      </a:r>
                      <a:endParaRPr lang="es-EC" sz="1400" dirty="0">
                        <a:effectLst/>
                        <a:latin typeface="Times New Roman"/>
                        <a:ea typeface="Calibri"/>
                        <a:cs typeface="Times New Roman"/>
                      </a:endParaRPr>
                    </a:p>
                  </a:txBody>
                  <a:tcPr marL="26825" marR="26825" marT="0" marB="0" anchor="ctr"/>
                </a:tc>
                <a:tc>
                  <a:txBody>
                    <a:bodyPr/>
                    <a:lstStyle/>
                    <a:p>
                      <a:pPr>
                        <a:lnSpc>
                          <a:spcPct val="200000"/>
                        </a:lnSpc>
                        <a:spcAft>
                          <a:spcPts val="0"/>
                        </a:spcAft>
                      </a:pPr>
                      <a:r>
                        <a:rPr lang="es-EC" sz="1050" dirty="0">
                          <a:effectLst/>
                        </a:rPr>
                        <a:t>Colapso estructural</a:t>
                      </a:r>
                      <a:endParaRPr lang="es-EC" sz="1050" dirty="0">
                        <a:effectLst/>
                        <a:latin typeface="Times New Roman"/>
                        <a:ea typeface="Calibri"/>
                        <a:cs typeface="Times New Roman"/>
                      </a:endParaRPr>
                    </a:p>
                  </a:txBody>
                  <a:tcPr marL="26825" marR="26825" marT="0" marB="0" anchor="ctr"/>
                </a:tc>
              </a:tr>
            </a:tbl>
          </a:graphicData>
        </a:graphic>
      </p:graphicFrame>
    </p:spTree>
    <p:extLst>
      <p:ext uri="{BB962C8B-B14F-4D97-AF65-F5344CB8AC3E}">
        <p14:creationId xmlns:p14="http://schemas.microsoft.com/office/powerpoint/2010/main" xmlns="" val="3740739223"/>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86087" y="2870535"/>
            <a:ext cx="5064953" cy="1695631"/>
          </a:xfrm>
        </p:spPr>
        <p:txBody>
          <a:bodyPr>
            <a:normAutofit/>
          </a:bodyPr>
          <a:lstStyle/>
          <a:p>
            <a:pPr algn="l"/>
            <a:r>
              <a:rPr lang="es-ES" sz="2800" dirty="0" smtClean="0"/>
              <a:t>COMPARACION DE DERIVAS ENTRE ELEMENTOS LAMINADOS Y SOLDADOS</a:t>
            </a:r>
            <a:endParaRPr lang="es-EC" sz="28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2 Marcador de contenido"/>
          <p:cNvSpPr>
            <a:spLocks noGrp="1"/>
          </p:cNvSpPr>
          <p:nvPr>
            <p:ph idx="1"/>
          </p:nvPr>
        </p:nvSpPr>
        <p:spPr>
          <a:xfrm>
            <a:off x="3779912" y="489306"/>
            <a:ext cx="5076565" cy="5077623"/>
          </a:xfrm>
        </p:spPr>
        <p:txBody>
          <a:bodyPr>
            <a:normAutofit fontScale="92500" lnSpcReduction="20000"/>
          </a:bodyPr>
          <a:lstStyle/>
          <a:p>
            <a:pPr marL="0" indent="0" algn="just">
              <a:buNone/>
            </a:pPr>
            <a:r>
              <a:rPr lang="es-EC" dirty="0">
                <a:effectLst/>
              </a:rPr>
              <a:t>Como se observa en las diferentes estructuras, según el Código Ecuatoriano, pasan las derivas de piso, tanto laminados como elementos soldados, y se presentan las gráficas comparativas de las edificaciones de 6 pisos. </a:t>
            </a:r>
            <a:endParaRPr lang="es-EC" dirty="0" smtClean="0">
              <a:effectLst/>
            </a:endParaRPr>
          </a:p>
          <a:p>
            <a:pPr marL="0" indent="0" algn="just">
              <a:buNone/>
            </a:pPr>
            <a:r>
              <a:rPr lang="es-EC" dirty="0" smtClean="0">
                <a:effectLst/>
              </a:rPr>
              <a:t>Las </a:t>
            </a:r>
            <a:r>
              <a:rPr lang="es-EC" dirty="0">
                <a:effectLst/>
              </a:rPr>
              <a:t>derivas más críticas hacen notar las deficiencias en la estructura, y que deben ser resueltas para cumplir con todos los parámetros que exige el Código.</a:t>
            </a:r>
            <a:endParaRPr lang="es-EC" dirty="0"/>
          </a:p>
        </p:txBody>
      </p:sp>
    </p:spTree>
    <p:extLst>
      <p:ext uri="{BB962C8B-B14F-4D97-AF65-F5344CB8AC3E}">
        <p14:creationId xmlns:p14="http://schemas.microsoft.com/office/powerpoint/2010/main" xmlns="" val="356493458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86087" y="2870535"/>
            <a:ext cx="5064953" cy="1695631"/>
          </a:xfrm>
        </p:spPr>
        <p:txBody>
          <a:bodyPr>
            <a:normAutofit/>
          </a:bodyPr>
          <a:lstStyle/>
          <a:p>
            <a:pPr algn="l"/>
            <a:r>
              <a:rPr lang="es-ES" sz="2800" dirty="0" smtClean="0"/>
              <a:t>COMPARACION DE DERIVAS ENTRE ELEMENTOS LAMINADOS Y SOLDADOS</a:t>
            </a:r>
            <a:endParaRPr lang="es-EC" sz="28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2 Marcador de contenido"/>
          <p:cNvSpPr>
            <a:spLocks noGrp="1"/>
          </p:cNvSpPr>
          <p:nvPr>
            <p:ph idx="1"/>
          </p:nvPr>
        </p:nvSpPr>
        <p:spPr>
          <a:xfrm>
            <a:off x="3779912" y="489306"/>
            <a:ext cx="5076565" cy="5077623"/>
          </a:xfrm>
        </p:spPr>
        <p:txBody>
          <a:bodyPr>
            <a:normAutofit/>
          </a:bodyPr>
          <a:lstStyle/>
          <a:p>
            <a:pPr marL="0" indent="0" algn="just">
              <a:buNone/>
            </a:pPr>
            <a:r>
              <a:rPr lang="es-EC" dirty="0">
                <a:effectLst/>
              </a:rPr>
              <a:t>Por esto, se puede observar que tanto el código ATC-40 como Visión 2000 son códigos extremadamente estrictos para la construcción, a fin de respetar la vida humana, ya que casi ninguna de las edificaciones seleccionadas ingresan en el rango de estos dos códigos</a:t>
            </a:r>
            <a:endParaRPr lang="es-EC" dirty="0"/>
          </a:p>
        </p:txBody>
      </p:sp>
    </p:spTree>
    <p:extLst>
      <p:ext uri="{BB962C8B-B14F-4D97-AF65-F5344CB8AC3E}">
        <p14:creationId xmlns:p14="http://schemas.microsoft.com/office/powerpoint/2010/main" xmlns="" val="595458215"/>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86087" y="2870535"/>
            <a:ext cx="5064953" cy="1695631"/>
          </a:xfrm>
        </p:spPr>
        <p:txBody>
          <a:bodyPr>
            <a:normAutofit/>
          </a:bodyPr>
          <a:lstStyle/>
          <a:p>
            <a:pPr algn="l"/>
            <a:r>
              <a:rPr lang="es-ES" sz="2800" dirty="0" smtClean="0"/>
              <a:t>COMPARACION DE DERIVAS ENTRE ELEMENTOS LAMINADOS Y SOLDADOS</a:t>
            </a:r>
            <a:endParaRPr lang="es-EC" sz="28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1 Título"/>
          <p:cNvSpPr txBox="1">
            <a:spLocks/>
          </p:cNvSpPr>
          <p:nvPr/>
        </p:nvSpPr>
        <p:spPr>
          <a:xfrm rot="978444">
            <a:off x="1446412" y="-501553"/>
            <a:ext cx="3020291"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EDIFICIO DE 6 PLANTAS</a:t>
            </a:r>
            <a:endParaRPr lang="es-EC" sz="2400" dirty="0"/>
          </a:p>
        </p:txBody>
      </p:sp>
      <p:sp>
        <p:nvSpPr>
          <p:cNvPr id="6" name="5 Marcador de contenido"/>
          <p:cNvSpPr>
            <a:spLocks noGrp="1"/>
          </p:cNvSpPr>
          <p:nvPr>
            <p:ph idx="1"/>
          </p:nvPr>
        </p:nvSpPr>
        <p:spPr/>
        <p:txBody>
          <a:bodyPr/>
          <a:lstStyle/>
          <a:p>
            <a:endParaRPr lang="es-EC"/>
          </a:p>
        </p:txBody>
      </p:sp>
      <p:pic>
        <p:nvPicPr>
          <p:cNvPr id="3891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2388" t="21492" r="4552" b="7529"/>
          <a:stretch/>
        </p:blipFill>
        <p:spPr bwMode="auto">
          <a:xfrm>
            <a:off x="3671899" y="476672"/>
            <a:ext cx="5292589" cy="533332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95247094"/>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086087" y="2870535"/>
            <a:ext cx="5064953" cy="1695631"/>
          </a:xfrm>
        </p:spPr>
        <p:txBody>
          <a:bodyPr>
            <a:normAutofit/>
          </a:bodyPr>
          <a:lstStyle/>
          <a:p>
            <a:pPr algn="l"/>
            <a:r>
              <a:rPr lang="es-ES" sz="2800" dirty="0" smtClean="0"/>
              <a:t>COMPARACION DE DERIVAS ENTRE ELEMENTOS LAMINADOS Y SOLDADOS</a:t>
            </a:r>
            <a:endParaRPr lang="es-EC" sz="28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Marcador de contenido"/>
          <p:cNvSpPr>
            <a:spLocks noGrp="1"/>
          </p:cNvSpPr>
          <p:nvPr>
            <p:ph idx="1"/>
          </p:nvPr>
        </p:nvSpPr>
        <p:spPr>
          <a:xfrm>
            <a:off x="4067944" y="476672"/>
            <a:ext cx="4658735" cy="5077623"/>
          </a:xfrm>
        </p:spPr>
        <p:txBody>
          <a:bodyPr>
            <a:normAutofit fontScale="92500"/>
          </a:bodyPr>
          <a:lstStyle/>
          <a:p>
            <a:pPr marL="0" indent="0" algn="just">
              <a:buNone/>
            </a:pPr>
            <a:r>
              <a:rPr lang="es-EC" dirty="0">
                <a:effectLst/>
              </a:rPr>
              <a:t>De igual forma, se presenta una comparación de las 11 edificaciones, tanto laminados como soldados, en las derivas más críticas de diseño que se obtuvo que es el SISMO X ya que aquí existieron o se presentaron las derivas más altas en las diferentes edificaciones, tanto en elementos soldados como laminados.</a:t>
            </a:r>
            <a:endParaRPr lang="es-EC" dirty="0"/>
          </a:p>
        </p:txBody>
      </p:sp>
    </p:spTree>
    <p:extLst>
      <p:ext uri="{BB962C8B-B14F-4D97-AF65-F5344CB8AC3E}">
        <p14:creationId xmlns:p14="http://schemas.microsoft.com/office/powerpoint/2010/main" xmlns="" val="2091792321"/>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501290" y="2979466"/>
            <a:ext cx="5579424" cy="1695631"/>
          </a:xfrm>
        </p:spPr>
        <p:txBody>
          <a:bodyPr>
            <a:normAutofit/>
          </a:bodyPr>
          <a:lstStyle/>
          <a:p>
            <a:pPr algn="l"/>
            <a:r>
              <a:rPr lang="es-ES" sz="2800" dirty="0" smtClean="0"/>
              <a:t>COMPARACION DE DERIVAS ENTRE ELEMENTOS SOLDADOS</a:t>
            </a:r>
            <a:endParaRPr lang="es-EC" sz="28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1 Título"/>
          <p:cNvSpPr txBox="1">
            <a:spLocks/>
          </p:cNvSpPr>
          <p:nvPr/>
        </p:nvSpPr>
        <p:spPr>
          <a:xfrm rot="978444">
            <a:off x="1518420" y="-528766"/>
            <a:ext cx="3020291"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2400" dirty="0" smtClean="0"/>
              <a:t>EDIFICIOS ANALIZADOS</a:t>
            </a:r>
            <a:endParaRPr lang="es-EC" sz="2400" dirty="0"/>
          </a:p>
        </p:txBody>
      </p:sp>
      <p:sp>
        <p:nvSpPr>
          <p:cNvPr id="6" name="5 Marcador de contenido"/>
          <p:cNvSpPr>
            <a:spLocks noGrp="1"/>
          </p:cNvSpPr>
          <p:nvPr>
            <p:ph idx="1"/>
          </p:nvPr>
        </p:nvSpPr>
        <p:spPr/>
        <p:txBody>
          <a:bodyPr/>
          <a:lstStyle/>
          <a:p>
            <a:endParaRPr lang="es-EC"/>
          </a:p>
        </p:txBody>
      </p:sp>
      <p:pic>
        <p:nvPicPr>
          <p:cNvPr id="3993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1866" t="19370" r="7612" b="11376"/>
          <a:stretch/>
        </p:blipFill>
        <p:spPr bwMode="auto">
          <a:xfrm>
            <a:off x="3928863" y="288539"/>
            <a:ext cx="5035625" cy="550786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0314152"/>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585398" y="3013870"/>
            <a:ext cx="5806382" cy="1695631"/>
          </a:xfrm>
        </p:spPr>
        <p:txBody>
          <a:bodyPr>
            <a:normAutofit/>
          </a:bodyPr>
          <a:lstStyle/>
          <a:p>
            <a:pPr algn="l"/>
            <a:r>
              <a:rPr lang="es-ES" sz="2800" dirty="0" smtClean="0"/>
              <a:t>COMPARACION DE DERIVAS ENTRE ELEMENTOS LAMINADOS</a:t>
            </a:r>
            <a:endParaRPr lang="es-EC" sz="28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1 Título"/>
          <p:cNvSpPr txBox="1">
            <a:spLocks/>
          </p:cNvSpPr>
          <p:nvPr/>
        </p:nvSpPr>
        <p:spPr>
          <a:xfrm rot="978444">
            <a:off x="1518420" y="-528766"/>
            <a:ext cx="3020291" cy="1695631"/>
          </a:xfrm>
          <a:prstGeom prst="rect">
            <a:avLst/>
          </a:prstGeom>
        </p:spPr>
        <p:txBody>
          <a:bodyPr vert="horz" lIns="91440" tIns="45720" rIns="91440" bIns="45720" rtlCol="0" anchor="b">
            <a:normAutofit fontScale="97500"/>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2400" dirty="0" smtClean="0"/>
              <a:t>EDIFICIOS ANALIZADOS</a:t>
            </a:r>
            <a:endParaRPr lang="es-EC" sz="2400" dirty="0"/>
          </a:p>
        </p:txBody>
      </p:sp>
      <p:sp>
        <p:nvSpPr>
          <p:cNvPr id="6" name="5 Marcador de contenido"/>
          <p:cNvSpPr>
            <a:spLocks noGrp="1"/>
          </p:cNvSpPr>
          <p:nvPr>
            <p:ph idx="1"/>
          </p:nvPr>
        </p:nvSpPr>
        <p:spPr/>
        <p:txBody>
          <a:bodyPr/>
          <a:lstStyle/>
          <a:p>
            <a:endParaRPr lang="es-EC"/>
          </a:p>
        </p:txBody>
      </p:sp>
      <p:pic>
        <p:nvPicPr>
          <p:cNvPr id="4096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2015" t="19768" r="6194" b="9121"/>
          <a:stretch/>
        </p:blipFill>
        <p:spPr bwMode="auto">
          <a:xfrm>
            <a:off x="3743908" y="319049"/>
            <a:ext cx="5292588" cy="541420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0639741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Marcador de contenido"/>
          <p:cNvSpPr>
            <a:spLocks noGrp="1"/>
          </p:cNvSpPr>
          <p:nvPr>
            <p:ph idx="1"/>
          </p:nvPr>
        </p:nvSpPr>
        <p:spPr/>
        <p:txBody>
          <a:bodyPr/>
          <a:lstStyle/>
          <a:p>
            <a:endParaRPr lang="es-EC"/>
          </a:p>
        </p:txBody>
      </p:sp>
      <p:sp>
        <p:nvSpPr>
          <p:cNvPr id="3" name="2 Título"/>
          <p:cNvSpPr>
            <a:spLocks noGrp="1"/>
          </p:cNvSpPr>
          <p:nvPr>
            <p:ph type="title"/>
          </p:nvPr>
        </p:nvSpPr>
        <p:spPr/>
        <p:txBody>
          <a:bodyPr/>
          <a:lstStyle/>
          <a:p>
            <a:r>
              <a:rPr lang="en-US" dirty="0" err="1" smtClean="0"/>
              <a:t>Capitulo</a:t>
            </a:r>
            <a:r>
              <a:rPr lang="en-US" dirty="0" smtClean="0"/>
              <a:t> 6</a:t>
            </a:r>
            <a:endParaRPr lang="es-EC" dirty="0"/>
          </a:p>
        </p:txBody>
      </p:sp>
    </p:spTree>
    <p:extLst>
      <p:ext uri="{BB962C8B-B14F-4D97-AF65-F5344CB8AC3E}">
        <p14:creationId xmlns:p14="http://schemas.microsoft.com/office/powerpoint/2010/main" xmlns="" val="213555837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4500000">
            <a:off x="-1120326" y="2813205"/>
            <a:ext cx="5717268" cy="1695631"/>
          </a:xfrm>
        </p:spPr>
        <p:txBody>
          <a:bodyPr>
            <a:normAutofit fontScale="90000"/>
          </a:bodyPr>
          <a:lstStyle/>
          <a:p>
            <a:pPr algn="l"/>
            <a:r>
              <a:rPr lang="en-US" dirty="0" smtClean="0"/>
              <a:t>DETERMINACION DE LA ARTICULACION PLASTICA</a:t>
            </a:r>
            <a:endParaRPr lang="es-EC" dirty="0"/>
          </a:p>
        </p:txBody>
      </p:sp>
      <p:sp>
        <p:nvSpPr>
          <p:cNvPr id="3" name="2 Marcador de contenido"/>
          <p:cNvSpPr>
            <a:spLocks noGrp="1"/>
          </p:cNvSpPr>
          <p:nvPr>
            <p:ph idx="1"/>
          </p:nvPr>
        </p:nvSpPr>
        <p:spPr>
          <a:xfrm>
            <a:off x="3851920" y="-99392"/>
            <a:ext cx="5210112" cy="5077623"/>
          </a:xfrm>
        </p:spPr>
        <p:txBody>
          <a:bodyPr/>
          <a:lstStyle/>
          <a:p>
            <a:pPr marL="0" lvl="0" indent="0" algn="just">
              <a:buNone/>
            </a:pPr>
            <a:r>
              <a:rPr lang="es-EC" dirty="0">
                <a:effectLst/>
              </a:rPr>
              <a:t>La articulación plástica es el principal elemento para este diseño NO LINEAL ESTÁTICO, ya que la articulación debe adaptarse tanto por la característica de los materiales así como la geometría de nuestra estructura.</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414" t="31219" r="30391" b="44669"/>
          <a:stretch/>
        </p:blipFill>
        <p:spPr bwMode="auto">
          <a:xfrm>
            <a:off x="8064389" y="5809999"/>
            <a:ext cx="792088" cy="81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http://t1.gstatic.com/images?q=tbn:ANd9GcQE4CZEvW-YBL4K3bwY2_qnbYPTxjLjwp-cCY3jZWUR-FVQ3dpAF5tO4EAHAw"/>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27984" y="4990849"/>
            <a:ext cx="2790825" cy="16383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6263612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Kilter</Template>
  <TotalTime>1096</TotalTime>
  <Words>5361</Words>
  <Application>Microsoft Office PowerPoint</Application>
  <PresentationFormat>Presentación en pantalla (4:3)</PresentationFormat>
  <Paragraphs>1461</Paragraphs>
  <Slides>160</Slides>
  <Notes>0</Notes>
  <HiddenSlides>0</HiddenSlides>
  <MMClips>0</MMClips>
  <ScaleCrop>false</ScaleCrop>
  <HeadingPairs>
    <vt:vector size="4" baseType="variant">
      <vt:variant>
        <vt:lpstr>Tema</vt:lpstr>
      </vt:variant>
      <vt:variant>
        <vt:i4>1</vt:i4>
      </vt:variant>
      <vt:variant>
        <vt:lpstr>Títulos de diapositiva</vt:lpstr>
      </vt:variant>
      <vt:variant>
        <vt:i4>160</vt:i4>
      </vt:variant>
    </vt:vector>
  </HeadingPairs>
  <TitlesOfParts>
    <vt:vector size="161" baseType="lpstr">
      <vt:lpstr>Kilter</vt:lpstr>
      <vt:lpstr>ESCUELA POLITECNICA DEL EJERCITO</vt:lpstr>
      <vt:lpstr>INTRODUCCIÓN</vt:lpstr>
      <vt:lpstr>Diapositiva 3</vt:lpstr>
      <vt:lpstr>Diapositiva 4</vt:lpstr>
      <vt:lpstr>Diapositiva 5</vt:lpstr>
      <vt:lpstr>OBJETIVO GENERAL</vt:lpstr>
      <vt:lpstr>OBJETIVOS ESPECIFICOS</vt:lpstr>
      <vt:lpstr>OBJETIVOS ESPECIFICOS</vt:lpstr>
      <vt:lpstr>OBJETIVOS ESPECIFICOS</vt:lpstr>
      <vt:lpstr>Capitulo 2</vt:lpstr>
      <vt:lpstr>FUNDAMENTOS DISEÑO POR DESEMPEÑO </vt:lpstr>
      <vt:lpstr>Diapositiva 12</vt:lpstr>
      <vt:lpstr>Diapositiva 13</vt:lpstr>
      <vt:lpstr>Procedimiento Estático Lineal  </vt:lpstr>
      <vt:lpstr>Procedimiento Estático Lineal  </vt:lpstr>
      <vt:lpstr>Procedimiento Estático Lineal  </vt:lpstr>
      <vt:lpstr>Procedimiento Estático Lineal  </vt:lpstr>
      <vt:lpstr>Procedimiento Estático Lineal  </vt:lpstr>
      <vt:lpstr>Procedimiento Dinámico Lineal </vt:lpstr>
      <vt:lpstr>Procedimiento Dinámico Lineal </vt:lpstr>
      <vt:lpstr>Procedimiento Dinámico Lineal </vt:lpstr>
      <vt:lpstr>Procedimiento Estático No Lineal  </vt:lpstr>
      <vt:lpstr>Diapositiva 23</vt:lpstr>
      <vt:lpstr>Capitulo 3</vt:lpstr>
      <vt:lpstr>CÓDIGO FEMA</vt:lpstr>
      <vt:lpstr>DESCRIPCIÓN Y ANÁLISIS DEL CÓDIGO FEMA </vt:lpstr>
      <vt:lpstr>REQUERIMIENTOS GENERALES</vt:lpstr>
      <vt:lpstr>REQUERIMIENTOS GENERALES</vt:lpstr>
      <vt:lpstr>REQUERIMIENTOS GENERALES</vt:lpstr>
      <vt:lpstr>REQUERIMIENTOS GENERALES</vt:lpstr>
      <vt:lpstr>REQUERIMIENTOS GENERALES</vt:lpstr>
      <vt:lpstr>REQUERIMIENTOS GENERALES</vt:lpstr>
      <vt:lpstr>REQUERIMIENTOS GENERALES</vt:lpstr>
      <vt:lpstr>REQUERIMIENTOS GENERALES</vt:lpstr>
      <vt:lpstr>REQUERIMIENTOS GENERALES</vt:lpstr>
      <vt:lpstr>REQUERIMIENTOS GENERALES</vt:lpstr>
      <vt:lpstr>ACERCAMIENTO BASICO</vt:lpstr>
      <vt:lpstr>ACERCAMIENTO BASICO</vt:lpstr>
      <vt:lpstr>ACERCAMIENTO BASICO</vt:lpstr>
      <vt:lpstr>ACERCAMIENTO BASICO</vt:lpstr>
      <vt:lpstr>ACERCAMIENTO BASICO</vt:lpstr>
      <vt:lpstr>ACERCAMIENTO BASICO</vt:lpstr>
      <vt:lpstr>Diapositiva 43</vt:lpstr>
      <vt:lpstr>Diapositiva 44</vt:lpstr>
      <vt:lpstr>Capitulo 4</vt:lpstr>
      <vt:lpstr>Modelo Matemático.  </vt:lpstr>
      <vt:lpstr>Consideraciones Geométricas.   </vt:lpstr>
      <vt:lpstr>Consideraciones Geométricas.   </vt:lpstr>
      <vt:lpstr>Consideraciones Geométricas.   </vt:lpstr>
      <vt:lpstr>Componentes de la carga gravitatoria y combinaciones  de carga    </vt:lpstr>
      <vt:lpstr>Combinaciones de Carga  .   </vt:lpstr>
      <vt:lpstr> Espectro de Respuesta Considerado  .   </vt:lpstr>
      <vt:lpstr>Componentes de la carga gravitatoria y combinaciones  de carga .   </vt:lpstr>
      <vt:lpstr>Componentes de la carga gravitatoria y combinaciones  de carga    </vt:lpstr>
      <vt:lpstr>Comprobación     </vt:lpstr>
      <vt:lpstr>Comprobación      </vt:lpstr>
      <vt:lpstr>Comprobación     </vt:lpstr>
      <vt:lpstr>Comprobación     </vt:lpstr>
      <vt:lpstr>Comprobación     </vt:lpstr>
      <vt:lpstr>Comprobación     </vt:lpstr>
      <vt:lpstr>Comprobación     </vt:lpstr>
      <vt:lpstr>Diapositiva 62</vt:lpstr>
      <vt:lpstr>Diapositiva 63</vt:lpstr>
      <vt:lpstr>Comprobación     </vt:lpstr>
      <vt:lpstr>Capitulo 5 </vt:lpstr>
      <vt:lpstr>RESULTADOS DEL PORTICO ESPACIAL EVALUADO CON CODIGO FEMA</vt:lpstr>
      <vt:lpstr>RESULTADOS DEL PORTICO ESPACIAL EVALUADO CON CODIGO FEMA</vt:lpstr>
      <vt:lpstr>RESULTADOS DEL PORTICO ESPACIAL EVALUADO CON CODIGO FEMA</vt:lpstr>
      <vt:lpstr>PROPUESTA          ATC-40  Y          VISION 2000</vt:lpstr>
      <vt:lpstr>LIMITES DE DERIVA MAXIMA DE PISO </vt:lpstr>
      <vt:lpstr>LIMITES DE DERIVA MAXIMA DE PISO </vt:lpstr>
      <vt:lpstr>COMPARACION ELEMENTOS SOLDADOS </vt:lpstr>
      <vt:lpstr>COMPARACION </vt:lpstr>
      <vt:lpstr>Diapositiva 74</vt:lpstr>
      <vt:lpstr>COMPARACION ELEMENTOS LAMINADOS </vt:lpstr>
      <vt:lpstr>COMPARACION </vt:lpstr>
      <vt:lpstr>Diapositiva 77</vt:lpstr>
      <vt:lpstr>COMPARACION ELEMENTOS SOLDADOS </vt:lpstr>
      <vt:lpstr>COMPARACION </vt:lpstr>
      <vt:lpstr>Diapositiva 80</vt:lpstr>
      <vt:lpstr>COMPARACION ELEMENTOS LAMINADOS </vt:lpstr>
      <vt:lpstr>COMPARACION </vt:lpstr>
      <vt:lpstr>Diapositiva 83</vt:lpstr>
      <vt:lpstr>COMPARACION ELEMENTOS SOLDADOS </vt:lpstr>
      <vt:lpstr>COMPARACION </vt:lpstr>
      <vt:lpstr>Diapositiva 86</vt:lpstr>
      <vt:lpstr>COMPARACION ELEMENTOS LAMINADOS </vt:lpstr>
      <vt:lpstr>COMPARACION </vt:lpstr>
      <vt:lpstr>Diapositiva 89</vt:lpstr>
      <vt:lpstr>LIMITES DE DERIVA MAXIMA DE PISO </vt:lpstr>
      <vt:lpstr>DIFERENTE NIVELES DE DESMEPEÑO</vt:lpstr>
      <vt:lpstr>COMPARACION DE DERIVAS ENTRE ELEMENTOS LAMINADOS Y SOLDADOS</vt:lpstr>
      <vt:lpstr>COMPARACION DE DERIVAS ENTRE ELEMENTOS LAMINADOS Y SOLDADOS</vt:lpstr>
      <vt:lpstr>COMPARACION DE DERIVAS ENTRE ELEMENTOS LAMINADOS Y SOLDADOS</vt:lpstr>
      <vt:lpstr>COMPARACION DE DERIVAS ENTRE ELEMENTOS LAMINADOS Y SOLDADOS</vt:lpstr>
      <vt:lpstr>COMPARACION DE DERIVAS ENTRE ELEMENTOS SOLDADOS</vt:lpstr>
      <vt:lpstr>COMPARACION DE DERIVAS ENTRE ELEMENTOS LAMINADOS</vt:lpstr>
      <vt:lpstr>Capitulo 6</vt:lpstr>
      <vt:lpstr>DETERMINACION DE LA ARTICULACION PLASTICA</vt:lpstr>
      <vt:lpstr>DETERMINACION DE LA ARTICULACION PLASTICA</vt:lpstr>
      <vt:lpstr>OBJETIVOS DE LA ARTICULACION PLASTICA</vt:lpstr>
      <vt:lpstr>AJUSTE DEL PORTICO ANALIZADO</vt:lpstr>
      <vt:lpstr>LOCALIZACION DE LA ARTICULACION PLASTICA</vt:lpstr>
      <vt:lpstr>LOCALIZACION DE LA ARTICULACION PLASTICA</vt:lpstr>
      <vt:lpstr>LOCALIZACION DE LA ARTICULACION PLASTICA</vt:lpstr>
      <vt:lpstr>INGRESO DE LA ARTICULACION PLASTICA A ETABS</vt:lpstr>
      <vt:lpstr>INGRESO DE LA ARTICULACION PLASTICA A ETABS</vt:lpstr>
      <vt:lpstr>INGRESO DE CASOS DE ANALISIS PUSHOVER</vt:lpstr>
      <vt:lpstr>MAXIMO DESPLAZAMIENTO</vt:lpstr>
      <vt:lpstr>MAXIMO DESPLAZAMIENTO</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Conclusiones    </vt:lpstr>
      <vt:lpstr>Diapositiva 147</vt:lpstr>
      <vt:lpstr>Conclusiones    </vt:lpstr>
      <vt:lpstr>Diapositiva 149</vt:lpstr>
      <vt:lpstr>Diapositiva 150</vt:lpstr>
      <vt:lpstr>Diapositiva 151</vt:lpstr>
      <vt:lpstr>Diapositiva 152</vt:lpstr>
      <vt:lpstr>Diapositiva 153</vt:lpstr>
      <vt:lpstr>Recomendaciones     </vt:lpstr>
      <vt:lpstr>Recomendaciones     </vt:lpstr>
      <vt:lpstr>Recomendaciones     </vt:lpstr>
      <vt:lpstr>Recomendaciones     </vt:lpstr>
      <vt:lpstr>Recomendaciones     </vt:lpstr>
      <vt:lpstr>Recomendaciones     </vt:lpstr>
      <vt:lpstr>GRACIAS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JORGE PINTADO</dc:creator>
  <cp:lastModifiedBy>Biblioteca</cp:lastModifiedBy>
  <cp:revision>59</cp:revision>
  <dcterms:created xsi:type="dcterms:W3CDTF">2012-12-07T14:54:35Z</dcterms:created>
  <dcterms:modified xsi:type="dcterms:W3CDTF">2013-04-26T20:34:36Z</dcterms:modified>
</cp:coreProperties>
</file>