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78" r:id="rId2"/>
    <p:sldId id="258" r:id="rId3"/>
    <p:sldId id="259" r:id="rId4"/>
    <p:sldId id="261" r:id="rId5"/>
    <p:sldId id="263"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 id="296" r:id="rId24"/>
    <p:sldId id="297" r:id="rId25"/>
    <p:sldId id="298" r:id="rId26"/>
    <p:sldId id="299" r:id="rId27"/>
    <p:sldId id="300" r:id="rId28"/>
    <p:sldId id="301" r:id="rId29"/>
    <p:sldId id="302" r:id="rId30"/>
    <p:sldId id="303" r:id="rId31"/>
    <p:sldId id="304" r:id="rId32"/>
    <p:sldId id="305" r:id="rId33"/>
    <p:sldId id="306" r:id="rId34"/>
    <p:sldId id="307" r:id="rId35"/>
    <p:sldId id="308" r:id="rId36"/>
    <p:sldId id="309" r:id="rId37"/>
    <p:sldId id="310" r:id="rId38"/>
    <p:sldId id="311" r:id="rId39"/>
    <p:sldId id="312" r:id="rId40"/>
    <p:sldId id="313" r:id="rId41"/>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FBDD"/>
    <a:srgbClr val="0C4F09"/>
    <a:srgbClr val="CAF8C8"/>
    <a:srgbClr val="147B0F"/>
    <a:srgbClr val="7A1700"/>
    <a:srgbClr val="9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638459-9259-4B2F-BED3-AE8E8FFEC6BD}" type="datetimeFigureOut">
              <a:rPr lang="es-EC" smtClean="0"/>
              <a:t>11/04/2013</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2745CC-5F14-4BDB-8480-C3CDB6A89BFB}" type="slidenum">
              <a:rPr lang="es-EC" smtClean="0"/>
              <a:t>‹Nº›</a:t>
            </a:fld>
            <a:endParaRPr lang="es-EC"/>
          </a:p>
        </p:txBody>
      </p:sp>
    </p:spTree>
    <p:extLst>
      <p:ext uri="{BB962C8B-B14F-4D97-AF65-F5344CB8AC3E}">
        <p14:creationId xmlns:p14="http://schemas.microsoft.com/office/powerpoint/2010/main" val="3127684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F92745CC-5F14-4BDB-8480-C3CDB6A89BFB}" type="slidenum">
              <a:rPr lang="es-EC" smtClean="0"/>
              <a:t>16</a:t>
            </a:fld>
            <a:endParaRPr lang="es-EC"/>
          </a:p>
        </p:txBody>
      </p:sp>
    </p:spTree>
    <p:extLst>
      <p:ext uri="{BB962C8B-B14F-4D97-AF65-F5344CB8AC3E}">
        <p14:creationId xmlns:p14="http://schemas.microsoft.com/office/powerpoint/2010/main" val="357513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_tradnl" sz="1200" kern="1200" dirty="0" smtClean="0">
                <a:solidFill>
                  <a:schemeClr val="tx1"/>
                </a:solidFill>
                <a:effectLst/>
                <a:latin typeface="+mn-lt"/>
                <a:ea typeface="+mn-ea"/>
                <a:cs typeface="+mn-cs"/>
              </a:rPr>
              <a:t>12 </a:t>
            </a:r>
            <a:r>
              <a:rPr lang="es-ES_tradnl" sz="1200" kern="1200" dirty="0" err="1" smtClean="0">
                <a:solidFill>
                  <a:schemeClr val="tx1"/>
                </a:solidFill>
                <a:effectLst/>
                <a:latin typeface="+mn-lt"/>
                <a:ea typeface="+mn-ea"/>
                <a:cs typeface="+mn-cs"/>
              </a:rPr>
              <a:t>sinergy</a:t>
            </a:r>
            <a:r>
              <a:rPr lang="es-ES_tradnl" sz="1200" kern="1200" dirty="0" smtClean="0">
                <a:solidFill>
                  <a:schemeClr val="tx1"/>
                </a:solidFill>
                <a:effectLst/>
                <a:latin typeface="+mn-lt"/>
                <a:ea typeface="+mn-ea"/>
                <a:cs typeface="+mn-cs"/>
              </a:rPr>
              <a:t> 1 pasante y yo.</a:t>
            </a:r>
          </a:p>
          <a:p>
            <a:r>
              <a:rPr lang="es-ES_tradnl" sz="1200" kern="1200" dirty="0" smtClean="0">
                <a:solidFill>
                  <a:schemeClr val="tx1"/>
                </a:solidFill>
                <a:effectLst/>
                <a:latin typeface="+mn-lt"/>
                <a:ea typeface="+mn-ea"/>
                <a:cs typeface="+mn-cs"/>
              </a:rPr>
              <a:t>8 clientes</a:t>
            </a:r>
          </a:p>
          <a:p>
            <a:r>
              <a:rPr lang="es-ES_tradnl" sz="1200" kern="1200" dirty="0" smtClean="0">
                <a:solidFill>
                  <a:schemeClr val="tx1"/>
                </a:solidFill>
                <a:effectLst/>
                <a:latin typeface="+mn-lt"/>
                <a:ea typeface="+mn-ea"/>
                <a:cs typeface="+mn-cs"/>
              </a:rPr>
              <a:t>Como resultado de la evaluación referente a procesos en SinergyTeam Cía. Ltda., se puede acotar que se encuentra con un valor promedio de uno punto dieciséis doce (1,16) en el nivel de madurez de ITIL, lo que supone que la empresa se encuentra en un estado INICIAL, en el cual los procesos de operación del servicio, no se encuentran definidos y se deben tomar en cuenta ciertas acciones para mejorar la situación. Las acciones a realizar son las siguientes:</a:t>
            </a:r>
            <a:endParaRPr lang="es-EC" sz="1200" kern="1200" dirty="0" smtClean="0">
              <a:solidFill>
                <a:schemeClr val="tx1"/>
              </a:solidFill>
              <a:effectLst/>
              <a:latin typeface="+mn-lt"/>
              <a:ea typeface="+mn-ea"/>
              <a:cs typeface="+mn-cs"/>
            </a:endParaRPr>
          </a:p>
          <a:p>
            <a:pPr lvl="0"/>
            <a:r>
              <a:rPr lang="es-ES_tradnl" sz="1200" kern="1200" dirty="0" smtClean="0">
                <a:solidFill>
                  <a:schemeClr val="tx1"/>
                </a:solidFill>
                <a:effectLst/>
                <a:latin typeface="+mn-lt"/>
                <a:ea typeface="+mn-ea"/>
                <a:cs typeface="+mn-cs"/>
              </a:rPr>
              <a:t/>
            </a:r>
            <a:br>
              <a:rPr lang="es-ES_tradnl" sz="1200" kern="1200" dirty="0" smtClean="0">
                <a:solidFill>
                  <a:schemeClr val="tx1"/>
                </a:solidFill>
                <a:effectLst/>
                <a:latin typeface="+mn-lt"/>
                <a:ea typeface="+mn-ea"/>
                <a:cs typeface="+mn-cs"/>
              </a:rPr>
            </a:br>
            <a:r>
              <a:rPr lang="es-EC" sz="1200" kern="1200" dirty="0" smtClean="0">
                <a:solidFill>
                  <a:schemeClr val="tx1"/>
                </a:solidFill>
                <a:effectLst/>
                <a:latin typeface="+mn-lt"/>
                <a:ea typeface="+mn-ea"/>
                <a:cs typeface="+mn-cs"/>
              </a:rPr>
              <a:t>Capacitar al personal de la empresa en principios de ITIL v3</a:t>
            </a:r>
          </a:p>
          <a:p>
            <a:pPr lvl="0"/>
            <a:r>
              <a:rPr lang="es-EC" sz="1200" kern="1200" dirty="0" smtClean="0">
                <a:solidFill>
                  <a:schemeClr val="tx1"/>
                </a:solidFill>
                <a:effectLst/>
                <a:latin typeface="+mn-lt"/>
                <a:ea typeface="+mn-ea"/>
                <a:cs typeface="+mn-cs"/>
              </a:rPr>
              <a:t>Definir lista de servicios y categorías</a:t>
            </a:r>
          </a:p>
          <a:p>
            <a:pPr lvl="0"/>
            <a:r>
              <a:rPr lang="es-EC" sz="1200" kern="1200" dirty="0" smtClean="0">
                <a:solidFill>
                  <a:schemeClr val="tx1"/>
                </a:solidFill>
                <a:effectLst/>
                <a:latin typeface="+mn-lt"/>
                <a:ea typeface="+mn-ea"/>
                <a:cs typeface="+mn-cs"/>
              </a:rPr>
              <a:t>Definir proceso de gestión de incidentes</a:t>
            </a:r>
          </a:p>
          <a:p>
            <a:pPr lvl="0"/>
            <a:r>
              <a:rPr lang="es-EC" sz="1200" kern="1200" dirty="0" smtClean="0">
                <a:solidFill>
                  <a:schemeClr val="tx1"/>
                </a:solidFill>
                <a:effectLst/>
                <a:latin typeface="+mn-lt"/>
                <a:ea typeface="+mn-ea"/>
                <a:cs typeface="+mn-cs"/>
              </a:rPr>
              <a:t>Definir métricas para gestión de incidentes</a:t>
            </a:r>
          </a:p>
          <a:p>
            <a:pPr lvl="0"/>
            <a:r>
              <a:rPr lang="es-EC" sz="1200" kern="1200" dirty="0" smtClean="0">
                <a:solidFill>
                  <a:schemeClr val="tx1"/>
                </a:solidFill>
                <a:effectLst/>
                <a:latin typeface="+mn-lt"/>
                <a:ea typeface="+mn-ea"/>
                <a:cs typeface="+mn-cs"/>
              </a:rPr>
              <a:t>Definir proceso de cumplimiento de solicitudes</a:t>
            </a:r>
          </a:p>
          <a:p>
            <a:pPr lvl="0"/>
            <a:r>
              <a:rPr lang="es-EC" sz="1200" kern="1200" dirty="0" smtClean="0">
                <a:solidFill>
                  <a:schemeClr val="tx1"/>
                </a:solidFill>
                <a:effectLst/>
                <a:latin typeface="+mn-lt"/>
                <a:ea typeface="+mn-ea"/>
                <a:cs typeface="+mn-cs"/>
              </a:rPr>
              <a:t>Definir métricas para proceso de cumplimiento de solicitudes</a:t>
            </a:r>
          </a:p>
          <a:p>
            <a:pPr lvl="0"/>
            <a:r>
              <a:rPr lang="es-EC" sz="1200" kern="1200" dirty="0" smtClean="0">
                <a:solidFill>
                  <a:schemeClr val="tx1"/>
                </a:solidFill>
                <a:effectLst/>
                <a:latin typeface="+mn-lt"/>
                <a:ea typeface="+mn-ea"/>
                <a:cs typeface="+mn-cs"/>
              </a:rPr>
              <a:t>Implementar una herramienta para la automatización de los procesos</a:t>
            </a:r>
          </a:p>
          <a:p>
            <a:pPr lvl="0"/>
            <a:r>
              <a:rPr lang="es-EC" sz="1200" kern="1200" dirty="0" smtClean="0">
                <a:solidFill>
                  <a:schemeClr val="tx1"/>
                </a:solidFill>
                <a:effectLst/>
                <a:latin typeface="+mn-lt"/>
                <a:ea typeface="+mn-ea"/>
                <a:cs typeface="+mn-cs"/>
              </a:rPr>
              <a:t>Dar opción d autoservicio a los usuarios/clientes</a:t>
            </a:r>
          </a:p>
          <a:p>
            <a:pPr lvl="0"/>
            <a:r>
              <a:rPr lang="es-EC" sz="1200" kern="1200" dirty="0" smtClean="0">
                <a:solidFill>
                  <a:schemeClr val="tx1"/>
                </a:solidFill>
                <a:effectLst/>
                <a:latin typeface="+mn-lt"/>
                <a:ea typeface="+mn-ea"/>
                <a:cs typeface="+mn-cs"/>
              </a:rPr>
              <a:t>Implementar la función de mesa de servicio </a:t>
            </a:r>
          </a:p>
          <a:p>
            <a:pPr lvl="0"/>
            <a:r>
              <a:rPr lang="es-EC" sz="1200" kern="1200" dirty="0" smtClean="0">
                <a:solidFill>
                  <a:schemeClr val="tx1"/>
                </a:solidFill>
                <a:effectLst/>
                <a:latin typeface="+mn-lt"/>
                <a:ea typeface="+mn-ea"/>
                <a:cs typeface="+mn-cs"/>
              </a:rPr>
              <a:t>Implementar reuniones periódicas del área de TI</a:t>
            </a:r>
          </a:p>
          <a:p>
            <a:r>
              <a:rPr lang="es-EC" sz="1200" kern="1200" dirty="0" smtClean="0">
                <a:solidFill>
                  <a:schemeClr val="tx1"/>
                </a:solidFill>
                <a:effectLst/>
                <a:latin typeface="+mn-lt"/>
                <a:ea typeface="+mn-ea"/>
                <a:cs typeface="+mn-cs"/>
              </a:rPr>
              <a:t>Documentar la información de los procesos a implementar</a:t>
            </a:r>
            <a:endParaRPr lang="es-EC" dirty="0" smtClean="0"/>
          </a:p>
          <a:p>
            <a:endParaRPr lang="es-EC" dirty="0"/>
          </a:p>
        </p:txBody>
      </p:sp>
      <p:sp>
        <p:nvSpPr>
          <p:cNvPr id="4" name="3 Marcador de número de diapositiva"/>
          <p:cNvSpPr>
            <a:spLocks noGrp="1"/>
          </p:cNvSpPr>
          <p:nvPr>
            <p:ph type="sldNum" sz="quarter" idx="10"/>
          </p:nvPr>
        </p:nvSpPr>
        <p:spPr/>
        <p:txBody>
          <a:bodyPr/>
          <a:lstStyle/>
          <a:p>
            <a:fld id="{F92745CC-5F14-4BDB-8480-C3CDB6A89BFB}" type="slidenum">
              <a:rPr lang="es-EC" smtClean="0"/>
              <a:t>17</a:t>
            </a:fld>
            <a:endParaRPr lang="es-EC"/>
          </a:p>
        </p:txBody>
      </p:sp>
    </p:spTree>
    <p:extLst>
      <p:ext uri="{BB962C8B-B14F-4D97-AF65-F5344CB8AC3E}">
        <p14:creationId xmlns:p14="http://schemas.microsoft.com/office/powerpoint/2010/main" val="1589574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kern="1200" dirty="0" smtClean="0">
                <a:solidFill>
                  <a:schemeClr val="tx1"/>
                </a:solidFill>
                <a:effectLst/>
                <a:latin typeface="+mn-lt"/>
                <a:ea typeface="+mn-ea"/>
                <a:cs typeface="+mn-cs"/>
              </a:rPr>
              <a:t>Como resultado del análisis de los aspectos cognoscitivos realizados en SinergyTeam Cía. Ltda., se puede determinar que el personal de la empresa, tiene los conocimientos suficientes y la experiencia necesaria para la implementación de los procesos de Gestión de Solicitudes y Gestión de Incidentes, de forma inmediata, sin necesidad de entrar en capacitaciones adicionales. </a:t>
            </a:r>
            <a:endParaRPr lang="es-EC" sz="1200" kern="1200" dirty="0" smtClean="0">
              <a:solidFill>
                <a:schemeClr val="tx1"/>
              </a:solidFill>
              <a:effectLst/>
              <a:latin typeface="+mn-lt"/>
              <a:ea typeface="+mn-ea"/>
              <a:cs typeface="+mn-cs"/>
            </a:endParaRPr>
          </a:p>
          <a:p>
            <a:endParaRPr lang="es-EC" dirty="0"/>
          </a:p>
        </p:txBody>
      </p:sp>
      <p:sp>
        <p:nvSpPr>
          <p:cNvPr id="4" name="3 Marcador de número de diapositiva"/>
          <p:cNvSpPr>
            <a:spLocks noGrp="1"/>
          </p:cNvSpPr>
          <p:nvPr>
            <p:ph type="sldNum" sz="quarter" idx="10"/>
          </p:nvPr>
        </p:nvSpPr>
        <p:spPr/>
        <p:txBody>
          <a:bodyPr/>
          <a:lstStyle/>
          <a:p>
            <a:fld id="{F92745CC-5F14-4BDB-8480-C3CDB6A89BFB}" type="slidenum">
              <a:rPr lang="es-EC" smtClean="0"/>
              <a:t>18</a:t>
            </a:fld>
            <a:endParaRPr lang="es-EC"/>
          </a:p>
        </p:txBody>
      </p:sp>
    </p:spTree>
    <p:extLst>
      <p:ext uri="{BB962C8B-B14F-4D97-AF65-F5344CB8AC3E}">
        <p14:creationId xmlns:p14="http://schemas.microsoft.com/office/powerpoint/2010/main" val="3471400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_tradnl" sz="1200" kern="1200" dirty="0" smtClean="0">
                <a:solidFill>
                  <a:schemeClr val="tx1"/>
                </a:solidFill>
                <a:effectLst/>
                <a:latin typeface="+mn-lt"/>
                <a:ea typeface="+mn-ea"/>
                <a:cs typeface="+mn-cs"/>
              </a:rPr>
              <a:t>Como resultado del análisis de los aspectos tecnológicos realizados en SinergyTeam Cía. Ltda., se puede determinar que la empresa cuenta con toda la infraestructura y las herramientas necesarias, para la implementación de un centro de servicios virtual, que brinde atención a los usuarios internos (personal de la empresa) y a los usuarios externos (clientes de la empresa), con los servicios que se definan formalmente durante la ejecución de la presente tesis</a:t>
            </a:r>
            <a:endParaRPr lang="es-EC" dirty="0"/>
          </a:p>
        </p:txBody>
      </p:sp>
      <p:sp>
        <p:nvSpPr>
          <p:cNvPr id="4" name="3 Marcador de número de diapositiva"/>
          <p:cNvSpPr>
            <a:spLocks noGrp="1"/>
          </p:cNvSpPr>
          <p:nvPr>
            <p:ph type="sldNum" sz="quarter" idx="10"/>
          </p:nvPr>
        </p:nvSpPr>
        <p:spPr/>
        <p:txBody>
          <a:bodyPr/>
          <a:lstStyle/>
          <a:p>
            <a:fld id="{F92745CC-5F14-4BDB-8480-C3CDB6A89BFB}" type="slidenum">
              <a:rPr lang="es-EC" smtClean="0"/>
              <a:t>19</a:t>
            </a:fld>
            <a:endParaRPr lang="es-EC"/>
          </a:p>
        </p:txBody>
      </p:sp>
    </p:spTree>
    <p:extLst>
      <p:ext uri="{BB962C8B-B14F-4D97-AF65-F5344CB8AC3E}">
        <p14:creationId xmlns:p14="http://schemas.microsoft.com/office/powerpoint/2010/main" val="2730333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Al hablar de ITIL, se habla de servicios.</a:t>
            </a:r>
          </a:p>
          <a:p>
            <a:endParaRPr lang="es-EC" dirty="0"/>
          </a:p>
        </p:txBody>
      </p:sp>
      <p:sp>
        <p:nvSpPr>
          <p:cNvPr id="4" name="3 Marcador de número de diapositiva"/>
          <p:cNvSpPr>
            <a:spLocks noGrp="1"/>
          </p:cNvSpPr>
          <p:nvPr>
            <p:ph type="sldNum" sz="quarter" idx="10"/>
          </p:nvPr>
        </p:nvSpPr>
        <p:spPr/>
        <p:txBody>
          <a:bodyPr/>
          <a:lstStyle/>
          <a:p>
            <a:fld id="{F92745CC-5F14-4BDB-8480-C3CDB6A89BFB}" type="slidenum">
              <a:rPr lang="es-EC" smtClean="0"/>
              <a:t>21</a:t>
            </a:fld>
            <a:endParaRPr lang="es-EC"/>
          </a:p>
        </p:txBody>
      </p:sp>
    </p:spTree>
    <p:extLst>
      <p:ext uri="{BB962C8B-B14F-4D97-AF65-F5344CB8AC3E}">
        <p14:creationId xmlns:p14="http://schemas.microsoft.com/office/powerpoint/2010/main" val="2668373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0C2C24DE-936A-4108-982D-4C9B39A20A27}" type="datetimeFigureOut">
              <a:rPr lang="es-EC" smtClean="0"/>
              <a:t>11/04/2013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28249D8-2A0D-4212-ACA5-F87869A95D43}" type="slidenum">
              <a:rPr lang="es-EC" smtClean="0"/>
              <a:t>‹Nº›</a:t>
            </a:fld>
            <a:endParaRPr lang="es-EC"/>
          </a:p>
        </p:txBody>
      </p:sp>
    </p:spTree>
    <p:extLst>
      <p:ext uri="{BB962C8B-B14F-4D97-AF65-F5344CB8AC3E}">
        <p14:creationId xmlns:p14="http://schemas.microsoft.com/office/powerpoint/2010/main" val="1020836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0C2C24DE-936A-4108-982D-4C9B39A20A27}" type="datetimeFigureOut">
              <a:rPr lang="es-EC" smtClean="0"/>
              <a:t>11/04/2013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28249D8-2A0D-4212-ACA5-F87869A95D43}" type="slidenum">
              <a:rPr lang="es-EC" smtClean="0"/>
              <a:t>‹Nº›</a:t>
            </a:fld>
            <a:endParaRPr lang="es-EC"/>
          </a:p>
        </p:txBody>
      </p:sp>
    </p:spTree>
    <p:extLst>
      <p:ext uri="{BB962C8B-B14F-4D97-AF65-F5344CB8AC3E}">
        <p14:creationId xmlns:p14="http://schemas.microsoft.com/office/powerpoint/2010/main" val="2963085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0C2C24DE-936A-4108-982D-4C9B39A20A27}" type="datetimeFigureOut">
              <a:rPr lang="es-EC" smtClean="0"/>
              <a:t>11/04/2013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28249D8-2A0D-4212-ACA5-F87869A95D43}" type="slidenum">
              <a:rPr lang="es-EC" smtClean="0"/>
              <a:t>‹Nº›</a:t>
            </a:fld>
            <a:endParaRPr lang="es-EC"/>
          </a:p>
        </p:txBody>
      </p:sp>
    </p:spTree>
    <p:extLst>
      <p:ext uri="{BB962C8B-B14F-4D97-AF65-F5344CB8AC3E}">
        <p14:creationId xmlns:p14="http://schemas.microsoft.com/office/powerpoint/2010/main" val="199902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0C2C24DE-936A-4108-982D-4C9B39A20A27}" type="datetimeFigureOut">
              <a:rPr lang="es-EC" smtClean="0"/>
              <a:t>11/04/2013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28249D8-2A0D-4212-ACA5-F87869A95D43}" type="slidenum">
              <a:rPr lang="es-EC" smtClean="0"/>
              <a:t>‹Nº›</a:t>
            </a:fld>
            <a:endParaRPr lang="es-EC"/>
          </a:p>
        </p:txBody>
      </p:sp>
    </p:spTree>
    <p:extLst>
      <p:ext uri="{BB962C8B-B14F-4D97-AF65-F5344CB8AC3E}">
        <p14:creationId xmlns:p14="http://schemas.microsoft.com/office/powerpoint/2010/main" val="2406189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C2C24DE-936A-4108-982D-4C9B39A20A27}" type="datetimeFigureOut">
              <a:rPr lang="es-EC" smtClean="0"/>
              <a:t>11/04/2013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28249D8-2A0D-4212-ACA5-F87869A95D43}" type="slidenum">
              <a:rPr lang="es-EC" smtClean="0"/>
              <a:t>‹Nº›</a:t>
            </a:fld>
            <a:endParaRPr lang="es-EC"/>
          </a:p>
        </p:txBody>
      </p:sp>
    </p:spTree>
    <p:extLst>
      <p:ext uri="{BB962C8B-B14F-4D97-AF65-F5344CB8AC3E}">
        <p14:creationId xmlns:p14="http://schemas.microsoft.com/office/powerpoint/2010/main" val="1213386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0C2C24DE-936A-4108-982D-4C9B39A20A27}" type="datetimeFigureOut">
              <a:rPr lang="es-EC" smtClean="0"/>
              <a:t>11/04/2013</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28249D8-2A0D-4212-ACA5-F87869A95D43}" type="slidenum">
              <a:rPr lang="es-EC" smtClean="0"/>
              <a:t>‹Nº›</a:t>
            </a:fld>
            <a:endParaRPr lang="es-EC"/>
          </a:p>
        </p:txBody>
      </p:sp>
    </p:spTree>
    <p:extLst>
      <p:ext uri="{BB962C8B-B14F-4D97-AF65-F5344CB8AC3E}">
        <p14:creationId xmlns:p14="http://schemas.microsoft.com/office/powerpoint/2010/main" val="2195821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0C2C24DE-936A-4108-982D-4C9B39A20A27}" type="datetimeFigureOut">
              <a:rPr lang="es-EC" smtClean="0"/>
              <a:t>11/04/2013</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D28249D8-2A0D-4212-ACA5-F87869A95D43}" type="slidenum">
              <a:rPr lang="es-EC" smtClean="0"/>
              <a:t>‹Nº›</a:t>
            </a:fld>
            <a:endParaRPr lang="es-EC"/>
          </a:p>
        </p:txBody>
      </p:sp>
    </p:spTree>
    <p:extLst>
      <p:ext uri="{BB962C8B-B14F-4D97-AF65-F5344CB8AC3E}">
        <p14:creationId xmlns:p14="http://schemas.microsoft.com/office/powerpoint/2010/main" val="2580527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0C2C24DE-936A-4108-982D-4C9B39A20A27}" type="datetimeFigureOut">
              <a:rPr lang="es-EC" smtClean="0"/>
              <a:t>11/04/2013</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D28249D8-2A0D-4212-ACA5-F87869A95D43}" type="slidenum">
              <a:rPr lang="es-EC" smtClean="0"/>
              <a:t>‹Nº›</a:t>
            </a:fld>
            <a:endParaRPr lang="es-EC"/>
          </a:p>
        </p:txBody>
      </p:sp>
    </p:spTree>
    <p:extLst>
      <p:ext uri="{BB962C8B-B14F-4D97-AF65-F5344CB8AC3E}">
        <p14:creationId xmlns:p14="http://schemas.microsoft.com/office/powerpoint/2010/main" val="3398142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C2C24DE-936A-4108-982D-4C9B39A20A27}" type="datetimeFigureOut">
              <a:rPr lang="es-EC" smtClean="0"/>
              <a:t>11/04/2013</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D28249D8-2A0D-4212-ACA5-F87869A95D43}" type="slidenum">
              <a:rPr lang="es-EC" smtClean="0"/>
              <a:t>‹Nº›</a:t>
            </a:fld>
            <a:endParaRPr lang="es-EC"/>
          </a:p>
        </p:txBody>
      </p:sp>
    </p:spTree>
    <p:extLst>
      <p:ext uri="{BB962C8B-B14F-4D97-AF65-F5344CB8AC3E}">
        <p14:creationId xmlns:p14="http://schemas.microsoft.com/office/powerpoint/2010/main" val="1120684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C2C24DE-936A-4108-982D-4C9B39A20A27}" type="datetimeFigureOut">
              <a:rPr lang="es-EC" smtClean="0"/>
              <a:t>11/04/2013</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28249D8-2A0D-4212-ACA5-F87869A95D43}" type="slidenum">
              <a:rPr lang="es-EC" smtClean="0"/>
              <a:t>‹Nº›</a:t>
            </a:fld>
            <a:endParaRPr lang="es-EC"/>
          </a:p>
        </p:txBody>
      </p:sp>
    </p:spTree>
    <p:extLst>
      <p:ext uri="{BB962C8B-B14F-4D97-AF65-F5344CB8AC3E}">
        <p14:creationId xmlns:p14="http://schemas.microsoft.com/office/powerpoint/2010/main" val="3733334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C2C24DE-936A-4108-982D-4C9B39A20A27}" type="datetimeFigureOut">
              <a:rPr lang="es-EC" smtClean="0"/>
              <a:t>11/04/2013</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28249D8-2A0D-4212-ACA5-F87869A95D43}" type="slidenum">
              <a:rPr lang="es-EC" smtClean="0"/>
              <a:t>‹Nº›</a:t>
            </a:fld>
            <a:endParaRPr lang="es-EC"/>
          </a:p>
        </p:txBody>
      </p:sp>
    </p:spTree>
    <p:extLst>
      <p:ext uri="{BB962C8B-B14F-4D97-AF65-F5344CB8AC3E}">
        <p14:creationId xmlns:p14="http://schemas.microsoft.com/office/powerpoint/2010/main" val="2640497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C4F09"/>
            </a:gs>
            <a:gs pos="95000">
              <a:srgbClr val="8CC189"/>
            </a:gs>
            <a:gs pos="98000">
              <a:srgbClr val="498546"/>
            </a:gs>
            <a:gs pos="85000">
              <a:schemeClr val="bg1"/>
            </a:gs>
            <a:gs pos="0">
              <a:schemeClr val="bg1"/>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C24DE-936A-4108-982D-4C9B39A20A27}" type="datetimeFigureOut">
              <a:rPr lang="es-EC" smtClean="0"/>
              <a:t>11/04/2013</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8249D8-2A0D-4212-ACA5-F87869A95D43}" type="slidenum">
              <a:rPr lang="es-EC" smtClean="0"/>
              <a:t>‹Nº›</a:t>
            </a:fld>
            <a:endParaRPr lang="es-EC"/>
          </a:p>
        </p:txBody>
      </p:sp>
    </p:spTree>
    <p:extLst>
      <p:ext uri="{BB962C8B-B14F-4D97-AF65-F5344CB8AC3E}">
        <p14:creationId xmlns:p14="http://schemas.microsoft.com/office/powerpoint/2010/main" val="2281579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Indice.pptx" TargetMode="Externa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Indice.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Indice.pptx" TargetMode="External"/><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Indice.ppt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Indice.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Indice.ppt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hyperlink" Target="Indice.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hyperlink" Target="Indice.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hyperlink" Target="Indice.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Indice.ppt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Indice.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Indice.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Indice.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Indice.pptx" TargetMode="Externa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Indice.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Indice.pptx" TargetMode="Externa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Indice.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Indice.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Indice.ppt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Indice.pptx" TargetMode="Externa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1.xml.rels><?xml version="1.0" encoding="UTF-8" standalone="yes"?>
<Relationships xmlns="http://schemas.openxmlformats.org/package/2006/relationships"><Relationship Id="rId3" Type="http://schemas.openxmlformats.org/officeDocument/2006/relationships/hyperlink" Target="Indice.pptx" TargetMode="External"/><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Indice.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Indice.pptx" TargetMode="Externa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Indice.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Indice.ppt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Indice.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Indice.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Indice.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Indice.ppt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Indice.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Indice.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Indice.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Indice.pptx"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hyperlink" Target="Indice.pptx"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3068960"/>
            <a:ext cx="8062664" cy="576064"/>
          </a:xfrm>
        </p:spPr>
        <p:txBody>
          <a:bodyPr>
            <a:noAutofit/>
          </a:bodyPr>
          <a:lstStyle/>
          <a:p>
            <a:r>
              <a:rPr lang="es-EC" b="1" dirty="0" smtClean="0">
                <a:latin typeface="Arial" pitchFamily="34" charset="0"/>
                <a:cs typeface="Arial" pitchFamily="34" charset="0"/>
              </a:rPr>
              <a:t>CAPITULO I</a:t>
            </a:r>
            <a:endParaRPr lang="es-EC" b="1" dirty="0">
              <a:latin typeface="Arial" pitchFamily="34" charset="0"/>
              <a:cs typeface="Arial" pitchFamily="34" charset="0"/>
            </a:endParaRPr>
          </a:p>
        </p:txBody>
      </p:sp>
      <p:sp>
        <p:nvSpPr>
          <p:cNvPr id="5" name="4 Subtítulo"/>
          <p:cNvSpPr>
            <a:spLocks noGrp="1"/>
          </p:cNvSpPr>
          <p:nvPr>
            <p:ph type="subTitle" idx="1"/>
          </p:nvPr>
        </p:nvSpPr>
        <p:spPr>
          <a:xfrm>
            <a:off x="1371600" y="3886200"/>
            <a:ext cx="6400800" cy="694928"/>
          </a:xfrm>
        </p:spPr>
        <p:txBody>
          <a:bodyPr/>
          <a:lstStyle/>
          <a:p>
            <a:r>
              <a:rPr lang="es-EC" dirty="0" smtClean="0"/>
              <a:t>GENERALIDADES</a:t>
            </a:r>
            <a:endParaRPr lang="es-EC" dirty="0"/>
          </a:p>
        </p:txBody>
      </p:sp>
    </p:spTree>
    <p:extLst>
      <p:ext uri="{BB962C8B-B14F-4D97-AF65-F5344CB8AC3E}">
        <p14:creationId xmlns:p14="http://schemas.microsoft.com/office/powerpoint/2010/main" val="15891414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sp>
        <p:nvSpPr>
          <p:cNvPr id="11" name="10 Marcador de contenido"/>
          <p:cNvSpPr>
            <a:spLocks noGrp="1"/>
          </p:cNvSpPr>
          <p:nvPr>
            <p:ph idx="1"/>
          </p:nvPr>
        </p:nvSpPr>
        <p:spPr/>
        <p:txBody>
          <a:bodyPr/>
          <a:lstStyle/>
          <a:p>
            <a:pPr marL="0" indent="0" algn="just">
              <a:buNone/>
            </a:pPr>
            <a:r>
              <a:rPr lang="es-EC" dirty="0"/>
              <a:t>La Gestión de Incidentes, es el proceso definido por ITIL que se encarga de restaurar la normal operación del servicio, es decir dentro de los límites de los </a:t>
            </a:r>
            <a:r>
              <a:rPr lang="es-EC" dirty="0" err="1"/>
              <a:t>SLAs</a:t>
            </a:r>
            <a:r>
              <a:rPr lang="es-EC" dirty="0"/>
              <a:t>, lo más rápido posible y minimizar el impacto al negocio</a:t>
            </a:r>
          </a:p>
        </p:txBody>
      </p:sp>
      <p:sp>
        <p:nvSpPr>
          <p:cNvPr id="2" name="1 Título"/>
          <p:cNvSpPr>
            <a:spLocks noGrp="1"/>
          </p:cNvSpPr>
          <p:nvPr>
            <p:ph type="title"/>
          </p:nvPr>
        </p:nvSpPr>
        <p:spPr/>
        <p:txBody>
          <a:bodyPr/>
          <a:lstStyle/>
          <a:p>
            <a:r>
              <a:rPr lang="es-EC" dirty="0" smtClean="0"/>
              <a:t>Gestión de Incidentes</a:t>
            </a:r>
            <a:endParaRPr lang="es-EC"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712" y="4365104"/>
            <a:ext cx="3208592"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3" y="4365104"/>
            <a:ext cx="1746577"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8223" y="4447964"/>
            <a:ext cx="1422073" cy="853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5 Marcador de contenido">
            <a:hlinkClick r:id="rId5" action="ppaction://hlinkpres?slideindex=2&amp;slidetitle=Contenidos"/>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Tree>
    <p:extLst>
      <p:ext uri="{BB962C8B-B14F-4D97-AF65-F5344CB8AC3E}">
        <p14:creationId xmlns:p14="http://schemas.microsoft.com/office/powerpoint/2010/main" val="96386179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sp>
        <p:nvSpPr>
          <p:cNvPr id="11" name="10 Marcador de contenido"/>
          <p:cNvSpPr>
            <a:spLocks noGrp="1"/>
          </p:cNvSpPr>
          <p:nvPr>
            <p:ph idx="1"/>
          </p:nvPr>
        </p:nvSpPr>
        <p:spPr>
          <a:xfrm>
            <a:off x="457200" y="1600200"/>
            <a:ext cx="8229600" cy="4997152"/>
          </a:xfrm>
        </p:spPr>
        <p:txBody>
          <a:bodyPr>
            <a:normAutofit lnSpcReduction="10000"/>
          </a:bodyPr>
          <a:lstStyle/>
          <a:p>
            <a:pPr marL="0" indent="0" algn="just">
              <a:buNone/>
            </a:pPr>
            <a:r>
              <a:rPr lang="es-EC" b="1" i="1" dirty="0" smtClean="0"/>
              <a:t>“</a:t>
            </a:r>
            <a:r>
              <a:rPr lang="es-ES_tradnl" b="1" i="1" dirty="0" smtClean="0"/>
              <a:t>Es una </a:t>
            </a:r>
            <a:r>
              <a:rPr lang="es-ES_tradnl" b="1" i="1" dirty="0"/>
              <a:t>herramienta de valoración  de negocios que permita a una organización comparar donde se encuentra actualmente con donde quiere estar en el </a:t>
            </a:r>
            <a:r>
              <a:rPr lang="es-ES_tradnl" b="1" i="1" dirty="0" smtClean="0"/>
              <a:t>futuro</a:t>
            </a:r>
            <a:r>
              <a:rPr lang="es-EC" b="1" i="1" dirty="0" smtClean="0"/>
              <a:t>” </a:t>
            </a:r>
            <a:r>
              <a:rPr lang="es-ES_tradnl" baseline="30000" dirty="0"/>
              <a:t>1</a:t>
            </a:r>
            <a:endParaRPr lang="es-EC" b="1" i="1" dirty="0" smtClean="0"/>
          </a:p>
          <a:p>
            <a:pPr marL="0" indent="0" algn="just">
              <a:buNone/>
            </a:pPr>
            <a:endParaRPr lang="es-EC" b="1" i="1" dirty="0"/>
          </a:p>
          <a:p>
            <a:pPr marL="0" indent="0" algn="just">
              <a:buNone/>
            </a:pPr>
            <a:endParaRPr lang="es-EC" b="1" i="1" dirty="0" smtClean="0"/>
          </a:p>
          <a:p>
            <a:pPr marL="0" indent="0" algn="just">
              <a:buNone/>
            </a:pPr>
            <a:endParaRPr lang="es-EC" b="1" i="1" dirty="0"/>
          </a:p>
          <a:p>
            <a:pPr marL="0" indent="0" algn="just">
              <a:buNone/>
            </a:pPr>
            <a:endParaRPr lang="es-EC" b="1" i="1" dirty="0" smtClean="0"/>
          </a:p>
          <a:p>
            <a:pPr marL="0" indent="0" algn="just">
              <a:buNone/>
            </a:pPr>
            <a:endParaRPr lang="es-EC" b="1" i="1" dirty="0" smtClean="0"/>
          </a:p>
          <a:p>
            <a:pPr marL="0" indent="0" algn="just">
              <a:buNone/>
            </a:pPr>
            <a:r>
              <a:rPr lang="es-EC" sz="1500" b="1" i="1" dirty="0" smtClean="0">
                <a:solidFill>
                  <a:schemeClr val="tx1">
                    <a:lumMod val="50000"/>
                    <a:lumOff val="50000"/>
                  </a:schemeClr>
                </a:solidFill>
              </a:rPr>
              <a:t>1. OGC- ITIL </a:t>
            </a:r>
            <a:r>
              <a:rPr lang="es-EC" sz="1500" b="1" i="1" dirty="0" err="1" smtClean="0">
                <a:solidFill>
                  <a:schemeClr val="tx1">
                    <a:lumMod val="50000"/>
                    <a:lumOff val="50000"/>
                  </a:schemeClr>
                </a:solidFill>
              </a:rPr>
              <a:t>version</a:t>
            </a:r>
            <a:r>
              <a:rPr lang="es-EC" sz="1500" b="1" i="1" dirty="0" smtClean="0">
                <a:solidFill>
                  <a:schemeClr val="tx1">
                    <a:lumMod val="50000"/>
                    <a:lumOff val="50000"/>
                  </a:schemeClr>
                </a:solidFill>
              </a:rPr>
              <a:t> 3 – </a:t>
            </a:r>
            <a:r>
              <a:rPr lang="es-EC" sz="1500" b="1" i="1" dirty="0" err="1" smtClean="0">
                <a:solidFill>
                  <a:schemeClr val="tx1">
                    <a:lumMod val="50000"/>
                    <a:lumOff val="50000"/>
                  </a:schemeClr>
                </a:solidFill>
              </a:rPr>
              <a:t>Continual</a:t>
            </a:r>
            <a:r>
              <a:rPr lang="es-EC" sz="1500" b="1" i="1" dirty="0" smtClean="0">
                <a:solidFill>
                  <a:schemeClr val="tx1">
                    <a:lumMod val="50000"/>
                    <a:lumOff val="50000"/>
                  </a:schemeClr>
                </a:solidFill>
              </a:rPr>
              <a:t> Service </a:t>
            </a:r>
            <a:r>
              <a:rPr lang="es-EC" sz="1500" b="1" i="1" dirty="0" err="1" smtClean="0">
                <a:solidFill>
                  <a:schemeClr val="tx1">
                    <a:lumMod val="50000"/>
                    <a:lumOff val="50000"/>
                  </a:schemeClr>
                </a:solidFill>
              </a:rPr>
              <a:t>Improvement</a:t>
            </a:r>
            <a:endParaRPr lang="es-EC" sz="1500" b="1" i="1" dirty="0">
              <a:solidFill>
                <a:schemeClr val="tx1">
                  <a:lumMod val="50000"/>
                  <a:lumOff val="50000"/>
                </a:schemeClr>
              </a:solidFill>
            </a:endParaRPr>
          </a:p>
        </p:txBody>
      </p:sp>
      <p:sp>
        <p:nvSpPr>
          <p:cNvPr id="2" name="1 Título"/>
          <p:cNvSpPr>
            <a:spLocks noGrp="1"/>
          </p:cNvSpPr>
          <p:nvPr>
            <p:ph type="title"/>
          </p:nvPr>
        </p:nvSpPr>
        <p:spPr/>
        <p:txBody>
          <a:bodyPr/>
          <a:lstStyle/>
          <a:p>
            <a:r>
              <a:rPr lang="es-EC" dirty="0" smtClean="0"/>
              <a:t>Análisis de brechas</a:t>
            </a:r>
            <a:endParaRPr lang="es-EC" dirty="0"/>
          </a:p>
        </p:txBody>
      </p:sp>
      <p:pic>
        <p:nvPicPr>
          <p:cNvPr id="7" name="5 Marcador de contenido">
            <a:hlinkClick r:id="rId2" action="ppaction://hlinkpres?slideindex=2&amp;slidetitle=Contenidos"/>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Tree>
    <p:extLst>
      <p:ext uri="{BB962C8B-B14F-4D97-AF65-F5344CB8AC3E}">
        <p14:creationId xmlns:p14="http://schemas.microsoft.com/office/powerpoint/2010/main" val="317882961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sp>
        <p:nvSpPr>
          <p:cNvPr id="2" name="1 Título"/>
          <p:cNvSpPr>
            <a:spLocks noGrp="1"/>
          </p:cNvSpPr>
          <p:nvPr>
            <p:ph type="title"/>
          </p:nvPr>
        </p:nvSpPr>
        <p:spPr/>
        <p:txBody>
          <a:bodyPr/>
          <a:lstStyle/>
          <a:p>
            <a:r>
              <a:rPr lang="es-EC" dirty="0" smtClean="0"/>
              <a:t>IBM Service Management</a:t>
            </a:r>
            <a:endParaRPr lang="es-EC" dirty="0"/>
          </a:p>
        </p:txBody>
      </p:sp>
      <p:pic>
        <p:nvPicPr>
          <p:cNvPr id="7" name="Picture 2" descr="Objetivos empresariales"/>
          <p:cNvPicPr>
            <a:picLocks noChangeAspect="1" noChangeArrowheads="1"/>
          </p:cNvPicPr>
          <p:nvPr/>
        </p:nvPicPr>
        <p:blipFill>
          <a:blip r:embed="rId2" cstate="print"/>
          <a:srcRect/>
          <a:stretch>
            <a:fillRect/>
          </a:stretch>
        </p:blipFill>
        <p:spPr bwMode="auto">
          <a:xfrm>
            <a:off x="923794" y="1484784"/>
            <a:ext cx="7248606" cy="4320480"/>
          </a:xfrm>
          <a:prstGeom prst="rect">
            <a:avLst/>
          </a:prstGeom>
          <a:noFill/>
          <a:ln w="9525">
            <a:noFill/>
            <a:miter lim="800000"/>
            <a:headEnd/>
            <a:tailEnd/>
          </a:ln>
        </p:spPr>
      </p:pic>
      <p:pic>
        <p:nvPicPr>
          <p:cNvPr id="9" name="5 Marcador de contenido">
            <a:hlinkClick r:id="rId3" action="ppaction://hlinkpres?slideindex=2&amp;slidetitle=Contenidos"/>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Tree>
    <p:extLst>
      <p:ext uri="{BB962C8B-B14F-4D97-AF65-F5344CB8AC3E}">
        <p14:creationId xmlns:p14="http://schemas.microsoft.com/office/powerpoint/2010/main" val="328499566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sp>
        <p:nvSpPr>
          <p:cNvPr id="11" name="10 Marcador de contenido"/>
          <p:cNvSpPr>
            <a:spLocks noGrp="1"/>
          </p:cNvSpPr>
          <p:nvPr>
            <p:ph idx="1"/>
          </p:nvPr>
        </p:nvSpPr>
        <p:spPr>
          <a:xfrm>
            <a:off x="457200" y="1600201"/>
            <a:ext cx="8229600" cy="4110826"/>
          </a:xfrm>
        </p:spPr>
        <p:txBody>
          <a:bodyPr>
            <a:normAutofit lnSpcReduction="10000"/>
          </a:bodyPr>
          <a:lstStyle/>
          <a:p>
            <a:pPr marL="0" indent="0">
              <a:buNone/>
              <a:defRPr/>
            </a:pPr>
            <a:r>
              <a:rPr lang="es-EC" sz="1900" b="1" dirty="0" smtClean="0">
                <a:solidFill>
                  <a:schemeClr val="bg1">
                    <a:lumMod val="50000"/>
                  </a:schemeClr>
                </a:solidFill>
                <a:latin typeface="Verdana" pitchFamily="34" charset="0"/>
                <a:ea typeface="Verdana" pitchFamily="34" charset="0"/>
                <a:cs typeface="Verdana" pitchFamily="34" charset="0"/>
              </a:rPr>
              <a:t>Procesos</a:t>
            </a:r>
            <a:endParaRPr lang="es-EC" sz="1900" b="1" dirty="0">
              <a:solidFill>
                <a:schemeClr val="bg1">
                  <a:lumMod val="50000"/>
                </a:schemeClr>
              </a:solidFill>
              <a:latin typeface="Verdana" pitchFamily="34" charset="0"/>
              <a:ea typeface="Verdana" pitchFamily="34" charset="0"/>
              <a:cs typeface="Verdana" pitchFamily="34" charset="0"/>
            </a:endParaRPr>
          </a:p>
          <a:p>
            <a:pPr>
              <a:defRPr/>
            </a:pPr>
            <a:r>
              <a:rPr lang="es-EC" sz="1900" dirty="0" smtClean="0">
                <a:solidFill>
                  <a:schemeClr val="bg1">
                    <a:lumMod val="50000"/>
                  </a:schemeClr>
                </a:solidFill>
                <a:latin typeface="Verdana" pitchFamily="34" charset="0"/>
                <a:ea typeface="Verdana" pitchFamily="34" charset="0"/>
                <a:cs typeface="Verdana" pitchFamily="34" charset="0"/>
              </a:rPr>
              <a:t>Cumplimiento </a:t>
            </a:r>
            <a:r>
              <a:rPr lang="es-EC" sz="1900" dirty="0">
                <a:solidFill>
                  <a:schemeClr val="bg1">
                    <a:lumMod val="50000"/>
                  </a:schemeClr>
                </a:solidFill>
                <a:latin typeface="Verdana" pitchFamily="34" charset="0"/>
                <a:ea typeface="Verdana" pitchFamily="34" charset="0"/>
                <a:cs typeface="Verdana" pitchFamily="34" charset="0"/>
              </a:rPr>
              <a:t>de </a:t>
            </a:r>
            <a:r>
              <a:rPr lang="es-EC" sz="1900" dirty="0" smtClean="0">
                <a:solidFill>
                  <a:schemeClr val="bg1">
                    <a:lumMod val="50000"/>
                  </a:schemeClr>
                </a:solidFill>
                <a:latin typeface="Verdana" pitchFamily="34" charset="0"/>
                <a:ea typeface="Verdana" pitchFamily="34" charset="0"/>
                <a:cs typeface="Verdana" pitchFamily="34" charset="0"/>
              </a:rPr>
              <a:t>Solicitudes</a:t>
            </a:r>
            <a:endParaRPr lang="es-EC" sz="1900" dirty="0">
              <a:solidFill>
                <a:schemeClr val="bg1">
                  <a:lumMod val="50000"/>
                </a:schemeClr>
              </a:solidFill>
              <a:latin typeface="Verdana" pitchFamily="34" charset="0"/>
              <a:ea typeface="Verdana" pitchFamily="34" charset="0"/>
              <a:cs typeface="Verdana" pitchFamily="34" charset="0"/>
            </a:endParaRPr>
          </a:p>
          <a:p>
            <a:pPr>
              <a:defRPr/>
            </a:pPr>
            <a:r>
              <a:rPr lang="es-EC" sz="1900" dirty="0">
                <a:solidFill>
                  <a:schemeClr val="bg1">
                    <a:lumMod val="50000"/>
                  </a:schemeClr>
                </a:solidFill>
                <a:latin typeface="Verdana" pitchFamily="34" charset="0"/>
                <a:ea typeface="Verdana" pitchFamily="34" charset="0"/>
                <a:cs typeface="Verdana" pitchFamily="34" charset="0"/>
              </a:rPr>
              <a:t>Gestión de </a:t>
            </a:r>
            <a:r>
              <a:rPr lang="es-EC" sz="1900" dirty="0" smtClean="0">
                <a:solidFill>
                  <a:schemeClr val="bg1">
                    <a:lumMod val="50000"/>
                  </a:schemeClr>
                </a:solidFill>
                <a:latin typeface="Verdana" pitchFamily="34" charset="0"/>
                <a:ea typeface="Verdana" pitchFamily="34" charset="0"/>
                <a:cs typeface="Verdana" pitchFamily="34" charset="0"/>
              </a:rPr>
              <a:t>Incidentes</a:t>
            </a:r>
            <a:endParaRPr lang="es-EC" sz="1900" dirty="0">
              <a:solidFill>
                <a:schemeClr val="bg1">
                  <a:lumMod val="50000"/>
                </a:schemeClr>
              </a:solidFill>
              <a:latin typeface="Verdana" pitchFamily="34" charset="0"/>
              <a:ea typeface="Verdana" pitchFamily="34" charset="0"/>
              <a:cs typeface="Verdana" pitchFamily="34" charset="0"/>
            </a:endParaRPr>
          </a:p>
          <a:p>
            <a:pPr>
              <a:defRPr/>
            </a:pPr>
            <a:r>
              <a:rPr lang="es-EC" sz="1900" dirty="0">
                <a:solidFill>
                  <a:schemeClr val="bg1">
                    <a:lumMod val="50000"/>
                  </a:schemeClr>
                </a:solidFill>
                <a:latin typeface="Verdana" pitchFamily="34" charset="0"/>
                <a:ea typeface="Verdana" pitchFamily="34" charset="0"/>
                <a:cs typeface="Verdana" pitchFamily="34" charset="0"/>
              </a:rPr>
              <a:t>Gestión de </a:t>
            </a:r>
            <a:r>
              <a:rPr lang="es-EC" sz="1900" dirty="0" smtClean="0">
                <a:solidFill>
                  <a:schemeClr val="bg1">
                    <a:lumMod val="50000"/>
                  </a:schemeClr>
                </a:solidFill>
                <a:latin typeface="Verdana" pitchFamily="34" charset="0"/>
                <a:ea typeface="Verdana" pitchFamily="34" charset="0"/>
                <a:cs typeface="Verdana" pitchFamily="34" charset="0"/>
              </a:rPr>
              <a:t>Problemas</a:t>
            </a:r>
            <a:endParaRPr lang="es-EC" sz="1900" dirty="0">
              <a:solidFill>
                <a:schemeClr val="bg1">
                  <a:lumMod val="50000"/>
                </a:schemeClr>
              </a:solidFill>
              <a:latin typeface="Verdana" pitchFamily="34" charset="0"/>
              <a:ea typeface="Verdana" pitchFamily="34" charset="0"/>
              <a:cs typeface="Verdana" pitchFamily="34" charset="0"/>
            </a:endParaRPr>
          </a:p>
          <a:p>
            <a:pPr>
              <a:defRPr/>
            </a:pPr>
            <a:r>
              <a:rPr lang="es-EC" sz="1900" dirty="0">
                <a:solidFill>
                  <a:schemeClr val="bg1">
                    <a:lumMod val="50000"/>
                  </a:schemeClr>
                </a:solidFill>
                <a:latin typeface="Verdana" pitchFamily="34" charset="0"/>
                <a:ea typeface="Verdana" pitchFamily="34" charset="0"/>
                <a:cs typeface="Verdana" pitchFamily="34" charset="0"/>
              </a:rPr>
              <a:t>Niveles de </a:t>
            </a:r>
            <a:r>
              <a:rPr lang="es-EC" sz="1900" dirty="0" smtClean="0">
                <a:solidFill>
                  <a:schemeClr val="bg1">
                    <a:lumMod val="50000"/>
                  </a:schemeClr>
                </a:solidFill>
                <a:latin typeface="Verdana" pitchFamily="34" charset="0"/>
                <a:ea typeface="Verdana" pitchFamily="34" charset="0"/>
                <a:cs typeface="Verdana" pitchFamily="34" charset="0"/>
              </a:rPr>
              <a:t>Servicio</a:t>
            </a:r>
          </a:p>
          <a:p>
            <a:pPr>
              <a:defRPr/>
            </a:pPr>
            <a:r>
              <a:rPr lang="es-EC" sz="1900" dirty="0">
                <a:solidFill>
                  <a:schemeClr val="bg1">
                    <a:lumMod val="50000"/>
                  </a:schemeClr>
                </a:solidFill>
                <a:latin typeface="Verdana" pitchFamily="34" charset="0"/>
                <a:ea typeface="Verdana" pitchFamily="34" charset="0"/>
                <a:cs typeface="Verdana" pitchFamily="34" charset="0"/>
              </a:rPr>
              <a:t>Gestión del </a:t>
            </a:r>
            <a:r>
              <a:rPr lang="es-EC" sz="1900" dirty="0" smtClean="0">
                <a:solidFill>
                  <a:schemeClr val="bg1">
                    <a:lumMod val="50000"/>
                  </a:schemeClr>
                </a:solidFill>
                <a:latin typeface="Verdana" pitchFamily="34" charset="0"/>
                <a:ea typeface="Verdana" pitchFamily="34" charset="0"/>
                <a:cs typeface="Verdana" pitchFamily="34" charset="0"/>
              </a:rPr>
              <a:t>Conocimiento</a:t>
            </a:r>
            <a:endParaRPr lang="es-EC" sz="1900" dirty="0">
              <a:solidFill>
                <a:schemeClr val="bg1">
                  <a:lumMod val="50000"/>
                </a:schemeClr>
              </a:solidFill>
              <a:latin typeface="Verdana" pitchFamily="34" charset="0"/>
              <a:ea typeface="Verdana" pitchFamily="34" charset="0"/>
              <a:cs typeface="Verdana" pitchFamily="34" charset="0"/>
            </a:endParaRPr>
          </a:p>
          <a:p>
            <a:pPr marL="0" indent="0">
              <a:buNone/>
              <a:defRPr/>
            </a:pPr>
            <a:endParaRPr lang="es-EC" sz="1900" b="1" dirty="0" smtClean="0">
              <a:solidFill>
                <a:schemeClr val="bg1">
                  <a:lumMod val="50000"/>
                </a:schemeClr>
              </a:solidFill>
              <a:latin typeface="Verdana" pitchFamily="34" charset="0"/>
              <a:ea typeface="Verdana" pitchFamily="34" charset="0"/>
              <a:cs typeface="Verdana" pitchFamily="34" charset="0"/>
            </a:endParaRPr>
          </a:p>
          <a:p>
            <a:pPr marL="4216400">
              <a:buNone/>
              <a:defRPr/>
            </a:pPr>
            <a:r>
              <a:rPr lang="es-EC" sz="1900" b="1" dirty="0" smtClean="0">
                <a:solidFill>
                  <a:schemeClr val="bg1">
                    <a:lumMod val="50000"/>
                  </a:schemeClr>
                </a:solidFill>
                <a:latin typeface="Verdana" pitchFamily="34" charset="0"/>
                <a:ea typeface="Verdana" pitchFamily="34" charset="0"/>
                <a:cs typeface="Verdana" pitchFamily="34" charset="0"/>
              </a:rPr>
              <a:t>Capacidades</a:t>
            </a:r>
            <a:endParaRPr lang="es-EC" sz="1900" b="1" dirty="0">
              <a:solidFill>
                <a:schemeClr val="bg1">
                  <a:lumMod val="50000"/>
                </a:schemeClr>
              </a:solidFill>
              <a:latin typeface="Verdana" pitchFamily="34" charset="0"/>
              <a:ea typeface="Verdana" pitchFamily="34" charset="0"/>
              <a:cs typeface="Verdana" pitchFamily="34" charset="0"/>
            </a:endParaRPr>
          </a:p>
          <a:p>
            <a:pPr marL="4216400">
              <a:defRPr/>
            </a:pPr>
            <a:r>
              <a:rPr lang="es-EC" sz="1900" dirty="0">
                <a:solidFill>
                  <a:schemeClr val="bg1">
                    <a:lumMod val="50000"/>
                  </a:schemeClr>
                </a:solidFill>
                <a:latin typeface="Verdana" pitchFamily="34" charset="0"/>
                <a:ea typeface="Verdana" pitchFamily="34" charset="0"/>
                <a:cs typeface="Verdana" pitchFamily="34" charset="0"/>
              </a:rPr>
              <a:t>Gestionar Entrega de servicios</a:t>
            </a:r>
          </a:p>
          <a:p>
            <a:pPr marL="4216400">
              <a:defRPr/>
            </a:pPr>
            <a:r>
              <a:rPr lang="es-EC" sz="1900" dirty="0">
                <a:solidFill>
                  <a:schemeClr val="bg1">
                    <a:lumMod val="50000"/>
                  </a:schemeClr>
                </a:solidFill>
                <a:latin typeface="Verdana" pitchFamily="34" charset="0"/>
                <a:ea typeface="Verdana" pitchFamily="34" charset="0"/>
                <a:cs typeface="Verdana" pitchFamily="34" charset="0"/>
              </a:rPr>
              <a:t>Capacidad de respuesta </a:t>
            </a:r>
          </a:p>
          <a:p>
            <a:pPr marL="4216400">
              <a:defRPr/>
            </a:pPr>
            <a:r>
              <a:rPr lang="es-EC" sz="1900" dirty="0" smtClean="0">
                <a:solidFill>
                  <a:schemeClr val="bg1">
                    <a:lumMod val="50000"/>
                  </a:schemeClr>
                </a:solidFill>
                <a:latin typeface="Verdana" pitchFamily="34" charset="0"/>
                <a:ea typeface="Verdana" pitchFamily="34" charset="0"/>
                <a:cs typeface="Verdana" pitchFamily="34" charset="0"/>
              </a:rPr>
              <a:t>Comunicaciones</a:t>
            </a:r>
            <a:endParaRPr lang="es-EC" sz="1900" dirty="0">
              <a:solidFill>
                <a:schemeClr val="bg1">
                  <a:lumMod val="50000"/>
                </a:schemeClr>
              </a:solidFill>
              <a:latin typeface="Verdana" pitchFamily="34" charset="0"/>
              <a:ea typeface="Verdana" pitchFamily="34" charset="0"/>
              <a:cs typeface="Verdana" pitchFamily="34" charset="0"/>
            </a:endParaRPr>
          </a:p>
          <a:p>
            <a:pPr marL="4216400">
              <a:defRPr/>
            </a:pPr>
            <a:r>
              <a:rPr lang="es-EC" sz="1900" dirty="0">
                <a:solidFill>
                  <a:schemeClr val="bg1">
                    <a:lumMod val="50000"/>
                  </a:schemeClr>
                </a:solidFill>
                <a:latin typeface="Verdana" pitchFamily="34" charset="0"/>
                <a:ea typeface="Verdana" pitchFamily="34" charset="0"/>
                <a:cs typeface="Verdana" pitchFamily="34" charset="0"/>
              </a:rPr>
              <a:t>Flujos Automáticos</a:t>
            </a:r>
          </a:p>
          <a:p>
            <a:pPr marL="0" indent="0">
              <a:buNone/>
            </a:pPr>
            <a:endParaRPr lang="es-EC" dirty="0"/>
          </a:p>
        </p:txBody>
      </p:sp>
      <p:sp>
        <p:nvSpPr>
          <p:cNvPr id="2" name="1 Título"/>
          <p:cNvSpPr>
            <a:spLocks noGrp="1"/>
          </p:cNvSpPr>
          <p:nvPr>
            <p:ph type="title"/>
          </p:nvPr>
        </p:nvSpPr>
        <p:spPr/>
        <p:txBody>
          <a:bodyPr/>
          <a:lstStyle/>
          <a:p>
            <a:r>
              <a:rPr lang="es-EC" dirty="0" smtClean="0"/>
              <a:t>Tivoli Service Request Manager      </a:t>
            </a:r>
            <a:r>
              <a:rPr lang="es-EC" sz="100" dirty="0" smtClean="0"/>
              <a:t>.</a:t>
            </a:r>
            <a:endParaRPr lang="es-EC" sz="100" dirty="0"/>
          </a:p>
        </p:txBody>
      </p:sp>
      <p:pic>
        <p:nvPicPr>
          <p:cNvPr id="7" name="Picture 2"/>
          <p:cNvPicPr>
            <a:picLocks noChangeAspect="1" noChangeArrowheads="1"/>
          </p:cNvPicPr>
          <p:nvPr/>
        </p:nvPicPr>
        <p:blipFill>
          <a:blip r:embed="rId2"/>
          <a:srcRect/>
          <a:stretch>
            <a:fillRect/>
          </a:stretch>
        </p:blipFill>
        <p:spPr bwMode="auto">
          <a:xfrm>
            <a:off x="4973533" y="1556792"/>
            <a:ext cx="3128267" cy="1707256"/>
          </a:xfrm>
          <a:prstGeom prst="rect">
            <a:avLst/>
          </a:prstGeom>
          <a:noFill/>
          <a:ln w="9525">
            <a:noFill/>
            <a:miter lim="800000"/>
            <a:headEnd/>
            <a:tailEnd/>
          </a:ln>
          <a:effectLst/>
        </p:spPr>
      </p:pic>
      <p:pic>
        <p:nvPicPr>
          <p:cNvPr id="9" name="Picture 3"/>
          <p:cNvPicPr>
            <a:picLocks noChangeAspect="1" noChangeArrowheads="1"/>
          </p:cNvPicPr>
          <p:nvPr/>
        </p:nvPicPr>
        <p:blipFill>
          <a:blip r:embed="rId3"/>
          <a:srcRect/>
          <a:stretch>
            <a:fillRect/>
          </a:stretch>
        </p:blipFill>
        <p:spPr bwMode="auto">
          <a:xfrm>
            <a:off x="959786" y="4005064"/>
            <a:ext cx="2820126" cy="1705962"/>
          </a:xfrm>
          <a:prstGeom prst="rect">
            <a:avLst/>
          </a:prstGeom>
          <a:noFill/>
          <a:ln w="9525">
            <a:noFill/>
            <a:miter lim="800000"/>
            <a:headEnd/>
            <a:tailEnd/>
          </a:ln>
          <a:effectLst/>
        </p:spPr>
      </p:pic>
      <p:pic>
        <p:nvPicPr>
          <p:cNvPr id="12" name="5 Marcador de contenido">
            <a:hlinkClick r:id="rId4" action="ppaction://hlinkpres?slideindex=2&amp;slidetitle=Contenidos"/>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Tree>
    <p:extLst>
      <p:ext uri="{BB962C8B-B14F-4D97-AF65-F5344CB8AC3E}">
        <p14:creationId xmlns:p14="http://schemas.microsoft.com/office/powerpoint/2010/main" val="88646077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539552" y="3068960"/>
            <a:ext cx="8062664"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b="1" dirty="0" smtClean="0">
                <a:latin typeface="Arial" pitchFamily="34" charset="0"/>
                <a:cs typeface="Arial" pitchFamily="34" charset="0"/>
              </a:rPr>
              <a:t>CAPITULO III</a:t>
            </a:r>
            <a:endParaRPr lang="es-EC" b="1" dirty="0">
              <a:latin typeface="Arial" pitchFamily="34" charset="0"/>
              <a:cs typeface="Arial" pitchFamily="34" charset="0"/>
            </a:endParaRPr>
          </a:p>
        </p:txBody>
      </p:sp>
      <p:sp>
        <p:nvSpPr>
          <p:cNvPr id="6" name="4 Subtítulo"/>
          <p:cNvSpPr txBox="1">
            <a:spLocks/>
          </p:cNvSpPr>
          <p:nvPr/>
        </p:nvSpPr>
        <p:spPr>
          <a:xfrm>
            <a:off x="899592" y="3886200"/>
            <a:ext cx="7376864" cy="6949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ES_tradnl" sz="2500" dirty="0">
                <a:solidFill>
                  <a:schemeClr val="tx1">
                    <a:lumMod val="50000"/>
                    <a:lumOff val="50000"/>
                  </a:schemeClr>
                </a:solidFill>
              </a:rPr>
              <a:t>EVALUACIÓN </a:t>
            </a:r>
            <a:r>
              <a:rPr lang="es-ES_tradnl" sz="2500" dirty="0" smtClean="0">
                <a:solidFill>
                  <a:schemeClr val="tx1">
                    <a:lumMod val="50000"/>
                    <a:lumOff val="50000"/>
                  </a:schemeClr>
                </a:solidFill>
              </a:rPr>
              <a:t>DE SITUACIÓN </a:t>
            </a:r>
            <a:r>
              <a:rPr lang="es-ES_tradnl" sz="2500" dirty="0">
                <a:solidFill>
                  <a:schemeClr val="tx1">
                    <a:lumMod val="50000"/>
                    <a:lumOff val="50000"/>
                  </a:schemeClr>
                </a:solidFill>
              </a:rPr>
              <a:t>ACTUAL DE LA EMPRESA Y SUS PROCESOS DE GESTIÓN DE SOLICITUDES Y GESTIÓN DE INCIDENTES</a:t>
            </a:r>
            <a:endParaRPr lang="es-EC" sz="2500" dirty="0">
              <a:solidFill>
                <a:schemeClr val="tx1">
                  <a:lumMod val="50000"/>
                  <a:lumOff val="50000"/>
                </a:schemeClr>
              </a:solidFill>
            </a:endParaRPr>
          </a:p>
        </p:txBody>
      </p:sp>
    </p:spTree>
    <p:extLst>
      <p:ext uri="{BB962C8B-B14F-4D97-AF65-F5344CB8AC3E}">
        <p14:creationId xmlns:p14="http://schemas.microsoft.com/office/powerpoint/2010/main" val="8634426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sp>
        <p:nvSpPr>
          <p:cNvPr id="11" name="10 Marcador de contenido"/>
          <p:cNvSpPr>
            <a:spLocks noGrp="1"/>
          </p:cNvSpPr>
          <p:nvPr>
            <p:ph idx="1"/>
          </p:nvPr>
        </p:nvSpPr>
        <p:spPr/>
        <p:txBody>
          <a:bodyPr/>
          <a:lstStyle/>
          <a:p>
            <a:pPr marL="0" indent="0">
              <a:buNone/>
            </a:pPr>
            <a:endParaRPr lang="es-EC" sz="4000" dirty="0" smtClean="0"/>
          </a:p>
          <a:p>
            <a:r>
              <a:rPr lang="es-EC" sz="4000" smtClean="0"/>
              <a:t>Aspectos Procesales</a:t>
            </a:r>
            <a:endParaRPr lang="es-EC" sz="4000" dirty="0" smtClean="0"/>
          </a:p>
          <a:p>
            <a:r>
              <a:rPr lang="es-EC" sz="4000" dirty="0" smtClean="0"/>
              <a:t>Aspectos Cognoscitivos</a:t>
            </a:r>
          </a:p>
          <a:p>
            <a:r>
              <a:rPr lang="es-EC" sz="4000" dirty="0" smtClean="0"/>
              <a:t>Aspectos Tecnológicos</a:t>
            </a:r>
          </a:p>
          <a:p>
            <a:pPr marL="0" indent="0">
              <a:buNone/>
            </a:pPr>
            <a:endParaRPr lang="es-EC" dirty="0"/>
          </a:p>
        </p:txBody>
      </p:sp>
      <p:sp>
        <p:nvSpPr>
          <p:cNvPr id="2" name="1 Título"/>
          <p:cNvSpPr>
            <a:spLocks noGrp="1"/>
          </p:cNvSpPr>
          <p:nvPr>
            <p:ph type="title"/>
          </p:nvPr>
        </p:nvSpPr>
        <p:spPr/>
        <p:txBody>
          <a:bodyPr/>
          <a:lstStyle/>
          <a:p>
            <a:r>
              <a:rPr lang="es-EC" dirty="0" smtClean="0"/>
              <a:t>Marco de Evaluación</a:t>
            </a:r>
            <a:endParaRPr lang="es-EC" dirty="0"/>
          </a:p>
        </p:txBody>
      </p:sp>
      <p:pic>
        <p:nvPicPr>
          <p:cNvPr id="7" name="5 Marcador de contenido">
            <a:hlinkClick r:id="rId2" action="ppaction://hlinkpres?slideindex=2&amp;slidetitle=Contenidos"/>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Tree>
    <p:extLst>
      <p:ext uri="{BB962C8B-B14F-4D97-AF65-F5344CB8AC3E}">
        <p14:creationId xmlns:p14="http://schemas.microsoft.com/office/powerpoint/2010/main" val="23459068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C" dirty="0" smtClean="0"/>
              <a:t>Aspectos procesales</a:t>
            </a:r>
            <a:endParaRPr lang="es-EC" dirty="0"/>
          </a:p>
        </p:txBody>
      </p:sp>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pic>
        <p:nvPicPr>
          <p:cNvPr id="7" name="5 Marcador de contenido">
            <a:hlinkClick r:id="rId3" action="ppaction://hlinkpres?slideindex=2&amp;slidetitle=Contenidos"/>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
        <p:nvSpPr>
          <p:cNvPr id="3" name="2 Marcador de contenido"/>
          <p:cNvSpPr>
            <a:spLocks noGrp="1"/>
          </p:cNvSpPr>
          <p:nvPr>
            <p:ph idx="1"/>
          </p:nvPr>
        </p:nvSpPr>
        <p:spPr/>
        <p:txBody>
          <a:bodyPr>
            <a:normAutofit/>
          </a:bodyPr>
          <a:lstStyle/>
          <a:p>
            <a:pPr marL="0" indent="0" algn="just">
              <a:buNone/>
            </a:pPr>
            <a:r>
              <a:rPr lang="es-ES_tradnl" dirty="0" smtClean="0"/>
              <a:t>Se </a:t>
            </a:r>
            <a:r>
              <a:rPr lang="es-ES_tradnl" dirty="0"/>
              <a:t>ha realizado un análisis de </a:t>
            </a:r>
            <a:r>
              <a:rPr lang="es-ES_tradnl" dirty="0" smtClean="0"/>
              <a:t>brechas </a:t>
            </a:r>
            <a:r>
              <a:rPr lang="es-ES_tradnl" dirty="0"/>
              <a:t>(GAP </a:t>
            </a:r>
            <a:r>
              <a:rPr lang="es-ES_tradnl" dirty="0" err="1" smtClean="0"/>
              <a:t>Analysis</a:t>
            </a:r>
            <a:r>
              <a:rPr lang="es-ES_tradnl" dirty="0" smtClean="0"/>
              <a:t>) para evaluar </a:t>
            </a:r>
            <a:r>
              <a:rPr lang="es-ES_tradnl" dirty="0"/>
              <a:t>la  </a:t>
            </a:r>
            <a:r>
              <a:rPr lang="es-ES_tradnl" dirty="0" smtClean="0"/>
              <a:t>diferencia que </a:t>
            </a:r>
            <a:r>
              <a:rPr lang="es-ES_tradnl" dirty="0"/>
              <a:t>existe entre el nivel actual de madurez de los </a:t>
            </a:r>
            <a:r>
              <a:rPr lang="es-ES_tradnl" dirty="0" smtClean="0"/>
              <a:t>procesos según ITIL.</a:t>
            </a:r>
          </a:p>
          <a:p>
            <a:pPr marL="0" indent="0" algn="just">
              <a:buNone/>
            </a:pPr>
            <a:r>
              <a:rPr lang="es-ES_tradnl" dirty="0" smtClean="0"/>
              <a:t>El </a:t>
            </a:r>
            <a:r>
              <a:rPr lang="es-ES_tradnl" dirty="0"/>
              <a:t>análisis, es realizado mediante entrevistas que han sido realizadas a personal </a:t>
            </a:r>
            <a:r>
              <a:rPr lang="es-ES_tradnl" dirty="0" smtClean="0"/>
              <a:t>interno </a:t>
            </a:r>
            <a:r>
              <a:rPr lang="es-ES_tradnl" dirty="0"/>
              <a:t>y a </a:t>
            </a:r>
            <a:r>
              <a:rPr lang="es-ES_tradnl" dirty="0" smtClean="0"/>
              <a:t>clientes.</a:t>
            </a:r>
            <a:endParaRPr lang="es-EC" dirty="0"/>
          </a:p>
        </p:txBody>
      </p:sp>
    </p:spTree>
    <p:extLst>
      <p:ext uri="{BB962C8B-B14F-4D97-AF65-F5344CB8AC3E}">
        <p14:creationId xmlns:p14="http://schemas.microsoft.com/office/powerpoint/2010/main" val="161416378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pic>
        <p:nvPicPr>
          <p:cNvPr id="7" name="5 Marcador de contenido">
            <a:hlinkClick r:id="rId3" action="ppaction://hlinkpres?slideindex=2&amp;slidetitle=Contenidos"/>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
        <p:nvSpPr>
          <p:cNvPr id="6" name="5 Título"/>
          <p:cNvSpPr>
            <a:spLocks noGrp="1"/>
          </p:cNvSpPr>
          <p:nvPr>
            <p:ph type="title"/>
          </p:nvPr>
        </p:nvSpPr>
        <p:spPr/>
        <p:txBody>
          <a:bodyPr/>
          <a:lstStyle/>
          <a:p>
            <a:r>
              <a:rPr lang="es-EC" dirty="0" smtClean="0"/>
              <a:t>Análisis de brechas</a:t>
            </a:r>
            <a:endParaRPr lang="es-EC" dirty="0"/>
          </a:p>
        </p:txBody>
      </p:sp>
      <p:pic>
        <p:nvPicPr>
          <p:cNvPr id="8" name="7 Marcador de contenido"/>
          <p:cNvPicPr>
            <a:picLocks noGrp="1"/>
          </p:cNvPicPr>
          <p:nvPr>
            <p:ph idx="1"/>
          </p:nvPr>
        </p:nvPicPr>
        <p:blipFill>
          <a:blip r:embed="rId5">
            <a:extLst>
              <a:ext uri="{28A0092B-C50C-407E-A947-70E740481C1C}">
                <a14:useLocalDpi xmlns:a14="http://schemas.microsoft.com/office/drawing/2010/main" val="0"/>
              </a:ext>
            </a:extLst>
          </a:blip>
          <a:stretch>
            <a:fillRect/>
          </a:stretch>
        </p:blipFill>
        <p:spPr>
          <a:xfrm>
            <a:off x="395536" y="1340769"/>
            <a:ext cx="8424936" cy="4680520"/>
          </a:xfrm>
          <a:prstGeom prst="rect">
            <a:avLst/>
          </a:prstGeom>
          <a:ln>
            <a:noFill/>
          </a:ln>
        </p:spPr>
      </p:pic>
      <p:sp>
        <p:nvSpPr>
          <p:cNvPr id="9" name="8 CuadroTexto"/>
          <p:cNvSpPr txBox="1"/>
          <p:nvPr/>
        </p:nvSpPr>
        <p:spPr>
          <a:xfrm>
            <a:off x="7452320" y="6309320"/>
            <a:ext cx="1512168" cy="307777"/>
          </a:xfrm>
          <a:prstGeom prst="rect">
            <a:avLst/>
          </a:prstGeom>
          <a:noFill/>
        </p:spPr>
        <p:txBody>
          <a:bodyPr wrap="square" rtlCol="0">
            <a:spAutoFit/>
          </a:bodyPr>
          <a:lstStyle/>
          <a:p>
            <a:r>
              <a:rPr lang="es-EC" sz="1400" dirty="0" smtClean="0">
                <a:solidFill>
                  <a:schemeClr val="tx1">
                    <a:lumMod val="50000"/>
                    <a:lumOff val="50000"/>
                  </a:schemeClr>
                </a:solidFill>
              </a:rPr>
              <a:t>Promedio: 1,1628</a:t>
            </a:r>
            <a:endParaRPr lang="es-EC" sz="1400" dirty="0">
              <a:solidFill>
                <a:schemeClr val="tx1">
                  <a:lumMod val="50000"/>
                  <a:lumOff val="50000"/>
                </a:schemeClr>
              </a:solidFill>
            </a:endParaRPr>
          </a:p>
        </p:txBody>
      </p:sp>
    </p:spTree>
    <p:extLst>
      <p:ext uri="{BB962C8B-B14F-4D97-AF65-F5344CB8AC3E}">
        <p14:creationId xmlns:p14="http://schemas.microsoft.com/office/powerpoint/2010/main" val="60180094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pic>
        <p:nvPicPr>
          <p:cNvPr id="7" name="5 Marcador de contenido">
            <a:hlinkClick r:id="rId3" action="ppaction://hlinkpres?slideindex=2&amp;slidetitle=Contenidos"/>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
        <p:nvSpPr>
          <p:cNvPr id="2" name="1 Marcador de contenido"/>
          <p:cNvSpPr>
            <a:spLocks noGrp="1"/>
          </p:cNvSpPr>
          <p:nvPr>
            <p:ph idx="1"/>
          </p:nvPr>
        </p:nvSpPr>
        <p:spPr/>
        <p:txBody>
          <a:bodyPr>
            <a:normAutofit/>
          </a:bodyPr>
          <a:lstStyle/>
          <a:p>
            <a:pPr marL="0" indent="0">
              <a:buNone/>
            </a:pPr>
            <a:endParaRPr lang="es-EC" sz="3600" dirty="0" smtClean="0"/>
          </a:p>
          <a:p>
            <a:r>
              <a:rPr lang="es-EC" sz="3600" dirty="0" smtClean="0"/>
              <a:t>Personal certificado en ITIL (4 Personas)</a:t>
            </a:r>
          </a:p>
          <a:p>
            <a:r>
              <a:rPr lang="es-EC" sz="3600" dirty="0" smtClean="0"/>
              <a:t>Personal Certificado IBM (10 Personas)</a:t>
            </a:r>
          </a:p>
          <a:p>
            <a:r>
              <a:rPr lang="es-EC" sz="3600" dirty="0" smtClean="0"/>
              <a:t>Conocimiento de principios ITIL</a:t>
            </a:r>
            <a:endParaRPr lang="es-EC" sz="3600" dirty="0"/>
          </a:p>
        </p:txBody>
      </p:sp>
      <p:sp>
        <p:nvSpPr>
          <p:cNvPr id="6" name="5 Título"/>
          <p:cNvSpPr>
            <a:spLocks noGrp="1"/>
          </p:cNvSpPr>
          <p:nvPr>
            <p:ph type="title"/>
          </p:nvPr>
        </p:nvSpPr>
        <p:spPr/>
        <p:txBody>
          <a:bodyPr/>
          <a:lstStyle/>
          <a:p>
            <a:r>
              <a:rPr lang="es-EC" dirty="0" smtClean="0"/>
              <a:t>Aspectos Cognoscitivos</a:t>
            </a:r>
            <a:endParaRPr lang="es-EC" dirty="0"/>
          </a:p>
        </p:txBody>
      </p:sp>
    </p:spTree>
    <p:extLst>
      <p:ext uri="{BB962C8B-B14F-4D97-AF65-F5344CB8AC3E}">
        <p14:creationId xmlns:p14="http://schemas.microsoft.com/office/powerpoint/2010/main" val="391481253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pic>
        <p:nvPicPr>
          <p:cNvPr id="7" name="5 Marcador de contenido">
            <a:hlinkClick r:id="rId3" action="ppaction://hlinkpres?slideindex=2&amp;slidetitle=Contenidos"/>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
        <p:nvSpPr>
          <p:cNvPr id="2" name="1 Marcador de contenido"/>
          <p:cNvSpPr>
            <a:spLocks noGrp="1"/>
          </p:cNvSpPr>
          <p:nvPr>
            <p:ph idx="1"/>
          </p:nvPr>
        </p:nvSpPr>
        <p:spPr/>
        <p:txBody>
          <a:bodyPr/>
          <a:lstStyle/>
          <a:p>
            <a:r>
              <a:rPr lang="es-EC" dirty="0" smtClean="0"/>
              <a:t>Servidores </a:t>
            </a:r>
            <a:r>
              <a:rPr lang="es-EC" dirty="0" err="1" smtClean="0"/>
              <a:t>Blade</a:t>
            </a:r>
            <a:endParaRPr lang="es-EC" dirty="0" smtClean="0"/>
          </a:p>
          <a:p>
            <a:r>
              <a:rPr lang="es-EC" dirty="0" smtClean="0"/>
              <a:t>Servidor Rack</a:t>
            </a:r>
          </a:p>
          <a:p>
            <a:r>
              <a:rPr lang="es-EC" dirty="0" smtClean="0"/>
              <a:t>Servidores Tower</a:t>
            </a:r>
          </a:p>
          <a:p>
            <a:r>
              <a:rPr lang="es-EC" dirty="0" smtClean="0"/>
              <a:t>Red de datos </a:t>
            </a:r>
          </a:p>
          <a:p>
            <a:r>
              <a:rPr lang="es-EC" dirty="0" smtClean="0"/>
              <a:t>IP Pública </a:t>
            </a:r>
          </a:p>
          <a:p>
            <a:r>
              <a:rPr lang="es-EC" dirty="0" smtClean="0"/>
              <a:t>Dominio</a:t>
            </a:r>
          </a:p>
          <a:p>
            <a:r>
              <a:rPr lang="es-EC" dirty="0" smtClean="0"/>
              <a:t>Uso licencias (BP)</a:t>
            </a:r>
            <a:endParaRPr lang="es-EC" dirty="0"/>
          </a:p>
        </p:txBody>
      </p:sp>
      <p:sp>
        <p:nvSpPr>
          <p:cNvPr id="6" name="5 Título"/>
          <p:cNvSpPr>
            <a:spLocks noGrp="1"/>
          </p:cNvSpPr>
          <p:nvPr>
            <p:ph type="title"/>
          </p:nvPr>
        </p:nvSpPr>
        <p:spPr/>
        <p:txBody>
          <a:bodyPr/>
          <a:lstStyle/>
          <a:p>
            <a:r>
              <a:rPr lang="es-EC" dirty="0" smtClean="0"/>
              <a:t>Aspectos Tecnológicos</a:t>
            </a:r>
            <a:endParaRPr lang="es-EC" dirty="0"/>
          </a:p>
        </p:txBody>
      </p:sp>
      <p:pic>
        <p:nvPicPr>
          <p:cNvPr id="8" name="7 Imagen"/>
          <p:cNvPicPr/>
          <p:nvPr/>
        </p:nvPicPr>
        <p:blipFill>
          <a:blip r:embed="rId5"/>
          <a:stretch>
            <a:fillRect/>
          </a:stretch>
        </p:blipFill>
        <p:spPr>
          <a:xfrm>
            <a:off x="3807792" y="2276872"/>
            <a:ext cx="5180136" cy="3600400"/>
          </a:xfrm>
          <a:prstGeom prst="rect">
            <a:avLst/>
          </a:prstGeom>
          <a:ln>
            <a:noFill/>
          </a:ln>
        </p:spPr>
      </p:pic>
    </p:spTree>
    <p:extLst>
      <p:ext uri="{BB962C8B-B14F-4D97-AF65-F5344CB8AC3E}">
        <p14:creationId xmlns:p14="http://schemas.microsoft.com/office/powerpoint/2010/main" val="397605739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sp>
        <p:nvSpPr>
          <p:cNvPr id="11" name="10 Marcador de contenido"/>
          <p:cNvSpPr>
            <a:spLocks noGrp="1"/>
          </p:cNvSpPr>
          <p:nvPr>
            <p:ph idx="1"/>
          </p:nvPr>
        </p:nvSpPr>
        <p:spPr/>
        <p:txBody>
          <a:bodyPr/>
          <a:lstStyle/>
          <a:p>
            <a:pPr marL="0" indent="0" algn="just">
              <a:buNone/>
            </a:pPr>
            <a:r>
              <a:rPr lang="es-EC" dirty="0" smtClean="0"/>
              <a:t>SinergyTeam Cía. Ltda. es una empresa proveedora de servicios de TI con 10 años en el mercado ecuatoriano, que enfoca su operación a implementar buenas prácticas de gestión de servicios TI en sus clientes, así como software para automatizar dichas prácticas y además provee el hardware necesario para soportar las soluciones de Software.</a:t>
            </a:r>
            <a:endParaRPr lang="es-EC" dirty="0"/>
          </a:p>
        </p:txBody>
      </p:sp>
      <p:sp>
        <p:nvSpPr>
          <p:cNvPr id="12" name="11 Título"/>
          <p:cNvSpPr>
            <a:spLocks noGrp="1"/>
          </p:cNvSpPr>
          <p:nvPr>
            <p:ph type="title"/>
          </p:nvPr>
        </p:nvSpPr>
        <p:spPr/>
        <p:txBody>
          <a:bodyPr/>
          <a:lstStyle/>
          <a:p>
            <a:r>
              <a:rPr lang="es-EC" dirty="0" smtClean="0"/>
              <a:t>ANTECEDENTES</a:t>
            </a:r>
            <a:endParaRPr lang="es-EC" dirty="0"/>
          </a:p>
        </p:txBody>
      </p:sp>
      <p:pic>
        <p:nvPicPr>
          <p:cNvPr id="9" name="5 Marcador de contenido">
            <a:hlinkClick r:id="rId2" action="ppaction://hlinkpres?slideindex=2&amp;slidetitle=Contenidos"/>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Tree>
    <p:extLst>
      <p:ext uri="{BB962C8B-B14F-4D97-AF65-F5344CB8AC3E}">
        <p14:creationId xmlns:p14="http://schemas.microsoft.com/office/powerpoint/2010/main" val="30237915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539552" y="3068960"/>
            <a:ext cx="8062664"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b="1" dirty="0" smtClean="0">
                <a:latin typeface="Arial" pitchFamily="34" charset="0"/>
                <a:cs typeface="Arial" pitchFamily="34" charset="0"/>
              </a:rPr>
              <a:t>CAPITULO IV</a:t>
            </a:r>
            <a:endParaRPr lang="es-EC" b="1" dirty="0">
              <a:latin typeface="Arial" pitchFamily="34" charset="0"/>
              <a:cs typeface="Arial" pitchFamily="34" charset="0"/>
            </a:endParaRPr>
          </a:p>
        </p:txBody>
      </p:sp>
      <p:sp>
        <p:nvSpPr>
          <p:cNvPr id="6" name="4 Subtítulo"/>
          <p:cNvSpPr txBox="1">
            <a:spLocks/>
          </p:cNvSpPr>
          <p:nvPr/>
        </p:nvSpPr>
        <p:spPr>
          <a:xfrm>
            <a:off x="899592" y="3886200"/>
            <a:ext cx="7376864" cy="1343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ES_tradnl" sz="2500" dirty="0" smtClean="0">
                <a:solidFill>
                  <a:schemeClr val="tx1">
                    <a:lumMod val="50000"/>
                    <a:lumOff val="50000"/>
                  </a:schemeClr>
                </a:solidFill>
              </a:rPr>
              <a:t>DISEÑO DEL CENTRO DE SERVICIOS Y LOS PROCESOS DE CUMPLIMIENTO DE SOLICITUDES Y GESTIÓN DE INCIDENTES</a:t>
            </a:r>
            <a:endParaRPr lang="es-EC" sz="2500" dirty="0">
              <a:solidFill>
                <a:schemeClr val="tx1">
                  <a:lumMod val="50000"/>
                  <a:lumOff val="50000"/>
                </a:schemeClr>
              </a:solidFill>
            </a:endParaRPr>
          </a:p>
        </p:txBody>
      </p:sp>
    </p:spTree>
    <p:extLst>
      <p:ext uri="{BB962C8B-B14F-4D97-AF65-F5344CB8AC3E}">
        <p14:creationId xmlns:p14="http://schemas.microsoft.com/office/powerpoint/2010/main" val="36956943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sp>
        <p:nvSpPr>
          <p:cNvPr id="2" name="1 Título"/>
          <p:cNvSpPr>
            <a:spLocks noGrp="1"/>
          </p:cNvSpPr>
          <p:nvPr>
            <p:ph type="title"/>
          </p:nvPr>
        </p:nvSpPr>
        <p:spPr/>
        <p:txBody>
          <a:bodyPr/>
          <a:lstStyle/>
          <a:p>
            <a:r>
              <a:rPr lang="es-EC" dirty="0" smtClean="0"/>
              <a:t>Definición de servicios</a:t>
            </a:r>
            <a:endParaRPr lang="es-EC" dirty="0"/>
          </a:p>
        </p:txBody>
      </p:sp>
      <p:pic>
        <p:nvPicPr>
          <p:cNvPr id="7" name="5 Marcador de contenido">
            <a:hlinkClick r:id="rId3" action="ppaction://hlinkpres?slideindex=2&amp;slidetitle=Contenidos"/>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graphicFrame>
        <p:nvGraphicFramePr>
          <p:cNvPr id="3" name="2 Tabla"/>
          <p:cNvGraphicFramePr>
            <a:graphicFrameLocks noGrp="1"/>
          </p:cNvGraphicFramePr>
          <p:nvPr>
            <p:extLst>
              <p:ext uri="{D42A27DB-BD31-4B8C-83A1-F6EECF244321}">
                <p14:modId xmlns:p14="http://schemas.microsoft.com/office/powerpoint/2010/main" val="675912302"/>
              </p:ext>
            </p:extLst>
          </p:nvPr>
        </p:nvGraphicFramePr>
        <p:xfrm>
          <a:off x="539552" y="1484784"/>
          <a:ext cx="7992888" cy="3759292"/>
        </p:xfrm>
        <a:graphic>
          <a:graphicData uri="http://schemas.openxmlformats.org/drawingml/2006/table">
            <a:tbl>
              <a:tblPr firstRow="1" firstCol="1" bandRow="1">
                <a:tableStyleId>{F5AB1C69-6EDB-4FF4-983F-18BD219EF322}</a:tableStyleId>
              </a:tblPr>
              <a:tblGrid>
                <a:gridCol w="1403206"/>
                <a:gridCol w="6589682"/>
              </a:tblGrid>
              <a:tr h="538156">
                <a:tc>
                  <a:txBody>
                    <a:bodyPr/>
                    <a:lstStyle/>
                    <a:p>
                      <a:pPr marL="0" algn="l" defTabSz="914400" rtl="0" eaLnBrk="1" latinLnBrk="0" hangingPunct="1">
                        <a:lnSpc>
                          <a:spcPct val="115000"/>
                        </a:lnSpc>
                        <a:spcAft>
                          <a:spcPts val="0"/>
                        </a:spcAft>
                      </a:pPr>
                      <a:r>
                        <a:rPr lang="es-EC" sz="1400" b="1" kern="1200" dirty="0">
                          <a:solidFill>
                            <a:srgbClr val="0C4F09"/>
                          </a:solidFill>
                          <a:effectLst/>
                          <a:latin typeface="+mn-lt"/>
                          <a:ea typeface="+mn-ea"/>
                          <a:cs typeface="+mn-cs"/>
                        </a:rPr>
                        <a:t>Receptor</a:t>
                      </a:r>
                    </a:p>
                  </a:txBody>
                  <a:tcPr marL="68580" marR="68580" marT="0" marB="0" anchor="ctr">
                    <a:solidFill>
                      <a:schemeClr val="bg2">
                        <a:lumMod val="75000"/>
                      </a:schemeClr>
                    </a:solidFill>
                  </a:tcPr>
                </a:tc>
                <a:tc>
                  <a:txBody>
                    <a:bodyPr/>
                    <a:lstStyle/>
                    <a:p>
                      <a:pPr marL="0" algn="l" defTabSz="914400" rtl="0" eaLnBrk="1" latinLnBrk="0" hangingPunct="1">
                        <a:lnSpc>
                          <a:spcPct val="115000"/>
                        </a:lnSpc>
                        <a:spcAft>
                          <a:spcPts val="0"/>
                        </a:spcAft>
                      </a:pPr>
                      <a:r>
                        <a:rPr lang="es-EC" sz="1400" b="0" kern="1200" dirty="0">
                          <a:solidFill>
                            <a:schemeClr val="dk1"/>
                          </a:solidFill>
                          <a:effectLst/>
                          <a:latin typeface="+mn-lt"/>
                          <a:ea typeface="+mn-ea"/>
                          <a:cs typeface="+mn-cs"/>
                        </a:rPr>
                        <a:t>Un carácter alfabético que designe quién es el receptor del servicio.</a:t>
                      </a:r>
                    </a:p>
                    <a:p>
                      <a:pPr marL="0" algn="l" defTabSz="914400" rtl="0" eaLnBrk="1" latinLnBrk="0" hangingPunct="1">
                        <a:lnSpc>
                          <a:spcPct val="115000"/>
                        </a:lnSpc>
                        <a:spcAft>
                          <a:spcPts val="0"/>
                        </a:spcAft>
                      </a:pPr>
                      <a:r>
                        <a:rPr lang="es-EC" sz="1400" b="0" kern="1200" dirty="0">
                          <a:solidFill>
                            <a:schemeClr val="dk1"/>
                          </a:solidFill>
                          <a:effectLst/>
                          <a:latin typeface="+mn-lt"/>
                          <a:ea typeface="+mn-ea"/>
                          <a:cs typeface="+mn-cs"/>
                        </a:rPr>
                        <a:t>(ej.. C = cliente , U = Usuarios Internos)</a:t>
                      </a:r>
                    </a:p>
                  </a:txBody>
                  <a:tcPr marL="68580" marR="68580" marT="0" marB="0" anchor="ctr">
                    <a:solidFill>
                      <a:schemeClr val="accent3">
                        <a:lumMod val="20000"/>
                        <a:lumOff val="80000"/>
                      </a:schemeClr>
                    </a:solidFill>
                  </a:tcPr>
                </a:tc>
              </a:tr>
              <a:tr h="587439">
                <a:tc>
                  <a:txBody>
                    <a:bodyPr/>
                    <a:lstStyle/>
                    <a:p>
                      <a:pPr algn="l">
                        <a:lnSpc>
                          <a:spcPct val="115000"/>
                        </a:lnSpc>
                        <a:spcAft>
                          <a:spcPts val="0"/>
                        </a:spcAft>
                      </a:pPr>
                      <a:r>
                        <a:rPr lang="es-EC" sz="1400" b="1" dirty="0">
                          <a:solidFill>
                            <a:srgbClr val="0C4F09"/>
                          </a:solidFill>
                          <a:effectLst/>
                        </a:rPr>
                        <a:t>Familia de servicios</a:t>
                      </a:r>
                      <a:endParaRPr lang="es-EC" sz="1600" b="1" dirty="0">
                        <a:solidFill>
                          <a:srgbClr val="0C4F09"/>
                        </a:solidFill>
                        <a:effectLst/>
                        <a:latin typeface="Arial"/>
                        <a:ea typeface="Times New Roman"/>
                        <a:cs typeface="Times New Roman"/>
                      </a:endParaRPr>
                    </a:p>
                  </a:txBody>
                  <a:tcPr marL="68580" marR="68580" marT="0" marB="0" anchor="ctr">
                    <a:solidFill>
                      <a:schemeClr val="bg2">
                        <a:lumMod val="75000"/>
                      </a:schemeClr>
                    </a:solidFill>
                  </a:tcPr>
                </a:tc>
                <a:tc>
                  <a:txBody>
                    <a:bodyPr/>
                    <a:lstStyle/>
                    <a:p>
                      <a:pPr algn="l">
                        <a:lnSpc>
                          <a:spcPct val="115000"/>
                        </a:lnSpc>
                        <a:spcAft>
                          <a:spcPts val="0"/>
                        </a:spcAft>
                      </a:pPr>
                      <a:r>
                        <a:rPr lang="es-EC" sz="1400" dirty="0">
                          <a:effectLst/>
                        </a:rPr>
                        <a:t>Dos caracteres </a:t>
                      </a:r>
                      <a:r>
                        <a:rPr lang="es-EC" sz="1200" dirty="0">
                          <a:effectLst/>
                        </a:rPr>
                        <a:t>alfabético</a:t>
                      </a:r>
                      <a:r>
                        <a:rPr lang="es-EC" sz="1400" dirty="0">
                          <a:effectLst/>
                        </a:rPr>
                        <a:t> que describan a la familia de servicios a la cual corresponde (ej. TI = Tecnologías de la Información)</a:t>
                      </a:r>
                      <a:endParaRPr lang="es-EC" sz="1400" dirty="0">
                        <a:effectLst/>
                        <a:latin typeface="Arial"/>
                        <a:ea typeface="Times New Roman"/>
                        <a:cs typeface="Times New Roman"/>
                      </a:endParaRPr>
                    </a:p>
                  </a:txBody>
                  <a:tcPr marL="68580" marR="68580" marT="0" marB="0" anchor="ctr"/>
                </a:tc>
              </a:tr>
              <a:tr h="587439">
                <a:tc>
                  <a:txBody>
                    <a:bodyPr/>
                    <a:lstStyle/>
                    <a:p>
                      <a:pPr algn="l">
                        <a:lnSpc>
                          <a:spcPct val="115000"/>
                        </a:lnSpc>
                        <a:spcAft>
                          <a:spcPts val="0"/>
                        </a:spcAft>
                      </a:pPr>
                      <a:r>
                        <a:rPr lang="es-EC" sz="1400" b="1" dirty="0">
                          <a:solidFill>
                            <a:srgbClr val="0C4F09"/>
                          </a:solidFill>
                          <a:effectLst/>
                        </a:rPr>
                        <a:t>Categoría de servicio</a:t>
                      </a:r>
                      <a:endParaRPr lang="es-EC" sz="1600" b="1" dirty="0">
                        <a:solidFill>
                          <a:srgbClr val="0C4F09"/>
                        </a:solidFill>
                        <a:effectLst/>
                        <a:latin typeface="Arial"/>
                        <a:ea typeface="Times New Roman"/>
                        <a:cs typeface="Times New Roman"/>
                      </a:endParaRPr>
                    </a:p>
                  </a:txBody>
                  <a:tcPr marL="68580" marR="68580" marT="0" marB="0" anchor="ctr">
                    <a:solidFill>
                      <a:schemeClr val="bg2">
                        <a:lumMod val="75000"/>
                      </a:schemeClr>
                    </a:solidFill>
                  </a:tcPr>
                </a:tc>
                <a:tc>
                  <a:txBody>
                    <a:bodyPr/>
                    <a:lstStyle/>
                    <a:p>
                      <a:pPr algn="l">
                        <a:lnSpc>
                          <a:spcPct val="115000"/>
                        </a:lnSpc>
                        <a:spcAft>
                          <a:spcPts val="0"/>
                        </a:spcAft>
                      </a:pPr>
                      <a:r>
                        <a:rPr lang="es-EC" sz="1400" dirty="0">
                          <a:effectLst/>
                        </a:rPr>
                        <a:t>Dos caracteres </a:t>
                      </a:r>
                      <a:r>
                        <a:rPr lang="es-EC" sz="1200" dirty="0">
                          <a:effectLst/>
                        </a:rPr>
                        <a:t>alfabético</a:t>
                      </a:r>
                      <a:r>
                        <a:rPr lang="es-EC" sz="1400" dirty="0">
                          <a:effectLst/>
                        </a:rPr>
                        <a:t> que describan la categoría del servicio en función del servicio de negocio</a:t>
                      </a:r>
                      <a:endParaRPr lang="es-EC" sz="1400" dirty="0">
                        <a:effectLst/>
                        <a:latin typeface="Arial"/>
                        <a:ea typeface="Times New Roman"/>
                        <a:cs typeface="Times New Roman"/>
                      </a:endParaRPr>
                    </a:p>
                  </a:txBody>
                  <a:tcPr marL="68580" marR="68580" marT="0" marB="0" anchor="ctr"/>
                </a:tc>
              </a:tr>
              <a:tr h="587439">
                <a:tc>
                  <a:txBody>
                    <a:bodyPr/>
                    <a:lstStyle/>
                    <a:p>
                      <a:pPr algn="l">
                        <a:lnSpc>
                          <a:spcPct val="115000"/>
                        </a:lnSpc>
                        <a:spcAft>
                          <a:spcPts val="0"/>
                        </a:spcAft>
                      </a:pPr>
                      <a:r>
                        <a:rPr lang="es-EC" sz="1400" b="1" dirty="0">
                          <a:solidFill>
                            <a:srgbClr val="0C4F09"/>
                          </a:solidFill>
                          <a:effectLst/>
                        </a:rPr>
                        <a:t>Nivel 1 de clasificación</a:t>
                      </a:r>
                      <a:endParaRPr lang="es-EC" sz="1600" b="1" dirty="0">
                        <a:solidFill>
                          <a:srgbClr val="0C4F09"/>
                        </a:solidFill>
                        <a:effectLst/>
                        <a:latin typeface="Arial"/>
                        <a:ea typeface="Times New Roman"/>
                        <a:cs typeface="Times New Roman"/>
                      </a:endParaRPr>
                    </a:p>
                  </a:txBody>
                  <a:tcPr marL="68580" marR="68580" marT="0" marB="0" anchor="ctr">
                    <a:solidFill>
                      <a:schemeClr val="bg2">
                        <a:lumMod val="75000"/>
                      </a:schemeClr>
                    </a:solidFill>
                  </a:tcPr>
                </a:tc>
                <a:tc>
                  <a:txBody>
                    <a:bodyPr/>
                    <a:lstStyle/>
                    <a:p>
                      <a:pPr algn="l">
                        <a:lnSpc>
                          <a:spcPct val="115000"/>
                        </a:lnSpc>
                        <a:spcAft>
                          <a:spcPts val="0"/>
                        </a:spcAft>
                      </a:pPr>
                      <a:r>
                        <a:rPr lang="es-EC" sz="1400" dirty="0">
                          <a:effectLst/>
                        </a:rPr>
                        <a:t>Dos caracteres numéricos ascendentes que identifiquen al servicio en un primer nivel de clasificación</a:t>
                      </a:r>
                      <a:endParaRPr lang="es-EC" sz="1400" dirty="0">
                        <a:effectLst/>
                        <a:latin typeface="Arial"/>
                        <a:ea typeface="Times New Roman"/>
                        <a:cs typeface="Times New Roman"/>
                      </a:endParaRPr>
                    </a:p>
                  </a:txBody>
                  <a:tcPr marL="68580" marR="68580" marT="0" marB="0" anchor="ctr"/>
                </a:tc>
              </a:tr>
              <a:tr h="587439">
                <a:tc>
                  <a:txBody>
                    <a:bodyPr/>
                    <a:lstStyle/>
                    <a:p>
                      <a:pPr algn="l">
                        <a:lnSpc>
                          <a:spcPct val="115000"/>
                        </a:lnSpc>
                        <a:spcAft>
                          <a:spcPts val="0"/>
                        </a:spcAft>
                      </a:pPr>
                      <a:r>
                        <a:rPr lang="es-EC" sz="1400" b="1" dirty="0">
                          <a:solidFill>
                            <a:srgbClr val="0C4F09"/>
                          </a:solidFill>
                          <a:effectLst/>
                        </a:rPr>
                        <a:t>Nivel 2 de clasificación</a:t>
                      </a:r>
                      <a:endParaRPr lang="es-EC" sz="1600" b="1" dirty="0">
                        <a:solidFill>
                          <a:srgbClr val="0C4F09"/>
                        </a:solidFill>
                        <a:effectLst/>
                        <a:latin typeface="Arial"/>
                        <a:ea typeface="Times New Roman"/>
                        <a:cs typeface="Times New Roman"/>
                      </a:endParaRPr>
                    </a:p>
                  </a:txBody>
                  <a:tcPr marL="68580" marR="68580" marT="0" marB="0" anchor="ctr">
                    <a:solidFill>
                      <a:schemeClr val="bg2">
                        <a:lumMod val="75000"/>
                      </a:schemeClr>
                    </a:solidFill>
                  </a:tcPr>
                </a:tc>
                <a:tc>
                  <a:txBody>
                    <a:bodyPr/>
                    <a:lstStyle/>
                    <a:p>
                      <a:pPr algn="l">
                        <a:lnSpc>
                          <a:spcPct val="115000"/>
                        </a:lnSpc>
                        <a:spcAft>
                          <a:spcPts val="0"/>
                        </a:spcAft>
                      </a:pPr>
                      <a:r>
                        <a:rPr lang="es-EC" sz="1400" dirty="0">
                          <a:effectLst/>
                        </a:rPr>
                        <a:t>Dos caracteres numéricos ascendentes que identifiquen al servicio en un primer segundo de clasificación</a:t>
                      </a:r>
                      <a:endParaRPr lang="es-EC" sz="1400" dirty="0">
                        <a:effectLst/>
                        <a:latin typeface="Arial"/>
                        <a:ea typeface="Times New Roman"/>
                        <a:cs typeface="Times New Roman"/>
                      </a:endParaRPr>
                    </a:p>
                  </a:txBody>
                  <a:tcPr marL="68580" marR="68580" marT="0" marB="0" anchor="ctr"/>
                </a:tc>
              </a:tr>
              <a:tr h="587439">
                <a:tc>
                  <a:txBody>
                    <a:bodyPr/>
                    <a:lstStyle/>
                    <a:p>
                      <a:pPr algn="l">
                        <a:lnSpc>
                          <a:spcPct val="115000"/>
                        </a:lnSpc>
                        <a:spcAft>
                          <a:spcPts val="0"/>
                        </a:spcAft>
                      </a:pPr>
                      <a:r>
                        <a:rPr lang="es-EC" sz="1400" b="1" dirty="0">
                          <a:solidFill>
                            <a:srgbClr val="0C4F09"/>
                          </a:solidFill>
                          <a:effectLst/>
                        </a:rPr>
                        <a:t>Nivel n de clasificación</a:t>
                      </a:r>
                      <a:endParaRPr lang="es-EC" sz="1600" b="1" dirty="0">
                        <a:solidFill>
                          <a:srgbClr val="0C4F09"/>
                        </a:solidFill>
                        <a:effectLst/>
                        <a:latin typeface="Arial"/>
                        <a:ea typeface="Times New Roman"/>
                        <a:cs typeface="Times New Roman"/>
                      </a:endParaRPr>
                    </a:p>
                  </a:txBody>
                  <a:tcPr marL="68580" marR="68580" marT="0" marB="0" anchor="ctr">
                    <a:solidFill>
                      <a:schemeClr val="bg2">
                        <a:lumMod val="75000"/>
                      </a:schemeClr>
                    </a:solidFill>
                  </a:tcPr>
                </a:tc>
                <a:tc>
                  <a:txBody>
                    <a:bodyPr/>
                    <a:lstStyle/>
                    <a:p>
                      <a:pPr algn="l">
                        <a:lnSpc>
                          <a:spcPct val="115000"/>
                        </a:lnSpc>
                        <a:spcAft>
                          <a:spcPts val="0"/>
                        </a:spcAft>
                      </a:pPr>
                      <a:r>
                        <a:rPr lang="es-EC" sz="1400" dirty="0">
                          <a:effectLst/>
                        </a:rPr>
                        <a:t>Dos caracteres numéricos ascendentes que identifiquen al servicio en un nivel n de clasificación de acuerdo a la necesidad</a:t>
                      </a:r>
                      <a:endParaRPr lang="es-EC" sz="1400" dirty="0">
                        <a:effectLst/>
                        <a:latin typeface="Arial"/>
                        <a:ea typeface="Times New Roman"/>
                        <a:cs typeface="Times New Roman"/>
                      </a:endParaRPr>
                    </a:p>
                  </a:txBody>
                  <a:tcPr marL="68580" marR="68580" marT="0" marB="0" anchor="ctr"/>
                </a:tc>
              </a:tr>
              <a:tr h="283941">
                <a:tc>
                  <a:txBody>
                    <a:bodyPr/>
                    <a:lstStyle/>
                    <a:p>
                      <a:pPr algn="l">
                        <a:lnSpc>
                          <a:spcPct val="115000"/>
                        </a:lnSpc>
                        <a:spcAft>
                          <a:spcPts val="0"/>
                        </a:spcAft>
                      </a:pPr>
                      <a:r>
                        <a:rPr lang="es-EC" sz="1400" b="1" dirty="0">
                          <a:solidFill>
                            <a:srgbClr val="0C4F09"/>
                          </a:solidFill>
                          <a:effectLst/>
                        </a:rPr>
                        <a:t>Descripción</a:t>
                      </a:r>
                      <a:endParaRPr lang="es-EC" sz="1600" b="1" dirty="0">
                        <a:solidFill>
                          <a:srgbClr val="0C4F09"/>
                        </a:solidFill>
                        <a:effectLst/>
                        <a:latin typeface="Arial"/>
                        <a:ea typeface="Times New Roman"/>
                        <a:cs typeface="Times New Roman"/>
                      </a:endParaRPr>
                    </a:p>
                  </a:txBody>
                  <a:tcPr marL="68580" marR="68580" marT="0" marB="0" anchor="ctr">
                    <a:solidFill>
                      <a:schemeClr val="bg2">
                        <a:lumMod val="75000"/>
                      </a:schemeClr>
                    </a:solidFill>
                  </a:tcPr>
                </a:tc>
                <a:tc>
                  <a:txBody>
                    <a:bodyPr/>
                    <a:lstStyle/>
                    <a:p>
                      <a:pPr algn="l">
                        <a:lnSpc>
                          <a:spcPct val="115000"/>
                        </a:lnSpc>
                        <a:spcAft>
                          <a:spcPts val="0"/>
                        </a:spcAft>
                      </a:pPr>
                      <a:r>
                        <a:rPr lang="es-EC" sz="1400" dirty="0">
                          <a:effectLst/>
                        </a:rPr>
                        <a:t>Texto libre que describa el nombre del servicio en lenguaje humano</a:t>
                      </a:r>
                      <a:endParaRPr lang="es-EC" sz="1400" dirty="0">
                        <a:effectLst/>
                        <a:latin typeface="Arial"/>
                        <a:ea typeface="Times New Roman"/>
                        <a:cs typeface="Times New Roman"/>
                      </a:endParaRPr>
                    </a:p>
                  </a:txBody>
                  <a:tcPr marL="68580" marR="68580" marT="0" marB="0" anchor="ctr"/>
                </a:tc>
              </a:tr>
            </a:tbl>
          </a:graphicData>
        </a:graphic>
      </p:graphicFrame>
      <p:sp>
        <p:nvSpPr>
          <p:cNvPr id="4" name="3 CuadroTexto"/>
          <p:cNvSpPr txBox="1"/>
          <p:nvPr/>
        </p:nvSpPr>
        <p:spPr>
          <a:xfrm>
            <a:off x="539552" y="5517232"/>
            <a:ext cx="7923696" cy="646331"/>
          </a:xfrm>
          <a:prstGeom prst="rect">
            <a:avLst/>
          </a:prstGeom>
          <a:noFill/>
        </p:spPr>
        <p:txBody>
          <a:bodyPr wrap="square" rtlCol="0">
            <a:spAutoFit/>
          </a:bodyPr>
          <a:lstStyle/>
          <a:p>
            <a:r>
              <a:rPr lang="es-EC" b="1" i="1" dirty="0"/>
              <a:t>CTISW01010403</a:t>
            </a:r>
            <a:r>
              <a:rPr lang="es-EC" i="1" dirty="0"/>
              <a:t> que corresponde al servicio</a:t>
            </a:r>
            <a:endParaRPr lang="es-EC" dirty="0"/>
          </a:p>
          <a:p>
            <a:r>
              <a:rPr lang="es-EC" i="1" dirty="0"/>
              <a:t> C / TI / SOFTWARE / IBM / TIVOLI / MAXIMO ASSET MANAGER / </a:t>
            </a:r>
            <a:r>
              <a:rPr lang="es-EC" i="1" dirty="0" smtClean="0"/>
              <a:t>MANTENIMIENTO</a:t>
            </a:r>
            <a:endParaRPr lang="es-EC" dirty="0"/>
          </a:p>
        </p:txBody>
      </p:sp>
    </p:spTree>
    <p:extLst>
      <p:ext uri="{BB962C8B-B14F-4D97-AF65-F5344CB8AC3E}">
        <p14:creationId xmlns:p14="http://schemas.microsoft.com/office/powerpoint/2010/main" val="5228575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pic>
        <p:nvPicPr>
          <p:cNvPr id="7" name="5 Marcador de contenido">
            <a:hlinkClick r:id="rId2" action="ppaction://hlinkpres?slideindex=2&amp;slidetitle=Contenidos"/>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
        <p:nvSpPr>
          <p:cNvPr id="2" name="1 Marcador de contenido"/>
          <p:cNvSpPr>
            <a:spLocks noGrp="1"/>
          </p:cNvSpPr>
          <p:nvPr>
            <p:ph idx="1"/>
          </p:nvPr>
        </p:nvSpPr>
        <p:spPr>
          <a:xfrm>
            <a:off x="457200" y="1494409"/>
            <a:ext cx="8229600" cy="2764903"/>
          </a:xfrm>
        </p:spPr>
        <p:txBody>
          <a:bodyPr>
            <a:normAutofit lnSpcReduction="10000"/>
          </a:bodyPr>
          <a:lstStyle/>
          <a:p>
            <a:pPr marL="0" indent="0">
              <a:buNone/>
            </a:pPr>
            <a:r>
              <a:rPr lang="es-EC" dirty="0" smtClean="0"/>
              <a:t>Solicitudes de servicio</a:t>
            </a:r>
          </a:p>
          <a:p>
            <a:endParaRPr lang="es-EC" sz="2000" dirty="0" smtClean="0"/>
          </a:p>
          <a:p>
            <a:endParaRPr lang="es-EC" sz="2000" dirty="0"/>
          </a:p>
          <a:p>
            <a:endParaRPr lang="es-EC" sz="2000" dirty="0"/>
          </a:p>
          <a:p>
            <a:endParaRPr lang="es-EC" dirty="0" smtClean="0"/>
          </a:p>
          <a:p>
            <a:pPr marL="0" indent="0">
              <a:buNone/>
            </a:pPr>
            <a:r>
              <a:rPr lang="es-EC" dirty="0" smtClean="0"/>
              <a:t>Incidentes</a:t>
            </a:r>
            <a:endParaRPr lang="es-EC" dirty="0"/>
          </a:p>
        </p:txBody>
      </p:sp>
      <p:sp>
        <p:nvSpPr>
          <p:cNvPr id="6" name="5 Título"/>
          <p:cNvSpPr>
            <a:spLocks noGrp="1"/>
          </p:cNvSpPr>
          <p:nvPr>
            <p:ph type="title"/>
          </p:nvPr>
        </p:nvSpPr>
        <p:spPr/>
        <p:txBody>
          <a:bodyPr/>
          <a:lstStyle/>
          <a:p>
            <a:r>
              <a:rPr lang="es-EC" dirty="0" smtClean="0"/>
              <a:t>Niveles de servicio</a:t>
            </a:r>
            <a:endParaRPr lang="es-EC" dirty="0"/>
          </a:p>
        </p:txBody>
      </p:sp>
      <p:graphicFrame>
        <p:nvGraphicFramePr>
          <p:cNvPr id="8" name="7 Tabla"/>
          <p:cNvGraphicFramePr>
            <a:graphicFrameLocks noGrp="1"/>
          </p:cNvGraphicFramePr>
          <p:nvPr>
            <p:extLst>
              <p:ext uri="{D42A27DB-BD31-4B8C-83A1-F6EECF244321}">
                <p14:modId xmlns:p14="http://schemas.microsoft.com/office/powerpoint/2010/main" val="2123220484"/>
              </p:ext>
            </p:extLst>
          </p:nvPr>
        </p:nvGraphicFramePr>
        <p:xfrm>
          <a:off x="1765364" y="4149078"/>
          <a:ext cx="5830972" cy="1440162"/>
        </p:xfrm>
        <a:graphic>
          <a:graphicData uri="http://schemas.openxmlformats.org/drawingml/2006/table">
            <a:tbl>
              <a:tblPr firstRow="1" firstCol="1" bandRow="1">
                <a:tableStyleId>{21E4AEA4-8DFA-4A89-87EB-49C32662AFE0}</a:tableStyleId>
              </a:tblPr>
              <a:tblGrid>
                <a:gridCol w="1320820"/>
                <a:gridCol w="1630885"/>
                <a:gridCol w="2879267"/>
              </a:tblGrid>
              <a:tr h="240027">
                <a:tc>
                  <a:txBody>
                    <a:bodyPr/>
                    <a:lstStyle/>
                    <a:p>
                      <a:pPr algn="ctr">
                        <a:spcAft>
                          <a:spcPts val="0"/>
                        </a:spcAft>
                      </a:pPr>
                      <a:r>
                        <a:rPr lang="es-ES_tradnl" sz="1200" dirty="0">
                          <a:effectLst/>
                        </a:rPr>
                        <a:t>Prioridad</a:t>
                      </a:r>
                      <a:endParaRPr lang="es-EC" sz="1200" dirty="0">
                        <a:solidFill>
                          <a:srgbClr val="365F91"/>
                        </a:solidFill>
                        <a:effectLst/>
                        <a:latin typeface="Arial"/>
                        <a:ea typeface="Times New Roman"/>
                        <a:cs typeface="Times New Roman"/>
                      </a:endParaRPr>
                    </a:p>
                  </a:txBody>
                  <a:tcPr marL="68580" marR="68580" marT="0" marB="0"/>
                </a:tc>
                <a:tc>
                  <a:txBody>
                    <a:bodyPr/>
                    <a:lstStyle/>
                    <a:p>
                      <a:pPr algn="ctr">
                        <a:spcAft>
                          <a:spcPts val="0"/>
                        </a:spcAft>
                      </a:pPr>
                      <a:r>
                        <a:rPr lang="es-ES_tradnl" sz="1200">
                          <a:effectLst/>
                        </a:rPr>
                        <a:t>Tiempo atención</a:t>
                      </a:r>
                      <a:endParaRPr lang="es-EC" sz="1200">
                        <a:solidFill>
                          <a:srgbClr val="365F91"/>
                        </a:solidFill>
                        <a:effectLst/>
                        <a:latin typeface="Arial"/>
                        <a:ea typeface="Times New Roman"/>
                        <a:cs typeface="Times New Roman"/>
                      </a:endParaRPr>
                    </a:p>
                  </a:txBody>
                  <a:tcPr marL="68580" marR="68580" marT="0" marB="0"/>
                </a:tc>
                <a:tc>
                  <a:txBody>
                    <a:bodyPr/>
                    <a:lstStyle/>
                    <a:p>
                      <a:pPr algn="ctr">
                        <a:spcAft>
                          <a:spcPts val="0"/>
                        </a:spcAft>
                      </a:pPr>
                      <a:r>
                        <a:rPr lang="es-ES_tradnl" sz="1200" dirty="0">
                          <a:effectLst/>
                        </a:rPr>
                        <a:t>Tiempo resolución</a:t>
                      </a:r>
                      <a:endParaRPr lang="es-EC" sz="1200" dirty="0">
                        <a:solidFill>
                          <a:srgbClr val="365F91"/>
                        </a:solidFill>
                        <a:effectLst/>
                        <a:latin typeface="Arial"/>
                        <a:ea typeface="Times New Roman"/>
                        <a:cs typeface="Times New Roman"/>
                      </a:endParaRPr>
                    </a:p>
                  </a:txBody>
                  <a:tcPr marL="68580" marR="68580" marT="0" marB="0"/>
                </a:tc>
              </a:tr>
              <a:tr h="240027">
                <a:tc>
                  <a:txBody>
                    <a:bodyPr/>
                    <a:lstStyle/>
                    <a:p>
                      <a:pPr algn="just">
                        <a:spcAft>
                          <a:spcPts val="0"/>
                        </a:spcAft>
                      </a:pPr>
                      <a:r>
                        <a:rPr lang="es-ES_tradnl" sz="1200">
                          <a:effectLst/>
                        </a:rPr>
                        <a:t>Crítica</a:t>
                      </a:r>
                      <a:endParaRPr lang="es-EC" sz="1200">
                        <a:solidFill>
                          <a:srgbClr val="365F91"/>
                        </a:solidFill>
                        <a:effectLst/>
                        <a:latin typeface="Arial"/>
                        <a:ea typeface="Times New Roman"/>
                        <a:cs typeface="Times New Roman"/>
                      </a:endParaRPr>
                    </a:p>
                  </a:txBody>
                  <a:tcPr marL="68580" marR="68580" marT="0" marB="0"/>
                </a:tc>
                <a:tc>
                  <a:txBody>
                    <a:bodyPr/>
                    <a:lstStyle/>
                    <a:p>
                      <a:pPr algn="just">
                        <a:spcAft>
                          <a:spcPts val="0"/>
                        </a:spcAft>
                      </a:pPr>
                      <a:r>
                        <a:rPr lang="es-ES_tradnl" sz="1200">
                          <a:effectLst/>
                        </a:rPr>
                        <a:t>30 minutos</a:t>
                      </a:r>
                      <a:endParaRPr lang="es-EC" sz="1200">
                        <a:solidFill>
                          <a:srgbClr val="365F91"/>
                        </a:solidFill>
                        <a:effectLst/>
                        <a:latin typeface="Arial"/>
                        <a:ea typeface="Times New Roman"/>
                        <a:cs typeface="Times New Roman"/>
                      </a:endParaRPr>
                    </a:p>
                  </a:txBody>
                  <a:tcPr marL="68580" marR="68580" marT="0" marB="0"/>
                </a:tc>
                <a:tc>
                  <a:txBody>
                    <a:bodyPr/>
                    <a:lstStyle/>
                    <a:p>
                      <a:pPr algn="just">
                        <a:spcAft>
                          <a:spcPts val="0"/>
                        </a:spcAft>
                      </a:pPr>
                      <a:r>
                        <a:rPr lang="es-ES_tradnl" sz="1200" dirty="0">
                          <a:effectLst/>
                        </a:rPr>
                        <a:t>2 horas*</a:t>
                      </a:r>
                      <a:endParaRPr lang="es-EC" sz="1200" dirty="0">
                        <a:solidFill>
                          <a:srgbClr val="365F91"/>
                        </a:solidFill>
                        <a:effectLst/>
                        <a:latin typeface="Arial"/>
                        <a:ea typeface="Times New Roman"/>
                        <a:cs typeface="Times New Roman"/>
                      </a:endParaRPr>
                    </a:p>
                  </a:txBody>
                  <a:tcPr marL="68580" marR="68580" marT="0" marB="0"/>
                </a:tc>
              </a:tr>
              <a:tr h="240027">
                <a:tc>
                  <a:txBody>
                    <a:bodyPr/>
                    <a:lstStyle/>
                    <a:p>
                      <a:pPr algn="just">
                        <a:spcAft>
                          <a:spcPts val="0"/>
                        </a:spcAft>
                      </a:pPr>
                      <a:r>
                        <a:rPr lang="es-ES_tradnl" sz="1200">
                          <a:effectLst/>
                        </a:rPr>
                        <a:t>Alta</a:t>
                      </a:r>
                      <a:endParaRPr lang="es-EC" sz="1200">
                        <a:solidFill>
                          <a:srgbClr val="365F91"/>
                        </a:solidFill>
                        <a:effectLst/>
                        <a:latin typeface="Arial"/>
                        <a:ea typeface="Times New Roman"/>
                        <a:cs typeface="Times New Roman"/>
                      </a:endParaRPr>
                    </a:p>
                  </a:txBody>
                  <a:tcPr marL="68580" marR="68580" marT="0" marB="0"/>
                </a:tc>
                <a:tc>
                  <a:txBody>
                    <a:bodyPr/>
                    <a:lstStyle/>
                    <a:p>
                      <a:pPr algn="just">
                        <a:spcAft>
                          <a:spcPts val="0"/>
                        </a:spcAft>
                      </a:pPr>
                      <a:r>
                        <a:rPr lang="es-ES_tradnl" sz="1200">
                          <a:effectLst/>
                        </a:rPr>
                        <a:t>1 hora</a:t>
                      </a:r>
                      <a:endParaRPr lang="es-EC" sz="1200">
                        <a:solidFill>
                          <a:srgbClr val="365F91"/>
                        </a:solidFill>
                        <a:effectLst/>
                        <a:latin typeface="Arial"/>
                        <a:ea typeface="Times New Roman"/>
                        <a:cs typeface="Times New Roman"/>
                      </a:endParaRPr>
                    </a:p>
                  </a:txBody>
                  <a:tcPr marL="68580" marR="68580" marT="0" marB="0"/>
                </a:tc>
                <a:tc>
                  <a:txBody>
                    <a:bodyPr/>
                    <a:lstStyle/>
                    <a:p>
                      <a:pPr algn="just">
                        <a:spcAft>
                          <a:spcPts val="0"/>
                        </a:spcAft>
                      </a:pPr>
                      <a:r>
                        <a:rPr lang="es-ES_tradnl" sz="1200" dirty="0">
                          <a:effectLst/>
                        </a:rPr>
                        <a:t>8 horas*</a:t>
                      </a:r>
                      <a:endParaRPr lang="es-EC" sz="1200" dirty="0">
                        <a:solidFill>
                          <a:srgbClr val="365F91"/>
                        </a:solidFill>
                        <a:effectLst/>
                        <a:latin typeface="Arial"/>
                        <a:ea typeface="Times New Roman"/>
                        <a:cs typeface="Times New Roman"/>
                      </a:endParaRPr>
                    </a:p>
                  </a:txBody>
                  <a:tcPr marL="68580" marR="68580" marT="0" marB="0"/>
                </a:tc>
              </a:tr>
              <a:tr h="240027">
                <a:tc>
                  <a:txBody>
                    <a:bodyPr/>
                    <a:lstStyle/>
                    <a:p>
                      <a:pPr algn="just">
                        <a:spcAft>
                          <a:spcPts val="0"/>
                        </a:spcAft>
                      </a:pPr>
                      <a:r>
                        <a:rPr lang="es-ES_tradnl" sz="1200">
                          <a:effectLst/>
                        </a:rPr>
                        <a:t>Media</a:t>
                      </a:r>
                      <a:endParaRPr lang="es-EC" sz="1200">
                        <a:solidFill>
                          <a:srgbClr val="365F91"/>
                        </a:solidFill>
                        <a:effectLst/>
                        <a:latin typeface="Arial"/>
                        <a:ea typeface="Times New Roman"/>
                        <a:cs typeface="Times New Roman"/>
                      </a:endParaRPr>
                    </a:p>
                  </a:txBody>
                  <a:tcPr marL="68580" marR="68580" marT="0" marB="0"/>
                </a:tc>
                <a:tc>
                  <a:txBody>
                    <a:bodyPr/>
                    <a:lstStyle/>
                    <a:p>
                      <a:pPr algn="just">
                        <a:spcAft>
                          <a:spcPts val="0"/>
                        </a:spcAft>
                      </a:pPr>
                      <a:r>
                        <a:rPr lang="es-ES_tradnl" sz="1200">
                          <a:effectLst/>
                        </a:rPr>
                        <a:t>4 horas</a:t>
                      </a:r>
                      <a:endParaRPr lang="es-EC" sz="1200">
                        <a:solidFill>
                          <a:srgbClr val="365F91"/>
                        </a:solidFill>
                        <a:effectLst/>
                        <a:latin typeface="Arial"/>
                        <a:ea typeface="Times New Roman"/>
                        <a:cs typeface="Times New Roman"/>
                      </a:endParaRPr>
                    </a:p>
                  </a:txBody>
                  <a:tcPr marL="68580" marR="68580" marT="0" marB="0"/>
                </a:tc>
                <a:tc>
                  <a:txBody>
                    <a:bodyPr/>
                    <a:lstStyle/>
                    <a:p>
                      <a:pPr algn="just">
                        <a:spcAft>
                          <a:spcPts val="0"/>
                        </a:spcAft>
                      </a:pPr>
                      <a:r>
                        <a:rPr lang="es-ES_tradnl" sz="1200">
                          <a:effectLst/>
                        </a:rPr>
                        <a:t>24 horas*</a:t>
                      </a:r>
                      <a:endParaRPr lang="es-EC" sz="1200">
                        <a:solidFill>
                          <a:srgbClr val="365F91"/>
                        </a:solidFill>
                        <a:effectLst/>
                        <a:latin typeface="Arial"/>
                        <a:ea typeface="Times New Roman"/>
                        <a:cs typeface="Times New Roman"/>
                      </a:endParaRPr>
                    </a:p>
                  </a:txBody>
                  <a:tcPr marL="68580" marR="68580" marT="0" marB="0"/>
                </a:tc>
              </a:tr>
              <a:tr h="240027">
                <a:tc>
                  <a:txBody>
                    <a:bodyPr/>
                    <a:lstStyle/>
                    <a:p>
                      <a:pPr algn="just">
                        <a:spcAft>
                          <a:spcPts val="0"/>
                        </a:spcAft>
                      </a:pPr>
                      <a:r>
                        <a:rPr lang="es-ES_tradnl" sz="1200">
                          <a:effectLst/>
                        </a:rPr>
                        <a:t>Baja</a:t>
                      </a:r>
                      <a:endParaRPr lang="es-EC" sz="1200">
                        <a:solidFill>
                          <a:srgbClr val="365F91"/>
                        </a:solidFill>
                        <a:effectLst/>
                        <a:latin typeface="Arial"/>
                        <a:ea typeface="Times New Roman"/>
                        <a:cs typeface="Times New Roman"/>
                      </a:endParaRPr>
                    </a:p>
                  </a:txBody>
                  <a:tcPr marL="68580" marR="68580" marT="0" marB="0"/>
                </a:tc>
                <a:tc>
                  <a:txBody>
                    <a:bodyPr/>
                    <a:lstStyle/>
                    <a:p>
                      <a:pPr algn="just">
                        <a:spcAft>
                          <a:spcPts val="0"/>
                        </a:spcAft>
                      </a:pPr>
                      <a:r>
                        <a:rPr lang="es-ES_tradnl" sz="1200">
                          <a:effectLst/>
                        </a:rPr>
                        <a:t>8 horas</a:t>
                      </a:r>
                      <a:endParaRPr lang="es-EC" sz="1200">
                        <a:solidFill>
                          <a:srgbClr val="365F91"/>
                        </a:solidFill>
                        <a:effectLst/>
                        <a:latin typeface="Arial"/>
                        <a:ea typeface="Times New Roman"/>
                        <a:cs typeface="Times New Roman"/>
                      </a:endParaRPr>
                    </a:p>
                  </a:txBody>
                  <a:tcPr marL="68580" marR="68580" marT="0" marB="0"/>
                </a:tc>
                <a:tc>
                  <a:txBody>
                    <a:bodyPr/>
                    <a:lstStyle/>
                    <a:p>
                      <a:pPr algn="just">
                        <a:spcAft>
                          <a:spcPts val="0"/>
                        </a:spcAft>
                      </a:pPr>
                      <a:r>
                        <a:rPr lang="es-ES_tradnl" sz="1200">
                          <a:effectLst/>
                        </a:rPr>
                        <a:t>40 horas*</a:t>
                      </a:r>
                      <a:endParaRPr lang="es-EC" sz="1200">
                        <a:solidFill>
                          <a:srgbClr val="365F91"/>
                        </a:solidFill>
                        <a:effectLst/>
                        <a:latin typeface="Arial"/>
                        <a:ea typeface="Times New Roman"/>
                        <a:cs typeface="Times New Roman"/>
                      </a:endParaRPr>
                    </a:p>
                  </a:txBody>
                  <a:tcPr marL="68580" marR="68580" marT="0" marB="0"/>
                </a:tc>
              </a:tr>
              <a:tr h="240027">
                <a:tc>
                  <a:txBody>
                    <a:bodyPr/>
                    <a:lstStyle/>
                    <a:p>
                      <a:pPr algn="just">
                        <a:spcAft>
                          <a:spcPts val="0"/>
                        </a:spcAft>
                      </a:pPr>
                      <a:r>
                        <a:rPr lang="es-ES_tradnl" sz="1200">
                          <a:effectLst/>
                        </a:rPr>
                        <a:t>Planificación</a:t>
                      </a:r>
                      <a:endParaRPr lang="es-EC" sz="1200">
                        <a:solidFill>
                          <a:srgbClr val="365F91"/>
                        </a:solidFill>
                        <a:effectLst/>
                        <a:latin typeface="Arial"/>
                        <a:ea typeface="Times New Roman"/>
                        <a:cs typeface="Times New Roman"/>
                      </a:endParaRPr>
                    </a:p>
                  </a:txBody>
                  <a:tcPr marL="68580" marR="68580" marT="0" marB="0"/>
                </a:tc>
                <a:tc>
                  <a:txBody>
                    <a:bodyPr/>
                    <a:lstStyle/>
                    <a:p>
                      <a:pPr algn="just">
                        <a:spcAft>
                          <a:spcPts val="0"/>
                        </a:spcAft>
                      </a:pPr>
                      <a:r>
                        <a:rPr lang="es-ES_tradnl" sz="1200">
                          <a:effectLst/>
                        </a:rPr>
                        <a:t>8 horas</a:t>
                      </a:r>
                      <a:endParaRPr lang="es-EC" sz="1200">
                        <a:solidFill>
                          <a:srgbClr val="365F91"/>
                        </a:solidFill>
                        <a:effectLst/>
                        <a:latin typeface="Arial"/>
                        <a:ea typeface="Times New Roman"/>
                        <a:cs typeface="Times New Roman"/>
                      </a:endParaRPr>
                    </a:p>
                  </a:txBody>
                  <a:tcPr marL="68580" marR="68580" marT="0" marB="0"/>
                </a:tc>
                <a:tc>
                  <a:txBody>
                    <a:bodyPr/>
                    <a:lstStyle/>
                    <a:p>
                      <a:pPr algn="just">
                        <a:spcAft>
                          <a:spcPts val="0"/>
                        </a:spcAft>
                      </a:pPr>
                      <a:r>
                        <a:rPr lang="es-ES_tradnl" sz="1200" dirty="0">
                          <a:effectLst/>
                        </a:rPr>
                        <a:t>planeamiento</a:t>
                      </a:r>
                      <a:endParaRPr lang="es-EC" sz="1200" dirty="0">
                        <a:solidFill>
                          <a:srgbClr val="365F91"/>
                        </a:solidFill>
                        <a:effectLst/>
                        <a:latin typeface="Arial"/>
                        <a:ea typeface="Times New Roman"/>
                        <a:cs typeface="Times New Roman"/>
                      </a:endParaRPr>
                    </a:p>
                  </a:txBody>
                  <a:tcPr marL="68580" marR="68580" marT="0" marB="0"/>
                </a:tc>
              </a:tr>
            </a:tbl>
          </a:graphicData>
        </a:graphic>
      </p:graphicFrame>
      <p:graphicFrame>
        <p:nvGraphicFramePr>
          <p:cNvPr id="9" name="8 Tabla"/>
          <p:cNvGraphicFramePr>
            <a:graphicFrameLocks noGrp="1"/>
          </p:cNvGraphicFramePr>
          <p:nvPr>
            <p:extLst>
              <p:ext uri="{D42A27DB-BD31-4B8C-83A1-F6EECF244321}">
                <p14:modId xmlns:p14="http://schemas.microsoft.com/office/powerpoint/2010/main" val="3040294204"/>
              </p:ext>
            </p:extLst>
          </p:nvPr>
        </p:nvGraphicFramePr>
        <p:xfrm>
          <a:off x="1765364" y="2082056"/>
          <a:ext cx="5830972" cy="1440162"/>
        </p:xfrm>
        <a:graphic>
          <a:graphicData uri="http://schemas.openxmlformats.org/drawingml/2006/table">
            <a:tbl>
              <a:tblPr firstRow="1" firstCol="1" bandRow="1">
                <a:tableStyleId>{F5AB1C69-6EDB-4FF4-983F-18BD219EF322}</a:tableStyleId>
              </a:tblPr>
              <a:tblGrid>
                <a:gridCol w="1320820"/>
                <a:gridCol w="1630885"/>
                <a:gridCol w="2879267"/>
              </a:tblGrid>
              <a:tr h="240027">
                <a:tc>
                  <a:txBody>
                    <a:bodyPr/>
                    <a:lstStyle/>
                    <a:p>
                      <a:pPr algn="ctr">
                        <a:spcAft>
                          <a:spcPts val="0"/>
                        </a:spcAft>
                      </a:pPr>
                      <a:r>
                        <a:rPr lang="es-ES_tradnl" sz="1200" dirty="0">
                          <a:effectLst/>
                        </a:rPr>
                        <a:t>Prioridad</a:t>
                      </a:r>
                      <a:endParaRPr lang="es-EC" sz="1200" dirty="0">
                        <a:solidFill>
                          <a:srgbClr val="365F91"/>
                        </a:solidFill>
                        <a:effectLst/>
                        <a:latin typeface="Arial"/>
                        <a:ea typeface="Times New Roman"/>
                        <a:cs typeface="Times New Roman"/>
                      </a:endParaRPr>
                    </a:p>
                  </a:txBody>
                  <a:tcPr marL="68580" marR="68580" marT="0" marB="0"/>
                </a:tc>
                <a:tc>
                  <a:txBody>
                    <a:bodyPr/>
                    <a:lstStyle/>
                    <a:p>
                      <a:pPr algn="ctr">
                        <a:spcAft>
                          <a:spcPts val="0"/>
                        </a:spcAft>
                      </a:pPr>
                      <a:r>
                        <a:rPr lang="es-ES_tradnl" sz="1200">
                          <a:effectLst/>
                        </a:rPr>
                        <a:t>Tiempo atención</a:t>
                      </a:r>
                      <a:endParaRPr lang="es-EC" sz="1200">
                        <a:solidFill>
                          <a:srgbClr val="365F91"/>
                        </a:solidFill>
                        <a:effectLst/>
                        <a:latin typeface="Arial"/>
                        <a:ea typeface="Times New Roman"/>
                        <a:cs typeface="Times New Roman"/>
                      </a:endParaRPr>
                    </a:p>
                  </a:txBody>
                  <a:tcPr marL="68580" marR="68580" marT="0" marB="0"/>
                </a:tc>
                <a:tc>
                  <a:txBody>
                    <a:bodyPr/>
                    <a:lstStyle/>
                    <a:p>
                      <a:pPr algn="ctr">
                        <a:spcAft>
                          <a:spcPts val="0"/>
                        </a:spcAft>
                      </a:pPr>
                      <a:r>
                        <a:rPr lang="es-ES_tradnl" sz="1200">
                          <a:effectLst/>
                        </a:rPr>
                        <a:t>Tiempo resolución/ escalamiento</a:t>
                      </a:r>
                      <a:endParaRPr lang="es-EC" sz="1200">
                        <a:solidFill>
                          <a:srgbClr val="365F91"/>
                        </a:solidFill>
                        <a:effectLst/>
                        <a:latin typeface="Arial"/>
                        <a:ea typeface="Times New Roman"/>
                        <a:cs typeface="Times New Roman"/>
                      </a:endParaRPr>
                    </a:p>
                  </a:txBody>
                  <a:tcPr marL="68580" marR="68580" marT="0" marB="0"/>
                </a:tc>
              </a:tr>
              <a:tr h="240027">
                <a:tc>
                  <a:txBody>
                    <a:bodyPr/>
                    <a:lstStyle/>
                    <a:p>
                      <a:pPr algn="just">
                        <a:spcAft>
                          <a:spcPts val="0"/>
                        </a:spcAft>
                      </a:pPr>
                      <a:r>
                        <a:rPr lang="es-ES_tradnl" sz="1200">
                          <a:effectLst/>
                        </a:rPr>
                        <a:t>Crítica</a:t>
                      </a:r>
                      <a:endParaRPr lang="es-EC" sz="1200">
                        <a:solidFill>
                          <a:srgbClr val="365F91"/>
                        </a:solidFill>
                        <a:effectLst/>
                        <a:latin typeface="Arial"/>
                        <a:ea typeface="Times New Roman"/>
                        <a:cs typeface="Times New Roman"/>
                      </a:endParaRPr>
                    </a:p>
                  </a:txBody>
                  <a:tcPr marL="68580" marR="68580" marT="0" marB="0"/>
                </a:tc>
                <a:tc>
                  <a:txBody>
                    <a:bodyPr/>
                    <a:lstStyle/>
                    <a:p>
                      <a:pPr algn="just">
                        <a:spcAft>
                          <a:spcPts val="0"/>
                        </a:spcAft>
                      </a:pPr>
                      <a:r>
                        <a:rPr lang="es-ES_tradnl" sz="1200" dirty="0">
                          <a:effectLst/>
                        </a:rPr>
                        <a:t>15 minutos</a:t>
                      </a:r>
                      <a:endParaRPr lang="es-EC" sz="1200" dirty="0">
                        <a:solidFill>
                          <a:srgbClr val="365F91"/>
                        </a:solidFill>
                        <a:effectLst/>
                        <a:latin typeface="Arial"/>
                        <a:ea typeface="Times New Roman"/>
                        <a:cs typeface="Times New Roman"/>
                      </a:endParaRPr>
                    </a:p>
                  </a:txBody>
                  <a:tcPr marL="68580" marR="68580" marT="0" marB="0"/>
                </a:tc>
                <a:tc>
                  <a:txBody>
                    <a:bodyPr/>
                    <a:lstStyle/>
                    <a:p>
                      <a:pPr algn="just">
                        <a:spcAft>
                          <a:spcPts val="0"/>
                        </a:spcAft>
                      </a:pPr>
                      <a:r>
                        <a:rPr lang="es-ES_tradnl" sz="1200">
                          <a:effectLst/>
                        </a:rPr>
                        <a:t>30 minutos</a:t>
                      </a:r>
                      <a:endParaRPr lang="es-EC" sz="1200">
                        <a:solidFill>
                          <a:srgbClr val="365F91"/>
                        </a:solidFill>
                        <a:effectLst/>
                        <a:latin typeface="Arial"/>
                        <a:ea typeface="Times New Roman"/>
                        <a:cs typeface="Times New Roman"/>
                      </a:endParaRPr>
                    </a:p>
                  </a:txBody>
                  <a:tcPr marL="68580" marR="68580" marT="0" marB="0"/>
                </a:tc>
              </a:tr>
              <a:tr h="240027">
                <a:tc>
                  <a:txBody>
                    <a:bodyPr/>
                    <a:lstStyle/>
                    <a:p>
                      <a:pPr algn="just">
                        <a:spcAft>
                          <a:spcPts val="0"/>
                        </a:spcAft>
                      </a:pPr>
                      <a:r>
                        <a:rPr lang="es-ES_tradnl" sz="1200">
                          <a:effectLst/>
                        </a:rPr>
                        <a:t>Alta</a:t>
                      </a:r>
                      <a:endParaRPr lang="es-EC" sz="1200">
                        <a:solidFill>
                          <a:srgbClr val="365F91"/>
                        </a:solidFill>
                        <a:effectLst/>
                        <a:latin typeface="Arial"/>
                        <a:ea typeface="Times New Roman"/>
                        <a:cs typeface="Times New Roman"/>
                      </a:endParaRPr>
                    </a:p>
                  </a:txBody>
                  <a:tcPr marL="68580" marR="68580" marT="0" marB="0"/>
                </a:tc>
                <a:tc>
                  <a:txBody>
                    <a:bodyPr/>
                    <a:lstStyle/>
                    <a:p>
                      <a:pPr algn="just">
                        <a:spcAft>
                          <a:spcPts val="0"/>
                        </a:spcAft>
                      </a:pPr>
                      <a:r>
                        <a:rPr lang="es-ES_tradnl" sz="1200">
                          <a:effectLst/>
                        </a:rPr>
                        <a:t>30 minutos</a:t>
                      </a:r>
                      <a:endParaRPr lang="es-EC" sz="1200">
                        <a:solidFill>
                          <a:srgbClr val="365F91"/>
                        </a:solidFill>
                        <a:effectLst/>
                        <a:latin typeface="Arial"/>
                        <a:ea typeface="Times New Roman"/>
                        <a:cs typeface="Times New Roman"/>
                      </a:endParaRPr>
                    </a:p>
                  </a:txBody>
                  <a:tcPr marL="68580" marR="68580" marT="0" marB="0"/>
                </a:tc>
                <a:tc>
                  <a:txBody>
                    <a:bodyPr/>
                    <a:lstStyle/>
                    <a:p>
                      <a:pPr algn="just">
                        <a:spcAft>
                          <a:spcPts val="0"/>
                        </a:spcAft>
                      </a:pPr>
                      <a:r>
                        <a:rPr lang="es-ES_tradnl" sz="1200">
                          <a:effectLst/>
                        </a:rPr>
                        <a:t>1 hora</a:t>
                      </a:r>
                      <a:endParaRPr lang="es-EC" sz="1200">
                        <a:solidFill>
                          <a:srgbClr val="365F91"/>
                        </a:solidFill>
                        <a:effectLst/>
                        <a:latin typeface="Arial"/>
                        <a:ea typeface="Times New Roman"/>
                        <a:cs typeface="Times New Roman"/>
                      </a:endParaRPr>
                    </a:p>
                  </a:txBody>
                  <a:tcPr marL="68580" marR="68580" marT="0" marB="0"/>
                </a:tc>
              </a:tr>
              <a:tr h="240027">
                <a:tc>
                  <a:txBody>
                    <a:bodyPr/>
                    <a:lstStyle/>
                    <a:p>
                      <a:pPr algn="just">
                        <a:spcAft>
                          <a:spcPts val="0"/>
                        </a:spcAft>
                      </a:pPr>
                      <a:r>
                        <a:rPr lang="es-ES_tradnl" sz="1200">
                          <a:effectLst/>
                        </a:rPr>
                        <a:t>Media</a:t>
                      </a:r>
                      <a:endParaRPr lang="es-EC" sz="1200">
                        <a:solidFill>
                          <a:srgbClr val="365F91"/>
                        </a:solidFill>
                        <a:effectLst/>
                        <a:latin typeface="Arial"/>
                        <a:ea typeface="Times New Roman"/>
                        <a:cs typeface="Times New Roman"/>
                      </a:endParaRPr>
                    </a:p>
                  </a:txBody>
                  <a:tcPr marL="68580" marR="68580" marT="0" marB="0"/>
                </a:tc>
                <a:tc>
                  <a:txBody>
                    <a:bodyPr/>
                    <a:lstStyle/>
                    <a:p>
                      <a:pPr algn="just">
                        <a:spcAft>
                          <a:spcPts val="0"/>
                        </a:spcAft>
                      </a:pPr>
                      <a:r>
                        <a:rPr lang="es-ES_tradnl" sz="1200">
                          <a:effectLst/>
                        </a:rPr>
                        <a:t>1 hora</a:t>
                      </a:r>
                      <a:endParaRPr lang="es-EC" sz="1200">
                        <a:solidFill>
                          <a:srgbClr val="365F91"/>
                        </a:solidFill>
                        <a:effectLst/>
                        <a:latin typeface="Arial"/>
                        <a:ea typeface="Times New Roman"/>
                        <a:cs typeface="Times New Roman"/>
                      </a:endParaRPr>
                    </a:p>
                  </a:txBody>
                  <a:tcPr marL="68580" marR="68580" marT="0" marB="0"/>
                </a:tc>
                <a:tc>
                  <a:txBody>
                    <a:bodyPr/>
                    <a:lstStyle/>
                    <a:p>
                      <a:pPr algn="just">
                        <a:spcAft>
                          <a:spcPts val="0"/>
                        </a:spcAft>
                      </a:pPr>
                      <a:r>
                        <a:rPr lang="es-ES_tradnl" sz="1200">
                          <a:effectLst/>
                        </a:rPr>
                        <a:t>2 horas</a:t>
                      </a:r>
                      <a:endParaRPr lang="es-EC" sz="1200">
                        <a:solidFill>
                          <a:srgbClr val="365F91"/>
                        </a:solidFill>
                        <a:effectLst/>
                        <a:latin typeface="Arial"/>
                        <a:ea typeface="Times New Roman"/>
                        <a:cs typeface="Times New Roman"/>
                      </a:endParaRPr>
                    </a:p>
                  </a:txBody>
                  <a:tcPr marL="68580" marR="68580" marT="0" marB="0"/>
                </a:tc>
              </a:tr>
              <a:tr h="240027">
                <a:tc>
                  <a:txBody>
                    <a:bodyPr/>
                    <a:lstStyle/>
                    <a:p>
                      <a:pPr algn="just">
                        <a:spcAft>
                          <a:spcPts val="0"/>
                        </a:spcAft>
                      </a:pPr>
                      <a:r>
                        <a:rPr lang="es-ES_tradnl" sz="1200">
                          <a:effectLst/>
                        </a:rPr>
                        <a:t>Baja</a:t>
                      </a:r>
                      <a:endParaRPr lang="es-EC" sz="1200">
                        <a:solidFill>
                          <a:srgbClr val="365F91"/>
                        </a:solidFill>
                        <a:effectLst/>
                        <a:latin typeface="Arial"/>
                        <a:ea typeface="Times New Roman"/>
                        <a:cs typeface="Times New Roman"/>
                      </a:endParaRPr>
                    </a:p>
                  </a:txBody>
                  <a:tcPr marL="68580" marR="68580" marT="0" marB="0"/>
                </a:tc>
                <a:tc>
                  <a:txBody>
                    <a:bodyPr/>
                    <a:lstStyle/>
                    <a:p>
                      <a:pPr algn="just">
                        <a:spcAft>
                          <a:spcPts val="0"/>
                        </a:spcAft>
                      </a:pPr>
                      <a:r>
                        <a:rPr lang="es-ES_tradnl" sz="1200">
                          <a:effectLst/>
                        </a:rPr>
                        <a:t>2 horas</a:t>
                      </a:r>
                      <a:endParaRPr lang="es-EC" sz="1200">
                        <a:solidFill>
                          <a:srgbClr val="365F91"/>
                        </a:solidFill>
                        <a:effectLst/>
                        <a:latin typeface="Arial"/>
                        <a:ea typeface="Times New Roman"/>
                        <a:cs typeface="Times New Roman"/>
                      </a:endParaRPr>
                    </a:p>
                  </a:txBody>
                  <a:tcPr marL="68580" marR="68580" marT="0" marB="0"/>
                </a:tc>
                <a:tc>
                  <a:txBody>
                    <a:bodyPr/>
                    <a:lstStyle/>
                    <a:p>
                      <a:pPr algn="just">
                        <a:spcAft>
                          <a:spcPts val="0"/>
                        </a:spcAft>
                      </a:pPr>
                      <a:r>
                        <a:rPr lang="es-ES_tradnl" sz="1200">
                          <a:effectLst/>
                        </a:rPr>
                        <a:t>4 horas</a:t>
                      </a:r>
                      <a:endParaRPr lang="es-EC" sz="1200">
                        <a:solidFill>
                          <a:srgbClr val="365F91"/>
                        </a:solidFill>
                        <a:effectLst/>
                        <a:latin typeface="Arial"/>
                        <a:ea typeface="Times New Roman"/>
                        <a:cs typeface="Times New Roman"/>
                      </a:endParaRPr>
                    </a:p>
                  </a:txBody>
                  <a:tcPr marL="68580" marR="68580" marT="0" marB="0"/>
                </a:tc>
              </a:tr>
              <a:tr h="240027">
                <a:tc>
                  <a:txBody>
                    <a:bodyPr/>
                    <a:lstStyle/>
                    <a:p>
                      <a:pPr algn="just">
                        <a:spcAft>
                          <a:spcPts val="0"/>
                        </a:spcAft>
                      </a:pPr>
                      <a:r>
                        <a:rPr lang="es-ES_tradnl" sz="1200">
                          <a:effectLst/>
                        </a:rPr>
                        <a:t>Planificación</a:t>
                      </a:r>
                      <a:endParaRPr lang="es-EC" sz="1200">
                        <a:solidFill>
                          <a:srgbClr val="365F91"/>
                        </a:solidFill>
                        <a:effectLst/>
                        <a:latin typeface="Arial"/>
                        <a:ea typeface="Times New Roman"/>
                        <a:cs typeface="Times New Roman"/>
                      </a:endParaRPr>
                    </a:p>
                  </a:txBody>
                  <a:tcPr marL="68580" marR="68580" marT="0" marB="0"/>
                </a:tc>
                <a:tc>
                  <a:txBody>
                    <a:bodyPr/>
                    <a:lstStyle/>
                    <a:p>
                      <a:pPr algn="just">
                        <a:spcAft>
                          <a:spcPts val="0"/>
                        </a:spcAft>
                      </a:pPr>
                      <a:r>
                        <a:rPr lang="es-ES_tradnl" sz="1200">
                          <a:effectLst/>
                        </a:rPr>
                        <a:t>8 horas</a:t>
                      </a:r>
                      <a:endParaRPr lang="es-EC" sz="1200">
                        <a:solidFill>
                          <a:srgbClr val="365F91"/>
                        </a:solidFill>
                        <a:effectLst/>
                        <a:latin typeface="Arial"/>
                        <a:ea typeface="Times New Roman"/>
                        <a:cs typeface="Times New Roman"/>
                      </a:endParaRPr>
                    </a:p>
                  </a:txBody>
                  <a:tcPr marL="68580" marR="68580" marT="0" marB="0"/>
                </a:tc>
                <a:tc>
                  <a:txBody>
                    <a:bodyPr/>
                    <a:lstStyle/>
                    <a:p>
                      <a:pPr algn="just">
                        <a:spcAft>
                          <a:spcPts val="0"/>
                        </a:spcAft>
                      </a:pPr>
                      <a:r>
                        <a:rPr lang="es-ES_tradnl" sz="1200" dirty="0">
                          <a:effectLst/>
                        </a:rPr>
                        <a:t>planificación</a:t>
                      </a:r>
                      <a:endParaRPr lang="es-EC" sz="1200" dirty="0">
                        <a:solidFill>
                          <a:srgbClr val="365F91"/>
                        </a:solidFill>
                        <a:effectLst/>
                        <a:latin typeface="Arial"/>
                        <a:ea typeface="Times New Roman"/>
                        <a:cs typeface="Times New Roman"/>
                      </a:endParaRPr>
                    </a:p>
                  </a:txBody>
                  <a:tcPr marL="68580" marR="68580" marT="0" marB="0"/>
                </a:tc>
              </a:tr>
            </a:tbl>
          </a:graphicData>
        </a:graphic>
      </p:graphicFrame>
      <p:sp>
        <p:nvSpPr>
          <p:cNvPr id="10" name="9 CuadroTexto"/>
          <p:cNvSpPr txBox="1"/>
          <p:nvPr/>
        </p:nvSpPr>
        <p:spPr>
          <a:xfrm>
            <a:off x="611560" y="5949280"/>
            <a:ext cx="8064896" cy="646331"/>
          </a:xfrm>
          <a:prstGeom prst="rect">
            <a:avLst/>
          </a:prstGeom>
          <a:noFill/>
        </p:spPr>
        <p:txBody>
          <a:bodyPr wrap="square" rtlCol="0">
            <a:spAutoFit/>
          </a:bodyPr>
          <a:lstStyle/>
          <a:p>
            <a:r>
              <a:rPr lang="es-ES_tradnl" dirty="0" smtClean="0">
                <a:solidFill>
                  <a:schemeClr val="tx1">
                    <a:lumMod val="50000"/>
                    <a:lumOff val="50000"/>
                  </a:schemeClr>
                </a:solidFill>
              </a:rPr>
              <a:t>* Los </a:t>
            </a:r>
            <a:r>
              <a:rPr lang="es-ES_tradnl" dirty="0">
                <a:solidFill>
                  <a:schemeClr val="tx1">
                    <a:lumMod val="50000"/>
                    <a:lumOff val="50000"/>
                  </a:schemeClr>
                </a:solidFill>
              </a:rPr>
              <a:t>tiempos máximos de resolución y/o intervalos de comunicación con el cliente hasta encontrar la solución necesaria</a:t>
            </a:r>
            <a:endParaRPr lang="es-EC" dirty="0">
              <a:solidFill>
                <a:schemeClr val="tx1">
                  <a:lumMod val="50000"/>
                  <a:lumOff val="50000"/>
                </a:schemeClr>
              </a:solidFill>
            </a:endParaRPr>
          </a:p>
        </p:txBody>
      </p:sp>
    </p:spTree>
    <p:extLst>
      <p:ext uri="{BB962C8B-B14F-4D97-AF65-F5344CB8AC3E}">
        <p14:creationId xmlns:p14="http://schemas.microsoft.com/office/powerpoint/2010/main" val="192256711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pic>
        <p:nvPicPr>
          <p:cNvPr id="7" name="5 Marcador de contenido">
            <a:hlinkClick r:id="rId2" action="ppaction://hlinkpres?slideindex=2&amp;slidetitle=Contenidos"/>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
        <p:nvSpPr>
          <p:cNvPr id="2" name="1 Marcador de contenido"/>
          <p:cNvSpPr>
            <a:spLocks noGrp="1"/>
          </p:cNvSpPr>
          <p:nvPr>
            <p:ph idx="1"/>
          </p:nvPr>
        </p:nvSpPr>
        <p:spPr>
          <a:xfrm>
            <a:off x="457200" y="1600201"/>
            <a:ext cx="8229600" cy="964704"/>
          </a:xfrm>
        </p:spPr>
        <p:txBody>
          <a:bodyPr>
            <a:normAutofit/>
          </a:bodyPr>
          <a:lstStyle/>
          <a:p>
            <a:pPr marL="0" indent="0" algn="just">
              <a:buNone/>
            </a:pPr>
            <a:r>
              <a:rPr lang="es-EC" sz="2800" dirty="0" smtClean="0"/>
              <a:t>Este proceso asegura el correcto ingreso de datos en la creación de una solicitud de servicio y su tratamiento.</a:t>
            </a:r>
            <a:endParaRPr lang="es-EC" sz="2800" dirty="0"/>
          </a:p>
        </p:txBody>
      </p:sp>
      <p:sp>
        <p:nvSpPr>
          <p:cNvPr id="6" name="5 Título"/>
          <p:cNvSpPr>
            <a:spLocks noGrp="1"/>
          </p:cNvSpPr>
          <p:nvPr>
            <p:ph type="title"/>
          </p:nvPr>
        </p:nvSpPr>
        <p:spPr/>
        <p:txBody>
          <a:bodyPr/>
          <a:lstStyle/>
          <a:p>
            <a:r>
              <a:rPr lang="es-EC" dirty="0" smtClean="0"/>
              <a:t>Cumplimiento de solicitudes</a:t>
            </a:r>
            <a:r>
              <a:rPr lang="es-EC" dirty="0" smtClean="0">
                <a:solidFill>
                  <a:schemeClr val="bg1"/>
                </a:solidFill>
              </a:rPr>
              <a:t>.</a:t>
            </a:r>
            <a:endParaRPr lang="es-EC" dirty="0">
              <a:solidFill>
                <a:schemeClr val="bg1"/>
              </a:solidFill>
            </a:endParaRPr>
          </a:p>
        </p:txBody>
      </p:sp>
      <p:sp>
        <p:nvSpPr>
          <p:cNvPr id="3" name="2 CuadroTexto"/>
          <p:cNvSpPr txBox="1"/>
          <p:nvPr/>
        </p:nvSpPr>
        <p:spPr>
          <a:xfrm>
            <a:off x="467544" y="2780928"/>
            <a:ext cx="8208912" cy="3139321"/>
          </a:xfrm>
          <a:prstGeom prst="rect">
            <a:avLst/>
          </a:prstGeom>
          <a:noFill/>
        </p:spPr>
        <p:txBody>
          <a:bodyPr wrap="square" rtlCol="0">
            <a:spAutoFit/>
          </a:bodyPr>
          <a:lstStyle/>
          <a:p>
            <a:r>
              <a:rPr lang="es-EC" b="1" u="sng" dirty="0" smtClean="0"/>
              <a:t>ROLES</a:t>
            </a:r>
          </a:p>
          <a:p>
            <a:pPr lvl="0"/>
            <a:endParaRPr lang="es-ES_tradnl" b="1" dirty="0" smtClean="0"/>
          </a:p>
          <a:p>
            <a:pPr lvl="0"/>
            <a:r>
              <a:rPr lang="es-ES_tradnl" b="1" dirty="0" smtClean="0"/>
              <a:t>Solicitante</a:t>
            </a:r>
            <a:r>
              <a:rPr lang="es-ES_tradnl" dirty="0"/>
              <a:t>.- Persona(s) que se comunica con la mesa de servicios para solicitar un servicio, informar un fallo, reportar un incidente o levantar una queja.</a:t>
            </a:r>
            <a:endParaRPr lang="es-EC" dirty="0"/>
          </a:p>
          <a:p>
            <a:pPr lvl="0"/>
            <a:endParaRPr lang="es-ES_tradnl" b="1" dirty="0" smtClean="0"/>
          </a:p>
          <a:p>
            <a:pPr lvl="0"/>
            <a:r>
              <a:rPr lang="es-ES_tradnl" b="1" dirty="0" smtClean="0"/>
              <a:t>Analista </a:t>
            </a:r>
            <a:r>
              <a:rPr lang="es-ES_tradnl" b="1" dirty="0"/>
              <a:t>de contacto con el usuario</a:t>
            </a:r>
            <a:r>
              <a:rPr lang="es-ES_tradnl" dirty="0"/>
              <a:t>.- Persona(s) que se encargan de atender las llamadas telefónicas de los usuarios y/o clientes y registran la </a:t>
            </a:r>
            <a:r>
              <a:rPr lang="es-ES_tradnl" dirty="0" smtClean="0"/>
              <a:t>solicitud</a:t>
            </a:r>
          </a:p>
          <a:p>
            <a:pPr lvl="0"/>
            <a:endParaRPr lang="es-ES_tradnl" b="1" dirty="0"/>
          </a:p>
          <a:p>
            <a:pPr lvl="0"/>
            <a:r>
              <a:rPr lang="es-ES_tradnl" b="1" dirty="0" smtClean="0"/>
              <a:t>Administrador </a:t>
            </a:r>
            <a:r>
              <a:rPr lang="es-ES_tradnl" b="1" dirty="0"/>
              <a:t>de contacto con el usuario</a:t>
            </a:r>
            <a:r>
              <a:rPr lang="es-ES_tradnl" dirty="0"/>
              <a:t>.- Rol encargado de la supervisión de la correcta operación de los analistas de contacto con el usuario y </a:t>
            </a:r>
            <a:r>
              <a:rPr lang="es-ES_tradnl" dirty="0" smtClean="0"/>
              <a:t>la </a:t>
            </a:r>
            <a:r>
              <a:rPr lang="es-ES_tradnl" dirty="0"/>
              <a:t>administración del proceso, su revisión, adecuación y cambios ante alguna solicitud</a:t>
            </a:r>
            <a:endParaRPr lang="es-EC" b="1" dirty="0"/>
          </a:p>
        </p:txBody>
      </p:sp>
    </p:spTree>
    <p:extLst>
      <p:ext uri="{BB962C8B-B14F-4D97-AF65-F5344CB8AC3E}">
        <p14:creationId xmlns:p14="http://schemas.microsoft.com/office/powerpoint/2010/main" val="341087439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pic>
        <p:nvPicPr>
          <p:cNvPr id="7" name="5 Marcador de contenido">
            <a:hlinkClick r:id="rId2" action="ppaction://hlinkpres?slideindex=2&amp;slidetitle=Contenidos"/>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
        <p:nvSpPr>
          <p:cNvPr id="6" name="5 Título"/>
          <p:cNvSpPr>
            <a:spLocks noGrp="1"/>
          </p:cNvSpPr>
          <p:nvPr>
            <p:ph type="title"/>
          </p:nvPr>
        </p:nvSpPr>
        <p:spPr/>
        <p:txBody>
          <a:bodyPr/>
          <a:lstStyle/>
          <a:p>
            <a:r>
              <a:rPr lang="es-EC" dirty="0"/>
              <a:t>Cumplimiento de solicitudes</a:t>
            </a:r>
            <a:r>
              <a:rPr lang="es-EC" dirty="0">
                <a:solidFill>
                  <a:schemeClr val="bg1"/>
                </a:solidFill>
              </a:rPr>
              <a:t>.</a:t>
            </a:r>
            <a:endParaRPr lang="es-EC" dirty="0"/>
          </a:p>
        </p:txBody>
      </p:sp>
      <p:pic>
        <p:nvPicPr>
          <p:cNvPr id="8" name="7 Marcador de contenido" descr="D:\Documents\ESPE\Tesis RUO\TESIS\procesos\Visio\SR.PNG"/>
          <p:cNvPicPr>
            <a:picLocks noGrp="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457200" y="1526200"/>
            <a:ext cx="8229600" cy="4495088"/>
          </a:xfrm>
          <a:prstGeom prst="rect">
            <a:avLst/>
          </a:prstGeom>
          <a:noFill/>
          <a:ln>
            <a:noFill/>
          </a:ln>
        </p:spPr>
      </p:pic>
    </p:spTree>
    <p:extLst>
      <p:ext uri="{BB962C8B-B14F-4D97-AF65-F5344CB8AC3E}">
        <p14:creationId xmlns:p14="http://schemas.microsoft.com/office/powerpoint/2010/main" val="26797318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8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pic>
        <p:nvPicPr>
          <p:cNvPr id="10" name="5 Marcador de contenido">
            <a:hlinkClick r:id="rId2" action="ppaction://hlinkpres?slideindex=2&amp;slidetitle=Contenidos"/>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
        <p:nvSpPr>
          <p:cNvPr id="3" name="2 Marcador de contenido"/>
          <p:cNvSpPr>
            <a:spLocks noGrp="1"/>
          </p:cNvSpPr>
          <p:nvPr>
            <p:ph idx="1"/>
          </p:nvPr>
        </p:nvSpPr>
        <p:spPr>
          <a:xfrm>
            <a:off x="457200" y="1484784"/>
            <a:ext cx="8229600" cy="1397183"/>
          </a:xfrm>
        </p:spPr>
        <p:txBody>
          <a:bodyPr>
            <a:normAutofit/>
          </a:bodyPr>
          <a:lstStyle/>
          <a:p>
            <a:pPr marL="0" indent="0" algn="just">
              <a:buNone/>
            </a:pPr>
            <a:r>
              <a:rPr lang="es-ES_tradnl" sz="2800" dirty="0" smtClean="0"/>
              <a:t>Este </a:t>
            </a:r>
            <a:r>
              <a:rPr lang="es-ES_tradnl" sz="2800" dirty="0"/>
              <a:t>proceso </a:t>
            </a:r>
            <a:r>
              <a:rPr lang="es-ES_tradnl" sz="2800" dirty="0" smtClean="0"/>
              <a:t>asegura </a:t>
            </a:r>
            <a:r>
              <a:rPr lang="es-ES_tradnl" sz="2800" dirty="0"/>
              <a:t>la </a:t>
            </a:r>
            <a:r>
              <a:rPr lang="es-ES_tradnl" sz="2800" dirty="0" smtClean="0"/>
              <a:t>restauración </a:t>
            </a:r>
            <a:r>
              <a:rPr lang="es-ES_tradnl" sz="2800" dirty="0"/>
              <a:t>de los servicios brindados, en caso de que estos </a:t>
            </a:r>
            <a:r>
              <a:rPr lang="es-ES_tradnl" sz="2800" dirty="0" smtClean="0"/>
              <a:t>sufran </a:t>
            </a:r>
            <a:r>
              <a:rPr lang="es-ES_tradnl" sz="2800" dirty="0"/>
              <a:t>un corte o algún tipo de degradación</a:t>
            </a:r>
            <a:endParaRPr lang="es-EC" sz="2800" dirty="0"/>
          </a:p>
        </p:txBody>
      </p:sp>
      <p:sp>
        <p:nvSpPr>
          <p:cNvPr id="6" name="5 CuadroTexto"/>
          <p:cNvSpPr txBox="1"/>
          <p:nvPr/>
        </p:nvSpPr>
        <p:spPr>
          <a:xfrm>
            <a:off x="467544" y="2881967"/>
            <a:ext cx="8208912" cy="3139321"/>
          </a:xfrm>
          <a:prstGeom prst="rect">
            <a:avLst/>
          </a:prstGeom>
          <a:noFill/>
        </p:spPr>
        <p:txBody>
          <a:bodyPr wrap="square" rtlCol="0">
            <a:spAutoFit/>
          </a:bodyPr>
          <a:lstStyle/>
          <a:p>
            <a:r>
              <a:rPr lang="es-EC" b="1" u="sng" dirty="0" smtClean="0"/>
              <a:t>ROLES</a:t>
            </a:r>
          </a:p>
          <a:p>
            <a:endParaRPr lang="es-EC" b="1" u="sng" dirty="0" smtClean="0"/>
          </a:p>
          <a:p>
            <a:pPr lvl="0"/>
            <a:r>
              <a:rPr lang="es-ES_tradnl" b="1" dirty="0"/>
              <a:t>Analista de incidentes</a:t>
            </a:r>
            <a:r>
              <a:rPr lang="es-ES_tradnl" dirty="0"/>
              <a:t>.- Persona(s) que se encargan de ser la segunda línea de soporte profesional en el tratamiento de </a:t>
            </a:r>
            <a:r>
              <a:rPr lang="es-ES_tradnl" dirty="0" smtClean="0"/>
              <a:t>incidentes, encargado del análisis </a:t>
            </a:r>
            <a:r>
              <a:rPr lang="es-ES_tradnl" dirty="0"/>
              <a:t>del incidente y brindar, un </a:t>
            </a:r>
            <a:r>
              <a:rPr lang="es-ES_tradnl" dirty="0" err="1"/>
              <a:t>workaround</a:t>
            </a:r>
            <a:r>
              <a:rPr lang="es-ES_tradnl" dirty="0"/>
              <a:t>, una solución o ambas.</a:t>
            </a:r>
            <a:endParaRPr lang="es-EC" dirty="0"/>
          </a:p>
          <a:p>
            <a:pPr lvl="0"/>
            <a:endParaRPr lang="es-ES_tradnl" b="1" dirty="0" smtClean="0"/>
          </a:p>
          <a:p>
            <a:pPr lvl="0"/>
            <a:r>
              <a:rPr lang="es-ES_tradnl" b="1" dirty="0" smtClean="0"/>
              <a:t>Gerente </a:t>
            </a:r>
            <a:r>
              <a:rPr lang="es-ES_tradnl" b="1" dirty="0"/>
              <a:t>de incidentes</a:t>
            </a:r>
            <a:r>
              <a:rPr lang="es-ES_tradnl" dirty="0"/>
              <a:t>.- Rol responsable de la calidad e integridad del proceso de gestión </a:t>
            </a:r>
            <a:r>
              <a:rPr lang="es-ES_tradnl" dirty="0" smtClean="0"/>
              <a:t>de incidentes.</a:t>
            </a:r>
          </a:p>
          <a:p>
            <a:pPr lvl="0"/>
            <a:endParaRPr lang="es-ES_tradnl" b="1" dirty="0" smtClean="0"/>
          </a:p>
          <a:p>
            <a:r>
              <a:rPr lang="es-ES_tradnl" b="1" dirty="0" smtClean="0"/>
              <a:t>Administrador </a:t>
            </a:r>
            <a:r>
              <a:rPr lang="es-ES_tradnl" b="1" dirty="0"/>
              <a:t>de incidentes</a:t>
            </a:r>
            <a:r>
              <a:rPr lang="es-ES_tradnl" dirty="0"/>
              <a:t>.- Rol responsable de la revisión/modificación del proceso, así como de la entrega de los correspondientes informes del proceso</a:t>
            </a:r>
            <a:endParaRPr lang="es-ES_tradnl" b="1" dirty="0" smtClean="0"/>
          </a:p>
        </p:txBody>
      </p:sp>
      <p:sp>
        <p:nvSpPr>
          <p:cNvPr id="7" name="5 Título"/>
          <p:cNvSpPr>
            <a:spLocks noGrp="1"/>
          </p:cNvSpPr>
          <p:nvPr>
            <p:ph type="title"/>
          </p:nvPr>
        </p:nvSpPr>
        <p:spPr>
          <a:xfrm>
            <a:off x="457200" y="274638"/>
            <a:ext cx="8229600" cy="1143000"/>
          </a:xfrm>
        </p:spPr>
        <p:txBody>
          <a:bodyPr/>
          <a:lstStyle/>
          <a:p>
            <a:r>
              <a:rPr lang="es-EC" dirty="0" smtClean="0"/>
              <a:t>Gestión de incidentes</a:t>
            </a:r>
            <a:endParaRPr lang="es-EC" dirty="0"/>
          </a:p>
        </p:txBody>
      </p:sp>
    </p:spTree>
    <p:extLst>
      <p:ext uri="{BB962C8B-B14F-4D97-AF65-F5344CB8AC3E}">
        <p14:creationId xmlns:p14="http://schemas.microsoft.com/office/powerpoint/2010/main" val="290833379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pic>
        <p:nvPicPr>
          <p:cNvPr id="7" name="5 Marcador de contenido">
            <a:hlinkClick r:id="rId2" action="ppaction://hlinkpres?slideindex=2&amp;slidetitle=Contenidos"/>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
        <p:nvSpPr>
          <p:cNvPr id="8" name="5 Título"/>
          <p:cNvSpPr>
            <a:spLocks noGrp="1"/>
          </p:cNvSpPr>
          <p:nvPr>
            <p:ph type="title"/>
          </p:nvPr>
        </p:nvSpPr>
        <p:spPr/>
        <p:txBody>
          <a:bodyPr/>
          <a:lstStyle/>
          <a:p>
            <a:r>
              <a:rPr lang="es-EC" dirty="0" smtClean="0"/>
              <a:t>Gestión de incidentes</a:t>
            </a:r>
            <a:endParaRPr lang="es-EC" dirty="0"/>
          </a:p>
        </p:txBody>
      </p:sp>
      <p:pic>
        <p:nvPicPr>
          <p:cNvPr id="9" name="8 Marcador de contenido"/>
          <p:cNvPicPr>
            <a:picLocks noGrp="1"/>
          </p:cNvPicPr>
          <p:nvPr>
            <p:ph idx="1"/>
          </p:nvPr>
        </p:nvPicPr>
        <p:blipFill>
          <a:blip r:embed="rId4"/>
          <a:stretch>
            <a:fillRect/>
          </a:stretch>
        </p:blipFill>
        <p:spPr>
          <a:xfrm>
            <a:off x="636960" y="1412776"/>
            <a:ext cx="7880579" cy="4713387"/>
          </a:xfrm>
          <a:prstGeom prst="rect">
            <a:avLst/>
          </a:prstGeom>
        </p:spPr>
      </p:pic>
    </p:spTree>
    <p:extLst>
      <p:ext uri="{BB962C8B-B14F-4D97-AF65-F5344CB8AC3E}">
        <p14:creationId xmlns:p14="http://schemas.microsoft.com/office/powerpoint/2010/main" val="281946546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539552" y="3068960"/>
            <a:ext cx="8062664"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b="1" dirty="0" smtClean="0">
                <a:latin typeface="Arial" pitchFamily="34" charset="0"/>
                <a:cs typeface="Arial" pitchFamily="34" charset="0"/>
              </a:rPr>
              <a:t>CAPITULO V</a:t>
            </a:r>
            <a:endParaRPr lang="es-EC" b="1" dirty="0">
              <a:latin typeface="Arial" pitchFamily="34" charset="0"/>
              <a:cs typeface="Arial" pitchFamily="34" charset="0"/>
            </a:endParaRPr>
          </a:p>
        </p:txBody>
      </p:sp>
      <p:sp>
        <p:nvSpPr>
          <p:cNvPr id="6" name="4 Subtítulo"/>
          <p:cNvSpPr txBox="1">
            <a:spLocks/>
          </p:cNvSpPr>
          <p:nvPr/>
        </p:nvSpPr>
        <p:spPr>
          <a:xfrm>
            <a:off x="899592" y="3886200"/>
            <a:ext cx="7376864" cy="119898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ES_tradnl" sz="2500" dirty="0" smtClean="0">
                <a:solidFill>
                  <a:schemeClr val="tx1">
                    <a:lumMod val="50000"/>
                    <a:lumOff val="50000"/>
                  </a:schemeClr>
                </a:solidFill>
              </a:rPr>
              <a:t>IMPLEMENTACIÓN DEL CENTRO DE SERVICIOS CON LA HERRAMIENTA TIVOLI SERVICE REQUEST MANAGER</a:t>
            </a:r>
            <a:endParaRPr lang="es-EC" sz="2500" dirty="0">
              <a:solidFill>
                <a:schemeClr val="tx1">
                  <a:lumMod val="50000"/>
                  <a:lumOff val="50000"/>
                </a:schemeClr>
              </a:solidFill>
            </a:endParaRPr>
          </a:p>
        </p:txBody>
      </p:sp>
    </p:spTree>
    <p:extLst>
      <p:ext uri="{BB962C8B-B14F-4D97-AF65-F5344CB8AC3E}">
        <p14:creationId xmlns:p14="http://schemas.microsoft.com/office/powerpoint/2010/main" val="31509847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sp>
        <p:nvSpPr>
          <p:cNvPr id="11" name="10 Marcador de contenido"/>
          <p:cNvSpPr>
            <a:spLocks noGrp="1"/>
          </p:cNvSpPr>
          <p:nvPr>
            <p:ph idx="1"/>
          </p:nvPr>
        </p:nvSpPr>
        <p:spPr/>
        <p:txBody>
          <a:bodyPr/>
          <a:lstStyle/>
          <a:p>
            <a:pPr marL="0" indent="0">
              <a:buNone/>
            </a:pPr>
            <a:endParaRPr lang="es-EC" sz="4000" dirty="0" smtClean="0"/>
          </a:p>
          <a:p>
            <a:r>
              <a:rPr lang="es-EC" sz="4000" dirty="0" smtClean="0"/>
              <a:t>Middleware</a:t>
            </a:r>
          </a:p>
          <a:p>
            <a:r>
              <a:rPr lang="es-EC" sz="4000" dirty="0" smtClean="0"/>
              <a:t>Servicios Base</a:t>
            </a:r>
          </a:p>
          <a:p>
            <a:r>
              <a:rPr lang="es-EC" sz="4000" dirty="0" smtClean="0"/>
              <a:t>TSRM</a:t>
            </a:r>
          </a:p>
          <a:p>
            <a:pPr marL="0" indent="0">
              <a:buNone/>
            </a:pPr>
            <a:endParaRPr lang="es-EC" dirty="0"/>
          </a:p>
        </p:txBody>
      </p:sp>
      <p:sp>
        <p:nvSpPr>
          <p:cNvPr id="2" name="1 Título"/>
          <p:cNvSpPr>
            <a:spLocks noGrp="1"/>
          </p:cNvSpPr>
          <p:nvPr>
            <p:ph type="title"/>
          </p:nvPr>
        </p:nvSpPr>
        <p:spPr/>
        <p:txBody>
          <a:bodyPr/>
          <a:lstStyle/>
          <a:p>
            <a:r>
              <a:rPr lang="es-EC" dirty="0" smtClean="0"/>
              <a:t>Plan de despliegue</a:t>
            </a:r>
            <a:endParaRPr lang="es-EC" dirty="0"/>
          </a:p>
        </p:txBody>
      </p:sp>
      <p:pic>
        <p:nvPicPr>
          <p:cNvPr id="7" name="5 Marcador de contenido">
            <a:hlinkClick r:id="rId2" action="ppaction://hlinkpres?slideindex=2&amp;slidetitle=Contenidos"/>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Tree>
    <p:extLst>
      <p:ext uri="{BB962C8B-B14F-4D97-AF65-F5344CB8AC3E}">
        <p14:creationId xmlns:p14="http://schemas.microsoft.com/office/powerpoint/2010/main" val="334998654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sp>
        <p:nvSpPr>
          <p:cNvPr id="11" name="10 Marcador de contenido"/>
          <p:cNvSpPr>
            <a:spLocks noGrp="1"/>
          </p:cNvSpPr>
          <p:nvPr>
            <p:ph idx="1"/>
          </p:nvPr>
        </p:nvSpPr>
        <p:spPr>
          <a:xfrm>
            <a:off x="457200" y="1600200"/>
            <a:ext cx="8435280" cy="4525963"/>
          </a:xfrm>
        </p:spPr>
        <p:txBody>
          <a:bodyPr>
            <a:normAutofit fontScale="92500" lnSpcReduction="20000"/>
          </a:bodyPr>
          <a:lstStyle/>
          <a:p>
            <a:pPr marL="0" indent="0">
              <a:buNone/>
            </a:pPr>
            <a:r>
              <a:rPr lang="es-EC" b="1" dirty="0" smtClean="0"/>
              <a:t>Servidor de directorios</a:t>
            </a:r>
          </a:p>
          <a:p>
            <a:r>
              <a:rPr lang="es-EC" dirty="0" smtClean="0"/>
              <a:t>Microsoft Active </a:t>
            </a:r>
            <a:r>
              <a:rPr lang="es-EC" dirty="0" err="1" smtClean="0"/>
              <a:t>Directory</a:t>
            </a:r>
            <a:r>
              <a:rPr lang="es-EC" dirty="0" smtClean="0"/>
              <a:t> 2008</a:t>
            </a:r>
          </a:p>
          <a:p>
            <a:pPr marL="0" indent="0">
              <a:buNone/>
            </a:pPr>
            <a:r>
              <a:rPr lang="es-EC" b="1" dirty="0" smtClean="0"/>
              <a:t> Servidor de Base de Datos</a:t>
            </a:r>
          </a:p>
          <a:p>
            <a:r>
              <a:rPr lang="es-EC" dirty="0" smtClean="0"/>
              <a:t>IBM DB2 Universal </a:t>
            </a:r>
            <a:r>
              <a:rPr lang="es-EC" dirty="0" err="1" smtClean="0"/>
              <a:t>Database</a:t>
            </a:r>
            <a:r>
              <a:rPr lang="es-EC" dirty="0" smtClean="0"/>
              <a:t> Enterprise </a:t>
            </a:r>
            <a:r>
              <a:rPr lang="es-EC" dirty="0" err="1" smtClean="0"/>
              <a:t>Edition</a:t>
            </a:r>
            <a:r>
              <a:rPr lang="es-EC" dirty="0" smtClean="0"/>
              <a:t> v9.7</a:t>
            </a:r>
          </a:p>
          <a:p>
            <a:pPr marL="0" indent="0">
              <a:buNone/>
            </a:pPr>
            <a:r>
              <a:rPr lang="es-EC" b="1" dirty="0" smtClean="0"/>
              <a:t>Servidor de Aplicaciones</a:t>
            </a:r>
          </a:p>
          <a:p>
            <a:r>
              <a:rPr lang="es-EC" dirty="0" smtClean="0"/>
              <a:t>IBM </a:t>
            </a:r>
            <a:r>
              <a:rPr lang="es-EC" dirty="0" err="1" smtClean="0"/>
              <a:t>WebSphere</a:t>
            </a:r>
            <a:r>
              <a:rPr lang="es-EC" dirty="0" smtClean="0"/>
              <a:t> </a:t>
            </a:r>
            <a:r>
              <a:rPr lang="es-EC" dirty="0" err="1" smtClean="0"/>
              <a:t>Application</a:t>
            </a:r>
            <a:r>
              <a:rPr lang="es-EC" dirty="0" smtClean="0"/>
              <a:t> Server – Network </a:t>
            </a:r>
            <a:r>
              <a:rPr lang="es-EC" dirty="0" err="1" smtClean="0"/>
              <a:t>Deployment</a:t>
            </a:r>
            <a:r>
              <a:rPr lang="es-EC" dirty="0" smtClean="0"/>
              <a:t> v 6.1.0.29</a:t>
            </a:r>
          </a:p>
          <a:p>
            <a:pPr marL="0" indent="0">
              <a:buNone/>
            </a:pPr>
            <a:r>
              <a:rPr lang="es-EC" b="1" dirty="0" smtClean="0"/>
              <a:t>Servidor WEB</a:t>
            </a:r>
          </a:p>
          <a:p>
            <a:r>
              <a:rPr lang="es-EC" dirty="0" smtClean="0"/>
              <a:t>IBM HTTP Server</a:t>
            </a:r>
            <a:endParaRPr lang="es-EC" dirty="0"/>
          </a:p>
        </p:txBody>
      </p:sp>
      <p:sp>
        <p:nvSpPr>
          <p:cNvPr id="2" name="1 Título"/>
          <p:cNvSpPr>
            <a:spLocks noGrp="1"/>
          </p:cNvSpPr>
          <p:nvPr>
            <p:ph type="title"/>
          </p:nvPr>
        </p:nvSpPr>
        <p:spPr/>
        <p:txBody>
          <a:bodyPr/>
          <a:lstStyle/>
          <a:p>
            <a:r>
              <a:rPr lang="es-EC" dirty="0" smtClean="0"/>
              <a:t>Middleware</a:t>
            </a:r>
            <a:endParaRPr lang="es-EC" dirty="0"/>
          </a:p>
        </p:txBody>
      </p:sp>
      <p:pic>
        <p:nvPicPr>
          <p:cNvPr id="7" name="5 Marcador de contenido">
            <a:hlinkClick r:id="rId2" action="ppaction://hlinkpres?slideindex=2&amp;slidetitle=Contenidos"/>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Tree>
    <p:extLst>
      <p:ext uri="{BB962C8B-B14F-4D97-AF65-F5344CB8AC3E}">
        <p14:creationId xmlns:p14="http://schemas.microsoft.com/office/powerpoint/2010/main" val="263094438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sp>
        <p:nvSpPr>
          <p:cNvPr id="11" name="10 Marcador de contenido"/>
          <p:cNvSpPr>
            <a:spLocks noGrp="1"/>
          </p:cNvSpPr>
          <p:nvPr>
            <p:ph idx="1"/>
          </p:nvPr>
        </p:nvSpPr>
        <p:spPr/>
        <p:txBody>
          <a:bodyPr>
            <a:normAutofit/>
          </a:bodyPr>
          <a:lstStyle/>
          <a:p>
            <a:pPr marL="0" indent="0" algn="just">
              <a:buNone/>
            </a:pPr>
            <a:r>
              <a:rPr lang="es-ES" dirty="0" smtClean="0"/>
              <a:t>SinergyTeam </a:t>
            </a:r>
            <a:r>
              <a:rPr lang="es-ES" dirty="0" err="1"/>
              <a:t>Cia</a:t>
            </a:r>
            <a:r>
              <a:rPr lang="es-ES" dirty="0"/>
              <a:t>. Ltda., </a:t>
            </a:r>
            <a:r>
              <a:rPr lang="es-ES" dirty="0" smtClean="0"/>
              <a:t>no </a:t>
            </a:r>
            <a:r>
              <a:rPr lang="es-ES" dirty="0"/>
              <a:t>cuenta con procesos </a:t>
            </a:r>
            <a:r>
              <a:rPr lang="es-ES" dirty="0" smtClean="0"/>
              <a:t>definidos en interno </a:t>
            </a:r>
            <a:r>
              <a:rPr lang="es-ES" dirty="0"/>
              <a:t>para la gestión de </a:t>
            </a:r>
            <a:r>
              <a:rPr lang="es-ES" dirty="0" smtClean="0"/>
              <a:t>servicios, </a:t>
            </a:r>
            <a:r>
              <a:rPr lang="es-ES" dirty="0"/>
              <a:t>razón por la cual no se tiene un correcto historial de eventos, incidentes y </a:t>
            </a:r>
            <a:r>
              <a:rPr lang="es-ES" dirty="0" smtClean="0"/>
              <a:t>cortes </a:t>
            </a:r>
            <a:r>
              <a:rPr lang="es-ES" dirty="0"/>
              <a:t>de servicio en general; ni una base de conocimiento adecuada con preguntas frecuentes y </a:t>
            </a:r>
            <a:r>
              <a:rPr lang="es-ES" dirty="0" smtClean="0"/>
              <a:t>soluciones, lo que repercute en costos-hora de técnicos especialistas.</a:t>
            </a:r>
            <a:endParaRPr lang="es-EC" dirty="0"/>
          </a:p>
        </p:txBody>
      </p:sp>
      <p:sp>
        <p:nvSpPr>
          <p:cNvPr id="2" name="1 Título"/>
          <p:cNvSpPr>
            <a:spLocks noGrp="1"/>
          </p:cNvSpPr>
          <p:nvPr>
            <p:ph type="title"/>
          </p:nvPr>
        </p:nvSpPr>
        <p:spPr/>
        <p:txBody>
          <a:bodyPr/>
          <a:lstStyle/>
          <a:p>
            <a:r>
              <a:rPr lang="es-EC" dirty="0" smtClean="0"/>
              <a:t>EL PROBLEMA</a:t>
            </a:r>
            <a:endParaRPr lang="es-EC" dirty="0"/>
          </a:p>
        </p:txBody>
      </p:sp>
      <p:pic>
        <p:nvPicPr>
          <p:cNvPr id="7" name="5 Marcador de contenido">
            <a:hlinkClick r:id="rId2" action="ppaction://hlinkpres?slideindex=2&amp;slidetitle=Contenidos"/>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Tree>
    <p:extLst>
      <p:ext uri="{BB962C8B-B14F-4D97-AF65-F5344CB8AC3E}">
        <p14:creationId xmlns:p14="http://schemas.microsoft.com/office/powerpoint/2010/main" val="19006533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pic>
        <p:nvPicPr>
          <p:cNvPr id="7" name="5 Marcador de contenido">
            <a:hlinkClick r:id="rId2" action="ppaction://hlinkpres?slideindex=2&amp;slidetitle=Contenidos"/>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
        <p:nvSpPr>
          <p:cNvPr id="4" name="3 Título"/>
          <p:cNvSpPr>
            <a:spLocks noGrp="1"/>
          </p:cNvSpPr>
          <p:nvPr>
            <p:ph type="title"/>
          </p:nvPr>
        </p:nvSpPr>
        <p:spPr/>
        <p:txBody>
          <a:bodyPr/>
          <a:lstStyle/>
          <a:p>
            <a:r>
              <a:rPr lang="es-EC" dirty="0" smtClean="0"/>
              <a:t>Arquitectura de despliegue</a:t>
            </a:r>
            <a:endParaRPr lang="es-EC" dirty="0"/>
          </a:p>
        </p:txBody>
      </p:sp>
      <p:pic>
        <p:nvPicPr>
          <p:cNvPr id="8" name="7 Marcador de contenido"/>
          <p:cNvPicPr>
            <a:picLocks noGrp="1"/>
          </p:cNvPicPr>
          <p:nvPr>
            <p:ph idx="1"/>
          </p:nvPr>
        </p:nvPicPr>
        <p:blipFill>
          <a:blip r:embed="rId4"/>
          <a:stretch>
            <a:fillRect/>
          </a:stretch>
        </p:blipFill>
        <p:spPr>
          <a:xfrm>
            <a:off x="827584" y="1523925"/>
            <a:ext cx="7346224" cy="4425355"/>
          </a:xfrm>
          <a:prstGeom prst="rect">
            <a:avLst/>
          </a:prstGeom>
          <a:ln>
            <a:noFill/>
          </a:ln>
        </p:spPr>
      </p:pic>
    </p:spTree>
    <p:extLst>
      <p:ext uri="{BB962C8B-B14F-4D97-AF65-F5344CB8AC3E}">
        <p14:creationId xmlns:p14="http://schemas.microsoft.com/office/powerpoint/2010/main" val="390462795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11 Imagen"/>
          <p:cNvPicPr/>
          <p:nvPr/>
        </p:nvPicPr>
        <p:blipFill>
          <a:blip r:embed="rId2">
            <a:extLst>
              <a:ext uri="{28A0092B-C50C-407E-A947-70E740481C1C}">
                <a14:useLocalDpi xmlns:a14="http://schemas.microsoft.com/office/drawing/2010/main" val="0"/>
              </a:ext>
            </a:extLst>
          </a:blip>
          <a:srcRect/>
          <a:stretch>
            <a:fillRect/>
          </a:stretch>
        </p:blipFill>
        <p:spPr bwMode="auto">
          <a:xfrm>
            <a:off x="755576" y="3717032"/>
            <a:ext cx="7560840" cy="1395591"/>
          </a:xfrm>
          <a:prstGeom prst="rect">
            <a:avLst/>
          </a:prstGeom>
          <a:noFill/>
          <a:ln>
            <a:noFill/>
          </a:ln>
        </p:spPr>
      </p:pic>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pic>
        <p:nvPicPr>
          <p:cNvPr id="7" name="5 Marcador de contenido">
            <a:hlinkClick r:id="rId3" action="ppaction://hlinkpres?slideindex=2&amp;slidetitle=Contenidos"/>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
        <p:nvSpPr>
          <p:cNvPr id="4" name="3 Título"/>
          <p:cNvSpPr>
            <a:spLocks noGrp="1"/>
          </p:cNvSpPr>
          <p:nvPr>
            <p:ph type="title"/>
          </p:nvPr>
        </p:nvSpPr>
        <p:spPr/>
        <p:txBody>
          <a:bodyPr/>
          <a:lstStyle/>
          <a:p>
            <a:r>
              <a:rPr lang="es-EC" dirty="0" smtClean="0"/>
              <a:t>Cumplimiento de solicitudes</a:t>
            </a:r>
            <a:endParaRPr lang="es-EC" dirty="0"/>
          </a:p>
        </p:txBody>
      </p:sp>
      <p:sp>
        <p:nvSpPr>
          <p:cNvPr id="13" name="1 Marcador de contenido"/>
          <p:cNvSpPr>
            <a:spLocks noGrp="1"/>
          </p:cNvSpPr>
          <p:nvPr>
            <p:ph idx="1"/>
          </p:nvPr>
        </p:nvSpPr>
        <p:spPr>
          <a:xfrm>
            <a:off x="457200" y="1556793"/>
            <a:ext cx="8229600" cy="2088232"/>
          </a:xfrm>
        </p:spPr>
        <p:txBody>
          <a:bodyPr/>
          <a:lstStyle/>
          <a:p>
            <a:pPr marL="0" indent="0" algn="just">
              <a:buNone/>
            </a:pPr>
            <a:r>
              <a:rPr lang="es-ES" dirty="0" smtClean="0"/>
              <a:t>Mediante </a:t>
            </a:r>
            <a:r>
              <a:rPr lang="es-ES" dirty="0" err="1" smtClean="0"/>
              <a:t>Workflow</a:t>
            </a:r>
            <a:r>
              <a:rPr lang="es-ES" dirty="0" smtClean="0"/>
              <a:t> </a:t>
            </a:r>
            <a:r>
              <a:rPr lang="es-ES" dirty="0" err="1" smtClean="0"/>
              <a:t>designer</a:t>
            </a:r>
            <a:r>
              <a:rPr lang="es-ES" dirty="0" smtClean="0"/>
              <a:t>, se mapea el proceso con las acciones, roles, escalaciones, plantillas necesarias en TSRM.</a:t>
            </a:r>
            <a:endParaRPr lang="es-EC" dirty="0"/>
          </a:p>
        </p:txBody>
      </p:sp>
    </p:spTree>
    <p:extLst>
      <p:ext uri="{BB962C8B-B14F-4D97-AF65-F5344CB8AC3E}">
        <p14:creationId xmlns:p14="http://schemas.microsoft.com/office/powerpoint/2010/main" val="425858796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pic>
        <p:nvPicPr>
          <p:cNvPr id="7" name="5 Marcador de contenido">
            <a:hlinkClick r:id="rId2" action="ppaction://hlinkpres?slideindex=2&amp;slidetitle=Contenidos"/>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
        <p:nvSpPr>
          <p:cNvPr id="4" name="3 Título"/>
          <p:cNvSpPr>
            <a:spLocks noGrp="1"/>
          </p:cNvSpPr>
          <p:nvPr>
            <p:ph type="title"/>
          </p:nvPr>
        </p:nvSpPr>
        <p:spPr/>
        <p:txBody>
          <a:bodyPr/>
          <a:lstStyle/>
          <a:p>
            <a:r>
              <a:rPr lang="es-EC" dirty="0" err="1" smtClean="0"/>
              <a:t>KPIs</a:t>
            </a:r>
            <a:endParaRPr lang="es-EC" dirty="0"/>
          </a:p>
        </p:txBody>
      </p:sp>
      <p:sp>
        <p:nvSpPr>
          <p:cNvPr id="13" name="1 Marcador de contenido"/>
          <p:cNvSpPr>
            <a:spLocks noGrp="1"/>
          </p:cNvSpPr>
          <p:nvPr>
            <p:ph idx="1"/>
          </p:nvPr>
        </p:nvSpPr>
        <p:spPr>
          <a:xfrm>
            <a:off x="457200" y="1556793"/>
            <a:ext cx="8229600" cy="4104455"/>
          </a:xfrm>
        </p:spPr>
        <p:txBody>
          <a:bodyPr/>
          <a:lstStyle/>
          <a:p>
            <a:pPr marL="0" indent="0" algn="just">
              <a:buNone/>
            </a:pPr>
            <a:r>
              <a:rPr lang="es-ES" dirty="0" smtClean="0"/>
              <a:t>Indicadores para Cumplimiento de Solicitudes</a:t>
            </a:r>
          </a:p>
          <a:p>
            <a:pPr marL="0" indent="0" algn="just">
              <a:buNone/>
            </a:pPr>
            <a:endParaRPr lang="es-ES" sz="1500" dirty="0" smtClean="0"/>
          </a:p>
          <a:p>
            <a:pPr lvl="1"/>
            <a:r>
              <a:rPr lang="es-ES" dirty="0"/>
              <a:t>Número total de solicitudes de servicio</a:t>
            </a:r>
            <a:endParaRPr lang="es-EC" dirty="0"/>
          </a:p>
          <a:p>
            <a:pPr lvl="1"/>
            <a:r>
              <a:rPr lang="es-ES" dirty="0"/>
              <a:t>Número total de solicitudes de servicio abiertas</a:t>
            </a:r>
            <a:endParaRPr lang="es-EC" dirty="0"/>
          </a:p>
          <a:p>
            <a:pPr lvl="1"/>
            <a:r>
              <a:rPr lang="es-ES" dirty="0"/>
              <a:t>Solicitudes de servicio clasificadas por servicio</a:t>
            </a:r>
            <a:endParaRPr lang="es-EC" dirty="0"/>
          </a:p>
          <a:p>
            <a:pPr lvl="1"/>
            <a:r>
              <a:rPr lang="es-ES" dirty="0"/>
              <a:t>Tiempo medio para manejar las solicitudes de servicio</a:t>
            </a:r>
            <a:endParaRPr lang="es-EC" dirty="0"/>
          </a:p>
        </p:txBody>
      </p:sp>
    </p:spTree>
    <p:extLst>
      <p:ext uri="{BB962C8B-B14F-4D97-AF65-F5344CB8AC3E}">
        <p14:creationId xmlns:p14="http://schemas.microsoft.com/office/powerpoint/2010/main" val="371411968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pic>
        <p:nvPicPr>
          <p:cNvPr id="7" name="5 Marcador de contenido">
            <a:hlinkClick r:id="rId2" action="ppaction://hlinkpres?slideindex=2&amp;slidetitle=Contenidos"/>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
        <p:nvSpPr>
          <p:cNvPr id="4" name="3 Título"/>
          <p:cNvSpPr>
            <a:spLocks noGrp="1"/>
          </p:cNvSpPr>
          <p:nvPr>
            <p:ph type="title"/>
          </p:nvPr>
        </p:nvSpPr>
        <p:spPr/>
        <p:txBody>
          <a:bodyPr/>
          <a:lstStyle/>
          <a:p>
            <a:r>
              <a:rPr lang="es-EC" dirty="0" smtClean="0"/>
              <a:t>Gestión de incidentes</a:t>
            </a:r>
            <a:endParaRPr lang="es-EC" dirty="0"/>
          </a:p>
        </p:txBody>
      </p:sp>
      <p:sp>
        <p:nvSpPr>
          <p:cNvPr id="13" name="1 Marcador de contenido"/>
          <p:cNvSpPr>
            <a:spLocks noGrp="1"/>
          </p:cNvSpPr>
          <p:nvPr>
            <p:ph idx="1"/>
          </p:nvPr>
        </p:nvSpPr>
        <p:spPr>
          <a:xfrm>
            <a:off x="457200" y="1556793"/>
            <a:ext cx="8229600" cy="1080119"/>
          </a:xfrm>
        </p:spPr>
        <p:txBody>
          <a:bodyPr/>
          <a:lstStyle/>
          <a:p>
            <a:pPr marL="0" indent="0" algn="just">
              <a:buNone/>
            </a:pPr>
            <a:r>
              <a:rPr lang="es-ES" dirty="0" smtClean="0"/>
              <a:t>Proceso  de gestión de incidentes mapeado en TSRM.</a:t>
            </a:r>
            <a:endParaRPr lang="es-EC" dirty="0"/>
          </a:p>
        </p:txBody>
      </p:sp>
      <p:pic>
        <p:nvPicPr>
          <p:cNvPr id="8" name="0 Imagen"/>
          <p:cNvPicPr/>
          <p:nvPr/>
        </p:nvPicPr>
        <p:blipFill>
          <a:blip r:embed="rId4">
            <a:extLst>
              <a:ext uri="{28A0092B-C50C-407E-A947-70E740481C1C}">
                <a14:useLocalDpi xmlns:a14="http://schemas.microsoft.com/office/drawing/2010/main" val="0"/>
              </a:ext>
            </a:extLst>
          </a:blip>
          <a:stretch>
            <a:fillRect/>
          </a:stretch>
        </p:blipFill>
        <p:spPr>
          <a:xfrm>
            <a:off x="2051720" y="2636912"/>
            <a:ext cx="4968552" cy="2994868"/>
          </a:xfrm>
          <a:prstGeom prst="rect">
            <a:avLst/>
          </a:prstGeom>
          <a:ln>
            <a:noFill/>
          </a:ln>
        </p:spPr>
      </p:pic>
    </p:spTree>
    <p:extLst>
      <p:ext uri="{BB962C8B-B14F-4D97-AF65-F5344CB8AC3E}">
        <p14:creationId xmlns:p14="http://schemas.microsoft.com/office/powerpoint/2010/main" val="405787275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pic>
        <p:nvPicPr>
          <p:cNvPr id="7" name="5 Marcador de contenido">
            <a:hlinkClick r:id="rId2" action="ppaction://hlinkpres?slideindex=2&amp;slidetitle=Contenidos"/>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
        <p:nvSpPr>
          <p:cNvPr id="4" name="3 Título"/>
          <p:cNvSpPr>
            <a:spLocks noGrp="1"/>
          </p:cNvSpPr>
          <p:nvPr>
            <p:ph type="title"/>
          </p:nvPr>
        </p:nvSpPr>
        <p:spPr/>
        <p:txBody>
          <a:bodyPr/>
          <a:lstStyle/>
          <a:p>
            <a:r>
              <a:rPr lang="es-EC" dirty="0" err="1" smtClean="0"/>
              <a:t>KPIs</a:t>
            </a:r>
            <a:endParaRPr lang="es-EC" dirty="0"/>
          </a:p>
        </p:txBody>
      </p:sp>
      <p:sp>
        <p:nvSpPr>
          <p:cNvPr id="13" name="1 Marcador de contenido"/>
          <p:cNvSpPr>
            <a:spLocks noGrp="1"/>
          </p:cNvSpPr>
          <p:nvPr>
            <p:ph idx="1"/>
          </p:nvPr>
        </p:nvSpPr>
        <p:spPr>
          <a:xfrm>
            <a:off x="457200" y="1556793"/>
            <a:ext cx="8229600" cy="4248471"/>
          </a:xfrm>
        </p:spPr>
        <p:txBody>
          <a:bodyPr/>
          <a:lstStyle/>
          <a:p>
            <a:pPr marL="0" indent="0" algn="just">
              <a:buNone/>
            </a:pPr>
            <a:r>
              <a:rPr lang="es-ES" dirty="0" smtClean="0"/>
              <a:t>Indicadores para Gestión de incidentes</a:t>
            </a:r>
          </a:p>
          <a:p>
            <a:pPr marL="0" indent="0" algn="just">
              <a:buNone/>
            </a:pPr>
            <a:endParaRPr lang="es-ES" sz="1500" dirty="0" smtClean="0"/>
          </a:p>
          <a:p>
            <a:pPr lvl="1"/>
            <a:r>
              <a:rPr lang="es-ES" dirty="0"/>
              <a:t>Número total de incidentes</a:t>
            </a:r>
            <a:endParaRPr lang="es-EC" dirty="0"/>
          </a:p>
          <a:p>
            <a:pPr lvl="1"/>
            <a:r>
              <a:rPr lang="es-ES" dirty="0"/>
              <a:t>Incidentes abiertos actualmente</a:t>
            </a:r>
            <a:endParaRPr lang="es-EC" dirty="0"/>
          </a:p>
          <a:p>
            <a:pPr lvl="1"/>
            <a:r>
              <a:rPr lang="es-ES" dirty="0"/>
              <a:t>Incidentes separados por estado</a:t>
            </a:r>
            <a:endParaRPr lang="es-EC" dirty="0"/>
          </a:p>
          <a:p>
            <a:pPr lvl="1"/>
            <a:r>
              <a:rPr lang="es-ES" dirty="0"/>
              <a:t>Porcentaje de incidentes resueltos en tiempo de SLA</a:t>
            </a:r>
            <a:endParaRPr lang="es-EC" dirty="0"/>
          </a:p>
        </p:txBody>
      </p:sp>
    </p:spTree>
    <p:extLst>
      <p:ext uri="{BB962C8B-B14F-4D97-AF65-F5344CB8AC3E}">
        <p14:creationId xmlns:p14="http://schemas.microsoft.com/office/powerpoint/2010/main" val="145173934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539552" y="3068960"/>
            <a:ext cx="8062664"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b="1" dirty="0" smtClean="0">
                <a:latin typeface="Arial" pitchFamily="34" charset="0"/>
                <a:cs typeface="Arial" pitchFamily="34" charset="0"/>
              </a:rPr>
              <a:t>CAPITULO </a:t>
            </a:r>
            <a:r>
              <a:rPr lang="es-EC" b="1" dirty="0">
                <a:latin typeface="Arial" pitchFamily="34" charset="0"/>
                <a:cs typeface="Arial" pitchFamily="34" charset="0"/>
              </a:rPr>
              <a:t>V</a:t>
            </a:r>
            <a:r>
              <a:rPr lang="es-EC" b="1" dirty="0" smtClean="0">
                <a:latin typeface="Arial" pitchFamily="34" charset="0"/>
                <a:cs typeface="Arial" pitchFamily="34" charset="0"/>
              </a:rPr>
              <a:t>I</a:t>
            </a:r>
            <a:endParaRPr lang="es-EC" b="1" dirty="0">
              <a:latin typeface="Arial" pitchFamily="34" charset="0"/>
              <a:cs typeface="Arial" pitchFamily="34" charset="0"/>
            </a:endParaRPr>
          </a:p>
        </p:txBody>
      </p:sp>
      <p:sp>
        <p:nvSpPr>
          <p:cNvPr id="6" name="4 Subtítulo"/>
          <p:cNvSpPr txBox="1">
            <a:spLocks/>
          </p:cNvSpPr>
          <p:nvPr/>
        </p:nvSpPr>
        <p:spPr>
          <a:xfrm>
            <a:off x="899592" y="3886200"/>
            <a:ext cx="7376864" cy="6949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ES_tradnl" sz="2500" dirty="0" smtClean="0">
                <a:solidFill>
                  <a:schemeClr val="tx1">
                    <a:lumMod val="50000"/>
                    <a:lumOff val="50000"/>
                  </a:schemeClr>
                </a:solidFill>
              </a:rPr>
              <a:t>CONCLUSIONES Y RECOMENDACIONES</a:t>
            </a:r>
            <a:endParaRPr lang="es-EC" sz="2500" dirty="0">
              <a:solidFill>
                <a:schemeClr val="tx1">
                  <a:lumMod val="50000"/>
                  <a:lumOff val="50000"/>
                </a:schemeClr>
              </a:solidFill>
            </a:endParaRPr>
          </a:p>
        </p:txBody>
      </p:sp>
    </p:spTree>
    <p:extLst>
      <p:ext uri="{BB962C8B-B14F-4D97-AF65-F5344CB8AC3E}">
        <p14:creationId xmlns:p14="http://schemas.microsoft.com/office/powerpoint/2010/main" val="25416232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sp>
        <p:nvSpPr>
          <p:cNvPr id="11" name="10 Marcador de contenido"/>
          <p:cNvSpPr>
            <a:spLocks noGrp="1"/>
          </p:cNvSpPr>
          <p:nvPr>
            <p:ph idx="1"/>
          </p:nvPr>
        </p:nvSpPr>
        <p:spPr/>
        <p:txBody>
          <a:bodyPr>
            <a:normAutofit fontScale="77500" lnSpcReduction="20000"/>
          </a:bodyPr>
          <a:lstStyle/>
          <a:p>
            <a:pPr lvl="0"/>
            <a:r>
              <a:rPr lang="es-ES" dirty="0"/>
              <a:t>La empresa SinergyTeam no se ha manejado desde su creación, mediante ninguna política, herramienta, modelo o estándar para gestionar sus servicios</a:t>
            </a:r>
            <a:r>
              <a:rPr lang="es-ES" dirty="0" smtClean="0"/>
              <a:t>.</a:t>
            </a:r>
            <a:endParaRPr lang="es-EC" dirty="0"/>
          </a:p>
          <a:p>
            <a:pPr lvl="0"/>
            <a:r>
              <a:rPr lang="es-ES" dirty="0" smtClean="0"/>
              <a:t>La </a:t>
            </a:r>
            <a:r>
              <a:rPr lang="es-ES" dirty="0"/>
              <a:t>implementación de cualquier proceso en una empresa que no está acostumbrada a manejarse de tal manera, conlleva grandes barreras por superar, sobre todo en el ámbito de cultura organizacional.</a:t>
            </a:r>
            <a:endParaRPr lang="es-EC" dirty="0"/>
          </a:p>
          <a:p>
            <a:pPr lvl="0"/>
            <a:r>
              <a:rPr lang="es-ES" dirty="0"/>
              <a:t>Hay inconvenientes en la elaboración de las encuestas relacionadas a gestión de servicios, con personal no técnico, ya que involucra explicar varias veces ciertos términos relacionados, y su funcionalidad</a:t>
            </a:r>
            <a:r>
              <a:rPr lang="es-ES" dirty="0" smtClean="0"/>
              <a:t>.</a:t>
            </a:r>
          </a:p>
          <a:p>
            <a:r>
              <a:rPr lang="es-ES" dirty="0"/>
              <a:t>El diseño de los procesos, puede ser sencillo si se conocen los registros, y tipos de información a manejar.</a:t>
            </a:r>
            <a:endParaRPr lang="es-EC" dirty="0"/>
          </a:p>
          <a:p>
            <a:pPr lvl="0"/>
            <a:endParaRPr lang="es-EC" dirty="0"/>
          </a:p>
        </p:txBody>
      </p:sp>
      <p:sp>
        <p:nvSpPr>
          <p:cNvPr id="2" name="1 Título"/>
          <p:cNvSpPr>
            <a:spLocks noGrp="1"/>
          </p:cNvSpPr>
          <p:nvPr>
            <p:ph type="title"/>
          </p:nvPr>
        </p:nvSpPr>
        <p:spPr/>
        <p:txBody>
          <a:bodyPr/>
          <a:lstStyle/>
          <a:p>
            <a:r>
              <a:rPr lang="es-EC" dirty="0" smtClean="0"/>
              <a:t>CONCLUSIONES</a:t>
            </a:r>
            <a:endParaRPr lang="es-EC" dirty="0"/>
          </a:p>
        </p:txBody>
      </p:sp>
      <p:pic>
        <p:nvPicPr>
          <p:cNvPr id="7" name="5 Marcador de contenido">
            <a:hlinkClick r:id="rId2" action="ppaction://hlinkpres?slideindex=2&amp;slidetitle=Contenidos"/>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Tree>
    <p:extLst>
      <p:ext uri="{BB962C8B-B14F-4D97-AF65-F5344CB8AC3E}">
        <p14:creationId xmlns:p14="http://schemas.microsoft.com/office/powerpoint/2010/main" val="2328644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sp>
        <p:nvSpPr>
          <p:cNvPr id="11" name="10 Marcador de contenido"/>
          <p:cNvSpPr>
            <a:spLocks noGrp="1"/>
          </p:cNvSpPr>
          <p:nvPr>
            <p:ph idx="1"/>
          </p:nvPr>
        </p:nvSpPr>
        <p:spPr/>
        <p:txBody>
          <a:bodyPr>
            <a:normAutofit fontScale="77500" lnSpcReduction="20000"/>
          </a:bodyPr>
          <a:lstStyle/>
          <a:p>
            <a:pPr lvl="0"/>
            <a:r>
              <a:rPr lang="es-ES" dirty="0" smtClean="0"/>
              <a:t>La </a:t>
            </a:r>
            <a:r>
              <a:rPr lang="es-ES" dirty="0"/>
              <a:t>experiencia previa en desarrollo de proyectos similares por parte del </a:t>
            </a:r>
            <a:r>
              <a:rPr lang="es-ES" dirty="0" err="1"/>
              <a:t>tesista</a:t>
            </a:r>
            <a:r>
              <a:rPr lang="es-ES" dirty="0"/>
              <a:t>, facilitó el desarrollo de las actividades de manera considerable.</a:t>
            </a:r>
            <a:endParaRPr lang="es-EC" dirty="0"/>
          </a:p>
          <a:p>
            <a:r>
              <a:rPr lang="es-ES" dirty="0"/>
              <a:t>La implementación de la Herramienta Tivoli Service Request Manager, es un proceso muy delicado que debe realizarse, con todas las consideraciones descritas por el fabricante</a:t>
            </a:r>
            <a:endParaRPr lang="es-EC" dirty="0"/>
          </a:p>
          <a:p>
            <a:pPr lvl="0"/>
            <a:r>
              <a:rPr lang="es-ES" dirty="0"/>
              <a:t>Los conocimientos impartidos de ITIL en la carrera, son de utilidad para comprender los conceptos relacionados a este tipo de proyectos.</a:t>
            </a:r>
            <a:endParaRPr lang="es-EC" dirty="0"/>
          </a:p>
          <a:p>
            <a:pPr lvl="0"/>
            <a:r>
              <a:rPr lang="es-ES" dirty="0"/>
              <a:t>Los conocimientos impartidos en la carrera relacionados a ITIL, son limitados en el campo de acción práctico del mundo laboral.</a:t>
            </a:r>
            <a:endParaRPr lang="es-EC" dirty="0"/>
          </a:p>
          <a:p>
            <a:pPr lvl="0"/>
            <a:endParaRPr lang="es-EC" dirty="0"/>
          </a:p>
        </p:txBody>
      </p:sp>
      <p:sp>
        <p:nvSpPr>
          <p:cNvPr id="2" name="1 Título"/>
          <p:cNvSpPr>
            <a:spLocks noGrp="1"/>
          </p:cNvSpPr>
          <p:nvPr>
            <p:ph type="title"/>
          </p:nvPr>
        </p:nvSpPr>
        <p:spPr/>
        <p:txBody>
          <a:bodyPr/>
          <a:lstStyle/>
          <a:p>
            <a:r>
              <a:rPr lang="es-EC" dirty="0" smtClean="0"/>
              <a:t>CONCLUSIONES</a:t>
            </a:r>
            <a:endParaRPr lang="es-EC" dirty="0"/>
          </a:p>
        </p:txBody>
      </p:sp>
      <p:pic>
        <p:nvPicPr>
          <p:cNvPr id="7" name="5 Marcador de contenido">
            <a:hlinkClick r:id="rId2" action="ppaction://hlinkpres?slideindex=2&amp;slidetitle=Contenidos"/>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Tree>
    <p:extLst>
      <p:ext uri="{BB962C8B-B14F-4D97-AF65-F5344CB8AC3E}">
        <p14:creationId xmlns:p14="http://schemas.microsoft.com/office/powerpoint/2010/main" val="9527314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sp>
        <p:nvSpPr>
          <p:cNvPr id="11" name="10 Marcador de contenido"/>
          <p:cNvSpPr>
            <a:spLocks noGrp="1"/>
          </p:cNvSpPr>
          <p:nvPr>
            <p:ph idx="1"/>
          </p:nvPr>
        </p:nvSpPr>
        <p:spPr/>
        <p:txBody>
          <a:bodyPr>
            <a:normAutofit fontScale="70000" lnSpcReduction="20000"/>
          </a:bodyPr>
          <a:lstStyle/>
          <a:p>
            <a:pPr lvl="0"/>
            <a:r>
              <a:rPr lang="es-ES" dirty="0"/>
              <a:t>Se cree un manual de procesos que describa de acuerdo a los diversos roles de la empresa, las actividades en las que están inmersos con relación a los procesos implementados.</a:t>
            </a:r>
            <a:endParaRPr lang="es-EC" dirty="0"/>
          </a:p>
          <a:p>
            <a:pPr lvl="0"/>
            <a:r>
              <a:rPr lang="es-ES" dirty="0"/>
              <a:t>Se continúe con el uso y la capacitación al personal que ingrese a la empresa, acerca de bases de ITIL y el funcionamiento de los procesos.</a:t>
            </a:r>
            <a:endParaRPr lang="es-EC" dirty="0"/>
          </a:p>
          <a:p>
            <a:pPr lvl="0"/>
            <a:r>
              <a:rPr lang="es-ES" dirty="0"/>
              <a:t>Realizar reuniones periódicas para evaluar la situación en el tiempo de los procesos implementados, los resultados obtenidos, de acuerdo a las métricas definidas y desarrollar ideas que permitan la mejora constante de los mismos.</a:t>
            </a:r>
            <a:endParaRPr lang="es-EC" dirty="0"/>
          </a:p>
          <a:p>
            <a:r>
              <a:rPr lang="es-ES" dirty="0"/>
              <a:t>En lo posible, se trate de capacitar y certificar a todo el personal técnico en ITIL V3, para que se cuente con un equipo completamente capacitado en para el contacto y soporte al usuario, que conozca bien el tema</a:t>
            </a:r>
            <a:endParaRPr lang="es-EC" dirty="0"/>
          </a:p>
        </p:txBody>
      </p:sp>
      <p:sp>
        <p:nvSpPr>
          <p:cNvPr id="2" name="1 Título"/>
          <p:cNvSpPr>
            <a:spLocks noGrp="1"/>
          </p:cNvSpPr>
          <p:nvPr>
            <p:ph type="title"/>
          </p:nvPr>
        </p:nvSpPr>
        <p:spPr/>
        <p:txBody>
          <a:bodyPr/>
          <a:lstStyle/>
          <a:p>
            <a:r>
              <a:rPr lang="es-EC" dirty="0" smtClean="0"/>
              <a:t>RECOMENDACIONES</a:t>
            </a:r>
            <a:endParaRPr lang="es-EC" dirty="0"/>
          </a:p>
        </p:txBody>
      </p:sp>
      <p:pic>
        <p:nvPicPr>
          <p:cNvPr id="7" name="5 Marcador de contenido">
            <a:hlinkClick r:id="rId2" action="ppaction://hlinkpres?slideindex=2&amp;slidetitle=Contenidos"/>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Tree>
    <p:extLst>
      <p:ext uri="{BB962C8B-B14F-4D97-AF65-F5344CB8AC3E}">
        <p14:creationId xmlns:p14="http://schemas.microsoft.com/office/powerpoint/2010/main" val="30446066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sp>
        <p:nvSpPr>
          <p:cNvPr id="11" name="10 Marcador de contenido"/>
          <p:cNvSpPr>
            <a:spLocks noGrp="1"/>
          </p:cNvSpPr>
          <p:nvPr>
            <p:ph idx="1"/>
          </p:nvPr>
        </p:nvSpPr>
        <p:spPr/>
        <p:txBody>
          <a:bodyPr>
            <a:normAutofit fontScale="70000" lnSpcReduction="20000"/>
          </a:bodyPr>
          <a:lstStyle/>
          <a:p>
            <a:pPr lvl="0"/>
            <a:r>
              <a:rPr lang="es-ES" dirty="0"/>
              <a:t>Implementar el proceso de Gestión de eventos a la brevedad posible y de forma integrada para que genere desencadenadores para los procesos implementados de forma automática.</a:t>
            </a:r>
            <a:endParaRPr lang="es-EC" dirty="0"/>
          </a:p>
          <a:p>
            <a:pPr lvl="0"/>
            <a:r>
              <a:rPr lang="es-ES" dirty="0"/>
              <a:t>Monitorear la infraestructura de la organización y establecer métricas de rendimiento y niveles normales/anormales en su operación.</a:t>
            </a:r>
            <a:endParaRPr lang="es-EC" dirty="0"/>
          </a:p>
          <a:p>
            <a:pPr lvl="0"/>
            <a:r>
              <a:rPr lang="es-ES" dirty="0"/>
              <a:t>Implementar a mediano plazo, el proceso de gestión de Cambio y la gestión de eventos con software de la misma marca, que permita una integración directa con la mesa de servicios virtual implementada en la empresa.</a:t>
            </a:r>
            <a:endParaRPr lang="es-EC" dirty="0"/>
          </a:p>
          <a:p>
            <a:r>
              <a:rPr lang="es-ES" dirty="0"/>
              <a:t>Implementar a mediano plazo el proceso de Gestión de Activos, soportado por la plataforma implementada, para gestionar el ciclo de vida de los activos tecnológicos que posee la empresa</a:t>
            </a:r>
            <a:endParaRPr lang="es-EC" dirty="0"/>
          </a:p>
        </p:txBody>
      </p:sp>
      <p:sp>
        <p:nvSpPr>
          <p:cNvPr id="2" name="1 Título"/>
          <p:cNvSpPr>
            <a:spLocks noGrp="1"/>
          </p:cNvSpPr>
          <p:nvPr>
            <p:ph type="title"/>
          </p:nvPr>
        </p:nvSpPr>
        <p:spPr/>
        <p:txBody>
          <a:bodyPr/>
          <a:lstStyle/>
          <a:p>
            <a:r>
              <a:rPr lang="es-EC" dirty="0" smtClean="0"/>
              <a:t>RECOMENDACIONES</a:t>
            </a:r>
            <a:endParaRPr lang="es-EC" dirty="0"/>
          </a:p>
        </p:txBody>
      </p:sp>
      <p:pic>
        <p:nvPicPr>
          <p:cNvPr id="7" name="5 Marcador de contenido">
            <a:hlinkClick r:id="rId2" action="ppaction://hlinkpres?slideindex=2&amp;slidetitle=Contenidos"/>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Tree>
    <p:extLst>
      <p:ext uri="{BB962C8B-B14F-4D97-AF65-F5344CB8AC3E}">
        <p14:creationId xmlns:p14="http://schemas.microsoft.com/office/powerpoint/2010/main" val="5704316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sp>
        <p:nvSpPr>
          <p:cNvPr id="11" name="10 Marcador de contenido"/>
          <p:cNvSpPr>
            <a:spLocks noGrp="1"/>
          </p:cNvSpPr>
          <p:nvPr>
            <p:ph idx="1"/>
          </p:nvPr>
        </p:nvSpPr>
        <p:spPr/>
        <p:txBody>
          <a:bodyPr/>
          <a:lstStyle/>
          <a:p>
            <a:pPr marL="0" indent="0" algn="just">
              <a:buNone/>
            </a:pPr>
            <a:r>
              <a:rPr lang="es-EC" dirty="0" smtClean="0"/>
              <a:t>Diseñar e implementar los procesos de cumplimiento de solicitudes y gestión de incidentes basados en ITIL versión 3 en la empresa SinergyTeam Cía. Ltda.</a:t>
            </a:r>
            <a:endParaRPr lang="es-EC" dirty="0"/>
          </a:p>
        </p:txBody>
      </p:sp>
      <p:sp>
        <p:nvSpPr>
          <p:cNvPr id="2" name="1 Título"/>
          <p:cNvSpPr>
            <a:spLocks noGrp="1"/>
          </p:cNvSpPr>
          <p:nvPr>
            <p:ph type="title"/>
          </p:nvPr>
        </p:nvSpPr>
        <p:spPr/>
        <p:txBody>
          <a:bodyPr/>
          <a:lstStyle/>
          <a:p>
            <a:r>
              <a:rPr lang="es-EC" dirty="0" smtClean="0"/>
              <a:t>OBJETIVO GENERAL</a:t>
            </a:r>
            <a:endParaRPr lang="es-EC" dirty="0"/>
          </a:p>
        </p:txBody>
      </p:sp>
      <p:pic>
        <p:nvPicPr>
          <p:cNvPr id="9" name="5 Marcador de contenido">
            <a:hlinkClick r:id="rId2" action="ppaction://hlinkpres?slideindex=2&amp;slidetitle=Contenidos"/>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Tree>
    <p:extLst>
      <p:ext uri="{BB962C8B-B14F-4D97-AF65-F5344CB8AC3E}">
        <p14:creationId xmlns:p14="http://schemas.microsoft.com/office/powerpoint/2010/main" val="32661057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sp>
        <p:nvSpPr>
          <p:cNvPr id="11" name="10 Marcador de contenido"/>
          <p:cNvSpPr>
            <a:spLocks noGrp="1"/>
          </p:cNvSpPr>
          <p:nvPr>
            <p:ph idx="1"/>
          </p:nvPr>
        </p:nvSpPr>
        <p:spPr/>
        <p:txBody>
          <a:bodyPr>
            <a:normAutofit fontScale="77500" lnSpcReduction="20000"/>
          </a:bodyPr>
          <a:lstStyle/>
          <a:p>
            <a:pPr lvl="0"/>
            <a:r>
              <a:rPr lang="es-ES" dirty="0"/>
              <a:t>Se planifique reuniones periódicas que permitan mantener comunicación organizada e información actualizada acerca de la operación de TI.</a:t>
            </a:r>
            <a:endParaRPr lang="es-EC" dirty="0"/>
          </a:p>
          <a:p>
            <a:pPr lvl="0"/>
            <a:r>
              <a:rPr lang="es-ES" dirty="0"/>
              <a:t>En la carrera de Sistemas e informática, se profundice aún mas los temas de Gestión de servicios y de ITIL, ya que la mayoría de empresas en el medio, están implementando dichas prácticas.</a:t>
            </a:r>
            <a:endParaRPr lang="es-EC" dirty="0"/>
          </a:p>
          <a:p>
            <a:pPr lvl="0"/>
            <a:r>
              <a:rPr lang="es-ES" dirty="0"/>
              <a:t>En la carrera de Sistemas e informática, se tope como temas de materia, las diversas tecnologías y productos que ayudan con la automatización de la gestión de servicios.</a:t>
            </a:r>
            <a:endParaRPr lang="es-EC" dirty="0"/>
          </a:p>
          <a:p>
            <a:r>
              <a:rPr lang="es-ES" dirty="0"/>
              <a:t>Como buena práctica, se implemente en la carrera un sistema de automatización de gestión de servicios, con miras a expandirse a toda la escuela.</a:t>
            </a:r>
            <a:endParaRPr lang="es-EC" dirty="0"/>
          </a:p>
        </p:txBody>
      </p:sp>
      <p:sp>
        <p:nvSpPr>
          <p:cNvPr id="2" name="1 Título"/>
          <p:cNvSpPr>
            <a:spLocks noGrp="1"/>
          </p:cNvSpPr>
          <p:nvPr>
            <p:ph type="title"/>
          </p:nvPr>
        </p:nvSpPr>
        <p:spPr/>
        <p:txBody>
          <a:bodyPr/>
          <a:lstStyle/>
          <a:p>
            <a:r>
              <a:rPr lang="es-EC" dirty="0" smtClean="0"/>
              <a:t>RECOMENDACIONES</a:t>
            </a:r>
            <a:endParaRPr lang="es-EC" dirty="0"/>
          </a:p>
        </p:txBody>
      </p:sp>
      <p:pic>
        <p:nvPicPr>
          <p:cNvPr id="7" name="5 Marcador de contenido">
            <a:hlinkClick r:id="rId2" action="ppaction://hlinkpres?slideindex=2&amp;slidetitle=Contenidos"/>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Tree>
    <p:extLst>
      <p:ext uri="{BB962C8B-B14F-4D97-AF65-F5344CB8AC3E}">
        <p14:creationId xmlns:p14="http://schemas.microsoft.com/office/powerpoint/2010/main" val="10194908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sp>
        <p:nvSpPr>
          <p:cNvPr id="11" name="10 Marcador de contenido"/>
          <p:cNvSpPr>
            <a:spLocks noGrp="1"/>
          </p:cNvSpPr>
          <p:nvPr>
            <p:ph idx="1"/>
          </p:nvPr>
        </p:nvSpPr>
        <p:spPr/>
        <p:txBody>
          <a:bodyPr/>
          <a:lstStyle/>
          <a:p>
            <a:pPr marL="0" indent="0">
              <a:buNone/>
            </a:pPr>
            <a:r>
              <a:rPr lang="es-EC" dirty="0" smtClean="0"/>
              <a:t>Proyecto dividido en 3 etapas:</a:t>
            </a:r>
          </a:p>
          <a:p>
            <a:pPr marL="0" indent="0">
              <a:buNone/>
            </a:pPr>
            <a:endParaRPr lang="es-EC" dirty="0" smtClean="0"/>
          </a:p>
          <a:p>
            <a:pPr marL="514350" indent="-514350">
              <a:buFont typeface="+mj-lt"/>
              <a:buAutoNum type="arabicPeriod"/>
            </a:pPr>
            <a:r>
              <a:rPr lang="es-EC" b="1" dirty="0" smtClean="0"/>
              <a:t>Análisis de brechas</a:t>
            </a:r>
          </a:p>
          <a:p>
            <a:pPr marL="514350" indent="-514350">
              <a:buFont typeface="+mj-lt"/>
              <a:buAutoNum type="arabicPeriod"/>
            </a:pPr>
            <a:r>
              <a:rPr lang="es-EC" b="1" dirty="0" smtClean="0"/>
              <a:t>Modelado de procesos basados en ITIL v3</a:t>
            </a:r>
          </a:p>
          <a:p>
            <a:pPr marL="514350" indent="-514350">
              <a:buFont typeface="+mj-lt"/>
              <a:buAutoNum type="arabicPeriod"/>
            </a:pPr>
            <a:r>
              <a:rPr lang="es-EC" b="1" dirty="0" smtClean="0"/>
              <a:t>Implementación de la herramienta TSRM v7.2.1</a:t>
            </a:r>
            <a:endParaRPr lang="es-EC" b="1" dirty="0"/>
          </a:p>
        </p:txBody>
      </p:sp>
      <p:sp>
        <p:nvSpPr>
          <p:cNvPr id="2" name="1 Título"/>
          <p:cNvSpPr>
            <a:spLocks noGrp="1"/>
          </p:cNvSpPr>
          <p:nvPr>
            <p:ph type="title"/>
          </p:nvPr>
        </p:nvSpPr>
        <p:spPr/>
        <p:txBody>
          <a:bodyPr/>
          <a:lstStyle/>
          <a:p>
            <a:r>
              <a:rPr lang="es-EC" dirty="0" smtClean="0"/>
              <a:t>ALCANCE</a:t>
            </a:r>
            <a:endParaRPr lang="es-EC" dirty="0"/>
          </a:p>
        </p:txBody>
      </p:sp>
      <p:pic>
        <p:nvPicPr>
          <p:cNvPr id="7" name="5 Marcador de contenido">
            <a:hlinkClick r:id="rId2" action="ppaction://hlinkpres?slideindex=2&amp;slidetitle=Contenidos"/>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Tree>
    <p:extLst>
      <p:ext uri="{BB962C8B-B14F-4D97-AF65-F5344CB8AC3E}">
        <p14:creationId xmlns:p14="http://schemas.microsoft.com/office/powerpoint/2010/main" val="32661057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3068960"/>
            <a:ext cx="8062664" cy="576064"/>
          </a:xfrm>
        </p:spPr>
        <p:txBody>
          <a:bodyPr>
            <a:noAutofit/>
          </a:bodyPr>
          <a:lstStyle/>
          <a:p>
            <a:r>
              <a:rPr lang="es-EC" b="1" dirty="0" smtClean="0">
                <a:latin typeface="Arial" pitchFamily="34" charset="0"/>
                <a:cs typeface="Arial" pitchFamily="34" charset="0"/>
              </a:rPr>
              <a:t>CAPITULO </a:t>
            </a:r>
            <a:r>
              <a:rPr lang="es-EC" b="1" dirty="0">
                <a:latin typeface="Arial" pitchFamily="34" charset="0"/>
                <a:cs typeface="Arial" pitchFamily="34" charset="0"/>
              </a:rPr>
              <a:t>I</a:t>
            </a:r>
            <a:r>
              <a:rPr lang="es-EC" b="1" dirty="0" smtClean="0">
                <a:latin typeface="Arial" pitchFamily="34" charset="0"/>
                <a:cs typeface="Arial" pitchFamily="34" charset="0"/>
              </a:rPr>
              <a:t>I</a:t>
            </a:r>
            <a:endParaRPr lang="es-EC" b="1" dirty="0">
              <a:latin typeface="Arial" pitchFamily="34" charset="0"/>
              <a:cs typeface="Arial" pitchFamily="34" charset="0"/>
            </a:endParaRPr>
          </a:p>
        </p:txBody>
      </p:sp>
      <p:sp>
        <p:nvSpPr>
          <p:cNvPr id="5" name="4 Subtítulo"/>
          <p:cNvSpPr>
            <a:spLocks noGrp="1"/>
          </p:cNvSpPr>
          <p:nvPr>
            <p:ph type="subTitle" idx="1"/>
          </p:nvPr>
        </p:nvSpPr>
        <p:spPr>
          <a:xfrm>
            <a:off x="1371600" y="3886200"/>
            <a:ext cx="6400800" cy="694928"/>
          </a:xfrm>
        </p:spPr>
        <p:txBody>
          <a:bodyPr/>
          <a:lstStyle/>
          <a:p>
            <a:r>
              <a:rPr lang="es-EC" dirty="0" smtClean="0"/>
              <a:t>MARCO TEÓRICO</a:t>
            </a:r>
            <a:endParaRPr lang="es-EC" dirty="0"/>
          </a:p>
        </p:txBody>
      </p:sp>
    </p:spTree>
    <p:extLst>
      <p:ext uri="{BB962C8B-B14F-4D97-AF65-F5344CB8AC3E}">
        <p14:creationId xmlns:p14="http://schemas.microsoft.com/office/powerpoint/2010/main" val="3338163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sp>
        <p:nvSpPr>
          <p:cNvPr id="11" name="10 Marcador de contenido"/>
          <p:cNvSpPr>
            <a:spLocks noGrp="1"/>
          </p:cNvSpPr>
          <p:nvPr>
            <p:ph idx="1"/>
          </p:nvPr>
        </p:nvSpPr>
        <p:spPr/>
        <p:txBody>
          <a:bodyPr/>
          <a:lstStyle/>
          <a:p>
            <a:pPr marL="0" indent="0" algn="just">
              <a:buNone/>
            </a:pPr>
            <a:r>
              <a:rPr lang="es-MX" dirty="0"/>
              <a:t>Durante la década de los 80, la Agencia Central de  Computo y Telecomunicaciones, </a:t>
            </a:r>
            <a:r>
              <a:rPr lang="es-MX" dirty="0" smtClean="0"/>
              <a:t>CCTA, </a:t>
            </a:r>
            <a:r>
              <a:rPr lang="es-MX" dirty="0"/>
              <a:t>por sus siglas en inglés, </a:t>
            </a:r>
            <a:r>
              <a:rPr lang="es-MX" dirty="0" smtClean="0"/>
              <a:t>actual OGC, del </a:t>
            </a:r>
            <a:r>
              <a:rPr lang="es-MX" dirty="0"/>
              <a:t>gobierno británico, desarrolló las recomendaciones de ITIL (</a:t>
            </a:r>
            <a:r>
              <a:rPr lang="es-MX" dirty="0" err="1"/>
              <a:t>Information</a:t>
            </a:r>
            <a:r>
              <a:rPr lang="es-MX" dirty="0"/>
              <a:t> </a:t>
            </a:r>
            <a:r>
              <a:rPr lang="es-MX" dirty="0" err="1"/>
              <a:t>Technology</a:t>
            </a:r>
            <a:r>
              <a:rPr lang="es-MX" dirty="0"/>
              <a:t> </a:t>
            </a:r>
            <a:r>
              <a:rPr lang="es-MX" dirty="0" err="1"/>
              <a:t>Infrastructure</a:t>
            </a:r>
            <a:r>
              <a:rPr lang="es-MX" dirty="0"/>
              <a:t> Library) como respuesta a una creciente necesidad de normalizar los esfuerzos necesarios para las ya necesarias Tecnologías de la Información (TI)</a:t>
            </a:r>
            <a:endParaRPr lang="es-EC" dirty="0"/>
          </a:p>
        </p:txBody>
      </p:sp>
      <p:sp>
        <p:nvSpPr>
          <p:cNvPr id="2" name="1 Título"/>
          <p:cNvSpPr>
            <a:spLocks noGrp="1"/>
          </p:cNvSpPr>
          <p:nvPr>
            <p:ph type="title"/>
          </p:nvPr>
        </p:nvSpPr>
        <p:spPr/>
        <p:txBody>
          <a:bodyPr/>
          <a:lstStyle/>
          <a:p>
            <a:r>
              <a:rPr lang="es-EC" dirty="0" smtClean="0"/>
              <a:t>ITIL</a:t>
            </a:r>
            <a:endParaRPr lang="es-EC" dirty="0"/>
          </a:p>
        </p:txBody>
      </p:sp>
      <p:pic>
        <p:nvPicPr>
          <p:cNvPr id="7" name="5 Marcador de contenido">
            <a:hlinkClick r:id="rId2" action="ppaction://hlinkpres?slideindex=2&amp;slidetitle=Contenidos"/>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Tree>
    <p:extLst>
      <p:ext uri="{BB962C8B-B14F-4D97-AF65-F5344CB8AC3E}">
        <p14:creationId xmlns:p14="http://schemas.microsoft.com/office/powerpoint/2010/main" val="104829641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sp>
        <p:nvSpPr>
          <p:cNvPr id="11" name="10 Marcador de contenido"/>
          <p:cNvSpPr>
            <a:spLocks noGrp="1"/>
          </p:cNvSpPr>
          <p:nvPr>
            <p:ph idx="1"/>
          </p:nvPr>
        </p:nvSpPr>
        <p:spPr>
          <a:xfrm>
            <a:off x="457200" y="1600201"/>
            <a:ext cx="8229600" cy="1612775"/>
          </a:xfrm>
        </p:spPr>
        <p:txBody>
          <a:bodyPr>
            <a:normAutofit fontScale="70000" lnSpcReduction="20000"/>
          </a:bodyPr>
          <a:lstStyle/>
          <a:p>
            <a:pPr marL="0" indent="0" algn="just">
              <a:buNone/>
            </a:pPr>
            <a:r>
              <a:rPr lang="es-MX" dirty="0" smtClean="0"/>
              <a:t>En la actualidad ITIL es una marca registrada de la OGC (Office of </a:t>
            </a:r>
            <a:r>
              <a:rPr lang="es-MX" dirty="0" err="1" smtClean="0"/>
              <a:t>Government</a:t>
            </a:r>
            <a:r>
              <a:rPr lang="es-MX" dirty="0" smtClean="0"/>
              <a:t> Commerce), que ha pasado por algunos cambios desde que fue concebida, su último cambio fue dado en el año 2007, donde se libera su versión 3, misma que consta de 5 publicaciones principales y otras tantas secundarias.</a:t>
            </a:r>
            <a:endParaRPr lang="es-EC" dirty="0" smtClean="0"/>
          </a:p>
        </p:txBody>
      </p:sp>
      <p:sp>
        <p:nvSpPr>
          <p:cNvPr id="2" name="1 Título"/>
          <p:cNvSpPr>
            <a:spLocks noGrp="1"/>
          </p:cNvSpPr>
          <p:nvPr>
            <p:ph type="title"/>
          </p:nvPr>
        </p:nvSpPr>
        <p:spPr/>
        <p:txBody>
          <a:bodyPr/>
          <a:lstStyle/>
          <a:p>
            <a:r>
              <a:rPr lang="es-EC" dirty="0" smtClean="0"/>
              <a:t>ITIL</a:t>
            </a:r>
            <a:endParaRPr lang="es-EC" dirty="0"/>
          </a:p>
        </p:txBody>
      </p:sp>
      <p:sp>
        <p:nvSpPr>
          <p:cNvPr id="3" name="2 CuadroTexto"/>
          <p:cNvSpPr txBox="1"/>
          <p:nvPr/>
        </p:nvSpPr>
        <p:spPr>
          <a:xfrm>
            <a:off x="611560" y="3125867"/>
            <a:ext cx="4752528" cy="2031325"/>
          </a:xfrm>
          <a:prstGeom prst="rect">
            <a:avLst/>
          </a:prstGeom>
          <a:noFill/>
        </p:spPr>
        <p:txBody>
          <a:bodyPr wrap="square" rtlCol="0">
            <a:spAutoFit/>
          </a:bodyPr>
          <a:lstStyle/>
          <a:p>
            <a:pPr marL="349250" lvl="1" indent="-285750">
              <a:buFont typeface="Arial" pitchFamily="34" charset="0"/>
              <a:buChar char="•"/>
            </a:pPr>
            <a:r>
              <a:rPr lang="es-MX" dirty="0" smtClean="0"/>
              <a:t>Estrategia del servicio (Service </a:t>
            </a:r>
            <a:r>
              <a:rPr lang="es-MX" dirty="0" err="1" smtClean="0"/>
              <a:t>Strategy</a:t>
            </a:r>
            <a:r>
              <a:rPr lang="es-MX" dirty="0" smtClean="0"/>
              <a:t> )</a:t>
            </a:r>
            <a:endParaRPr lang="es-EC" dirty="0" smtClean="0"/>
          </a:p>
          <a:p>
            <a:pPr marL="349250" lvl="1" indent="-285750">
              <a:buFont typeface="Arial" pitchFamily="34" charset="0"/>
              <a:buChar char="•"/>
            </a:pPr>
            <a:r>
              <a:rPr lang="es-MX" dirty="0" smtClean="0"/>
              <a:t>Diseño del servicio (Service </a:t>
            </a:r>
            <a:r>
              <a:rPr lang="es-MX" dirty="0" err="1" smtClean="0"/>
              <a:t>Design</a:t>
            </a:r>
            <a:r>
              <a:rPr lang="es-MX" dirty="0" smtClean="0"/>
              <a:t>)</a:t>
            </a:r>
            <a:endParaRPr lang="es-EC" dirty="0" smtClean="0"/>
          </a:p>
          <a:p>
            <a:pPr marL="349250" lvl="1" indent="-285750">
              <a:buFont typeface="Arial" pitchFamily="34" charset="0"/>
              <a:buChar char="•"/>
            </a:pPr>
            <a:r>
              <a:rPr lang="es-MX" dirty="0" smtClean="0"/>
              <a:t>Transición del servicio  (Service </a:t>
            </a:r>
            <a:r>
              <a:rPr lang="es-MX" dirty="0" err="1" smtClean="0"/>
              <a:t>Transition</a:t>
            </a:r>
            <a:r>
              <a:rPr lang="es-MX" dirty="0" smtClean="0"/>
              <a:t>)</a:t>
            </a:r>
            <a:endParaRPr lang="es-EC" dirty="0" smtClean="0"/>
          </a:p>
          <a:p>
            <a:pPr marL="349250" lvl="1" indent="-285750">
              <a:buFont typeface="Arial" pitchFamily="34" charset="0"/>
              <a:buChar char="•"/>
            </a:pPr>
            <a:r>
              <a:rPr lang="es-MX" dirty="0" smtClean="0"/>
              <a:t>Operación del servicio (Service </a:t>
            </a:r>
            <a:r>
              <a:rPr lang="es-MX" dirty="0" err="1" smtClean="0"/>
              <a:t>Operation</a:t>
            </a:r>
            <a:r>
              <a:rPr lang="es-MX" dirty="0" smtClean="0"/>
              <a:t>)</a:t>
            </a:r>
            <a:endParaRPr lang="es-EC" dirty="0" smtClean="0"/>
          </a:p>
          <a:p>
            <a:pPr marL="349250" lvl="1" indent="-285750">
              <a:buFont typeface="Arial" pitchFamily="34" charset="0"/>
              <a:buChar char="•"/>
            </a:pPr>
            <a:r>
              <a:rPr lang="es-MX" dirty="0" smtClean="0"/>
              <a:t>Mejora continua del servicio (</a:t>
            </a:r>
            <a:r>
              <a:rPr lang="es-MX" dirty="0" err="1" smtClean="0"/>
              <a:t>Continual</a:t>
            </a:r>
            <a:r>
              <a:rPr lang="es-MX" dirty="0" smtClean="0"/>
              <a:t> Service </a:t>
            </a:r>
            <a:r>
              <a:rPr lang="es-MX" dirty="0" err="1" smtClean="0"/>
              <a:t>Improvement</a:t>
            </a:r>
            <a:r>
              <a:rPr lang="es-MX" dirty="0" smtClean="0"/>
              <a:t>)</a:t>
            </a:r>
            <a:endParaRPr lang="es-EC" dirty="0" smtClean="0"/>
          </a:p>
          <a:p>
            <a:endParaRPr lang="es-EC" dirty="0"/>
          </a:p>
        </p:txBody>
      </p:sp>
      <p:pic>
        <p:nvPicPr>
          <p:cNvPr id="9" name="8 Imagen" descr="http://www.tecnofor.es/descargas/itil-ciclo-de-vida.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76056" y="2780928"/>
            <a:ext cx="3140000" cy="2664296"/>
          </a:xfrm>
          <a:prstGeom prst="rect">
            <a:avLst/>
          </a:prstGeom>
          <a:noFill/>
          <a:ln>
            <a:noFill/>
          </a:ln>
        </p:spPr>
      </p:pic>
      <p:pic>
        <p:nvPicPr>
          <p:cNvPr id="12" name="5 Marcador de contenido">
            <a:hlinkClick r:id="rId3" action="ppaction://hlinkpres?slideindex=2&amp;slidetitle=Contenidos"/>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Tree>
    <p:extLst>
      <p:ext uri="{BB962C8B-B14F-4D97-AF65-F5344CB8AC3E}">
        <p14:creationId xmlns:p14="http://schemas.microsoft.com/office/powerpoint/2010/main" val="422889003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755576" y="1268760"/>
            <a:ext cx="7488832" cy="0"/>
          </a:xfrm>
          <a:prstGeom prst="line">
            <a:avLst/>
          </a:prstGeom>
          <a:ln w="38100" cap="rnd" cmpd="thickThin">
            <a:solidFill>
              <a:srgbClr val="147B0F"/>
            </a:solidFill>
          </a:ln>
        </p:spPr>
        <p:style>
          <a:lnRef idx="1">
            <a:schemeClr val="accent1"/>
          </a:lnRef>
          <a:fillRef idx="0">
            <a:schemeClr val="accent1"/>
          </a:fillRef>
          <a:effectRef idx="0">
            <a:schemeClr val="accent1"/>
          </a:effectRef>
          <a:fontRef idx="minor">
            <a:schemeClr val="tx1"/>
          </a:fontRef>
        </p:style>
      </p:cxnSp>
      <p:sp>
        <p:nvSpPr>
          <p:cNvPr id="11" name="10 Marcador de contenido"/>
          <p:cNvSpPr>
            <a:spLocks noGrp="1"/>
          </p:cNvSpPr>
          <p:nvPr>
            <p:ph idx="1"/>
          </p:nvPr>
        </p:nvSpPr>
        <p:spPr/>
        <p:txBody>
          <a:bodyPr/>
          <a:lstStyle/>
          <a:p>
            <a:pPr marL="0" indent="0" algn="just">
              <a:buNone/>
            </a:pPr>
            <a:r>
              <a:rPr lang="es-EC" dirty="0" smtClean="0"/>
              <a:t>Una Solicitud </a:t>
            </a:r>
            <a:r>
              <a:rPr lang="es-EC" dirty="0"/>
              <a:t>de Servicio (Service Request) </a:t>
            </a:r>
            <a:r>
              <a:rPr lang="es-EC" dirty="0" smtClean="0"/>
              <a:t> es como </a:t>
            </a:r>
            <a:r>
              <a:rPr lang="es-EC" dirty="0"/>
              <a:t>una descripción genérica para varios tipos de demandas puestas por los </a:t>
            </a:r>
            <a:r>
              <a:rPr lang="es-EC" dirty="0" smtClean="0"/>
              <a:t>usuarios/clientes </a:t>
            </a:r>
            <a:r>
              <a:rPr lang="es-EC" dirty="0"/>
              <a:t>hacia el área de TI</a:t>
            </a:r>
          </a:p>
        </p:txBody>
      </p:sp>
      <p:sp>
        <p:nvSpPr>
          <p:cNvPr id="2" name="1 Título"/>
          <p:cNvSpPr>
            <a:spLocks noGrp="1"/>
          </p:cNvSpPr>
          <p:nvPr>
            <p:ph type="title"/>
          </p:nvPr>
        </p:nvSpPr>
        <p:spPr/>
        <p:txBody>
          <a:bodyPr/>
          <a:lstStyle/>
          <a:p>
            <a:r>
              <a:rPr lang="es-EC" dirty="0" smtClean="0"/>
              <a:t>Cumplimiento de solicitudes </a:t>
            </a:r>
            <a:r>
              <a:rPr lang="es-EC" sz="100" dirty="0" smtClean="0">
                <a:solidFill>
                  <a:schemeClr val="bg1"/>
                </a:solidFill>
              </a:rPr>
              <a:t>.</a:t>
            </a:r>
            <a:endParaRPr lang="es-EC" sz="100" dirty="0">
              <a:solidFill>
                <a:schemeClr val="bg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5796" y="3645024"/>
            <a:ext cx="3528392" cy="2210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5 Marcador de contenido">
            <a:hlinkClick r:id="rId3" action="ppaction://hlinkpres?slideindex=2&amp;slidetitle=Contenidos"/>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40352" y="404664"/>
            <a:ext cx="722896" cy="709949"/>
          </a:xfrm>
          <a:prstGeom prst="rect">
            <a:avLst/>
          </a:prstGeom>
        </p:spPr>
      </p:pic>
    </p:spTree>
    <p:extLst>
      <p:ext uri="{BB962C8B-B14F-4D97-AF65-F5344CB8AC3E}">
        <p14:creationId xmlns:p14="http://schemas.microsoft.com/office/powerpoint/2010/main" val="237334767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548</TotalTime>
  <Words>2111</Words>
  <Application>Microsoft Office PowerPoint</Application>
  <PresentationFormat>Presentación en pantalla (4:3)</PresentationFormat>
  <Paragraphs>244</Paragraphs>
  <Slides>40</Slides>
  <Notes>5</Notes>
  <HiddenSlides>0</HiddenSlides>
  <MMClips>0</MMClips>
  <ScaleCrop>false</ScaleCrop>
  <HeadingPairs>
    <vt:vector size="4" baseType="variant">
      <vt:variant>
        <vt:lpstr>Tema</vt:lpstr>
      </vt:variant>
      <vt:variant>
        <vt:i4>1</vt:i4>
      </vt:variant>
      <vt:variant>
        <vt:lpstr>Títulos de diapositiva</vt:lpstr>
      </vt:variant>
      <vt:variant>
        <vt:i4>40</vt:i4>
      </vt:variant>
    </vt:vector>
  </HeadingPairs>
  <TitlesOfParts>
    <vt:vector size="41" baseType="lpstr">
      <vt:lpstr>Tema de Office</vt:lpstr>
      <vt:lpstr>CAPITULO I</vt:lpstr>
      <vt:lpstr>ANTECEDENTES</vt:lpstr>
      <vt:lpstr>EL PROBLEMA</vt:lpstr>
      <vt:lpstr>OBJETIVO GENERAL</vt:lpstr>
      <vt:lpstr>ALCANCE</vt:lpstr>
      <vt:lpstr>CAPITULO II</vt:lpstr>
      <vt:lpstr>ITIL</vt:lpstr>
      <vt:lpstr>ITIL</vt:lpstr>
      <vt:lpstr>Cumplimiento de solicitudes .</vt:lpstr>
      <vt:lpstr>Gestión de Incidentes</vt:lpstr>
      <vt:lpstr>Análisis de brechas</vt:lpstr>
      <vt:lpstr>IBM Service Management</vt:lpstr>
      <vt:lpstr>Tivoli Service Request Manager      .</vt:lpstr>
      <vt:lpstr>Presentación de PowerPoint</vt:lpstr>
      <vt:lpstr>Marco de Evaluación</vt:lpstr>
      <vt:lpstr>Aspectos procesales</vt:lpstr>
      <vt:lpstr>Análisis de brechas</vt:lpstr>
      <vt:lpstr>Aspectos Cognoscitivos</vt:lpstr>
      <vt:lpstr>Aspectos Tecnológicos</vt:lpstr>
      <vt:lpstr>Presentación de PowerPoint</vt:lpstr>
      <vt:lpstr>Definición de servicios</vt:lpstr>
      <vt:lpstr>Niveles de servicio</vt:lpstr>
      <vt:lpstr>Cumplimiento de solicitudes.</vt:lpstr>
      <vt:lpstr>Cumplimiento de solicitudes.</vt:lpstr>
      <vt:lpstr>Gestión de incidentes</vt:lpstr>
      <vt:lpstr>Gestión de incidentes</vt:lpstr>
      <vt:lpstr>Presentación de PowerPoint</vt:lpstr>
      <vt:lpstr>Plan de despliegue</vt:lpstr>
      <vt:lpstr>Middleware</vt:lpstr>
      <vt:lpstr>Arquitectura de despliegue</vt:lpstr>
      <vt:lpstr>Cumplimiento de solicitudes</vt:lpstr>
      <vt:lpstr>KPIs</vt:lpstr>
      <vt:lpstr>Gestión de incidentes</vt:lpstr>
      <vt:lpstr>KPIs</vt:lpstr>
      <vt:lpstr>Presentación de PowerPoint</vt:lpstr>
      <vt:lpstr>CONCLUSIONES</vt:lpstr>
      <vt:lpstr>CONCLUSIONES</vt:lpstr>
      <vt:lpstr>RECOMENDACIONES</vt:lpstr>
      <vt:lpstr>RECOMENDACIONES</vt:lpstr>
      <vt:lpstr>RECOMENDACIONES</vt:lpstr>
    </vt:vector>
  </TitlesOfParts>
  <Company>SinergyTeam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e implementación de los procesos de cumplimiento de solicitudes y gestión de incidentes, basado en ITIL versión 3,  en la empresa SinergyTeam Cía. Ltda.</dc:title>
  <dc:creator>Rafael Urgiles</dc:creator>
  <cp:lastModifiedBy>Rafael Urgiles</cp:lastModifiedBy>
  <cp:revision>33</cp:revision>
  <dcterms:created xsi:type="dcterms:W3CDTF">2013-01-23T16:37:48Z</dcterms:created>
  <dcterms:modified xsi:type="dcterms:W3CDTF">2013-04-11T18:48:36Z</dcterms:modified>
</cp:coreProperties>
</file>