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63"/>
  </p:notesMasterIdLst>
  <p:sldIdLst>
    <p:sldId id="256" r:id="rId2"/>
    <p:sldId id="257" r:id="rId3"/>
    <p:sldId id="258" r:id="rId4"/>
    <p:sldId id="260" r:id="rId5"/>
    <p:sldId id="261" r:id="rId6"/>
    <p:sldId id="262" r:id="rId7"/>
    <p:sldId id="263" r:id="rId8"/>
    <p:sldId id="264" r:id="rId9"/>
    <p:sldId id="266" r:id="rId10"/>
    <p:sldId id="267" r:id="rId11"/>
    <p:sldId id="269" r:id="rId12"/>
    <p:sldId id="280" r:id="rId13"/>
    <p:sldId id="283" r:id="rId14"/>
    <p:sldId id="281" r:id="rId15"/>
    <p:sldId id="282" r:id="rId16"/>
    <p:sldId id="284" r:id="rId17"/>
    <p:sldId id="285" r:id="rId18"/>
    <p:sldId id="338" r:id="rId19"/>
    <p:sldId id="339" r:id="rId20"/>
    <p:sldId id="340" r:id="rId21"/>
    <p:sldId id="333" r:id="rId22"/>
    <p:sldId id="334" r:id="rId23"/>
    <p:sldId id="335" r:id="rId24"/>
    <p:sldId id="287" r:id="rId25"/>
    <p:sldId id="288" r:id="rId26"/>
    <p:sldId id="289" r:id="rId27"/>
    <p:sldId id="290" r:id="rId28"/>
    <p:sldId id="325" r:id="rId29"/>
    <p:sldId id="326" r:id="rId30"/>
    <p:sldId id="327" r:id="rId31"/>
    <p:sldId id="329" r:id="rId32"/>
    <p:sldId id="291" r:id="rId33"/>
    <p:sldId id="293" r:id="rId34"/>
    <p:sldId id="294" r:id="rId35"/>
    <p:sldId id="295" r:id="rId36"/>
    <p:sldId id="296" r:id="rId37"/>
    <p:sldId id="297" r:id="rId38"/>
    <p:sldId id="299" r:id="rId39"/>
    <p:sldId id="301" r:id="rId40"/>
    <p:sldId id="305"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1" r:id="rId55"/>
    <p:sldId id="322" r:id="rId56"/>
    <p:sldId id="323" r:id="rId57"/>
    <p:sldId id="331" r:id="rId58"/>
    <p:sldId id="324" r:id="rId59"/>
    <p:sldId id="332" r:id="rId60"/>
    <p:sldId id="341" r:id="rId61"/>
    <p:sldId id="336" r:id="rId62"/>
  </p:sldIdLst>
  <p:sldSz cx="14401800" cy="12601575"/>
  <p:notesSz cx="6858000" cy="9144000"/>
  <p:defaultTextStyle>
    <a:defPPr>
      <a:defRPr lang="es-ES"/>
    </a:defPPr>
    <a:lvl1pPr marL="0" algn="l" defTabSz="1439956" rtl="0" eaLnBrk="1" latinLnBrk="0" hangingPunct="1">
      <a:defRPr sz="2900" kern="1200">
        <a:solidFill>
          <a:schemeClr val="tx1"/>
        </a:solidFill>
        <a:latin typeface="+mn-lt"/>
        <a:ea typeface="+mn-ea"/>
        <a:cs typeface="+mn-cs"/>
      </a:defRPr>
    </a:lvl1pPr>
    <a:lvl2pPr marL="719977" algn="l" defTabSz="1439956" rtl="0" eaLnBrk="1" latinLnBrk="0" hangingPunct="1">
      <a:defRPr sz="2900" kern="1200">
        <a:solidFill>
          <a:schemeClr val="tx1"/>
        </a:solidFill>
        <a:latin typeface="+mn-lt"/>
        <a:ea typeface="+mn-ea"/>
        <a:cs typeface="+mn-cs"/>
      </a:defRPr>
    </a:lvl2pPr>
    <a:lvl3pPr marL="1439956" algn="l" defTabSz="1439956" rtl="0" eaLnBrk="1" latinLnBrk="0" hangingPunct="1">
      <a:defRPr sz="2900" kern="1200">
        <a:solidFill>
          <a:schemeClr val="tx1"/>
        </a:solidFill>
        <a:latin typeface="+mn-lt"/>
        <a:ea typeface="+mn-ea"/>
        <a:cs typeface="+mn-cs"/>
      </a:defRPr>
    </a:lvl3pPr>
    <a:lvl4pPr marL="2159933" algn="l" defTabSz="1439956" rtl="0" eaLnBrk="1" latinLnBrk="0" hangingPunct="1">
      <a:defRPr sz="2900" kern="1200">
        <a:solidFill>
          <a:schemeClr val="tx1"/>
        </a:solidFill>
        <a:latin typeface="+mn-lt"/>
        <a:ea typeface="+mn-ea"/>
        <a:cs typeface="+mn-cs"/>
      </a:defRPr>
    </a:lvl4pPr>
    <a:lvl5pPr marL="2879909" algn="l" defTabSz="1439956" rtl="0" eaLnBrk="1" latinLnBrk="0" hangingPunct="1">
      <a:defRPr sz="2900" kern="1200">
        <a:solidFill>
          <a:schemeClr val="tx1"/>
        </a:solidFill>
        <a:latin typeface="+mn-lt"/>
        <a:ea typeface="+mn-ea"/>
        <a:cs typeface="+mn-cs"/>
      </a:defRPr>
    </a:lvl5pPr>
    <a:lvl6pPr marL="3599888" algn="l" defTabSz="1439956" rtl="0" eaLnBrk="1" latinLnBrk="0" hangingPunct="1">
      <a:defRPr sz="2900" kern="1200">
        <a:solidFill>
          <a:schemeClr val="tx1"/>
        </a:solidFill>
        <a:latin typeface="+mn-lt"/>
        <a:ea typeface="+mn-ea"/>
        <a:cs typeface="+mn-cs"/>
      </a:defRPr>
    </a:lvl6pPr>
    <a:lvl7pPr marL="4319865" algn="l" defTabSz="1439956" rtl="0" eaLnBrk="1" latinLnBrk="0" hangingPunct="1">
      <a:defRPr sz="2900" kern="1200">
        <a:solidFill>
          <a:schemeClr val="tx1"/>
        </a:solidFill>
        <a:latin typeface="+mn-lt"/>
        <a:ea typeface="+mn-ea"/>
        <a:cs typeface="+mn-cs"/>
      </a:defRPr>
    </a:lvl7pPr>
    <a:lvl8pPr marL="5039842" algn="l" defTabSz="1439956" rtl="0" eaLnBrk="1" latinLnBrk="0" hangingPunct="1">
      <a:defRPr sz="2900" kern="1200">
        <a:solidFill>
          <a:schemeClr val="tx1"/>
        </a:solidFill>
        <a:latin typeface="+mn-lt"/>
        <a:ea typeface="+mn-ea"/>
        <a:cs typeface="+mn-cs"/>
      </a:defRPr>
    </a:lvl8pPr>
    <a:lvl9pPr marL="5759821" algn="l" defTabSz="1439956"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4622" autoAdjust="0"/>
  </p:normalViewPr>
  <p:slideViewPr>
    <p:cSldViewPr>
      <p:cViewPr>
        <p:scale>
          <a:sx n="25" d="100"/>
          <a:sy n="25" d="100"/>
        </p:scale>
        <p:origin x="-2154" y="-606"/>
      </p:cViewPr>
      <p:guideLst>
        <p:guide orient="horz" pos="3969"/>
        <p:guide pos="4536"/>
      </p:guideLst>
    </p:cSldViewPr>
  </p:slideViewPr>
  <p:outlineViewPr>
    <p:cViewPr>
      <p:scale>
        <a:sx n="33" d="100"/>
        <a:sy n="33" d="100"/>
      </p:scale>
      <p:origin x="0" y="84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Temperatura vs Tiempo</a:t>
            </a:r>
          </a:p>
        </c:rich>
      </c:tx>
      <c:overlay val="0"/>
    </c:title>
    <c:autoTitleDeleted val="0"/>
    <c:plotArea>
      <c:layout>
        <c:manualLayout>
          <c:layoutTarget val="inner"/>
          <c:xMode val="edge"/>
          <c:yMode val="edge"/>
          <c:x val="0.12048354681711422"/>
          <c:y val="0.11867462120727983"/>
          <c:w val="0.81833429950589887"/>
          <c:h val="0.68623692746037068"/>
        </c:manualLayout>
      </c:layout>
      <c:lineChart>
        <c:grouping val="standard"/>
        <c:varyColors val="0"/>
        <c:ser>
          <c:idx val="0"/>
          <c:order val="0"/>
          <c:tx>
            <c:v>Temperatura vs Tiempo</c:v>
          </c:tx>
          <c:marker>
            <c:symbol val="none"/>
          </c:marker>
          <c:cat>
            <c:numRef>
              <c:f>'[grafica temperatura vs tiempo.xlsx]Hoja1'!$A$1:$A$57</c:f>
              <c:numCache>
                <c:formatCode>General</c:formatCode>
                <c:ptCount val="57"/>
                <c:pt idx="0">
                  <c:v>0</c:v>
                </c:pt>
                <c:pt idx="1">
                  <c:v>10</c:v>
                </c:pt>
                <c:pt idx="2">
                  <c:v>10</c:v>
                </c:pt>
                <c:pt idx="3">
                  <c:v>10</c:v>
                </c:pt>
                <c:pt idx="4">
                  <c:v>20</c:v>
                </c:pt>
                <c:pt idx="5">
                  <c:v>20</c:v>
                </c:pt>
                <c:pt idx="6">
                  <c:v>20</c:v>
                </c:pt>
                <c:pt idx="7">
                  <c:v>20</c:v>
                </c:pt>
                <c:pt idx="8">
                  <c:v>30</c:v>
                </c:pt>
                <c:pt idx="9">
                  <c:v>30</c:v>
                </c:pt>
                <c:pt idx="10">
                  <c:v>30</c:v>
                </c:pt>
                <c:pt idx="11">
                  <c:v>60</c:v>
                </c:pt>
                <c:pt idx="12">
                  <c:v>60</c:v>
                </c:pt>
                <c:pt idx="13">
                  <c:v>60</c:v>
                </c:pt>
                <c:pt idx="14">
                  <c:v>90</c:v>
                </c:pt>
                <c:pt idx="15">
                  <c:v>90</c:v>
                </c:pt>
                <c:pt idx="16">
                  <c:v>90</c:v>
                </c:pt>
                <c:pt idx="17">
                  <c:v>120</c:v>
                </c:pt>
                <c:pt idx="18">
                  <c:v>120</c:v>
                </c:pt>
                <c:pt idx="19">
                  <c:v>120</c:v>
                </c:pt>
                <c:pt idx="20">
                  <c:v>120</c:v>
                </c:pt>
                <c:pt idx="21">
                  <c:v>150</c:v>
                </c:pt>
                <c:pt idx="22">
                  <c:v>150</c:v>
                </c:pt>
                <c:pt idx="23">
                  <c:v>150</c:v>
                </c:pt>
                <c:pt idx="24">
                  <c:v>180</c:v>
                </c:pt>
                <c:pt idx="25">
                  <c:v>180</c:v>
                </c:pt>
                <c:pt idx="26">
                  <c:v>180</c:v>
                </c:pt>
                <c:pt idx="27">
                  <c:v>210</c:v>
                </c:pt>
                <c:pt idx="28">
                  <c:v>210</c:v>
                </c:pt>
                <c:pt idx="29">
                  <c:v>210</c:v>
                </c:pt>
                <c:pt idx="30">
                  <c:v>240</c:v>
                </c:pt>
                <c:pt idx="31">
                  <c:v>240</c:v>
                </c:pt>
                <c:pt idx="32">
                  <c:v>240</c:v>
                </c:pt>
                <c:pt idx="33">
                  <c:v>270</c:v>
                </c:pt>
                <c:pt idx="34">
                  <c:v>270</c:v>
                </c:pt>
                <c:pt idx="35">
                  <c:v>270</c:v>
                </c:pt>
                <c:pt idx="36">
                  <c:v>300</c:v>
                </c:pt>
                <c:pt idx="37">
                  <c:v>300</c:v>
                </c:pt>
                <c:pt idx="38">
                  <c:v>300</c:v>
                </c:pt>
                <c:pt idx="39">
                  <c:v>330</c:v>
                </c:pt>
                <c:pt idx="40">
                  <c:v>330</c:v>
                </c:pt>
                <c:pt idx="41">
                  <c:v>330</c:v>
                </c:pt>
                <c:pt idx="42">
                  <c:v>360</c:v>
                </c:pt>
                <c:pt idx="43">
                  <c:v>360</c:v>
                </c:pt>
                <c:pt idx="44">
                  <c:v>360</c:v>
                </c:pt>
                <c:pt idx="45">
                  <c:v>390</c:v>
                </c:pt>
                <c:pt idx="46">
                  <c:v>390</c:v>
                </c:pt>
                <c:pt idx="47">
                  <c:v>390</c:v>
                </c:pt>
                <c:pt idx="48">
                  <c:v>420</c:v>
                </c:pt>
                <c:pt idx="49">
                  <c:v>420</c:v>
                </c:pt>
                <c:pt idx="50">
                  <c:v>420</c:v>
                </c:pt>
                <c:pt idx="51">
                  <c:v>450</c:v>
                </c:pt>
                <c:pt idx="52">
                  <c:v>450</c:v>
                </c:pt>
                <c:pt idx="53">
                  <c:v>450</c:v>
                </c:pt>
                <c:pt idx="54">
                  <c:v>480</c:v>
                </c:pt>
                <c:pt idx="55">
                  <c:v>480</c:v>
                </c:pt>
                <c:pt idx="56">
                  <c:v>480</c:v>
                </c:pt>
              </c:numCache>
            </c:numRef>
          </c:cat>
          <c:val>
            <c:numRef>
              <c:f>'[grafica temperatura vs tiempo.xlsx]Hoja1'!$B$1:$B$57</c:f>
              <c:numCache>
                <c:formatCode>General</c:formatCode>
                <c:ptCount val="57"/>
                <c:pt idx="0">
                  <c:v>25</c:v>
                </c:pt>
                <c:pt idx="1">
                  <c:v>26</c:v>
                </c:pt>
                <c:pt idx="2">
                  <c:v>27</c:v>
                </c:pt>
                <c:pt idx="3">
                  <c:v>30</c:v>
                </c:pt>
                <c:pt idx="4">
                  <c:v>30</c:v>
                </c:pt>
                <c:pt idx="5">
                  <c:v>40</c:v>
                </c:pt>
                <c:pt idx="6">
                  <c:v>40</c:v>
                </c:pt>
                <c:pt idx="7">
                  <c:v>40</c:v>
                </c:pt>
                <c:pt idx="8">
                  <c:v>50</c:v>
                </c:pt>
                <c:pt idx="9">
                  <c:v>50</c:v>
                </c:pt>
                <c:pt idx="10">
                  <c:v>50</c:v>
                </c:pt>
                <c:pt idx="11">
                  <c:v>60</c:v>
                </c:pt>
                <c:pt idx="12">
                  <c:v>60</c:v>
                </c:pt>
                <c:pt idx="13">
                  <c:v>60</c:v>
                </c:pt>
                <c:pt idx="14">
                  <c:v>70</c:v>
                </c:pt>
                <c:pt idx="15">
                  <c:v>70</c:v>
                </c:pt>
                <c:pt idx="16">
                  <c:v>70</c:v>
                </c:pt>
                <c:pt idx="17">
                  <c:v>80</c:v>
                </c:pt>
                <c:pt idx="18">
                  <c:v>80</c:v>
                </c:pt>
                <c:pt idx="19">
                  <c:v>80</c:v>
                </c:pt>
                <c:pt idx="20">
                  <c:v>80</c:v>
                </c:pt>
                <c:pt idx="21">
                  <c:v>90</c:v>
                </c:pt>
                <c:pt idx="22">
                  <c:v>90</c:v>
                </c:pt>
                <c:pt idx="23">
                  <c:v>90</c:v>
                </c:pt>
                <c:pt idx="24">
                  <c:v>100</c:v>
                </c:pt>
                <c:pt idx="25">
                  <c:v>100</c:v>
                </c:pt>
                <c:pt idx="26">
                  <c:v>100</c:v>
                </c:pt>
                <c:pt idx="27">
                  <c:v>110</c:v>
                </c:pt>
                <c:pt idx="28">
                  <c:v>110</c:v>
                </c:pt>
                <c:pt idx="29">
                  <c:v>110</c:v>
                </c:pt>
                <c:pt idx="30">
                  <c:v>115</c:v>
                </c:pt>
                <c:pt idx="31">
                  <c:v>115</c:v>
                </c:pt>
                <c:pt idx="32">
                  <c:v>115</c:v>
                </c:pt>
                <c:pt idx="33">
                  <c:v>120</c:v>
                </c:pt>
                <c:pt idx="34">
                  <c:v>120</c:v>
                </c:pt>
                <c:pt idx="35">
                  <c:v>120</c:v>
                </c:pt>
                <c:pt idx="36">
                  <c:v>125</c:v>
                </c:pt>
                <c:pt idx="37">
                  <c:v>125</c:v>
                </c:pt>
                <c:pt idx="38">
                  <c:v>125</c:v>
                </c:pt>
                <c:pt idx="39">
                  <c:v>130</c:v>
                </c:pt>
                <c:pt idx="40">
                  <c:v>130</c:v>
                </c:pt>
                <c:pt idx="41">
                  <c:v>130</c:v>
                </c:pt>
                <c:pt idx="42">
                  <c:v>130</c:v>
                </c:pt>
                <c:pt idx="43">
                  <c:v>130</c:v>
                </c:pt>
                <c:pt idx="44">
                  <c:v>130</c:v>
                </c:pt>
                <c:pt idx="45">
                  <c:v>120</c:v>
                </c:pt>
                <c:pt idx="46">
                  <c:v>120</c:v>
                </c:pt>
                <c:pt idx="47">
                  <c:v>120</c:v>
                </c:pt>
                <c:pt idx="48">
                  <c:v>100</c:v>
                </c:pt>
                <c:pt idx="49">
                  <c:v>100</c:v>
                </c:pt>
                <c:pt idx="50">
                  <c:v>100</c:v>
                </c:pt>
                <c:pt idx="51">
                  <c:v>80</c:v>
                </c:pt>
                <c:pt idx="52">
                  <c:v>80</c:v>
                </c:pt>
                <c:pt idx="53">
                  <c:v>80</c:v>
                </c:pt>
                <c:pt idx="54">
                  <c:v>60</c:v>
                </c:pt>
                <c:pt idx="55">
                  <c:v>60</c:v>
                </c:pt>
                <c:pt idx="56">
                  <c:v>60</c:v>
                </c:pt>
              </c:numCache>
            </c:numRef>
          </c:val>
          <c:smooth val="0"/>
        </c:ser>
        <c:dLbls>
          <c:showLegendKey val="0"/>
          <c:showVal val="0"/>
          <c:showCatName val="0"/>
          <c:showSerName val="0"/>
          <c:showPercent val="0"/>
          <c:showBubbleSize val="0"/>
        </c:dLbls>
        <c:hiLowLines/>
        <c:marker val="1"/>
        <c:smooth val="0"/>
        <c:axId val="33972224"/>
        <c:axId val="82965568"/>
      </c:lineChart>
      <c:catAx>
        <c:axId val="33972224"/>
        <c:scaling>
          <c:orientation val="minMax"/>
        </c:scaling>
        <c:delete val="0"/>
        <c:axPos val="b"/>
        <c:title>
          <c:tx>
            <c:rich>
              <a:bodyPr/>
              <a:lstStyle/>
              <a:p>
                <a:pPr>
                  <a:defRPr/>
                </a:pPr>
                <a:r>
                  <a:rPr lang="es-EC"/>
                  <a:t>Tiempo (min)</a:t>
                </a:r>
              </a:p>
            </c:rich>
          </c:tx>
          <c:layout>
            <c:manualLayout>
              <c:xMode val="edge"/>
              <c:yMode val="edge"/>
              <c:x val="0.4063627470187407"/>
              <c:y val="0.92767622294104934"/>
            </c:manualLayout>
          </c:layout>
          <c:overlay val="0"/>
        </c:title>
        <c:numFmt formatCode="General" sourceLinked="1"/>
        <c:majorTickMark val="none"/>
        <c:minorTickMark val="none"/>
        <c:tickLblPos val="nextTo"/>
        <c:crossAx val="82965568"/>
        <c:crosses val="autoZero"/>
        <c:auto val="1"/>
        <c:lblAlgn val="ctr"/>
        <c:lblOffset val="100"/>
        <c:noMultiLvlLbl val="0"/>
      </c:catAx>
      <c:valAx>
        <c:axId val="82965568"/>
        <c:scaling>
          <c:orientation val="minMax"/>
        </c:scaling>
        <c:delete val="0"/>
        <c:axPos val="l"/>
        <c:majorGridlines/>
        <c:title>
          <c:tx>
            <c:rich>
              <a:bodyPr rot="-5400000" vert="horz"/>
              <a:lstStyle/>
              <a:p>
                <a:pPr>
                  <a:defRPr/>
                </a:pPr>
                <a:r>
                  <a:rPr lang="es-EC"/>
                  <a:t>Temperatura (°C)</a:t>
                </a:r>
              </a:p>
            </c:rich>
          </c:tx>
          <c:layout>
            <c:manualLayout>
              <c:xMode val="edge"/>
              <c:yMode val="edge"/>
              <c:x val="1.9558239341703906E-2"/>
              <c:y val="0.36405594173980071"/>
            </c:manualLayout>
          </c:layout>
          <c:overlay val="0"/>
        </c:title>
        <c:numFmt formatCode="General" sourceLinked="1"/>
        <c:majorTickMark val="out"/>
        <c:minorTickMark val="none"/>
        <c:tickLblPos val="nextTo"/>
        <c:crossAx val="33972224"/>
        <c:crosses val="autoZero"/>
        <c:crossBetween val="between"/>
      </c:valAx>
    </c:plotArea>
    <c:plotVisOnly val="1"/>
    <c:dispBlanksAs val="gap"/>
    <c:showDLblsOverMax val="0"/>
  </c:chart>
  <c:txPr>
    <a:bodyPr/>
    <a:lstStyle/>
    <a:p>
      <a:pPr>
        <a:defRPr sz="32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r>
              <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rPr>
              <a:t>Tf(t)</a:t>
            </a:r>
          </a:p>
        </c:rich>
      </c:tx>
      <c:overlay val="0"/>
    </c:title>
    <c:autoTitleDeleted val="0"/>
    <c:plotArea>
      <c:layout/>
      <c:scatterChart>
        <c:scatterStyle val="lineMarker"/>
        <c:varyColors val="0"/>
        <c:ser>
          <c:idx val="0"/>
          <c:order val="0"/>
          <c:tx>
            <c:v>Temperatura en funcion del tiempo</c:v>
          </c:tx>
          <c:spPr>
            <a:ln w="28575">
              <a:noFill/>
            </a:ln>
          </c:spPr>
          <c:trendline>
            <c:trendlineType val="log"/>
            <c:dispRSqr val="1"/>
            <c:dispEq val="1"/>
            <c:trendlineLbl>
              <c:layout>
                <c:manualLayout>
                  <c:x val="0.50943460192475942"/>
                  <c:y val="-7.5715154982789787E-2"/>
                </c:manualLayout>
              </c:layout>
              <c:numFmt formatCode="General" sourceLinked="0"/>
            </c:trendlineLbl>
          </c:trendline>
          <c:trendline>
            <c:trendlineType val="poly"/>
            <c:order val="5"/>
            <c:dispRSqr val="1"/>
            <c:dispEq val="1"/>
            <c:trendlineLbl>
              <c:layout>
                <c:manualLayout>
                  <c:x val="0.37099606777698102"/>
                  <c:y val="-5.7580473238822517E-2"/>
                </c:manualLayout>
              </c:layout>
              <c:numFmt formatCode="General" sourceLinked="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trendlineLbl>
          </c:trendline>
          <c:xVal>
            <c:numRef>
              <c:f>Hoja1!$O$23:$O$73</c:f>
              <c:numCache>
                <c:formatCode>General</c:formatCode>
                <c:ptCount val="51"/>
                <c:pt idx="0">
                  <c:v>0</c:v>
                </c:pt>
                <c:pt idx="1">
                  <c:v>5</c:v>
                </c:pt>
                <c:pt idx="2">
                  <c:v>120</c:v>
                </c:pt>
                <c:pt idx="3">
                  <c:v>180</c:v>
                </c:pt>
                <c:pt idx="4">
                  <c:v>240</c:v>
                </c:pt>
                <c:pt idx="5">
                  <c:v>300</c:v>
                </c:pt>
                <c:pt idx="6">
                  <c:v>360</c:v>
                </c:pt>
                <c:pt idx="7">
                  <c:v>420</c:v>
                </c:pt>
                <c:pt idx="8">
                  <c:v>480</c:v>
                </c:pt>
                <c:pt idx="9">
                  <c:v>540</c:v>
                </c:pt>
                <c:pt idx="10">
                  <c:v>600</c:v>
                </c:pt>
                <c:pt idx="11">
                  <c:v>660</c:v>
                </c:pt>
                <c:pt idx="12">
                  <c:v>720</c:v>
                </c:pt>
                <c:pt idx="13">
                  <c:v>780</c:v>
                </c:pt>
                <c:pt idx="14">
                  <c:v>840</c:v>
                </c:pt>
                <c:pt idx="15">
                  <c:v>900</c:v>
                </c:pt>
                <c:pt idx="16">
                  <c:v>960</c:v>
                </c:pt>
                <c:pt idx="17">
                  <c:v>1020</c:v>
                </c:pt>
                <c:pt idx="18">
                  <c:v>1080</c:v>
                </c:pt>
                <c:pt idx="19">
                  <c:v>1140</c:v>
                </c:pt>
                <c:pt idx="20">
                  <c:v>1200</c:v>
                </c:pt>
                <c:pt idx="21">
                  <c:v>1260</c:v>
                </c:pt>
                <c:pt idx="22">
                  <c:v>1320</c:v>
                </c:pt>
                <c:pt idx="23">
                  <c:v>1380</c:v>
                </c:pt>
                <c:pt idx="24">
                  <c:v>1440</c:v>
                </c:pt>
                <c:pt idx="25">
                  <c:v>1500</c:v>
                </c:pt>
                <c:pt idx="26">
                  <c:v>1560</c:v>
                </c:pt>
                <c:pt idx="27">
                  <c:v>1620</c:v>
                </c:pt>
                <c:pt idx="28">
                  <c:v>1680</c:v>
                </c:pt>
                <c:pt idx="29">
                  <c:v>1740</c:v>
                </c:pt>
                <c:pt idx="30">
                  <c:v>1800</c:v>
                </c:pt>
                <c:pt idx="31">
                  <c:v>1860</c:v>
                </c:pt>
                <c:pt idx="32">
                  <c:v>1920</c:v>
                </c:pt>
                <c:pt idx="33">
                  <c:v>1980</c:v>
                </c:pt>
                <c:pt idx="34">
                  <c:v>2040</c:v>
                </c:pt>
                <c:pt idx="35">
                  <c:v>2100</c:v>
                </c:pt>
                <c:pt idx="36">
                  <c:v>2160</c:v>
                </c:pt>
                <c:pt idx="37">
                  <c:v>2220</c:v>
                </c:pt>
                <c:pt idx="38">
                  <c:v>2280</c:v>
                </c:pt>
                <c:pt idx="39">
                  <c:v>2340</c:v>
                </c:pt>
                <c:pt idx="40">
                  <c:v>2400</c:v>
                </c:pt>
                <c:pt idx="41">
                  <c:v>2460</c:v>
                </c:pt>
                <c:pt idx="42">
                  <c:v>2520</c:v>
                </c:pt>
                <c:pt idx="43">
                  <c:v>2580</c:v>
                </c:pt>
                <c:pt idx="44">
                  <c:v>2640</c:v>
                </c:pt>
                <c:pt idx="45">
                  <c:v>2700</c:v>
                </c:pt>
                <c:pt idx="46">
                  <c:v>2760</c:v>
                </c:pt>
                <c:pt idx="47">
                  <c:v>2820</c:v>
                </c:pt>
                <c:pt idx="48">
                  <c:v>2880</c:v>
                </c:pt>
                <c:pt idx="49">
                  <c:v>2940</c:v>
                </c:pt>
                <c:pt idx="50">
                  <c:v>3000</c:v>
                </c:pt>
              </c:numCache>
            </c:numRef>
          </c:xVal>
          <c:yVal>
            <c:numRef>
              <c:f>Hoja1!$P$23:$P$73</c:f>
              <c:numCache>
                <c:formatCode>General</c:formatCode>
                <c:ptCount val="51"/>
                <c:pt idx="0">
                  <c:v>18</c:v>
                </c:pt>
                <c:pt idx="1">
                  <c:v>18</c:v>
                </c:pt>
                <c:pt idx="2">
                  <c:v>24</c:v>
                </c:pt>
                <c:pt idx="3">
                  <c:v>27</c:v>
                </c:pt>
                <c:pt idx="4">
                  <c:v>28</c:v>
                </c:pt>
                <c:pt idx="5">
                  <c:v>28</c:v>
                </c:pt>
                <c:pt idx="6">
                  <c:v>28</c:v>
                </c:pt>
                <c:pt idx="7">
                  <c:v>35</c:v>
                </c:pt>
                <c:pt idx="8">
                  <c:v>35</c:v>
                </c:pt>
                <c:pt idx="9">
                  <c:v>35</c:v>
                </c:pt>
                <c:pt idx="10">
                  <c:v>36</c:v>
                </c:pt>
                <c:pt idx="11">
                  <c:v>38</c:v>
                </c:pt>
                <c:pt idx="12">
                  <c:v>38</c:v>
                </c:pt>
                <c:pt idx="13">
                  <c:v>38</c:v>
                </c:pt>
                <c:pt idx="14">
                  <c:v>44</c:v>
                </c:pt>
                <c:pt idx="15">
                  <c:v>44</c:v>
                </c:pt>
                <c:pt idx="16">
                  <c:v>44</c:v>
                </c:pt>
                <c:pt idx="17">
                  <c:v>47</c:v>
                </c:pt>
                <c:pt idx="18">
                  <c:v>47</c:v>
                </c:pt>
                <c:pt idx="19">
                  <c:v>47</c:v>
                </c:pt>
                <c:pt idx="20">
                  <c:v>47</c:v>
                </c:pt>
                <c:pt idx="21">
                  <c:v>52</c:v>
                </c:pt>
                <c:pt idx="22">
                  <c:v>52</c:v>
                </c:pt>
                <c:pt idx="23">
                  <c:v>52</c:v>
                </c:pt>
                <c:pt idx="24">
                  <c:v>52</c:v>
                </c:pt>
                <c:pt idx="25">
                  <c:v>57</c:v>
                </c:pt>
                <c:pt idx="26">
                  <c:v>57</c:v>
                </c:pt>
                <c:pt idx="27">
                  <c:v>57</c:v>
                </c:pt>
                <c:pt idx="28">
                  <c:v>57</c:v>
                </c:pt>
                <c:pt idx="29">
                  <c:v>60</c:v>
                </c:pt>
                <c:pt idx="30">
                  <c:v>60</c:v>
                </c:pt>
                <c:pt idx="31">
                  <c:v>60</c:v>
                </c:pt>
                <c:pt idx="32">
                  <c:v>62</c:v>
                </c:pt>
                <c:pt idx="33">
                  <c:v>65</c:v>
                </c:pt>
                <c:pt idx="34">
                  <c:v>68</c:v>
                </c:pt>
                <c:pt idx="35">
                  <c:v>68</c:v>
                </c:pt>
                <c:pt idx="36">
                  <c:v>68</c:v>
                </c:pt>
                <c:pt idx="37">
                  <c:v>68</c:v>
                </c:pt>
                <c:pt idx="38">
                  <c:v>70</c:v>
                </c:pt>
                <c:pt idx="39">
                  <c:v>70</c:v>
                </c:pt>
                <c:pt idx="40">
                  <c:v>70</c:v>
                </c:pt>
                <c:pt idx="41">
                  <c:v>70</c:v>
                </c:pt>
                <c:pt idx="42">
                  <c:v>70</c:v>
                </c:pt>
                <c:pt idx="43">
                  <c:v>72</c:v>
                </c:pt>
                <c:pt idx="44">
                  <c:v>76</c:v>
                </c:pt>
                <c:pt idx="45">
                  <c:v>76</c:v>
                </c:pt>
                <c:pt idx="46">
                  <c:v>80</c:v>
                </c:pt>
                <c:pt idx="47">
                  <c:v>80</c:v>
                </c:pt>
                <c:pt idx="48">
                  <c:v>82</c:v>
                </c:pt>
                <c:pt idx="49">
                  <c:v>84</c:v>
                </c:pt>
                <c:pt idx="50">
                  <c:v>86</c:v>
                </c:pt>
              </c:numCache>
            </c:numRef>
          </c:yVal>
          <c:smooth val="0"/>
        </c:ser>
        <c:dLbls>
          <c:showLegendKey val="0"/>
          <c:showVal val="0"/>
          <c:showCatName val="0"/>
          <c:showSerName val="0"/>
          <c:showPercent val="0"/>
          <c:showBubbleSize val="0"/>
        </c:dLbls>
        <c:axId val="96597056"/>
        <c:axId val="96597632"/>
      </c:scatterChart>
      <c:valAx>
        <c:axId val="96597056"/>
        <c:scaling>
          <c:orientation val="minMax"/>
        </c:scaling>
        <c:delete val="0"/>
        <c:axPos val="b"/>
        <c:numFmt formatCode="General" sourceLinked="1"/>
        <c:majorTickMark val="out"/>
        <c:minorTickMark val="none"/>
        <c:tickLblPos val="nextTo"/>
        <c:crossAx val="96597632"/>
        <c:crosses val="autoZero"/>
        <c:crossBetween val="midCat"/>
      </c:valAx>
      <c:valAx>
        <c:axId val="96597632"/>
        <c:scaling>
          <c:orientation val="minMax"/>
        </c:scaling>
        <c:delete val="0"/>
        <c:axPos val="l"/>
        <c:majorGridlines/>
        <c:numFmt formatCode="General" sourceLinked="1"/>
        <c:majorTickMark val="out"/>
        <c:minorTickMark val="none"/>
        <c:tickLblPos val="nextTo"/>
        <c:crossAx val="96597056"/>
        <c:crosses val="autoZero"/>
        <c:crossBetween val="midCat"/>
      </c:valAx>
    </c:plotArea>
    <c:legend>
      <c:legendPos val="r"/>
      <c:layout>
        <c:manualLayout>
          <c:xMode val="edge"/>
          <c:yMode val="edge"/>
          <c:x val="0.67844094763881457"/>
          <c:y val="0.39623348977996153"/>
          <c:w val="0.31514562355024528"/>
          <c:h val="0.27125052143053285"/>
        </c:manualLayout>
      </c:layout>
      <c:overlay val="0"/>
      <c:txPr>
        <a:bodyPr/>
        <a:lstStyle/>
        <a:p>
          <a:pPr>
            <a:defRPr b="0" cap="none" spc="0">
              <a:ln w="18415" cmpd="sng">
                <a:solidFill>
                  <a:srgbClr val="FFFFFF"/>
                </a:solidFill>
                <a:prstDash val="solid"/>
              </a:ln>
              <a:solidFill>
                <a:schemeClr val="tx1"/>
              </a:solidFill>
              <a:effectLst>
                <a:outerShdw blurRad="63500" dir="3600000" algn="tl" rotWithShape="0">
                  <a:srgbClr val="000000">
                    <a:alpha val="70000"/>
                  </a:srgbClr>
                </a:outerShdw>
              </a:effectLst>
            </a:defRPr>
          </a:pPr>
          <a:endParaRPr lang="es-ES"/>
        </a:p>
      </c:txPr>
    </c:legend>
    <c:plotVisOnly val="1"/>
    <c:dispBlanksAs val="gap"/>
    <c:showDLblsOverMax val="0"/>
  </c:chart>
  <c:txPr>
    <a:bodyPr/>
    <a:lstStyle/>
    <a:p>
      <a:pPr>
        <a:defRPr sz="2000"/>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title>
    <c:autoTitleDeleted val="0"/>
    <c:plotArea>
      <c:layout/>
      <c:scatterChart>
        <c:scatterStyle val="lineMarker"/>
        <c:varyColors val="0"/>
        <c:ser>
          <c:idx val="0"/>
          <c:order val="0"/>
          <c:tx>
            <c:v>Curva al Vacio</c:v>
          </c:tx>
          <c:spPr>
            <a:ln w="28575">
              <a:noFill/>
            </a:ln>
          </c:spPr>
          <c:trendline>
            <c:trendlineType val="poly"/>
            <c:order val="3"/>
            <c:dispRSqr val="1"/>
            <c:dispEq val="1"/>
            <c:trendlineLbl>
              <c:layout>
                <c:manualLayout>
                  <c:x val="0.47696846982417646"/>
                  <c:y val="2.7835946738045472E-2"/>
                </c:manualLayout>
              </c:layout>
              <c:numFmt formatCode="General" sourceLinked="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trendlineLbl>
          </c:trendline>
          <c:xVal>
            <c:numRef>
              <c:f>Hoja1!$B$140:$B$145</c:f>
              <c:numCache>
                <c:formatCode>General</c:formatCode>
                <c:ptCount val="6"/>
                <c:pt idx="0">
                  <c:v>0</c:v>
                </c:pt>
                <c:pt idx="1">
                  <c:v>30</c:v>
                </c:pt>
                <c:pt idx="2">
                  <c:v>60</c:v>
                </c:pt>
                <c:pt idx="3">
                  <c:v>90</c:v>
                </c:pt>
                <c:pt idx="4">
                  <c:v>120</c:v>
                </c:pt>
                <c:pt idx="5">
                  <c:v>150</c:v>
                </c:pt>
              </c:numCache>
            </c:numRef>
          </c:xVal>
          <c:yVal>
            <c:numRef>
              <c:f>Hoja1!$C$140:$C$145</c:f>
              <c:numCache>
                <c:formatCode>General</c:formatCode>
                <c:ptCount val="6"/>
                <c:pt idx="0">
                  <c:v>18</c:v>
                </c:pt>
                <c:pt idx="1">
                  <c:v>68</c:v>
                </c:pt>
                <c:pt idx="2">
                  <c:v>91</c:v>
                </c:pt>
                <c:pt idx="3">
                  <c:v>106</c:v>
                </c:pt>
                <c:pt idx="4">
                  <c:v>114</c:v>
                </c:pt>
                <c:pt idx="5">
                  <c:v>127</c:v>
                </c:pt>
              </c:numCache>
            </c:numRef>
          </c:yVal>
          <c:smooth val="0"/>
        </c:ser>
        <c:dLbls>
          <c:showLegendKey val="0"/>
          <c:showVal val="0"/>
          <c:showCatName val="0"/>
          <c:showSerName val="0"/>
          <c:showPercent val="0"/>
          <c:showBubbleSize val="0"/>
        </c:dLbls>
        <c:axId val="130465792"/>
        <c:axId val="130466368"/>
      </c:scatterChart>
      <c:valAx>
        <c:axId val="130465792"/>
        <c:scaling>
          <c:orientation val="minMax"/>
        </c:scaling>
        <c:delete val="0"/>
        <c:axPos val="b"/>
        <c:numFmt formatCode="General" sourceLinked="1"/>
        <c:majorTickMark val="out"/>
        <c:minorTickMark val="none"/>
        <c:tickLblPos val="nextTo"/>
        <c:crossAx val="130466368"/>
        <c:crosses val="autoZero"/>
        <c:crossBetween val="midCat"/>
      </c:valAx>
      <c:valAx>
        <c:axId val="130466368"/>
        <c:scaling>
          <c:orientation val="minMax"/>
        </c:scaling>
        <c:delete val="0"/>
        <c:axPos val="l"/>
        <c:majorGridlines/>
        <c:numFmt formatCode="General" sourceLinked="1"/>
        <c:majorTickMark val="out"/>
        <c:minorTickMark val="none"/>
        <c:tickLblPos val="nextTo"/>
        <c:crossAx val="130465792"/>
        <c:crosses val="autoZero"/>
        <c:crossBetween val="midCat"/>
      </c:valAx>
    </c:plotArea>
    <c:legend>
      <c:legendPos val="r"/>
      <c:layout>
        <c:manualLayout>
          <c:xMode val="edge"/>
          <c:yMode val="edge"/>
          <c:x val="0.59616356815816518"/>
          <c:y val="0.46485758688311118"/>
          <c:w val="0.37328083418455554"/>
          <c:h val="0.24650028119184"/>
        </c:manualLayout>
      </c:layout>
      <c:overlay val="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legend>
    <c:plotVisOnly val="1"/>
    <c:dispBlanksAs val="gap"/>
    <c:showDLblsOverMax val="0"/>
  </c:chart>
  <c:txPr>
    <a:bodyPr/>
    <a:lstStyle/>
    <a:p>
      <a:pPr>
        <a:defRPr sz="2800"/>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title>
    <c:autoTitleDeleted val="0"/>
    <c:plotArea>
      <c:layout/>
      <c:scatterChart>
        <c:scatterStyle val="lineMarker"/>
        <c:varyColors val="0"/>
        <c:ser>
          <c:idx val="0"/>
          <c:order val="0"/>
          <c:tx>
            <c:v>Curva Maxima Carga</c:v>
          </c:tx>
          <c:spPr>
            <a:ln w="28575">
              <a:noFill/>
            </a:ln>
          </c:spPr>
          <c:trendline>
            <c:trendlineType val="log"/>
            <c:dispRSqr val="0"/>
            <c:dispEq val="0"/>
          </c:trendline>
          <c:trendline>
            <c:trendlineType val="power"/>
            <c:dispRSqr val="0"/>
            <c:dispEq val="0"/>
          </c:trendline>
          <c:trendline>
            <c:trendlineType val="poly"/>
            <c:order val="3"/>
            <c:dispRSqr val="0"/>
            <c:dispEq val="0"/>
          </c:trendline>
          <c:trendline>
            <c:trendlineType val="poly"/>
            <c:order val="3"/>
            <c:dispRSqr val="1"/>
            <c:dispEq val="1"/>
            <c:trendlineLbl>
              <c:layout>
                <c:manualLayout>
                  <c:x val="0.4351535992205145"/>
                  <c:y val="0.10810374311595819"/>
                </c:manualLayout>
              </c:layout>
              <c:numFmt formatCode="General" sourceLinked="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trendlineLbl>
          </c:trendline>
          <c:xVal>
            <c:numRef>
              <c:f>Hoja1!$B$148:$B$158</c:f>
              <c:numCache>
                <c:formatCode>General</c:formatCode>
                <c:ptCount val="11"/>
                <c:pt idx="0">
                  <c:v>0</c:v>
                </c:pt>
                <c:pt idx="1">
                  <c:v>30</c:v>
                </c:pt>
                <c:pt idx="2">
                  <c:v>60</c:v>
                </c:pt>
                <c:pt idx="3">
                  <c:v>90</c:v>
                </c:pt>
                <c:pt idx="4">
                  <c:v>120</c:v>
                </c:pt>
                <c:pt idx="5">
                  <c:v>150</c:v>
                </c:pt>
                <c:pt idx="6">
                  <c:v>180</c:v>
                </c:pt>
                <c:pt idx="7">
                  <c:v>210</c:v>
                </c:pt>
                <c:pt idx="8">
                  <c:v>240</c:v>
                </c:pt>
                <c:pt idx="9">
                  <c:v>270</c:v>
                </c:pt>
                <c:pt idx="10">
                  <c:v>300</c:v>
                </c:pt>
              </c:numCache>
            </c:numRef>
          </c:xVal>
          <c:yVal>
            <c:numRef>
              <c:f>Hoja1!$C$148:$C$158</c:f>
              <c:numCache>
                <c:formatCode>General</c:formatCode>
                <c:ptCount val="11"/>
                <c:pt idx="0">
                  <c:v>18</c:v>
                </c:pt>
                <c:pt idx="1">
                  <c:v>50</c:v>
                </c:pt>
                <c:pt idx="2">
                  <c:v>65</c:v>
                </c:pt>
                <c:pt idx="3">
                  <c:v>83</c:v>
                </c:pt>
                <c:pt idx="4">
                  <c:v>92</c:v>
                </c:pt>
                <c:pt idx="5">
                  <c:v>100</c:v>
                </c:pt>
                <c:pt idx="6">
                  <c:v>108</c:v>
                </c:pt>
                <c:pt idx="7">
                  <c:v>114</c:v>
                </c:pt>
                <c:pt idx="8">
                  <c:v>119</c:v>
                </c:pt>
                <c:pt idx="9">
                  <c:v>125</c:v>
                </c:pt>
                <c:pt idx="10">
                  <c:v>130</c:v>
                </c:pt>
              </c:numCache>
            </c:numRef>
          </c:yVal>
          <c:smooth val="0"/>
        </c:ser>
        <c:dLbls>
          <c:showLegendKey val="0"/>
          <c:showVal val="0"/>
          <c:showCatName val="0"/>
          <c:showSerName val="0"/>
          <c:showPercent val="0"/>
          <c:showBubbleSize val="0"/>
        </c:dLbls>
        <c:axId val="130469248"/>
        <c:axId val="130469824"/>
      </c:scatterChart>
      <c:valAx>
        <c:axId val="130469248"/>
        <c:scaling>
          <c:orientation val="minMax"/>
        </c:scaling>
        <c:delete val="0"/>
        <c:axPos val="b"/>
        <c:numFmt formatCode="General" sourceLinked="1"/>
        <c:majorTickMark val="out"/>
        <c:minorTickMark val="none"/>
        <c:tickLblPos val="nextTo"/>
        <c:crossAx val="130469824"/>
        <c:crosses val="autoZero"/>
        <c:crossBetween val="midCat"/>
      </c:valAx>
      <c:valAx>
        <c:axId val="130469824"/>
        <c:scaling>
          <c:orientation val="minMax"/>
        </c:scaling>
        <c:delete val="0"/>
        <c:axPos val="l"/>
        <c:majorGridlines/>
        <c:numFmt formatCode="General" sourceLinked="1"/>
        <c:majorTickMark val="out"/>
        <c:minorTickMark val="none"/>
        <c:tickLblPos val="nextTo"/>
        <c:crossAx val="130469248"/>
        <c:crosses val="autoZero"/>
        <c:crossBetween val="midCat"/>
      </c:valAx>
    </c:plotArea>
    <c:legend>
      <c:legendPos val="r"/>
      <c:legendEntry>
        <c:idx val="1"/>
        <c:delete val="1"/>
      </c:legendEntry>
      <c:legendEntry>
        <c:idx val="2"/>
        <c:delete val="1"/>
      </c:legendEntry>
      <c:legendEntry>
        <c:idx val="4"/>
        <c:delete val="1"/>
      </c:legendEntry>
      <c:overlay val="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legend>
    <c:plotVisOnly val="1"/>
    <c:dispBlanksAs val="gap"/>
    <c:showDLblsOverMax val="0"/>
  </c:chart>
  <c:txPr>
    <a:bodyPr/>
    <a:lstStyle/>
    <a:p>
      <a:pPr>
        <a:defRPr sz="2400"/>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title>
    <c:autoTitleDeleted val="0"/>
    <c:plotArea>
      <c:layout/>
      <c:scatterChart>
        <c:scatterStyle val="lineMarker"/>
        <c:varyColors val="0"/>
        <c:ser>
          <c:idx val="0"/>
          <c:order val="0"/>
          <c:tx>
            <c:strRef>
              <c:f>Hoja1!$C$163</c:f>
              <c:strCache>
                <c:ptCount val="1"/>
                <c:pt idx="0">
                  <c:v>Temperatura(ͦC)</c:v>
                </c:pt>
              </c:strCache>
            </c:strRef>
          </c:tx>
          <c:spPr>
            <a:ln w="28575">
              <a:noFill/>
            </a:ln>
          </c:spPr>
          <c:trendline>
            <c:trendlineType val="poly"/>
            <c:order val="3"/>
            <c:dispRSqr val="1"/>
            <c:dispEq val="1"/>
            <c:trendlineLbl>
              <c:layout>
                <c:manualLayout>
                  <c:x val="0.36864314785793689"/>
                  <c:y val="0.10808341057948607"/>
                </c:manualLayout>
              </c:layout>
              <c:numFmt formatCode="General" sourceLinked="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trendlineLbl>
          </c:trendline>
          <c:xVal>
            <c:numRef>
              <c:f>Hoja1!$B$164:$B$178</c:f>
              <c:numCache>
                <c:formatCode>General</c:formatCode>
                <c:ptCount val="15"/>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numCache>
            </c:numRef>
          </c:xVal>
          <c:yVal>
            <c:numRef>
              <c:f>Hoja1!$C$164:$C$178</c:f>
              <c:numCache>
                <c:formatCode>General</c:formatCode>
                <c:ptCount val="15"/>
                <c:pt idx="0">
                  <c:v>18</c:v>
                </c:pt>
                <c:pt idx="1">
                  <c:v>45</c:v>
                </c:pt>
                <c:pt idx="2">
                  <c:v>58</c:v>
                </c:pt>
                <c:pt idx="3">
                  <c:v>67</c:v>
                </c:pt>
                <c:pt idx="4">
                  <c:v>88</c:v>
                </c:pt>
                <c:pt idx="5">
                  <c:v>96</c:v>
                </c:pt>
                <c:pt idx="6">
                  <c:v>104</c:v>
                </c:pt>
                <c:pt idx="7">
                  <c:v>108</c:v>
                </c:pt>
                <c:pt idx="8">
                  <c:v>112</c:v>
                </c:pt>
                <c:pt idx="9">
                  <c:v>115</c:v>
                </c:pt>
                <c:pt idx="10">
                  <c:v>117</c:v>
                </c:pt>
                <c:pt idx="11">
                  <c:v>120</c:v>
                </c:pt>
                <c:pt idx="12">
                  <c:v>123</c:v>
                </c:pt>
                <c:pt idx="13">
                  <c:v>126</c:v>
                </c:pt>
                <c:pt idx="14">
                  <c:v>130</c:v>
                </c:pt>
              </c:numCache>
            </c:numRef>
          </c:yVal>
          <c:smooth val="0"/>
        </c:ser>
        <c:dLbls>
          <c:showLegendKey val="0"/>
          <c:showVal val="0"/>
          <c:showCatName val="0"/>
          <c:showSerName val="0"/>
          <c:showPercent val="0"/>
          <c:showBubbleSize val="0"/>
        </c:dLbls>
        <c:axId val="130468096"/>
        <c:axId val="130472128"/>
      </c:scatterChart>
      <c:valAx>
        <c:axId val="130468096"/>
        <c:scaling>
          <c:orientation val="minMax"/>
        </c:scaling>
        <c:delete val="0"/>
        <c:axPos val="b"/>
        <c:numFmt formatCode="General" sourceLinked="1"/>
        <c:majorTickMark val="out"/>
        <c:minorTickMark val="none"/>
        <c:tickLblPos val="nextTo"/>
        <c:crossAx val="130472128"/>
        <c:crosses val="autoZero"/>
        <c:crossBetween val="midCat"/>
      </c:valAx>
      <c:valAx>
        <c:axId val="130472128"/>
        <c:scaling>
          <c:orientation val="minMax"/>
        </c:scaling>
        <c:delete val="0"/>
        <c:axPos val="l"/>
        <c:majorGridlines/>
        <c:numFmt formatCode="General" sourceLinked="1"/>
        <c:majorTickMark val="out"/>
        <c:minorTickMark val="none"/>
        <c:tickLblPos val="nextTo"/>
        <c:crossAx val="130468096"/>
        <c:crosses val="autoZero"/>
        <c:crossBetween val="midCat"/>
      </c:valAx>
    </c:plotArea>
    <c:legend>
      <c:legendPos val="r"/>
      <c:overlay val="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s-ES"/>
        </a:p>
      </c:txPr>
    </c:legend>
    <c:plotVisOnly val="1"/>
    <c:dispBlanksAs val="gap"/>
    <c:showDLblsOverMax val="0"/>
  </c:chart>
  <c:txPr>
    <a:bodyPr/>
    <a:lstStyle/>
    <a:p>
      <a:pPr>
        <a:defRPr sz="24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13030-732A-46CA-91DF-209DF211D752}" type="datetimeFigureOut">
              <a:rPr lang="es-ES" smtClean="0"/>
              <a:t>18/02/2013</a:t>
            </a:fld>
            <a:endParaRPr lang="es-ES"/>
          </a:p>
        </p:txBody>
      </p:sp>
      <p:sp>
        <p:nvSpPr>
          <p:cNvPr id="4" name="3 Marcador de imagen de diapositiva"/>
          <p:cNvSpPr>
            <a:spLocks noGrp="1" noRot="1" noChangeAspect="1"/>
          </p:cNvSpPr>
          <p:nvPr>
            <p:ph type="sldImg" idx="2"/>
          </p:nvPr>
        </p:nvSpPr>
        <p:spPr>
          <a:xfrm>
            <a:off x="1470025" y="685800"/>
            <a:ext cx="39179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24C485-A50B-4C0D-BCC1-032705B758B5}" type="slidenum">
              <a:rPr lang="es-ES" smtClean="0"/>
              <a:t>‹Nº›</a:t>
            </a:fld>
            <a:endParaRPr lang="es-ES"/>
          </a:p>
        </p:txBody>
      </p:sp>
    </p:spTree>
    <p:extLst>
      <p:ext uri="{BB962C8B-B14F-4D97-AF65-F5344CB8AC3E}">
        <p14:creationId xmlns:p14="http://schemas.microsoft.com/office/powerpoint/2010/main" val="886565812"/>
      </p:ext>
    </p:extLst>
  </p:cSld>
  <p:clrMap bg1="lt1" tx1="dk1" bg2="lt2" tx2="dk2" accent1="accent1" accent2="accent2" accent3="accent3" accent4="accent4" accent5="accent5" accent6="accent6" hlink="hlink" folHlink="folHlink"/>
  <p:notesStyle>
    <a:lvl1pPr marL="0" algn="l" defTabSz="1439956" rtl="0" eaLnBrk="1" latinLnBrk="0" hangingPunct="1">
      <a:defRPr sz="1900" kern="1200">
        <a:solidFill>
          <a:schemeClr val="tx1"/>
        </a:solidFill>
        <a:latin typeface="+mn-lt"/>
        <a:ea typeface="+mn-ea"/>
        <a:cs typeface="+mn-cs"/>
      </a:defRPr>
    </a:lvl1pPr>
    <a:lvl2pPr marL="719977" algn="l" defTabSz="1439956" rtl="0" eaLnBrk="1" latinLnBrk="0" hangingPunct="1">
      <a:defRPr sz="1900" kern="1200">
        <a:solidFill>
          <a:schemeClr val="tx1"/>
        </a:solidFill>
        <a:latin typeface="+mn-lt"/>
        <a:ea typeface="+mn-ea"/>
        <a:cs typeface="+mn-cs"/>
      </a:defRPr>
    </a:lvl2pPr>
    <a:lvl3pPr marL="1439956" algn="l" defTabSz="1439956" rtl="0" eaLnBrk="1" latinLnBrk="0" hangingPunct="1">
      <a:defRPr sz="1900" kern="1200">
        <a:solidFill>
          <a:schemeClr val="tx1"/>
        </a:solidFill>
        <a:latin typeface="+mn-lt"/>
        <a:ea typeface="+mn-ea"/>
        <a:cs typeface="+mn-cs"/>
      </a:defRPr>
    </a:lvl3pPr>
    <a:lvl4pPr marL="2159933" algn="l" defTabSz="1439956" rtl="0" eaLnBrk="1" latinLnBrk="0" hangingPunct="1">
      <a:defRPr sz="1900" kern="1200">
        <a:solidFill>
          <a:schemeClr val="tx1"/>
        </a:solidFill>
        <a:latin typeface="+mn-lt"/>
        <a:ea typeface="+mn-ea"/>
        <a:cs typeface="+mn-cs"/>
      </a:defRPr>
    </a:lvl4pPr>
    <a:lvl5pPr marL="2879909" algn="l" defTabSz="1439956" rtl="0" eaLnBrk="1" latinLnBrk="0" hangingPunct="1">
      <a:defRPr sz="1900" kern="1200">
        <a:solidFill>
          <a:schemeClr val="tx1"/>
        </a:solidFill>
        <a:latin typeface="+mn-lt"/>
        <a:ea typeface="+mn-ea"/>
        <a:cs typeface="+mn-cs"/>
      </a:defRPr>
    </a:lvl5pPr>
    <a:lvl6pPr marL="3599888" algn="l" defTabSz="1439956" rtl="0" eaLnBrk="1" latinLnBrk="0" hangingPunct="1">
      <a:defRPr sz="1900" kern="1200">
        <a:solidFill>
          <a:schemeClr val="tx1"/>
        </a:solidFill>
        <a:latin typeface="+mn-lt"/>
        <a:ea typeface="+mn-ea"/>
        <a:cs typeface="+mn-cs"/>
      </a:defRPr>
    </a:lvl6pPr>
    <a:lvl7pPr marL="4319865" algn="l" defTabSz="1439956" rtl="0" eaLnBrk="1" latinLnBrk="0" hangingPunct="1">
      <a:defRPr sz="1900" kern="1200">
        <a:solidFill>
          <a:schemeClr val="tx1"/>
        </a:solidFill>
        <a:latin typeface="+mn-lt"/>
        <a:ea typeface="+mn-ea"/>
        <a:cs typeface="+mn-cs"/>
      </a:defRPr>
    </a:lvl7pPr>
    <a:lvl8pPr marL="5039842" algn="l" defTabSz="1439956" rtl="0" eaLnBrk="1" latinLnBrk="0" hangingPunct="1">
      <a:defRPr sz="1900" kern="1200">
        <a:solidFill>
          <a:schemeClr val="tx1"/>
        </a:solidFill>
        <a:latin typeface="+mn-lt"/>
        <a:ea typeface="+mn-ea"/>
        <a:cs typeface="+mn-cs"/>
      </a:defRPr>
    </a:lvl8pPr>
    <a:lvl9pPr marL="5759821" algn="l" defTabSz="1439956"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70025" y="685800"/>
            <a:ext cx="391795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124C485-A50B-4C0D-BCC1-032705B758B5}" type="slidenum">
              <a:rPr lang="es-ES" smtClean="0"/>
              <a:t>9</a:t>
            </a:fld>
            <a:endParaRPr lang="es-ES"/>
          </a:p>
        </p:txBody>
      </p:sp>
    </p:spTree>
    <p:extLst>
      <p:ext uri="{BB962C8B-B14F-4D97-AF65-F5344CB8AC3E}">
        <p14:creationId xmlns:p14="http://schemas.microsoft.com/office/powerpoint/2010/main" val="33892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124C485-A50B-4C0D-BCC1-032705B758B5}" type="slidenum">
              <a:rPr lang="es-ES" smtClean="0"/>
              <a:t>15</a:t>
            </a:fld>
            <a:endParaRPr lang="es-ES"/>
          </a:p>
        </p:txBody>
      </p:sp>
    </p:spTree>
    <p:extLst>
      <p:ext uri="{BB962C8B-B14F-4D97-AF65-F5344CB8AC3E}">
        <p14:creationId xmlns:p14="http://schemas.microsoft.com/office/powerpoint/2010/main" val="124817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124C485-A50B-4C0D-BCC1-032705B758B5}" type="slidenum">
              <a:rPr lang="es-ES" smtClean="0"/>
              <a:t>24</a:t>
            </a:fld>
            <a:endParaRPr lang="es-ES"/>
          </a:p>
        </p:txBody>
      </p:sp>
    </p:spTree>
    <p:extLst>
      <p:ext uri="{BB962C8B-B14F-4D97-AF65-F5344CB8AC3E}">
        <p14:creationId xmlns:p14="http://schemas.microsoft.com/office/powerpoint/2010/main" val="320892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8732031"/>
            <a:ext cx="14401800" cy="388256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54305" tIns="77153" rIns="154305" bIns="77153" anchor="t" compatLnSpc="1"/>
          <a:lstStyle/>
          <a:p>
            <a:endParaRPr kumimoji="0" lang="en-US"/>
          </a:p>
        </p:txBody>
      </p:sp>
      <p:sp>
        <p:nvSpPr>
          <p:cNvPr id="8" name="7 Forma libre"/>
          <p:cNvSpPr>
            <a:spLocks/>
          </p:cNvSpPr>
          <p:nvPr/>
        </p:nvSpPr>
        <p:spPr bwMode="auto">
          <a:xfrm>
            <a:off x="9616203" y="0"/>
            <a:ext cx="4785598" cy="126015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54305" tIns="77153" rIns="154305" bIns="77153" anchor="t" compatLnSpc="1"/>
          <a:lstStyle/>
          <a:p>
            <a:endParaRPr kumimoji="0" lang="en-US"/>
          </a:p>
        </p:txBody>
      </p:sp>
      <p:sp>
        <p:nvSpPr>
          <p:cNvPr id="9" name="8 Título"/>
          <p:cNvSpPr>
            <a:spLocks noGrp="1"/>
          </p:cNvSpPr>
          <p:nvPr>
            <p:ph type="ctrTitle"/>
          </p:nvPr>
        </p:nvSpPr>
        <p:spPr>
          <a:xfrm>
            <a:off x="675776" y="6132766"/>
            <a:ext cx="10206076" cy="4228529"/>
          </a:xfrm>
        </p:spPr>
        <p:txBody>
          <a:bodyPr rIns="77153"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2054" y="2838592"/>
            <a:ext cx="10206076" cy="3220403"/>
          </a:xfrm>
        </p:spPr>
        <p:txBody>
          <a:bodyPr tIns="0" rIns="77153" bIns="0" anchor="b">
            <a:normAutofit/>
          </a:bodyPr>
          <a:lstStyle>
            <a:lvl1pPr marL="0" indent="0" algn="r">
              <a:buNone/>
              <a:defRPr sz="3400">
                <a:solidFill>
                  <a:schemeClr val="tx1"/>
                </a:solidFill>
                <a:effectLst/>
              </a:defRPr>
            </a:lvl1pPr>
            <a:lvl2pPr marL="771525" indent="0" algn="ctr">
              <a:buNone/>
            </a:lvl2pPr>
            <a:lvl3pPr marL="1543050" indent="0" algn="ctr">
              <a:buNone/>
            </a:lvl3pPr>
            <a:lvl4pPr marL="2314575" indent="0" algn="ctr">
              <a:buNone/>
            </a:lvl4pPr>
            <a:lvl5pPr marL="3086100" indent="0" algn="ctr">
              <a:buNone/>
            </a:lvl5pPr>
            <a:lvl6pPr marL="3857625" indent="0" algn="ctr">
              <a:buNone/>
            </a:lvl6pPr>
            <a:lvl7pPr marL="4629150" indent="0" algn="ctr">
              <a:buNone/>
            </a:lvl7pPr>
            <a:lvl8pPr marL="5400675" indent="0" algn="ctr">
              <a:buNone/>
            </a:lvl8pPr>
            <a:lvl9pPr marL="61722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767B5D86-9561-4F7E-B329-8743C460C183}"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7B5D86-9561-4F7E-B329-8743C460C18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0441305" y="504648"/>
            <a:ext cx="3240405" cy="10752177"/>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720090" y="504648"/>
            <a:ext cx="9481185" cy="10752177"/>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7B5D86-9561-4F7E-B329-8743C460C183}"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7B5D86-9561-4F7E-B329-8743C460C183}"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8732031"/>
            <a:ext cx="14401800" cy="388256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54305" tIns="77153" rIns="154305" bIns="77153" anchor="t" compatLnSpc="1"/>
          <a:lstStyle/>
          <a:p>
            <a:endParaRPr kumimoji="0" lang="en-US"/>
          </a:p>
        </p:txBody>
      </p:sp>
      <p:sp>
        <p:nvSpPr>
          <p:cNvPr id="9" name="8 Forma libre"/>
          <p:cNvSpPr>
            <a:spLocks/>
          </p:cNvSpPr>
          <p:nvPr/>
        </p:nvSpPr>
        <p:spPr bwMode="auto">
          <a:xfrm>
            <a:off x="9616203" y="0"/>
            <a:ext cx="4785598" cy="126015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54305" tIns="77153" rIns="154305" bIns="77153" anchor="t" compatLnSpc="1"/>
          <a:lstStyle/>
          <a:p>
            <a:endParaRPr kumimoji="0" lang="en-US"/>
          </a:p>
        </p:txBody>
      </p:sp>
      <p:sp>
        <p:nvSpPr>
          <p:cNvPr id="2" name="1 Título"/>
          <p:cNvSpPr>
            <a:spLocks noGrp="1"/>
          </p:cNvSpPr>
          <p:nvPr>
            <p:ph type="title"/>
          </p:nvPr>
        </p:nvSpPr>
        <p:spPr>
          <a:xfrm>
            <a:off x="1080135" y="6585301"/>
            <a:ext cx="10441305" cy="3355942"/>
          </a:xfrm>
        </p:spPr>
        <p:txBody>
          <a:bodyPr tIns="0" bIns="0" anchor="t"/>
          <a:lstStyle>
            <a:lvl1pPr algn="l">
              <a:buNone/>
              <a:defRPr sz="71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80135" y="4567658"/>
            <a:ext cx="10441305" cy="1960039"/>
          </a:xfrm>
        </p:spPr>
        <p:txBody>
          <a:bodyPr lIns="77153" tIns="0" rIns="77153" bIns="0" anchor="b"/>
          <a:lstStyle>
            <a:lvl1pPr marL="0" indent="0" algn="l">
              <a:buNone/>
              <a:defRPr sz="3400">
                <a:solidFill>
                  <a:schemeClr val="tx1"/>
                </a:solidFill>
                <a:effectLst/>
              </a:defRPr>
            </a:lvl1pPr>
            <a:lvl2pPr>
              <a:buNone/>
              <a:defRPr sz="3000">
                <a:solidFill>
                  <a:schemeClr val="tx1">
                    <a:tint val="75000"/>
                  </a:schemeClr>
                </a:solidFill>
              </a:defRPr>
            </a:lvl2pPr>
            <a:lvl3pPr>
              <a:buNone/>
              <a:defRPr sz="2700">
                <a:solidFill>
                  <a:schemeClr val="tx1">
                    <a:tint val="75000"/>
                  </a:schemeClr>
                </a:solidFill>
              </a:defRPr>
            </a:lvl3pPr>
            <a:lvl4pPr>
              <a:buNone/>
              <a:defRPr sz="2400">
                <a:solidFill>
                  <a:schemeClr val="tx1">
                    <a:tint val="75000"/>
                  </a:schemeClr>
                </a:solidFill>
              </a:defRPr>
            </a:lvl4pPr>
            <a:lvl5pPr>
              <a:buNone/>
              <a:defRPr sz="2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7B5D86-9561-4F7E-B329-8743C460C183}"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1761470" cy="2100263"/>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720090" y="2940368"/>
            <a:ext cx="5760720" cy="8316457"/>
          </a:xfrm>
        </p:spPr>
        <p:txBody>
          <a:bodyPr/>
          <a:lstStyle>
            <a:lvl1pPr>
              <a:defRPr sz="4400"/>
            </a:lvl1pPr>
            <a:lvl2pPr>
              <a:defRPr sz="3700"/>
            </a:lvl2pPr>
            <a:lvl3pPr>
              <a:defRPr sz="3400"/>
            </a:lvl3pPr>
            <a:lvl4pPr>
              <a:defRPr sz="3000"/>
            </a:lvl4pPr>
            <a:lvl5pPr>
              <a:defRPr sz="3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720840" y="2940368"/>
            <a:ext cx="5760720" cy="8316457"/>
          </a:xfrm>
        </p:spPr>
        <p:txBody>
          <a:bodyPr/>
          <a:lstStyle>
            <a:lvl1pPr>
              <a:defRPr sz="4400"/>
            </a:lvl1pPr>
            <a:lvl2pPr>
              <a:defRPr sz="3700"/>
            </a:lvl2pPr>
            <a:lvl3pPr>
              <a:defRPr sz="3400"/>
            </a:lvl3pPr>
            <a:lvl4pPr>
              <a:defRPr sz="3000"/>
            </a:lvl4pPr>
            <a:lvl5pPr>
              <a:defRPr sz="3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7B5D86-9561-4F7E-B329-8743C460C183}"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1729"/>
            <a:ext cx="12961620" cy="2100263"/>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0090" y="10081260"/>
            <a:ext cx="6363296" cy="1540193"/>
          </a:xfrm>
        </p:spPr>
        <p:txBody>
          <a:bodyPr anchor="t"/>
          <a:lstStyle>
            <a:lvl1pPr marL="0" indent="0">
              <a:buNone/>
              <a:defRPr sz="4100" b="1">
                <a:solidFill>
                  <a:schemeClr val="accent1"/>
                </a:solidFill>
              </a:defRPr>
            </a:lvl1pPr>
            <a:lvl2pPr>
              <a:buNone/>
              <a:defRPr sz="3400" b="1"/>
            </a:lvl2pPr>
            <a:lvl3pPr>
              <a:buNone/>
              <a:defRPr sz="3000" b="1"/>
            </a:lvl3pPr>
            <a:lvl4pPr>
              <a:buNone/>
              <a:defRPr sz="2700" b="1"/>
            </a:lvl4pPr>
            <a:lvl5pPr>
              <a:buNone/>
              <a:defRPr sz="27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7315915" y="10081260"/>
            <a:ext cx="6365796" cy="1540193"/>
          </a:xfrm>
        </p:spPr>
        <p:txBody>
          <a:bodyPr anchor="t"/>
          <a:lstStyle>
            <a:lvl1pPr marL="0" indent="0">
              <a:buNone/>
              <a:defRPr sz="4100" b="1">
                <a:solidFill>
                  <a:schemeClr val="accent1"/>
                </a:solidFill>
              </a:defRPr>
            </a:lvl1pPr>
            <a:lvl2pPr>
              <a:buNone/>
              <a:defRPr sz="3400" b="1"/>
            </a:lvl2pPr>
            <a:lvl3pPr>
              <a:buNone/>
              <a:defRPr sz="3000" b="1"/>
            </a:lvl3pPr>
            <a:lvl4pPr>
              <a:buNone/>
              <a:defRPr sz="2700" b="1"/>
            </a:lvl4pPr>
            <a:lvl5pPr>
              <a:buNone/>
              <a:defRPr sz="27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720090" y="2787326"/>
            <a:ext cx="6363296" cy="7242990"/>
          </a:xfrm>
        </p:spPr>
        <p:txBody>
          <a:bodyPr/>
          <a:lstStyle>
            <a:lvl1pPr>
              <a:defRPr sz="4100"/>
            </a:lvl1pPr>
            <a:lvl2pPr>
              <a:defRPr sz="3400"/>
            </a:lvl2pPr>
            <a:lvl3pPr>
              <a:defRPr sz="3000"/>
            </a:lvl3pPr>
            <a:lvl4pPr>
              <a:defRPr sz="2700"/>
            </a:lvl4pPr>
            <a:lvl5pPr>
              <a:defRPr sz="27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7315915" y="2787326"/>
            <a:ext cx="6365796" cy="7242990"/>
          </a:xfrm>
        </p:spPr>
        <p:txBody>
          <a:bodyPr/>
          <a:lstStyle>
            <a:lvl1pPr>
              <a:defRPr sz="4100"/>
            </a:lvl1pPr>
            <a:lvl2pPr>
              <a:defRPr sz="3400"/>
            </a:lvl2pPr>
            <a:lvl3pPr>
              <a:defRPr sz="3000"/>
            </a:lvl3pPr>
            <a:lvl4pPr>
              <a:defRPr sz="2700"/>
            </a:lvl4pPr>
            <a:lvl5pPr>
              <a:defRPr sz="27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67B5D86-9561-4F7E-B329-8743C460C183}"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063"/>
            <a:ext cx="11766271" cy="2100263"/>
          </a:xfrm>
        </p:spPr>
        <p:txBody>
          <a:bodyPr anchor="ctr"/>
          <a:lstStyle>
            <a:lvl1pPr algn="l">
              <a:defRPr sz="78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8" name="7 Marcador de número de diapositiva"/>
          <p:cNvSpPr>
            <a:spLocks noGrp="1"/>
          </p:cNvSpPr>
          <p:nvPr>
            <p:ph type="sldNum" sz="quarter" idx="11"/>
          </p:nvPr>
        </p:nvSpPr>
        <p:spPr/>
        <p:txBody>
          <a:bodyPr/>
          <a:lstStyle/>
          <a:p>
            <a:fld id="{767B5D86-9561-4F7E-B329-8743C460C183}" type="slidenum">
              <a:rPr lang="es-ES" smtClean="0"/>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67B5D86-9561-4F7E-B329-8743C460C18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0090" y="2178408"/>
            <a:ext cx="5040630" cy="1341834"/>
          </a:xfrm>
        </p:spPr>
        <p:txBody>
          <a:bodyPr tIns="0" bIns="0" anchor="t"/>
          <a:lstStyle>
            <a:lvl1pPr algn="l">
              <a:buNone/>
              <a:defRPr sz="30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720090" y="394004"/>
            <a:ext cx="4320540" cy="1680210"/>
          </a:xfrm>
        </p:spPr>
        <p:txBody>
          <a:bodyPr lIns="77153" tIns="0" rIns="77153" bIns="0" anchor="b"/>
          <a:lstStyle>
            <a:lvl1pPr marL="0" indent="0" algn="l">
              <a:buNone/>
              <a:defRPr sz="2400"/>
            </a:lvl1pPr>
            <a:lvl2pPr>
              <a:buNone/>
              <a:defRPr sz="2000"/>
            </a:lvl2pPr>
            <a:lvl3pPr>
              <a:buNone/>
              <a:defRPr sz="1700"/>
            </a:lvl3pPr>
            <a:lvl4pPr>
              <a:buNone/>
              <a:defRPr sz="1500"/>
            </a:lvl4pPr>
            <a:lvl5pPr>
              <a:buNone/>
              <a:defRPr sz="15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720090" y="3640455"/>
            <a:ext cx="11161395" cy="7000875"/>
          </a:xfrm>
        </p:spPr>
        <p:txBody>
          <a:bodyPr/>
          <a:lstStyle>
            <a:lvl1pPr>
              <a:defRPr sz="4700"/>
            </a:lvl1pPr>
            <a:lvl2pPr>
              <a:defRPr sz="4100"/>
            </a:lvl2pPr>
            <a:lvl3pPr>
              <a:defRPr sz="3700"/>
            </a:lvl3pPr>
            <a:lvl4pPr>
              <a:defRPr sz="3400"/>
            </a:lvl4pPr>
            <a:lvl5pPr>
              <a:defRPr sz="34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3832FC3-8C7D-42B0-8879-7AF36B05C3B6}" type="datetimeFigureOut">
              <a:rPr lang="es-ES" smtClean="0"/>
              <a:t>18/02/2013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12846406" y="11800544"/>
            <a:ext cx="1200150" cy="670917"/>
          </a:xfrm>
        </p:spPr>
        <p:txBody>
          <a:bodyPr/>
          <a:lstStyle/>
          <a:p>
            <a:fld id="{767B5D86-9561-4F7E-B329-8743C460C183}"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751853" y="3134240"/>
            <a:ext cx="4809842" cy="2303872"/>
          </a:xfrm>
        </p:spPr>
        <p:txBody>
          <a:bodyPr anchor="b"/>
          <a:lstStyle>
            <a:lvl1pPr algn="l">
              <a:buNone/>
              <a:defRPr sz="37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678364" y="1874079"/>
            <a:ext cx="6480810" cy="7560945"/>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54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8751856" y="5510231"/>
            <a:ext cx="4809839" cy="4894148"/>
          </a:xfrm>
        </p:spPr>
        <p:txBody>
          <a:bodyPr lIns="77153" rIns="77153"/>
          <a:lstStyle>
            <a:lvl1pPr marL="0" indent="0">
              <a:buFontTx/>
              <a:buNone/>
              <a:defRPr sz="2000"/>
            </a:lvl1pPr>
            <a:lvl2pPr>
              <a:buFontTx/>
              <a:buNone/>
              <a:defRPr sz="2000"/>
            </a:lvl2pPr>
            <a:lvl3pPr>
              <a:buFontTx/>
              <a:buNone/>
              <a:defRPr sz="1700"/>
            </a:lvl3pPr>
            <a:lvl4pPr>
              <a:buFontTx/>
              <a:buNone/>
              <a:defRPr sz="1500"/>
            </a:lvl4pPr>
            <a:lvl5pPr>
              <a:buFontTx/>
              <a:buNone/>
              <a:defRPr sz="15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720090" y="11800544"/>
            <a:ext cx="3360420" cy="670917"/>
          </a:xfrm>
        </p:spPr>
        <p:txBody>
          <a:bodyPr/>
          <a:lstStyle/>
          <a:p>
            <a:fld id="{03832FC3-8C7D-42B0-8879-7AF36B05C3B6}" type="datetimeFigureOut">
              <a:rPr lang="es-ES" smtClean="0"/>
              <a:t>18/02/2013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7B5D86-9561-4F7E-B329-8743C460C18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8732031"/>
            <a:ext cx="14401800" cy="388256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54305" tIns="77153" rIns="154305" bIns="77153" anchor="t" compatLnSpc="1"/>
          <a:lstStyle/>
          <a:p>
            <a:endParaRPr kumimoji="0" lang="en-US"/>
          </a:p>
        </p:txBody>
      </p:sp>
      <p:sp>
        <p:nvSpPr>
          <p:cNvPr id="16" name="15 Forma libre"/>
          <p:cNvSpPr>
            <a:spLocks/>
          </p:cNvSpPr>
          <p:nvPr/>
        </p:nvSpPr>
        <p:spPr bwMode="auto">
          <a:xfrm>
            <a:off x="11521440" y="0"/>
            <a:ext cx="2880360" cy="126015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54305" tIns="77153" rIns="154305" bIns="77153" anchor="t" compatLnSpc="1"/>
          <a:lstStyle/>
          <a:p>
            <a:endParaRPr kumimoji="0" lang="en-US"/>
          </a:p>
        </p:txBody>
      </p:sp>
      <p:sp>
        <p:nvSpPr>
          <p:cNvPr id="9" name="8 Marcador de título"/>
          <p:cNvSpPr>
            <a:spLocks noGrp="1"/>
          </p:cNvSpPr>
          <p:nvPr>
            <p:ph type="title"/>
          </p:nvPr>
        </p:nvSpPr>
        <p:spPr>
          <a:xfrm>
            <a:off x="720090" y="504647"/>
            <a:ext cx="11761470" cy="2100263"/>
          </a:xfrm>
          <a:prstGeom prst="rect">
            <a:avLst/>
          </a:prstGeom>
        </p:spPr>
        <p:txBody>
          <a:bodyPr vert="horz" lIns="77153" tIns="77153" rIns="77153" bIns="77153"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720090" y="2940368"/>
            <a:ext cx="11761470" cy="8316457"/>
          </a:xfrm>
          <a:prstGeom prst="rect">
            <a:avLst/>
          </a:prstGeom>
        </p:spPr>
        <p:txBody>
          <a:bodyPr vert="horz" lIns="154305" tIns="77153" rIns="154305" bIns="77153">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720090" y="11800544"/>
            <a:ext cx="3360420" cy="670917"/>
          </a:xfrm>
          <a:prstGeom prst="rect">
            <a:avLst/>
          </a:prstGeom>
        </p:spPr>
        <p:txBody>
          <a:bodyPr vert="horz" lIns="154305" tIns="77153" rIns="154305" bIns="0" anchor="b"/>
          <a:lstStyle>
            <a:lvl1pPr algn="l" eaLnBrk="1" latinLnBrk="0" hangingPunct="1">
              <a:defRPr kumimoji="0" sz="1700">
                <a:solidFill>
                  <a:schemeClr val="tx2">
                    <a:shade val="50000"/>
                  </a:schemeClr>
                </a:solidFill>
              </a:defRPr>
            </a:lvl1pPr>
          </a:lstStyle>
          <a:p>
            <a:fld id="{03832FC3-8C7D-42B0-8879-7AF36B05C3B6}" type="datetimeFigureOut">
              <a:rPr lang="es-ES" smtClean="0"/>
              <a:t>18/02/2013</a:t>
            </a:fld>
            <a:endParaRPr lang="es-ES"/>
          </a:p>
        </p:txBody>
      </p:sp>
      <p:sp>
        <p:nvSpPr>
          <p:cNvPr id="22" name="21 Marcador de pie de página"/>
          <p:cNvSpPr>
            <a:spLocks noGrp="1"/>
          </p:cNvSpPr>
          <p:nvPr>
            <p:ph type="ftr" sz="quarter" idx="3"/>
          </p:nvPr>
        </p:nvSpPr>
        <p:spPr>
          <a:xfrm>
            <a:off x="4920615" y="11800544"/>
            <a:ext cx="4560570" cy="670917"/>
          </a:xfrm>
          <a:prstGeom prst="rect">
            <a:avLst/>
          </a:prstGeom>
        </p:spPr>
        <p:txBody>
          <a:bodyPr vert="horz" lIns="0" tIns="77153" rIns="0" bIns="0" anchor="b"/>
          <a:lstStyle>
            <a:lvl1pPr algn="ctr" eaLnBrk="1" latinLnBrk="0" hangingPunct="1">
              <a:defRPr kumimoji="0" sz="17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12841605" y="11800544"/>
            <a:ext cx="1200150" cy="670917"/>
          </a:xfrm>
          <a:prstGeom prst="rect">
            <a:avLst/>
          </a:prstGeom>
        </p:spPr>
        <p:txBody>
          <a:bodyPr vert="horz" lIns="0" tIns="0" rIns="0" bIns="0" anchor="b"/>
          <a:lstStyle>
            <a:lvl1pPr algn="r" eaLnBrk="1" latinLnBrk="0" hangingPunct="1">
              <a:defRPr kumimoji="0" sz="1700">
                <a:solidFill>
                  <a:schemeClr val="tx2">
                    <a:shade val="50000"/>
                  </a:schemeClr>
                </a:solidFill>
              </a:defRPr>
            </a:lvl1pPr>
          </a:lstStyle>
          <a:p>
            <a:fld id="{767B5D86-9561-4F7E-B329-8743C460C183}"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7800" kern="1200">
          <a:solidFill>
            <a:schemeClr val="tx1"/>
          </a:solidFill>
          <a:latin typeface="+mj-lt"/>
          <a:ea typeface="+mj-ea"/>
          <a:cs typeface="+mj-cs"/>
        </a:defRPr>
      </a:lvl1pPr>
    </p:titleStyle>
    <p:bodyStyle>
      <a:lvl1pPr marL="709803" indent="-648081" algn="l" rtl="0" eaLnBrk="1" latinLnBrk="0" hangingPunct="1">
        <a:spcBef>
          <a:spcPct val="20000"/>
        </a:spcBef>
        <a:buClr>
          <a:schemeClr val="accent1"/>
        </a:buClr>
        <a:buSzPct val="80000"/>
        <a:buFont typeface="Wingdings 2"/>
        <a:buChar char=""/>
        <a:defRPr kumimoji="0" sz="5100" kern="1200">
          <a:solidFill>
            <a:schemeClr val="tx1"/>
          </a:solidFill>
          <a:latin typeface="+mn-lt"/>
          <a:ea typeface="+mn-ea"/>
          <a:cs typeface="+mn-cs"/>
        </a:defRPr>
      </a:lvl1pPr>
      <a:lvl2pPr marL="1219010" indent="-462915" algn="l" rtl="0" eaLnBrk="1" latinLnBrk="0" hangingPunct="1">
        <a:spcBef>
          <a:spcPct val="20000"/>
        </a:spcBef>
        <a:buClr>
          <a:schemeClr val="accent1"/>
        </a:buClr>
        <a:buSzPct val="90000"/>
        <a:buFont typeface="Wingdings 2"/>
        <a:buChar char=""/>
        <a:defRPr kumimoji="0" sz="4400" kern="1200">
          <a:solidFill>
            <a:schemeClr val="tx1"/>
          </a:solidFill>
          <a:latin typeface="+mn-lt"/>
          <a:ea typeface="+mn-ea"/>
          <a:cs typeface="+mn-cs"/>
        </a:defRPr>
      </a:lvl2pPr>
      <a:lvl3pPr marL="1697355" indent="-432054" algn="l" rtl="0" eaLnBrk="1" latinLnBrk="0" hangingPunct="1">
        <a:spcBef>
          <a:spcPct val="20000"/>
        </a:spcBef>
        <a:buClr>
          <a:schemeClr val="accent2"/>
        </a:buClr>
        <a:buSzPct val="85000"/>
        <a:buFont typeface="Arial"/>
        <a:buChar char="○"/>
        <a:defRPr kumimoji="0" sz="4100" kern="1200">
          <a:solidFill>
            <a:schemeClr val="tx1"/>
          </a:solidFill>
          <a:latin typeface="+mn-lt"/>
          <a:ea typeface="+mn-ea"/>
          <a:cs typeface="+mn-cs"/>
        </a:defRPr>
      </a:lvl3pPr>
      <a:lvl4pPr marL="2160270" indent="-401193" algn="l" rtl="0" eaLnBrk="1" latinLnBrk="0" hangingPunct="1">
        <a:spcBef>
          <a:spcPct val="20000"/>
        </a:spcBef>
        <a:buClr>
          <a:schemeClr val="accent3"/>
        </a:buClr>
        <a:buSzPct val="90000"/>
        <a:buFont typeface="Wingdings 2"/>
        <a:buChar char=""/>
        <a:defRPr kumimoji="0" sz="3400" kern="1200">
          <a:solidFill>
            <a:schemeClr val="tx1"/>
          </a:solidFill>
          <a:latin typeface="+mn-lt"/>
          <a:ea typeface="+mn-ea"/>
          <a:cs typeface="+mn-cs"/>
        </a:defRPr>
      </a:lvl4pPr>
      <a:lvl5pPr marL="2515172" indent="-308610" algn="l" rtl="0" eaLnBrk="1" latinLnBrk="0" hangingPunct="1">
        <a:spcBef>
          <a:spcPct val="20000"/>
        </a:spcBef>
        <a:buClr>
          <a:schemeClr val="accent4"/>
        </a:buClr>
        <a:buSzPct val="100000"/>
        <a:buFont typeface="Arial"/>
        <a:buChar char="-"/>
        <a:defRPr kumimoji="0" sz="3400" kern="1200">
          <a:solidFill>
            <a:schemeClr val="tx1"/>
          </a:solidFill>
          <a:latin typeface="+mn-lt"/>
          <a:ea typeface="+mn-ea"/>
          <a:cs typeface="+mn-cs"/>
        </a:defRPr>
      </a:lvl5pPr>
      <a:lvl6pPr marL="2870073" indent="-308610" algn="l" rtl="0" eaLnBrk="1" latinLnBrk="0" hangingPunct="1">
        <a:spcBef>
          <a:spcPct val="20000"/>
        </a:spcBef>
        <a:buClr>
          <a:schemeClr val="accent5"/>
        </a:buClr>
        <a:buFont typeface="Arial"/>
        <a:buChar char="-"/>
        <a:defRPr kumimoji="0" sz="3400" kern="1200" baseline="0">
          <a:solidFill>
            <a:schemeClr val="tx1"/>
          </a:solidFill>
          <a:latin typeface="+mn-lt"/>
          <a:ea typeface="+mn-ea"/>
          <a:cs typeface="+mn-cs"/>
        </a:defRPr>
      </a:lvl6pPr>
      <a:lvl7pPr marL="3240405" indent="-308610" algn="l" rtl="0" eaLnBrk="1" latinLnBrk="0" hangingPunct="1">
        <a:spcBef>
          <a:spcPct val="20000"/>
        </a:spcBef>
        <a:buClr>
          <a:schemeClr val="accent6"/>
        </a:buClr>
        <a:buSzPct val="100000"/>
        <a:buFont typeface="Arial"/>
        <a:buChar char="•"/>
        <a:defRPr kumimoji="0" sz="3000" kern="1200" baseline="0">
          <a:solidFill>
            <a:schemeClr val="tx1"/>
          </a:solidFill>
          <a:latin typeface="+mn-lt"/>
          <a:ea typeface="+mn-ea"/>
          <a:cs typeface="+mn-cs"/>
        </a:defRPr>
      </a:lvl7pPr>
      <a:lvl8pPr marL="3610737" indent="-308610" algn="l" rtl="0" eaLnBrk="1" latinLnBrk="0" hangingPunct="1">
        <a:spcBef>
          <a:spcPct val="20000"/>
        </a:spcBef>
        <a:buClr>
          <a:schemeClr val="accent6"/>
        </a:buClr>
        <a:buFont typeface="Arial"/>
        <a:buChar char="▪"/>
        <a:defRPr kumimoji="0" sz="2700" kern="1200">
          <a:solidFill>
            <a:schemeClr val="tx1"/>
          </a:solidFill>
          <a:latin typeface="+mn-lt"/>
          <a:ea typeface="+mn-ea"/>
          <a:cs typeface="+mn-cs"/>
        </a:defRPr>
      </a:lvl8pPr>
      <a:lvl9pPr marL="3934778" indent="-308610" algn="l" rtl="0" eaLnBrk="1" latinLnBrk="0" hangingPunct="1">
        <a:spcBef>
          <a:spcPct val="20000"/>
        </a:spcBef>
        <a:buClr>
          <a:schemeClr val="accent6"/>
        </a:buClr>
        <a:buFont typeface="Arial"/>
        <a:buChar char="•"/>
        <a:defRPr kumimoji="0" sz="27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71525" algn="l" rtl="0" eaLnBrk="1" latinLnBrk="0" hangingPunct="1">
        <a:defRPr kumimoji="0" kern="1200">
          <a:solidFill>
            <a:schemeClr val="tx1"/>
          </a:solidFill>
          <a:latin typeface="+mn-lt"/>
          <a:ea typeface="+mn-ea"/>
          <a:cs typeface="+mn-cs"/>
        </a:defRPr>
      </a:lvl2pPr>
      <a:lvl3pPr marL="1543050" algn="l" rtl="0" eaLnBrk="1" latinLnBrk="0" hangingPunct="1">
        <a:defRPr kumimoji="0" kern="1200">
          <a:solidFill>
            <a:schemeClr val="tx1"/>
          </a:solidFill>
          <a:latin typeface="+mn-lt"/>
          <a:ea typeface="+mn-ea"/>
          <a:cs typeface="+mn-cs"/>
        </a:defRPr>
      </a:lvl3pPr>
      <a:lvl4pPr marL="2314575" algn="l" rtl="0" eaLnBrk="1" latinLnBrk="0" hangingPunct="1">
        <a:defRPr kumimoji="0" kern="1200">
          <a:solidFill>
            <a:schemeClr val="tx1"/>
          </a:solidFill>
          <a:latin typeface="+mn-lt"/>
          <a:ea typeface="+mn-ea"/>
          <a:cs typeface="+mn-cs"/>
        </a:defRPr>
      </a:lvl4pPr>
      <a:lvl5pPr marL="3086100" algn="l" rtl="0" eaLnBrk="1" latinLnBrk="0" hangingPunct="1">
        <a:defRPr kumimoji="0" kern="1200">
          <a:solidFill>
            <a:schemeClr val="tx1"/>
          </a:solidFill>
          <a:latin typeface="+mn-lt"/>
          <a:ea typeface="+mn-ea"/>
          <a:cs typeface="+mn-cs"/>
        </a:defRPr>
      </a:lvl5pPr>
      <a:lvl6pPr marL="3857625" algn="l" rtl="0" eaLnBrk="1" latinLnBrk="0" hangingPunct="1">
        <a:defRPr kumimoji="0" kern="1200">
          <a:solidFill>
            <a:schemeClr val="tx1"/>
          </a:solidFill>
          <a:latin typeface="+mn-lt"/>
          <a:ea typeface="+mn-ea"/>
          <a:cs typeface="+mn-cs"/>
        </a:defRPr>
      </a:lvl6pPr>
      <a:lvl7pPr marL="4629150" algn="l" rtl="0" eaLnBrk="1" latinLnBrk="0" hangingPunct="1">
        <a:defRPr kumimoji="0" kern="1200">
          <a:solidFill>
            <a:schemeClr val="tx1"/>
          </a:solidFill>
          <a:latin typeface="+mn-lt"/>
          <a:ea typeface="+mn-ea"/>
          <a:cs typeface="+mn-cs"/>
        </a:defRPr>
      </a:lvl7pPr>
      <a:lvl8pPr marL="5400675" algn="l" rtl="0" eaLnBrk="1" latinLnBrk="0" hangingPunct="1">
        <a:defRPr kumimoji="0" kern="1200">
          <a:solidFill>
            <a:schemeClr val="tx1"/>
          </a:solidFill>
          <a:latin typeface="+mn-lt"/>
          <a:ea typeface="+mn-ea"/>
          <a:cs typeface="+mn-cs"/>
        </a:defRPr>
      </a:lvl8pPr>
      <a:lvl9pPr marL="6172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2U00251.MPG" TargetMode="External"/><Relationship Id="rId3" Type="http://schemas.openxmlformats.org/officeDocument/2006/relationships/hyperlink" Target="M2U00246.MPG" TargetMode="External"/><Relationship Id="rId7" Type="http://schemas.openxmlformats.org/officeDocument/2006/relationships/hyperlink" Target="M2U00250.MPG" TargetMode="External"/><Relationship Id="rId2" Type="http://schemas.openxmlformats.org/officeDocument/2006/relationships/hyperlink" Target="M2U00245.MPG" TargetMode="External"/><Relationship Id="rId1" Type="http://schemas.openxmlformats.org/officeDocument/2006/relationships/slideLayout" Target="../slideLayouts/slideLayout2.xml"/><Relationship Id="rId6" Type="http://schemas.openxmlformats.org/officeDocument/2006/relationships/hyperlink" Target="M2U00249.MPG" TargetMode="External"/><Relationship Id="rId5" Type="http://schemas.openxmlformats.org/officeDocument/2006/relationships/hyperlink" Target="M2U00248.MPG" TargetMode="External"/><Relationship Id="rId4" Type="http://schemas.openxmlformats.org/officeDocument/2006/relationships/hyperlink" Target="M2U00247.MP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80220" y="1044203"/>
            <a:ext cx="12241532" cy="2701171"/>
          </a:xfrm>
        </p:spPr>
        <p:txBody>
          <a:bodyPr/>
          <a:lstStyle/>
          <a:p>
            <a:pPr algn="ctr"/>
            <a:r>
              <a:rPr lang="es-MX" dirty="0" smtClean="0"/>
              <a:t>ESCUELA POLITÉCNICA DEL EJERCITO</a:t>
            </a:r>
            <a:endParaRPr lang="es-ES" dirty="0"/>
          </a:p>
        </p:txBody>
      </p:sp>
      <p:sp>
        <p:nvSpPr>
          <p:cNvPr id="3" name="2 Subtítulo"/>
          <p:cNvSpPr>
            <a:spLocks noGrp="1"/>
          </p:cNvSpPr>
          <p:nvPr>
            <p:ph type="subTitle" idx="1"/>
          </p:nvPr>
        </p:nvSpPr>
        <p:spPr>
          <a:xfrm>
            <a:off x="2088332" y="4284563"/>
            <a:ext cx="10081260" cy="3220403"/>
          </a:xfrm>
        </p:spPr>
        <p:txBody>
          <a:bodyPr>
            <a:normAutofit/>
          </a:bodyPr>
          <a:lstStyle/>
          <a:p>
            <a:pPr algn="ctr"/>
            <a:r>
              <a:rPr lang="es-ES" dirty="0"/>
              <a:t>DISEÑO, CONSTRUCCIÓN E IMPLEMENTACIÓN DE UN SISTEMA DE CONTROL DIGITAL PARA EL SECADO DE BLOQUES PRENSADOS  Y OTROS DERIVADOS DE BAMBÚ, MEDIANTE LA AUTOMATIZACIÓN DE UN HORNO PARA </a:t>
            </a:r>
            <a:r>
              <a:rPr lang="es-ES" dirty="0" err="1"/>
              <a:t>BIGBAMBOO</a:t>
            </a:r>
            <a:r>
              <a:rPr lang="es-ES" dirty="0"/>
              <a:t> S.A</a:t>
            </a:r>
            <a:r>
              <a:rPr lang="es-ES" b="1" dirty="0"/>
              <a:t>.</a:t>
            </a:r>
            <a:endParaRPr lang="es-ES" dirty="0"/>
          </a:p>
        </p:txBody>
      </p:sp>
      <p:sp>
        <p:nvSpPr>
          <p:cNvPr id="4" name="3 CuadroTexto"/>
          <p:cNvSpPr txBox="1"/>
          <p:nvPr/>
        </p:nvSpPr>
        <p:spPr>
          <a:xfrm>
            <a:off x="1296244" y="9541147"/>
            <a:ext cx="5022553" cy="1037952"/>
          </a:xfrm>
          <a:prstGeom prst="rect">
            <a:avLst/>
          </a:prstGeom>
          <a:noFill/>
        </p:spPr>
        <p:txBody>
          <a:bodyPr wrap="square" lIns="143996" tIns="71997" rIns="143996" bIns="71997" rtlCol="0">
            <a:spAutoFit/>
          </a:bodyPr>
          <a:lstStyle/>
          <a:p>
            <a:pPr algn="ctr"/>
            <a:r>
              <a:rPr lang="es-MX" dirty="0" smtClean="0"/>
              <a:t>ALEJANDRO JURADO</a:t>
            </a:r>
          </a:p>
          <a:p>
            <a:pPr algn="ctr"/>
            <a:r>
              <a:rPr lang="es-MX" dirty="0" smtClean="0"/>
              <a:t>JOSÉ MOSQUERA</a:t>
            </a:r>
            <a:endParaRPr lang="es-ES" dirty="0"/>
          </a:p>
        </p:txBody>
      </p:sp>
    </p:spTree>
    <p:extLst>
      <p:ext uri="{BB962C8B-B14F-4D97-AF65-F5344CB8AC3E}">
        <p14:creationId xmlns:p14="http://schemas.microsoft.com/office/powerpoint/2010/main" val="1518150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2760" y="180107"/>
            <a:ext cx="13033538" cy="2100263"/>
          </a:xfrm>
        </p:spPr>
        <p:txBody>
          <a:bodyPr>
            <a:normAutofit/>
          </a:bodyPr>
          <a:lstStyle/>
          <a:p>
            <a:pPr algn="ctr"/>
            <a:r>
              <a:rPr lang="es-MX" sz="6000" dirty="0" smtClean="0"/>
              <a:t>PROCESO DE OBTENCIÓN BLOQUE PRENSADO DE BAMBÚ</a:t>
            </a:r>
            <a:endParaRPr lang="es-ES" sz="6000" dirty="0"/>
          </a:p>
        </p:txBody>
      </p:sp>
      <p:pic>
        <p:nvPicPr>
          <p:cNvPr id="4" name="3 Imagen"/>
          <p:cNvPicPr/>
          <p:nvPr/>
        </p:nvPicPr>
        <p:blipFill rotWithShape="1">
          <a:blip r:embed="rId2">
            <a:extLst>
              <a:ext uri="{28A0092B-C50C-407E-A947-70E740481C1C}">
                <a14:useLocalDpi xmlns:a14="http://schemas.microsoft.com/office/drawing/2010/main" val="0"/>
              </a:ext>
            </a:extLst>
          </a:blip>
          <a:srcRect l="33900" t="20001" r="11649" b="17868"/>
          <a:stretch/>
        </p:blipFill>
        <p:spPr bwMode="auto">
          <a:xfrm>
            <a:off x="1496128" y="2340347"/>
            <a:ext cx="11536609" cy="6480719"/>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extLst>
              <a:ext uri="{28A0092B-C50C-407E-A947-70E740481C1C}">
                <a14:useLocalDpi xmlns:a14="http://schemas.microsoft.com/office/drawing/2010/main" val="0"/>
              </a:ext>
            </a:extLst>
          </a:blip>
          <a:srcRect l="33900" t="43390" r="11648" b="25423"/>
          <a:stretch/>
        </p:blipFill>
        <p:spPr bwMode="auto">
          <a:xfrm>
            <a:off x="1464652" y="8821066"/>
            <a:ext cx="11568085" cy="2904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384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931" y="504647"/>
            <a:ext cx="14977664" cy="2100263"/>
          </a:xfrm>
        </p:spPr>
        <p:txBody>
          <a:bodyPr>
            <a:normAutofit/>
          </a:bodyPr>
          <a:lstStyle/>
          <a:p>
            <a:pPr algn="ctr"/>
            <a:r>
              <a:rPr lang="es-MX" sz="6000" dirty="0" smtClean="0"/>
              <a:t>ALTERNATIVAS COMPONENTES PARA EL HORNO DE ACTIVACIÓN DE RESINA</a:t>
            </a:r>
            <a:endParaRPr lang="es-ES" sz="6000" dirty="0"/>
          </a:p>
        </p:txBody>
      </p:sp>
      <p:grpSp>
        <p:nvGrpSpPr>
          <p:cNvPr id="43" name="79 Grupo"/>
          <p:cNvGrpSpPr/>
          <p:nvPr/>
        </p:nvGrpSpPr>
        <p:grpSpPr>
          <a:xfrm>
            <a:off x="532646" y="3262951"/>
            <a:ext cx="13114325" cy="8695545"/>
            <a:chOff x="0" y="0"/>
            <a:chExt cx="6889116" cy="5726232"/>
          </a:xfrm>
        </p:grpSpPr>
        <p:grpSp>
          <p:nvGrpSpPr>
            <p:cNvPr id="44" name="77 Grupo"/>
            <p:cNvGrpSpPr/>
            <p:nvPr/>
          </p:nvGrpSpPr>
          <p:grpSpPr>
            <a:xfrm>
              <a:off x="0" y="0"/>
              <a:ext cx="6889116" cy="5726232"/>
              <a:chOff x="0" y="0"/>
              <a:chExt cx="6889582" cy="5726414"/>
            </a:xfrm>
          </p:grpSpPr>
          <p:grpSp>
            <p:nvGrpSpPr>
              <p:cNvPr id="47" name="235 Grupo"/>
              <p:cNvGrpSpPr/>
              <p:nvPr/>
            </p:nvGrpSpPr>
            <p:grpSpPr>
              <a:xfrm>
                <a:off x="0" y="0"/>
                <a:ext cx="6889582" cy="5726414"/>
                <a:chOff x="0" y="0"/>
                <a:chExt cx="6889582" cy="6186587"/>
              </a:xfrm>
            </p:grpSpPr>
            <p:cxnSp>
              <p:nvCxnSpPr>
                <p:cNvPr id="49" name="157 Conector recto de flecha"/>
                <p:cNvCxnSpPr/>
                <p:nvPr/>
              </p:nvCxnSpPr>
              <p:spPr>
                <a:xfrm flipH="1">
                  <a:off x="1223159" y="2517569"/>
                  <a:ext cx="11430" cy="771525"/>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0" name="130 Terminador"/>
                <p:cNvSpPr/>
                <p:nvPr/>
              </p:nvSpPr>
              <p:spPr>
                <a:xfrm>
                  <a:off x="2861760" y="0"/>
                  <a:ext cx="1484036" cy="744118"/>
                </a:xfrm>
                <a:prstGeom prst="flowChartTerminator">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800" dirty="0">
                      <a:effectLst/>
                      <a:ea typeface="Calibri"/>
                      <a:cs typeface="Times New Roman"/>
                    </a:rPr>
                    <a:t>Selección Actuadores</a:t>
                  </a:r>
                </a:p>
              </p:txBody>
            </p:sp>
            <p:cxnSp>
              <p:nvCxnSpPr>
                <p:cNvPr id="51" name="135 Conector recto de flecha"/>
                <p:cNvCxnSpPr>
                  <a:stCxn id="50" idx="2"/>
                </p:cNvCxnSpPr>
                <p:nvPr/>
              </p:nvCxnSpPr>
              <p:spPr>
                <a:xfrm flipH="1">
                  <a:off x="3598224" y="744118"/>
                  <a:ext cx="5554" cy="301836"/>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2" name="136 Conector recto"/>
                <p:cNvCxnSpPr/>
                <p:nvPr/>
              </p:nvCxnSpPr>
              <p:spPr>
                <a:xfrm flipH="1">
                  <a:off x="1211284" y="320634"/>
                  <a:ext cx="165256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3" name="137 Conector recto"/>
                <p:cNvCxnSpPr/>
                <p:nvPr/>
              </p:nvCxnSpPr>
              <p:spPr>
                <a:xfrm>
                  <a:off x="4370120" y="320634"/>
                  <a:ext cx="1726764"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4" name="138 Conector recto de flecha"/>
                <p:cNvCxnSpPr/>
                <p:nvPr/>
              </p:nvCxnSpPr>
              <p:spPr>
                <a:xfrm>
                  <a:off x="1199408" y="320634"/>
                  <a:ext cx="0" cy="727552"/>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5" name="139 Conector recto de flecha"/>
                <p:cNvCxnSpPr/>
                <p:nvPr/>
              </p:nvCxnSpPr>
              <p:spPr>
                <a:xfrm>
                  <a:off x="6080167" y="320634"/>
                  <a:ext cx="0" cy="738891"/>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6" name="109 Rectángulo"/>
                <p:cNvSpPr/>
                <p:nvPr/>
              </p:nvSpPr>
              <p:spPr>
                <a:xfrm>
                  <a:off x="296884" y="1045029"/>
                  <a:ext cx="1842469" cy="48555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a:effectLst/>
                      <a:ea typeface="Calibri"/>
                      <a:cs typeface="Times New Roman"/>
                    </a:rPr>
                    <a:t>Sistema</a:t>
                  </a:r>
                  <a:r>
                    <a:rPr lang="en-US" sz="1800">
                      <a:effectLst/>
                      <a:ea typeface="Calibri"/>
                      <a:cs typeface="Times New Roman"/>
                    </a:rPr>
                    <a:t> de </a:t>
                  </a:r>
                  <a:r>
                    <a:rPr lang="es-ES_tradnl" sz="1800">
                      <a:effectLst/>
                      <a:ea typeface="Calibri"/>
                      <a:cs typeface="Times New Roman"/>
                    </a:rPr>
                    <a:t>Calentamiento de Aire</a:t>
                  </a:r>
                  <a:endParaRPr lang="es-ES" sz="1800">
                    <a:effectLst/>
                    <a:ea typeface="Calibri"/>
                    <a:cs typeface="Times New Roman"/>
                  </a:endParaRPr>
                </a:p>
              </p:txBody>
            </p:sp>
            <p:sp>
              <p:nvSpPr>
                <p:cNvPr id="57" name="113 Rectángulo"/>
                <p:cNvSpPr/>
                <p:nvPr/>
              </p:nvSpPr>
              <p:spPr>
                <a:xfrm>
                  <a:off x="510639" y="1995055"/>
                  <a:ext cx="1452595" cy="510246"/>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a:effectLst/>
                      <a:ea typeface="Calibri"/>
                      <a:cs typeface="Times New Roman"/>
                    </a:rPr>
                    <a:t>Quemador</a:t>
                  </a:r>
                  <a:endParaRPr lang="es-ES" sz="1800">
                    <a:effectLst/>
                    <a:ea typeface="Calibri"/>
                    <a:cs typeface="Times New Roman"/>
                  </a:endParaRPr>
                </a:p>
              </p:txBody>
            </p:sp>
            <p:cxnSp>
              <p:nvCxnSpPr>
                <p:cNvPr id="58" name="141 Conector recto de flecha"/>
                <p:cNvCxnSpPr/>
                <p:nvPr/>
              </p:nvCxnSpPr>
              <p:spPr>
                <a:xfrm>
                  <a:off x="1235034" y="1543793"/>
                  <a:ext cx="0" cy="453803"/>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9" name="107 Rectángulo"/>
                <p:cNvSpPr/>
                <p:nvPr/>
              </p:nvSpPr>
              <p:spPr>
                <a:xfrm>
                  <a:off x="2695699" y="1045029"/>
                  <a:ext cx="1842469" cy="48541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a:effectLst/>
                      <a:ea typeface="Calibri"/>
                      <a:cs typeface="Times New Roman"/>
                    </a:rPr>
                    <a:t>Sistema</a:t>
                  </a:r>
                  <a:r>
                    <a:rPr lang="en-US" sz="1800">
                      <a:effectLst/>
                      <a:ea typeface="Calibri"/>
                      <a:cs typeface="Times New Roman"/>
                    </a:rPr>
                    <a:t> de</a:t>
                  </a:r>
                  <a:r>
                    <a:rPr lang="es-ES_tradnl" sz="1800">
                      <a:effectLst/>
                      <a:ea typeface="Calibri"/>
                      <a:cs typeface="Times New Roman"/>
                    </a:rPr>
                    <a:t> Ventilación</a:t>
                  </a:r>
                  <a:endParaRPr lang="es-ES" sz="1800">
                    <a:effectLst/>
                    <a:ea typeface="Calibri"/>
                    <a:cs typeface="Times New Roman"/>
                  </a:endParaRPr>
                </a:p>
              </p:txBody>
            </p:sp>
            <p:sp>
              <p:nvSpPr>
                <p:cNvPr id="60" name="108 Rectángulo"/>
                <p:cNvSpPr/>
                <p:nvPr/>
              </p:nvSpPr>
              <p:spPr>
                <a:xfrm>
                  <a:off x="5237019" y="1056904"/>
                  <a:ext cx="1652563" cy="48541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800">
                      <a:effectLst/>
                      <a:ea typeface="Calibri"/>
                      <a:cs typeface="Times New Roman"/>
                    </a:rPr>
                    <a:t>Sistema de Control</a:t>
                  </a:r>
                  <a:endParaRPr lang="es-ES" sz="1800">
                    <a:effectLst/>
                    <a:ea typeface="Calibri"/>
                    <a:cs typeface="Times New Roman"/>
                  </a:endParaRPr>
                </a:p>
              </p:txBody>
            </p:sp>
            <p:sp>
              <p:nvSpPr>
                <p:cNvPr id="61" name="110 Rectángulo"/>
                <p:cNvSpPr/>
                <p:nvPr/>
              </p:nvSpPr>
              <p:spPr>
                <a:xfrm>
                  <a:off x="2897580" y="1995055"/>
                  <a:ext cx="1452595" cy="510246"/>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a:effectLst/>
                      <a:ea typeface="Calibri"/>
                      <a:cs typeface="Times New Roman"/>
                    </a:rPr>
                    <a:t>Ventiladores</a:t>
                  </a:r>
                  <a:endParaRPr lang="es-ES" sz="1800">
                    <a:effectLst/>
                    <a:ea typeface="Calibri"/>
                    <a:cs typeface="Times New Roman"/>
                  </a:endParaRPr>
                </a:p>
              </p:txBody>
            </p:sp>
            <p:sp>
              <p:nvSpPr>
                <p:cNvPr id="62" name="111 Rectángulo"/>
                <p:cNvSpPr/>
                <p:nvPr/>
              </p:nvSpPr>
              <p:spPr>
                <a:xfrm>
                  <a:off x="5343897" y="1995055"/>
                  <a:ext cx="1452595" cy="510246"/>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a:effectLst/>
                      <a:ea typeface="Calibri"/>
                      <a:cs typeface="Times New Roman"/>
                    </a:rPr>
                    <a:t>Controlador</a:t>
                  </a:r>
                  <a:endParaRPr lang="es-ES" sz="1800">
                    <a:effectLst/>
                    <a:ea typeface="Calibri"/>
                    <a:cs typeface="Times New Roman"/>
                  </a:endParaRPr>
                </a:p>
              </p:txBody>
            </p:sp>
            <p:sp>
              <p:nvSpPr>
                <p:cNvPr id="63" name="125 Rectángulo"/>
                <p:cNvSpPr/>
                <p:nvPr/>
              </p:nvSpPr>
              <p:spPr>
                <a:xfrm>
                  <a:off x="2897580" y="2968831"/>
                  <a:ext cx="1452595" cy="510246"/>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a:effectLst/>
                      <a:ea typeface="Calibri"/>
                      <a:cs typeface="Times New Roman"/>
                    </a:rPr>
                    <a:t>Variadores</a:t>
                  </a:r>
                  <a:endParaRPr lang="es-ES" sz="1800">
                    <a:effectLst/>
                    <a:ea typeface="Calibri"/>
                    <a:cs typeface="Times New Roman"/>
                  </a:endParaRPr>
                </a:p>
              </p:txBody>
            </p:sp>
            <p:sp>
              <p:nvSpPr>
                <p:cNvPr id="64" name="128 Rectángulo"/>
                <p:cNvSpPr/>
                <p:nvPr/>
              </p:nvSpPr>
              <p:spPr>
                <a:xfrm>
                  <a:off x="5343897" y="2968831"/>
                  <a:ext cx="1452595" cy="510246"/>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800">
                      <a:effectLst/>
                      <a:ea typeface="Calibri"/>
                      <a:cs typeface="Times New Roman"/>
                    </a:rPr>
                    <a:t>Pantalla</a:t>
                  </a:r>
                  <a:endParaRPr lang="es-ES" sz="1800">
                    <a:effectLst/>
                    <a:ea typeface="Calibri"/>
                    <a:cs typeface="Times New Roman"/>
                  </a:endParaRPr>
                </a:p>
              </p:txBody>
            </p:sp>
            <p:sp>
              <p:nvSpPr>
                <p:cNvPr id="65" name="129 Decisión"/>
                <p:cNvSpPr/>
                <p:nvPr/>
              </p:nvSpPr>
              <p:spPr>
                <a:xfrm>
                  <a:off x="178118" y="3301909"/>
                  <a:ext cx="2105025" cy="986804"/>
                </a:xfrm>
                <a:prstGeom prst="flowChartDecisi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800">
                      <a:effectLst/>
                      <a:ea typeface="Calibri"/>
                      <a:cs typeface="Times New Roman"/>
                    </a:rPr>
                    <a:t>Modulación Pulverizador</a:t>
                  </a:r>
                </a:p>
              </p:txBody>
            </p:sp>
            <p:sp>
              <p:nvSpPr>
                <p:cNvPr id="66" name="131 Rectángulo"/>
                <p:cNvSpPr/>
                <p:nvPr/>
              </p:nvSpPr>
              <p:spPr>
                <a:xfrm>
                  <a:off x="0" y="4595751"/>
                  <a:ext cx="1452245" cy="50990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dirty="0">
                      <a:effectLst/>
                      <a:ea typeface="Calibri"/>
                      <a:cs typeface="Times New Roman"/>
                    </a:rPr>
                    <a:t>Válvulas</a:t>
                  </a:r>
                  <a:endParaRPr lang="es-ES" sz="1800" dirty="0">
                    <a:effectLst/>
                    <a:ea typeface="Calibri"/>
                    <a:cs typeface="Times New Roman"/>
                  </a:endParaRPr>
                </a:p>
              </p:txBody>
            </p:sp>
            <p:cxnSp>
              <p:nvCxnSpPr>
                <p:cNvPr id="67" name="143 Conector recto de flecha"/>
                <p:cNvCxnSpPr/>
                <p:nvPr/>
              </p:nvCxnSpPr>
              <p:spPr>
                <a:xfrm>
                  <a:off x="3621975" y="1520042"/>
                  <a:ext cx="0" cy="453891"/>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8" name="147 Conector recto de flecha"/>
                <p:cNvCxnSpPr/>
                <p:nvPr/>
              </p:nvCxnSpPr>
              <p:spPr>
                <a:xfrm flipH="1">
                  <a:off x="6092042" y="3467595"/>
                  <a:ext cx="0" cy="661513"/>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9" name="149 Conector recto de flecha"/>
                <p:cNvCxnSpPr/>
                <p:nvPr/>
              </p:nvCxnSpPr>
              <p:spPr>
                <a:xfrm>
                  <a:off x="3633604" y="3467536"/>
                  <a:ext cx="10059" cy="920195"/>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0" name="133 Proceso alternativo"/>
                <p:cNvSpPr/>
                <p:nvPr/>
              </p:nvSpPr>
              <p:spPr>
                <a:xfrm>
                  <a:off x="2861760" y="5648128"/>
                  <a:ext cx="1358049" cy="538459"/>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800">
                      <a:effectLst/>
                      <a:ea typeface="Calibri"/>
                      <a:cs typeface="Times New Roman"/>
                    </a:rPr>
                    <a:t>Implementación</a:t>
                  </a:r>
                </a:p>
              </p:txBody>
            </p:sp>
            <p:grpSp>
              <p:nvGrpSpPr>
                <p:cNvPr id="71" name="161 Grupo"/>
                <p:cNvGrpSpPr/>
                <p:nvPr/>
              </p:nvGrpSpPr>
              <p:grpSpPr>
                <a:xfrm>
                  <a:off x="5343897" y="4120738"/>
                  <a:ext cx="1452358" cy="737375"/>
                  <a:chOff x="0" y="0"/>
                  <a:chExt cx="1466850" cy="829579"/>
                </a:xfrm>
              </p:grpSpPr>
              <p:sp>
                <p:nvSpPr>
                  <p:cNvPr id="80" name="132 Rectángulo"/>
                  <p:cNvSpPr/>
                  <p:nvPr/>
                </p:nvSpPr>
                <p:spPr>
                  <a:xfrm>
                    <a:off x="0" y="0"/>
                    <a:ext cx="1466850" cy="5740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a:effectLst/>
                        <a:ea typeface="Calibri"/>
                        <a:cs typeface="Times New Roman"/>
                      </a:rPr>
                      <a:t>Módulos</a:t>
                    </a:r>
                    <a:endParaRPr lang="es-ES" sz="1800">
                      <a:effectLst/>
                      <a:ea typeface="Calibri"/>
                      <a:cs typeface="Times New Roman"/>
                    </a:endParaRPr>
                  </a:p>
                </p:txBody>
              </p:sp>
              <p:cxnSp>
                <p:nvCxnSpPr>
                  <p:cNvPr id="81" name="150 Conector recto"/>
                  <p:cNvCxnSpPr/>
                  <p:nvPr/>
                </p:nvCxnSpPr>
                <p:spPr>
                  <a:xfrm>
                    <a:off x="759604" y="581803"/>
                    <a:ext cx="480" cy="2477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cxnSp>
              <p:nvCxnSpPr>
                <p:cNvPr id="72" name="151 Conector recto de flecha"/>
                <p:cNvCxnSpPr/>
                <p:nvPr/>
              </p:nvCxnSpPr>
              <p:spPr>
                <a:xfrm flipH="1">
                  <a:off x="4050697" y="4858196"/>
                  <a:ext cx="2040932"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3" name="154 Conector recto"/>
                <p:cNvCxnSpPr/>
                <p:nvPr/>
              </p:nvCxnSpPr>
              <p:spPr>
                <a:xfrm>
                  <a:off x="2289860" y="3792046"/>
                  <a:ext cx="116586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4" name="155 Conector recto de flecha"/>
                <p:cNvCxnSpPr/>
                <p:nvPr/>
              </p:nvCxnSpPr>
              <p:spPr>
                <a:xfrm>
                  <a:off x="3455252" y="3791954"/>
                  <a:ext cx="0" cy="595702"/>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5" name="156 Conector recto de flecha"/>
                <p:cNvCxnSpPr/>
                <p:nvPr/>
              </p:nvCxnSpPr>
              <p:spPr>
                <a:xfrm>
                  <a:off x="6080167" y="1543793"/>
                  <a:ext cx="0" cy="453803"/>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6" name="158 Conector recto de flecha"/>
                <p:cNvCxnSpPr/>
                <p:nvPr/>
              </p:nvCxnSpPr>
              <p:spPr>
                <a:xfrm>
                  <a:off x="3633850" y="2505694"/>
                  <a:ext cx="0" cy="453803"/>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7" name="159 Conector recto de flecha"/>
                <p:cNvCxnSpPr/>
                <p:nvPr/>
              </p:nvCxnSpPr>
              <p:spPr>
                <a:xfrm>
                  <a:off x="6092042" y="2505694"/>
                  <a:ext cx="0" cy="453803"/>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8" name="160 Conector recto de flecha"/>
                <p:cNvCxnSpPr>
                  <a:stCxn id="65" idx="1"/>
                </p:cNvCxnSpPr>
                <p:nvPr/>
              </p:nvCxnSpPr>
              <p:spPr>
                <a:xfrm>
                  <a:off x="178118" y="3795311"/>
                  <a:ext cx="0" cy="800405"/>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9" name="231 Conector recto de flecha"/>
                <p:cNvCxnSpPr>
                  <a:stCxn id="66" idx="3"/>
                </p:cNvCxnSpPr>
                <p:nvPr/>
              </p:nvCxnSpPr>
              <p:spPr>
                <a:xfrm flipV="1">
                  <a:off x="1452245" y="4850621"/>
                  <a:ext cx="1528462" cy="83"/>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grpSp>
          <p:sp>
            <p:nvSpPr>
              <p:cNvPr id="48" name="74 Elipse"/>
              <p:cNvSpPr/>
              <p:nvPr/>
            </p:nvSpPr>
            <p:spPr>
              <a:xfrm>
                <a:off x="2980707" y="4061361"/>
                <a:ext cx="1036665" cy="93224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4400"/>
              </a:p>
            </p:txBody>
          </p:sp>
        </p:grpSp>
        <p:sp>
          <p:nvSpPr>
            <p:cNvPr id="45" name="319 Cuadro de texto"/>
            <p:cNvSpPr txBox="1"/>
            <p:nvPr/>
          </p:nvSpPr>
          <p:spPr>
            <a:xfrm>
              <a:off x="3158837" y="4298868"/>
              <a:ext cx="783771" cy="4329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1800">
                  <a:effectLst/>
                  <a:ea typeface="Calibri"/>
                  <a:cs typeface="Times New Roman"/>
                </a:rPr>
                <a:t>Decisión</a:t>
              </a:r>
              <a:endParaRPr lang="es-ES" sz="1800">
                <a:effectLst/>
                <a:ea typeface="Calibri"/>
                <a:cs typeface="Times New Roman"/>
              </a:endParaRPr>
            </a:p>
            <a:p>
              <a:pPr>
                <a:lnSpc>
                  <a:spcPct val="115000"/>
                </a:lnSpc>
                <a:spcAft>
                  <a:spcPts val="1000"/>
                </a:spcAft>
              </a:pPr>
              <a:r>
                <a:rPr lang="es-MX" sz="1800">
                  <a:effectLst/>
                  <a:ea typeface="Calibri"/>
                  <a:cs typeface="Times New Roman"/>
                </a:rPr>
                <a:t> </a:t>
              </a:r>
              <a:endParaRPr lang="es-ES" sz="1800">
                <a:effectLst/>
                <a:ea typeface="Calibri"/>
                <a:cs typeface="Times New Roman"/>
              </a:endParaRPr>
            </a:p>
          </p:txBody>
        </p:sp>
        <p:cxnSp>
          <p:nvCxnSpPr>
            <p:cNvPr id="46" name="78 Conector recto de flecha"/>
            <p:cNvCxnSpPr/>
            <p:nvPr/>
          </p:nvCxnSpPr>
          <p:spPr>
            <a:xfrm>
              <a:off x="3526972" y="4999512"/>
              <a:ext cx="0" cy="22793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grpSp>
      <p:sp>
        <p:nvSpPr>
          <p:cNvPr id="42" name="125 Rectángulo"/>
          <p:cNvSpPr/>
          <p:nvPr/>
        </p:nvSpPr>
        <p:spPr>
          <a:xfrm>
            <a:off x="4751710" y="7885930"/>
            <a:ext cx="576294" cy="60760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dirty="0" smtClean="0">
                <a:solidFill>
                  <a:schemeClr val="tx1"/>
                </a:solidFill>
                <a:ea typeface="Calibri"/>
                <a:cs typeface="Times New Roman"/>
              </a:rPr>
              <a:t>NO</a:t>
            </a:r>
            <a:endParaRPr lang="es-ES" sz="1800" dirty="0">
              <a:solidFill>
                <a:schemeClr val="tx1"/>
              </a:solidFill>
              <a:effectLst/>
              <a:ea typeface="Calibri"/>
              <a:cs typeface="Times New Roman"/>
            </a:endParaRPr>
          </a:p>
        </p:txBody>
      </p:sp>
      <p:sp>
        <p:nvSpPr>
          <p:cNvPr id="82" name="125 Rectángulo"/>
          <p:cNvSpPr/>
          <p:nvPr/>
        </p:nvSpPr>
        <p:spPr>
          <a:xfrm>
            <a:off x="244499" y="7946772"/>
            <a:ext cx="576294" cy="60760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800" dirty="0" smtClean="0">
                <a:solidFill>
                  <a:schemeClr val="tx1"/>
                </a:solidFill>
                <a:ea typeface="Calibri"/>
                <a:cs typeface="Times New Roman"/>
              </a:rPr>
              <a:t>SI</a:t>
            </a:r>
            <a:endParaRPr lang="es-ES" sz="1800" dirty="0">
              <a:solidFill>
                <a:schemeClr val="tx1"/>
              </a:solidFill>
              <a:effectLst/>
              <a:ea typeface="Calibri"/>
              <a:cs typeface="Times New Roman"/>
            </a:endParaRPr>
          </a:p>
        </p:txBody>
      </p:sp>
    </p:spTree>
    <p:extLst>
      <p:ext uri="{BB962C8B-B14F-4D97-AF65-F5344CB8AC3E}">
        <p14:creationId xmlns:p14="http://schemas.microsoft.com/office/powerpoint/2010/main" val="376455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8132" y="468139"/>
            <a:ext cx="13681520" cy="2100263"/>
          </a:xfrm>
        </p:spPr>
        <p:txBody>
          <a:bodyPr>
            <a:normAutofit/>
          </a:bodyPr>
          <a:lstStyle/>
          <a:p>
            <a:pPr algn="ctr"/>
            <a:r>
              <a:rPr lang="es-MX" sz="6000" dirty="0" smtClean="0"/>
              <a:t>SELECCIÓN COMPONENTES </a:t>
            </a:r>
            <a:r>
              <a:rPr lang="es-MX" sz="6000" dirty="0"/>
              <a:t>PARA EL HORNO DE ACTIVACIÓN DE RESINA</a:t>
            </a:r>
            <a:endParaRPr lang="es-ES" sz="6000" dirty="0"/>
          </a:p>
        </p:txBody>
      </p:sp>
      <p:sp>
        <p:nvSpPr>
          <p:cNvPr id="3" name="2 Marcador de contenido"/>
          <p:cNvSpPr>
            <a:spLocks noGrp="1"/>
          </p:cNvSpPr>
          <p:nvPr>
            <p:ph idx="1"/>
          </p:nvPr>
        </p:nvSpPr>
        <p:spPr>
          <a:xfrm>
            <a:off x="360140" y="2940368"/>
            <a:ext cx="13537504" cy="5664675"/>
          </a:xfrm>
        </p:spPr>
        <p:txBody>
          <a:bodyPr>
            <a:normAutofit fontScale="92500" lnSpcReduction="10000"/>
          </a:bodyPr>
          <a:lstStyle/>
          <a:p>
            <a:pPr algn="just"/>
            <a:r>
              <a:rPr lang="es-ES" sz="3900" dirty="0"/>
              <a:t>Para realizar la selección </a:t>
            </a:r>
            <a:r>
              <a:rPr lang="es-ES" sz="3900" dirty="0" smtClean="0"/>
              <a:t>de los componentes a partir de las alternativas de componentes</a:t>
            </a:r>
            <a:r>
              <a:rPr lang="es-ES" sz="3900" dirty="0"/>
              <a:t>, se utiliza el Método de Ponderación por Matrices.</a:t>
            </a:r>
          </a:p>
          <a:p>
            <a:pPr algn="just"/>
            <a:r>
              <a:rPr lang="es-ES" sz="3900" dirty="0"/>
              <a:t>El mismo que consiste en realizar una Matriz la cual está dada por criterios de selección de cada elemento como el costo, la presión, eficiencia entre otras, los cuales determinan la influencia que tienen dentro de una ponderación, y un factor de ∑+1 con el fin de que la ponderación no sea muy pequeña y se la pueda representar, </a:t>
            </a:r>
            <a:r>
              <a:rPr lang="es-ES" sz="3900" dirty="0" smtClean="0"/>
              <a:t>la puntuación </a:t>
            </a:r>
            <a:r>
              <a:rPr lang="es-ES" sz="3900" dirty="0"/>
              <a:t>para llenar la matriz está dada </a:t>
            </a:r>
            <a:r>
              <a:rPr lang="es-ES" sz="3900" dirty="0" smtClean="0"/>
              <a:t>por:</a:t>
            </a:r>
            <a:endParaRPr lang="es-ES" sz="3900" dirty="0"/>
          </a:p>
          <a:p>
            <a:pPr algn="just"/>
            <a:endParaRPr lang="es-ES" dirty="0"/>
          </a:p>
        </p:txBody>
      </p:sp>
      <p:pic>
        <p:nvPicPr>
          <p:cNvPr id="614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20180" y="8749059"/>
            <a:ext cx="1334972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76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148" y="504647"/>
            <a:ext cx="13681520" cy="2100263"/>
          </a:xfrm>
        </p:spPr>
        <p:txBody>
          <a:bodyPr>
            <a:normAutofit/>
          </a:bodyPr>
          <a:lstStyle/>
          <a:p>
            <a:pPr algn="ctr"/>
            <a:r>
              <a:rPr lang="es-ES" sz="6000" b="1" dirty="0" smtClean="0"/>
              <a:t>SELECCIÓN DE QUEMADORES </a:t>
            </a:r>
            <a:endParaRPr lang="es-ES" sz="6000" dirty="0"/>
          </a:p>
        </p:txBody>
      </p:sp>
      <p:graphicFrame>
        <p:nvGraphicFramePr>
          <p:cNvPr id="5" name="4 Tabla"/>
          <p:cNvGraphicFramePr>
            <a:graphicFrameLocks noGrp="1"/>
          </p:cNvGraphicFramePr>
          <p:nvPr>
            <p:extLst>
              <p:ext uri="{D42A27DB-BD31-4B8C-83A1-F6EECF244321}">
                <p14:modId xmlns:p14="http://schemas.microsoft.com/office/powerpoint/2010/main" val="4124069716"/>
              </p:ext>
            </p:extLst>
          </p:nvPr>
        </p:nvGraphicFramePr>
        <p:xfrm>
          <a:off x="936204" y="2988419"/>
          <a:ext cx="12457382" cy="2103120"/>
        </p:xfrm>
        <a:graphic>
          <a:graphicData uri="http://schemas.openxmlformats.org/drawingml/2006/table">
            <a:tbl>
              <a:tblPr firstRow="1" firstCol="1" bandRow="1">
                <a:tableStyleId>{5940675A-B579-460E-94D1-54222C63F5DA}</a:tableStyleId>
              </a:tblPr>
              <a:tblGrid>
                <a:gridCol w="2217690"/>
                <a:gridCol w="2160884"/>
                <a:gridCol w="1415713"/>
                <a:gridCol w="1381183"/>
                <a:gridCol w="2217690"/>
                <a:gridCol w="1024749"/>
                <a:gridCol w="2039473"/>
              </a:tblGrid>
              <a:tr h="200025">
                <a:tc>
                  <a:txBody>
                    <a:bodyPr/>
                    <a:lstStyle/>
                    <a:p>
                      <a:pPr>
                        <a:lnSpc>
                          <a:spcPct val="115000"/>
                        </a:lnSpc>
                      </a:pPr>
                      <a:endParaRPr lang="es-ES" sz="1800" dirty="0">
                        <a:effectLst/>
                        <a:latin typeface="Calibri"/>
                      </a:endParaRPr>
                    </a:p>
                  </a:txBody>
                  <a:tcPr marL="44450" marR="44450" marT="0" marB="0" anchor="ctr"/>
                </a:tc>
                <a:tc>
                  <a:txBody>
                    <a:bodyPr/>
                    <a:lstStyle/>
                    <a:p>
                      <a:pPr algn="ctr">
                        <a:lnSpc>
                          <a:spcPct val="115000"/>
                        </a:lnSpc>
                        <a:spcAft>
                          <a:spcPts val="0"/>
                        </a:spcAft>
                      </a:pPr>
                      <a:r>
                        <a:rPr lang="es-ES" sz="2000">
                          <a:effectLst/>
                        </a:rPr>
                        <a:t>CAPACIDAD</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POTENCIA</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COSTO</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DISPONIBILIDAD</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∑+1</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PONDERACIÓN</a:t>
                      </a:r>
                      <a:endParaRPr lang="es-ES" sz="180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ES" sz="2000">
                          <a:effectLst/>
                        </a:rPr>
                        <a:t>CAPACIDAD</a:t>
                      </a:r>
                      <a:endParaRPr lang="es-ES" sz="1800">
                        <a:effectLst/>
                        <a:latin typeface="Calibri"/>
                        <a:ea typeface="Calibri"/>
                        <a:cs typeface="Times New Roman"/>
                      </a:endParaRPr>
                    </a:p>
                  </a:txBody>
                  <a:tcPr marL="44450" marR="44450" marT="0" marB="0" anchor="ctr"/>
                </a:tc>
                <a:tc>
                  <a:txBody>
                    <a:bodyPr/>
                    <a:lstStyle/>
                    <a:p>
                      <a:pPr>
                        <a:lnSpc>
                          <a:spcPct val="115000"/>
                        </a:lnSpc>
                      </a:pPr>
                      <a:endParaRPr lang="es-ES" sz="1800" dirty="0">
                        <a:effectLst/>
                        <a:latin typeface="Calibri"/>
                      </a:endParaRPr>
                    </a:p>
                  </a:txBody>
                  <a:tcPr marL="44450" marR="44450" marT="0" marB="0" anchor="ctr">
                    <a:solidFill>
                      <a:srgbClr val="FFFF00"/>
                    </a:solidFill>
                  </a:tcPr>
                </a:tc>
                <a:tc>
                  <a:txBody>
                    <a:bodyPr/>
                    <a:lstStyle/>
                    <a:p>
                      <a:pPr algn="ctr">
                        <a:lnSpc>
                          <a:spcPct val="115000"/>
                        </a:lnSpc>
                        <a:spcAft>
                          <a:spcPts val="0"/>
                        </a:spcAft>
                      </a:pPr>
                      <a:r>
                        <a:rPr lang="es-ES" sz="2000">
                          <a:effectLst/>
                        </a:rPr>
                        <a:t>0,5</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dirty="0">
                          <a:effectLst/>
                        </a:rPr>
                        <a:t>1</a:t>
                      </a:r>
                      <a:endParaRPr lang="es-ES"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2,5</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0,28</a:t>
                      </a:r>
                      <a:endParaRPr lang="es-ES" sz="180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ES" sz="2000">
                          <a:effectLst/>
                        </a:rPr>
                        <a:t>POTENCIA</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0,5</a:t>
                      </a:r>
                      <a:endParaRPr lang="es-ES" sz="1800">
                        <a:effectLst/>
                        <a:latin typeface="Calibri"/>
                        <a:ea typeface="Calibri"/>
                        <a:cs typeface="Times New Roman"/>
                      </a:endParaRPr>
                    </a:p>
                  </a:txBody>
                  <a:tcPr marL="44450" marR="44450" marT="0" marB="0" anchor="ctr"/>
                </a:tc>
                <a:tc>
                  <a:txBody>
                    <a:bodyPr/>
                    <a:lstStyle/>
                    <a:p>
                      <a:pPr>
                        <a:lnSpc>
                          <a:spcPct val="115000"/>
                        </a:lnSpc>
                      </a:pPr>
                      <a:endParaRPr lang="es-ES" sz="1800" dirty="0">
                        <a:effectLst/>
                        <a:latin typeface="Calibri"/>
                      </a:endParaRPr>
                    </a:p>
                  </a:txBody>
                  <a:tcPr marL="44450" marR="44450" marT="0" marB="0" anchor="ctr">
                    <a:solidFill>
                      <a:srgbClr val="FFFF00"/>
                    </a:solidFill>
                  </a:tcPr>
                </a:tc>
                <a:tc>
                  <a:txBody>
                    <a:bodyPr/>
                    <a:lstStyle/>
                    <a:p>
                      <a:pPr algn="ctr">
                        <a:lnSpc>
                          <a:spcPct val="115000"/>
                        </a:lnSpc>
                        <a:spcAft>
                          <a:spcPts val="0"/>
                        </a:spcAft>
                      </a:pPr>
                      <a:r>
                        <a:rPr lang="es-ES" sz="2000">
                          <a:effectLst/>
                        </a:rPr>
                        <a:t>1</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2,5</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0,28</a:t>
                      </a:r>
                      <a:endParaRPr lang="es-ES" sz="180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ES" sz="2000">
                          <a:effectLst/>
                        </a:rPr>
                        <a:t>COSTO</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1</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1</a:t>
                      </a:r>
                      <a:endParaRPr lang="es-ES" sz="1800">
                        <a:effectLst/>
                        <a:latin typeface="Calibri"/>
                        <a:ea typeface="Calibri"/>
                        <a:cs typeface="Times New Roman"/>
                      </a:endParaRPr>
                    </a:p>
                  </a:txBody>
                  <a:tcPr marL="44450" marR="44450" marT="0" marB="0" anchor="ctr"/>
                </a:tc>
                <a:tc>
                  <a:txBody>
                    <a:bodyPr/>
                    <a:lstStyle/>
                    <a:p>
                      <a:pPr>
                        <a:lnSpc>
                          <a:spcPct val="115000"/>
                        </a:lnSpc>
                      </a:pPr>
                      <a:endParaRPr lang="es-ES" sz="1800" dirty="0">
                        <a:effectLst/>
                        <a:latin typeface="Calibri"/>
                      </a:endParaRPr>
                    </a:p>
                  </a:txBody>
                  <a:tcPr marL="44450" marR="44450" marT="0" marB="0" anchor="ctr">
                    <a:solidFill>
                      <a:srgbClr val="FFFF00"/>
                    </a:solidFill>
                  </a:tcPr>
                </a:tc>
                <a:tc>
                  <a:txBody>
                    <a:bodyPr/>
                    <a:lstStyle/>
                    <a:p>
                      <a:pPr algn="ctr">
                        <a:lnSpc>
                          <a:spcPct val="115000"/>
                        </a:lnSpc>
                        <a:spcAft>
                          <a:spcPts val="0"/>
                        </a:spcAft>
                      </a:pPr>
                      <a:r>
                        <a:rPr lang="es-ES" sz="2000" dirty="0">
                          <a:effectLst/>
                        </a:rPr>
                        <a:t>0</a:t>
                      </a:r>
                      <a:endParaRPr lang="es-ES"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3</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0,33</a:t>
                      </a:r>
                      <a:endParaRPr lang="es-ES" sz="180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ES" sz="2000">
                          <a:effectLst/>
                        </a:rPr>
                        <a:t>DISPONIBILIDAD</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a:t>
                      </a:r>
                      <a:endParaRPr lang="es-ES" sz="1800">
                        <a:effectLst/>
                        <a:latin typeface="Calibri"/>
                        <a:ea typeface="Calibri"/>
                        <a:cs typeface="Times New Roman"/>
                      </a:endParaRPr>
                    </a:p>
                  </a:txBody>
                  <a:tcPr marL="44450" marR="44450" marT="0" marB="0" anchor="ctr"/>
                </a:tc>
                <a:tc>
                  <a:txBody>
                    <a:bodyPr/>
                    <a:lstStyle/>
                    <a:p>
                      <a:pPr>
                        <a:lnSpc>
                          <a:spcPct val="115000"/>
                        </a:lnSpc>
                      </a:pPr>
                      <a:endParaRPr lang="es-ES" sz="1800" dirty="0">
                        <a:effectLst/>
                        <a:latin typeface="Calibri"/>
                      </a:endParaRPr>
                    </a:p>
                  </a:txBody>
                  <a:tcPr marL="44450" marR="44450" marT="0" marB="0" anchor="ctr">
                    <a:solidFill>
                      <a:srgbClr val="FFFF00"/>
                    </a:solidFill>
                  </a:tcPr>
                </a:tc>
                <a:tc>
                  <a:txBody>
                    <a:bodyPr/>
                    <a:lstStyle/>
                    <a:p>
                      <a:pPr algn="ctr">
                        <a:lnSpc>
                          <a:spcPct val="115000"/>
                        </a:lnSpc>
                        <a:spcAft>
                          <a:spcPts val="0"/>
                        </a:spcAft>
                      </a:pPr>
                      <a:r>
                        <a:rPr lang="es-ES" sz="2000">
                          <a:effectLst/>
                        </a:rPr>
                        <a:t>1</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0,11</a:t>
                      </a:r>
                      <a:endParaRPr lang="es-ES" sz="1800">
                        <a:effectLst/>
                        <a:latin typeface="Calibri"/>
                        <a:ea typeface="Calibri"/>
                        <a:cs typeface="Times New Roman"/>
                      </a:endParaRPr>
                    </a:p>
                  </a:txBody>
                  <a:tcPr marL="44450" marR="44450" marT="0" marB="0" anchor="ctr"/>
                </a:tc>
              </a:tr>
              <a:tr h="200025">
                <a:tc>
                  <a:txBody>
                    <a:bodyPr/>
                    <a:lstStyle/>
                    <a:p>
                      <a:pPr>
                        <a:lnSpc>
                          <a:spcPct val="115000"/>
                        </a:lnSpc>
                      </a:pPr>
                      <a:endParaRPr lang="es-ES" sz="1800">
                        <a:effectLst/>
                        <a:latin typeface="Calibri"/>
                      </a:endParaRPr>
                    </a:p>
                  </a:txBody>
                  <a:tcPr marL="44450" marR="44450" marT="0" marB="0" anchor="ctr"/>
                </a:tc>
                <a:tc>
                  <a:txBody>
                    <a:bodyPr/>
                    <a:lstStyle/>
                    <a:p>
                      <a:pPr>
                        <a:lnSpc>
                          <a:spcPct val="115000"/>
                        </a:lnSpc>
                      </a:pPr>
                      <a:endParaRPr lang="es-ES" sz="1800">
                        <a:effectLst/>
                        <a:latin typeface="Calibri"/>
                      </a:endParaRPr>
                    </a:p>
                  </a:txBody>
                  <a:tcPr marL="44450" marR="44450" marT="0" marB="0" anchor="ctr"/>
                </a:tc>
                <a:tc>
                  <a:txBody>
                    <a:bodyPr/>
                    <a:lstStyle/>
                    <a:p>
                      <a:pPr>
                        <a:lnSpc>
                          <a:spcPct val="115000"/>
                        </a:lnSpc>
                      </a:pPr>
                      <a:endParaRPr lang="es-ES" sz="1800">
                        <a:effectLst/>
                        <a:latin typeface="Calibri"/>
                      </a:endParaRPr>
                    </a:p>
                  </a:txBody>
                  <a:tcPr marL="44450" marR="44450" marT="0" marB="0" anchor="ctr"/>
                </a:tc>
                <a:tc>
                  <a:txBody>
                    <a:bodyPr/>
                    <a:lstStyle/>
                    <a:p>
                      <a:pPr>
                        <a:lnSpc>
                          <a:spcPct val="115000"/>
                        </a:lnSpc>
                      </a:pPr>
                      <a:endParaRPr lang="es-ES" sz="1800">
                        <a:effectLst/>
                        <a:latin typeface="Calibri"/>
                      </a:endParaRPr>
                    </a:p>
                  </a:txBody>
                  <a:tcPr marL="44450" marR="44450" marT="0" marB="0" anchor="ctr"/>
                </a:tc>
                <a:tc>
                  <a:txBody>
                    <a:bodyPr/>
                    <a:lstStyle/>
                    <a:p>
                      <a:pPr algn="ctr">
                        <a:lnSpc>
                          <a:spcPct val="115000"/>
                        </a:lnSpc>
                        <a:spcAft>
                          <a:spcPts val="0"/>
                        </a:spcAft>
                      </a:pPr>
                      <a:r>
                        <a:rPr lang="es-ES" sz="2000">
                          <a:effectLst/>
                        </a:rPr>
                        <a:t>TOTAL</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9</a:t>
                      </a:r>
                      <a:endParaRPr lang="es-ES"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dirty="0">
                          <a:effectLst/>
                        </a:rPr>
                        <a:t>1,00</a:t>
                      </a:r>
                      <a:endParaRPr lang="es-ES" sz="1800" dirty="0">
                        <a:effectLst/>
                        <a:latin typeface="Calibri"/>
                        <a:ea typeface="Calibri"/>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823090782"/>
              </p:ext>
            </p:extLst>
          </p:nvPr>
        </p:nvGraphicFramePr>
        <p:xfrm>
          <a:off x="-2" y="6012755"/>
          <a:ext cx="14401702" cy="4176463"/>
        </p:xfrm>
        <a:graphic>
          <a:graphicData uri="http://schemas.openxmlformats.org/drawingml/2006/table">
            <a:tbl>
              <a:tblPr firstRow="1" firstCol="1" bandRow="1">
                <a:tableStyleId>{5940675A-B579-460E-94D1-54222C63F5DA}</a:tableStyleId>
              </a:tblPr>
              <a:tblGrid>
                <a:gridCol w="1182705"/>
                <a:gridCol w="1355103"/>
                <a:gridCol w="682188"/>
                <a:gridCol w="1064062"/>
                <a:gridCol w="1063136"/>
                <a:gridCol w="1182705"/>
                <a:gridCol w="919470"/>
                <a:gridCol w="1182705"/>
                <a:gridCol w="1056648"/>
                <a:gridCol w="1621121"/>
                <a:gridCol w="1621121"/>
                <a:gridCol w="1470738"/>
              </a:tblGrid>
              <a:tr h="844031">
                <a:tc rowSpan="2">
                  <a:txBody>
                    <a:bodyPr/>
                    <a:lstStyle/>
                    <a:p>
                      <a:pPr algn="ctr">
                        <a:lnSpc>
                          <a:spcPct val="115000"/>
                        </a:lnSpc>
                        <a:spcAft>
                          <a:spcPts val="0"/>
                        </a:spcAft>
                      </a:pPr>
                      <a:r>
                        <a:rPr lang="es-ES" sz="1400" dirty="0">
                          <a:effectLst/>
                        </a:rPr>
                        <a:t>Marca</a:t>
                      </a:r>
                      <a:endParaRPr lang="es-ES" sz="2000" dirty="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400">
                          <a:effectLst/>
                        </a:rPr>
                        <a:t>Especificación</a:t>
                      </a:r>
                      <a:endParaRPr lang="es-ES" sz="20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400">
                          <a:effectLst/>
                        </a:rPr>
                        <a:t>Tipo</a:t>
                      </a:r>
                      <a:endParaRPr lang="es-ES" sz="20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400">
                          <a:effectLst/>
                        </a:rPr>
                        <a:t>Capacidad (Kw)</a:t>
                      </a:r>
                      <a:endParaRPr lang="es-ES" sz="20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400">
                          <a:effectLst/>
                        </a:rPr>
                        <a:t>Potencia Motor(Kw)</a:t>
                      </a:r>
                      <a:endParaRPr lang="es-ES" sz="20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400">
                          <a:effectLst/>
                        </a:rPr>
                        <a:t>Presión de Atomización (bar)</a:t>
                      </a:r>
                      <a:endParaRPr lang="es-ES" sz="20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S" sz="1400">
                          <a:effectLst/>
                        </a:rPr>
                        <a:t>Costo (dólares)</a:t>
                      </a:r>
                      <a:endParaRPr lang="es-ES" sz="2000">
                        <a:effectLst/>
                        <a:latin typeface="Calibri"/>
                        <a:ea typeface="Calibri"/>
                        <a:cs typeface="Times New Roman"/>
                      </a:endParaRPr>
                    </a:p>
                  </a:txBody>
                  <a:tcPr marL="44450" marR="44450" marT="0" marB="0" anchor="ctr"/>
                </a:tc>
                <a:tc gridSpan="4">
                  <a:txBody>
                    <a:bodyPr/>
                    <a:lstStyle/>
                    <a:p>
                      <a:pPr algn="ctr">
                        <a:lnSpc>
                          <a:spcPct val="115000"/>
                        </a:lnSpc>
                        <a:spcAft>
                          <a:spcPts val="1000"/>
                        </a:spcAft>
                      </a:pPr>
                      <a:r>
                        <a:rPr lang="es-ES" sz="1400">
                          <a:effectLst/>
                        </a:rPr>
                        <a:t>PONDERACIÓN</a:t>
                      </a:r>
                      <a:endParaRPr lang="es-ES" sz="200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1000"/>
                        </a:spcAft>
                      </a:pPr>
                      <a:r>
                        <a:rPr lang="es-ES" sz="1400">
                          <a:effectLst/>
                        </a:rPr>
                        <a:t>SELECCIÓN</a:t>
                      </a:r>
                      <a:endParaRPr lang="es-ES" sz="2000">
                        <a:effectLst/>
                        <a:latin typeface="Calibri"/>
                        <a:ea typeface="Calibri"/>
                        <a:cs typeface="Times New Roman"/>
                      </a:endParaRPr>
                    </a:p>
                  </a:txBody>
                  <a:tcPr marL="44450" marR="44450" marT="0" marB="0" anchor="ctr"/>
                </a:tc>
              </a:tr>
              <a:tr h="84403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400">
                          <a:effectLst/>
                        </a:rPr>
                        <a:t>CAPACIDAD</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POTENCIA</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COSTO</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DISPONIBILIDAD</a:t>
                      </a:r>
                      <a:endParaRPr lang="es-ES" sz="2000">
                        <a:effectLst/>
                        <a:latin typeface="Calibri"/>
                        <a:ea typeface="Calibri"/>
                        <a:cs typeface="Times New Roman"/>
                      </a:endParaRPr>
                    </a:p>
                  </a:txBody>
                  <a:tcPr marL="44450" marR="44450" marT="0" marB="0" anchor="ctr"/>
                </a:tc>
                <a:tc vMerge="1">
                  <a:txBody>
                    <a:bodyPr/>
                    <a:lstStyle/>
                    <a:p>
                      <a:endParaRPr lang="es-ES"/>
                    </a:p>
                  </a:txBody>
                  <a:tcPr/>
                </a:tc>
              </a:tr>
              <a:tr h="411092">
                <a:tc>
                  <a:txBody>
                    <a:bodyPr/>
                    <a:lstStyle/>
                    <a:p>
                      <a:pPr algn="ctr">
                        <a:lnSpc>
                          <a:spcPct val="115000"/>
                        </a:lnSpc>
                        <a:spcAft>
                          <a:spcPts val="0"/>
                        </a:spcAft>
                      </a:pPr>
                      <a:r>
                        <a:rPr lang="es-ES" sz="1400">
                          <a:effectLst/>
                        </a:rPr>
                        <a:t>Riello</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RSL 38</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Gas</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116 – 442</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0,76</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12</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850</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0,25</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0,28</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0,25</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0,78</a:t>
                      </a:r>
                      <a:endParaRPr lang="es-ES" sz="2000">
                        <a:effectLst/>
                        <a:latin typeface="Calibri"/>
                        <a:ea typeface="Calibri"/>
                        <a:cs typeface="Times New Roman"/>
                      </a:endParaRPr>
                    </a:p>
                  </a:txBody>
                  <a:tcPr marL="44450" marR="44450" marT="0" marB="0" anchor="ctr"/>
                </a:tc>
              </a:tr>
              <a:tr h="411092">
                <a:tc>
                  <a:txBody>
                    <a:bodyPr/>
                    <a:lstStyle/>
                    <a:p>
                      <a:pPr algn="ctr">
                        <a:lnSpc>
                          <a:spcPct val="115000"/>
                        </a:lnSpc>
                        <a:spcAft>
                          <a:spcPts val="0"/>
                        </a:spcAft>
                      </a:pPr>
                      <a:r>
                        <a:rPr lang="es-ES" sz="1400">
                          <a:effectLst/>
                        </a:rPr>
                        <a:t>Riello</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RL 34/M MZ</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Diesel</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97 – 395</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0,7</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12</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750</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0,21</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0,26</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0,17</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0,13</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0,76</a:t>
                      </a:r>
                      <a:endParaRPr lang="es-ES" sz="2000">
                        <a:effectLst/>
                        <a:latin typeface="Calibri"/>
                        <a:ea typeface="Calibri"/>
                        <a:cs typeface="Times New Roman"/>
                      </a:endParaRPr>
                    </a:p>
                  </a:txBody>
                  <a:tcPr marL="44450" marR="44450" marT="0" marB="0" anchor="ctr"/>
                </a:tc>
              </a:tr>
              <a:tr h="822186">
                <a:tc>
                  <a:txBody>
                    <a:bodyPr/>
                    <a:lstStyle/>
                    <a:p>
                      <a:pPr algn="ctr">
                        <a:lnSpc>
                          <a:spcPct val="115000"/>
                        </a:lnSpc>
                        <a:spcAft>
                          <a:spcPts val="0"/>
                        </a:spcAft>
                      </a:pPr>
                      <a:r>
                        <a:rPr lang="es-ES" sz="1400">
                          <a:effectLst/>
                        </a:rPr>
                        <a:t>Riello</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err="1">
                          <a:effectLst/>
                        </a:rPr>
                        <a:t>Riello</a:t>
                      </a:r>
                      <a:r>
                        <a:rPr lang="es-ES" sz="1400" dirty="0">
                          <a:effectLst/>
                        </a:rPr>
                        <a:t> </a:t>
                      </a:r>
                      <a:r>
                        <a:rPr lang="es-ES" sz="1400" dirty="0" err="1">
                          <a:effectLst/>
                        </a:rPr>
                        <a:t>Press</a:t>
                      </a:r>
                      <a:r>
                        <a:rPr lang="es-ES" sz="1400" dirty="0">
                          <a:effectLst/>
                        </a:rPr>
                        <a:t> 1G</a:t>
                      </a:r>
                      <a:endParaRPr lang="es-ES"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Diesel</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130 – 534</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0,6</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12</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680</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0,28</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0,22</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0,12</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0,13</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a:effectLst/>
                        </a:rPr>
                        <a:t>0,75</a:t>
                      </a:r>
                      <a:endParaRPr lang="es-ES" sz="2000">
                        <a:effectLst/>
                        <a:latin typeface="Calibri"/>
                        <a:ea typeface="Calibri"/>
                        <a:cs typeface="Times New Roman"/>
                      </a:endParaRPr>
                    </a:p>
                  </a:txBody>
                  <a:tcPr marL="44450" marR="44450" marT="0" marB="0" anchor="ctr"/>
                </a:tc>
              </a:tr>
              <a:tr h="844031">
                <a:tc>
                  <a:txBody>
                    <a:bodyPr/>
                    <a:lstStyle/>
                    <a:p>
                      <a:pPr algn="ctr">
                        <a:lnSpc>
                          <a:spcPct val="115000"/>
                        </a:lnSpc>
                        <a:spcAft>
                          <a:spcPts val="0"/>
                        </a:spcAft>
                      </a:pPr>
                      <a:r>
                        <a:rPr lang="es-ES" sz="1400">
                          <a:solidFill>
                            <a:sysClr val="windowText" lastClr="000000"/>
                          </a:solidFill>
                          <a:effectLst/>
                        </a:rPr>
                        <a:t>KRANIMUS</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a:solidFill>
                            <a:sysClr val="windowText" lastClr="000000"/>
                          </a:solidFill>
                          <a:effectLst/>
                        </a:rPr>
                        <a:t>GR-20</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a:solidFill>
                            <a:sysClr val="windowText" lastClr="000000"/>
                          </a:solidFill>
                          <a:effectLst/>
                        </a:rPr>
                        <a:t>Diesel</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a:solidFill>
                            <a:sysClr val="windowText" lastClr="000000"/>
                          </a:solidFill>
                          <a:effectLst/>
                        </a:rPr>
                        <a:t>95 – 239</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a:solidFill>
                            <a:sysClr val="windowText" lastClr="000000"/>
                          </a:solidFill>
                          <a:effectLst/>
                        </a:rPr>
                        <a:t>0,6</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dirty="0">
                          <a:solidFill>
                            <a:sysClr val="windowText" lastClr="000000"/>
                          </a:solidFill>
                          <a:effectLst/>
                        </a:rPr>
                        <a:t>x</a:t>
                      </a:r>
                      <a:endParaRPr lang="es-ES" sz="2000" dirty="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a:solidFill>
                            <a:sysClr val="windowText" lastClr="000000"/>
                          </a:solidFill>
                          <a:effectLst/>
                        </a:rPr>
                        <a:t>500</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a:solidFill>
                            <a:sysClr val="windowText" lastClr="000000"/>
                          </a:solidFill>
                          <a:effectLst/>
                        </a:rPr>
                        <a:t>0,23</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a:solidFill>
                            <a:sysClr val="windowText" lastClr="000000"/>
                          </a:solidFill>
                          <a:effectLst/>
                        </a:rPr>
                        <a:t>0,22</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a:solidFill>
                            <a:sysClr val="windowText" lastClr="000000"/>
                          </a:solidFill>
                          <a:effectLst/>
                        </a:rPr>
                        <a:t>0,33</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a:solidFill>
                            <a:sysClr val="windowText" lastClr="000000"/>
                          </a:solidFill>
                          <a:effectLst/>
                        </a:rPr>
                        <a:t>0,11</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S" sz="1400" dirty="0">
                          <a:solidFill>
                            <a:sysClr val="windowText" lastClr="000000"/>
                          </a:solidFill>
                          <a:effectLst/>
                        </a:rPr>
                        <a:t>0,89</a:t>
                      </a:r>
                      <a:endParaRPr lang="es-ES" sz="2000" dirty="0">
                        <a:solidFill>
                          <a:sysClr val="windowText" lastClr="000000"/>
                        </a:solidFill>
                        <a:effectLst/>
                        <a:latin typeface="Calibri"/>
                        <a:ea typeface="Calibri"/>
                        <a:cs typeface="Times New Roman"/>
                      </a:endParaRPr>
                    </a:p>
                  </a:txBody>
                  <a:tcPr marL="44450" marR="44450" marT="0" marB="0" anchor="ctr">
                    <a:solidFill>
                      <a:srgbClr val="FFFF00"/>
                    </a:solidFill>
                  </a:tcPr>
                </a:tc>
              </a:tr>
            </a:tbl>
          </a:graphicData>
        </a:graphic>
      </p:graphicFrame>
    </p:spTree>
    <p:extLst>
      <p:ext uri="{BB962C8B-B14F-4D97-AF65-F5344CB8AC3E}">
        <p14:creationId xmlns:p14="http://schemas.microsoft.com/office/powerpoint/2010/main" val="373836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2961530" cy="2100263"/>
          </a:xfrm>
        </p:spPr>
        <p:txBody>
          <a:bodyPr>
            <a:normAutofit/>
          </a:bodyPr>
          <a:lstStyle/>
          <a:p>
            <a:pPr algn="ctr"/>
            <a:r>
              <a:rPr lang="es-ES" sz="6000" b="1" dirty="0" smtClean="0"/>
              <a:t>SELECCIÓN DE VENTILADORES</a:t>
            </a:r>
            <a:endParaRPr lang="es-ES" sz="6000" dirty="0"/>
          </a:p>
        </p:txBody>
      </p:sp>
      <p:graphicFrame>
        <p:nvGraphicFramePr>
          <p:cNvPr id="4" name="3 Tabla"/>
          <p:cNvGraphicFramePr>
            <a:graphicFrameLocks noGrp="1"/>
          </p:cNvGraphicFramePr>
          <p:nvPr>
            <p:extLst>
              <p:ext uri="{D42A27DB-BD31-4B8C-83A1-F6EECF244321}">
                <p14:modId xmlns:p14="http://schemas.microsoft.com/office/powerpoint/2010/main" val="2953874932"/>
              </p:ext>
            </p:extLst>
          </p:nvPr>
        </p:nvGraphicFramePr>
        <p:xfrm>
          <a:off x="288132" y="3204443"/>
          <a:ext cx="13897546" cy="3291840"/>
        </p:xfrm>
        <a:graphic>
          <a:graphicData uri="http://schemas.openxmlformats.org/drawingml/2006/table">
            <a:tbl>
              <a:tblPr firstRow="1" firstCol="1" bandRow="1">
                <a:tableStyleId>{5940675A-B579-460E-94D1-54222C63F5DA}</a:tableStyleId>
              </a:tblPr>
              <a:tblGrid>
                <a:gridCol w="2262836"/>
                <a:gridCol w="2126277"/>
                <a:gridCol w="3503106"/>
                <a:gridCol w="1626443"/>
                <a:gridCol w="1626443"/>
                <a:gridCol w="2752441"/>
              </a:tblGrid>
              <a:tr h="200025">
                <a:tc>
                  <a:txBody>
                    <a:bodyPr/>
                    <a:lstStyle/>
                    <a:p>
                      <a:pPr>
                        <a:lnSpc>
                          <a:spcPct val="115000"/>
                        </a:lnSpc>
                      </a:pPr>
                      <a:endParaRPr lang="es-ES" sz="2400" dirty="0">
                        <a:effectLst/>
                        <a:latin typeface="Calibri"/>
                      </a:endParaRPr>
                    </a:p>
                  </a:txBody>
                  <a:tcPr marL="44450" marR="44450" marT="0" marB="0" anchor="ctr"/>
                </a:tc>
                <a:tc>
                  <a:txBody>
                    <a:bodyPr/>
                    <a:lstStyle/>
                    <a:p>
                      <a:pPr algn="ctr">
                        <a:lnSpc>
                          <a:spcPct val="150000"/>
                        </a:lnSpc>
                        <a:spcAft>
                          <a:spcPts val="1000"/>
                        </a:spcAft>
                      </a:pPr>
                      <a:r>
                        <a:rPr lang="es-ES" sz="2400">
                          <a:effectLst/>
                        </a:rPr>
                        <a:t>CFM</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dirty="0">
                          <a:effectLst/>
                        </a:rPr>
                        <a:t>PRESIÓN ESTÁTICA</a:t>
                      </a:r>
                      <a:endParaRPr lang="es-ES" sz="2400" dirty="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COSTO</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∑+1</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PONDERACIÓN</a:t>
                      </a:r>
                      <a:endParaRPr lang="es-ES" sz="2400">
                        <a:effectLst/>
                        <a:latin typeface="Calibri"/>
                        <a:ea typeface="Calibri"/>
                        <a:cs typeface="Times New Roman"/>
                      </a:endParaRPr>
                    </a:p>
                  </a:txBody>
                  <a:tcPr marL="44450" marR="44450" marT="0" marB="0" anchor="ctr"/>
                </a:tc>
              </a:tr>
              <a:tr h="250825">
                <a:tc>
                  <a:txBody>
                    <a:bodyPr/>
                    <a:lstStyle/>
                    <a:p>
                      <a:pPr algn="ctr">
                        <a:lnSpc>
                          <a:spcPct val="150000"/>
                        </a:lnSpc>
                        <a:spcAft>
                          <a:spcPts val="1000"/>
                        </a:spcAft>
                      </a:pPr>
                      <a:r>
                        <a:rPr lang="es-ES" sz="2400">
                          <a:effectLst/>
                        </a:rPr>
                        <a:t>CFM</a:t>
                      </a:r>
                      <a:endParaRPr lang="es-ES" sz="2400">
                        <a:effectLst/>
                        <a:latin typeface="Calibri"/>
                        <a:ea typeface="Calibri"/>
                        <a:cs typeface="Times New Roman"/>
                      </a:endParaRPr>
                    </a:p>
                  </a:txBody>
                  <a:tcPr marL="44450" marR="44450" marT="0" marB="0" anchor="ctr"/>
                </a:tc>
                <a:tc>
                  <a:txBody>
                    <a:bodyPr/>
                    <a:lstStyle/>
                    <a:p>
                      <a:pPr>
                        <a:lnSpc>
                          <a:spcPct val="115000"/>
                        </a:lnSpc>
                      </a:pPr>
                      <a:endParaRPr lang="es-ES" sz="2400" dirty="0">
                        <a:effectLst/>
                        <a:latin typeface="Calibri"/>
                      </a:endParaRPr>
                    </a:p>
                  </a:txBody>
                  <a:tcPr marL="44450" marR="44450" marT="0" marB="0" anchor="ctr">
                    <a:solidFill>
                      <a:srgbClr val="FFFF00"/>
                    </a:solidFill>
                  </a:tcPr>
                </a:tc>
                <a:tc>
                  <a:txBody>
                    <a:bodyPr/>
                    <a:lstStyle/>
                    <a:p>
                      <a:pPr algn="ctr">
                        <a:lnSpc>
                          <a:spcPct val="150000"/>
                        </a:lnSpc>
                        <a:spcAft>
                          <a:spcPts val="1000"/>
                        </a:spcAft>
                      </a:pPr>
                      <a:r>
                        <a:rPr lang="es-ES" sz="2400" dirty="0">
                          <a:effectLst/>
                        </a:rPr>
                        <a:t>0.5</a:t>
                      </a:r>
                      <a:endParaRPr lang="es-ES" sz="2400" dirty="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1</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2.5</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0.33</a:t>
                      </a:r>
                      <a:endParaRPr lang="es-ES" sz="2400">
                        <a:effectLst/>
                        <a:latin typeface="Calibri"/>
                        <a:ea typeface="Calibri"/>
                        <a:cs typeface="Times New Roman"/>
                      </a:endParaRPr>
                    </a:p>
                  </a:txBody>
                  <a:tcPr marL="44450" marR="44450" marT="0" marB="0" anchor="ctr"/>
                </a:tc>
              </a:tr>
              <a:tr h="273685">
                <a:tc>
                  <a:txBody>
                    <a:bodyPr/>
                    <a:lstStyle/>
                    <a:p>
                      <a:pPr algn="ctr">
                        <a:lnSpc>
                          <a:spcPct val="150000"/>
                        </a:lnSpc>
                        <a:spcAft>
                          <a:spcPts val="1000"/>
                        </a:spcAft>
                      </a:pPr>
                      <a:r>
                        <a:rPr lang="es-ES" sz="2400">
                          <a:effectLst/>
                        </a:rPr>
                        <a:t>PRESIÓN ESTÁTICA</a:t>
                      </a:r>
                      <a:endParaRPr lang="es-ES" sz="2400">
                        <a:effectLst/>
                        <a:latin typeface="Calibri"/>
                        <a:ea typeface="Calibri"/>
                        <a:cs typeface="Times New Roman"/>
                      </a:endParaRPr>
                    </a:p>
                  </a:txBody>
                  <a:tcPr marL="44450" marR="44450" marT="0" marB="0" anchor="ctr"/>
                </a:tc>
                <a:tc>
                  <a:txBody>
                    <a:bodyPr/>
                    <a:lstStyle/>
                    <a:p>
                      <a:pPr algn="ctr">
                        <a:lnSpc>
                          <a:spcPct val="115000"/>
                        </a:lnSpc>
                      </a:pPr>
                      <a:r>
                        <a:rPr lang="es-MX" sz="2400" dirty="0" smtClean="0">
                          <a:effectLst/>
                          <a:latin typeface="Calibri"/>
                        </a:rPr>
                        <a:t>0</a:t>
                      </a:r>
                      <a:endParaRPr lang="es-ES" sz="2400" dirty="0">
                        <a:effectLst/>
                        <a:latin typeface="Calibri"/>
                      </a:endParaRPr>
                    </a:p>
                  </a:txBody>
                  <a:tcPr marL="44450" marR="44450" marT="0" marB="0" anchor="ctr"/>
                </a:tc>
                <a:tc>
                  <a:txBody>
                    <a:bodyPr/>
                    <a:lstStyle/>
                    <a:p>
                      <a:pPr>
                        <a:lnSpc>
                          <a:spcPct val="115000"/>
                        </a:lnSpc>
                      </a:pPr>
                      <a:endParaRPr lang="es-ES" sz="2400" dirty="0">
                        <a:effectLst/>
                        <a:latin typeface="Calibri"/>
                      </a:endParaRPr>
                    </a:p>
                  </a:txBody>
                  <a:tcPr marL="44450" marR="44450" marT="0" marB="0" anchor="ctr">
                    <a:solidFill>
                      <a:srgbClr val="FFFF00"/>
                    </a:solidFill>
                  </a:tcPr>
                </a:tc>
                <a:tc>
                  <a:txBody>
                    <a:bodyPr/>
                    <a:lstStyle/>
                    <a:p>
                      <a:pPr algn="ctr">
                        <a:lnSpc>
                          <a:spcPct val="150000"/>
                        </a:lnSpc>
                        <a:spcAft>
                          <a:spcPts val="1000"/>
                        </a:spcAft>
                      </a:pPr>
                      <a:r>
                        <a:rPr lang="es-ES" sz="2400">
                          <a:effectLst/>
                        </a:rPr>
                        <a:t>1</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2</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0.27</a:t>
                      </a:r>
                      <a:endParaRPr lang="es-ES" sz="2400">
                        <a:effectLst/>
                        <a:latin typeface="Calibri"/>
                        <a:ea typeface="Calibri"/>
                        <a:cs typeface="Times New Roman"/>
                      </a:endParaRPr>
                    </a:p>
                  </a:txBody>
                  <a:tcPr marL="44450" marR="44450" marT="0" marB="0" anchor="ctr"/>
                </a:tc>
              </a:tr>
              <a:tr h="285115">
                <a:tc>
                  <a:txBody>
                    <a:bodyPr/>
                    <a:lstStyle/>
                    <a:p>
                      <a:pPr algn="ctr">
                        <a:lnSpc>
                          <a:spcPct val="150000"/>
                        </a:lnSpc>
                        <a:spcAft>
                          <a:spcPts val="1000"/>
                        </a:spcAft>
                      </a:pPr>
                      <a:r>
                        <a:rPr lang="es-ES" sz="2400">
                          <a:effectLst/>
                        </a:rPr>
                        <a:t>COSTO</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dirty="0">
                          <a:effectLst/>
                        </a:rPr>
                        <a:t>1</a:t>
                      </a:r>
                      <a:endParaRPr lang="es-ES" sz="2400" dirty="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1</a:t>
                      </a:r>
                      <a:endParaRPr lang="es-ES" sz="2400">
                        <a:effectLst/>
                        <a:latin typeface="Calibri"/>
                        <a:ea typeface="Calibri"/>
                        <a:cs typeface="Times New Roman"/>
                      </a:endParaRPr>
                    </a:p>
                  </a:txBody>
                  <a:tcPr marL="44450" marR="44450" marT="0" marB="0" anchor="ctr"/>
                </a:tc>
                <a:tc>
                  <a:txBody>
                    <a:bodyPr/>
                    <a:lstStyle/>
                    <a:p>
                      <a:pPr>
                        <a:lnSpc>
                          <a:spcPct val="115000"/>
                        </a:lnSpc>
                      </a:pPr>
                      <a:endParaRPr lang="es-ES" sz="2400" dirty="0">
                        <a:effectLst/>
                        <a:latin typeface="Calibri"/>
                      </a:endParaRPr>
                    </a:p>
                  </a:txBody>
                  <a:tcPr marL="44450" marR="44450" marT="0" marB="0" anchor="ctr">
                    <a:solidFill>
                      <a:srgbClr val="FFFF00"/>
                    </a:solidFill>
                  </a:tcPr>
                </a:tc>
                <a:tc>
                  <a:txBody>
                    <a:bodyPr/>
                    <a:lstStyle/>
                    <a:p>
                      <a:pPr algn="ctr">
                        <a:lnSpc>
                          <a:spcPct val="150000"/>
                        </a:lnSpc>
                        <a:spcAft>
                          <a:spcPts val="1000"/>
                        </a:spcAft>
                      </a:pPr>
                      <a:r>
                        <a:rPr lang="es-ES" sz="2400">
                          <a:effectLst/>
                        </a:rPr>
                        <a:t>3</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0.40</a:t>
                      </a:r>
                      <a:endParaRPr lang="es-ES" sz="2400">
                        <a:effectLst/>
                        <a:latin typeface="Calibri"/>
                        <a:ea typeface="Calibri"/>
                        <a:cs typeface="Times New Roman"/>
                      </a:endParaRPr>
                    </a:p>
                  </a:txBody>
                  <a:tcPr marL="44450" marR="44450" marT="0" marB="0" anchor="ctr"/>
                </a:tc>
              </a:tr>
              <a:tr h="200025">
                <a:tc>
                  <a:txBody>
                    <a:bodyPr/>
                    <a:lstStyle/>
                    <a:p>
                      <a:pPr>
                        <a:lnSpc>
                          <a:spcPct val="115000"/>
                        </a:lnSpc>
                      </a:pPr>
                      <a:endParaRPr lang="es-ES" sz="2400">
                        <a:effectLst/>
                        <a:latin typeface="Calibri"/>
                      </a:endParaRPr>
                    </a:p>
                  </a:txBody>
                  <a:tcPr marL="44450" marR="44450" marT="0" marB="0" anchor="ctr"/>
                </a:tc>
                <a:tc>
                  <a:txBody>
                    <a:bodyPr/>
                    <a:lstStyle/>
                    <a:p>
                      <a:pPr>
                        <a:lnSpc>
                          <a:spcPct val="115000"/>
                        </a:lnSpc>
                      </a:pPr>
                      <a:endParaRPr lang="es-ES" sz="2400">
                        <a:effectLst/>
                        <a:latin typeface="Calibri"/>
                      </a:endParaRPr>
                    </a:p>
                  </a:txBody>
                  <a:tcPr marL="44450" marR="44450" marT="0" marB="0" anchor="ctr"/>
                </a:tc>
                <a:tc>
                  <a:txBody>
                    <a:bodyPr/>
                    <a:lstStyle/>
                    <a:p>
                      <a:pPr>
                        <a:lnSpc>
                          <a:spcPct val="115000"/>
                        </a:lnSpc>
                      </a:pPr>
                      <a:endParaRPr lang="es-ES" sz="2400">
                        <a:effectLst/>
                        <a:latin typeface="Calibri"/>
                      </a:endParaRPr>
                    </a:p>
                  </a:txBody>
                  <a:tcPr marL="44450" marR="44450" marT="0" marB="0" anchor="ctr"/>
                </a:tc>
                <a:tc>
                  <a:txBody>
                    <a:bodyPr/>
                    <a:lstStyle/>
                    <a:p>
                      <a:pPr algn="ctr">
                        <a:lnSpc>
                          <a:spcPct val="150000"/>
                        </a:lnSpc>
                        <a:spcAft>
                          <a:spcPts val="1000"/>
                        </a:spcAft>
                      </a:pPr>
                      <a:r>
                        <a:rPr lang="es-ES" sz="2400">
                          <a:effectLst/>
                        </a:rPr>
                        <a:t>TOTAL</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dirty="0">
                          <a:effectLst/>
                        </a:rPr>
                        <a:t>7.5</a:t>
                      </a:r>
                      <a:endParaRPr lang="es-ES" sz="2400" dirty="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dirty="0">
                          <a:effectLst/>
                        </a:rPr>
                        <a:t>1.00</a:t>
                      </a:r>
                      <a:endParaRPr lang="es-ES" sz="2400" dirty="0">
                        <a:effectLst/>
                        <a:latin typeface="Calibri"/>
                        <a:ea typeface="Calibri"/>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814081914"/>
              </p:ext>
            </p:extLst>
          </p:nvPr>
        </p:nvGraphicFramePr>
        <p:xfrm>
          <a:off x="0" y="7164883"/>
          <a:ext cx="14370089" cy="2743200"/>
        </p:xfrm>
        <a:graphic>
          <a:graphicData uri="http://schemas.openxmlformats.org/drawingml/2006/table">
            <a:tbl>
              <a:tblPr firstRow="1" firstCol="1" bandRow="1">
                <a:tableStyleId>{5940675A-B579-460E-94D1-54222C63F5DA}</a:tableStyleId>
              </a:tblPr>
              <a:tblGrid>
                <a:gridCol w="1768588"/>
                <a:gridCol w="2160240"/>
                <a:gridCol w="864096"/>
                <a:gridCol w="936104"/>
                <a:gridCol w="1368152"/>
                <a:gridCol w="1368152"/>
                <a:gridCol w="2016224"/>
                <a:gridCol w="1695592"/>
                <a:gridCol w="2192941"/>
              </a:tblGrid>
              <a:tr h="200025">
                <a:tc rowSpan="2">
                  <a:txBody>
                    <a:bodyPr/>
                    <a:lstStyle/>
                    <a:p>
                      <a:pPr algn="ctr">
                        <a:lnSpc>
                          <a:spcPct val="150000"/>
                        </a:lnSpc>
                        <a:spcAft>
                          <a:spcPts val="1000"/>
                        </a:spcAft>
                      </a:pPr>
                      <a:r>
                        <a:rPr lang="es-ES" sz="2400" dirty="0">
                          <a:effectLst/>
                        </a:rPr>
                        <a:t>Marca</a:t>
                      </a:r>
                      <a:endParaRPr lang="es-ES" sz="2000" dirty="0">
                        <a:effectLst/>
                        <a:latin typeface="Calibri"/>
                        <a:ea typeface="Calibri"/>
                        <a:cs typeface="Times New Roman"/>
                      </a:endParaRPr>
                    </a:p>
                  </a:txBody>
                  <a:tcPr marL="44450" marR="44450" marT="0" marB="0" anchor="ctr"/>
                </a:tc>
                <a:tc rowSpan="2">
                  <a:txBody>
                    <a:bodyPr/>
                    <a:lstStyle/>
                    <a:p>
                      <a:pPr algn="ctr">
                        <a:lnSpc>
                          <a:spcPct val="150000"/>
                        </a:lnSpc>
                        <a:spcAft>
                          <a:spcPts val="1000"/>
                        </a:spcAft>
                      </a:pPr>
                      <a:r>
                        <a:rPr lang="es-ES" sz="2400">
                          <a:effectLst/>
                        </a:rPr>
                        <a:t>Especificación</a:t>
                      </a:r>
                      <a:endParaRPr lang="es-ES" sz="2000">
                        <a:effectLst/>
                        <a:latin typeface="Calibri"/>
                        <a:ea typeface="Calibri"/>
                        <a:cs typeface="Times New Roman"/>
                      </a:endParaRPr>
                    </a:p>
                  </a:txBody>
                  <a:tcPr marL="44450" marR="44450" marT="0" marB="0" anchor="ctr"/>
                </a:tc>
                <a:tc rowSpan="2">
                  <a:txBody>
                    <a:bodyPr/>
                    <a:lstStyle/>
                    <a:p>
                      <a:pPr algn="ctr">
                        <a:lnSpc>
                          <a:spcPct val="150000"/>
                        </a:lnSpc>
                        <a:spcAft>
                          <a:spcPts val="1000"/>
                        </a:spcAft>
                      </a:pPr>
                      <a:r>
                        <a:rPr lang="es-ES" sz="2400">
                          <a:effectLst/>
                        </a:rPr>
                        <a:t>CFM</a:t>
                      </a:r>
                      <a:endParaRPr lang="es-ES" sz="2000">
                        <a:effectLst/>
                        <a:latin typeface="Calibri"/>
                        <a:ea typeface="Calibri"/>
                        <a:cs typeface="Times New Roman"/>
                      </a:endParaRPr>
                    </a:p>
                  </a:txBody>
                  <a:tcPr marL="44450" marR="44450" marT="0" marB="0" anchor="ctr"/>
                </a:tc>
                <a:tc rowSpan="2">
                  <a:txBody>
                    <a:bodyPr/>
                    <a:lstStyle/>
                    <a:p>
                      <a:pPr algn="ctr">
                        <a:lnSpc>
                          <a:spcPct val="150000"/>
                        </a:lnSpc>
                        <a:spcAft>
                          <a:spcPts val="1000"/>
                        </a:spcAft>
                      </a:pPr>
                      <a:r>
                        <a:rPr lang="es-ES" sz="2400">
                          <a:effectLst/>
                        </a:rPr>
                        <a:t>Pe</a:t>
                      </a:r>
                      <a:endParaRPr lang="es-ES" sz="2000">
                        <a:effectLst/>
                        <a:latin typeface="Calibri"/>
                        <a:ea typeface="Calibri"/>
                        <a:cs typeface="Times New Roman"/>
                      </a:endParaRPr>
                    </a:p>
                  </a:txBody>
                  <a:tcPr marL="44450" marR="44450" marT="0" marB="0" anchor="ctr"/>
                </a:tc>
                <a:tc rowSpan="2">
                  <a:txBody>
                    <a:bodyPr/>
                    <a:lstStyle/>
                    <a:p>
                      <a:pPr algn="ctr">
                        <a:lnSpc>
                          <a:spcPct val="150000"/>
                        </a:lnSpc>
                        <a:spcAft>
                          <a:spcPts val="1000"/>
                        </a:spcAft>
                      </a:pPr>
                      <a:r>
                        <a:rPr lang="es-ES" sz="2400">
                          <a:effectLst/>
                        </a:rPr>
                        <a:t>COSTO</a:t>
                      </a:r>
                      <a:endParaRPr lang="es-ES" sz="2000">
                        <a:effectLst/>
                        <a:latin typeface="Calibri"/>
                        <a:ea typeface="Calibri"/>
                        <a:cs typeface="Times New Roman"/>
                      </a:endParaRPr>
                    </a:p>
                  </a:txBody>
                  <a:tcPr marL="44450" marR="44450" marT="0" marB="0" anchor="ctr"/>
                </a:tc>
                <a:tc gridSpan="3">
                  <a:txBody>
                    <a:bodyPr/>
                    <a:lstStyle/>
                    <a:p>
                      <a:pPr algn="ctr">
                        <a:lnSpc>
                          <a:spcPct val="150000"/>
                        </a:lnSpc>
                        <a:spcAft>
                          <a:spcPts val="1000"/>
                        </a:spcAft>
                      </a:pPr>
                      <a:r>
                        <a:rPr lang="es-ES" sz="2400" dirty="0">
                          <a:effectLst/>
                        </a:rPr>
                        <a:t>PONDERACIÓN</a:t>
                      </a:r>
                      <a:endParaRPr lang="es-ES" sz="2000" dirty="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rowSpan="2">
                  <a:txBody>
                    <a:bodyPr/>
                    <a:lstStyle/>
                    <a:p>
                      <a:pPr algn="ctr">
                        <a:lnSpc>
                          <a:spcPct val="150000"/>
                        </a:lnSpc>
                        <a:spcAft>
                          <a:spcPts val="1000"/>
                        </a:spcAft>
                      </a:pPr>
                      <a:r>
                        <a:rPr lang="es-ES" sz="2400">
                          <a:effectLst/>
                        </a:rPr>
                        <a:t>SELECCIÓN</a:t>
                      </a:r>
                      <a:endParaRPr lang="es-ES" sz="2000">
                        <a:effectLst/>
                        <a:latin typeface="Calibri"/>
                        <a:ea typeface="Calibri"/>
                        <a:cs typeface="Times New Roman"/>
                      </a:endParaRPr>
                    </a:p>
                  </a:txBody>
                  <a:tcPr marL="44450" marR="44450" marT="0" marB="0" anchor="ctr"/>
                </a:tc>
              </a:tr>
              <a:tr h="20002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1000"/>
                        </a:spcAft>
                      </a:pPr>
                      <a:r>
                        <a:rPr lang="es-ES" sz="2400">
                          <a:effectLst/>
                        </a:rPr>
                        <a:t>CFM</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Pe(pca)</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COSTO</a:t>
                      </a:r>
                      <a:endParaRPr lang="es-ES" sz="2000">
                        <a:effectLst/>
                        <a:latin typeface="Calibri"/>
                        <a:ea typeface="Calibri"/>
                        <a:cs typeface="Times New Roman"/>
                      </a:endParaRPr>
                    </a:p>
                  </a:txBody>
                  <a:tcPr marL="44450" marR="44450" marT="0" marB="0" anchor="ctr"/>
                </a:tc>
                <a:tc vMerge="1">
                  <a:txBody>
                    <a:bodyPr/>
                    <a:lstStyle/>
                    <a:p>
                      <a:endParaRPr lang="es-ES"/>
                    </a:p>
                  </a:txBody>
                  <a:tcPr/>
                </a:tc>
              </a:tr>
              <a:tr h="276225">
                <a:tc>
                  <a:txBody>
                    <a:bodyPr/>
                    <a:lstStyle/>
                    <a:p>
                      <a:pPr algn="ctr">
                        <a:lnSpc>
                          <a:spcPct val="150000"/>
                        </a:lnSpc>
                        <a:spcAft>
                          <a:spcPts val="1000"/>
                        </a:spcAft>
                      </a:pPr>
                      <a:r>
                        <a:rPr lang="es-ES" sz="2400">
                          <a:effectLst/>
                        </a:rPr>
                        <a:t>GreenHeck</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S1-16-436-C8</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1732</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0.1</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dirty="0">
                          <a:effectLst/>
                        </a:rPr>
                        <a:t>2000</a:t>
                      </a:r>
                      <a:endParaRPr lang="es-ES" sz="2000" dirty="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0.31</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0.07</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0.03</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0.41</a:t>
                      </a:r>
                      <a:endParaRPr lang="es-ES" sz="2000">
                        <a:effectLst/>
                        <a:latin typeface="Calibri"/>
                        <a:ea typeface="Calibri"/>
                        <a:cs typeface="Times New Roman"/>
                      </a:endParaRPr>
                    </a:p>
                  </a:txBody>
                  <a:tcPr marL="44450" marR="44450" marT="0" marB="0" anchor="ctr"/>
                </a:tc>
              </a:tr>
              <a:tr h="228600">
                <a:tc>
                  <a:txBody>
                    <a:bodyPr/>
                    <a:lstStyle/>
                    <a:p>
                      <a:pPr algn="ctr">
                        <a:lnSpc>
                          <a:spcPct val="150000"/>
                        </a:lnSpc>
                        <a:spcAft>
                          <a:spcPts val="1000"/>
                        </a:spcAft>
                      </a:pPr>
                      <a:r>
                        <a:rPr lang="es-ES" sz="2400">
                          <a:solidFill>
                            <a:sysClr val="windowText" lastClr="000000"/>
                          </a:solidFill>
                          <a:effectLst/>
                        </a:rPr>
                        <a:t>GreenHeck</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400">
                          <a:solidFill>
                            <a:sysClr val="windowText" lastClr="000000"/>
                          </a:solidFill>
                          <a:effectLst/>
                        </a:rPr>
                        <a:t>S1-16-426-B6</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400">
                          <a:solidFill>
                            <a:sysClr val="windowText" lastClr="000000"/>
                          </a:solidFill>
                          <a:effectLst/>
                        </a:rPr>
                        <a:t>1588</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400">
                          <a:solidFill>
                            <a:sysClr val="windowText" lastClr="000000"/>
                          </a:solidFill>
                          <a:effectLst/>
                        </a:rPr>
                        <a:t>0.25</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400">
                          <a:solidFill>
                            <a:sysClr val="windowText" lastClr="000000"/>
                          </a:solidFill>
                          <a:effectLst/>
                        </a:rPr>
                        <a:t>1850</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400">
                          <a:solidFill>
                            <a:sysClr val="windowText" lastClr="000000"/>
                          </a:solidFill>
                          <a:effectLst/>
                        </a:rPr>
                        <a:t>0.28</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400">
                          <a:solidFill>
                            <a:sysClr val="windowText" lastClr="000000"/>
                          </a:solidFill>
                          <a:effectLst/>
                        </a:rPr>
                        <a:t>0.18</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400">
                          <a:solidFill>
                            <a:sysClr val="windowText" lastClr="000000"/>
                          </a:solidFill>
                          <a:effectLst/>
                        </a:rPr>
                        <a:t>0.40</a:t>
                      </a:r>
                      <a:endParaRPr lang="es-ES" sz="20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400" dirty="0">
                          <a:solidFill>
                            <a:sysClr val="windowText" lastClr="000000"/>
                          </a:solidFill>
                          <a:effectLst/>
                          <a:highlight>
                            <a:srgbClr val="FFFF00"/>
                          </a:highlight>
                        </a:rPr>
                        <a:t>0.86</a:t>
                      </a:r>
                      <a:endParaRPr lang="es-ES" sz="2000" dirty="0">
                        <a:solidFill>
                          <a:sysClr val="windowText" lastClr="000000"/>
                        </a:solidFill>
                        <a:effectLst/>
                        <a:latin typeface="Calibri"/>
                        <a:ea typeface="Calibri"/>
                        <a:cs typeface="Times New Roman"/>
                      </a:endParaRPr>
                    </a:p>
                  </a:txBody>
                  <a:tcPr marL="44450" marR="44450" marT="0" marB="0" anchor="ctr">
                    <a:solidFill>
                      <a:srgbClr val="FFFF00"/>
                    </a:solidFill>
                  </a:tcPr>
                </a:tc>
              </a:tr>
              <a:tr h="190500">
                <a:tc>
                  <a:txBody>
                    <a:bodyPr/>
                    <a:lstStyle/>
                    <a:p>
                      <a:pPr algn="ctr">
                        <a:lnSpc>
                          <a:spcPct val="150000"/>
                        </a:lnSpc>
                        <a:spcAft>
                          <a:spcPts val="1000"/>
                        </a:spcAft>
                      </a:pPr>
                      <a:r>
                        <a:rPr lang="es-ES" sz="2400">
                          <a:effectLst/>
                        </a:rPr>
                        <a:t>GreenHeck</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S1-20-424-B4</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1873</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0.38</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2500</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dirty="0">
                          <a:effectLst/>
                        </a:rPr>
                        <a:t>0.33</a:t>
                      </a:r>
                      <a:endParaRPr lang="es-ES" sz="2000" dirty="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dirty="0">
                          <a:effectLst/>
                        </a:rPr>
                        <a:t>0.27</a:t>
                      </a:r>
                      <a:endParaRPr lang="es-ES" sz="2000" dirty="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0.14</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dirty="0">
                          <a:effectLst/>
                        </a:rPr>
                        <a:t>0.74</a:t>
                      </a:r>
                      <a:endParaRPr lang="es-ES" sz="20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170188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2961530" cy="2100263"/>
          </a:xfrm>
        </p:spPr>
        <p:txBody>
          <a:bodyPr>
            <a:normAutofit/>
          </a:bodyPr>
          <a:lstStyle/>
          <a:p>
            <a:pPr algn="ctr"/>
            <a:r>
              <a:rPr lang="es-ES" sz="6000" b="1" dirty="0"/>
              <a:t>SELECCIÓN DEL </a:t>
            </a:r>
            <a:r>
              <a:rPr lang="es-ES" sz="6000" b="1" dirty="0" smtClean="0"/>
              <a:t>VARIADOR DE FRECUENCIA </a:t>
            </a:r>
            <a:endParaRPr lang="es-ES" sz="6000" dirty="0"/>
          </a:p>
        </p:txBody>
      </p:sp>
      <p:graphicFrame>
        <p:nvGraphicFramePr>
          <p:cNvPr id="5" name="4 Tabla"/>
          <p:cNvGraphicFramePr>
            <a:graphicFrameLocks noGrp="1"/>
          </p:cNvGraphicFramePr>
          <p:nvPr>
            <p:extLst>
              <p:ext uri="{D42A27DB-BD31-4B8C-83A1-F6EECF244321}">
                <p14:modId xmlns:p14="http://schemas.microsoft.com/office/powerpoint/2010/main" val="2591389660"/>
              </p:ext>
            </p:extLst>
          </p:nvPr>
        </p:nvGraphicFramePr>
        <p:xfrm>
          <a:off x="1872308" y="3348459"/>
          <a:ext cx="11161242" cy="2743200"/>
        </p:xfrm>
        <a:graphic>
          <a:graphicData uri="http://schemas.openxmlformats.org/drawingml/2006/table">
            <a:tbl>
              <a:tblPr firstRow="1" firstCol="1" bandRow="1">
                <a:tableStyleId>{5940675A-B579-460E-94D1-54222C63F5DA}</a:tableStyleId>
              </a:tblPr>
              <a:tblGrid>
                <a:gridCol w="2486975"/>
                <a:gridCol w="1734603"/>
                <a:gridCol w="2486975"/>
                <a:gridCol w="1256047"/>
                <a:gridCol w="734789"/>
                <a:gridCol w="2461853"/>
              </a:tblGrid>
              <a:tr h="524877">
                <a:tc>
                  <a:txBody>
                    <a:bodyPr/>
                    <a:lstStyle/>
                    <a:p>
                      <a:pPr>
                        <a:lnSpc>
                          <a:spcPct val="115000"/>
                        </a:lnSpc>
                      </a:pPr>
                      <a:endParaRPr lang="es-ES" sz="2400" dirty="0">
                        <a:effectLst/>
                        <a:latin typeface="Calibri"/>
                      </a:endParaRPr>
                    </a:p>
                  </a:txBody>
                  <a:tcPr marL="44450" marR="44450" marT="0" marB="0" anchor="ctr"/>
                </a:tc>
                <a:tc>
                  <a:txBody>
                    <a:bodyPr/>
                    <a:lstStyle/>
                    <a:p>
                      <a:pPr algn="ctr">
                        <a:lnSpc>
                          <a:spcPct val="150000"/>
                        </a:lnSpc>
                        <a:spcAft>
                          <a:spcPts val="1000"/>
                        </a:spcAft>
                      </a:pPr>
                      <a:r>
                        <a:rPr lang="es-ES" sz="2400">
                          <a:effectLst/>
                        </a:rPr>
                        <a:t>POTENCIA</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ALIMENTACIÓN</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COSTO</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∑+1</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PONDERACIÓN</a:t>
                      </a:r>
                      <a:endParaRPr lang="es-ES" sz="2400">
                        <a:effectLst/>
                        <a:latin typeface="Calibri"/>
                        <a:ea typeface="Calibri"/>
                        <a:cs typeface="Times New Roman"/>
                      </a:endParaRPr>
                    </a:p>
                  </a:txBody>
                  <a:tcPr marL="44450" marR="44450" marT="0" marB="0" anchor="ctr"/>
                </a:tc>
              </a:tr>
              <a:tr h="524877">
                <a:tc>
                  <a:txBody>
                    <a:bodyPr/>
                    <a:lstStyle/>
                    <a:p>
                      <a:pPr algn="ctr">
                        <a:lnSpc>
                          <a:spcPct val="150000"/>
                        </a:lnSpc>
                        <a:spcAft>
                          <a:spcPts val="1000"/>
                        </a:spcAft>
                      </a:pPr>
                      <a:r>
                        <a:rPr lang="es-ES" sz="2400">
                          <a:effectLst/>
                        </a:rPr>
                        <a:t>POTENCIA</a:t>
                      </a:r>
                      <a:endParaRPr lang="es-ES" sz="2400">
                        <a:effectLst/>
                        <a:latin typeface="Calibri"/>
                        <a:ea typeface="Calibri"/>
                        <a:cs typeface="Times New Roman"/>
                      </a:endParaRPr>
                    </a:p>
                  </a:txBody>
                  <a:tcPr marL="44450" marR="44450" marT="0" marB="0" anchor="ctr"/>
                </a:tc>
                <a:tc>
                  <a:txBody>
                    <a:bodyPr/>
                    <a:lstStyle/>
                    <a:p>
                      <a:pPr>
                        <a:lnSpc>
                          <a:spcPct val="115000"/>
                        </a:lnSpc>
                      </a:pPr>
                      <a:endParaRPr lang="es-ES" sz="2400" dirty="0">
                        <a:effectLst/>
                        <a:latin typeface="Calibri"/>
                      </a:endParaRPr>
                    </a:p>
                  </a:txBody>
                  <a:tcPr marL="44450" marR="44450" marT="0" marB="0" anchor="ctr">
                    <a:solidFill>
                      <a:srgbClr val="FFFF00"/>
                    </a:solidFill>
                  </a:tcPr>
                </a:tc>
                <a:tc>
                  <a:txBody>
                    <a:bodyPr/>
                    <a:lstStyle/>
                    <a:p>
                      <a:pPr algn="ctr">
                        <a:lnSpc>
                          <a:spcPct val="150000"/>
                        </a:lnSpc>
                        <a:spcAft>
                          <a:spcPts val="1000"/>
                        </a:spcAft>
                      </a:pPr>
                      <a:r>
                        <a:rPr lang="es-ES" sz="2400">
                          <a:effectLst/>
                        </a:rPr>
                        <a:t>0</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1</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2</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0,29</a:t>
                      </a:r>
                      <a:endParaRPr lang="es-ES" sz="2400">
                        <a:effectLst/>
                        <a:latin typeface="Calibri"/>
                        <a:ea typeface="Calibri"/>
                        <a:cs typeface="Times New Roman"/>
                      </a:endParaRPr>
                    </a:p>
                  </a:txBody>
                  <a:tcPr marL="44450" marR="44450" marT="0" marB="0" anchor="ctr"/>
                </a:tc>
              </a:tr>
              <a:tr h="524877">
                <a:tc>
                  <a:txBody>
                    <a:bodyPr/>
                    <a:lstStyle/>
                    <a:p>
                      <a:pPr algn="ctr">
                        <a:lnSpc>
                          <a:spcPct val="150000"/>
                        </a:lnSpc>
                        <a:spcAft>
                          <a:spcPts val="1000"/>
                        </a:spcAft>
                      </a:pPr>
                      <a:r>
                        <a:rPr lang="es-ES" sz="2400">
                          <a:effectLst/>
                        </a:rPr>
                        <a:t>ALIMENTACIÓN</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a:t>
                      </a:r>
                      <a:endParaRPr lang="es-ES" sz="2400">
                        <a:effectLst/>
                        <a:latin typeface="Calibri"/>
                        <a:ea typeface="Calibri"/>
                        <a:cs typeface="Times New Roman"/>
                      </a:endParaRPr>
                    </a:p>
                  </a:txBody>
                  <a:tcPr marL="44450" marR="44450" marT="0" marB="0" anchor="ctr"/>
                </a:tc>
                <a:tc>
                  <a:txBody>
                    <a:bodyPr/>
                    <a:lstStyle/>
                    <a:p>
                      <a:pPr>
                        <a:lnSpc>
                          <a:spcPct val="115000"/>
                        </a:lnSpc>
                      </a:pPr>
                      <a:endParaRPr lang="es-ES" sz="2400" dirty="0">
                        <a:effectLst/>
                        <a:latin typeface="Calibri"/>
                      </a:endParaRPr>
                    </a:p>
                  </a:txBody>
                  <a:tcPr marL="44450" marR="44450" marT="0" marB="0" anchor="ctr">
                    <a:solidFill>
                      <a:srgbClr val="FFFF00"/>
                    </a:solidFill>
                  </a:tcPr>
                </a:tc>
                <a:tc>
                  <a:txBody>
                    <a:bodyPr/>
                    <a:lstStyle/>
                    <a:p>
                      <a:pPr algn="ctr">
                        <a:lnSpc>
                          <a:spcPct val="150000"/>
                        </a:lnSpc>
                        <a:spcAft>
                          <a:spcPts val="1000"/>
                        </a:spcAft>
                      </a:pPr>
                      <a:r>
                        <a:rPr lang="es-ES" sz="2400">
                          <a:effectLst/>
                        </a:rPr>
                        <a:t>1</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2</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0,29</a:t>
                      </a:r>
                      <a:endParaRPr lang="es-ES" sz="2400">
                        <a:effectLst/>
                        <a:latin typeface="Calibri"/>
                        <a:ea typeface="Calibri"/>
                        <a:cs typeface="Times New Roman"/>
                      </a:endParaRPr>
                    </a:p>
                  </a:txBody>
                  <a:tcPr marL="44450" marR="44450" marT="0" marB="0" anchor="ctr"/>
                </a:tc>
              </a:tr>
              <a:tr h="524877">
                <a:tc>
                  <a:txBody>
                    <a:bodyPr/>
                    <a:lstStyle/>
                    <a:p>
                      <a:pPr algn="ctr">
                        <a:lnSpc>
                          <a:spcPct val="150000"/>
                        </a:lnSpc>
                        <a:spcAft>
                          <a:spcPts val="1000"/>
                        </a:spcAft>
                      </a:pPr>
                      <a:r>
                        <a:rPr lang="es-ES" sz="2400">
                          <a:effectLst/>
                        </a:rPr>
                        <a:t>COSTO</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1</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1</a:t>
                      </a:r>
                      <a:endParaRPr lang="es-ES" sz="2400">
                        <a:effectLst/>
                        <a:latin typeface="Calibri"/>
                        <a:ea typeface="Calibri"/>
                        <a:cs typeface="Times New Roman"/>
                      </a:endParaRPr>
                    </a:p>
                  </a:txBody>
                  <a:tcPr marL="44450" marR="44450" marT="0" marB="0" anchor="ctr"/>
                </a:tc>
                <a:tc>
                  <a:txBody>
                    <a:bodyPr/>
                    <a:lstStyle/>
                    <a:p>
                      <a:pPr>
                        <a:lnSpc>
                          <a:spcPct val="115000"/>
                        </a:lnSpc>
                      </a:pPr>
                      <a:endParaRPr lang="es-ES" sz="2400" dirty="0">
                        <a:effectLst/>
                        <a:latin typeface="Calibri"/>
                      </a:endParaRPr>
                    </a:p>
                  </a:txBody>
                  <a:tcPr marL="44450" marR="44450" marT="0" marB="0" anchor="ctr">
                    <a:solidFill>
                      <a:srgbClr val="FFFF00"/>
                    </a:solidFill>
                  </a:tcPr>
                </a:tc>
                <a:tc>
                  <a:txBody>
                    <a:bodyPr/>
                    <a:lstStyle/>
                    <a:p>
                      <a:pPr algn="ctr">
                        <a:lnSpc>
                          <a:spcPct val="150000"/>
                        </a:lnSpc>
                        <a:spcAft>
                          <a:spcPts val="1000"/>
                        </a:spcAft>
                      </a:pPr>
                      <a:r>
                        <a:rPr lang="es-ES" sz="2400">
                          <a:effectLst/>
                        </a:rPr>
                        <a:t>3</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0,42</a:t>
                      </a:r>
                      <a:endParaRPr lang="es-ES" sz="2400">
                        <a:effectLst/>
                        <a:latin typeface="Calibri"/>
                        <a:ea typeface="Calibri"/>
                        <a:cs typeface="Times New Roman"/>
                      </a:endParaRPr>
                    </a:p>
                  </a:txBody>
                  <a:tcPr marL="44450" marR="44450" marT="0" marB="0" anchor="ctr"/>
                </a:tc>
              </a:tr>
              <a:tr h="524877">
                <a:tc>
                  <a:txBody>
                    <a:bodyPr/>
                    <a:lstStyle/>
                    <a:p>
                      <a:pPr>
                        <a:lnSpc>
                          <a:spcPct val="115000"/>
                        </a:lnSpc>
                      </a:pPr>
                      <a:endParaRPr lang="es-ES" sz="2400">
                        <a:effectLst/>
                        <a:latin typeface="Calibri"/>
                      </a:endParaRPr>
                    </a:p>
                  </a:txBody>
                  <a:tcPr marL="44450" marR="44450" marT="0" marB="0" anchor="ctr"/>
                </a:tc>
                <a:tc>
                  <a:txBody>
                    <a:bodyPr/>
                    <a:lstStyle/>
                    <a:p>
                      <a:pPr>
                        <a:lnSpc>
                          <a:spcPct val="115000"/>
                        </a:lnSpc>
                      </a:pPr>
                      <a:endParaRPr lang="es-ES" sz="2400">
                        <a:effectLst/>
                        <a:latin typeface="Calibri"/>
                      </a:endParaRPr>
                    </a:p>
                  </a:txBody>
                  <a:tcPr marL="44450" marR="44450" marT="0" marB="0" anchor="ctr"/>
                </a:tc>
                <a:tc>
                  <a:txBody>
                    <a:bodyPr/>
                    <a:lstStyle/>
                    <a:p>
                      <a:pPr>
                        <a:lnSpc>
                          <a:spcPct val="115000"/>
                        </a:lnSpc>
                      </a:pPr>
                      <a:endParaRPr lang="es-ES" sz="2400">
                        <a:effectLst/>
                        <a:latin typeface="Calibri"/>
                      </a:endParaRPr>
                    </a:p>
                  </a:txBody>
                  <a:tcPr marL="44450" marR="44450" marT="0" marB="0" anchor="ctr"/>
                </a:tc>
                <a:tc>
                  <a:txBody>
                    <a:bodyPr/>
                    <a:lstStyle/>
                    <a:p>
                      <a:pPr algn="ctr">
                        <a:lnSpc>
                          <a:spcPct val="150000"/>
                        </a:lnSpc>
                        <a:spcAft>
                          <a:spcPts val="1000"/>
                        </a:spcAft>
                      </a:pPr>
                      <a:r>
                        <a:rPr lang="es-ES" sz="2400">
                          <a:effectLst/>
                        </a:rPr>
                        <a:t>TOTAL</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a:effectLst/>
                        </a:rPr>
                        <a:t>7</a:t>
                      </a:r>
                      <a:endParaRPr lang="es-ES" sz="24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400" dirty="0">
                          <a:effectLst/>
                        </a:rPr>
                        <a:t>1,00</a:t>
                      </a:r>
                      <a:endParaRPr lang="es-ES" sz="2400" dirty="0">
                        <a:effectLst/>
                        <a:latin typeface="Calibri"/>
                        <a:ea typeface="Calibri"/>
                        <a:cs typeface="Times New Roman"/>
                      </a:endParaRPr>
                    </a:p>
                  </a:txBody>
                  <a:tcPr marL="44450" marR="4445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527581825"/>
              </p:ext>
            </p:extLst>
          </p:nvPr>
        </p:nvGraphicFramePr>
        <p:xfrm>
          <a:off x="1" y="7236891"/>
          <a:ext cx="14401799" cy="3291840"/>
        </p:xfrm>
        <a:graphic>
          <a:graphicData uri="http://schemas.openxmlformats.org/drawingml/2006/table">
            <a:tbl>
              <a:tblPr firstRow="1" firstCol="1" bandRow="1">
                <a:tableStyleId>{5940675A-B579-460E-94D1-54222C63F5DA}</a:tableStyleId>
              </a:tblPr>
              <a:tblGrid>
                <a:gridCol w="1283816"/>
                <a:gridCol w="1840665"/>
                <a:gridCol w="1598960"/>
                <a:gridCol w="1826719"/>
                <a:gridCol w="1710515"/>
                <a:gridCol w="1883427"/>
                <a:gridCol w="1883427"/>
                <a:gridCol w="924050"/>
                <a:gridCol w="1450220"/>
              </a:tblGrid>
              <a:tr h="252095">
                <a:tc rowSpan="2">
                  <a:txBody>
                    <a:bodyPr/>
                    <a:lstStyle/>
                    <a:p>
                      <a:pPr algn="ctr">
                        <a:lnSpc>
                          <a:spcPct val="150000"/>
                        </a:lnSpc>
                        <a:spcAft>
                          <a:spcPts val="1000"/>
                        </a:spcAft>
                      </a:pPr>
                      <a:r>
                        <a:rPr lang="es-ES" sz="1800" dirty="0">
                          <a:effectLst/>
                        </a:rPr>
                        <a:t>Marca</a:t>
                      </a:r>
                      <a:endParaRPr lang="es-ES" sz="1600" dirty="0">
                        <a:effectLst/>
                        <a:latin typeface="Calibri"/>
                        <a:ea typeface="Calibri"/>
                        <a:cs typeface="Times New Roman"/>
                      </a:endParaRPr>
                    </a:p>
                  </a:txBody>
                  <a:tcPr marL="44450" marR="44450" marT="0" marB="0" anchor="b"/>
                </a:tc>
                <a:tc rowSpan="2">
                  <a:txBody>
                    <a:bodyPr/>
                    <a:lstStyle/>
                    <a:p>
                      <a:pPr algn="ctr">
                        <a:lnSpc>
                          <a:spcPct val="150000"/>
                        </a:lnSpc>
                        <a:spcAft>
                          <a:spcPts val="1000"/>
                        </a:spcAft>
                      </a:pPr>
                      <a:r>
                        <a:rPr lang="es-ES" sz="1800">
                          <a:effectLst/>
                        </a:rPr>
                        <a:t>Especificación</a:t>
                      </a:r>
                      <a:endParaRPr lang="es-ES" sz="1600">
                        <a:effectLst/>
                        <a:latin typeface="Calibri"/>
                        <a:ea typeface="Calibri"/>
                        <a:cs typeface="Times New Roman"/>
                      </a:endParaRPr>
                    </a:p>
                  </a:txBody>
                  <a:tcPr marL="44450" marR="44450" marT="0" marB="0" anchor="b"/>
                </a:tc>
                <a:tc rowSpan="2">
                  <a:txBody>
                    <a:bodyPr/>
                    <a:lstStyle/>
                    <a:p>
                      <a:pPr algn="ctr">
                        <a:lnSpc>
                          <a:spcPct val="150000"/>
                        </a:lnSpc>
                        <a:spcAft>
                          <a:spcPts val="1000"/>
                        </a:spcAft>
                      </a:pPr>
                      <a:r>
                        <a:rPr lang="es-ES" sz="1800">
                          <a:effectLst/>
                        </a:rPr>
                        <a:t>Potencia(Kw)</a:t>
                      </a:r>
                      <a:endParaRPr lang="es-ES" sz="1600">
                        <a:effectLst/>
                        <a:latin typeface="Calibri"/>
                        <a:ea typeface="Calibri"/>
                        <a:cs typeface="Times New Roman"/>
                      </a:endParaRPr>
                    </a:p>
                  </a:txBody>
                  <a:tcPr marL="44450" marR="44450" marT="0" marB="0" anchor="b"/>
                </a:tc>
                <a:tc rowSpan="2">
                  <a:txBody>
                    <a:bodyPr/>
                    <a:lstStyle/>
                    <a:p>
                      <a:pPr algn="ctr">
                        <a:lnSpc>
                          <a:spcPct val="150000"/>
                        </a:lnSpc>
                        <a:spcAft>
                          <a:spcPts val="1000"/>
                        </a:spcAft>
                      </a:pPr>
                      <a:r>
                        <a:rPr lang="es-ES" sz="1800">
                          <a:effectLst/>
                        </a:rPr>
                        <a:t>Alimentación</a:t>
                      </a:r>
                      <a:endParaRPr lang="es-ES" sz="1600">
                        <a:effectLst/>
                        <a:latin typeface="Calibri"/>
                        <a:ea typeface="Calibri"/>
                        <a:cs typeface="Times New Roman"/>
                      </a:endParaRPr>
                    </a:p>
                  </a:txBody>
                  <a:tcPr marL="44450" marR="44450" marT="0" marB="0" anchor="b"/>
                </a:tc>
                <a:tc rowSpan="2">
                  <a:txBody>
                    <a:bodyPr/>
                    <a:lstStyle/>
                    <a:p>
                      <a:pPr algn="ctr">
                        <a:lnSpc>
                          <a:spcPct val="150000"/>
                        </a:lnSpc>
                        <a:spcAft>
                          <a:spcPts val="1000"/>
                        </a:spcAft>
                      </a:pPr>
                      <a:r>
                        <a:rPr lang="es-ES" sz="1800">
                          <a:effectLst/>
                        </a:rPr>
                        <a:t>Costo(dólares)</a:t>
                      </a:r>
                      <a:endParaRPr lang="es-ES" sz="1600">
                        <a:effectLst/>
                        <a:latin typeface="Calibri"/>
                        <a:ea typeface="Calibri"/>
                        <a:cs typeface="Times New Roman"/>
                      </a:endParaRPr>
                    </a:p>
                  </a:txBody>
                  <a:tcPr marL="44450" marR="44450" marT="0" marB="0" anchor="b"/>
                </a:tc>
                <a:tc gridSpan="3">
                  <a:txBody>
                    <a:bodyPr/>
                    <a:lstStyle/>
                    <a:p>
                      <a:pPr algn="ctr">
                        <a:lnSpc>
                          <a:spcPct val="150000"/>
                        </a:lnSpc>
                        <a:spcAft>
                          <a:spcPts val="1000"/>
                        </a:spcAft>
                      </a:pPr>
                      <a:r>
                        <a:rPr lang="es-ES" sz="1800">
                          <a:effectLst/>
                        </a:rPr>
                        <a:t>PONDERACIÓN</a:t>
                      </a:r>
                      <a:endParaRPr lang="es-ES" sz="160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rowSpan="2">
                  <a:txBody>
                    <a:bodyPr/>
                    <a:lstStyle/>
                    <a:p>
                      <a:pPr algn="ctr">
                        <a:lnSpc>
                          <a:spcPct val="150000"/>
                        </a:lnSpc>
                        <a:spcAft>
                          <a:spcPts val="1000"/>
                        </a:spcAft>
                      </a:pPr>
                      <a:r>
                        <a:rPr lang="es-ES" sz="1800">
                          <a:effectLst/>
                        </a:rPr>
                        <a:t>SELECCIÓN</a:t>
                      </a:r>
                      <a:endParaRPr lang="es-ES" sz="1600">
                        <a:effectLst/>
                        <a:latin typeface="Calibri"/>
                        <a:ea typeface="Calibri"/>
                        <a:cs typeface="Times New Roman"/>
                      </a:endParaRPr>
                    </a:p>
                  </a:txBody>
                  <a:tcPr marL="44450" marR="44450" marT="0" marB="0" anchor="b"/>
                </a:tc>
              </a:tr>
              <a:tr h="25209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1000"/>
                        </a:spcAft>
                      </a:pPr>
                      <a:r>
                        <a:rPr lang="es-ES" sz="1800">
                          <a:effectLst/>
                        </a:rPr>
                        <a:t>POTENCIA</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ALIMENTACIÓN</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COSTO</a:t>
                      </a:r>
                      <a:endParaRPr lang="es-ES" sz="1600">
                        <a:effectLst/>
                        <a:latin typeface="Calibri"/>
                        <a:ea typeface="Calibri"/>
                        <a:cs typeface="Times New Roman"/>
                      </a:endParaRPr>
                    </a:p>
                  </a:txBody>
                  <a:tcPr marL="44450" marR="44450" marT="0" marB="0" anchor="b"/>
                </a:tc>
                <a:tc vMerge="1">
                  <a:txBody>
                    <a:bodyPr/>
                    <a:lstStyle/>
                    <a:p>
                      <a:endParaRPr lang="es-ES"/>
                    </a:p>
                  </a:txBody>
                  <a:tcPr/>
                </a:tc>
              </a:tr>
              <a:tr h="252095">
                <a:tc>
                  <a:txBody>
                    <a:bodyPr/>
                    <a:lstStyle/>
                    <a:p>
                      <a:pPr algn="ctr">
                        <a:lnSpc>
                          <a:spcPct val="150000"/>
                        </a:lnSpc>
                        <a:spcAft>
                          <a:spcPts val="1000"/>
                        </a:spcAft>
                      </a:pPr>
                      <a:r>
                        <a:rPr lang="es-ES" sz="1800">
                          <a:effectLst/>
                        </a:rPr>
                        <a:t>Schneider</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ATV11HU41M  E</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2.2</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Trifásica 220 VAC</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360</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0,29</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0,29</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0,11</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dirty="0">
                          <a:effectLst/>
                        </a:rPr>
                        <a:t>0,69</a:t>
                      </a:r>
                      <a:endParaRPr lang="es-ES" sz="1600" dirty="0">
                        <a:effectLst/>
                        <a:latin typeface="Calibri"/>
                        <a:ea typeface="Calibri"/>
                        <a:cs typeface="Times New Roman"/>
                      </a:endParaRPr>
                    </a:p>
                  </a:txBody>
                  <a:tcPr marL="44450" marR="44450" marT="0" marB="0" anchor="b"/>
                </a:tc>
              </a:tr>
              <a:tr h="252095">
                <a:tc>
                  <a:txBody>
                    <a:bodyPr/>
                    <a:lstStyle/>
                    <a:p>
                      <a:pPr algn="ctr">
                        <a:lnSpc>
                          <a:spcPct val="150000"/>
                        </a:lnSpc>
                        <a:spcAft>
                          <a:spcPts val="1000"/>
                        </a:spcAft>
                      </a:pPr>
                      <a:r>
                        <a:rPr lang="es-ES" sz="1800">
                          <a:solidFill>
                            <a:sysClr val="windowText" lastClr="000000"/>
                          </a:solidFill>
                          <a:effectLst/>
                        </a:rPr>
                        <a:t>Mitsubishi</a:t>
                      </a:r>
                      <a:endParaRPr lang="es-ES" sz="1600">
                        <a:solidFill>
                          <a:sysClr val="windowText" lastClr="000000"/>
                        </a:solidFill>
                        <a:effectLst/>
                        <a:latin typeface="Calibri"/>
                        <a:ea typeface="Calibri"/>
                        <a:cs typeface="Times New Roman"/>
                      </a:endParaRPr>
                    </a:p>
                  </a:txBody>
                  <a:tcPr marL="44450" marR="44450" marT="0" marB="0" anchor="b">
                    <a:solidFill>
                      <a:srgbClr val="FFFF00"/>
                    </a:solidFill>
                  </a:tcPr>
                </a:tc>
                <a:tc>
                  <a:txBody>
                    <a:bodyPr/>
                    <a:lstStyle/>
                    <a:p>
                      <a:pPr algn="ctr">
                        <a:lnSpc>
                          <a:spcPct val="150000"/>
                        </a:lnSpc>
                        <a:spcAft>
                          <a:spcPts val="1000"/>
                        </a:spcAft>
                      </a:pPr>
                      <a:r>
                        <a:rPr lang="es-ES" sz="1800">
                          <a:solidFill>
                            <a:sysClr val="windowText" lastClr="000000"/>
                          </a:solidFill>
                          <a:effectLst/>
                        </a:rPr>
                        <a:t>FR-D-720</a:t>
                      </a:r>
                      <a:endParaRPr lang="es-ES" sz="1600">
                        <a:solidFill>
                          <a:sysClr val="windowText" lastClr="000000"/>
                        </a:solidFill>
                        <a:effectLst/>
                        <a:latin typeface="Calibri"/>
                        <a:ea typeface="Calibri"/>
                        <a:cs typeface="Times New Roman"/>
                      </a:endParaRPr>
                    </a:p>
                  </a:txBody>
                  <a:tcPr marL="44450" marR="44450" marT="0" marB="0" anchor="b">
                    <a:solidFill>
                      <a:srgbClr val="FFFF00"/>
                    </a:solidFill>
                  </a:tcPr>
                </a:tc>
                <a:tc>
                  <a:txBody>
                    <a:bodyPr/>
                    <a:lstStyle/>
                    <a:p>
                      <a:pPr algn="ctr">
                        <a:lnSpc>
                          <a:spcPct val="150000"/>
                        </a:lnSpc>
                        <a:spcAft>
                          <a:spcPts val="1000"/>
                        </a:spcAft>
                      </a:pPr>
                      <a:r>
                        <a:rPr lang="es-ES" sz="1800">
                          <a:solidFill>
                            <a:sysClr val="windowText" lastClr="000000"/>
                          </a:solidFill>
                          <a:effectLst/>
                        </a:rPr>
                        <a:t>2.2</a:t>
                      </a:r>
                      <a:endParaRPr lang="es-ES" sz="1600">
                        <a:solidFill>
                          <a:sysClr val="windowText" lastClr="000000"/>
                        </a:solidFill>
                        <a:effectLst/>
                        <a:latin typeface="Calibri"/>
                        <a:ea typeface="Calibri"/>
                        <a:cs typeface="Times New Roman"/>
                      </a:endParaRPr>
                    </a:p>
                  </a:txBody>
                  <a:tcPr marL="44450" marR="44450" marT="0" marB="0" anchor="b">
                    <a:solidFill>
                      <a:srgbClr val="FFFF00"/>
                    </a:solidFill>
                  </a:tcPr>
                </a:tc>
                <a:tc>
                  <a:txBody>
                    <a:bodyPr/>
                    <a:lstStyle/>
                    <a:p>
                      <a:pPr algn="ctr">
                        <a:lnSpc>
                          <a:spcPct val="150000"/>
                        </a:lnSpc>
                        <a:spcAft>
                          <a:spcPts val="1000"/>
                        </a:spcAft>
                      </a:pPr>
                      <a:r>
                        <a:rPr lang="es-ES" sz="1800">
                          <a:solidFill>
                            <a:sysClr val="windowText" lastClr="000000"/>
                          </a:solidFill>
                          <a:effectLst/>
                        </a:rPr>
                        <a:t>Trifásica 220 VAC</a:t>
                      </a:r>
                      <a:endParaRPr lang="es-ES" sz="1600">
                        <a:solidFill>
                          <a:sysClr val="windowText" lastClr="000000"/>
                        </a:solidFill>
                        <a:effectLst/>
                        <a:latin typeface="Calibri"/>
                        <a:ea typeface="Calibri"/>
                        <a:cs typeface="Times New Roman"/>
                      </a:endParaRPr>
                    </a:p>
                  </a:txBody>
                  <a:tcPr marL="44450" marR="44450" marT="0" marB="0" anchor="b">
                    <a:solidFill>
                      <a:srgbClr val="FFFF00"/>
                    </a:solidFill>
                  </a:tcPr>
                </a:tc>
                <a:tc>
                  <a:txBody>
                    <a:bodyPr/>
                    <a:lstStyle/>
                    <a:p>
                      <a:pPr algn="ctr">
                        <a:lnSpc>
                          <a:spcPct val="150000"/>
                        </a:lnSpc>
                        <a:spcAft>
                          <a:spcPts val="1000"/>
                        </a:spcAft>
                      </a:pPr>
                      <a:r>
                        <a:rPr lang="es-ES" sz="1800">
                          <a:solidFill>
                            <a:sysClr val="windowText" lastClr="000000"/>
                          </a:solidFill>
                          <a:effectLst/>
                        </a:rPr>
                        <a:t>450</a:t>
                      </a:r>
                      <a:endParaRPr lang="es-ES" sz="1600">
                        <a:solidFill>
                          <a:sysClr val="windowText" lastClr="000000"/>
                        </a:solidFill>
                        <a:effectLst/>
                        <a:latin typeface="Calibri"/>
                        <a:ea typeface="Calibri"/>
                        <a:cs typeface="Times New Roman"/>
                      </a:endParaRPr>
                    </a:p>
                  </a:txBody>
                  <a:tcPr marL="44450" marR="44450" marT="0" marB="0" anchor="b">
                    <a:solidFill>
                      <a:srgbClr val="FFFF00"/>
                    </a:solidFill>
                  </a:tcPr>
                </a:tc>
                <a:tc>
                  <a:txBody>
                    <a:bodyPr/>
                    <a:lstStyle/>
                    <a:p>
                      <a:pPr algn="ctr">
                        <a:lnSpc>
                          <a:spcPct val="150000"/>
                        </a:lnSpc>
                        <a:spcAft>
                          <a:spcPts val="1000"/>
                        </a:spcAft>
                      </a:pPr>
                      <a:r>
                        <a:rPr lang="es-ES" sz="1800">
                          <a:solidFill>
                            <a:sysClr val="windowText" lastClr="000000"/>
                          </a:solidFill>
                          <a:effectLst/>
                        </a:rPr>
                        <a:t>0,29</a:t>
                      </a:r>
                      <a:endParaRPr lang="es-ES" sz="1600">
                        <a:solidFill>
                          <a:sysClr val="windowText" lastClr="000000"/>
                        </a:solidFill>
                        <a:effectLst/>
                        <a:latin typeface="Calibri"/>
                        <a:ea typeface="Calibri"/>
                        <a:cs typeface="Times New Roman"/>
                      </a:endParaRPr>
                    </a:p>
                  </a:txBody>
                  <a:tcPr marL="44450" marR="44450" marT="0" marB="0" anchor="b">
                    <a:solidFill>
                      <a:srgbClr val="FFFF00"/>
                    </a:solidFill>
                  </a:tcPr>
                </a:tc>
                <a:tc>
                  <a:txBody>
                    <a:bodyPr/>
                    <a:lstStyle/>
                    <a:p>
                      <a:pPr algn="ctr">
                        <a:lnSpc>
                          <a:spcPct val="150000"/>
                        </a:lnSpc>
                        <a:spcAft>
                          <a:spcPts val="1000"/>
                        </a:spcAft>
                      </a:pPr>
                      <a:r>
                        <a:rPr lang="es-ES" sz="1800">
                          <a:solidFill>
                            <a:sysClr val="windowText" lastClr="000000"/>
                          </a:solidFill>
                          <a:effectLst/>
                        </a:rPr>
                        <a:t>0,29</a:t>
                      </a:r>
                      <a:endParaRPr lang="es-ES" sz="1600">
                        <a:solidFill>
                          <a:sysClr val="windowText" lastClr="000000"/>
                        </a:solidFill>
                        <a:effectLst/>
                        <a:latin typeface="Calibri"/>
                        <a:ea typeface="Calibri"/>
                        <a:cs typeface="Times New Roman"/>
                      </a:endParaRPr>
                    </a:p>
                  </a:txBody>
                  <a:tcPr marL="44450" marR="44450" marT="0" marB="0" anchor="b">
                    <a:solidFill>
                      <a:srgbClr val="FFFF00"/>
                    </a:solidFill>
                  </a:tcPr>
                </a:tc>
                <a:tc>
                  <a:txBody>
                    <a:bodyPr/>
                    <a:lstStyle/>
                    <a:p>
                      <a:pPr algn="ctr">
                        <a:lnSpc>
                          <a:spcPct val="150000"/>
                        </a:lnSpc>
                        <a:spcAft>
                          <a:spcPts val="1000"/>
                        </a:spcAft>
                      </a:pPr>
                      <a:r>
                        <a:rPr lang="es-ES" sz="1800">
                          <a:solidFill>
                            <a:sysClr val="windowText" lastClr="000000"/>
                          </a:solidFill>
                          <a:effectLst/>
                        </a:rPr>
                        <a:t>0,42</a:t>
                      </a:r>
                      <a:endParaRPr lang="es-ES" sz="1600">
                        <a:solidFill>
                          <a:sysClr val="windowText" lastClr="000000"/>
                        </a:solidFill>
                        <a:effectLst/>
                        <a:latin typeface="Calibri"/>
                        <a:ea typeface="Calibri"/>
                        <a:cs typeface="Times New Roman"/>
                      </a:endParaRPr>
                    </a:p>
                  </a:txBody>
                  <a:tcPr marL="44450" marR="44450" marT="0" marB="0" anchor="b">
                    <a:solidFill>
                      <a:srgbClr val="FFFF00"/>
                    </a:solidFill>
                  </a:tcPr>
                </a:tc>
                <a:tc>
                  <a:txBody>
                    <a:bodyPr/>
                    <a:lstStyle/>
                    <a:p>
                      <a:pPr algn="ctr">
                        <a:lnSpc>
                          <a:spcPct val="150000"/>
                        </a:lnSpc>
                        <a:spcAft>
                          <a:spcPts val="1000"/>
                        </a:spcAft>
                      </a:pPr>
                      <a:r>
                        <a:rPr lang="es-ES" sz="1800" dirty="0">
                          <a:solidFill>
                            <a:sysClr val="windowText" lastClr="000000"/>
                          </a:solidFill>
                          <a:effectLst/>
                        </a:rPr>
                        <a:t>1,00</a:t>
                      </a:r>
                      <a:endParaRPr lang="es-ES" sz="1600" dirty="0">
                        <a:solidFill>
                          <a:sysClr val="windowText" lastClr="000000"/>
                        </a:solidFill>
                        <a:effectLst/>
                        <a:latin typeface="Calibri"/>
                        <a:ea typeface="Calibri"/>
                        <a:cs typeface="Times New Roman"/>
                      </a:endParaRPr>
                    </a:p>
                  </a:txBody>
                  <a:tcPr marL="44450" marR="44450" marT="0" marB="0" anchor="b">
                    <a:solidFill>
                      <a:srgbClr val="FFFF00"/>
                    </a:solidFill>
                  </a:tcPr>
                </a:tc>
              </a:tr>
              <a:tr h="252095">
                <a:tc>
                  <a:txBody>
                    <a:bodyPr/>
                    <a:lstStyle/>
                    <a:p>
                      <a:pPr algn="ctr">
                        <a:lnSpc>
                          <a:spcPct val="150000"/>
                        </a:lnSpc>
                        <a:spcAft>
                          <a:spcPts val="1000"/>
                        </a:spcAft>
                      </a:pPr>
                      <a:r>
                        <a:rPr lang="es-ES" sz="1800">
                          <a:effectLst/>
                        </a:rPr>
                        <a:t>Siemens</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SINAMIC G110</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2.2</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Trifásica 220 VAC</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600</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0,29</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dirty="0">
                          <a:effectLst/>
                        </a:rPr>
                        <a:t>0,29</a:t>
                      </a:r>
                      <a:endParaRPr lang="es-ES" sz="1600" dirty="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a:effectLst/>
                        </a:rPr>
                        <a:t>0,14</a:t>
                      </a:r>
                      <a:endParaRPr lang="es-ES" sz="16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1800" dirty="0">
                          <a:effectLst/>
                        </a:rPr>
                        <a:t>0,72</a:t>
                      </a:r>
                      <a:endParaRPr lang="es-ES" sz="16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793381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177554" cy="2100263"/>
          </a:xfrm>
        </p:spPr>
        <p:txBody>
          <a:bodyPr>
            <a:normAutofit/>
          </a:bodyPr>
          <a:lstStyle/>
          <a:p>
            <a:pPr algn="ctr"/>
            <a:r>
              <a:rPr lang="es-ES" sz="6000" b="1" dirty="0"/>
              <a:t>SELECCIÓN DEL CONTROLADOR</a:t>
            </a:r>
            <a:endParaRPr lang="es-ES" sz="6000" dirty="0"/>
          </a:p>
        </p:txBody>
      </p:sp>
      <p:graphicFrame>
        <p:nvGraphicFramePr>
          <p:cNvPr id="4" name="3 Tabla"/>
          <p:cNvGraphicFramePr>
            <a:graphicFrameLocks noGrp="1"/>
          </p:cNvGraphicFramePr>
          <p:nvPr>
            <p:extLst>
              <p:ext uri="{D42A27DB-BD31-4B8C-83A1-F6EECF244321}">
                <p14:modId xmlns:p14="http://schemas.microsoft.com/office/powerpoint/2010/main" val="2947855554"/>
              </p:ext>
            </p:extLst>
          </p:nvPr>
        </p:nvGraphicFramePr>
        <p:xfrm>
          <a:off x="2592387" y="3204443"/>
          <a:ext cx="9289032" cy="2286000"/>
        </p:xfrm>
        <a:graphic>
          <a:graphicData uri="http://schemas.openxmlformats.org/drawingml/2006/table">
            <a:tbl>
              <a:tblPr firstRow="1" firstCol="1" bandRow="1">
                <a:tableStyleId>{5940675A-B579-460E-94D1-54222C63F5DA}</a:tableStyleId>
              </a:tblPr>
              <a:tblGrid>
                <a:gridCol w="2350237"/>
                <a:gridCol w="649113"/>
                <a:gridCol w="1112446"/>
                <a:gridCol w="2350237"/>
                <a:gridCol w="654709"/>
                <a:gridCol w="2172290"/>
              </a:tblGrid>
              <a:tr h="374442">
                <a:tc>
                  <a:txBody>
                    <a:bodyPr/>
                    <a:lstStyle/>
                    <a:p>
                      <a:pPr>
                        <a:lnSpc>
                          <a:spcPct val="115000"/>
                        </a:lnSpc>
                      </a:pPr>
                      <a:endParaRPr lang="es-ES" sz="1800" dirty="0">
                        <a:effectLst/>
                        <a:latin typeface="Calibri"/>
                      </a:endParaRPr>
                    </a:p>
                  </a:txBody>
                  <a:tcPr marL="44450" marR="44450" marT="0" marB="0" anchor="b"/>
                </a:tc>
                <a:tc>
                  <a:txBody>
                    <a:bodyPr/>
                    <a:lstStyle/>
                    <a:p>
                      <a:pPr algn="ctr">
                        <a:lnSpc>
                          <a:spcPct val="150000"/>
                        </a:lnSpc>
                        <a:spcAft>
                          <a:spcPts val="1000"/>
                        </a:spcAft>
                      </a:pPr>
                      <a:r>
                        <a:rPr lang="es-ES" sz="2000">
                          <a:effectLst/>
                        </a:rPr>
                        <a:t>HMI</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COSTO</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ESCALABILIDAD</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∑+1</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PONDERACIÓN</a:t>
                      </a:r>
                      <a:endParaRPr lang="es-ES" sz="1800">
                        <a:effectLst/>
                        <a:latin typeface="Calibri"/>
                        <a:ea typeface="Calibri"/>
                        <a:cs typeface="Times New Roman"/>
                      </a:endParaRPr>
                    </a:p>
                  </a:txBody>
                  <a:tcPr marL="44450" marR="44450" marT="0" marB="0" anchor="b"/>
                </a:tc>
              </a:tr>
              <a:tr h="374442">
                <a:tc>
                  <a:txBody>
                    <a:bodyPr/>
                    <a:lstStyle/>
                    <a:p>
                      <a:pPr algn="ctr">
                        <a:lnSpc>
                          <a:spcPct val="150000"/>
                        </a:lnSpc>
                        <a:spcAft>
                          <a:spcPts val="1000"/>
                        </a:spcAft>
                      </a:pPr>
                      <a:r>
                        <a:rPr lang="es-ES" sz="2000">
                          <a:effectLst/>
                        </a:rPr>
                        <a:t>HMI</a:t>
                      </a:r>
                      <a:endParaRPr lang="es-ES" sz="1800">
                        <a:effectLst/>
                        <a:latin typeface="Calibri"/>
                        <a:ea typeface="Calibri"/>
                        <a:cs typeface="Times New Roman"/>
                      </a:endParaRPr>
                    </a:p>
                  </a:txBody>
                  <a:tcPr marL="44450" marR="44450" marT="0" marB="0" anchor="b"/>
                </a:tc>
                <a:tc>
                  <a:txBody>
                    <a:bodyPr/>
                    <a:lstStyle/>
                    <a:p>
                      <a:pPr>
                        <a:lnSpc>
                          <a:spcPct val="115000"/>
                        </a:lnSpc>
                      </a:pPr>
                      <a:endParaRPr lang="es-ES" sz="1800" dirty="0">
                        <a:effectLst/>
                        <a:latin typeface="Calibri"/>
                      </a:endParaRPr>
                    </a:p>
                  </a:txBody>
                  <a:tcPr marL="44450" marR="44450" marT="0" marB="0" anchor="b">
                    <a:solidFill>
                      <a:srgbClr val="FFFF00"/>
                    </a:solidFill>
                  </a:tcPr>
                </a:tc>
                <a:tc>
                  <a:txBody>
                    <a:bodyPr/>
                    <a:lstStyle/>
                    <a:p>
                      <a:pPr algn="ctr">
                        <a:lnSpc>
                          <a:spcPct val="150000"/>
                        </a:lnSpc>
                        <a:spcAft>
                          <a:spcPts val="1000"/>
                        </a:spcAft>
                      </a:pPr>
                      <a:r>
                        <a:rPr lang="es-ES" sz="2000">
                          <a:effectLst/>
                        </a:rPr>
                        <a:t>1</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0,5</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2,5</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0,31</a:t>
                      </a:r>
                      <a:endParaRPr lang="es-ES" sz="1800">
                        <a:effectLst/>
                        <a:latin typeface="Calibri"/>
                        <a:ea typeface="Calibri"/>
                        <a:cs typeface="Times New Roman"/>
                      </a:endParaRPr>
                    </a:p>
                  </a:txBody>
                  <a:tcPr marL="44450" marR="44450" marT="0" marB="0" anchor="b"/>
                </a:tc>
              </a:tr>
              <a:tr h="374442">
                <a:tc>
                  <a:txBody>
                    <a:bodyPr/>
                    <a:lstStyle/>
                    <a:p>
                      <a:pPr algn="ctr">
                        <a:lnSpc>
                          <a:spcPct val="150000"/>
                        </a:lnSpc>
                        <a:spcAft>
                          <a:spcPts val="1000"/>
                        </a:spcAft>
                      </a:pPr>
                      <a:r>
                        <a:rPr lang="es-ES" sz="2000">
                          <a:effectLst/>
                        </a:rPr>
                        <a:t>COSTO</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1</a:t>
                      </a:r>
                      <a:endParaRPr lang="es-ES" sz="1800">
                        <a:effectLst/>
                        <a:latin typeface="Calibri"/>
                        <a:ea typeface="Calibri"/>
                        <a:cs typeface="Times New Roman"/>
                      </a:endParaRPr>
                    </a:p>
                  </a:txBody>
                  <a:tcPr marL="44450" marR="44450" marT="0" marB="0" anchor="b"/>
                </a:tc>
                <a:tc>
                  <a:txBody>
                    <a:bodyPr/>
                    <a:lstStyle/>
                    <a:p>
                      <a:pPr>
                        <a:lnSpc>
                          <a:spcPct val="115000"/>
                        </a:lnSpc>
                      </a:pPr>
                      <a:endParaRPr lang="es-ES" sz="1800" dirty="0">
                        <a:effectLst/>
                        <a:latin typeface="Calibri"/>
                      </a:endParaRPr>
                    </a:p>
                  </a:txBody>
                  <a:tcPr marL="44450" marR="44450" marT="0" marB="0" anchor="b">
                    <a:solidFill>
                      <a:srgbClr val="FFFF00"/>
                    </a:solidFill>
                  </a:tcPr>
                </a:tc>
                <a:tc>
                  <a:txBody>
                    <a:bodyPr/>
                    <a:lstStyle/>
                    <a:p>
                      <a:pPr algn="ctr">
                        <a:lnSpc>
                          <a:spcPct val="150000"/>
                        </a:lnSpc>
                        <a:spcAft>
                          <a:spcPts val="1000"/>
                        </a:spcAft>
                      </a:pPr>
                      <a:r>
                        <a:rPr lang="es-ES" sz="2000">
                          <a:effectLst/>
                        </a:rPr>
                        <a:t>1</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3</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0,38</a:t>
                      </a:r>
                      <a:endParaRPr lang="es-ES" sz="1800">
                        <a:effectLst/>
                        <a:latin typeface="Calibri"/>
                        <a:ea typeface="Calibri"/>
                        <a:cs typeface="Times New Roman"/>
                      </a:endParaRPr>
                    </a:p>
                  </a:txBody>
                  <a:tcPr marL="44450" marR="44450" marT="0" marB="0" anchor="b"/>
                </a:tc>
              </a:tr>
              <a:tr h="374442">
                <a:tc>
                  <a:txBody>
                    <a:bodyPr/>
                    <a:lstStyle/>
                    <a:p>
                      <a:pPr algn="ctr">
                        <a:lnSpc>
                          <a:spcPct val="150000"/>
                        </a:lnSpc>
                        <a:spcAft>
                          <a:spcPts val="1000"/>
                        </a:spcAft>
                      </a:pPr>
                      <a:r>
                        <a:rPr lang="es-ES" sz="2000">
                          <a:effectLst/>
                        </a:rPr>
                        <a:t>ESCALABILIDAD</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0,5</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1</a:t>
                      </a:r>
                      <a:endParaRPr lang="es-ES" sz="1800">
                        <a:effectLst/>
                        <a:latin typeface="Calibri"/>
                        <a:ea typeface="Calibri"/>
                        <a:cs typeface="Times New Roman"/>
                      </a:endParaRPr>
                    </a:p>
                  </a:txBody>
                  <a:tcPr marL="44450" marR="44450" marT="0" marB="0" anchor="b"/>
                </a:tc>
                <a:tc>
                  <a:txBody>
                    <a:bodyPr/>
                    <a:lstStyle/>
                    <a:p>
                      <a:pPr>
                        <a:lnSpc>
                          <a:spcPct val="115000"/>
                        </a:lnSpc>
                      </a:pPr>
                      <a:endParaRPr lang="es-ES" sz="1800" dirty="0">
                        <a:effectLst/>
                        <a:latin typeface="Calibri"/>
                      </a:endParaRPr>
                    </a:p>
                  </a:txBody>
                  <a:tcPr marL="44450" marR="44450" marT="0" marB="0" anchor="b">
                    <a:solidFill>
                      <a:srgbClr val="FFFF00"/>
                    </a:solidFill>
                  </a:tcPr>
                </a:tc>
                <a:tc>
                  <a:txBody>
                    <a:bodyPr/>
                    <a:lstStyle/>
                    <a:p>
                      <a:pPr algn="ctr">
                        <a:lnSpc>
                          <a:spcPct val="150000"/>
                        </a:lnSpc>
                        <a:spcAft>
                          <a:spcPts val="1000"/>
                        </a:spcAft>
                      </a:pPr>
                      <a:r>
                        <a:rPr lang="es-ES" sz="2000">
                          <a:effectLst/>
                        </a:rPr>
                        <a:t>2,5</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0,31</a:t>
                      </a:r>
                      <a:endParaRPr lang="es-ES" sz="1800">
                        <a:effectLst/>
                        <a:latin typeface="Calibri"/>
                        <a:ea typeface="Calibri"/>
                        <a:cs typeface="Times New Roman"/>
                      </a:endParaRPr>
                    </a:p>
                  </a:txBody>
                  <a:tcPr marL="44450" marR="44450" marT="0" marB="0" anchor="b"/>
                </a:tc>
              </a:tr>
              <a:tr h="374442">
                <a:tc>
                  <a:txBody>
                    <a:bodyPr/>
                    <a:lstStyle/>
                    <a:p>
                      <a:pPr>
                        <a:lnSpc>
                          <a:spcPct val="115000"/>
                        </a:lnSpc>
                      </a:pPr>
                      <a:endParaRPr lang="es-ES" sz="1800">
                        <a:effectLst/>
                        <a:latin typeface="Calibri"/>
                      </a:endParaRPr>
                    </a:p>
                  </a:txBody>
                  <a:tcPr marL="44450" marR="44450" marT="0" marB="0" anchor="b"/>
                </a:tc>
                <a:tc>
                  <a:txBody>
                    <a:bodyPr/>
                    <a:lstStyle/>
                    <a:p>
                      <a:pPr>
                        <a:lnSpc>
                          <a:spcPct val="115000"/>
                        </a:lnSpc>
                      </a:pPr>
                      <a:endParaRPr lang="es-ES" sz="1800">
                        <a:effectLst/>
                        <a:latin typeface="Calibri"/>
                      </a:endParaRPr>
                    </a:p>
                  </a:txBody>
                  <a:tcPr marL="44450" marR="44450" marT="0" marB="0" anchor="b"/>
                </a:tc>
                <a:tc>
                  <a:txBody>
                    <a:bodyPr/>
                    <a:lstStyle/>
                    <a:p>
                      <a:pPr>
                        <a:lnSpc>
                          <a:spcPct val="115000"/>
                        </a:lnSpc>
                      </a:pPr>
                      <a:endParaRPr lang="es-ES" sz="1800">
                        <a:effectLst/>
                        <a:latin typeface="Calibri"/>
                      </a:endParaRPr>
                    </a:p>
                  </a:txBody>
                  <a:tcPr marL="44450" marR="44450" marT="0" marB="0" anchor="b"/>
                </a:tc>
                <a:tc>
                  <a:txBody>
                    <a:bodyPr/>
                    <a:lstStyle/>
                    <a:p>
                      <a:pPr algn="ctr">
                        <a:lnSpc>
                          <a:spcPct val="150000"/>
                        </a:lnSpc>
                        <a:spcAft>
                          <a:spcPts val="1000"/>
                        </a:spcAft>
                      </a:pPr>
                      <a:r>
                        <a:rPr lang="es-ES" sz="2000">
                          <a:effectLst/>
                        </a:rPr>
                        <a:t>TOTAL</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a:effectLst/>
                        </a:rPr>
                        <a:t>8</a:t>
                      </a:r>
                      <a:endParaRPr lang="es-ES" sz="1800">
                        <a:effectLst/>
                        <a:latin typeface="Calibri"/>
                        <a:ea typeface="Calibri"/>
                        <a:cs typeface="Times New Roman"/>
                      </a:endParaRPr>
                    </a:p>
                  </a:txBody>
                  <a:tcPr marL="44450" marR="44450" marT="0" marB="0" anchor="b"/>
                </a:tc>
                <a:tc>
                  <a:txBody>
                    <a:bodyPr/>
                    <a:lstStyle/>
                    <a:p>
                      <a:pPr algn="ctr">
                        <a:lnSpc>
                          <a:spcPct val="150000"/>
                        </a:lnSpc>
                        <a:spcAft>
                          <a:spcPts val="1000"/>
                        </a:spcAft>
                      </a:pPr>
                      <a:r>
                        <a:rPr lang="es-ES" sz="2000" dirty="0">
                          <a:effectLst/>
                        </a:rPr>
                        <a:t>1,00</a:t>
                      </a:r>
                      <a:endParaRPr lang="es-ES" sz="1800" dirty="0">
                        <a:effectLst/>
                        <a:latin typeface="Calibri"/>
                        <a:ea typeface="Calibri"/>
                        <a:cs typeface="Times New Roman"/>
                      </a:endParaRPr>
                    </a:p>
                  </a:txBody>
                  <a:tcPr marL="44450" marR="4445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516847319"/>
              </p:ext>
            </p:extLst>
          </p:nvPr>
        </p:nvGraphicFramePr>
        <p:xfrm>
          <a:off x="1" y="6372795"/>
          <a:ext cx="14401798" cy="4114800"/>
        </p:xfrm>
        <a:graphic>
          <a:graphicData uri="http://schemas.openxmlformats.org/drawingml/2006/table">
            <a:tbl>
              <a:tblPr firstRow="1" firstCol="1" bandRow="1">
                <a:tableStyleId>{5940675A-B579-460E-94D1-54222C63F5DA}</a:tableStyleId>
              </a:tblPr>
              <a:tblGrid>
                <a:gridCol w="1368251"/>
                <a:gridCol w="1800200"/>
                <a:gridCol w="1728192"/>
                <a:gridCol w="1152128"/>
                <a:gridCol w="792088"/>
                <a:gridCol w="1656184"/>
                <a:gridCol w="792088"/>
                <a:gridCol w="1296144"/>
                <a:gridCol w="2113419"/>
                <a:gridCol w="1703104"/>
              </a:tblGrid>
              <a:tr h="215900">
                <a:tc rowSpan="2">
                  <a:txBody>
                    <a:bodyPr/>
                    <a:lstStyle/>
                    <a:p>
                      <a:pPr algn="ctr">
                        <a:lnSpc>
                          <a:spcPct val="150000"/>
                        </a:lnSpc>
                        <a:spcAft>
                          <a:spcPts val="1000"/>
                        </a:spcAft>
                      </a:pPr>
                      <a:r>
                        <a:rPr lang="es-ES" sz="2000" dirty="0">
                          <a:effectLst/>
                        </a:rPr>
                        <a:t>Marca</a:t>
                      </a:r>
                      <a:endParaRPr lang="es-ES" sz="1800" dirty="0">
                        <a:effectLst/>
                        <a:latin typeface="Calibri"/>
                        <a:ea typeface="Calibri"/>
                        <a:cs typeface="Times New Roman"/>
                      </a:endParaRPr>
                    </a:p>
                  </a:txBody>
                  <a:tcPr marL="44450" marR="44450" marT="0" marB="0" anchor="ctr"/>
                </a:tc>
                <a:tc rowSpan="2">
                  <a:txBody>
                    <a:bodyPr/>
                    <a:lstStyle/>
                    <a:p>
                      <a:pPr algn="ctr">
                        <a:lnSpc>
                          <a:spcPct val="150000"/>
                        </a:lnSpc>
                        <a:spcAft>
                          <a:spcPts val="1000"/>
                        </a:spcAft>
                      </a:pPr>
                      <a:r>
                        <a:rPr lang="es-ES" sz="2000">
                          <a:effectLst/>
                        </a:rPr>
                        <a:t>Especificación</a:t>
                      </a:r>
                      <a:endParaRPr lang="es-ES" sz="1800">
                        <a:effectLst/>
                        <a:latin typeface="Calibri"/>
                        <a:ea typeface="Calibri"/>
                        <a:cs typeface="Times New Roman"/>
                      </a:endParaRPr>
                    </a:p>
                  </a:txBody>
                  <a:tcPr marL="44450" marR="44450" marT="0" marB="0" anchor="ctr"/>
                </a:tc>
                <a:tc rowSpan="2">
                  <a:txBody>
                    <a:bodyPr/>
                    <a:lstStyle/>
                    <a:p>
                      <a:pPr algn="ctr">
                        <a:lnSpc>
                          <a:spcPct val="150000"/>
                        </a:lnSpc>
                        <a:spcAft>
                          <a:spcPts val="1000"/>
                        </a:spcAft>
                      </a:pPr>
                      <a:r>
                        <a:rPr lang="es-ES" sz="2000">
                          <a:effectLst/>
                        </a:rPr>
                        <a:t>HMI</a:t>
                      </a:r>
                      <a:endParaRPr lang="es-ES" sz="1800">
                        <a:effectLst/>
                        <a:latin typeface="Calibri"/>
                        <a:ea typeface="Calibri"/>
                        <a:cs typeface="Times New Roman"/>
                      </a:endParaRPr>
                    </a:p>
                  </a:txBody>
                  <a:tcPr marL="44450" marR="44450" marT="0" marB="0" anchor="ctr"/>
                </a:tc>
                <a:tc rowSpan="2">
                  <a:txBody>
                    <a:bodyPr/>
                    <a:lstStyle/>
                    <a:p>
                      <a:pPr algn="ctr">
                        <a:lnSpc>
                          <a:spcPct val="150000"/>
                        </a:lnSpc>
                        <a:spcAft>
                          <a:spcPts val="1000"/>
                        </a:spcAft>
                      </a:pPr>
                      <a:r>
                        <a:rPr lang="es-ES" sz="2000">
                          <a:effectLst/>
                        </a:rPr>
                        <a:t>Software</a:t>
                      </a:r>
                      <a:endParaRPr lang="es-ES" sz="1800">
                        <a:effectLst/>
                        <a:latin typeface="Calibri"/>
                        <a:ea typeface="Calibri"/>
                        <a:cs typeface="Times New Roman"/>
                      </a:endParaRPr>
                    </a:p>
                  </a:txBody>
                  <a:tcPr marL="44450" marR="44450" marT="0" marB="0" anchor="ctr"/>
                </a:tc>
                <a:tc rowSpan="2">
                  <a:txBody>
                    <a:bodyPr/>
                    <a:lstStyle/>
                    <a:p>
                      <a:pPr algn="ctr">
                        <a:lnSpc>
                          <a:spcPct val="150000"/>
                        </a:lnSpc>
                        <a:spcAft>
                          <a:spcPts val="1000"/>
                        </a:spcAft>
                      </a:pPr>
                      <a:r>
                        <a:rPr lang="es-ES" sz="2000">
                          <a:effectLst/>
                        </a:rPr>
                        <a:t>Costo</a:t>
                      </a:r>
                      <a:endParaRPr lang="es-ES" sz="1800">
                        <a:effectLst/>
                        <a:latin typeface="Calibri"/>
                        <a:ea typeface="Calibri"/>
                        <a:cs typeface="Times New Roman"/>
                      </a:endParaRPr>
                    </a:p>
                  </a:txBody>
                  <a:tcPr marL="44450" marR="44450" marT="0" marB="0" anchor="ctr"/>
                </a:tc>
                <a:tc rowSpan="2">
                  <a:txBody>
                    <a:bodyPr/>
                    <a:lstStyle/>
                    <a:p>
                      <a:pPr algn="ctr">
                        <a:lnSpc>
                          <a:spcPct val="150000"/>
                        </a:lnSpc>
                        <a:spcAft>
                          <a:spcPts val="1000"/>
                        </a:spcAft>
                      </a:pPr>
                      <a:r>
                        <a:rPr lang="es-ES" sz="2000">
                          <a:effectLst/>
                        </a:rPr>
                        <a:t>Escalabilidad</a:t>
                      </a:r>
                      <a:endParaRPr lang="es-ES" sz="1800">
                        <a:effectLst/>
                        <a:latin typeface="Calibri"/>
                        <a:ea typeface="Calibri"/>
                        <a:cs typeface="Times New Roman"/>
                      </a:endParaRPr>
                    </a:p>
                  </a:txBody>
                  <a:tcPr marL="44450" marR="44450" marT="0" marB="0" anchor="ctr"/>
                </a:tc>
                <a:tc gridSpan="3">
                  <a:txBody>
                    <a:bodyPr/>
                    <a:lstStyle/>
                    <a:p>
                      <a:pPr algn="ctr">
                        <a:lnSpc>
                          <a:spcPct val="150000"/>
                        </a:lnSpc>
                        <a:spcAft>
                          <a:spcPts val="1000"/>
                        </a:spcAft>
                      </a:pPr>
                      <a:r>
                        <a:rPr lang="es-ES" sz="2000">
                          <a:effectLst/>
                        </a:rPr>
                        <a:t>PONDERACIÓN</a:t>
                      </a:r>
                      <a:endParaRPr lang="es-ES" sz="18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rowSpan="2">
                  <a:txBody>
                    <a:bodyPr/>
                    <a:lstStyle/>
                    <a:p>
                      <a:pPr algn="ctr">
                        <a:lnSpc>
                          <a:spcPct val="150000"/>
                        </a:lnSpc>
                        <a:spcAft>
                          <a:spcPts val="1000"/>
                        </a:spcAft>
                      </a:pPr>
                      <a:r>
                        <a:rPr lang="es-ES" sz="2000">
                          <a:effectLst/>
                        </a:rPr>
                        <a:t>SELECCIÓN</a:t>
                      </a:r>
                      <a:endParaRPr lang="es-ES" sz="1800">
                        <a:effectLst/>
                        <a:latin typeface="Calibri"/>
                        <a:ea typeface="Calibri"/>
                        <a:cs typeface="Times New Roman"/>
                      </a:endParaRPr>
                    </a:p>
                  </a:txBody>
                  <a:tcPr marL="44450" marR="44450" marT="0" marB="0" anchor="ctr"/>
                </a:tc>
              </a:tr>
              <a:tr h="21590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1000"/>
                        </a:spcAft>
                      </a:pPr>
                      <a:r>
                        <a:rPr lang="es-ES" sz="2000" dirty="0">
                          <a:effectLst/>
                        </a:rPr>
                        <a:t>HMI</a:t>
                      </a:r>
                      <a:endParaRPr lang="es-ES" sz="1800" dirty="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COSTO</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ESCALABILIDAD</a:t>
                      </a:r>
                      <a:endParaRPr lang="es-ES" sz="1800">
                        <a:effectLst/>
                        <a:latin typeface="Calibri"/>
                        <a:ea typeface="Calibri"/>
                        <a:cs typeface="Times New Roman"/>
                      </a:endParaRPr>
                    </a:p>
                  </a:txBody>
                  <a:tcPr marL="44450" marR="44450" marT="0" marB="0" anchor="ctr"/>
                </a:tc>
                <a:tc vMerge="1">
                  <a:txBody>
                    <a:bodyPr/>
                    <a:lstStyle/>
                    <a:p>
                      <a:endParaRPr lang="es-ES"/>
                    </a:p>
                  </a:txBody>
                  <a:tcPr/>
                </a:tc>
              </a:tr>
              <a:tr h="215900">
                <a:tc>
                  <a:txBody>
                    <a:bodyPr/>
                    <a:lstStyle/>
                    <a:p>
                      <a:pPr algn="ctr">
                        <a:lnSpc>
                          <a:spcPct val="150000"/>
                        </a:lnSpc>
                        <a:spcAft>
                          <a:spcPts val="1000"/>
                        </a:spcAft>
                      </a:pPr>
                      <a:r>
                        <a:rPr lang="es-ES" sz="2000">
                          <a:effectLst/>
                        </a:rPr>
                        <a:t>Schneider</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Twido</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Pantalla Táctil 7"</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Twido Suite</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2200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POCO</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0,08</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0,30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0,08</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0,46</a:t>
                      </a:r>
                      <a:endParaRPr lang="es-ES" sz="1800">
                        <a:effectLst/>
                        <a:latin typeface="Calibri"/>
                        <a:ea typeface="Calibri"/>
                        <a:cs typeface="Times New Roman"/>
                      </a:endParaRPr>
                    </a:p>
                  </a:txBody>
                  <a:tcPr marL="44450" marR="44450" marT="0" marB="0" anchor="ctr"/>
                </a:tc>
              </a:tr>
              <a:tr h="215900">
                <a:tc>
                  <a:txBody>
                    <a:bodyPr/>
                    <a:lstStyle/>
                    <a:p>
                      <a:pPr algn="ctr">
                        <a:lnSpc>
                          <a:spcPct val="150000"/>
                        </a:lnSpc>
                        <a:spcAft>
                          <a:spcPts val="1000"/>
                        </a:spcAft>
                      </a:pPr>
                      <a:r>
                        <a:rPr lang="es-ES" sz="2000">
                          <a:effectLst/>
                        </a:rPr>
                        <a:t>Siemens</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S7-200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Pantalla Táctil 9"</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SIMATIC STEP 7</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3500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MEDIO</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0,16</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0,11</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dirty="0">
                          <a:effectLst/>
                        </a:rPr>
                        <a:t>0,16</a:t>
                      </a:r>
                      <a:endParaRPr lang="es-ES" sz="1800" dirty="0">
                        <a:effectLst/>
                        <a:latin typeface="Calibri"/>
                        <a:ea typeface="Calibri"/>
                        <a:cs typeface="Times New Roman"/>
                      </a:endParaRPr>
                    </a:p>
                  </a:txBody>
                  <a:tcPr marL="44450" marR="44450" marT="0" marB="0" anchor="ctr"/>
                </a:tc>
                <a:tc>
                  <a:txBody>
                    <a:bodyPr/>
                    <a:lstStyle/>
                    <a:p>
                      <a:pPr algn="ctr">
                        <a:lnSpc>
                          <a:spcPct val="150000"/>
                        </a:lnSpc>
                        <a:spcAft>
                          <a:spcPts val="1000"/>
                        </a:spcAft>
                      </a:pPr>
                      <a:r>
                        <a:rPr lang="es-ES" sz="2000">
                          <a:effectLst/>
                        </a:rPr>
                        <a:t>0,42</a:t>
                      </a:r>
                      <a:endParaRPr lang="es-ES" sz="1800">
                        <a:effectLst/>
                        <a:latin typeface="Calibri"/>
                        <a:ea typeface="Calibri"/>
                        <a:cs typeface="Times New Roman"/>
                      </a:endParaRPr>
                    </a:p>
                  </a:txBody>
                  <a:tcPr marL="44450" marR="44450" marT="0" marB="0" anchor="ctr"/>
                </a:tc>
              </a:tr>
              <a:tr h="215900">
                <a:tc>
                  <a:txBody>
                    <a:bodyPr/>
                    <a:lstStyle/>
                    <a:p>
                      <a:pPr algn="ctr">
                        <a:lnSpc>
                          <a:spcPct val="150000"/>
                        </a:lnSpc>
                        <a:spcAft>
                          <a:spcPts val="1000"/>
                        </a:spcAft>
                      </a:pPr>
                      <a:r>
                        <a:rPr lang="es-ES" sz="2000">
                          <a:solidFill>
                            <a:sysClr val="windowText" lastClr="000000"/>
                          </a:solidFill>
                          <a:effectLst/>
                        </a:rPr>
                        <a:t>Unitronics</a:t>
                      </a:r>
                      <a:endParaRPr lang="es-ES" sz="18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000">
                          <a:solidFill>
                            <a:sysClr val="windowText" lastClr="000000"/>
                          </a:solidFill>
                          <a:effectLst/>
                        </a:rPr>
                        <a:t>Visión V570</a:t>
                      </a:r>
                      <a:endParaRPr lang="es-ES" sz="18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000">
                          <a:solidFill>
                            <a:sysClr val="windowText" lastClr="000000"/>
                          </a:solidFill>
                          <a:effectLst/>
                        </a:rPr>
                        <a:t>Incluye V570 Pantalla Táctil 7"</a:t>
                      </a:r>
                      <a:endParaRPr lang="es-ES" sz="18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000">
                          <a:solidFill>
                            <a:sysClr val="windowText" lastClr="000000"/>
                          </a:solidFill>
                          <a:effectLst/>
                        </a:rPr>
                        <a:t>Visilogic</a:t>
                      </a:r>
                      <a:endParaRPr lang="es-ES" sz="18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000">
                          <a:solidFill>
                            <a:sysClr val="windowText" lastClr="000000"/>
                          </a:solidFill>
                          <a:effectLst/>
                        </a:rPr>
                        <a:t>1200</a:t>
                      </a:r>
                      <a:endParaRPr lang="es-ES" sz="18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000">
                          <a:solidFill>
                            <a:sysClr val="windowText" lastClr="000000"/>
                          </a:solidFill>
                          <a:effectLst/>
                        </a:rPr>
                        <a:t>ALTO</a:t>
                      </a:r>
                      <a:endParaRPr lang="es-ES" sz="18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000">
                          <a:solidFill>
                            <a:sysClr val="windowText" lastClr="000000"/>
                          </a:solidFill>
                          <a:effectLst/>
                        </a:rPr>
                        <a:t>0,31</a:t>
                      </a:r>
                      <a:endParaRPr lang="es-ES" sz="18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000">
                          <a:solidFill>
                            <a:sysClr val="windowText" lastClr="000000"/>
                          </a:solidFill>
                          <a:effectLst/>
                        </a:rPr>
                        <a:t>0,38</a:t>
                      </a:r>
                      <a:endParaRPr lang="es-ES" sz="180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000" dirty="0">
                          <a:solidFill>
                            <a:sysClr val="windowText" lastClr="000000"/>
                          </a:solidFill>
                          <a:effectLst/>
                        </a:rPr>
                        <a:t>0,31</a:t>
                      </a:r>
                      <a:endParaRPr lang="es-ES" sz="1800" dirty="0">
                        <a:solidFill>
                          <a:sysClr val="windowText" lastClr="000000"/>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50000"/>
                        </a:lnSpc>
                        <a:spcAft>
                          <a:spcPts val="1000"/>
                        </a:spcAft>
                      </a:pPr>
                      <a:r>
                        <a:rPr lang="es-ES" sz="2000" dirty="0">
                          <a:solidFill>
                            <a:sysClr val="windowText" lastClr="000000"/>
                          </a:solidFill>
                          <a:effectLst/>
                        </a:rPr>
                        <a:t>1,00</a:t>
                      </a:r>
                      <a:endParaRPr lang="es-ES" sz="1800" dirty="0">
                        <a:solidFill>
                          <a:sysClr val="windowText" lastClr="000000"/>
                        </a:solidFill>
                        <a:effectLst/>
                        <a:latin typeface="Calibri"/>
                        <a:ea typeface="Calibri"/>
                        <a:cs typeface="Times New Roman"/>
                      </a:endParaRPr>
                    </a:p>
                  </a:txBody>
                  <a:tcPr marL="44450" marR="44450" marT="0" marB="0" anchor="ctr">
                    <a:solidFill>
                      <a:srgbClr val="FFFF00"/>
                    </a:solidFill>
                  </a:tcPr>
                </a:tc>
              </a:tr>
            </a:tbl>
          </a:graphicData>
        </a:graphic>
      </p:graphicFrame>
    </p:spTree>
    <p:extLst>
      <p:ext uri="{BB962C8B-B14F-4D97-AF65-F5344CB8AC3E}">
        <p14:creationId xmlns:p14="http://schemas.microsoft.com/office/powerpoint/2010/main" val="2457217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033538" cy="2100263"/>
          </a:xfrm>
        </p:spPr>
        <p:txBody>
          <a:bodyPr>
            <a:normAutofit/>
          </a:bodyPr>
          <a:lstStyle/>
          <a:p>
            <a:pPr algn="ctr"/>
            <a:r>
              <a:rPr lang="es-ES" sz="6000" b="1" dirty="0"/>
              <a:t>TABLA DE REQUERIMIENTOS</a:t>
            </a:r>
            <a:endParaRPr lang="es-ES" sz="6000" dirty="0"/>
          </a:p>
        </p:txBody>
      </p:sp>
      <p:graphicFrame>
        <p:nvGraphicFramePr>
          <p:cNvPr id="4" name="3 Tabla"/>
          <p:cNvGraphicFramePr>
            <a:graphicFrameLocks noGrp="1"/>
          </p:cNvGraphicFramePr>
          <p:nvPr>
            <p:extLst>
              <p:ext uri="{D42A27DB-BD31-4B8C-83A1-F6EECF244321}">
                <p14:modId xmlns:p14="http://schemas.microsoft.com/office/powerpoint/2010/main" val="3734699439"/>
              </p:ext>
            </p:extLst>
          </p:nvPr>
        </p:nvGraphicFramePr>
        <p:xfrm>
          <a:off x="2160340" y="3060427"/>
          <a:ext cx="10441160" cy="8188960"/>
        </p:xfrm>
        <a:graphic>
          <a:graphicData uri="http://schemas.openxmlformats.org/drawingml/2006/table">
            <a:tbl>
              <a:tblPr firstRow="1" firstCol="1" bandRow="1">
                <a:tableStyleId>{5940675A-B579-460E-94D1-54222C63F5DA}</a:tableStyleId>
              </a:tblPr>
              <a:tblGrid>
                <a:gridCol w="2313311"/>
                <a:gridCol w="8127849"/>
              </a:tblGrid>
              <a:tr h="521075">
                <a:tc>
                  <a:txBody>
                    <a:bodyPr/>
                    <a:lstStyle/>
                    <a:p>
                      <a:pPr marL="179705" algn="ctr">
                        <a:lnSpc>
                          <a:spcPct val="150000"/>
                        </a:lnSpc>
                        <a:spcAft>
                          <a:spcPts val="1000"/>
                        </a:spcAft>
                        <a:tabLst>
                          <a:tab pos="2743200" algn="l"/>
                        </a:tabLst>
                      </a:pPr>
                      <a:r>
                        <a:rPr lang="es-ES" sz="2400" dirty="0">
                          <a:effectLst/>
                        </a:rPr>
                        <a:t>Cantidad.</a:t>
                      </a:r>
                      <a:endParaRPr lang="es-ES" sz="2400" dirty="0">
                        <a:effectLst/>
                        <a:latin typeface="Times New Roman"/>
                        <a:ea typeface="Times New Roman"/>
                      </a:endParaRPr>
                    </a:p>
                  </a:txBody>
                  <a:tcPr marL="68580" marR="68580" marT="0" marB="0"/>
                </a:tc>
                <a:tc>
                  <a:txBody>
                    <a:bodyPr/>
                    <a:lstStyle/>
                    <a:p>
                      <a:pPr marL="179705" algn="ctr">
                        <a:lnSpc>
                          <a:spcPct val="150000"/>
                        </a:lnSpc>
                        <a:spcAft>
                          <a:spcPts val="1000"/>
                        </a:spcAft>
                        <a:tabLst>
                          <a:tab pos="2743200" algn="l"/>
                        </a:tabLst>
                      </a:pPr>
                      <a:r>
                        <a:rPr lang="es-ES" sz="2400">
                          <a:effectLst/>
                        </a:rPr>
                        <a:t>Requerimiento.</a:t>
                      </a:r>
                      <a:endParaRPr lang="es-ES" sz="2400">
                        <a:effectLst/>
                        <a:latin typeface="Times New Roman"/>
                        <a:ea typeface="Times New Roman"/>
                      </a:endParaRPr>
                    </a:p>
                  </a:txBody>
                  <a:tcPr marL="68580" marR="68580" marT="0" marB="0"/>
                </a:tc>
              </a:tr>
              <a:tr h="464346">
                <a:tc>
                  <a:txBody>
                    <a:bodyPr/>
                    <a:lstStyle/>
                    <a:p>
                      <a:pPr marL="179705" algn="ctr">
                        <a:lnSpc>
                          <a:spcPct val="150000"/>
                        </a:lnSpc>
                        <a:spcAft>
                          <a:spcPts val="1000"/>
                        </a:spcAft>
                        <a:tabLst>
                          <a:tab pos="2743200" algn="l"/>
                        </a:tabLst>
                      </a:pPr>
                      <a:r>
                        <a:rPr lang="es-ES" sz="2400">
                          <a:effectLst/>
                        </a:rPr>
                        <a:t>2</a:t>
                      </a:r>
                      <a:endParaRPr lang="es-ES" sz="2400">
                        <a:effectLst/>
                        <a:latin typeface="Times New Roman"/>
                        <a:ea typeface="Times New Roman"/>
                      </a:endParaRPr>
                    </a:p>
                  </a:txBody>
                  <a:tcPr marL="68580" marR="68580" marT="0" marB="0"/>
                </a:tc>
                <a:tc>
                  <a:txBody>
                    <a:bodyPr/>
                    <a:lstStyle/>
                    <a:p>
                      <a:pPr marL="179705" algn="just">
                        <a:lnSpc>
                          <a:spcPct val="150000"/>
                        </a:lnSpc>
                        <a:spcAft>
                          <a:spcPts val="1000"/>
                        </a:spcAft>
                        <a:tabLst>
                          <a:tab pos="2743200" algn="l"/>
                        </a:tabLst>
                      </a:pPr>
                      <a:r>
                        <a:rPr lang="es-ES" sz="2400">
                          <a:effectLst/>
                        </a:rPr>
                        <a:t>KRANIMUS GR-20  Quemador 93 – 239 Kw.</a:t>
                      </a:r>
                      <a:endParaRPr lang="es-ES" sz="2400">
                        <a:effectLst/>
                        <a:latin typeface="Times New Roman"/>
                        <a:ea typeface="Times New Roman"/>
                      </a:endParaRPr>
                    </a:p>
                  </a:txBody>
                  <a:tcPr marL="68580" marR="68580" marT="0" marB="0"/>
                </a:tc>
              </a:tr>
              <a:tr h="464346">
                <a:tc>
                  <a:txBody>
                    <a:bodyPr/>
                    <a:lstStyle/>
                    <a:p>
                      <a:pPr marL="179705" algn="ctr">
                        <a:lnSpc>
                          <a:spcPct val="150000"/>
                        </a:lnSpc>
                        <a:spcAft>
                          <a:spcPts val="1000"/>
                        </a:spcAft>
                        <a:tabLst>
                          <a:tab pos="2743200" algn="l"/>
                        </a:tabLst>
                      </a:pPr>
                      <a:r>
                        <a:rPr lang="es-ES" sz="2400">
                          <a:effectLst/>
                        </a:rPr>
                        <a:t>4</a:t>
                      </a:r>
                      <a:endParaRPr lang="es-ES" sz="2400">
                        <a:effectLst/>
                        <a:latin typeface="Times New Roman"/>
                        <a:ea typeface="Times New Roman"/>
                      </a:endParaRPr>
                    </a:p>
                  </a:txBody>
                  <a:tcPr marL="68580" marR="68580" marT="0" marB="0"/>
                </a:tc>
                <a:tc>
                  <a:txBody>
                    <a:bodyPr/>
                    <a:lstStyle/>
                    <a:p>
                      <a:pPr marL="179705" algn="just">
                        <a:lnSpc>
                          <a:spcPct val="150000"/>
                        </a:lnSpc>
                        <a:spcAft>
                          <a:spcPts val="1000"/>
                        </a:spcAft>
                        <a:tabLst>
                          <a:tab pos="2743200" algn="l"/>
                        </a:tabLst>
                      </a:pPr>
                      <a:r>
                        <a:rPr lang="es-ES" sz="2400">
                          <a:effectLst/>
                        </a:rPr>
                        <a:t>Aislante térmico Insulad </a:t>
                      </a:r>
                      <a:endParaRPr lang="es-ES" sz="2400">
                        <a:effectLst/>
                        <a:latin typeface="Times New Roman"/>
                        <a:ea typeface="Times New Roman"/>
                      </a:endParaRPr>
                    </a:p>
                  </a:txBody>
                  <a:tcPr marL="68580" marR="68580" marT="0" marB="0"/>
                </a:tc>
              </a:tr>
              <a:tr h="1781740">
                <a:tc>
                  <a:txBody>
                    <a:bodyPr/>
                    <a:lstStyle/>
                    <a:p>
                      <a:pPr marL="179705" algn="ctr">
                        <a:lnSpc>
                          <a:spcPct val="150000"/>
                        </a:lnSpc>
                        <a:spcAft>
                          <a:spcPts val="1000"/>
                        </a:spcAft>
                        <a:tabLst>
                          <a:tab pos="2743200" algn="l"/>
                        </a:tabLst>
                      </a:pPr>
                      <a:r>
                        <a:rPr lang="es-ES" sz="2400" dirty="0">
                          <a:effectLst/>
                        </a:rPr>
                        <a:t> </a:t>
                      </a:r>
                    </a:p>
                    <a:p>
                      <a:pPr marL="179705" algn="ctr">
                        <a:lnSpc>
                          <a:spcPct val="150000"/>
                        </a:lnSpc>
                        <a:spcAft>
                          <a:spcPts val="1000"/>
                        </a:spcAft>
                        <a:tabLst>
                          <a:tab pos="2743200" algn="l"/>
                        </a:tabLst>
                      </a:pPr>
                      <a:r>
                        <a:rPr lang="es-ES" sz="2400" dirty="0">
                          <a:effectLst/>
                        </a:rPr>
                        <a:t>3</a:t>
                      </a:r>
                      <a:endParaRPr lang="es-ES" sz="2400" dirty="0">
                        <a:effectLst/>
                        <a:latin typeface="Times New Roman"/>
                        <a:ea typeface="Times New Roman"/>
                      </a:endParaRPr>
                    </a:p>
                  </a:txBody>
                  <a:tcPr marL="68580" marR="68580" marT="0" marB="0"/>
                </a:tc>
                <a:tc>
                  <a:txBody>
                    <a:bodyPr/>
                    <a:lstStyle/>
                    <a:p>
                      <a:pPr marL="179705" algn="just">
                        <a:lnSpc>
                          <a:spcPct val="150000"/>
                        </a:lnSpc>
                        <a:spcAft>
                          <a:spcPts val="1000"/>
                        </a:spcAft>
                        <a:tabLst>
                          <a:tab pos="2743200" algn="l"/>
                        </a:tabLst>
                      </a:pPr>
                      <a:r>
                        <a:rPr lang="es-ES" sz="2400">
                          <a:effectLst/>
                        </a:rPr>
                        <a:t>Ventiladores Turbo-Axiales </a:t>
                      </a:r>
                    </a:p>
                    <a:p>
                      <a:pPr marL="179705" algn="just">
                        <a:lnSpc>
                          <a:spcPct val="150000"/>
                        </a:lnSpc>
                        <a:spcAft>
                          <a:spcPts val="1000"/>
                        </a:spcAft>
                        <a:tabLst>
                          <a:tab pos="2743200" algn="l"/>
                        </a:tabLst>
                      </a:pPr>
                      <a:r>
                        <a:rPr lang="es-ES" sz="2400">
                          <a:effectLst/>
                        </a:rPr>
                        <a:t>GreenHeck S1-16-426-B6 – 3 HP </a:t>
                      </a:r>
                    </a:p>
                    <a:p>
                      <a:pPr marL="179705" algn="just">
                        <a:lnSpc>
                          <a:spcPct val="150000"/>
                        </a:lnSpc>
                        <a:spcAft>
                          <a:spcPts val="1000"/>
                        </a:spcAft>
                        <a:tabLst>
                          <a:tab pos="2743200" algn="l"/>
                        </a:tabLst>
                      </a:pPr>
                      <a:r>
                        <a:rPr lang="es-ES" sz="2400">
                          <a:effectLst/>
                        </a:rPr>
                        <a:t>220 V – 60 Hz.</a:t>
                      </a:r>
                      <a:endParaRPr lang="es-ES" sz="2400">
                        <a:effectLst/>
                        <a:latin typeface="Times New Roman"/>
                        <a:ea typeface="Times New Roman"/>
                      </a:endParaRPr>
                    </a:p>
                  </a:txBody>
                  <a:tcPr marL="68580" marR="68580" marT="0" marB="0"/>
                </a:tc>
              </a:tr>
              <a:tr h="2445690">
                <a:tc>
                  <a:txBody>
                    <a:bodyPr/>
                    <a:lstStyle/>
                    <a:p>
                      <a:pPr marL="179705" algn="ctr">
                        <a:lnSpc>
                          <a:spcPct val="150000"/>
                        </a:lnSpc>
                        <a:spcAft>
                          <a:spcPts val="1000"/>
                        </a:spcAft>
                        <a:tabLst>
                          <a:tab pos="2743200" algn="l"/>
                        </a:tabLst>
                      </a:pPr>
                      <a:r>
                        <a:rPr lang="es-ES" sz="2400">
                          <a:effectLst/>
                        </a:rPr>
                        <a:t> </a:t>
                      </a:r>
                    </a:p>
                    <a:p>
                      <a:pPr marL="179705" algn="ctr">
                        <a:lnSpc>
                          <a:spcPct val="150000"/>
                        </a:lnSpc>
                        <a:spcAft>
                          <a:spcPts val="1000"/>
                        </a:spcAft>
                        <a:tabLst>
                          <a:tab pos="2743200" algn="l"/>
                        </a:tabLst>
                      </a:pPr>
                      <a:r>
                        <a:rPr lang="es-ES" sz="2400">
                          <a:effectLst/>
                        </a:rPr>
                        <a:t>3</a:t>
                      </a:r>
                      <a:endParaRPr lang="es-ES" sz="2400">
                        <a:effectLst/>
                        <a:latin typeface="Times New Roman"/>
                        <a:ea typeface="Times New Roman"/>
                      </a:endParaRPr>
                    </a:p>
                  </a:txBody>
                  <a:tcPr marL="68580" marR="68580" marT="0" marB="0"/>
                </a:tc>
                <a:tc>
                  <a:txBody>
                    <a:bodyPr/>
                    <a:lstStyle/>
                    <a:p>
                      <a:pPr marL="179705" algn="just">
                        <a:lnSpc>
                          <a:spcPct val="150000"/>
                        </a:lnSpc>
                        <a:spcAft>
                          <a:spcPts val="1000"/>
                        </a:spcAft>
                        <a:tabLst>
                          <a:tab pos="2743200" algn="l"/>
                        </a:tabLst>
                      </a:pPr>
                      <a:r>
                        <a:rPr lang="es-ES" sz="2400" dirty="0">
                          <a:effectLst/>
                        </a:rPr>
                        <a:t>Variador de frecuencia FR – D720- 100NA, </a:t>
                      </a:r>
                      <a:r>
                        <a:rPr lang="es-ES" sz="2400" dirty="0" smtClean="0">
                          <a:effectLst/>
                        </a:rPr>
                        <a:t>Mitsubishi</a:t>
                      </a:r>
                      <a:r>
                        <a:rPr lang="es-ES" sz="2400" baseline="0" dirty="0" smtClean="0">
                          <a:effectLst/>
                        </a:rPr>
                        <a:t> </a:t>
                      </a:r>
                      <a:r>
                        <a:rPr lang="es-ES" sz="2400" dirty="0" smtClean="0">
                          <a:effectLst/>
                        </a:rPr>
                        <a:t>3HP </a:t>
                      </a:r>
                      <a:endParaRPr lang="es-ES" sz="2400" dirty="0">
                        <a:effectLst/>
                      </a:endParaRPr>
                    </a:p>
                    <a:p>
                      <a:pPr marL="179705" algn="just">
                        <a:lnSpc>
                          <a:spcPct val="150000"/>
                        </a:lnSpc>
                        <a:spcAft>
                          <a:spcPts val="1000"/>
                        </a:spcAft>
                        <a:tabLst>
                          <a:tab pos="2743200" algn="l"/>
                        </a:tabLst>
                      </a:pPr>
                      <a:r>
                        <a:rPr lang="es-ES" sz="2400" dirty="0">
                          <a:effectLst/>
                        </a:rPr>
                        <a:t>220 V </a:t>
                      </a:r>
                    </a:p>
                    <a:p>
                      <a:pPr marL="179705" algn="just">
                        <a:lnSpc>
                          <a:spcPct val="150000"/>
                        </a:lnSpc>
                        <a:spcAft>
                          <a:spcPts val="1000"/>
                        </a:spcAft>
                        <a:tabLst>
                          <a:tab pos="2743200" algn="l"/>
                        </a:tabLst>
                      </a:pPr>
                      <a:r>
                        <a:rPr lang="es-ES" sz="2400" dirty="0">
                          <a:effectLst/>
                        </a:rPr>
                        <a:t>60 Hz </a:t>
                      </a:r>
                      <a:endParaRPr lang="es-ES" sz="2400" dirty="0">
                        <a:effectLst/>
                        <a:latin typeface="Times New Roman"/>
                        <a:ea typeface="Times New Roman"/>
                      </a:endParaRPr>
                    </a:p>
                  </a:txBody>
                  <a:tcPr marL="68580" marR="68580" marT="0" marB="0"/>
                </a:tc>
              </a:tr>
              <a:tr h="511620">
                <a:tc>
                  <a:txBody>
                    <a:bodyPr/>
                    <a:lstStyle/>
                    <a:p>
                      <a:pPr marL="179705" algn="ctr">
                        <a:lnSpc>
                          <a:spcPct val="150000"/>
                        </a:lnSpc>
                        <a:spcAft>
                          <a:spcPts val="1000"/>
                        </a:spcAft>
                        <a:tabLst>
                          <a:tab pos="2743200" algn="l"/>
                        </a:tabLst>
                      </a:pPr>
                      <a:r>
                        <a:rPr lang="es-ES" sz="2400">
                          <a:effectLst/>
                        </a:rPr>
                        <a:t>1</a:t>
                      </a:r>
                      <a:endParaRPr lang="es-ES" sz="2400">
                        <a:effectLst/>
                        <a:latin typeface="Times New Roman"/>
                        <a:ea typeface="Times New Roman"/>
                      </a:endParaRPr>
                    </a:p>
                  </a:txBody>
                  <a:tcPr marL="68580" marR="68580" marT="0" marB="0"/>
                </a:tc>
                <a:tc>
                  <a:txBody>
                    <a:bodyPr/>
                    <a:lstStyle/>
                    <a:p>
                      <a:pPr marL="179705" algn="just">
                        <a:lnSpc>
                          <a:spcPct val="150000"/>
                        </a:lnSpc>
                        <a:spcAft>
                          <a:spcPts val="1000"/>
                        </a:spcAft>
                        <a:tabLst>
                          <a:tab pos="2743200" algn="l"/>
                        </a:tabLst>
                      </a:pPr>
                      <a:r>
                        <a:rPr lang="es-ES" sz="2400">
                          <a:effectLst/>
                        </a:rPr>
                        <a:t>OPLC UNITRONICS VISION 570</a:t>
                      </a:r>
                      <a:endParaRPr lang="es-ES" sz="2400">
                        <a:effectLst/>
                        <a:latin typeface="Times New Roman"/>
                        <a:ea typeface="Times New Roman"/>
                      </a:endParaRPr>
                    </a:p>
                  </a:txBody>
                  <a:tcPr marL="68580" marR="68580" marT="0" marB="0"/>
                </a:tc>
              </a:tr>
              <a:tr h="453839">
                <a:tc>
                  <a:txBody>
                    <a:bodyPr/>
                    <a:lstStyle/>
                    <a:p>
                      <a:pPr marL="179705" algn="ctr">
                        <a:lnSpc>
                          <a:spcPct val="150000"/>
                        </a:lnSpc>
                        <a:spcAft>
                          <a:spcPts val="1000"/>
                        </a:spcAft>
                        <a:tabLst>
                          <a:tab pos="2743200" algn="l"/>
                        </a:tabLst>
                      </a:pPr>
                      <a:r>
                        <a:rPr lang="es-ES" sz="2400">
                          <a:effectLst/>
                        </a:rPr>
                        <a:t>1</a:t>
                      </a:r>
                      <a:endParaRPr lang="es-ES" sz="2400">
                        <a:effectLst/>
                        <a:latin typeface="Times New Roman"/>
                        <a:ea typeface="Times New Roman"/>
                      </a:endParaRPr>
                    </a:p>
                  </a:txBody>
                  <a:tcPr marL="68580" marR="68580" marT="0" marB="0"/>
                </a:tc>
                <a:tc>
                  <a:txBody>
                    <a:bodyPr/>
                    <a:lstStyle/>
                    <a:p>
                      <a:pPr marL="179705" algn="just">
                        <a:lnSpc>
                          <a:spcPct val="150000"/>
                        </a:lnSpc>
                        <a:spcAft>
                          <a:spcPts val="1000"/>
                        </a:spcAft>
                        <a:tabLst>
                          <a:tab pos="2743200" algn="l"/>
                        </a:tabLst>
                      </a:pPr>
                      <a:r>
                        <a:rPr lang="es-ES" sz="2400">
                          <a:effectLst/>
                        </a:rPr>
                        <a:t>Modulo análogo IO – ATC 08</a:t>
                      </a:r>
                      <a:endParaRPr lang="es-ES" sz="2400">
                        <a:effectLst/>
                        <a:latin typeface="Times New Roman"/>
                        <a:ea typeface="Times New Roman"/>
                      </a:endParaRPr>
                    </a:p>
                  </a:txBody>
                  <a:tcPr marL="68580" marR="68580" marT="0" marB="0"/>
                </a:tc>
              </a:tr>
              <a:tr h="464346">
                <a:tc>
                  <a:txBody>
                    <a:bodyPr/>
                    <a:lstStyle/>
                    <a:p>
                      <a:pPr marL="179705" algn="ctr">
                        <a:lnSpc>
                          <a:spcPct val="150000"/>
                        </a:lnSpc>
                        <a:spcAft>
                          <a:spcPts val="1000"/>
                        </a:spcAft>
                        <a:tabLst>
                          <a:tab pos="2743200" algn="l"/>
                        </a:tabLst>
                      </a:pPr>
                      <a:r>
                        <a:rPr lang="es-ES" sz="2400">
                          <a:effectLst/>
                        </a:rPr>
                        <a:t>1</a:t>
                      </a:r>
                      <a:endParaRPr lang="es-ES" sz="2400">
                        <a:effectLst/>
                        <a:latin typeface="Times New Roman"/>
                        <a:ea typeface="Times New Roman"/>
                      </a:endParaRPr>
                    </a:p>
                  </a:txBody>
                  <a:tcPr marL="68580" marR="68580" marT="0" marB="0"/>
                </a:tc>
                <a:tc>
                  <a:txBody>
                    <a:bodyPr/>
                    <a:lstStyle/>
                    <a:p>
                      <a:pPr marL="179705" algn="just">
                        <a:lnSpc>
                          <a:spcPct val="150000"/>
                        </a:lnSpc>
                        <a:spcAft>
                          <a:spcPts val="1000"/>
                        </a:spcAft>
                        <a:tabLst>
                          <a:tab pos="2743200" algn="l"/>
                        </a:tabLst>
                      </a:pPr>
                      <a:r>
                        <a:rPr lang="es-ES" sz="2400">
                          <a:effectLst/>
                        </a:rPr>
                        <a:t>Modulo digital IO R08L</a:t>
                      </a:r>
                      <a:endParaRPr lang="es-ES" sz="2400">
                        <a:effectLst/>
                        <a:latin typeface="Times New Roman"/>
                        <a:ea typeface="Times New Roman"/>
                      </a:endParaRPr>
                    </a:p>
                  </a:txBody>
                  <a:tcPr marL="68580" marR="68580" marT="0" marB="0"/>
                </a:tc>
              </a:tr>
              <a:tr h="453839">
                <a:tc>
                  <a:txBody>
                    <a:bodyPr/>
                    <a:lstStyle/>
                    <a:p>
                      <a:pPr marL="179705" algn="ctr">
                        <a:lnSpc>
                          <a:spcPct val="150000"/>
                        </a:lnSpc>
                        <a:spcAft>
                          <a:spcPts val="1000"/>
                        </a:spcAft>
                        <a:tabLst>
                          <a:tab pos="2743200" algn="l"/>
                        </a:tabLst>
                      </a:pPr>
                      <a:r>
                        <a:rPr lang="es-ES" sz="2400">
                          <a:effectLst/>
                        </a:rPr>
                        <a:t>1</a:t>
                      </a:r>
                      <a:endParaRPr lang="es-ES" sz="2400">
                        <a:effectLst/>
                        <a:latin typeface="Times New Roman"/>
                        <a:ea typeface="Times New Roman"/>
                      </a:endParaRPr>
                    </a:p>
                  </a:txBody>
                  <a:tcPr marL="68580" marR="68580" marT="0" marB="0"/>
                </a:tc>
                <a:tc>
                  <a:txBody>
                    <a:bodyPr/>
                    <a:lstStyle/>
                    <a:p>
                      <a:pPr marL="179705" algn="just">
                        <a:lnSpc>
                          <a:spcPct val="150000"/>
                        </a:lnSpc>
                        <a:spcAft>
                          <a:spcPts val="1000"/>
                        </a:spcAft>
                        <a:tabLst>
                          <a:tab pos="2743200" algn="l"/>
                        </a:tabLst>
                      </a:pPr>
                      <a:r>
                        <a:rPr lang="es-ES" sz="2400" dirty="0">
                          <a:effectLst/>
                        </a:rPr>
                        <a:t>Modulo análogo IO – AO6X</a:t>
                      </a:r>
                      <a:endParaRPr lang="es-ES" sz="2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593332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0180" y="756173"/>
            <a:ext cx="12961620" cy="6624734"/>
          </a:xfrm>
        </p:spPr>
        <p:txBody>
          <a:bodyPr>
            <a:normAutofit fontScale="77500" lnSpcReduction="20000"/>
          </a:bodyPr>
          <a:lstStyle/>
          <a:p>
            <a:pPr marL="0" indent="0" algn="ctr">
              <a:buNone/>
            </a:pPr>
            <a:r>
              <a:rPr lang="es-ES" sz="7700" b="1" dirty="0"/>
              <a:t>SISTEMA DE </a:t>
            </a:r>
            <a:r>
              <a:rPr lang="es-ES" sz="7700" b="1" dirty="0" smtClean="0"/>
              <a:t>CONTROL</a:t>
            </a:r>
          </a:p>
          <a:p>
            <a:pPr marL="0" indent="0" algn="just">
              <a:buNone/>
            </a:pPr>
            <a:endParaRPr lang="es-ES" sz="5700" b="1" dirty="0" smtClean="0"/>
          </a:p>
          <a:p>
            <a:pPr algn="just"/>
            <a:r>
              <a:rPr lang="es-ES" sz="4600" dirty="0" smtClean="0"/>
              <a:t>Es </a:t>
            </a:r>
            <a:r>
              <a:rPr lang="es-ES" sz="4600" dirty="0"/>
              <a:t>la manipulación para mantener una o varias variables, dentro de un valor o un rango de </a:t>
            </a:r>
            <a:r>
              <a:rPr lang="es-ES" sz="4600" dirty="0" smtClean="0"/>
              <a:t>valores.</a:t>
            </a:r>
          </a:p>
          <a:p>
            <a:pPr marL="61722" indent="0" algn="just">
              <a:buNone/>
            </a:pPr>
            <a:endParaRPr lang="es-ES" sz="4600" b="1" dirty="0"/>
          </a:p>
          <a:p>
            <a:pPr marL="0" lvl="2" indent="0" algn="just">
              <a:buNone/>
            </a:pPr>
            <a:r>
              <a:rPr lang="es-ES" sz="5200" b="1" dirty="0"/>
              <a:t>SISTEMAS DE LAZO CERRADO</a:t>
            </a:r>
            <a:r>
              <a:rPr lang="es-ES" sz="5200" b="1" dirty="0" smtClean="0"/>
              <a:t>.</a:t>
            </a:r>
            <a:endParaRPr lang="es-ES" sz="5700" b="1" dirty="0" smtClean="0"/>
          </a:p>
          <a:p>
            <a:pPr marL="0" lvl="2" indent="0" algn="just">
              <a:buNone/>
            </a:pPr>
            <a:endParaRPr lang="es-ES" sz="4600" dirty="0"/>
          </a:p>
          <a:p>
            <a:pPr algn="just"/>
            <a:r>
              <a:rPr lang="es-ES" sz="4600" dirty="0"/>
              <a:t>Su característica es que la variable de salida o controlada es retroalimentada a la entrada del sistema, </a:t>
            </a:r>
            <a:r>
              <a:rPr lang="es-ES" sz="4600" dirty="0" smtClean="0"/>
              <a:t>Este sistema permite realizar diferentes acciones para corregir el error de forma rápida durante el proceso.</a:t>
            </a:r>
          </a:p>
          <a:p>
            <a:endParaRPr lang="es-ES" b="1" dirty="0" smtClean="0"/>
          </a:p>
          <a:p>
            <a:pPr marL="0" indent="0">
              <a:buNone/>
            </a:pPr>
            <a:endParaRPr lang="es-ES" dirty="0"/>
          </a:p>
        </p:txBody>
      </p:sp>
      <p:pic>
        <p:nvPicPr>
          <p:cNvPr id="4" name="3 Imagen"/>
          <p:cNvPicPr/>
          <p:nvPr/>
        </p:nvPicPr>
        <p:blipFill rotWithShape="1">
          <a:blip r:embed="rId2"/>
          <a:srcRect l="9322" t="26269" r="23510" b="35594"/>
          <a:stretch/>
        </p:blipFill>
        <p:spPr bwMode="auto">
          <a:xfrm>
            <a:off x="2808412" y="7812955"/>
            <a:ext cx="9289032"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9936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6093" y="1620267"/>
            <a:ext cx="12961620" cy="9073008"/>
          </a:xfrm>
        </p:spPr>
        <p:txBody>
          <a:bodyPr>
            <a:normAutofit/>
          </a:bodyPr>
          <a:lstStyle/>
          <a:p>
            <a:pPr marL="0" lvl="2" indent="0" algn="just">
              <a:buNone/>
            </a:pPr>
            <a:r>
              <a:rPr lang="es-ES" sz="6000" b="1" dirty="0"/>
              <a:t>SISTEMAS DE CONTROL DIGITAL</a:t>
            </a:r>
            <a:r>
              <a:rPr lang="es-ES" sz="6000" b="1" dirty="0" smtClean="0"/>
              <a:t>.</a:t>
            </a:r>
          </a:p>
          <a:p>
            <a:pPr marL="0" lvl="2" indent="0" algn="just">
              <a:buNone/>
            </a:pPr>
            <a:endParaRPr lang="es-ES" sz="4700" dirty="0"/>
          </a:p>
          <a:p>
            <a:endParaRPr lang="es-ES" dirty="0"/>
          </a:p>
        </p:txBody>
      </p:sp>
      <p:pic>
        <p:nvPicPr>
          <p:cNvPr id="4" name="3 Imagen"/>
          <p:cNvPicPr/>
          <p:nvPr/>
        </p:nvPicPr>
        <p:blipFill rotWithShape="1">
          <a:blip r:embed="rId2"/>
          <a:srcRect l="33051" t="27400" r="18215" b="47458"/>
          <a:stretch/>
        </p:blipFill>
        <p:spPr bwMode="auto">
          <a:xfrm>
            <a:off x="1528633" y="4068539"/>
            <a:ext cx="11449271" cy="6485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225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0260" y="828179"/>
            <a:ext cx="11761470" cy="2100263"/>
          </a:xfrm>
        </p:spPr>
        <p:txBody>
          <a:bodyPr>
            <a:normAutofit/>
          </a:bodyPr>
          <a:lstStyle/>
          <a:p>
            <a:pPr algn="ctr"/>
            <a:r>
              <a:rPr lang="es-MX" sz="6000" dirty="0" smtClean="0"/>
              <a:t>INTRODUCCIÓN</a:t>
            </a:r>
            <a:endParaRPr lang="es-ES" sz="6000" dirty="0"/>
          </a:p>
        </p:txBody>
      </p:sp>
      <p:sp>
        <p:nvSpPr>
          <p:cNvPr id="3" name="2 Marcador de contenido"/>
          <p:cNvSpPr>
            <a:spLocks noGrp="1"/>
          </p:cNvSpPr>
          <p:nvPr>
            <p:ph idx="1"/>
          </p:nvPr>
        </p:nvSpPr>
        <p:spPr>
          <a:xfrm>
            <a:off x="648172" y="3852515"/>
            <a:ext cx="12961620" cy="7272808"/>
          </a:xfrm>
        </p:spPr>
        <p:txBody>
          <a:bodyPr>
            <a:normAutofit fontScale="55000" lnSpcReduction="20000"/>
          </a:bodyPr>
          <a:lstStyle/>
          <a:p>
            <a:pPr algn="just"/>
            <a:r>
              <a:rPr lang="es-ES" sz="6500" dirty="0"/>
              <a:t>El proyecto consta en desarrollar un sistema de control para optimizar la curva térmica de un proceso de activación de resina, con el cual se consolida un bloque compacto de bambú, este involucra la automatización de un horno en un nivel de campo, en el cual intervienen sensores y actuadores para su respectivo control.</a:t>
            </a:r>
          </a:p>
          <a:p>
            <a:pPr algn="just"/>
            <a:r>
              <a:rPr lang="es-ES" sz="6500" dirty="0"/>
              <a:t>Para  la automatización tenemos los siguientes sistemas de calefacción, ventilación y control. </a:t>
            </a:r>
          </a:p>
          <a:p>
            <a:pPr algn="just"/>
            <a:r>
              <a:rPr lang="es-ES" sz="6500" dirty="0"/>
              <a:t>El diseño del controlador se basa en </a:t>
            </a:r>
            <a:r>
              <a:rPr lang="es-ES" sz="6500" dirty="0" smtClean="0"/>
              <a:t>una </a:t>
            </a:r>
            <a:r>
              <a:rPr lang="es-ES" sz="6500" dirty="0"/>
              <a:t>función de transferencia, obteniendo el comportamiento del sistema, con el cual se diseña los parámetros para el controlador implementado PID, la programación consta, además, de la opción PID server con la que  se realiza un rastreo en línea de las variables intervinientes: tiempo y </a:t>
            </a:r>
            <a:r>
              <a:rPr lang="es-ES" sz="6500" dirty="0" smtClean="0"/>
              <a:t>temperatura.</a:t>
            </a:r>
            <a:endParaRPr lang="es-ES" sz="6500" dirty="0"/>
          </a:p>
          <a:p>
            <a:endParaRPr lang="es-ES" dirty="0"/>
          </a:p>
        </p:txBody>
      </p:sp>
    </p:spTree>
    <p:extLst>
      <p:ext uri="{BB962C8B-B14F-4D97-AF65-F5344CB8AC3E}">
        <p14:creationId xmlns:p14="http://schemas.microsoft.com/office/powerpoint/2010/main" val="1492475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177554" cy="2195740"/>
          </a:xfrm>
        </p:spPr>
        <p:txBody>
          <a:bodyPr>
            <a:normAutofit fontScale="90000"/>
          </a:bodyPr>
          <a:lstStyle/>
          <a:p>
            <a:pPr lvl="1" algn="ctr" rtl="0">
              <a:spcBef>
                <a:spcPct val="0"/>
              </a:spcBef>
            </a:pPr>
            <a:r>
              <a:rPr lang="es-ES" sz="4000" dirty="0">
                <a:solidFill>
                  <a:schemeClr val="tx1"/>
                </a:solidFill>
              </a:rPr>
              <a:t/>
            </a:r>
            <a:br>
              <a:rPr lang="es-ES" sz="4000" dirty="0">
                <a:solidFill>
                  <a:schemeClr val="tx1"/>
                </a:solidFill>
              </a:rPr>
            </a:br>
            <a:r>
              <a:rPr lang="es-ES" sz="6700" dirty="0" smtClean="0">
                <a:solidFill>
                  <a:schemeClr val="tx1"/>
                </a:solidFill>
              </a:rPr>
              <a:t>PID (PROPORCIONAL INTEGRAL DERIVATIVO).</a:t>
            </a:r>
            <a:br>
              <a:rPr lang="es-ES" sz="6700" dirty="0" smtClean="0">
                <a:solidFill>
                  <a:schemeClr val="tx1"/>
                </a:solidFill>
              </a:rPr>
            </a:br>
            <a:endParaRPr lang="es-ES" sz="6700" dirty="0">
              <a:solidFill>
                <a:schemeClr val="tx1"/>
              </a:solidFill>
            </a:endParaRPr>
          </a:p>
        </p:txBody>
      </p:sp>
      <p:sp>
        <p:nvSpPr>
          <p:cNvPr id="3" name="2 Marcador de contenido"/>
          <p:cNvSpPr>
            <a:spLocks noGrp="1"/>
          </p:cNvSpPr>
          <p:nvPr>
            <p:ph idx="1"/>
          </p:nvPr>
        </p:nvSpPr>
        <p:spPr>
          <a:xfrm>
            <a:off x="720180" y="2772395"/>
            <a:ext cx="12961530" cy="5976664"/>
          </a:xfrm>
        </p:spPr>
        <p:txBody>
          <a:bodyPr>
            <a:normAutofit/>
          </a:bodyPr>
          <a:lstStyle/>
          <a:p>
            <a:pPr marL="61722" indent="0" algn="just">
              <a:buNone/>
            </a:pPr>
            <a:endParaRPr lang="es-ES" dirty="0" smtClean="0"/>
          </a:p>
          <a:p>
            <a:pPr algn="just"/>
            <a:endParaRPr lang="es-ES" dirty="0"/>
          </a:p>
        </p:txBody>
      </p:sp>
      <p:pic>
        <p:nvPicPr>
          <p:cNvPr id="6" name="5 Imagen"/>
          <p:cNvPicPr/>
          <p:nvPr/>
        </p:nvPicPr>
        <p:blipFill rotWithShape="1">
          <a:blip r:embed="rId2"/>
          <a:srcRect l="36162" t="53167" r="22325" b="27798"/>
          <a:stretch/>
        </p:blipFill>
        <p:spPr bwMode="auto">
          <a:xfrm>
            <a:off x="1171676" y="4860627"/>
            <a:ext cx="11881320" cy="3528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1804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393578" cy="2100263"/>
          </a:xfrm>
        </p:spPr>
        <p:txBody>
          <a:bodyPr>
            <a:normAutofit/>
          </a:bodyPr>
          <a:lstStyle/>
          <a:p>
            <a:pPr algn="ctr"/>
            <a:r>
              <a:rPr lang="en-US" sz="6000" b="1" dirty="0" err="1" smtClean="0"/>
              <a:t>PROPORCIONAL</a:t>
            </a:r>
            <a:endParaRPr lang="es-ES" sz="6000" b="1" dirty="0"/>
          </a:p>
        </p:txBody>
      </p:sp>
      <p:sp>
        <p:nvSpPr>
          <p:cNvPr id="3" name="2 Marcador de contenido"/>
          <p:cNvSpPr>
            <a:spLocks noGrp="1"/>
          </p:cNvSpPr>
          <p:nvPr>
            <p:ph idx="1"/>
          </p:nvPr>
        </p:nvSpPr>
        <p:spPr>
          <a:xfrm>
            <a:off x="720090" y="2940368"/>
            <a:ext cx="13321570" cy="1920259"/>
          </a:xfrm>
        </p:spPr>
        <p:txBody>
          <a:bodyPr>
            <a:normAutofit fontScale="70000" lnSpcReduction="20000"/>
          </a:bodyPr>
          <a:lstStyle/>
          <a:p>
            <a:pPr algn="just"/>
            <a:r>
              <a:rPr lang="es-ES" dirty="0" smtClean="0"/>
              <a:t>La constante </a:t>
            </a:r>
            <a:r>
              <a:rPr lang="es-ES" dirty="0"/>
              <a:t>proporcional, esto con el fin de hacer el error en estado estacionario casi nulo, </a:t>
            </a:r>
            <a:r>
              <a:rPr lang="es-ES" dirty="0" smtClean="0"/>
              <a:t>un </a:t>
            </a:r>
            <a:r>
              <a:rPr lang="es-ES" dirty="0"/>
              <a:t>valor límite en el sistema cuando este se sobrepasa se produce una sobre </a:t>
            </a:r>
            <a:r>
              <a:rPr lang="es-ES" dirty="0" smtClean="0"/>
              <a:t>oscilación</a:t>
            </a:r>
            <a:endParaRPr lang="es-ES" dirty="0"/>
          </a:p>
        </p:txBody>
      </p:sp>
      <p:pic>
        <p:nvPicPr>
          <p:cNvPr id="4" name="3 Imagen"/>
          <p:cNvPicPr/>
          <p:nvPr/>
        </p:nvPicPr>
        <p:blipFill rotWithShape="1">
          <a:blip r:embed="rId2"/>
          <a:srcRect l="37823" t="45618" r="26384" b="22875"/>
          <a:stretch/>
        </p:blipFill>
        <p:spPr bwMode="auto">
          <a:xfrm>
            <a:off x="2304356" y="5220667"/>
            <a:ext cx="9721080" cy="427550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4 Rectángulo"/>
              <p:cNvSpPr/>
              <p:nvPr/>
            </p:nvSpPr>
            <p:spPr>
              <a:xfrm>
                <a:off x="6150419" y="10006949"/>
                <a:ext cx="2028953" cy="1021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b="1" i="1">
                              <a:latin typeface="Cambria Math"/>
                            </a:rPr>
                          </m:ctrlPr>
                        </m:fPr>
                        <m:num>
                          <m:r>
                            <a:rPr lang="es-ES" b="1" i="1">
                              <a:latin typeface="Cambria Math"/>
                            </a:rPr>
                            <m:t>𝑼</m:t>
                          </m:r>
                          <m:r>
                            <a:rPr lang="es-ES" b="1" i="1">
                              <a:latin typeface="Cambria Math"/>
                            </a:rPr>
                            <m:t>(</m:t>
                          </m:r>
                          <m:r>
                            <a:rPr lang="es-ES" b="1" i="1">
                              <a:latin typeface="Cambria Math"/>
                            </a:rPr>
                            <m:t>𝒔</m:t>
                          </m:r>
                          <m:r>
                            <a:rPr lang="es-ES" b="1" i="1">
                              <a:latin typeface="Cambria Math"/>
                            </a:rPr>
                            <m:t>)</m:t>
                          </m:r>
                        </m:num>
                        <m:den>
                          <m:r>
                            <a:rPr lang="es-ES" b="1" i="1">
                              <a:latin typeface="Cambria Math"/>
                            </a:rPr>
                            <m:t>𝑬</m:t>
                          </m:r>
                          <m:r>
                            <a:rPr lang="es-ES" b="1" i="1">
                              <a:latin typeface="Cambria Math"/>
                            </a:rPr>
                            <m:t>(</m:t>
                          </m:r>
                          <m:r>
                            <a:rPr lang="es-ES" b="1" i="1">
                              <a:latin typeface="Cambria Math"/>
                            </a:rPr>
                            <m:t>𝒔</m:t>
                          </m:r>
                          <m:r>
                            <a:rPr lang="es-ES" b="1" i="1">
                              <a:latin typeface="Cambria Math"/>
                            </a:rPr>
                            <m:t>)</m:t>
                          </m:r>
                        </m:den>
                      </m:f>
                      <m:r>
                        <a:rPr lang="es-ES" b="1" i="1">
                          <a:latin typeface="Cambria Math"/>
                        </a:rPr>
                        <m:t>=</m:t>
                      </m:r>
                      <m:sSub>
                        <m:sSubPr>
                          <m:ctrlPr>
                            <a:rPr lang="es-ES" b="1" i="1">
                              <a:latin typeface="Cambria Math"/>
                            </a:rPr>
                          </m:ctrlPr>
                        </m:sSubPr>
                        <m:e>
                          <m:r>
                            <a:rPr lang="es-ES" b="1" i="1">
                              <a:latin typeface="Cambria Math"/>
                            </a:rPr>
                            <m:t>𝒌</m:t>
                          </m:r>
                        </m:e>
                        <m:sub>
                          <m:r>
                            <a:rPr lang="es-ES" b="1" i="1">
                              <a:latin typeface="Cambria Math"/>
                            </a:rPr>
                            <m:t>𝒑</m:t>
                          </m:r>
                        </m:sub>
                      </m:sSub>
                      <m:r>
                        <a:rPr lang="es-ES" b="1" i="1">
                          <a:latin typeface="Cambria Math"/>
                        </a:rPr>
                        <m:t> </m:t>
                      </m:r>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6150419" y="10006949"/>
                <a:ext cx="2028953" cy="1021562"/>
              </a:xfrm>
              <a:prstGeom prst="rect">
                <a:avLst/>
              </a:prstGeom>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162659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8"/>
            <a:ext cx="13249562" cy="1691684"/>
          </a:xfrm>
        </p:spPr>
        <p:txBody>
          <a:bodyPr>
            <a:normAutofit/>
          </a:bodyPr>
          <a:lstStyle/>
          <a:p>
            <a:pPr algn="ctr"/>
            <a:r>
              <a:rPr lang="en-US" sz="6000" b="1" dirty="0" smtClean="0"/>
              <a:t>INTEGRAL</a:t>
            </a:r>
            <a:endParaRPr lang="es-ES" sz="6000" b="1" dirty="0"/>
          </a:p>
        </p:txBody>
      </p:sp>
      <p:sp>
        <p:nvSpPr>
          <p:cNvPr id="3" name="2 Marcador de contenido"/>
          <p:cNvSpPr>
            <a:spLocks noGrp="1"/>
          </p:cNvSpPr>
          <p:nvPr>
            <p:ph idx="1"/>
          </p:nvPr>
        </p:nvSpPr>
        <p:spPr>
          <a:xfrm>
            <a:off x="720090" y="2940368"/>
            <a:ext cx="12889522" cy="3648451"/>
          </a:xfrm>
        </p:spPr>
        <p:txBody>
          <a:bodyPr>
            <a:normAutofit fontScale="70000" lnSpcReduction="20000"/>
          </a:bodyPr>
          <a:lstStyle/>
          <a:p>
            <a:pPr algn="just"/>
            <a:r>
              <a:rPr lang="es-ES" dirty="0"/>
              <a:t>Este tiene como propósito disminuir y eliminar el error en estado estacionario, que es provocado por la constante proporcional, este actúa cuando hay una desviación entre la variable y el set </a:t>
            </a:r>
            <a:r>
              <a:rPr lang="es-ES" dirty="0" err="1"/>
              <a:t>point</a:t>
            </a:r>
            <a:r>
              <a:rPr lang="es-ES" dirty="0"/>
              <a:t>.</a:t>
            </a:r>
          </a:p>
          <a:p>
            <a:pPr algn="just"/>
            <a:r>
              <a:rPr lang="es-ES" dirty="0"/>
              <a:t>S</a:t>
            </a:r>
            <a:r>
              <a:rPr lang="es-ES" dirty="0" smtClean="0"/>
              <a:t>e </a:t>
            </a:r>
            <a:r>
              <a:rPr lang="es-ES" dirty="0"/>
              <a:t>utiliza para obviar los inconvenientes con el offset que es la </a:t>
            </a:r>
            <a:r>
              <a:rPr lang="es-ES" dirty="0" err="1"/>
              <a:t>desviacion</a:t>
            </a:r>
            <a:r>
              <a:rPr lang="es-ES" dirty="0"/>
              <a:t> permanente de la variable controlada con respecto al set </a:t>
            </a:r>
            <a:r>
              <a:rPr lang="es-ES" dirty="0" err="1"/>
              <a:t>point</a:t>
            </a:r>
            <a:r>
              <a:rPr lang="es-ES" dirty="0"/>
              <a:t>.</a:t>
            </a:r>
          </a:p>
          <a:p>
            <a:endParaRPr lang="es-ES" dirty="0"/>
          </a:p>
        </p:txBody>
      </p:sp>
      <p:pic>
        <p:nvPicPr>
          <p:cNvPr id="4" name="3 Imagen"/>
          <p:cNvPicPr/>
          <p:nvPr/>
        </p:nvPicPr>
        <p:blipFill rotWithShape="1">
          <a:blip r:embed="rId2"/>
          <a:srcRect l="30258" t="25599" r="9963" b="46505"/>
          <a:stretch/>
        </p:blipFill>
        <p:spPr bwMode="auto">
          <a:xfrm>
            <a:off x="3384476" y="6660827"/>
            <a:ext cx="7488832" cy="190446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4 Rectángulo"/>
              <p:cNvSpPr/>
              <p:nvPr/>
            </p:nvSpPr>
            <p:spPr>
              <a:xfrm>
                <a:off x="5846397" y="9299168"/>
                <a:ext cx="2564989" cy="10215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b="1" i="1">
                              <a:latin typeface="Cambria Math"/>
                            </a:rPr>
                          </m:ctrlPr>
                        </m:fPr>
                        <m:num>
                          <m:r>
                            <a:rPr lang="es-ES" b="1" i="1">
                              <a:latin typeface="Cambria Math"/>
                            </a:rPr>
                            <m:t>𝑼</m:t>
                          </m:r>
                          <m:r>
                            <a:rPr lang="es-ES" b="1" i="1">
                              <a:latin typeface="Cambria Math"/>
                            </a:rPr>
                            <m:t>(</m:t>
                          </m:r>
                          <m:r>
                            <a:rPr lang="es-ES" b="1" i="1">
                              <a:latin typeface="Cambria Math"/>
                            </a:rPr>
                            <m:t>𝒔</m:t>
                          </m:r>
                          <m:r>
                            <a:rPr lang="es-ES" b="1" i="1">
                              <a:latin typeface="Cambria Math"/>
                            </a:rPr>
                            <m:t>)</m:t>
                          </m:r>
                        </m:num>
                        <m:den>
                          <m:r>
                            <a:rPr lang="es-ES" b="1" i="1">
                              <a:latin typeface="Cambria Math"/>
                            </a:rPr>
                            <m:t>𝑬</m:t>
                          </m:r>
                          <m:r>
                            <a:rPr lang="es-ES" b="1" i="1">
                              <a:latin typeface="Cambria Math"/>
                            </a:rPr>
                            <m:t>(</m:t>
                          </m:r>
                          <m:r>
                            <a:rPr lang="es-ES" b="1" i="1">
                              <a:latin typeface="Cambria Math"/>
                            </a:rPr>
                            <m:t>𝒔</m:t>
                          </m:r>
                          <m:r>
                            <a:rPr lang="es-ES" b="1" i="1">
                              <a:latin typeface="Cambria Math"/>
                            </a:rPr>
                            <m:t>)</m:t>
                          </m:r>
                        </m:den>
                      </m:f>
                      <m:r>
                        <a:rPr lang="es-ES" b="1" i="1">
                          <a:latin typeface="Cambria Math"/>
                        </a:rPr>
                        <m:t>=</m:t>
                      </m:r>
                      <m:f>
                        <m:fPr>
                          <m:ctrlPr>
                            <a:rPr lang="es-ES" b="1" i="1">
                              <a:latin typeface="Cambria Math"/>
                            </a:rPr>
                          </m:ctrlPr>
                        </m:fPr>
                        <m:num>
                          <m:sSub>
                            <m:sSubPr>
                              <m:ctrlPr>
                                <a:rPr lang="es-ES" b="1" i="1">
                                  <a:latin typeface="Cambria Math"/>
                                </a:rPr>
                              </m:ctrlPr>
                            </m:sSubPr>
                            <m:e>
                              <m:r>
                                <a:rPr lang="es-ES" b="1" i="1">
                                  <a:latin typeface="Cambria Math"/>
                                </a:rPr>
                                <m:t>𝒌</m:t>
                              </m:r>
                            </m:e>
                            <m:sub>
                              <m:r>
                                <a:rPr lang="es-ES" b="1" i="1">
                                  <a:latin typeface="Cambria Math"/>
                                </a:rPr>
                                <m:t>𝒊</m:t>
                              </m:r>
                            </m:sub>
                          </m:sSub>
                        </m:num>
                        <m:den>
                          <m:r>
                            <a:rPr lang="es-ES" b="1" i="1">
                              <a:latin typeface="Cambria Math"/>
                            </a:rPr>
                            <m:t>𝒔</m:t>
                          </m:r>
                        </m:den>
                      </m:f>
                      <m:r>
                        <a:rPr lang="es-ES" b="1" i="1">
                          <a:latin typeface="Cambria Math"/>
                        </a:rPr>
                        <m:t> </m:t>
                      </m:r>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5846397" y="9299168"/>
                <a:ext cx="2564989" cy="1021562"/>
              </a:xfrm>
              <a:prstGeom prst="rect">
                <a:avLst/>
              </a:prstGeom>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08844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033538" cy="2100263"/>
          </a:xfrm>
        </p:spPr>
        <p:txBody>
          <a:bodyPr/>
          <a:lstStyle/>
          <a:p>
            <a:pPr algn="ctr"/>
            <a:r>
              <a:rPr lang="en-US" dirty="0" err="1" smtClean="0"/>
              <a:t>DERIVATIVO</a:t>
            </a:r>
            <a:endParaRPr lang="es-ES" dirty="0"/>
          </a:p>
        </p:txBody>
      </p:sp>
      <p:sp>
        <p:nvSpPr>
          <p:cNvPr id="3" name="2 Marcador de contenido"/>
          <p:cNvSpPr>
            <a:spLocks noGrp="1"/>
          </p:cNvSpPr>
          <p:nvPr>
            <p:ph idx="1"/>
          </p:nvPr>
        </p:nvSpPr>
        <p:spPr>
          <a:xfrm>
            <a:off x="720090" y="2940368"/>
            <a:ext cx="12889522" cy="1560219"/>
          </a:xfrm>
        </p:spPr>
        <p:txBody>
          <a:bodyPr>
            <a:normAutofit fontScale="70000" lnSpcReduction="20000"/>
          </a:bodyPr>
          <a:lstStyle/>
          <a:p>
            <a:pPr algn="just"/>
            <a:r>
              <a:rPr lang="es-ES" dirty="0"/>
              <a:t>Lo que realiza la constante derivativa es mantener al mínimo el error corrigiéndolo a la velocidad con que se produce así evita que el error se incremente.</a:t>
            </a:r>
          </a:p>
          <a:p>
            <a:endParaRPr lang="es-ES" dirty="0"/>
          </a:p>
        </p:txBody>
      </p:sp>
      <p:pic>
        <p:nvPicPr>
          <p:cNvPr id="4" name="3 Imagen"/>
          <p:cNvPicPr/>
          <p:nvPr/>
        </p:nvPicPr>
        <p:blipFill rotWithShape="1">
          <a:blip r:embed="rId2"/>
          <a:srcRect l="10148" t="21661" r="60886" b="57663"/>
          <a:stretch/>
        </p:blipFill>
        <p:spPr bwMode="auto">
          <a:xfrm>
            <a:off x="3731993" y="5220667"/>
            <a:ext cx="7632848" cy="213853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4 Rectángulo"/>
              <p:cNvSpPr/>
              <p:nvPr/>
            </p:nvSpPr>
            <p:spPr>
              <a:xfrm>
                <a:off x="5478087" y="8539052"/>
                <a:ext cx="4140660" cy="12648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4000" b="1" i="1">
                          <a:latin typeface="Cambria Math"/>
                        </a:rPr>
                        <m:t>𝒖</m:t>
                      </m:r>
                      <m:d>
                        <m:dPr>
                          <m:ctrlPr>
                            <a:rPr lang="es-ES" sz="4000" b="1" i="1">
                              <a:latin typeface="Cambria Math"/>
                            </a:rPr>
                          </m:ctrlPr>
                        </m:dPr>
                        <m:e>
                          <m:r>
                            <a:rPr lang="es-ES" sz="4000" b="1" i="1">
                              <a:latin typeface="Cambria Math"/>
                            </a:rPr>
                            <m:t>𝒕</m:t>
                          </m:r>
                        </m:e>
                      </m:d>
                      <m:r>
                        <a:rPr lang="es-ES" sz="4000" b="1" i="1">
                          <a:latin typeface="Cambria Math"/>
                        </a:rPr>
                        <m:t>=</m:t>
                      </m:r>
                      <m:sSub>
                        <m:sSubPr>
                          <m:ctrlPr>
                            <a:rPr lang="es-ES" sz="4000" b="1" i="1">
                              <a:latin typeface="Cambria Math"/>
                            </a:rPr>
                          </m:ctrlPr>
                        </m:sSubPr>
                        <m:e>
                          <m:r>
                            <a:rPr lang="es-ES" sz="4000" b="1" i="1">
                              <a:latin typeface="Cambria Math"/>
                            </a:rPr>
                            <m:t>𝒌</m:t>
                          </m:r>
                        </m:e>
                        <m:sub>
                          <m:r>
                            <a:rPr lang="es-ES" sz="4000" b="1" i="1">
                              <a:latin typeface="Cambria Math"/>
                            </a:rPr>
                            <m:t>𝒅</m:t>
                          </m:r>
                        </m:sub>
                      </m:sSub>
                      <m:f>
                        <m:fPr>
                          <m:ctrlPr>
                            <a:rPr lang="es-ES" sz="4000" b="1" i="1">
                              <a:latin typeface="Cambria Math"/>
                            </a:rPr>
                          </m:ctrlPr>
                        </m:fPr>
                        <m:num>
                          <m:sSub>
                            <m:sSubPr>
                              <m:ctrlPr>
                                <a:rPr lang="es-ES" sz="4000" b="1" i="1">
                                  <a:latin typeface="Cambria Math"/>
                                </a:rPr>
                              </m:ctrlPr>
                            </m:sSubPr>
                            <m:e>
                              <m:r>
                                <a:rPr lang="es-ES" sz="4000" b="1" i="1">
                                  <a:latin typeface="Cambria Math"/>
                                </a:rPr>
                                <m:t>𝒅</m:t>
                              </m:r>
                            </m:e>
                            <m:sub>
                              <m:r>
                                <a:rPr lang="es-ES" sz="4000" b="1" i="1">
                                  <a:latin typeface="Cambria Math"/>
                                </a:rPr>
                                <m:t>𝒆</m:t>
                              </m:r>
                            </m:sub>
                          </m:sSub>
                          <m:r>
                            <a:rPr lang="es-ES" sz="4000" b="1" i="1">
                              <a:latin typeface="Cambria Math"/>
                            </a:rPr>
                            <m:t>(</m:t>
                          </m:r>
                          <m:r>
                            <a:rPr lang="es-ES" sz="4000" b="1" i="1">
                              <a:latin typeface="Cambria Math"/>
                            </a:rPr>
                            <m:t>𝒕</m:t>
                          </m:r>
                          <m:r>
                            <a:rPr lang="es-ES" sz="4000" b="1" i="1">
                              <a:latin typeface="Cambria Math"/>
                            </a:rPr>
                            <m:t>)</m:t>
                          </m:r>
                        </m:num>
                        <m:den>
                          <m:r>
                            <a:rPr lang="es-ES" sz="4000" b="1" i="1">
                              <a:latin typeface="Cambria Math"/>
                            </a:rPr>
                            <m:t>𝒅𝒕</m:t>
                          </m:r>
                        </m:den>
                      </m:f>
                      <m:r>
                        <a:rPr lang="es-ES" sz="4000">
                          <a:latin typeface="Cambria Math"/>
                        </a:rPr>
                        <m:t> </m:t>
                      </m:r>
                    </m:oMath>
                  </m:oMathPara>
                </a14:m>
                <a:endParaRPr lang="es-ES" sz="4000" dirty="0"/>
              </a:p>
            </p:txBody>
          </p:sp>
        </mc:Choice>
        <mc:Fallback xmlns="">
          <p:sp>
            <p:nvSpPr>
              <p:cNvPr id="5" name="4 Rectángulo"/>
              <p:cNvSpPr>
                <a:spLocks noRot="1" noChangeAspect="1" noMove="1" noResize="1" noEditPoints="1" noAdjustHandles="1" noChangeArrowheads="1" noChangeShapeType="1" noTextEdit="1"/>
              </p:cNvSpPr>
              <p:nvPr/>
            </p:nvSpPr>
            <p:spPr>
              <a:xfrm>
                <a:off x="5478087" y="8539052"/>
                <a:ext cx="4140660" cy="1264833"/>
              </a:xfrm>
              <a:prstGeom prst="rect">
                <a:avLst/>
              </a:prstGeom>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005784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249562" cy="2100263"/>
          </a:xfrm>
        </p:spPr>
        <p:txBody>
          <a:bodyPr>
            <a:normAutofit/>
          </a:bodyPr>
          <a:lstStyle/>
          <a:p>
            <a:pPr algn="ctr"/>
            <a:r>
              <a:rPr lang="es-ES" sz="6000" b="1" dirty="0"/>
              <a:t>FUNCIÓN TRANSFERENCIA</a:t>
            </a:r>
            <a:endParaRPr lang="es-ES" sz="6000" dirty="0"/>
          </a:p>
        </p:txBody>
      </p:sp>
      <p:sp>
        <p:nvSpPr>
          <p:cNvPr id="3" name="2 Marcador de contenido"/>
          <p:cNvSpPr>
            <a:spLocks noGrp="1"/>
          </p:cNvSpPr>
          <p:nvPr>
            <p:ph idx="1"/>
          </p:nvPr>
        </p:nvSpPr>
        <p:spPr>
          <a:xfrm>
            <a:off x="432148" y="3708499"/>
            <a:ext cx="13609512" cy="3520410"/>
          </a:xfrm>
        </p:spPr>
        <p:txBody>
          <a:bodyPr>
            <a:normAutofit fontScale="70000" lnSpcReduction="20000"/>
          </a:bodyPr>
          <a:lstStyle/>
          <a:p>
            <a:pPr algn="just"/>
            <a:r>
              <a:rPr lang="es-ES" dirty="0"/>
              <a:t>Es un modelo matemático que correlaciona a través de un cociente, la respuesta de un sistema modelado a una señal de entrada.</a:t>
            </a:r>
          </a:p>
          <a:p>
            <a:pPr algn="just"/>
            <a:r>
              <a:rPr lang="es-ES" dirty="0"/>
              <a:t>Además constituye el modelo matemático del sistema, de tal forma que expresa la ecuación diferencial que relaciona la variable de salida con la variable de entrada.</a:t>
            </a:r>
          </a:p>
          <a:p>
            <a:pPr algn="just"/>
            <a:r>
              <a:rPr lang="es-ES" dirty="0"/>
              <a:t>Se la representa de la siguiente forma:</a:t>
            </a:r>
          </a:p>
          <a:p>
            <a:endParaRPr lang="es-ES" dirty="0"/>
          </a:p>
        </p:txBody>
      </p:sp>
      <mc:AlternateContent xmlns:mc="http://schemas.openxmlformats.org/markup-compatibility/2006" xmlns:a14="http://schemas.microsoft.com/office/drawing/2010/main">
        <mc:Choice Requires="a14">
          <p:sp>
            <p:nvSpPr>
              <p:cNvPr id="4" name="3 Rectángulo"/>
              <p:cNvSpPr/>
              <p:nvPr/>
            </p:nvSpPr>
            <p:spPr>
              <a:xfrm>
                <a:off x="3528492" y="7687002"/>
                <a:ext cx="7416824" cy="1692066"/>
              </a:xfrm>
              <a:prstGeom prst="rect">
                <a:avLst/>
              </a:prstGeom>
            </p:spPr>
            <p:txBody>
              <a:bodyPr wrap="square">
                <a:spAutoFit/>
              </a:bodyPr>
              <a:lstStyle/>
              <a:p>
                <a:r>
                  <a:rPr lang="es-ES" dirty="0"/>
                  <a:t> </a:t>
                </a:r>
              </a:p>
              <a:p>
                <a:pPr/>
                <a14:m>
                  <m:oMathPara xmlns:m="http://schemas.openxmlformats.org/officeDocument/2006/math">
                    <m:oMathParaPr>
                      <m:jc m:val="centerGroup"/>
                    </m:oMathParaPr>
                    <m:oMath xmlns:m="http://schemas.openxmlformats.org/officeDocument/2006/math">
                      <m:r>
                        <a:rPr lang="es-ES" sz="3600" i="1">
                          <a:latin typeface="Cambria Math"/>
                        </a:rPr>
                        <m:t> </m:t>
                      </m:r>
                      <m:r>
                        <a:rPr lang="es-ES" sz="3600" b="1" i="1">
                          <a:latin typeface="Cambria Math"/>
                        </a:rPr>
                        <m:t>𝒉</m:t>
                      </m:r>
                      <m:d>
                        <m:dPr>
                          <m:ctrlPr>
                            <a:rPr lang="es-ES" sz="3600" b="1" i="1">
                              <a:latin typeface="Cambria Math"/>
                            </a:rPr>
                          </m:ctrlPr>
                        </m:dPr>
                        <m:e>
                          <m:r>
                            <a:rPr lang="es-ES" sz="3600" b="1" i="1">
                              <a:latin typeface="Cambria Math"/>
                            </a:rPr>
                            <m:t>𝒔</m:t>
                          </m:r>
                        </m:e>
                      </m:d>
                      <m:r>
                        <a:rPr lang="es-ES" sz="3600" b="1" i="1">
                          <a:latin typeface="Cambria Math"/>
                        </a:rPr>
                        <m:t>=</m:t>
                      </m:r>
                      <m:f>
                        <m:fPr>
                          <m:ctrlPr>
                            <a:rPr lang="es-ES" sz="3600" b="1" i="1">
                              <a:latin typeface="Cambria Math"/>
                            </a:rPr>
                          </m:ctrlPr>
                        </m:fPr>
                        <m:num>
                          <m:r>
                            <a:rPr lang="es-ES" sz="3600" b="1" i="1">
                              <a:latin typeface="Cambria Math"/>
                            </a:rPr>
                            <m:t>𝒚</m:t>
                          </m:r>
                          <m:r>
                            <a:rPr lang="es-ES" sz="3600" b="1" i="1">
                              <a:latin typeface="Cambria Math"/>
                            </a:rPr>
                            <m:t>(</m:t>
                          </m:r>
                          <m:r>
                            <a:rPr lang="es-ES" sz="3600" b="1" i="1">
                              <a:latin typeface="Cambria Math"/>
                            </a:rPr>
                            <m:t>𝒔</m:t>
                          </m:r>
                          <m:r>
                            <a:rPr lang="es-ES" sz="3600" b="1" i="1">
                              <a:latin typeface="Cambria Math"/>
                            </a:rPr>
                            <m:t>)</m:t>
                          </m:r>
                        </m:num>
                        <m:den>
                          <m:r>
                            <a:rPr lang="es-ES" sz="3600" b="1" i="1">
                              <a:latin typeface="Cambria Math"/>
                            </a:rPr>
                            <m:t>𝒖</m:t>
                          </m:r>
                          <m:r>
                            <a:rPr lang="es-ES" sz="3600" b="1" i="1">
                              <a:latin typeface="Cambria Math"/>
                            </a:rPr>
                            <m:t>(</m:t>
                          </m:r>
                          <m:r>
                            <a:rPr lang="es-ES" sz="3600" b="1" i="1">
                              <a:latin typeface="Cambria Math"/>
                            </a:rPr>
                            <m:t>𝒔</m:t>
                          </m:r>
                          <m:r>
                            <a:rPr lang="es-ES" sz="3600" b="1" i="1">
                              <a:latin typeface="Cambria Math"/>
                            </a:rPr>
                            <m:t>)</m:t>
                          </m:r>
                        </m:den>
                      </m:f>
                      <m:r>
                        <a:rPr lang="es-ES" sz="3600" b="1" i="1">
                          <a:latin typeface="Cambria Math"/>
                        </a:rPr>
                        <m:t> </m:t>
                      </m:r>
                    </m:oMath>
                  </m:oMathPara>
                </a14:m>
                <a:endParaRPr lang="es-ES" sz="3600" dirty="0"/>
              </a:p>
            </p:txBody>
          </p:sp>
        </mc:Choice>
        <mc:Fallback xmlns="">
          <p:sp>
            <p:nvSpPr>
              <p:cNvPr id="4" name="3 Rectángulo"/>
              <p:cNvSpPr>
                <a:spLocks noRot="1" noChangeAspect="1" noMove="1" noResize="1" noEditPoints="1" noAdjustHandles="1" noChangeArrowheads="1" noChangeShapeType="1" noTextEdit="1"/>
              </p:cNvSpPr>
              <p:nvPr/>
            </p:nvSpPr>
            <p:spPr>
              <a:xfrm>
                <a:off x="3528492" y="7687002"/>
                <a:ext cx="7416824" cy="1692066"/>
              </a:xfrm>
              <a:prstGeom prst="rect">
                <a:avLst/>
              </a:prstGeom>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762883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p:nvPr>
            <p:extLst>
              <p:ext uri="{D42A27DB-BD31-4B8C-83A1-F6EECF244321}">
                <p14:modId xmlns:p14="http://schemas.microsoft.com/office/powerpoint/2010/main" val="1791287291"/>
              </p:ext>
            </p:extLst>
          </p:nvPr>
        </p:nvGraphicFramePr>
        <p:xfrm>
          <a:off x="1368252" y="1764283"/>
          <a:ext cx="12241360" cy="89289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4364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105546" cy="2100263"/>
          </a:xfrm>
        </p:spPr>
        <p:txBody>
          <a:bodyPr>
            <a:normAutofit/>
          </a:bodyPr>
          <a:lstStyle/>
          <a:p>
            <a:pPr algn="ctr"/>
            <a:r>
              <a:rPr lang="es-ES" sz="6000" b="1" dirty="0"/>
              <a:t>OBTENCIÓN DE LA FUNCIÓN DE TRANSFERENCIA</a:t>
            </a:r>
            <a:endParaRPr lang="es-ES" sz="6000" dirty="0"/>
          </a:p>
        </p:txBody>
      </p:sp>
      <p:sp>
        <p:nvSpPr>
          <p:cNvPr id="3" name="2 Marcador de contenido"/>
          <p:cNvSpPr>
            <a:spLocks noGrp="1"/>
          </p:cNvSpPr>
          <p:nvPr>
            <p:ph idx="1"/>
          </p:nvPr>
        </p:nvSpPr>
        <p:spPr>
          <a:xfrm>
            <a:off x="1008212" y="3420468"/>
            <a:ext cx="12673408" cy="3096344"/>
          </a:xfrm>
        </p:spPr>
        <p:txBody>
          <a:bodyPr>
            <a:normAutofit fontScale="70000" lnSpcReduction="20000"/>
          </a:bodyPr>
          <a:lstStyle/>
          <a:p>
            <a:pPr algn="just"/>
            <a:r>
              <a:rPr lang="es-ES" dirty="0"/>
              <a:t>Para obtener la función de transferencia vamos a utilizar como herramienta el software </a:t>
            </a:r>
            <a:r>
              <a:rPr lang="es-ES" dirty="0" err="1"/>
              <a:t>MATLAB</a:t>
            </a:r>
            <a:r>
              <a:rPr lang="es-ES" dirty="0"/>
              <a:t> donde encontramos las funciones </a:t>
            </a:r>
            <a:r>
              <a:rPr lang="es-ES" dirty="0" err="1"/>
              <a:t>IDDATA</a:t>
            </a:r>
            <a:r>
              <a:rPr lang="es-ES" dirty="0"/>
              <a:t> e </a:t>
            </a:r>
            <a:r>
              <a:rPr lang="es-ES" dirty="0" err="1"/>
              <a:t>IDENT</a:t>
            </a:r>
            <a:r>
              <a:rPr lang="es-ES" dirty="0"/>
              <a:t> las mismas que se </a:t>
            </a:r>
            <a:r>
              <a:rPr lang="es-ES" dirty="0" smtClean="0"/>
              <a:t>explican posteriormente, a </a:t>
            </a:r>
            <a:r>
              <a:rPr lang="es-ES" dirty="0"/>
              <a:t>partir de datos obtenidos del comportamiento del sistema.</a:t>
            </a:r>
          </a:p>
          <a:p>
            <a:pPr algn="just"/>
            <a:r>
              <a:rPr lang="es-ES" dirty="0"/>
              <a:t>La función de transferencia obtenida es:</a:t>
            </a:r>
          </a:p>
          <a:p>
            <a:endParaRPr lang="es-ES" dirty="0"/>
          </a:p>
        </p:txBody>
      </p:sp>
      <mc:AlternateContent xmlns:mc="http://schemas.openxmlformats.org/markup-compatibility/2006" xmlns:a14="http://schemas.microsoft.com/office/drawing/2010/main">
        <mc:Choice Requires="a14">
          <p:sp>
            <p:nvSpPr>
              <p:cNvPr id="4" name="3 Rectángulo"/>
              <p:cNvSpPr/>
              <p:nvPr/>
            </p:nvSpPr>
            <p:spPr>
              <a:xfrm>
                <a:off x="3681689" y="6948859"/>
                <a:ext cx="7632848" cy="2086661"/>
              </a:xfrm>
              <a:prstGeom prst="rect">
                <a:avLst/>
              </a:prstGeom>
            </p:spPr>
            <p:txBody>
              <a:bodyPr wrap="square">
                <a:spAutoFit/>
              </a:bodyPr>
              <a:lstStyle/>
              <a:p>
                <a:pPr algn="just">
                  <a:lnSpc>
                    <a:spcPct val="150000"/>
                  </a:lnSpc>
                  <a:spcAft>
                    <a:spcPts val="2400"/>
                  </a:spcAft>
                  <a:tabLst>
                    <a:tab pos="2743200" algn="l"/>
                  </a:tabLst>
                </a:pPr>
                <a14:m>
                  <m:oMathPara xmlns:m="http://schemas.openxmlformats.org/officeDocument/2006/math">
                    <m:oMathParaPr>
                      <m:jc m:val="centerGroup"/>
                    </m:oMathParaPr>
                    <m:oMath xmlns:m="http://schemas.openxmlformats.org/officeDocument/2006/math">
                      <m:r>
                        <a:rPr lang="es-ES" sz="3600" i="1" smtClean="0">
                          <a:effectLst/>
                          <a:latin typeface="Cambria Math"/>
                          <a:ea typeface="Calibri"/>
                          <a:cs typeface="Arial"/>
                        </a:rPr>
                        <m:t>𝑃</m:t>
                      </m:r>
                      <m:r>
                        <a:rPr lang="es-ES" sz="3600" i="1" smtClean="0">
                          <a:effectLst/>
                          <a:latin typeface="Cambria Math"/>
                          <a:ea typeface="Calibri"/>
                          <a:cs typeface="Arial"/>
                        </a:rPr>
                        <m:t>1</m:t>
                      </m:r>
                      <m:r>
                        <a:rPr lang="es-ES" sz="3600" i="1" smtClean="0">
                          <a:effectLst/>
                          <a:latin typeface="Cambria Math"/>
                          <a:ea typeface="Calibri"/>
                          <a:cs typeface="Arial"/>
                        </a:rPr>
                        <m:t>𝐷</m:t>
                      </m:r>
                      <m:r>
                        <a:rPr lang="es-ES" sz="3600" i="1" smtClean="0">
                          <a:effectLst/>
                          <a:latin typeface="Cambria Math"/>
                          <a:ea typeface="Calibri"/>
                          <a:cs typeface="Arial"/>
                        </a:rPr>
                        <m:t>=</m:t>
                      </m:r>
                      <m:f>
                        <m:fPr>
                          <m:ctrlPr>
                            <a:rPr lang="es-ES" sz="3600" i="1">
                              <a:effectLst/>
                              <a:latin typeface="Cambria Math"/>
                              <a:ea typeface="Calibri"/>
                              <a:cs typeface="Arial"/>
                            </a:rPr>
                          </m:ctrlPr>
                        </m:fPr>
                        <m:num>
                          <m:r>
                            <a:rPr lang="es-ES" sz="3600" i="1">
                              <a:effectLst/>
                              <a:latin typeface="Cambria Math"/>
                              <a:ea typeface="Calibri"/>
                              <a:cs typeface="Arial"/>
                            </a:rPr>
                            <m:t>2.5341</m:t>
                          </m:r>
                          <m:sSup>
                            <m:sSupPr>
                              <m:ctrlPr>
                                <a:rPr lang="es-ES" sz="3600" i="1">
                                  <a:effectLst/>
                                  <a:latin typeface="Cambria Math"/>
                                  <a:ea typeface="Calibri"/>
                                  <a:cs typeface="Arial"/>
                                </a:rPr>
                              </m:ctrlPr>
                            </m:sSupPr>
                            <m:e>
                              <m:r>
                                <a:rPr lang="es-ES" sz="3600" i="1">
                                  <a:effectLst/>
                                  <a:latin typeface="Cambria Math"/>
                                  <a:ea typeface="Calibri"/>
                                  <a:cs typeface="Arial"/>
                                </a:rPr>
                                <m:t>𝑒𝑥𝑝</m:t>
                              </m:r>
                            </m:e>
                            <m:sup>
                              <m:r>
                                <a:rPr lang="es-ES" sz="3600" i="1">
                                  <a:effectLst/>
                                  <a:latin typeface="Cambria Math"/>
                                  <a:ea typeface="Calibri"/>
                                  <a:cs typeface="Arial"/>
                                </a:rPr>
                                <m:t>−6.1942 </m:t>
                              </m:r>
                              <m:r>
                                <a:rPr lang="es-ES" sz="3600" i="1">
                                  <a:effectLst/>
                                  <a:latin typeface="Cambria Math"/>
                                  <a:ea typeface="Calibri"/>
                                  <a:cs typeface="Arial"/>
                                </a:rPr>
                                <m:t>𝑆</m:t>
                              </m:r>
                            </m:sup>
                          </m:sSup>
                        </m:num>
                        <m:den>
                          <m:r>
                            <a:rPr lang="es-ES" sz="3600" i="1">
                              <a:effectLst/>
                              <a:latin typeface="Cambria Math"/>
                              <a:ea typeface="Calibri"/>
                              <a:cs typeface="Arial"/>
                            </a:rPr>
                            <m:t>3226.2</m:t>
                          </m:r>
                          <m:r>
                            <a:rPr lang="es-ES" sz="3600" i="1">
                              <a:effectLst/>
                              <a:latin typeface="Cambria Math"/>
                              <a:ea typeface="Calibri"/>
                              <a:cs typeface="Arial"/>
                            </a:rPr>
                            <m:t>𝑠</m:t>
                          </m:r>
                          <m:r>
                            <a:rPr lang="es-ES" sz="3600" i="1">
                              <a:effectLst/>
                              <a:latin typeface="Cambria Math"/>
                              <a:ea typeface="Calibri"/>
                              <a:cs typeface="Arial"/>
                            </a:rPr>
                            <m:t>+1</m:t>
                          </m:r>
                        </m:den>
                      </m:f>
                    </m:oMath>
                  </m:oMathPara>
                </a14:m>
                <a:endParaRPr lang="es-ES" sz="2800" dirty="0">
                  <a:effectLst/>
                  <a:latin typeface="Calibri"/>
                  <a:ea typeface="Calibri"/>
                  <a:cs typeface="Times New Roman"/>
                </a:endParaRPr>
              </a:p>
            </p:txBody>
          </p:sp>
        </mc:Choice>
        <mc:Fallback xmlns="">
          <p:sp>
            <p:nvSpPr>
              <p:cNvPr id="4" name="3 Rectángulo"/>
              <p:cNvSpPr>
                <a:spLocks noRot="1" noChangeAspect="1" noMove="1" noResize="1" noEditPoints="1" noAdjustHandles="1" noChangeArrowheads="1" noChangeShapeType="1" noTextEdit="1"/>
              </p:cNvSpPr>
              <p:nvPr/>
            </p:nvSpPr>
            <p:spPr>
              <a:xfrm>
                <a:off x="3681689" y="6948859"/>
                <a:ext cx="7632848" cy="2086661"/>
              </a:xfrm>
              <a:prstGeom prst="rect">
                <a:avLst/>
              </a:prstGeom>
              <a:blipFill rotWithShape="1">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185599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92188" y="972196"/>
            <a:ext cx="12673498" cy="2376263"/>
          </a:xfrm>
        </p:spPr>
        <p:txBody>
          <a:bodyPr>
            <a:normAutofit fontScale="70000" lnSpcReduction="20000"/>
          </a:bodyPr>
          <a:lstStyle/>
          <a:p>
            <a:pPr algn="just"/>
            <a:r>
              <a:rPr lang="es-ES" dirty="0"/>
              <a:t>La función de transferencia muestra un retardo de la forma </a:t>
            </a:r>
            <a:r>
              <a:rPr lang="es-ES" dirty="0" err="1"/>
              <a:t>exp</a:t>
            </a:r>
            <a:r>
              <a:rPr lang="es-ES" dirty="0"/>
              <a:t> (-</a:t>
            </a:r>
            <a:r>
              <a:rPr lang="es-ES" dirty="0" err="1"/>
              <a:t>Td</a:t>
            </a:r>
            <a:r>
              <a:rPr lang="es-ES" dirty="0"/>
              <a:t>*s), la función </a:t>
            </a:r>
            <a:r>
              <a:rPr lang="es-ES" dirty="0" err="1"/>
              <a:t>PADE</a:t>
            </a:r>
            <a:r>
              <a:rPr lang="es-ES" dirty="0"/>
              <a:t> </a:t>
            </a:r>
            <a:r>
              <a:rPr lang="es-ES" dirty="0" smtClean="0"/>
              <a:t>la misma que se explicara posteriormente nos </a:t>
            </a:r>
            <a:r>
              <a:rPr lang="es-ES" dirty="0"/>
              <a:t>ayuda a obtener una aproximación de la función de transferencia en la forma </a:t>
            </a:r>
          </a:p>
        </p:txBody>
      </p:sp>
      <mc:AlternateContent xmlns:mc="http://schemas.openxmlformats.org/markup-compatibility/2006" xmlns:a14="http://schemas.microsoft.com/office/drawing/2010/main">
        <mc:Choice Requires="a14">
          <p:sp>
            <p:nvSpPr>
              <p:cNvPr id="4" name="3 Rectángulo"/>
              <p:cNvSpPr/>
              <p:nvPr/>
            </p:nvSpPr>
            <p:spPr>
              <a:xfrm>
                <a:off x="5684273" y="2918328"/>
                <a:ext cx="3384376" cy="12457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3600" b="1" i="1">
                          <a:latin typeface="Cambria Math"/>
                        </a:rPr>
                        <m:t>𝒉</m:t>
                      </m:r>
                      <m:d>
                        <m:dPr>
                          <m:ctrlPr>
                            <a:rPr lang="es-ES" sz="3600" b="1" i="1">
                              <a:latin typeface="Cambria Math"/>
                            </a:rPr>
                          </m:ctrlPr>
                        </m:dPr>
                        <m:e>
                          <m:r>
                            <a:rPr lang="es-ES" sz="3600" b="1" i="1">
                              <a:latin typeface="Cambria Math"/>
                            </a:rPr>
                            <m:t>𝒔</m:t>
                          </m:r>
                        </m:e>
                      </m:d>
                      <m:r>
                        <a:rPr lang="es-ES" sz="3600" b="1" i="1">
                          <a:latin typeface="Cambria Math"/>
                        </a:rPr>
                        <m:t>=</m:t>
                      </m:r>
                      <m:f>
                        <m:fPr>
                          <m:ctrlPr>
                            <a:rPr lang="es-ES" sz="3600" b="1" i="1">
                              <a:latin typeface="Cambria Math"/>
                            </a:rPr>
                          </m:ctrlPr>
                        </m:fPr>
                        <m:num>
                          <m:r>
                            <a:rPr lang="es-ES" sz="3600" b="1" i="1">
                              <a:latin typeface="Cambria Math"/>
                            </a:rPr>
                            <m:t>𝒚</m:t>
                          </m:r>
                          <m:r>
                            <a:rPr lang="es-ES" sz="3600" b="1" i="1">
                              <a:latin typeface="Cambria Math"/>
                            </a:rPr>
                            <m:t>(</m:t>
                          </m:r>
                          <m:r>
                            <a:rPr lang="es-ES" sz="3600" b="1" i="1">
                              <a:latin typeface="Cambria Math"/>
                            </a:rPr>
                            <m:t>𝒔</m:t>
                          </m:r>
                          <m:r>
                            <a:rPr lang="es-ES" sz="3600" b="1" i="1">
                              <a:latin typeface="Cambria Math"/>
                            </a:rPr>
                            <m:t>)</m:t>
                          </m:r>
                        </m:num>
                        <m:den>
                          <m:r>
                            <a:rPr lang="es-ES" sz="3600" b="1" i="1">
                              <a:latin typeface="Cambria Math"/>
                            </a:rPr>
                            <m:t>𝒖</m:t>
                          </m:r>
                          <m:r>
                            <a:rPr lang="es-ES" sz="3600" b="1" i="1">
                              <a:latin typeface="Cambria Math"/>
                            </a:rPr>
                            <m:t>(</m:t>
                          </m:r>
                          <m:r>
                            <a:rPr lang="es-ES" sz="3600" b="1" i="1">
                              <a:latin typeface="Cambria Math"/>
                            </a:rPr>
                            <m:t>𝒔</m:t>
                          </m:r>
                          <m:r>
                            <a:rPr lang="es-ES" sz="3600" b="1" i="1">
                              <a:latin typeface="Cambria Math"/>
                            </a:rPr>
                            <m:t>)</m:t>
                          </m:r>
                        </m:den>
                      </m:f>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5684273" y="2918328"/>
                <a:ext cx="3384376" cy="1245790"/>
              </a:xfrm>
              <a:prstGeom prst="rect">
                <a:avLst/>
              </a:prstGeom>
              <a:blipFill rotWithShape="1">
                <a:blip r:embed="rId2"/>
                <a:stretch>
                  <a:fillRect/>
                </a:stretch>
              </a:blipFill>
            </p:spPr>
            <p:txBody>
              <a:bodyPr/>
              <a:lstStyle/>
              <a:p>
                <a:r>
                  <a:rPr lang="es-ES">
                    <a:noFill/>
                  </a:rPr>
                  <a:t> </a:t>
                </a:r>
              </a:p>
            </p:txBody>
          </p:sp>
        </mc:Fallback>
      </mc:AlternateContent>
      <p:sp>
        <p:nvSpPr>
          <p:cNvPr id="5" name="4 Rectángulo"/>
          <p:cNvSpPr/>
          <p:nvPr/>
        </p:nvSpPr>
        <p:spPr>
          <a:xfrm>
            <a:off x="1643890" y="4749002"/>
            <a:ext cx="8109912" cy="646331"/>
          </a:xfrm>
          <a:prstGeom prst="rect">
            <a:avLst/>
          </a:prstGeom>
        </p:spPr>
        <p:txBody>
          <a:bodyPr wrap="none">
            <a:spAutoFit/>
          </a:bodyPr>
          <a:lstStyle/>
          <a:p>
            <a:r>
              <a:rPr lang="es-ES" sz="3600" dirty="0"/>
              <a:t>La función de trasferencia obtenida es</a:t>
            </a:r>
            <a:r>
              <a:rPr lang="es-ES" sz="3200" dirty="0"/>
              <a:t>:</a:t>
            </a:r>
          </a:p>
        </p:txBody>
      </p:sp>
      <mc:AlternateContent xmlns:mc="http://schemas.openxmlformats.org/markup-compatibility/2006" xmlns:a14="http://schemas.microsoft.com/office/drawing/2010/main">
        <mc:Choice Requires="a14">
          <p:sp>
            <p:nvSpPr>
              <p:cNvPr id="6" name="5 Rectángulo"/>
              <p:cNvSpPr/>
              <p:nvPr/>
            </p:nvSpPr>
            <p:spPr>
              <a:xfrm>
                <a:off x="4104556" y="5806919"/>
                <a:ext cx="6914009" cy="1153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3600" i="1">
                          <a:latin typeface="Cambria Math"/>
                        </a:rPr>
                        <m:t>𝐻</m:t>
                      </m:r>
                      <m:r>
                        <a:rPr lang="es-ES" sz="3600" i="1">
                          <a:latin typeface="Cambria Math"/>
                        </a:rPr>
                        <m:t>=</m:t>
                      </m:r>
                      <m:f>
                        <m:fPr>
                          <m:ctrlPr>
                            <a:rPr lang="es-ES" sz="3600" i="1">
                              <a:latin typeface="Cambria Math"/>
                            </a:rPr>
                          </m:ctrlPr>
                        </m:fPr>
                        <m:num>
                          <m:r>
                            <a:rPr lang="es-ES" sz="3600" i="1">
                              <a:latin typeface="Cambria Math"/>
                            </a:rPr>
                            <m:t>−2.534</m:t>
                          </m:r>
                          <m:r>
                            <a:rPr lang="es-ES" sz="3600" i="1">
                              <a:latin typeface="Cambria Math"/>
                            </a:rPr>
                            <m:t>𝑠</m:t>
                          </m:r>
                          <m:r>
                            <a:rPr lang="es-ES" sz="3600" i="1">
                              <a:latin typeface="Cambria Math"/>
                            </a:rPr>
                            <m:t>+0.8182</m:t>
                          </m:r>
                        </m:num>
                        <m:den>
                          <m:r>
                            <a:rPr lang="es-ES" sz="3600" i="1">
                              <a:latin typeface="Cambria Math"/>
                            </a:rPr>
                            <m:t>3226</m:t>
                          </m:r>
                          <m:sSup>
                            <m:sSupPr>
                              <m:ctrlPr>
                                <a:rPr lang="es-ES" sz="3600" i="1">
                                  <a:latin typeface="Cambria Math"/>
                                </a:rPr>
                              </m:ctrlPr>
                            </m:sSupPr>
                            <m:e>
                              <m:r>
                                <a:rPr lang="es-ES" sz="3600" i="1">
                                  <a:latin typeface="Cambria Math"/>
                                </a:rPr>
                                <m:t>𝑠</m:t>
                              </m:r>
                            </m:e>
                            <m:sup>
                              <m:r>
                                <a:rPr lang="es-ES" sz="3600" i="1">
                                  <a:latin typeface="Cambria Math"/>
                                </a:rPr>
                                <m:t>2   </m:t>
                              </m:r>
                            </m:sup>
                          </m:sSup>
                          <m:r>
                            <a:rPr lang="es-ES" sz="3600" i="1">
                              <a:latin typeface="Cambria Math"/>
                            </a:rPr>
                            <m:t>+1043</m:t>
                          </m:r>
                          <m:r>
                            <a:rPr lang="es-ES" sz="3600" i="1">
                              <a:latin typeface="Cambria Math"/>
                            </a:rPr>
                            <m:t>𝑠</m:t>
                          </m:r>
                          <m:r>
                            <a:rPr lang="es-ES" sz="3600" i="1">
                              <a:latin typeface="Cambria Math"/>
                            </a:rPr>
                            <m:t> + 0.3229 </m:t>
                          </m:r>
                        </m:den>
                      </m:f>
                    </m:oMath>
                  </m:oMathPara>
                </a14:m>
                <a:endParaRPr lang="es-ES" sz="3600" dirty="0"/>
              </a:p>
            </p:txBody>
          </p:sp>
        </mc:Choice>
        <mc:Fallback xmlns="">
          <p:sp>
            <p:nvSpPr>
              <p:cNvPr id="6" name="5 Rectángulo"/>
              <p:cNvSpPr>
                <a:spLocks noRot="1" noChangeAspect="1" noMove="1" noResize="1" noEditPoints="1" noAdjustHandles="1" noChangeArrowheads="1" noChangeShapeType="1" noTextEdit="1"/>
              </p:cNvSpPr>
              <p:nvPr/>
            </p:nvSpPr>
            <p:spPr>
              <a:xfrm>
                <a:off x="4104556" y="5806919"/>
                <a:ext cx="6914009" cy="1153649"/>
              </a:xfrm>
              <a:prstGeom prst="rect">
                <a:avLst/>
              </a:prstGeom>
              <a:blipFill rotWithShape="1">
                <a:blip r:embed="rId3"/>
                <a:stretch>
                  <a:fillRect/>
                </a:stretch>
              </a:blipFill>
            </p:spPr>
            <p:txBody>
              <a:bodyPr/>
              <a:lstStyle/>
              <a:p>
                <a:r>
                  <a:rPr lang="es-ES">
                    <a:noFill/>
                  </a:rPr>
                  <a:t> </a:t>
                </a:r>
              </a:p>
            </p:txBody>
          </p:sp>
        </mc:Fallback>
      </mc:AlternateContent>
      <p:sp>
        <p:nvSpPr>
          <p:cNvPr id="7" name="6 Rectángulo"/>
          <p:cNvSpPr/>
          <p:nvPr/>
        </p:nvSpPr>
        <p:spPr>
          <a:xfrm>
            <a:off x="1643890" y="7380907"/>
            <a:ext cx="11582372" cy="646331"/>
          </a:xfrm>
          <a:prstGeom prst="rect">
            <a:avLst/>
          </a:prstGeom>
        </p:spPr>
        <p:txBody>
          <a:bodyPr wrap="square">
            <a:spAutoFit/>
          </a:bodyPr>
          <a:lstStyle/>
          <a:p>
            <a:endParaRPr lang="es-ES" sz="3600" dirty="0"/>
          </a:p>
        </p:txBody>
      </p:sp>
    </p:spTree>
    <p:extLst>
      <p:ext uri="{BB962C8B-B14F-4D97-AF65-F5344CB8AC3E}">
        <p14:creationId xmlns:p14="http://schemas.microsoft.com/office/powerpoint/2010/main" val="3331980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2961530" cy="2100263"/>
          </a:xfrm>
        </p:spPr>
        <p:txBody>
          <a:bodyPr>
            <a:normAutofit/>
          </a:bodyPr>
          <a:lstStyle/>
          <a:p>
            <a:pPr algn="ctr"/>
            <a:r>
              <a:rPr lang="es-ES" sz="6000" b="1" dirty="0" smtClean="0"/>
              <a:t>FUNCIÓN </a:t>
            </a:r>
            <a:r>
              <a:rPr lang="es-ES" sz="6000" b="1" dirty="0" err="1"/>
              <a:t>IDDATA</a:t>
            </a:r>
            <a:endParaRPr lang="es-ES" sz="6000" dirty="0"/>
          </a:p>
        </p:txBody>
      </p:sp>
      <p:sp>
        <p:nvSpPr>
          <p:cNvPr id="3" name="2 Marcador de contenido"/>
          <p:cNvSpPr>
            <a:spLocks noGrp="1"/>
          </p:cNvSpPr>
          <p:nvPr>
            <p:ph idx="1"/>
          </p:nvPr>
        </p:nvSpPr>
        <p:spPr>
          <a:xfrm>
            <a:off x="720090" y="2940368"/>
            <a:ext cx="13249562" cy="4440539"/>
          </a:xfrm>
        </p:spPr>
        <p:txBody>
          <a:bodyPr>
            <a:normAutofit fontScale="70000" lnSpcReduction="20000"/>
          </a:bodyPr>
          <a:lstStyle/>
          <a:p>
            <a:pPr algn="just"/>
            <a:r>
              <a:rPr lang="es-ES" dirty="0" err="1"/>
              <a:t>IDDATA</a:t>
            </a:r>
            <a:r>
              <a:rPr lang="es-ES" dirty="0"/>
              <a:t> es una función de </a:t>
            </a:r>
            <a:r>
              <a:rPr lang="es-ES" dirty="0" err="1"/>
              <a:t>MATLAB</a:t>
            </a:r>
            <a:r>
              <a:rPr lang="es-ES" dirty="0"/>
              <a:t> que crea objetos  de datos encapsulados, datos de entrada y salida con sus respectivas propiedades.</a:t>
            </a:r>
          </a:p>
          <a:p>
            <a:pPr algn="just"/>
            <a:r>
              <a:rPr lang="es-ES" dirty="0"/>
              <a:t> Uso Básico:</a:t>
            </a:r>
          </a:p>
          <a:p>
            <a:pPr algn="just"/>
            <a:r>
              <a:rPr lang="es-ES" dirty="0"/>
              <a:t> </a:t>
            </a:r>
            <a:r>
              <a:rPr lang="es-ES" dirty="0" err="1"/>
              <a:t>DAT</a:t>
            </a:r>
            <a:r>
              <a:rPr lang="es-ES" dirty="0"/>
              <a:t> = </a:t>
            </a:r>
            <a:r>
              <a:rPr lang="es-ES" dirty="0" err="1"/>
              <a:t>IDDATA</a:t>
            </a:r>
            <a:r>
              <a:rPr lang="es-ES" dirty="0"/>
              <a:t> (Y, U, T) </a:t>
            </a:r>
          </a:p>
          <a:p>
            <a:pPr algn="just"/>
            <a:r>
              <a:rPr lang="es-ES" dirty="0"/>
              <a:t>Con lo cual se crea el objeto </a:t>
            </a:r>
            <a:r>
              <a:rPr lang="es-ES" dirty="0" err="1"/>
              <a:t>DAT</a:t>
            </a:r>
            <a:r>
              <a:rPr lang="es-ES" dirty="0"/>
              <a:t> con datos de entrada y salida, se detalla la función para </a:t>
            </a:r>
            <a:r>
              <a:rPr lang="es-ES" dirty="0" smtClean="0"/>
              <a:t>Y </a:t>
            </a:r>
            <a:r>
              <a:rPr lang="es-ES" dirty="0"/>
              <a:t>como valores de salida, U para valores de entrada y </a:t>
            </a:r>
            <a:r>
              <a:rPr lang="es-ES" dirty="0" err="1"/>
              <a:t>Ts</a:t>
            </a:r>
            <a:r>
              <a:rPr lang="es-ES" dirty="0"/>
              <a:t> que constituye un intervalo de muestreo.</a:t>
            </a:r>
          </a:p>
          <a:p>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t="9676" r="71338" b="62415"/>
          <a:stretch>
            <a:fillRect/>
          </a:stretch>
        </p:blipFill>
        <p:spPr bwMode="auto">
          <a:xfrm>
            <a:off x="3096444" y="7740947"/>
            <a:ext cx="7560840" cy="4176464"/>
          </a:xfrm>
          <a:prstGeom prst="rect">
            <a:avLst/>
          </a:prstGeom>
          <a:noFill/>
          <a:ln>
            <a:noFill/>
          </a:ln>
        </p:spPr>
      </p:pic>
    </p:spTree>
    <p:extLst>
      <p:ext uri="{BB962C8B-B14F-4D97-AF65-F5344CB8AC3E}">
        <p14:creationId xmlns:p14="http://schemas.microsoft.com/office/powerpoint/2010/main" val="3689781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107" y="396131"/>
            <a:ext cx="12961530" cy="2100263"/>
          </a:xfrm>
        </p:spPr>
        <p:txBody>
          <a:bodyPr>
            <a:normAutofit/>
          </a:bodyPr>
          <a:lstStyle/>
          <a:p>
            <a:pPr algn="ctr"/>
            <a:r>
              <a:rPr lang="es-ES" sz="6000" b="1" dirty="0"/>
              <a:t>FUNCIÓN </a:t>
            </a:r>
            <a:r>
              <a:rPr lang="es-ES" sz="6000" b="1" dirty="0" err="1"/>
              <a:t>IDENT</a:t>
            </a:r>
            <a:endParaRPr lang="es-ES" sz="6000" dirty="0"/>
          </a:p>
        </p:txBody>
      </p:sp>
      <p:sp>
        <p:nvSpPr>
          <p:cNvPr id="3" name="2 Marcador de contenido"/>
          <p:cNvSpPr>
            <a:spLocks noGrp="1"/>
          </p:cNvSpPr>
          <p:nvPr>
            <p:ph idx="1"/>
          </p:nvPr>
        </p:nvSpPr>
        <p:spPr>
          <a:xfrm>
            <a:off x="576164" y="2340347"/>
            <a:ext cx="13177464" cy="2880320"/>
          </a:xfrm>
        </p:spPr>
        <p:txBody>
          <a:bodyPr>
            <a:normAutofit fontScale="70000" lnSpcReduction="20000"/>
          </a:bodyPr>
          <a:lstStyle/>
          <a:p>
            <a:pPr algn="just" fontAlgn="base"/>
            <a:r>
              <a:rPr lang="es-ES" dirty="0"/>
              <a:t>Sistema de Identificación de </a:t>
            </a:r>
            <a:r>
              <a:rPr lang="es-ES" dirty="0" err="1"/>
              <a:t>Toolbox</a:t>
            </a:r>
            <a:r>
              <a:rPr lang="es-ES" dirty="0"/>
              <a:t>  construye modelos matemáticos de sistemas dinámicos de medición de entrada y salida de </a:t>
            </a:r>
            <a:r>
              <a:rPr lang="es-ES" dirty="0" smtClean="0"/>
              <a:t>datos</a:t>
            </a:r>
            <a:r>
              <a:rPr lang="es-ES" dirty="0"/>
              <a:t>,</a:t>
            </a:r>
            <a:r>
              <a:rPr lang="es-ES" dirty="0" smtClean="0"/>
              <a:t> para </a:t>
            </a:r>
            <a:r>
              <a:rPr lang="es-ES" dirty="0"/>
              <a:t>crear y utilizar modelos de sistemas dinámicos no fácilmente modelados a partir de primeros principios o especificaciones. </a:t>
            </a:r>
            <a:endParaRPr lang="es-ES" dirty="0" smtClean="0"/>
          </a:p>
          <a:p>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l="13635" t="23201" r="38538" b="21255"/>
          <a:stretch>
            <a:fillRect/>
          </a:stretch>
        </p:blipFill>
        <p:spPr bwMode="auto">
          <a:xfrm>
            <a:off x="2520380" y="5292675"/>
            <a:ext cx="9457228" cy="6120680"/>
          </a:xfrm>
          <a:prstGeom prst="rect">
            <a:avLst/>
          </a:prstGeom>
          <a:noFill/>
          <a:ln>
            <a:noFill/>
          </a:ln>
        </p:spPr>
      </p:pic>
    </p:spTree>
    <p:extLst>
      <p:ext uri="{BB962C8B-B14F-4D97-AF65-F5344CB8AC3E}">
        <p14:creationId xmlns:p14="http://schemas.microsoft.com/office/powerpoint/2010/main" val="2231288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2188" y="900187"/>
            <a:ext cx="12961530" cy="2100263"/>
          </a:xfrm>
        </p:spPr>
        <p:txBody>
          <a:bodyPr>
            <a:normAutofit/>
          </a:bodyPr>
          <a:lstStyle/>
          <a:p>
            <a:pPr lvl="1" algn="ctr"/>
            <a:r>
              <a:rPr lang="es-ES" sz="6000" b="1" dirty="0">
                <a:solidFill>
                  <a:schemeClr val="tx1"/>
                </a:solidFill>
                <a:latin typeface="+mj-lt"/>
              </a:rPr>
              <a:t>IDENTIFICACIÓN DEL PROBLEMA.</a:t>
            </a:r>
            <a:endParaRPr lang="es-ES" sz="6000" dirty="0">
              <a:solidFill>
                <a:schemeClr val="tx1"/>
              </a:solidFill>
              <a:latin typeface="+mj-lt"/>
            </a:endParaRPr>
          </a:p>
        </p:txBody>
      </p:sp>
      <p:sp>
        <p:nvSpPr>
          <p:cNvPr id="3" name="2 Marcador de contenido"/>
          <p:cNvSpPr>
            <a:spLocks noGrp="1"/>
          </p:cNvSpPr>
          <p:nvPr>
            <p:ph idx="1"/>
          </p:nvPr>
        </p:nvSpPr>
        <p:spPr>
          <a:xfrm>
            <a:off x="936204" y="4428579"/>
            <a:ext cx="12817514" cy="5400600"/>
          </a:xfrm>
        </p:spPr>
        <p:txBody>
          <a:bodyPr>
            <a:normAutofit fontScale="70000" lnSpcReduction="20000"/>
          </a:bodyPr>
          <a:lstStyle/>
          <a:p>
            <a:pPr algn="just"/>
            <a:r>
              <a:rPr lang="es-ES" dirty="0"/>
              <a:t>El creciente interés de </a:t>
            </a:r>
            <a:r>
              <a:rPr lang="es-ES" dirty="0" err="1"/>
              <a:t>BIGBAMBOO</a:t>
            </a:r>
            <a:r>
              <a:rPr lang="es-ES" dirty="0"/>
              <a:t> </a:t>
            </a:r>
            <a:r>
              <a:rPr lang="es-ES" dirty="0" err="1"/>
              <a:t>S.A</a:t>
            </a:r>
            <a:r>
              <a:rPr lang="es-ES" dirty="0"/>
              <a:t> de poder ofrecer un producto de calidad en bloques solidos prensados de bambú, conlleva a la necesidad de poder  activar la resina de los respectivos bloques para asegurar la impregnación de las fibras de las cuales cada bloque está constituido.</a:t>
            </a:r>
          </a:p>
          <a:p>
            <a:pPr algn="just"/>
            <a:r>
              <a:rPr lang="es-ES" dirty="0"/>
              <a:t>Para lo cual trae consigo la necesidad de realizar un proceso de activación de resina homogéneo, en el cual está involucrado un Sistema de Control con el fin de que todos los bloques prensados sometidos a este proceso cumplan la homogenización para la activación de resina que es parte de su constitución.</a:t>
            </a:r>
          </a:p>
        </p:txBody>
      </p:sp>
    </p:spTree>
    <p:extLst>
      <p:ext uri="{BB962C8B-B14F-4D97-AF65-F5344CB8AC3E}">
        <p14:creationId xmlns:p14="http://schemas.microsoft.com/office/powerpoint/2010/main" val="3755136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0180" y="1476251"/>
            <a:ext cx="12745416" cy="1728191"/>
          </a:xfrm>
        </p:spPr>
        <p:txBody>
          <a:bodyPr>
            <a:normAutofit fontScale="70000" lnSpcReduction="20000"/>
          </a:bodyPr>
          <a:lstStyle/>
          <a:p>
            <a:r>
              <a:rPr lang="es-ES" dirty="0"/>
              <a:t>La opción de Quick </a:t>
            </a:r>
            <a:r>
              <a:rPr lang="es-ES" dirty="0" err="1"/>
              <a:t>Start</a:t>
            </a:r>
            <a:r>
              <a:rPr lang="es-ES" dirty="0"/>
              <a:t> genera respuesta a un escalón, la respuesta en el dominio de la frecuencia, la salida en espacios de estados y los modelos </a:t>
            </a:r>
            <a:r>
              <a:rPr lang="es-ES" dirty="0" err="1" smtClean="0"/>
              <a:t>polinomiales</a:t>
            </a:r>
            <a:r>
              <a:rPr lang="es-ES" dirty="0"/>
              <a:t>.</a:t>
            </a:r>
          </a:p>
          <a:p>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l="21603" t="20741" r="31226" b="24419"/>
          <a:stretch>
            <a:fillRect/>
          </a:stretch>
        </p:blipFill>
        <p:spPr bwMode="auto">
          <a:xfrm>
            <a:off x="3240460" y="4140547"/>
            <a:ext cx="7704856" cy="5904656"/>
          </a:xfrm>
          <a:prstGeom prst="rect">
            <a:avLst/>
          </a:prstGeom>
          <a:noFill/>
          <a:ln>
            <a:noFill/>
          </a:ln>
        </p:spPr>
      </p:pic>
    </p:spTree>
    <p:extLst>
      <p:ext uri="{BB962C8B-B14F-4D97-AF65-F5344CB8AC3E}">
        <p14:creationId xmlns:p14="http://schemas.microsoft.com/office/powerpoint/2010/main" val="3139187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180" y="396131"/>
            <a:ext cx="13393488" cy="2100263"/>
          </a:xfrm>
        </p:spPr>
        <p:txBody>
          <a:bodyPr>
            <a:normAutofit/>
          </a:bodyPr>
          <a:lstStyle/>
          <a:p>
            <a:pPr algn="ctr"/>
            <a:r>
              <a:rPr lang="es-ES" sz="6000" b="1" dirty="0"/>
              <a:t>FUNCIÓN </a:t>
            </a:r>
            <a:r>
              <a:rPr lang="es-ES" sz="6000" b="1" dirty="0" err="1"/>
              <a:t>PADE</a:t>
            </a:r>
            <a:endParaRPr lang="es-ES" sz="6000" dirty="0"/>
          </a:p>
        </p:txBody>
      </p:sp>
      <p:sp>
        <p:nvSpPr>
          <p:cNvPr id="3" name="2 Marcador de contenido"/>
          <p:cNvSpPr>
            <a:spLocks noGrp="1"/>
          </p:cNvSpPr>
          <p:nvPr>
            <p:ph idx="1"/>
          </p:nvPr>
        </p:nvSpPr>
        <p:spPr>
          <a:xfrm>
            <a:off x="720180" y="2340347"/>
            <a:ext cx="13033538" cy="4032448"/>
          </a:xfrm>
        </p:spPr>
        <p:txBody>
          <a:bodyPr>
            <a:normAutofit fontScale="70000" lnSpcReduction="20000"/>
          </a:bodyPr>
          <a:lstStyle/>
          <a:p>
            <a:pPr algn="just"/>
            <a:r>
              <a:rPr lang="es-ES" dirty="0"/>
              <a:t>La misma que devuelve una aproximación de la expresión </a:t>
            </a:r>
            <a:r>
              <a:rPr lang="es-ES" dirty="0" err="1"/>
              <a:t>exp</a:t>
            </a:r>
            <a:r>
              <a:rPr lang="es-ES" dirty="0"/>
              <a:t>(-</a:t>
            </a:r>
            <a:r>
              <a:rPr lang="es-ES" dirty="0" err="1"/>
              <a:t>Td</a:t>
            </a:r>
            <a:r>
              <a:rPr lang="es-ES" dirty="0"/>
              <a:t>*s), en forma de función de transferencia, la aproximación de la misma, en los cuales los vectores (</a:t>
            </a:r>
            <a:r>
              <a:rPr lang="es-ES" dirty="0" err="1"/>
              <a:t>num,den</a:t>
            </a:r>
            <a:r>
              <a:rPr lang="es-ES" dirty="0"/>
              <a:t>) contienen los coeficientes de un polinomio generado y las compara con respuestas exactas del tiempo de retardo.</a:t>
            </a:r>
          </a:p>
          <a:p>
            <a:pPr algn="just"/>
            <a:r>
              <a:rPr lang="es-ES" dirty="0"/>
              <a:t>Los argumentos (</a:t>
            </a:r>
            <a:r>
              <a:rPr lang="es-ES" dirty="0" err="1"/>
              <a:t>T,N</a:t>
            </a:r>
            <a:r>
              <a:rPr lang="es-ES" dirty="0"/>
              <a:t>) representan el paso y la fase de respuesta de la aproximación de orden enésimo.</a:t>
            </a:r>
          </a:p>
        </p:txBody>
      </p:sp>
      <p:pic>
        <p:nvPicPr>
          <p:cNvPr id="6" name="5 Imagen"/>
          <p:cNvPicPr/>
          <p:nvPr/>
        </p:nvPicPr>
        <p:blipFill>
          <a:blip r:embed="rId2">
            <a:extLst>
              <a:ext uri="{28A0092B-C50C-407E-A947-70E740481C1C}">
                <a14:useLocalDpi xmlns:a14="http://schemas.microsoft.com/office/drawing/2010/main" val="0"/>
              </a:ext>
            </a:extLst>
          </a:blip>
          <a:srcRect t="9152" r="72987" b="8095"/>
          <a:stretch>
            <a:fillRect/>
          </a:stretch>
        </p:blipFill>
        <p:spPr bwMode="auto">
          <a:xfrm>
            <a:off x="5112668" y="6094592"/>
            <a:ext cx="4320480" cy="6120680"/>
          </a:xfrm>
          <a:prstGeom prst="rect">
            <a:avLst/>
          </a:prstGeom>
          <a:noFill/>
          <a:ln>
            <a:noFill/>
          </a:ln>
        </p:spPr>
      </p:pic>
    </p:spTree>
    <p:extLst>
      <p:ext uri="{BB962C8B-B14F-4D97-AF65-F5344CB8AC3E}">
        <p14:creationId xmlns:p14="http://schemas.microsoft.com/office/powerpoint/2010/main" val="2951705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180" y="1404243"/>
            <a:ext cx="13105546" cy="2100263"/>
          </a:xfrm>
        </p:spPr>
        <p:txBody>
          <a:bodyPr/>
          <a:lstStyle/>
          <a:p>
            <a:pPr lvl="1" algn="ctr" rtl="0">
              <a:spcBef>
                <a:spcPct val="0"/>
              </a:spcBef>
            </a:pPr>
            <a:r>
              <a:rPr lang="es-ES" sz="6000" b="1" dirty="0" smtClean="0">
                <a:solidFill>
                  <a:schemeClr val="tx1"/>
                </a:solidFill>
                <a:latin typeface="+mj-lt"/>
              </a:rPr>
              <a:t>SINTONIZACIÓN </a:t>
            </a:r>
            <a:r>
              <a:rPr lang="es-ES" sz="6000" b="1" dirty="0">
                <a:solidFill>
                  <a:schemeClr val="tx1"/>
                </a:solidFill>
                <a:latin typeface="+mj-lt"/>
              </a:rPr>
              <a:t>DE </a:t>
            </a:r>
            <a:r>
              <a:rPr lang="es-ES" sz="6000" b="1" dirty="0" smtClean="0">
                <a:solidFill>
                  <a:schemeClr val="tx1"/>
                </a:solidFill>
                <a:latin typeface="+mj-lt"/>
              </a:rPr>
              <a:t>CONTROLADORES</a:t>
            </a:r>
            <a:r>
              <a:rPr lang="es-ES" sz="4400" dirty="0"/>
              <a:t/>
            </a:r>
            <a:br>
              <a:rPr lang="es-ES" sz="4400" dirty="0"/>
            </a:br>
            <a:r>
              <a:rPr lang="es-ES" sz="1400" dirty="0"/>
              <a:t/>
            </a:r>
            <a:br>
              <a:rPr lang="es-ES" sz="1400" dirty="0"/>
            </a:br>
            <a:endParaRPr lang="es-ES" dirty="0"/>
          </a:p>
        </p:txBody>
      </p:sp>
      <p:sp>
        <p:nvSpPr>
          <p:cNvPr id="3" name="2 Marcador de contenido"/>
          <p:cNvSpPr>
            <a:spLocks noGrp="1"/>
          </p:cNvSpPr>
          <p:nvPr>
            <p:ph idx="1"/>
          </p:nvPr>
        </p:nvSpPr>
        <p:spPr>
          <a:xfrm>
            <a:off x="720180" y="4140548"/>
            <a:ext cx="12673498" cy="2880319"/>
          </a:xfrm>
        </p:spPr>
        <p:txBody>
          <a:bodyPr>
            <a:normAutofit fontScale="70000" lnSpcReduction="20000"/>
          </a:bodyPr>
          <a:lstStyle/>
          <a:p>
            <a:pPr algn="just"/>
            <a:r>
              <a:rPr lang="es-ES" dirty="0"/>
              <a:t>La sintonización de los controladores Proporcional - Integral - Derivativo, consiste en la determinación del ajuste de sus parámetros (Kc, Ti, </a:t>
            </a:r>
            <a:r>
              <a:rPr lang="es-ES" dirty="0" err="1"/>
              <a:t>Td</a:t>
            </a:r>
            <a:r>
              <a:rPr lang="es-ES" dirty="0"/>
              <a:t>), para lograr un comportamiento del sistema de control aceptable y robusto de conformidad con algún criterio de desempeño establecido.</a:t>
            </a:r>
          </a:p>
          <a:p>
            <a:endParaRPr lang="es-ES" dirty="0"/>
          </a:p>
        </p:txBody>
      </p:sp>
    </p:spTree>
    <p:extLst>
      <p:ext uri="{BB962C8B-B14F-4D97-AF65-F5344CB8AC3E}">
        <p14:creationId xmlns:p14="http://schemas.microsoft.com/office/powerpoint/2010/main" val="2233048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2889522" cy="2100263"/>
          </a:xfrm>
        </p:spPr>
        <p:txBody>
          <a:bodyPr>
            <a:normAutofit/>
          </a:bodyPr>
          <a:lstStyle/>
          <a:p>
            <a:pPr algn="ctr"/>
            <a:r>
              <a:rPr lang="es-ES" sz="6000" b="1" dirty="0" smtClean="0"/>
              <a:t>PRIMER MÉTODO BASADO EN LA RESPUESTA AL ESCALÓN</a:t>
            </a:r>
            <a:endParaRPr lang="es-ES" sz="6000" dirty="0"/>
          </a:p>
        </p:txBody>
      </p:sp>
      <p:sp>
        <p:nvSpPr>
          <p:cNvPr id="3" name="2 Marcador de contenido"/>
          <p:cNvSpPr>
            <a:spLocks noGrp="1"/>
          </p:cNvSpPr>
          <p:nvPr>
            <p:ph idx="1"/>
          </p:nvPr>
        </p:nvSpPr>
        <p:spPr>
          <a:xfrm>
            <a:off x="720090" y="2940368"/>
            <a:ext cx="12961530" cy="3432427"/>
          </a:xfrm>
        </p:spPr>
        <p:txBody>
          <a:bodyPr>
            <a:normAutofit fontScale="70000" lnSpcReduction="20000"/>
          </a:bodyPr>
          <a:lstStyle/>
          <a:p>
            <a:pPr algn="just"/>
            <a:r>
              <a:rPr lang="es-ES" dirty="0"/>
              <a:t>Para poder aplicar este método es conveniente que la respuesta al escalón de la planta tenga una forma de S la cual está determinada por parámetros tales como:</a:t>
            </a:r>
          </a:p>
          <a:p>
            <a:pPr lvl="2" algn="just"/>
            <a:endParaRPr lang="es-ES" dirty="0" smtClean="0"/>
          </a:p>
          <a:p>
            <a:pPr marL="1265301" lvl="2" indent="0" algn="just">
              <a:buNone/>
            </a:pPr>
            <a:r>
              <a:rPr lang="es-ES" sz="5100" dirty="0" smtClean="0"/>
              <a:t>L </a:t>
            </a:r>
            <a:r>
              <a:rPr lang="es-ES" sz="5100" dirty="0"/>
              <a:t>que corresponde a la constante de retardo y T que es la constante de tiempo.</a:t>
            </a:r>
          </a:p>
          <a:p>
            <a:endParaRPr lang="es-ES" dirty="0"/>
          </a:p>
        </p:txBody>
      </p:sp>
      <p:pic>
        <p:nvPicPr>
          <p:cNvPr id="4" name="3 Imagen"/>
          <p:cNvPicPr/>
          <p:nvPr/>
        </p:nvPicPr>
        <p:blipFill rotWithShape="1">
          <a:blip r:embed="rId2"/>
          <a:srcRect l="35969" t="31990" r="15217" b="12116"/>
          <a:stretch/>
        </p:blipFill>
        <p:spPr bwMode="auto">
          <a:xfrm>
            <a:off x="3384476" y="6300787"/>
            <a:ext cx="7776864" cy="54726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7610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321570" cy="2100263"/>
          </a:xfrm>
        </p:spPr>
        <p:txBody>
          <a:bodyPr>
            <a:normAutofit/>
          </a:bodyPr>
          <a:lstStyle/>
          <a:p>
            <a:pPr algn="ctr"/>
            <a:r>
              <a:rPr lang="es-ES" sz="6000" b="1" dirty="0" smtClean="0"/>
              <a:t>SEGUNDO MÉTODO BASADO EN OSCILACIONES SOSTENIDAS</a:t>
            </a:r>
            <a:endParaRPr lang="es-ES" sz="6000" dirty="0"/>
          </a:p>
        </p:txBody>
      </p:sp>
      <p:sp>
        <p:nvSpPr>
          <p:cNvPr id="3" name="2 Marcador de contenido"/>
          <p:cNvSpPr>
            <a:spLocks noGrp="1"/>
          </p:cNvSpPr>
          <p:nvPr>
            <p:ph idx="1"/>
          </p:nvPr>
        </p:nvSpPr>
        <p:spPr>
          <a:xfrm>
            <a:off x="720090" y="2940368"/>
            <a:ext cx="12673498" cy="3936483"/>
          </a:xfrm>
        </p:spPr>
        <p:txBody>
          <a:bodyPr>
            <a:normAutofit fontScale="70000" lnSpcReduction="20000"/>
          </a:bodyPr>
          <a:lstStyle/>
          <a:p>
            <a:pPr algn="just"/>
            <a:r>
              <a:rPr lang="es-ES" dirty="0"/>
              <a:t>Para poder aplicar este método, se establece valores de Ti infinito y de </a:t>
            </a:r>
            <a:r>
              <a:rPr lang="es-ES" dirty="0" err="1"/>
              <a:t>Td</a:t>
            </a:r>
            <a:r>
              <a:rPr lang="es-ES" dirty="0"/>
              <a:t>=0, en donde se incrementa la acción proporcional </a:t>
            </a:r>
            <a:r>
              <a:rPr lang="es-ES" dirty="0" err="1"/>
              <a:t>Kp</a:t>
            </a:r>
            <a:r>
              <a:rPr lang="es-ES" dirty="0"/>
              <a:t>, desde 0 hasta un valor critico </a:t>
            </a:r>
            <a:r>
              <a:rPr lang="es-ES" dirty="0" smtClean="0"/>
              <a:t>Kc, </a:t>
            </a:r>
            <a:r>
              <a:rPr lang="es-ES" dirty="0"/>
              <a:t>donde se exhiben oscilaciones sostenidas.</a:t>
            </a:r>
          </a:p>
          <a:p>
            <a:pPr algn="just"/>
            <a:r>
              <a:rPr lang="es-ES" dirty="0"/>
              <a:t>En caso que no se logre obtener oscilaciones sostenidas para cualquier valor que pueda tomar </a:t>
            </a:r>
            <a:r>
              <a:rPr lang="es-ES" dirty="0" err="1"/>
              <a:t>Kp</a:t>
            </a:r>
            <a:r>
              <a:rPr lang="es-ES" dirty="0"/>
              <a:t> este método no se aplica.</a:t>
            </a:r>
          </a:p>
          <a:p>
            <a:endParaRPr lang="es-ES" dirty="0"/>
          </a:p>
        </p:txBody>
      </p:sp>
      <p:pic>
        <p:nvPicPr>
          <p:cNvPr id="4" name="3 Imagen"/>
          <p:cNvPicPr/>
          <p:nvPr/>
        </p:nvPicPr>
        <p:blipFill rotWithShape="1">
          <a:blip r:embed="rId2"/>
          <a:srcRect l="30632" t="33748" r="13241" b="24068"/>
          <a:stretch/>
        </p:blipFill>
        <p:spPr bwMode="auto">
          <a:xfrm>
            <a:off x="2808412" y="7092875"/>
            <a:ext cx="8640960" cy="3744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4470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393578" cy="2411764"/>
          </a:xfrm>
        </p:spPr>
        <p:txBody>
          <a:bodyPr>
            <a:noAutofit/>
          </a:bodyPr>
          <a:lstStyle/>
          <a:p>
            <a:pPr algn="ctr"/>
            <a:r>
              <a:rPr lang="es-ES" sz="6000" b="1" dirty="0"/>
              <a:t>APLICACIÓN DE LA SINTONIZACIÓN  </a:t>
            </a:r>
            <a:r>
              <a:rPr lang="es-ES" sz="6000" b="1" dirty="0" err="1"/>
              <a:t>ZIEGLER</a:t>
            </a:r>
            <a:r>
              <a:rPr lang="es-ES" sz="6000" b="1" dirty="0"/>
              <a:t> </a:t>
            </a:r>
            <a:r>
              <a:rPr lang="es-ES" sz="6000" b="1" dirty="0" err="1"/>
              <a:t>NICHOLS</a:t>
            </a:r>
            <a:r>
              <a:rPr lang="es-ES" sz="6000" b="1" dirty="0"/>
              <a:t>, BASADA EN LA RESPUESTA AL ESCALÓN.</a:t>
            </a:r>
            <a:endParaRPr lang="es-ES" sz="60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720180" y="3708500"/>
                <a:ext cx="13177464" cy="4320479"/>
              </a:xfrm>
            </p:spPr>
            <p:txBody>
              <a:bodyPr>
                <a:normAutofit fontScale="85000" lnSpcReduction="20000"/>
              </a:bodyPr>
              <a:lstStyle/>
              <a:p>
                <a:r>
                  <a:rPr lang="es-ES" sz="4200" dirty="0" smtClean="0"/>
                  <a:t>A partir de la función </a:t>
                </a:r>
                <a:r>
                  <a:rPr lang="es-ES" sz="4200" dirty="0"/>
                  <a:t>de transferencia obtenida</a:t>
                </a:r>
                <a:r>
                  <a:rPr lang="es-ES" sz="4200" dirty="0" smtClean="0"/>
                  <a:t>:</a:t>
                </a:r>
              </a:p>
              <a:p>
                <a:endParaRPr lang="es-ES" sz="4400" dirty="0"/>
              </a:p>
              <a:p>
                <a:pPr marL="3626168" lvl="8" indent="0">
                  <a:buNone/>
                </a:pPr>
                <a14:m>
                  <m:oMathPara xmlns:m="http://schemas.openxmlformats.org/officeDocument/2006/math">
                    <m:oMathParaPr>
                      <m:jc m:val="center"/>
                    </m:oMathParaPr>
                    <m:oMath xmlns:m="http://schemas.openxmlformats.org/officeDocument/2006/math">
                      <m:r>
                        <a:rPr lang="es-ES" sz="4000" i="1">
                          <a:latin typeface="Cambria Math"/>
                        </a:rPr>
                        <m:t>𝑃</m:t>
                      </m:r>
                      <m:r>
                        <a:rPr lang="es-ES" sz="4000" i="1">
                          <a:latin typeface="Cambria Math"/>
                        </a:rPr>
                        <m:t>1</m:t>
                      </m:r>
                      <m:r>
                        <a:rPr lang="es-ES" sz="4000" i="1">
                          <a:latin typeface="Cambria Math"/>
                        </a:rPr>
                        <m:t>𝐷</m:t>
                      </m:r>
                      <m:r>
                        <a:rPr lang="es-ES" sz="4000" i="1">
                          <a:latin typeface="Cambria Math"/>
                        </a:rPr>
                        <m:t>=</m:t>
                      </m:r>
                      <m:f>
                        <m:fPr>
                          <m:ctrlPr>
                            <a:rPr lang="es-ES" sz="4000" i="1">
                              <a:latin typeface="Cambria Math"/>
                            </a:rPr>
                          </m:ctrlPr>
                        </m:fPr>
                        <m:num>
                          <m:r>
                            <a:rPr lang="es-ES" sz="4000" i="1">
                              <a:latin typeface="Cambria Math"/>
                            </a:rPr>
                            <m:t>2.5341</m:t>
                          </m:r>
                          <m:sSup>
                            <m:sSupPr>
                              <m:ctrlPr>
                                <a:rPr lang="es-ES" sz="4000" i="1">
                                  <a:latin typeface="Cambria Math"/>
                                </a:rPr>
                              </m:ctrlPr>
                            </m:sSupPr>
                            <m:e>
                              <m:r>
                                <a:rPr lang="es-ES" sz="4000" i="1">
                                  <a:latin typeface="Cambria Math"/>
                                </a:rPr>
                                <m:t>𝑒𝑥𝑝</m:t>
                              </m:r>
                            </m:e>
                            <m:sup>
                              <m:r>
                                <a:rPr lang="es-ES" sz="4000" i="1">
                                  <a:latin typeface="Cambria Math"/>
                                </a:rPr>
                                <m:t>−6.1942</m:t>
                              </m:r>
                              <m:r>
                                <a:rPr lang="en-US" sz="4000" b="0" i="1" smtClean="0">
                                  <a:latin typeface="Cambria Math"/>
                                </a:rPr>
                                <m:t> </m:t>
                              </m:r>
                              <m:r>
                                <a:rPr lang="en-US" sz="4000" b="0" i="1" smtClean="0">
                                  <a:latin typeface="Cambria Math"/>
                                </a:rPr>
                                <m:t>𝑆</m:t>
                              </m:r>
                            </m:sup>
                          </m:sSup>
                        </m:num>
                        <m:den>
                          <m:r>
                            <a:rPr lang="es-ES" sz="4000" i="1">
                              <a:latin typeface="Cambria Math"/>
                            </a:rPr>
                            <m:t>3226.2</m:t>
                          </m:r>
                          <m:r>
                            <a:rPr lang="es-ES" sz="4000" i="1">
                              <a:latin typeface="Cambria Math"/>
                            </a:rPr>
                            <m:t>𝑠</m:t>
                          </m:r>
                          <m:r>
                            <a:rPr lang="es-ES" sz="4000" i="1">
                              <a:latin typeface="Cambria Math"/>
                            </a:rPr>
                            <m:t>+1</m:t>
                          </m:r>
                        </m:den>
                      </m:f>
                    </m:oMath>
                  </m:oMathPara>
                </a14:m>
                <a:endParaRPr lang="es-ES" sz="2000" dirty="0" smtClean="0"/>
              </a:p>
              <a:p>
                <a:pPr marL="3626168" lvl="8" indent="0">
                  <a:buNone/>
                </a:pPr>
                <a:endParaRPr lang="es-MX" sz="2000" dirty="0"/>
              </a:p>
              <a:p>
                <a:pPr marL="3626168" lvl="8" indent="0">
                  <a:buNone/>
                </a:pPr>
                <a:endParaRPr lang="es-ES" sz="2000" dirty="0"/>
              </a:p>
              <a:p>
                <a:r>
                  <a:rPr lang="es-ES" sz="4400" dirty="0"/>
                  <a:t>Se puede obtener las constantes de retardo y de tiempo establecido, según el modelo de respuesta al </a:t>
                </a:r>
                <a:r>
                  <a:rPr lang="es-ES" sz="4400" dirty="0" smtClean="0"/>
                  <a:t>escalón </a:t>
                </a:r>
                <a:r>
                  <a:rPr lang="es-ES" sz="4400" dirty="0"/>
                  <a:t>se presenta de la siguiente manera:</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720180" y="3708500"/>
                <a:ext cx="13177464" cy="4320479"/>
              </a:xfrm>
              <a:blipFill rotWithShape="1">
                <a:blip r:embed="rId2"/>
                <a:stretch>
                  <a:fillRect t="-3808" b="-1834"/>
                </a:stretch>
              </a:blipFill>
            </p:spPr>
            <p:txBody>
              <a:bodyPr/>
              <a:lstStyle/>
              <a:p>
                <a:r>
                  <a:rPr lang="es-ES">
                    <a:noFill/>
                  </a:rPr>
                  <a:t> </a:t>
                </a:r>
              </a:p>
            </p:txBody>
          </p:sp>
        </mc:Fallback>
      </mc:AlternateContent>
      <p:pic>
        <p:nvPicPr>
          <p:cNvPr id="4" name="3 Imagen"/>
          <p:cNvPicPr/>
          <p:nvPr/>
        </p:nvPicPr>
        <p:blipFill rotWithShape="1">
          <a:blip r:embed="rId3"/>
          <a:srcRect l="54151" t="51326" r="32213" b="38480"/>
          <a:stretch/>
        </p:blipFill>
        <p:spPr bwMode="auto">
          <a:xfrm>
            <a:off x="5328692" y="8399884"/>
            <a:ext cx="3645113" cy="18575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5968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6164" y="1116212"/>
            <a:ext cx="12889432" cy="4320479"/>
          </a:xfrm>
        </p:spPr>
        <p:txBody>
          <a:bodyPr>
            <a:normAutofit fontScale="70000" lnSpcReduction="20000"/>
          </a:bodyPr>
          <a:lstStyle/>
          <a:p>
            <a:pPr algn="just"/>
            <a:r>
              <a:rPr lang="es-ES" dirty="0"/>
              <a:t>Por lo tanto la función de transferencia obtenida se caracteriza por un retardo y corresponde a </a:t>
            </a:r>
            <a:r>
              <a:rPr lang="es-ES" dirty="0" smtClean="0"/>
              <a:t>P1D.</a:t>
            </a:r>
          </a:p>
          <a:p>
            <a:pPr algn="just"/>
            <a:r>
              <a:rPr lang="es-ES" dirty="0" smtClean="0"/>
              <a:t>La </a:t>
            </a:r>
            <a:r>
              <a:rPr lang="es-ES" dirty="0"/>
              <a:t>respuesta al escalón proporciona el comportamiento de la planta y existe en un punto de inflexión en la curva para que pueda adoptar la forma de S con la cual se traza </a:t>
            </a:r>
            <a:r>
              <a:rPr lang="es-ES" dirty="0" smtClean="0"/>
              <a:t>una </a:t>
            </a:r>
            <a:r>
              <a:rPr lang="es-ES" dirty="0"/>
              <a:t>recta tangente, la misma determina, L que corresponde a la constante de retardo y T que es la constante de tiempo, de la siguiente forma.</a:t>
            </a:r>
          </a:p>
          <a:p>
            <a:endParaRPr lang="es-ES" dirty="0"/>
          </a:p>
        </p:txBody>
      </p:sp>
      <p:pic>
        <p:nvPicPr>
          <p:cNvPr id="4" name="3 Imagen"/>
          <p:cNvPicPr/>
          <p:nvPr/>
        </p:nvPicPr>
        <p:blipFill rotWithShape="1">
          <a:blip r:embed="rId2"/>
          <a:srcRect l="13636" t="42185" r="58894" b="33559"/>
          <a:stretch/>
        </p:blipFill>
        <p:spPr bwMode="auto">
          <a:xfrm>
            <a:off x="3024436" y="6516811"/>
            <a:ext cx="7848872" cy="4464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3767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4196" y="1692275"/>
            <a:ext cx="12961440" cy="2100263"/>
          </a:xfrm>
        </p:spPr>
        <p:txBody>
          <a:bodyPr>
            <a:noAutofit/>
          </a:bodyPr>
          <a:lstStyle/>
          <a:p>
            <a:pPr lvl="2" algn="ctr" rtl="0">
              <a:spcBef>
                <a:spcPct val="0"/>
              </a:spcBef>
            </a:pPr>
            <a:r>
              <a:rPr lang="es-ES" sz="6000" b="1" dirty="0">
                <a:solidFill>
                  <a:schemeClr val="tx1"/>
                </a:solidFill>
              </a:rPr>
              <a:t>SINTONIZACIÓN PROPORCIONAL INTEGRAL DERIVATIVA</a:t>
            </a:r>
            <a:r>
              <a:rPr lang="es-ES" sz="6000" b="1" dirty="0" smtClean="0">
                <a:solidFill>
                  <a:schemeClr val="tx1"/>
                </a:solidFill>
              </a:rPr>
              <a:t>.</a:t>
            </a:r>
            <a:endParaRPr lang="es-ES" sz="6000" dirty="0">
              <a:solidFill>
                <a:schemeClr val="tx1"/>
              </a:solidFill>
            </a:endParaRPr>
          </a:p>
        </p:txBody>
      </p:sp>
      <p:sp>
        <p:nvSpPr>
          <p:cNvPr id="3" name="2 Marcador de contenido"/>
          <p:cNvSpPr>
            <a:spLocks noGrp="1"/>
          </p:cNvSpPr>
          <p:nvPr>
            <p:ph idx="1"/>
          </p:nvPr>
        </p:nvSpPr>
        <p:spPr>
          <a:xfrm>
            <a:off x="720180" y="5148659"/>
            <a:ext cx="12889432" cy="3672408"/>
          </a:xfrm>
        </p:spPr>
        <p:txBody>
          <a:bodyPr>
            <a:normAutofit fontScale="70000" lnSpcReduction="20000"/>
          </a:bodyPr>
          <a:lstStyle/>
          <a:p>
            <a:pPr algn="just"/>
            <a:r>
              <a:rPr lang="es-ES" dirty="0"/>
              <a:t>Consiste en establecer Los valores de  </a:t>
            </a:r>
            <a:r>
              <a:rPr lang="es-ES" dirty="0" err="1"/>
              <a:t>Kp</a:t>
            </a:r>
            <a:r>
              <a:rPr lang="es-ES" dirty="0"/>
              <a:t>, Ti, </a:t>
            </a:r>
            <a:r>
              <a:rPr lang="es-ES" dirty="0" err="1" smtClean="0"/>
              <a:t>Td</a:t>
            </a:r>
            <a:r>
              <a:rPr lang="es-ES" dirty="0" smtClean="0"/>
              <a:t>,  </a:t>
            </a:r>
            <a:r>
              <a:rPr lang="es-ES" dirty="0"/>
              <a:t>obtenidos para el tipo de controlador PID, con el cual se va a observar el comportamiento.</a:t>
            </a:r>
          </a:p>
          <a:p>
            <a:pPr algn="just"/>
            <a:r>
              <a:rPr lang="es-ES" dirty="0"/>
              <a:t>Los parámetros obtenidos están sujetos a una </a:t>
            </a:r>
            <a:r>
              <a:rPr lang="es-ES" dirty="0" smtClean="0"/>
              <a:t>afinación </a:t>
            </a:r>
            <a:r>
              <a:rPr lang="es-ES" dirty="0"/>
              <a:t>de sus </a:t>
            </a:r>
            <a:r>
              <a:rPr lang="es-ES" dirty="0" smtClean="0"/>
              <a:t>valores, con lo cual se realiza </a:t>
            </a:r>
            <a:r>
              <a:rPr lang="es-ES" dirty="0"/>
              <a:t>ligeras modificaciones a los valores obtenidos con la finalidad de obtener un mejor resultado.</a:t>
            </a:r>
          </a:p>
          <a:p>
            <a:endParaRPr lang="es-ES" dirty="0"/>
          </a:p>
        </p:txBody>
      </p:sp>
    </p:spTree>
    <p:extLst>
      <p:ext uri="{BB962C8B-B14F-4D97-AF65-F5344CB8AC3E}">
        <p14:creationId xmlns:p14="http://schemas.microsoft.com/office/powerpoint/2010/main" val="3994357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29051" t="15625" r="29052" b="30746"/>
          <a:stretch/>
        </p:blipFill>
        <p:spPr bwMode="auto">
          <a:xfrm>
            <a:off x="0" y="0"/>
            <a:ext cx="8088090" cy="5832648"/>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28967" t="16296" r="31058" b="31080"/>
          <a:stretch/>
        </p:blipFill>
        <p:spPr bwMode="auto">
          <a:xfrm>
            <a:off x="5832748" y="5832647"/>
            <a:ext cx="8569052" cy="6516811"/>
          </a:xfrm>
          <a:prstGeom prst="rect">
            <a:avLst/>
          </a:prstGeom>
          <a:ln>
            <a:noFill/>
          </a:ln>
          <a:extLst>
            <a:ext uri="{53640926-AAD7-44D8-BBD7-CCE9431645EC}">
              <a14:shadowObscured xmlns:a14="http://schemas.microsoft.com/office/drawing/2010/main"/>
            </a:ext>
          </a:extLst>
        </p:spPr>
      </p:pic>
      <p:graphicFrame>
        <p:nvGraphicFramePr>
          <p:cNvPr id="6" name="5 Tabla"/>
          <p:cNvGraphicFramePr>
            <a:graphicFrameLocks noGrp="1"/>
          </p:cNvGraphicFramePr>
          <p:nvPr>
            <p:extLst>
              <p:ext uri="{D42A27DB-BD31-4B8C-83A1-F6EECF244321}">
                <p14:modId xmlns:p14="http://schemas.microsoft.com/office/powerpoint/2010/main" val="3837746326"/>
              </p:ext>
            </p:extLst>
          </p:nvPr>
        </p:nvGraphicFramePr>
        <p:xfrm>
          <a:off x="1296244" y="9397131"/>
          <a:ext cx="3384376" cy="2194560"/>
        </p:xfrm>
        <a:graphic>
          <a:graphicData uri="http://schemas.openxmlformats.org/drawingml/2006/table">
            <a:tbl>
              <a:tblPr firstRow="1" firstCol="1" bandRow="1">
                <a:tableStyleId>{5940675A-B579-460E-94D1-54222C63F5DA}</a:tableStyleId>
              </a:tblPr>
              <a:tblGrid>
                <a:gridCol w="1692188"/>
                <a:gridCol w="1692188"/>
              </a:tblGrid>
              <a:tr h="190500">
                <a:tc>
                  <a:txBody>
                    <a:bodyPr/>
                    <a:lstStyle/>
                    <a:p>
                      <a:pPr algn="ctr">
                        <a:lnSpc>
                          <a:spcPct val="150000"/>
                        </a:lnSpc>
                        <a:spcAft>
                          <a:spcPts val="1000"/>
                        </a:spcAft>
                        <a:tabLst>
                          <a:tab pos="2743200" algn="l"/>
                        </a:tabLst>
                      </a:pPr>
                      <a:r>
                        <a:rPr lang="es-ES" sz="3200" dirty="0">
                          <a:effectLst/>
                        </a:rPr>
                        <a:t>Kp1</a:t>
                      </a:r>
                      <a:endParaRPr lang="es-ES" sz="2800" dirty="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3200">
                          <a:effectLst/>
                        </a:rPr>
                        <a:t>31.5601</a:t>
                      </a:r>
                      <a:endParaRPr lang="es-ES" sz="2800">
                        <a:effectLst/>
                        <a:latin typeface="Calibri"/>
                        <a:ea typeface="Calibri"/>
                        <a:cs typeface="Times New Roman"/>
                      </a:endParaRPr>
                    </a:p>
                  </a:txBody>
                  <a:tcPr marL="44450" marR="44450" marT="0" marB="0" anchor="ctr"/>
                </a:tc>
              </a:tr>
              <a:tr h="190500">
                <a:tc>
                  <a:txBody>
                    <a:bodyPr/>
                    <a:lstStyle/>
                    <a:p>
                      <a:pPr algn="ctr">
                        <a:lnSpc>
                          <a:spcPct val="150000"/>
                        </a:lnSpc>
                        <a:spcAft>
                          <a:spcPts val="1000"/>
                        </a:spcAft>
                        <a:tabLst>
                          <a:tab pos="2743200" algn="l"/>
                        </a:tabLst>
                      </a:pPr>
                      <a:r>
                        <a:rPr lang="es-ES" sz="3200">
                          <a:effectLst/>
                        </a:rPr>
                        <a:t>Ki1</a:t>
                      </a:r>
                      <a:endParaRPr lang="es-ES" sz="2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3200" dirty="0">
                          <a:effectLst/>
                        </a:rPr>
                        <a:t>0.6869</a:t>
                      </a:r>
                      <a:endParaRPr lang="es-ES" sz="2800" dirty="0">
                        <a:effectLst/>
                        <a:latin typeface="Calibri"/>
                        <a:ea typeface="Calibri"/>
                        <a:cs typeface="Times New Roman"/>
                      </a:endParaRPr>
                    </a:p>
                  </a:txBody>
                  <a:tcPr marL="44450" marR="44450" marT="0" marB="0" anchor="ctr"/>
                </a:tc>
              </a:tr>
              <a:tr h="190500">
                <a:tc>
                  <a:txBody>
                    <a:bodyPr/>
                    <a:lstStyle/>
                    <a:p>
                      <a:pPr algn="ctr">
                        <a:lnSpc>
                          <a:spcPct val="150000"/>
                        </a:lnSpc>
                        <a:spcAft>
                          <a:spcPts val="1000"/>
                        </a:spcAft>
                        <a:tabLst>
                          <a:tab pos="2743200" algn="l"/>
                        </a:tabLst>
                      </a:pPr>
                      <a:r>
                        <a:rPr lang="es-ES" sz="3200">
                          <a:effectLst/>
                        </a:rPr>
                        <a:t>Kd1</a:t>
                      </a:r>
                      <a:endParaRPr lang="es-ES" sz="2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3200" dirty="0">
                          <a:effectLst/>
                        </a:rPr>
                        <a:t>67.665</a:t>
                      </a:r>
                      <a:endParaRPr lang="es-ES" sz="2800" dirty="0">
                        <a:effectLst/>
                        <a:latin typeface="Calibri"/>
                        <a:ea typeface="Calibri"/>
                        <a:cs typeface="Times New Roman"/>
                      </a:endParaRPr>
                    </a:p>
                  </a:txBody>
                  <a:tcPr marL="44450" marR="44450" marT="0" marB="0" anchor="ctr"/>
                </a:tc>
              </a:tr>
            </a:tbl>
          </a:graphicData>
        </a:graphic>
      </p:graphicFrame>
      <p:sp>
        <p:nvSpPr>
          <p:cNvPr id="2" name="1 Rectángulo"/>
          <p:cNvSpPr/>
          <p:nvPr/>
        </p:nvSpPr>
        <p:spPr>
          <a:xfrm>
            <a:off x="936204" y="7010949"/>
            <a:ext cx="4381041" cy="1754326"/>
          </a:xfrm>
          <a:prstGeom prst="rect">
            <a:avLst/>
          </a:prstGeom>
        </p:spPr>
        <p:txBody>
          <a:bodyPr wrap="square">
            <a:spAutoFit/>
          </a:bodyPr>
          <a:lstStyle/>
          <a:p>
            <a:pPr algn="just"/>
            <a:r>
              <a:rPr lang="es-ES" sz="3600" dirty="0"/>
              <a:t>Los valores de PID sintonizado son los siguientes:</a:t>
            </a:r>
          </a:p>
        </p:txBody>
      </p:sp>
    </p:spTree>
    <p:extLst>
      <p:ext uri="{BB962C8B-B14F-4D97-AF65-F5344CB8AC3E}">
        <p14:creationId xmlns:p14="http://schemas.microsoft.com/office/powerpoint/2010/main" val="3963175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55904" t="63341" r="7011" b="13686"/>
          <a:stretch/>
        </p:blipFill>
        <p:spPr bwMode="auto">
          <a:xfrm>
            <a:off x="2664396" y="692380"/>
            <a:ext cx="9676448" cy="2880320"/>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t="7454" b="5810"/>
          <a:stretch/>
        </p:blipFill>
        <p:spPr bwMode="auto">
          <a:xfrm>
            <a:off x="360140" y="3996531"/>
            <a:ext cx="13681520" cy="7704856"/>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4"/>
          <a:srcRect l="27675" t="28635" r="62640" b="48762"/>
          <a:stretch/>
        </p:blipFill>
        <p:spPr bwMode="auto">
          <a:xfrm>
            <a:off x="360140" y="839527"/>
            <a:ext cx="1604171" cy="2104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1925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321570" cy="2100263"/>
          </a:xfrm>
        </p:spPr>
        <p:txBody>
          <a:bodyPr>
            <a:normAutofit/>
          </a:bodyPr>
          <a:lstStyle/>
          <a:p>
            <a:pPr lvl="2" algn="ctr" rtl="0">
              <a:spcBef>
                <a:spcPct val="0"/>
              </a:spcBef>
            </a:pPr>
            <a:r>
              <a:rPr lang="es-ES" sz="6000" b="1" dirty="0">
                <a:solidFill>
                  <a:schemeClr val="tx1"/>
                </a:solidFill>
                <a:latin typeface="+mj-lt"/>
              </a:rPr>
              <a:t>PROCESO</a:t>
            </a:r>
            <a:r>
              <a:rPr lang="es-ES" sz="6000" b="1" dirty="0" smtClean="0">
                <a:solidFill>
                  <a:schemeClr val="tx1"/>
                </a:solidFill>
                <a:latin typeface="+mj-lt"/>
              </a:rPr>
              <a:t>.</a:t>
            </a:r>
            <a:endParaRPr lang="es-ES" sz="6000" dirty="0">
              <a:solidFill>
                <a:schemeClr val="tx1"/>
              </a:solidFill>
              <a:latin typeface="+mj-lt"/>
            </a:endParaRPr>
          </a:p>
        </p:txBody>
      </p:sp>
      <p:sp>
        <p:nvSpPr>
          <p:cNvPr id="3" name="2 Marcador de contenido"/>
          <p:cNvSpPr>
            <a:spLocks noGrp="1"/>
          </p:cNvSpPr>
          <p:nvPr>
            <p:ph idx="1"/>
          </p:nvPr>
        </p:nvSpPr>
        <p:spPr>
          <a:xfrm>
            <a:off x="720090" y="2940368"/>
            <a:ext cx="13105546" cy="8316457"/>
          </a:xfrm>
        </p:spPr>
        <p:txBody>
          <a:bodyPr>
            <a:normAutofit fontScale="70000" lnSpcReduction="20000"/>
          </a:bodyPr>
          <a:lstStyle/>
          <a:p>
            <a:pPr algn="just"/>
            <a:r>
              <a:rPr lang="es-ES" dirty="0"/>
              <a:t>Una vez prensado 343N (35kgf) de materia prima como latilla de bambú en moldes a 22X10</a:t>
            </a:r>
            <a:r>
              <a:rPr lang="es-ES" baseline="30000" dirty="0"/>
              <a:t>6</a:t>
            </a:r>
            <a:r>
              <a:rPr lang="es-ES" dirty="0"/>
              <a:t> Pascal (220 Bar) se procede, a ingresar al horno de activación de resina cada uno de estos moldes ordenándolos en forma de matriz, </a:t>
            </a:r>
            <a:r>
              <a:rPr lang="es-ES" dirty="0" smtClean="0"/>
              <a:t>una </a:t>
            </a:r>
            <a:r>
              <a:rPr lang="es-ES" dirty="0"/>
              <a:t>vez lleno el horno </a:t>
            </a:r>
            <a:r>
              <a:rPr lang="es-ES" dirty="0" smtClean="0"/>
              <a:t>con </a:t>
            </a:r>
            <a:r>
              <a:rPr lang="es-ES" dirty="0"/>
              <a:t>un determinado número de bloques dado por la producción, se enciende el horno desde la temperatura ambiente hasta una temperatura dentro del horno de 403.15 °K (130 °C), todo esto en un proceso de </a:t>
            </a:r>
            <a:r>
              <a:rPr lang="es-ES" dirty="0" smtClean="0"/>
              <a:t>6 </a:t>
            </a:r>
            <a:r>
              <a:rPr lang="es-ES" dirty="0"/>
              <a:t>horas continuas y 2 horas de enfriamiento, todo el proceso de calentamiento del horno está dado por una curva establecida por el requerimiento de la </a:t>
            </a:r>
            <a:r>
              <a:rPr lang="es-ES" dirty="0" smtClean="0"/>
              <a:t>fábrica.</a:t>
            </a:r>
          </a:p>
          <a:p>
            <a:pPr algn="just"/>
            <a:r>
              <a:rPr lang="es-ES" dirty="0" smtClean="0"/>
              <a:t>Estos </a:t>
            </a:r>
            <a:r>
              <a:rPr lang="es-ES" dirty="0"/>
              <a:t>403.15 °K (130 °C) de temperatura garantizan que la resina que se encuentra impregnada en la materia prima prensada, se active para formar un bloque </a:t>
            </a:r>
            <a:r>
              <a:rPr lang="es-ES" dirty="0" smtClean="0"/>
              <a:t>compacto </a:t>
            </a:r>
            <a:r>
              <a:rPr lang="es-ES" dirty="0"/>
              <a:t>de alta densidad de Bambú</a:t>
            </a:r>
            <a:r>
              <a:rPr lang="es-ES" dirty="0" smtClean="0"/>
              <a:t>.</a:t>
            </a:r>
            <a:endParaRPr lang="es-ES" dirty="0"/>
          </a:p>
        </p:txBody>
      </p:sp>
    </p:spTree>
    <p:extLst>
      <p:ext uri="{BB962C8B-B14F-4D97-AF65-F5344CB8AC3E}">
        <p14:creationId xmlns:p14="http://schemas.microsoft.com/office/powerpoint/2010/main" val="1715808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6164" y="468139"/>
            <a:ext cx="13537504" cy="2100263"/>
          </a:xfrm>
        </p:spPr>
        <p:txBody>
          <a:bodyPr>
            <a:normAutofit/>
          </a:bodyPr>
          <a:lstStyle/>
          <a:p>
            <a:pPr algn="ctr"/>
            <a:r>
              <a:rPr lang="es-ES" sz="6000" b="1" dirty="0"/>
              <a:t>LADDER PARA EL CONTROL DEL HORNO DE ACTIVACIÓN DE RESINA</a:t>
            </a:r>
            <a:endParaRPr lang="es-ES" sz="6000" dirty="0"/>
          </a:p>
        </p:txBody>
      </p:sp>
      <p:grpSp>
        <p:nvGrpSpPr>
          <p:cNvPr id="4" name="291 Grupo"/>
          <p:cNvGrpSpPr/>
          <p:nvPr/>
        </p:nvGrpSpPr>
        <p:grpSpPr>
          <a:xfrm>
            <a:off x="2388741" y="2995454"/>
            <a:ext cx="9505057" cy="9361040"/>
            <a:chOff x="187665" y="0"/>
            <a:chExt cx="6082741" cy="7319010"/>
          </a:xfrm>
        </p:grpSpPr>
        <p:cxnSp>
          <p:nvCxnSpPr>
            <p:cNvPr id="5" name="292 Conector recto de flecha"/>
            <p:cNvCxnSpPr/>
            <p:nvPr/>
          </p:nvCxnSpPr>
          <p:spPr>
            <a:xfrm>
              <a:off x="4514850" y="1419225"/>
              <a:ext cx="0" cy="308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293 Proceso alternativo"/>
            <p:cNvSpPr/>
            <p:nvPr/>
          </p:nvSpPr>
          <p:spPr>
            <a:xfrm>
              <a:off x="3943350" y="0"/>
              <a:ext cx="1189990" cy="308610"/>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sz="1400">
                  <a:effectLst/>
                  <a:latin typeface="Arial"/>
                  <a:ea typeface="Calibri"/>
                  <a:cs typeface="Times New Roman"/>
                </a:rPr>
                <a:t>INICIO</a:t>
              </a:r>
              <a:endParaRPr lang="es-ES" sz="1800">
                <a:effectLst/>
                <a:ea typeface="Calibri"/>
                <a:cs typeface="Times New Roman"/>
              </a:endParaRPr>
            </a:p>
          </p:txBody>
        </p:sp>
        <p:cxnSp>
          <p:nvCxnSpPr>
            <p:cNvPr id="7" name="294 Conector recto de flecha"/>
            <p:cNvCxnSpPr/>
            <p:nvPr/>
          </p:nvCxnSpPr>
          <p:spPr>
            <a:xfrm>
              <a:off x="4552950" y="304800"/>
              <a:ext cx="0" cy="308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295 Datos"/>
            <p:cNvSpPr/>
            <p:nvPr/>
          </p:nvSpPr>
          <p:spPr>
            <a:xfrm>
              <a:off x="3190875" y="619125"/>
              <a:ext cx="2687955" cy="804545"/>
            </a:xfrm>
            <a:prstGeom prst="flowChartInputOutpu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MX" sz="1400">
                  <a:effectLst/>
                  <a:latin typeface="Arial"/>
                  <a:ea typeface="Calibri"/>
                  <a:cs typeface="Times New Roman"/>
                </a:rPr>
                <a:t>SET POINT </a:t>
              </a:r>
              <a:endParaRPr lang="es-ES" sz="1800">
                <a:effectLst/>
                <a:ea typeface="Calibri"/>
                <a:cs typeface="Times New Roman"/>
              </a:endParaRPr>
            </a:p>
            <a:p>
              <a:pPr algn="ctr">
                <a:lnSpc>
                  <a:spcPct val="115000"/>
                </a:lnSpc>
                <a:spcAft>
                  <a:spcPts val="0"/>
                </a:spcAft>
              </a:pPr>
              <a:r>
                <a:rPr lang="es-MX" sz="1400">
                  <a:effectLst/>
                  <a:latin typeface="Arial"/>
                  <a:ea typeface="Calibri"/>
                  <a:cs typeface="Times New Roman"/>
                </a:rPr>
                <a:t>VALOR DEL PROCESO</a:t>
              </a:r>
              <a:endParaRPr lang="es-ES" sz="1800">
                <a:effectLst/>
                <a:ea typeface="Calibri"/>
                <a:cs typeface="Times New Roman"/>
              </a:endParaRPr>
            </a:p>
            <a:p>
              <a:pPr algn="ctr">
                <a:lnSpc>
                  <a:spcPct val="115000"/>
                </a:lnSpc>
                <a:spcAft>
                  <a:spcPts val="0"/>
                </a:spcAft>
              </a:pPr>
              <a:r>
                <a:rPr lang="es-MX" sz="1400">
                  <a:effectLst/>
                  <a:latin typeface="Arial"/>
                  <a:ea typeface="Calibri"/>
                  <a:cs typeface="Times New Roman"/>
                </a:rPr>
                <a:t>VALOR DE CONTROL</a:t>
              </a:r>
              <a:endParaRPr lang="es-ES" sz="1800">
                <a:effectLst/>
                <a:ea typeface="Calibri"/>
                <a:cs typeface="Times New Roman"/>
              </a:endParaRPr>
            </a:p>
          </p:txBody>
        </p:sp>
        <p:sp>
          <p:nvSpPr>
            <p:cNvPr id="9" name="296 Decisión"/>
            <p:cNvSpPr/>
            <p:nvPr/>
          </p:nvSpPr>
          <p:spPr>
            <a:xfrm>
              <a:off x="3190875" y="1733550"/>
              <a:ext cx="2647315" cy="804545"/>
            </a:xfrm>
            <a:prstGeom prst="flowChartDecisi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MX" sz="1400">
                  <a:effectLst/>
                  <a:latin typeface="Arial"/>
                  <a:ea typeface="Calibri"/>
                  <a:cs typeface="Times New Roman"/>
                </a:rPr>
                <a:t>SI</a:t>
              </a:r>
              <a:endParaRPr lang="es-ES" sz="1800">
                <a:effectLst/>
                <a:ea typeface="Calibri"/>
                <a:cs typeface="Times New Roman"/>
              </a:endParaRPr>
            </a:p>
            <a:p>
              <a:pPr algn="ctr">
                <a:lnSpc>
                  <a:spcPct val="115000"/>
                </a:lnSpc>
                <a:spcAft>
                  <a:spcPts val="0"/>
                </a:spcAft>
              </a:pPr>
              <a:r>
                <a:rPr lang="es-MX" sz="1400">
                  <a:effectLst/>
                  <a:latin typeface="Arial"/>
                  <a:ea typeface="Calibri"/>
                  <a:cs typeface="Times New Roman"/>
                </a:rPr>
                <a:t>SET POINT=25</a:t>
              </a:r>
              <a:r>
                <a:rPr lang="es-MX" sz="1400" baseline="30000">
                  <a:effectLst/>
                  <a:latin typeface="Arial"/>
                  <a:ea typeface="Calibri"/>
                  <a:cs typeface="Times New Roman"/>
                </a:rPr>
                <a:t>O</a:t>
              </a:r>
              <a:r>
                <a:rPr lang="es-MX" sz="1400">
                  <a:effectLst/>
                  <a:latin typeface="Arial"/>
                  <a:ea typeface="Calibri"/>
                  <a:cs typeface="Times New Roman"/>
                </a:rPr>
                <a:t>C</a:t>
              </a:r>
              <a:endParaRPr lang="es-ES" sz="1800">
                <a:effectLst/>
                <a:ea typeface="Calibri"/>
                <a:cs typeface="Times New Roman"/>
              </a:endParaRPr>
            </a:p>
          </p:txBody>
        </p:sp>
        <p:cxnSp>
          <p:nvCxnSpPr>
            <p:cNvPr id="10" name="297 Conector angular"/>
            <p:cNvCxnSpPr/>
            <p:nvPr/>
          </p:nvCxnSpPr>
          <p:spPr>
            <a:xfrm rot="5400000">
              <a:off x="2628900" y="2143125"/>
              <a:ext cx="576580" cy="538480"/>
            </a:xfrm>
            <a:prstGeom prst="bentConnector3">
              <a:avLst>
                <a:gd name="adj1" fmla="val 2068"/>
              </a:avLst>
            </a:prstGeom>
            <a:ln>
              <a:tailEnd type="arrow"/>
            </a:ln>
          </p:spPr>
          <p:style>
            <a:lnRef idx="2">
              <a:schemeClr val="dk1"/>
            </a:lnRef>
            <a:fillRef idx="0">
              <a:schemeClr val="dk1"/>
            </a:fillRef>
            <a:effectRef idx="1">
              <a:schemeClr val="dk1"/>
            </a:effectRef>
            <a:fontRef idx="minor">
              <a:schemeClr val="tx1"/>
            </a:fontRef>
          </p:style>
        </p:cxnSp>
        <p:sp>
          <p:nvSpPr>
            <p:cNvPr id="11" name="298 Proceso"/>
            <p:cNvSpPr/>
            <p:nvPr/>
          </p:nvSpPr>
          <p:spPr>
            <a:xfrm>
              <a:off x="1828800" y="2538095"/>
              <a:ext cx="1602740" cy="1070610"/>
            </a:xfrm>
            <a:prstGeom prst="flowChart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MX" sz="1400" dirty="0">
                  <a:effectLst/>
                  <a:latin typeface="Arial"/>
                  <a:ea typeface="Calibri"/>
                  <a:cs typeface="Times New Roman"/>
                </a:rPr>
                <a:t>VALOR DEL PROCESO=30</a:t>
              </a:r>
              <a:r>
                <a:rPr lang="es-MX" sz="1400" baseline="30000" dirty="0">
                  <a:effectLst/>
                  <a:latin typeface="Arial"/>
                  <a:ea typeface="Calibri"/>
                  <a:cs typeface="Times New Roman"/>
                </a:rPr>
                <a:t>O</a:t>
              </a:r>
              <a:r>
                <a:rPr lang="es-MX" sz="1400" dirty="0">
                  <a:effectLst/>
                  <a:latin typeface="Arial"/>
                  <a:ea typeface="Calibri"/>
                  <a:cs typeface="Times New Roman"/>
                </a:rPr>
                <a:t>C</a:t>
              </a:r>
              <a:endParaRPr lang="es-ES" sz="1800" dirty="0">
                <a:effectLst/>
                <a:ea typeface="Calibri"/>
                <a:cs typeface="Times New Roman"/>
              </a:endParaRPr>
            </a:p>
            <a:p>
              <a:pPr algn="ctr">
                <a:lnSpc>
                  <a:spcPct val="115000"/>
                </a:lnSpc>
                <a:spcAft>
                  <a:spcPts val="0"/>
                </a:spcAft>
              </a:pPr>
              <a:r>
                <a:rPr lang="es-MX" sz="1400" dirty="0">
                  <a:effectLst/>
                  <a:latin typeface="Arial"/>
                  <a:ea typeface="Calibri"/>
                  <a:cs typeface="Times New Roman"/>
                </a:rPr>
                <a:t>VALOR DE CONTROL MÁXIMO</a:t>
              </a:r>
              <a:endParaRPr lang="es-ES" sz="1800" dirty="0">
                <a:effectLst/>
                <a:ea typeface="Calibri"/>
                <a:cs typeface="Times New Roman"/>
              </a:endParaRPr>
            </a:p>
            <a:p>
              <a:pPr algn="ctr">
                <a:lnSpc>
                  <a:spcPct val="115000"/>
                </a:lnSpc>
                <a:spcAft>
                  <a:spcPts val="1000"/>
                </a:spcAft>
              </a:pPr>
              <a:r>
                <a:rPr lang="es-MX" sz="1400" dirty="0">
                  <a:effectLst/>
                  <a:latin typeface="Arial"/>
                  <a:ea typeface="Calibri"/>
                  <a:cs typeface="Times New Roman"/>
                </a:rPr>
                <a:t> </a:t>
              </a:r>
              <a:endParaRPr lang="es-ES" sz="1800" dirty="0">
                <a:effectLst/>
                <a:ea typeface="Calibri"/>
                <a:cs typeface="Times New Roman"/>
              </a:endParaRPr>
            </a:p>
          </p:txBody>
        </p:sp>
        <p:cxnSp>
          <p:nvCxnSpPr>
            <p:cNvPr id="12" name="299 Conector recto de flecha"/>
            <p:cNvCxnSpPr/>
            <p:nvPr/>
          </p:nvCxnSpPr>
          <p:spPr>
            <a:xfrm flipH="1" flipV="1">
              <a:off x="4552699" y="447675"/>
              <a:ext cx="1717358" cy="5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300 Conector recto"/>
            <p:cNvCxnSpPr/>
            <p:nvPr/>
          </p:nvCxnSpPr>
          <p:spPr>
            <a:xfrm>
              <a:off x="6270406" y="452755"/>
              <a:ext cx="0" cy="1680845"/>
            </a:xfrm>
            <a:prstGeom prst="line">
              <a:avLst/>
            </a:prstGeom>
          </p:spPr>
          <p:style>
            <a:lnRef idx="2">
              <a:schemeClr val="dk1"/>
            </a:lnRef>
            <a:fillRef idx="0">
              <a:schemeClr val="dk1"/>
            </a:fillRef>
            <a:effectRef idx="1">
              <a:schemeClr val="dk1"/>
            </a:effectRef>
            <a:fontRef idx="minor">
              <a:schemeClr val="tx1"/>
            </a:fontRef>
          </p:style>
        </p:cxnSp>
        <p:cxnSp>
          <p:nvCxnSpPr>
            <p:cNvPr id="14" name="301 Conector recto"/>
            <p:cNvCxnSpPr/>
            <p:nvPr/>
          </p:nvCxnSpPr>
          <p:spPr>
            <a:xfrm flipH="1">
              <a:off x="5838406" y="2133600"/>
              <a:ext cx="431548" cy="0"/>
            </a:xfrm>
            <a:prstGeom prst="line">
              <a:avLst/>
            </a:prstGeom>
          </p:spPr>
          <p:style>
            <a:lnRef idx="2">
              <a:schemeClr val="dk1"/>
            </a:lnRef>
            <a:fillRef idx="0">
              <a:schemeClr val="dk1"/>
            </a:fillRef>
            <a:effectRef idx="1">
              <a:schemeClr val="dk1"/>
            </a:effectRef>
            <a:fontRef idx="minor">
              <a:schemeClr val="tx1"/>
            </a:fontRef>
          </p:style>
        </p:cxnSp>
        <p:cxnSp>
          <p:nvCxnSpPr>
            <p:cNvPr id="15" name="302 Conector recto de flecha"/>
            <p:cNvCxnSpPr/>
            <p:nvPr/>
          </p:nvCxnSpPr>
          <p:spPr>
            <a:xfrm>
              <a:off x="2647950" y="3609975"/>
              <a:ext cx="0" cy="333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303 Decisión"/>
            <p:cNvSpPr/>
            <p:nvPr/>
          </p:nvSpPr>
          <p:spPr>
            <a:xfrm>
              <a:off x="1057275" y="3943350"/>
              <a:ext cx="3181350" cy="1028700"/>
            </a:xfrm>
            <a:prstGeom prst="flowChartDecisi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MX" sz="1400">
                  <a:effectLst/>
                  <a:latin typeface="Arial"/>
                  <a:ea typeface="Calibri"/>
                  <a:cs typeface="Times New Roman"/>
                </a:rPr>
                <a:t>VALOR DEL PROCESO=SET POINT </a:t>
              </a:r>
              <a:endParaRPr lang="es-ES" sz="1800">
                <a:effectLst/>
                <a:ea typeface="Calibri"/>
                <a:cs typeface="Times New Roman"/>
              </a:endParaRPr>
            </a:p>
            <a:p>
              <a:pPr algn="ctr">
                <a:lnSpc>
                  <a:spcPct val="115000"/>
                </a:lnSpc>
                <a:spcAft>
                  <a:spcPts val="1000"/>
                </a:spcAft>
              </a:pPr>
              <a:r>
                <a:rPr lang="es-MX" sz="1400">
                  <a:effectLst/>
                  <a:ea typeface="Calibri"/>
                  <a:cs typeface="Times New Roman"/>
                </a:rPr>
                <a:t> </a:t>
              </a:r>
              <a:endParaRPr lang="es-ES" sz="1800">
                <a:effectLst/>
                <a:ea typeface="Calibri"/>
                <a:cs typeface="Times New Roman"/>
              </a:endParaRPr>
            </a:p>
          </p:txBody>
        </p:sp>
        <p:cxnSp>
          <p:nvCxnSpPr>
            <p:cNvPr id="17" name="304 Conector recto de flecha"/>
            <p:cNvCxnSpPr/>
            <p:nvPr/>
          </p:nvCxnSpPr>
          <p:spPr>
            <a:xfrm>
              <a:off x="1057275" y="4467225"/>
              <a:ext cx="0" cy="933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305 Proceso"/>
            <p:cNvSpPr/>
            <p:nvPr/>
          </p:nvSpPr>
          <p:spPr>
            <a:xfrm>
              <a:off x="276225" y="5400675"/>
              <a:ext cx="1602740" cy="742950"/>
            </a:xfrm>
            <a:prstGeom prst="flowChart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MX" sz="1400">
                  <a:effectLst/>
                  <a:latin typeface="Arial"/>
                  <a:ea typeface="Calibri"/>
                  <a:cs typeface="Times New Roman"/>
                </a:rPr>
                <a:t>SET POINT SE SUMA 10</a:t>
              </a:r>
              <a:r>
                <a:rPr lang="es-MX" sz="1400" baseline="30000">
                  <a:effectLst/>
                  <a:latin typeface="Arial"/>
                  <a:ea typeface="Calibri"/>
                  <a:cs typeface="Times New Roman"/>
                </a:rPr>
                <a:t>O</a:t>
              </a:r>
              <a:r>
                <a:rPr lang="es-MX" sz="1400">
                  <a:effectLst/>
                  <a:latin typeface="Arial"/>
                  <a:ea typeface="Calibri"/>
                  <a:cs typeface="Times New Roman"/>
                </a:rPr>
                <a:t>C </a:t>
              </a:r>
              <a:endParaRPr lang="es-ES" sz="1800">
                <a:effectLst/>
                <a:ea typeface="Calibri"/>
                <a:cs typeface="Times New Roman"/>
              </a:endParaRPr>
            </a:p>
            <a:p>
              <a:pPr algn="ctr">
                <a:lnSpc>
                  <a:spcPct val="115000"/>
                </a:lnSpc>
                <a:spcAft>
                  <a:spcPts val="1000"/>
                </a:spcAft>
              </a:pPr>
              <a:r>
                <a:rPr lang="es-MX" sz="1400">
                  <a:effectLst/>
                  <a:latin typeface="Arial"/>
                  <a:ea typeface="Calibri"/>
                  <a:cs typeface="Times New Roman"/>
                </a:rPr>
                <a:t>VALOR DE CONTROL MÍNIMO</a:t>
              </a:r>
              <a:endParaRPr lang="es-ES" sz="1800">
                <a:effectLst/>
                <a:ea typeface="Calibri"/>
                <a:cs typeface="Times New Roman"/>
              </a:endParaRPr>
            </a:p>
          </p:txBody>
        </p:sp>
        <p:cxnSp>
          <p:nvCxnSpPr>
            <p:cNvPr id="19" name="306 Conector recto de flecha"/>
            <p:cNvCxnSpPr/>
            <p:nvPr/>
          </p:nvCxnSpPr>
          <p:spPr>
            <a:xfrm>
              <a:off x="4248150" y="4467225"/>
              <a:ext cx="0" cy="933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308 Proceso"/>
            <p:cNvSpPr/>
            <p:nvPr/>
          </p:nvSpPr>
          <p:spPr>
            <a:xfrm>
              <a:off x="3467100" y="5400675"/>
              <a:ext cx="1602740" cy="1133475"/>
            </a:xfrm>
            <a:prstGeom prst="flowChart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sz="1400">
                  <a:effectLst/>
                  <a:latin typeface="Arial"/>
                  <a:ea typeface="Calibri"/>
                  <a:cs typeface="Times New Roman"/>
                </a:rPr>
                <a:t>VALOR DE CONTROL TIENDE A DISMINUIR</a:t>
              </a:r>
              <a:endParaRPr lang="es-ES" sz="1800">
                <a:effectLst/>
                <a:ea typeface="Calibri"/>
                <a:cs typeface="Times New Roman"/>
              </a:endParaRPr>
            </a:p>
            <a:p>
              <a:pPr algn="ctr">
                <a:lnSpc>
                  <a:spcPct val="115000"/>
                </a:lnSpc>
                <a:spcAft>
                  <a:spcPts val="1000"/>
                </a:spcAft>
              </a:pPr>
              <a:r>
                <a:rPr lang="es-MX" sz="1400">
                  <a:effectLst/>
                  <a:latin typeface="Arial"/>
                  <a:ea typeface="Calibri"/>
                  <a:cs typeface="Times New Roman"/>
                </a:rPr>
                <a:t>ACTÚAN LOS VARIADORES DE FRECUENCIA</a:t>
              </a:r>
              <a:endParaRPr lang="es-ES" sz="1800">
                <a:effectLst/>
                <a:ea typeface="Calibri"/>
                <a:cs typeface="Times New Roman"/>
              </a:endParaRPr>
            </a:p>
          </p:txBody>
        </p:sp>
        <p:cxnSp>
          <p:nvCxnSpPr>
            <p:cNvPr id="21" name="309 Conector recto de flecha"/>
            <p:cNvCxnSpPr/>
            <p:nvPr/>
          </p:nvCxnSpPr>
          <p:spPr>
            <a:xfrm>
              <a:off x="4305300" y="6534150"/>
              <a:ext cx="0" cy="476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310 Proceso alternativo"/>
            <p:cNvSpPr/>
            <p:nvPr/>
          </p:nvSpPr>
          <p:spPr>
            <a:xfrm>
              <a:off x="3724275" y="7010400"/>
              <a:ext cx="1189990" cy="308610"/>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sz="1400">
                  <a:effectLst/>
                  <a:latin typeface="Arial"/>
                  <a:ea typeface="Calibri"/>
                  <a:cs typeface="Times New Roman"/>
                </a:rPr>
                <a:t>FIN</a:t>
              </a:r>
              <a:endParaRPr lang="es-ES" sz="1800">
                <a:effectLst/>
                <a:ea typeface="Calibri"/>
                <a:cs typeface="Times New Roman"/>
              </a:endParaRPr>
            </a:p>
          </p:txBody>
        </p:sp>
        <p:cxnSp>
          <p:nvCxnSpPr>
            <p:cNvPr id="23" name="311 Conector recto de flecha"/>
            <p:cNvCxnSpPr/>
            <p:nvPr/>
          </p:nvCxnSpPr>
          <p:spPr>
            <a:xfrm flipV="1">
              <a:off x="187665" y="3762375"/>
              <a:ext cx="2464729" cy="2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312 Conector recto"/>
            <p:cNvCxnSpPr/>
            <p:nvPr/>
          </p:nvCxnSpPr>
          <p:spPr>
            <a:xfrm>
              <a:off x="187665" y="3764825"/>
              <a:ext cx="0" cy="2000250"/>
            </a:xfrm>
            <a:prstGeom prst="line">
              <a:avLst/>
            </a:prstGeom>
          </p:spPr>
          <p:style>
            <a:lnRef idx="2">
              <a:schemeClr val="dk1"/>
            </a:lnRef>
            <a:fillRef idx="0">
              <a:schemeClr val="dk1"/>
            </a:fillRef>
            <a:effectRef idx="1">
              <a:schemeClr val="dk1"/>
            </a:effectRef>
            <a:fontRef idx="minor">
              <a:schemeClr val="tx1"/>
            </a:fontRef>
          </p:style>
        </p:cxnSp>
        <p:cxnSp>
          <p:nvCxnSpPr>
            <p:cNvPr id="25" name="313 Conector recto"/>
            <p:cNvCxnSpPr/>
            <p:nvPr/>
          </p:nvCxnSpPr>
          <p:spPr>
            <a:xfrm flipH="1">
              <a:off x="187665" y="5762625"/>
              <a:ext cx="88561" cy="2450"/>
            </a:xfrm>
            <a:prstGeom prst="line">
              <a:avLst/>
            </a:prstGeom>
          </p:spPr>
          <p:style>
            <a:lnRef idx="2">
              <a:schemeClr val="dk1"/>
            </a:lnRef>
            <a:fillRef idx="0">
              <a:schemeClr val="dk1"/>
            </a:fillRef>
            <a:effectRef idx="1">
              <a:schemeClr val="dk1"/>
            </a:effectRef>
            <a:fontRef idx="minor">
              <a:schemeClr val="tx1"/>
            </a:fontRef>
          </p:style>
        </p:cxnSp>
        <p:sp>
          <p:nvSpPr>
            <p:cNvPr id="26" name="314 Cuadro de texto"/>
            <p:cNvSpPr txBox="1"/>
            <p:nvPr/>
          </p:nvSpPr>
          <p:spPr>
            <a:xfrm>
              <a:off x="2762250" y="1905000"/>
              <a:ext cx="304401" cy="2845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1400" b="1">
                  <a:effectLst/>
                  <a:latin typeface="Arial"/>
                  <a:ea typeface="Calibri"/>
                  <a:cs typeface="Times New Roman"/>
                </a:rPr>
                <a:t>SI</a:t>
              </a:r>
              <a:endParaRPr lang="es-ES" sz="1800">
                <a:effectLst/>
                <a:ea typeface="Calibri"/>
                <a:cs typeface="Times New Roman"/>
              </a:endParaRPr>
            </a:p>
          </p:txBody>
        </p:sp>
        <p:sp>
          <p:nvSpPr>
            <p:cNvPr id="27" name="315 Cuadro de texto"/>
            <p:cNvSpPr txBox="1"/>
            <p:nvPr/>
          </p:nvSpPr>
          <p:spPr>
            <a:xfrm>
              <a:off x="5895975" y="1905000"/>
              <a:ext cx="374407" cy="2845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1400" b="1">
                  <a:effectLst/>
                  <a:latin typeface="Arial"/>
                  <a:ea typeface="Calibri"/>
                  <a:cs typeface="Times New Roman"/>
                </a:rPr>
                <a:t>NO</a:t>
              </a:r>
              <a:endParaRPr lang="es-ES" sz="1800">
                <a:effectLst/>
                <a:ea typeface="Calibri"/>
                <a:cs typeface="Times New Roman"/>
              </a:endParaRPr>
            </a:p>
          </p:txBody>
        </p:sp>
        <p:sp>
          <p:nvSpPr>
            <p:cNvPr id="28" name="316 Cuadro de texto"/>
            <p:cNvSpPr txBox="1"/>
            <p:nvPr/>
          </p:nvSpPr>
          <p:spPr>
            <a:xfrm>
              <a:off x="723900" y="4467225"/>
              <a:ext cx="304401" cy="2869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1400" b="1">
                  <a:effectLst/>
                  <a:latin typeface="Arial"/>
                  <a:ea typeface="Calibri"/>
                  <a:cs typeface="Times New Roman"/>
                </a:rPr>
                <a:t>SI</a:t>
              </a:r>
              <a:endParaRPr lang="es-ES" sz="1800">
                <a:effectLst/>
                <a:ea typeface="Calibri"/>
                <a:cs typeface="Times New Roman"/>
              </a:endParaRPr>
            </a:p>
          </p:txBody>
        </p:sp>
        <p:sp>
          <p:nvSpPr>
            <p:cNvPr id="29" name="317 Cuadro de texto"/>
            <p:cNvSpPr txBox="1"/>
            <p:nvPr/>
          </p:nvSpPr>
          <p:spPr>
            <a:xfrm>
              <a:off x="4238625" y="4514850"/>
              <a:ext cx="374407" cy="2869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1400" b="1">
                  <a:effectLst/>
                  <a:latin typeface="Arial"/>
                  <a:ea typeface="Calibri"/>
                  <a:cs typeface="Times New Roman"/>
                </a:rPr>
                <a:t>NO</a:t>
              </a:r>
              <a:endParaRPr lang="es-ES" sz="1800">
                <a:effectLst/>
                <a:ea typeface="Calibri"/>
                <a:cs typeface="Times New Roman"/>
              </a:endParaRPr>
            </a:p>
          </p:txBody>
        </p:sp>
      </p:grpSp>
    </p:spTree>
    <p:extLst>
      <p:ext uri="{BB962C8B-B14F-4D97-AF65-F5344CB8AC3E}">
        <p14:creationId xmlns:p14="http://schemas.microsoft.com/office/powerpoint/2010/main" val="3960887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116" y="504647"/>
            <a:ext cx="13825536" cy="2100263"/>
          </a:xfrm>
        </p:spPr>
        <p:txBody>
          <a:bodyPr>
            <a:normAutofit/>
          </a:bodyPr>
          <a:lstStyle/>
          <a:p>
            <a:pPr algn="ctr"/>
            <a:r>
              <a:rPr lang="es-ES" sz="6000" b="1" dirty="0"/>
              <a:t>HMI PARA EL CONTROL DEL HORNO DE ACTIVACIÓN DE RESINA</a:t>
            </a:r>
            <a:endParaRPr lang="es-ES" sz="6000" dirty="0"/>
          </a:p>
        </p:txBody>
      </p:sp>
      <p:sp>
        <p:nvSpPr>
          <p:cNvPr id="3" name="2 Marcador de contenido"/>
          <p:cNvSpPr>
            <a:spLocks noGrp="1"/>
          </p:cNvSpPr>
          <p:nvPr>
            <p:ph idx="1"/>
          </p:nvPr>
        </p:nvSpPr>
        <p:spPr>
          <a:xfrm>
            <a:off x="720090" y="2940368"/>
            <a:ext cx="12889522" cy="3504435"/>
          </a:xfrm>
        </p:spPr>
        <p:txBody>
          <a:bodyPr>
            <a:normAutofit fontScale="62500" lnSpcReduction="20000"/>
          </a:bodyPr>
          <a:lstStyle/>
          <a:p>
            <a:pPr marL="61722" indent="0">
              <a:buNone/>
            </a:pPr>
            <a:r>
              <a:rPr lang="es-ES" dirty="0" err="1"/>
              <a:t>Display</a:t>
            </a:r>
            <a:r>
              <a:rPr lang="es-ES" dirty="0"/>
              <a:t> de inicio donde encontramos:</a:t>
            </a:r>
          </a:p>
          <a:p>
            <a:pPr lvl="0"/>
            <a:r>
              <a:rPr lang="es-ES" dirty="0"/>
              <a:t>Tiempo de proceso.</a:t>
            </a:r>
          </a:p>
          <a:p>
            <a:pPr lvl="0"/>
            <a:r>
              <a:rPr lang="es-ES" dirty="0"/>
              <a:t>Temperatura referencial del horno.</a:t>
            </a:r>
          </a:p>
          <a:p>
            <a:pPr lvl="0"/>
            <a:r>
              <a:rPr lang="es-ES" dirty="0"/>
              <a:t>Mensaje del proceso.</a:t>
            </a:r>
          </a:p>
          <a:p>
            <a:pPr lvl="0"/>
            <a:r>
              <a:rPr lang="es-ES" dirty="0"/>
              <a:t>Botón de inicio del </a:t>
            </a:r>
            <a:r>
              <a:rPr lang="es-ES" dirty="0" smtClean="0"/>
              <a:t>proceso Operario (</a:t>
            </a:r>
            <a:r>
              <a:rPr lang="es-ES" dirty="0" err="1" smtClean="0"/>
              <a:t>Automatico</a:t>
            </a:r>
            <a:r>
              <a:rPr lang="es-ES" dirty="0" smtClean="0"/>
              <a:t>).</a:t>
            </a:r>
          </a:p>
          <a:p>
            <a:pPr lvl="0"/>
            <a:r>
              <a:rPr lang="es-ES" dirty="0"/>
              <a:t>Botón de inicio del proceso </a:t>
            </a:r>
            <a:r>
              <a:rPr lang="es-ES" dirty="0" smtClean="0"/>
              <a:t>Supervisor.</a:t>
            </a:r>
          </a:p>
          <a:p>
            <a:pPr lvl="0"/>
            <a:r>
              <a:rPr lang="es-ES" dirty="0" err="1" smtClean="0"/>
              <a:t>Boton</a:t>
            </a:r>
            <a:r>
              <a:rPr lang="es-ES" dirty="0" smtClean="0"/>
              <a:t> de emergencia.</a:t>
            </a:r>
            <a:endParaRPr lang="es-ES" dirty="0"/>
          </a:p>
          <a:p>
            <a:endParaRPr lang="es-ES" dirty="0"/>
          </a:p>
        </p:txBody>
      </p:sp>
      <p:pic>
        <p:nvPicPr>
          <p:cNvPr id="4" name="3 Imagen"/>
          <p:cNvPicPr/>
          <p:nvPr/>
        </p:nvPicPr>
        <p:blipFill rotWithShape="1">
          <a:blip r:embed="rId2"/>
          <a:srcRect l="31591" t="17935" r="10831" b="10870"/>
          <a:stretch/>
        </p:blipFill>
        <p:spPr bwMode="auto">
          <a:xfrm>
            <a:off x="3570966" y="6444803"/>
            <a:ext cx="7158326" cy="5760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2795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6164" y="1404243"/>
            <a:ext cx="13033448" cy="2880320"/>
          </a:xfrm>
        </p:spPr>
        <p:txBody>
          <a:bodyPr>
            <a:normAutofit fontScale="70000" lnSpcReduction="20000"/>
          </a:bodyPr>
          <a:lstStyle/>
          <a:p>
            <a:pPr marL="61722" indent="0" algn="just">
              <a:buNone/>
            </a:pPr>
            <a:r>
              <a:rPr lang="es-ES" dirty="0" err="1"/>
              <a:t>Display</a:t>
            </a:r>
            <a:r>
              <a:rPr lang="es-ES" dirty="0"/>
              <a:t> </a:t>
            </a:r>
            <a:r>
              <a:rPr lang="es-ES" dirty="0" err="1"/>
              <a:t>MENU</a:t>
            </a:r>
            <a:r>
              <a:rPr lang="es-ES" dirty="0"/>
              <a:t> donde </a:t>
            </a:r>
            <a:r>
              <a:rPr lang="es-ES" dirty="0" smtClean="0"/>
              <a:t>se especifican </a:t>
            </a:r>
            <a:r>
              <a:rPr lang="es-ES" dirty="0"/>
              <a:t>los diferentes </a:t>
            </a:r>
            <a:r>
              <a:rPr lang="es-ES" dirty="0" err="1"/>
              <a:t>displays</a:t>
            </a:r>
            <a:r>
              <a:rPr lang="es-ES" dirty="0"/>
              <a:t> tales como:</a:t>
            </a:r>
          </a:p>
          <a:p>
            <a:pPr lvl="0" algn="just"/>
            <a:r>
              <a:rPr lang="es-ES" dirty="0" err="1"/>
              <a:t>Display</a:t>
            </a:r>
            <a:r>
              <a:rPr lang="es-ES" dirty="0"/>
              <a:t> Termocuplas.</a:t>
            </a:r>
          </a:p>
          <a:p>
            <a:pPr lvl="0" algn="just"/>
            <a:r>
              <a:rPr lang="es-ES" dirty="0" err="1"/>
              <a:t>Display</a:t>
            </a:r>
            <a:r>
              <a:rPr lang="es-ES" dirty="0"/>
              <a:t> Actuadores.</a:t>
            </a:r>
          </a:p>
          <a:p>
            <a:pPr lvl="0" algn="just"/>
            <a:r>
              <a:rPr lang="es-ES" dirty="0" err="1"/>
              <a:t>Display</a:t>
            </a:r>
            <a:r>
              <a:rPr lang="es-ES" dirty="0"/>
              <a:t> PID.</a:t>
            </a:r>
          </a:p>
          <a:p>
            <a:endParaRPr lang="es-ES" dirty="0"/>
          </a:p>
        </p:txBody>
      </p:sp>
      <p:pic>
        <p:nvPicPr>
          <p:cNvPr id="4" name="3 Imagen"/>
          <p:cNvPicPr/>
          <p:nvPr/>
        </p:nvPicPr>
        <p:blipFill rotWithShape="1">
          <a:blip r:embed="rId2"/>
          <a:srcRect l="43574" t="21136" r="28015" b="42564"/>
          <a:stretch/>
        </p:blipFill>
        <p:spPr bwMode="auto">
          <a:xfrm>
            <a:off x="3137156" y="4572595"/>
            <a:ext cx="8744264" cy="720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5499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7928" y="1476251"/>
            <a:ext cx="12385376" cy="1944215"/>
          </a:xfrm>
        </p:spPr>
        <p:txBody>
          <a:bodyPr>
            <a:normAutofit fontScale="70000" lnSpcReduction="20000"/>
          </a:bodyPr>
          <a:lstStyle/>
          <a:p>
            <a:pPr marL="61722" indent="0">
              <a:buNone/>
            </a:pPr>
            <a:r>
              <a:rPr lang="es-ES" dirty="0" err="1"/>
              <a:t>Display</a:t>
            </a:r>
            <a:r>
              <a:rPr lang="es-ES" dirty="0"/>
              <a:t> TERMOCUPLAS </a:t>
            </a:r>
          </a:p>
          <a:p>
            <a:r>
              <a:rPr lang="es-ES" dirty="0" smtClean="0"/>
              <a:t>Se </a:t>
            </a:r>
            <a:r>
              <a:rPr lang="es-ES" dirty="0"/>
              <a:t>visualiza las temperaturas de las cinco termocuplas y la temperatura referencial del horno.</a:t>
            </a:r>
          </a:p>
          <a:p>
            <a:endParaRPr lang="es-ES" dirty="0"/>
          </a:p>
        </p:txBody>
      </p:sp>
      <p:pic>
        <p:nvPicPr>
          <p:cNvPr id="4" name="3 Imagen"/>
          <p:cNvPicPr/>
          <p:nvPr/>
        </p:nvPicPr>
        <p:blipFill rotWithShape="1">
          <a:blip r:embed="rId2"/>
          <a:srcRect l="43576" t="21766" r="27620" b="42881"/>
          <a:stretch/>
        </p:blipFill>
        <p:spPr bwMode="auto">
          <a:xfrm>
            <a:off x="3024436" y="4021137"/>
            <a:ext cx="8352928" cy="71761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4989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0180" y="1188219"/>
            <a:ext cx="13105546" cy="1656183"/>
          </a:xfrm>
        </p:spPr>
        <p:txBody>
          <a:bodyPr>
            <a:normAutofit fontScale="70000" lnSpcReduction="20000"/>
          </a:bodyPr>
          <a:lstStyle/>
          <a:p>
            <a:pPr marL="61722" indent="0" algn="just">
              <a:buNone/>
            </a:pPr>
            <a:r>
              <a:rPr lang="es-ES" dirty="0" err="1"/>
              <a:t>Display</a:t>
            </a:r>
            <a:r>
              <a:rPr lang="es-ES" dirty="0"/>
              <a:t> ACTUADORES </a:t>
            </a:r>
            <a:endParaRPr lang="es-ES" dirty="0" smtClean="0"/>
          </a:p>
          <a:p>
            <a:pPr algn="just"/>
            <a:r>
              <a:rPr lang="es-ES" dirty="0" smtClean="0"/>
              <a:t>En </a:t>
            </a:r>
            <a:r>
              <a:rPr lang="es-ES" dirty="0"/>
              <a:t>el cual se tienen los botones de arranque de los variadores de frecuencia y quemadores.</a:t>
            </a:r>
          </a:p>
          <a:p>
            <a:endParaRPr lang="es-ES" dirty="0"/>
          </a:p>
        </p:txBody>
      </p:sp>
      <p:pic>
        <p:nvPicPr>
          <p:cNvPr id="4" name="3 Imagen"/>
          <p:cNvPicPr/>
          <p:nvPr/>
        </p:nvPicPr>
        <p:blipFill rotWithShape="1">
          <a:blip r:embed="rId2"/>
          <a:srcRect l="43574" t="21451" r="27621" b="42880"/>
          <a:stretch/>
        </p:blipFill>
        <p:spPr bwMode="auto">
          <a:xfrm>
            <a:off x="3384476" y="3276451"/>
            <a:ext cx="8352928" cy="76328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2033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0180" y="1188219"/>
            <a:ext cx="12745506" cy="2208291"/>
          </a:xfrm>
        </p:spPr>
        <p:txBody>
          <a:bodyPr>
            <a:normAutofit fontScale="92500" lnSpcReduction="10000"/>
          </a:bodyPr>
          <a:lstStyle/>
          <a:p>
            <a:r>
              <a:rPr lang="es-ES" dirty="0" err="1"/>
              <a:t>Display</a:t>
            </a:r>
            <a:r>
              <a:rPr lang="es-ES" dirty="0"/>
              <a:t> PID encontramos el valor del Set Point, el Valor de entrada del Proceso, el estado del PID, el valor de salida del PID.</a:t>
            </a:r>
          </a:p>
        </p:txBody>
      </p:sp>
      <p:pic>
        <p:nvPicPr>
          <p:cNvPr id="4" name="3 Imagen"/>
          <p:cNvPicPr/>
          <p:nvPr/>
        </p:nvPicPr>
        <p:blipFill rotWithShape="1">
          <a:blip r:embed="rId2"/>
          <a:srcRect l="43377" t="21451" r="27621" b="42249"/>
          <a:stretch/>
        </p:blipFill>
        <p:spPr bwMode="auto">
          <a:xfrm>
            <a:off x="3096444" y="3924757"/>
            <a:ext cx="8424936" cy="62644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209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2601490" cy="2100263"/>
          </a:xfrm>
        </p:spPr>
        <p:txBody>
          <a:bodyPr/>
          <a:lstStyle/>
          <a:p>
            <a:pPr lvl="1" algn="ctr" rtl="0">
              <a:spcBef>
                <a:spcPct val="0"/>
              </a:spcBef>
            </a:pPr>
            <a:r>
              <a:rPr lang="es-ES" sz="6000" b="1" dirty="0">
                <a:solidFill>
                  <a:schemeClr val="tx1"/>
                </a:solidFill>
              </a:rPr>
              <a:t>PID SERVER</a:t>
            </a:r>
            <a:r>
              <a:rPr lang="es-ES" sz="1400" dirty="0"/>
              <a:t/>
            </a:r>
            <a:br>
              <a:rPr lang="es-ES" sz="1400" dirty="0"/>
            </a:br>
            <a:endParaRPr lang="es-ES" dirty="0"/>
          </a:p>
        </p:txBody>
      </p:sp>
      <p:sp>
        <p:nvSpPr>
          <p:cNvPr id="3" name="2 Marcador de contenido"/>
          <p:cNvSpPr>
            <a:spLocks noGrp="1"/>
          </p:cNvSpPr>
          <p:nvPr>
            <p:ph idx="1"/>
          </p:nvPr>
        </p:nvSpPr>
        <p:spPr>
          <a:xfrm>
            <a:off x="720090" y="2940368"/>
            <a:ext cx="13249562" cy="4368531"/>
          </a:xfrm>
        </p:spPr>
        <p:txBody>
          <a:bodyPr>
            <a:normAutofit fontScale="70000" lnSpcReduction="20000"/>
          </a:bodyPr>
          <a:lstStyle/>
          <a:p>
            <a:r>
              <a:rPr lang="es-ES" dirty="0"/>
              <a:t>Es una herramienta muy útil para aplicar PID y monitorear el sistema. </a:t>
            </a:r>
          </a:p>
          <a:p>
            <a:r>
              <a:rPr lang="es-ES" dirty="0"/>
              <a:t>Se encuentra en el menú Tools de </a:t>
            </a:r>
            <a:r>
              <a:rPr lang="es-ES" dirty="0" err="1"/>
              <a:t>Visilogic</a:t>
            </a:r>
            <a:r>
              <a:rPr lang="es-ES" dirty="0"/>
              <a:t>.</a:t>
            </a:r>
          </a:p>
          <a:p>
            <a:r>
              <a:rPr lang="es-ES" dirty="0"/>
              <a:t>Una vez abierto el programa se realiza un Nuevo </a:t>
            </a:r>
            <a:r>
              <a:rPr lang="es-ES" dirty="0" err="1"/>
              <a:t>Loop</a:t>
            </a:r>
            <a:r>
              <a:rPr lang="es-ES" dirty="0"/>
              <a:t> donde se coloca los parámetros y direcciones de la configuración del PID.</a:t>
            </a:r>
          </a:p>
          <a:p>
            <a:r>
              <a:rPr lang="es-ES" dirty="0"/>
              <a:t>Para realizar la conexión del PID server con el PLC y monitorear el proceso se necesita información del PLC.</a:t>
            </a:r>
          </a:p>
          <a:p>
            <a:endParaRPr lang="es-ES" dirty="0"/>
          </a:p>
        </p:txBody>
      </p:sp>
      <p:pic>
        <p:nvPicPr>
          <p:cNvPr id="4" name="3 Imagen"/>
          <p:cNvPicPr/>
          <p:nvPr/>
        </p:nvPicPr>
        <p:blipFill rotWithShape="1">
          <a:blip r:embed="rId2"/>
          <a:srcRect l="29772" t="55325" r="28979" b="23077"/>
          <a:stretch/>
        </p:blipFill>
        <p:spPr bwMode="auto">
          <a:xfrm>
            <a:off x="1289736" y="7596931"/>
            <a:ext cx="12319876"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5091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033538" cy="2100263"/>
          </a:xfrm>
        </p:spPr>
        <p:txBody>
          <a:bodyPr>
            <a:normAutofit/>
          </a:bodyPr>
          <a:lstStyle/>
          <a:p>
            <a:pPr algn="ctr"/>
            <a:r>
              <a:rPr lang="es-ES" sz="6000" b="1" dirty="0"/>
              <a:t>PRUEBAS Y RESULTADOS</a:t>
            </a:r>
            <a:endParaRPr lang="es-ES" sz="6000" dirty="0"/>
          </a:p>
        </p:txBody>
      </p:sp>
      <p:sp>
        <p:nvSpPr>
          <p:cNvPr id="3" name="2 Marcador de contenido"/>
          <p:cNvSpPr>
            <a:spLocks noGrp="1"/>
          </p:cNvSpPr>
          <p:nvPr>
            <p:ph idx="1"/>
          </p:nvPr>
        </p:nvSpPr>
        <p:spPr>
          <a:xfrm>
            <a:off x="504156" y="2940368"/>
            <a:ext cx="13609512" cy="2280299"/>
          </a:xfrm>
        </p:spPr>
        <p:txBody>
          <a:bodyPr>
            <a:normAutofit fontScale="70000" lnSpcReduction="20000"/>
          </a:bodyPr>
          <a:lstStyle/>
          <a:p>
            <a:pPr marL="61722" indent="0" algn="just">
              <a:buNone/>
            </a:pPr>
            <a:r>
              <a:rPr lang="es-ES" sz="5700" b="1" dirty="0" smtClean="0"/>
              <a:t>PRUEBA </a:t>
            </a:r>
            <a:r>
              <a:rPr lang="es-ES" sz="5700" b="1" dirty="0"/>
              <a:t>AL </a:t>
            </a:r>
            <a:r>
              <a:rPr lang="es-ES" sz="5700" b="1" dirty="0" smtClean="0"/>
              <a:t>VACÍO</a:t>
            </a:r>
          </a:p>
          <a:p>
            <a:pPr marL="61722" indent="0" algn="just">
              <a:buNone/>
            </a:pPr>
            <a:endParaRPr lang="es-ES" sz="5700" dirty="0"/>
          </a:p>
          <a:p>
            <a:pPr algn="just"/>
            <a:r>
              <a:rPr lang="es-ES" dirty="0" smtClean="0"/>
              <a:t>La </a:t>
            </a:r>
            <a:r>
              <a:rPr lang="es-ES" dirty="0"/>
              <a:t>primera prueba se realizó en vacío, es decir sin ningún tipo de carga, obteniendo el siguiente comportamiento.</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823547007"/>
              </p:ext>
            </p:extLst>
          </p:nvPr>
        </p:nvGraphicFramePr>
        <p:xfrm>
          <a:off x="4968652" y="5364683"/>
          <a:ext cx="3744416" cy="4389120"/>
        </p:xfrm>
        <a:graphic>
          <a:graphicData uri="http://schemas.openxmlformats.org/drawingml/2006/table">
            <a:tbl>
              <a:tblPr firstRow="1" firstCol="1" bandRow="1">
                <a:tableStyleId>{5940675A-B579-460E-94D1-54222C63F5DA}</a:tableStyleId>
              </a:tblPr>
              <a:tblGrid>
                <a:gridCol w="1872208"/>
                <a:gridCol w="1872208"/>
              </a:tblGrid>
              <a:tr h="864096">
                <a:tc>
                  <a:txBody>
                    <a:bodyPr/>
                    <a:lstStyle/>
                    <a:p>
                      <a:pPr algn="ctr">
                        <a:lnSpc>
                          <a:spcPct val="150000"/>
                        </a:lnSpc>
                        <a:spcAft>
                          <a:spcPts val="1000"/>
                        </a:spcAft>
                        <a:tabLst>
                          <a:tab pos="2743200" algn="l"/>
                        </a:tabLst>
                      </a:pPr>
                      <a:r>
                        <a:rPr lang="es-ES" sz="2400" dirty="0">
                          <a:effectLst/>
                        </a:rPr>
                        <a:t>Tiempo (min)</a:t>
                      </a:r>
                      <a:endParaRPr lang="es-ES" sz="2000" dirty="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400" dirty="0">
                          <a:effectLst/>
                        </a:rPr>
                        <a:t>Temperatura(ͦC)</a:t>
                      </a:r>
                      <a:endParaRPr lang="es-ES" sz="2000" dirty="0">
                        <a:effectLst/>
                        <a:latin typeface="Calibri"/>
                        <a:ea typeface="Calibri"/>
                        <a:cs typeface="Times New Roman"/>
                      </a:endParaRPr>
                    </a:p>
                  </a:txBody>
                  <a:tcPr marL="44450" marR="44450" marT="0" marB="0" anchor="ctr"/>
                </a:tc>
              </a:tr>
              <a:tr h="432048">
                <a:tc>
                  <a:txBody>
                    <a:bodyPr/>
                    <a:lstStyle/>
                    <a:p>
                      <a:pPr algn="ctr">
                        <a:lnSpc>
                          <a:spcPct val="150000"/>
                        </a:lnSpc>
                        <a:spcAft>
                          <a:spcPts val="1000"/>
                        </a:spcAft>
                        <a:tabLst>
                          <a:tab pos="2743200" algn="l"/>
                        </a:tabLst>
                      </a:pPr>
                      <a:r>
                        <a:rPr lang="es-ES" sz="2400">
                          <a:effectLst/>
                        </a:rPr>
                        <a:t>0</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400">
                          <a:effectLst/>
                        </a:rPr>
                        <a:t>18</a:t>
                      </a:r>
                      <a:endParaRPr lang="es-ES" sz="2000">
                        <a:effectLst/>
                        <a:latin typeface="Calibri"/>
                        <a:ea typeface="Calibri"/>
                        <a:cs typeface="Times New Roman"/>
                      </a:endParaRPr>
                    </a:p>
                  </a:txBody>
                  <a:tcPr marL="44450" marR="44450" marT="0" marB="0" anchor="ctr"/>
                </a:tc>
              </a:tr>
              <a:tr h="432048">
                <a:tc>
                  <a:txBody>
                    <a:bodyPr/>
                    <a:lstStyle/>
                    <a:p>
                      <a:pPr algn="ctr">
                        <a:lnSpc>
                          <a:spcPct val="150000"/>
                        </a:lnSpc>
                        <a:spcAft>
                          <a:spcPts val="1000"/>
                        </a:spcAft>
                        <a:tabLst>
                          <a:tab pos="2743200" algn="l"/>
                        </a:tabLst>
                      </a:pPr>
                      <a:r>
                        <a:rPr lang="es-ES" sz="2400">
                          <a:effectLst/>
                        </a:rPr>
                        <a:t>30</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400" dirty="0">
                          <a:effectLst/>
                        </a:rPr>
                        <a:t>68</a:t>
                      </a:r>
                      <a:endParaRPr lang="es-ES" sz="2000" dirty="0">
                        <a:effectLst/>
                        <a:latin typeface="Calibri"/>
                        <a:ea typeface="Calibri"/>
                        <a:cs typeface="Times New Roman"/>
                      </a:endParaRPr>
                    </a:p>
                  </a:txBody>
                  <a:tcPr marL="44450" marR="44450" marT="0" marB="0" anchor="ctr"/>
                </a:tc>
              </a:tr>
              <a:tr h="432048">
                <a:tc>
                  <a:txBody>
                    <a:bodyPr/>
                    <a:lstStyle/>
                    <a:p>
                      <a:pPr algn="ctr">
                        <a:lnSpc>
                          <a:spcPct val="150000"/>
                        </a:lnSpc>
                        <a:spcAft>
                          <a:spcPts val="1000"/>
                        </a:spcAft>
                        <a:tabLst>
                          <a:tab pos="2743200" algn="l"/>
                        </a:tabLst>
                      </a:pPr>
                      <a:r>
                        <a:rPr lang="es-ES" sz="2400">
                          <a:effectLst/>
                        </a:rPr>
                        <a:t>60</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400">
                          <a:effectLst/>
                        </a:rPr>
                        <a:t>91</a:t>
                      </a:r>
                      <a:endParaRPr lang="es-ES" sz="2000">
                        <a:effectLst/>
                        <a:latin typeface="Calibri"/>
                        <a:ea typeface="Calibri"/>
                        <a:cs typeface="Times New Roman"/>
                      </a:endParaRPr>
                    </a:p>
                  </a:txBody>
                  <a:tcPr marL="44450" marR="44450" marT="0" marB="0" anchor="ctr"/>
                </a:tc>
              </a:tr>
              <a:tr h="432048">
                <a:tc>
                  <a:txBody>
                    <a:bodyPr/>
                    <a:lstStyle/>
                    <a:p>
                      <a:pPr algn="ctr">
                        <a:lnSpc>
                          <a:spcPct val="150000"/>
                        </a:lnSpc>
                        <a:spcAft>
                          <a:spcPts val="1000"/>
                        </a:spcAft>
                        <a:tabLst>
                          <a:tab pos="2743200" algn="l"/>
                        </a:tabLst>
                      </a:pPr>
                      <a:r>
                        <a:rPr lang="es-ES" sz="2400">
                          <a:effectLst/>
                        </a:rPr>
                        <a:t>90</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400">
                          <a:effectLst/>
                        </a:rPr>
                        <a:t>106</a:t>
                      </a:r>
                      <a:endParaRPr lang="es-ES" sz="2000">
                        <a:effectLst/>
                        <a:latin typeface="Calibri"/>
                        <a:ea typeface="Calibri"/>
                        <a:cs typeface="Times New Roman"/>
                      </a:endParaRPr>
                    </a:p>
                  </a:txBody>
                  <a:tcPr marL="44450" marR="44450" marT="0" marB="0" anchor="ctr"/>
                </a:tc>
              </a:tr>
              <a:tr h="432048">
                <a:tc>
                  <a:txBody>
                    <a:bodyPr/>
                    <a:lstStyle/>
                    <a:p>
                      <a:pPr algn="ctr">
                        <a:lnSpc>
                          <a:spcPct val="150000"/>
                        </a:lnSpc>
                        <a:spcAft>
                          <a:spcPts val="1000"/>
                        </a:spcAft>
                        <a:tabLst>
                          <a:tab pos="2743200" algn="l"/>
                        </a:tabLst>
                      </a:pPr>
                      <a:r>
                        <a:rPr lang="es-ES" sz="2400">
                          <a:effectLst/>
                        </a:rPr>
                        <a:t>120</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400">
                          <a:effectLst/>
                        </a:rPr>
                        <a:t>114</a:t>
                      </a:r>
                      <a:endParaRPr lang="es-ES" sz="2000">
                        <a:effectLst/>
                        <a:latin typeface="Calibri"/>
                        <a:ea typeface="Calibri"/>
                        <a:cs typeface="Times New Roman"/>
                      </a:endParaRPr>
                    </a:p>
                  </a:txBody>
                  <a:tcPr marL="44450" marR="44450" marT="0" marB="0" anchor="ctr"/>
                </a:tc>
              </a:tr>
              <a:tr h="432048">
                <a:tc>
                  <a:txBody>
                    <a:bodyPr/>
                    <a:lstStyle/>
                    <a:p>
                      <a:pPr algn="ctr">
                        <a:lnSpc>
                          <a:spcPct val="150000"/>
                        </a:lnSpc>
                        <a:spcAft>
                          <a:spcPts val="1000"/>
                        </a:spcAft>
                        <a:tabLst>
                          <a:tab pos="2743200" algn="l"/>
                        </a:tabLst>
                      </a:pPr>
                      <a:r>
                        <a:rPr lang="es-ES" sz="2400">
                          <a:effectLst/>
                        </a:rPr>
                        <a:t>150</a:t>
                      </a:r>
                      <a:endParaRPr lang="es-ES" sz="20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400" dirty="0">
                          <a:effectLst/>
                        </a:rPr>
                        <a:t>130</a:t>
                      </a:r>
                      <a:endParaRPr lang="es-ES" sz="2000" dirty="0">
                        <a:effectLst/>
                        <a:latin typeface="Calibri"/>
                        <a:ea typeface="Calibri"/>
                        <a:cs typeface="Times New Roman"/>
                      </a:endParaRPr>
                    </a:p>
                  </a:txBody>
                  <a:tcPr marL="44450" marR="44450" marT="0" marB="0" anchor="ctr"/>
                </a:tc>
              </a:tr>
            </a:tbl>
          </a:graphicData>
        </a:graphic>
      </p:graphicFrame>
      <p:sp>
        <p:nvSpPr>
          <p:cNvPr id="5" name="4 Rectángulo"/>
          <p:cNvSpPr/>
          <p:nvPr/>
        </p:nvSpPr>
        <p:spPr>
          <a:xfrm>
            <a:off x="792188" y="10045203"/>
            <a:ext cx="12889432" cy="1754326"/>
          </a:xfrm>
          <a:prstGeom prst="rect">
            <a:avLst/>
          </a:prstGeom>
        </p:spPr>
        <p:txBody>
          <a:bodyPr wrap="square">
            <a:spAutoFit/>
          </a:bodyPr>
          <a:lstStyle/>
          <a:p>
            <a:pPr algn="just"/>
            <a:r>
              <a:rPr lang="es-ES" sz="3600" dirty="0"/>
              <a:t>La cual muestra el comportamiento del horno en donde la temperatura referencial alcanza su valor máximo de 130</a:t>
            </a:r>
            <a:r>
              <a:rPr lang="es-ES" sz="3600" baseline="30000" dirty="0"/>
              <a:t>o</a:t>
            </a:r>
            <a:r>
              <a:rPr lang="es-ES" sz="3600" dirty="0"/>
              <a:t>C en un tiempo estimado de 150 minutos.</a:t>
            </a:r>
          </a:p>
        </p:txBody>
      </p:sp>
    </p:spTree>
    <p:extLst>
      <p:ext uri="{BB962C8B-B14F-4D97-AF65-F5344CB8AC3E}">
        <p14:creationId xmlns:p14="http://schemas.microsoft.com/office/powerpoint/2010/main" val="19054505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995483545"/>
              </p:ext>
            </p:extLst>
          </p:nvPr>
        </p:nvGraphicFramePr>
        <p:xfrm>
          <a:off x="576164" y="1548259"/>
          <a:ext cx="13393487" cy="9289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82320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2817514" cy="2100263"/>
          </a:xfrm>
        </p:spPr>
        <p:txBody>
          <a:bodyPr>
            <a:normAutofit/>
          </a:bodyPr>
          <a:lstStyle/>
          <a:p>
            <a:pPr algn="ctr"/>
            <a:r>
              <a:rPr lang="es-ES" sz="6000" b="1" dirty="0"/>
              <a:t>PRUEBA A MÁXIMA CARGA</a:t>
            </a:r>
            <a:endParaRPr lang="es-ES" sz="6000" dirty="0"/>
          </a:p>
        </p:txBody>
      </p:sp>
      <p:sp>
        <p:nvSpPr>
          <p:cNvPr id="3" name="2 Marcador de contenido"/>
          <p:cNvSpPr>
            <a:spLocks noGrp="1"/>
          </p:cNvSpPr>
          <p:nvPr>
            <p:ph idx="1"/>
          </p:nvPr>
        </p:nvSpPr>
        <p:spPr>
          <a:xfrm>
            <a:off x="720090" y="2940368"/>
            <a:ext cx="12961530" cy="1128171"/>
          </a:xfrm>
        </p:spPr>
        <p:txBody>
          <a:bodyPr>
            <a:normAutofit fontScale="70000" lnSpcReduction="20000"/>
          </a:bodyPr>
          <a:lstStyle/>
          <a:p>
            <a:pPr algn="just"/>
            <a:r>
              <a:rPr lang="es-ES" dirty="0"/>
              <a:t>La siguiente prueba consiste con ochenta bloques de carga obteniendo los siguientes resultados.</a:t>
            </a:r>
          </a:p>
          <a:p>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897481230"/>
              </p:ext>
            </p:extLst>
          </p:nvPr>
        </p:nvGraphicFramePr>
        <p:xfrm>
          <a:off x="4781668" y="4212555"/>
          <a:ext cx="3797548" cy="5832243"/>
        </p:xfrm>
        <a:graphic>
          <a:graphicData uri="http://schemas.openxmlformats.org/drawingml/2006/table">
            <a:tbl>
              <a:tblPr firstRow="1" firstCol="1" bandRow="1">
                <a:tableStyleId>{5940675A-B579-460E-94D1-54222C63F5DA}</a:tableStyleId>
              </a:tblPr>
              <a:tblGrid>
                <a:gridCol w="1898774"/>
                <a:gridCol w="1898774"/>
              </a:tblGrid>
              <a:tr h="803043">
                <a:tc>
                  <a:txBody>
                    <a:bodyPr/>
                    <a:lstStyle/>
                    <a:p>
                      <a:pPr algn="ctr">
                        <a:lnSpc>
                          <a:spcPct val="150000"/>
                        </a:lnSpc>
                        <a:spcAft>
                          <a:spcPts val="1000"/>
                        </a:spcAft>
                        <a:tabLst>
                          <a:tab pos="2743200" algn="l"/>
                        </a:tabLst>
                      </a:pPr>
                      <a:r>
                        <a:rPr lang="es-ES" sz="2000">
                          <a:effectLst/>
                        </a:rPr>
                        <a:t>Tiempo (min)</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Temperatura(ͦC)</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18</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30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50</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60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65</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90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83</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120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92</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150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100</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180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108</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210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114</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240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119</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270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a:effectLst/>
                        </a:rPr>
                        <a:t>125</a:t>
                      </a:r>
                      <a:endParaRPr lang="es-ES" sz="1800">
                        <a:effectLst/>
                        <a:latin typeface="Calibri"/>
                        <a:ea typeface="Calibri"/>
                        <a:cs typeface="Times New Roman"/>
                      </a:endParaRPr>
                    </a:p>
                  </a:txBody>
                  <a:tcPr marL="44450" marR="44450" marT="0" marB="0" anchor="ctr"/>
                </a:tc>
              </a:tr>
              <a:tr h="378683">
                <a:tc>
                  <a:txBody>
                    <a:bodyPr/>
                    <a:lstStyle/>
                    <a:p>
                      <a:pPr algn="ctr">
                        <a:lnSpc>
                          <a:spcPct val="150000"/>
                        </a:lnSpc>
                        <a:spcAft>
                          <a:spcPts val="1000"/>
                        </a:spcAft>
                        <a:tabLst>
                          <a:tab pos="2743200" algn="l"/>
                        </a:tabLst>
                      </a:pPr>
                      <a:r>
                        <a:rPr lang="es-ES" sz="2000">
                          <a:effectLst/>
                        </a:rPr>
                        <a:t>300</a:t>
                      </a:r>
                      <a:endParaRPr lang="es-ES" sz="18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2000" dirty="0">
                          <a:effectLst/>
                        </a:rPr>
                        <a:t>130</a:t>
                      </a:r>
                      <a:endParaRPr lang="es-ES" sz="1800" dirty="0">
                        <a:effectLst/>
                        <a:latin typeface="Calibri"/>
                        <a:ea typeface="Calibri"/>
                        <a:cs typeface="Times New Roman"/>
                      </a:endParaRPr>
                    </a:p>
                  </a:txBody>
                  <a:tcPr marL="44450" marR="44450" marT="0" marB="0" anchor="ctr"/>
                </a:tc>
              </a:tr>
            </a:tbl>
          </a:graphicData>
        </a:graphic>
      </p:graphicFrame>
      <p:sp>
        <p:nvSpPr>
          <p:cNvPr id="6" name="5 Rectángulo"/>
          <p:cNvSpPr/>
          <p:nvPr/>
        </p:nvSpPr>
        <p:spPr>
          <a:xfrm>
            <a:off x="849030" y="10274868"/>
            <a:ext cx="13033448" cy="1754326"/>
          </a:xfrm>
          <a:prstGeom prst="rect">
            <a:avLst/>
          </a:prstGeom>
        </p:spPr>
        <p:txBody>
          <a:bodyPr wrap="square">
            <a:spAutoFit/>
          </a:bodyPr>
          <a:lstStyle/>
          <a:p>
            <a:pPr algn="just"/>
            <a:r>
              <a:rPr lang="es-ES" sz="3600" dirty="0"/>
              <a:t>El cuadro presentado la tendencia de los bloques a máxima carga la cual mantiene a ochenta bloques los cuales alcanzan la temperatura de 130</a:t>
            </a:r>
            <a:r>
              <a:rPr lang="es-ES" sz="3600" baseline="30000" dirty="0"/>
              <a:t>o</a:t>
            </a:r>
            <a:r>
              <a:rPr lang="es-ES" sz="3600" dirty="0"/>
              <a:t>C la tendencia es la siguiente.</a:t>
            </a:r>
          </a:p>
        </p:txBody>
      </p:sp>
    </p:spTree>
    <p:extLst>
      <p:ext uri="{BB962C8B-B14F-4D97-AF65-F5344CB8AC3E}">
        <p14:creationId xmlns:p14="http://schemas.microsoft.com/office/powerpoint/2010/main" val="1950483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643572512"/>
              </p:ext>
            </p:extLst>
          </p:nvPr>
        </p:nvGraphicFramePr>
        <p:xfrm>
          <a:off x="0" y="2556371"/>
          <a:ext cx="13969652" cy="8208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6899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p:nvPr>
            <p:extLst>
              <p:ext uri="{D42A27DB-BD31-4B8C-83A1-F6EECF244321}">
                <p14:modId xmlns:p14="http://schemas.microsoft.com/office/powerpoint/2010/main" val="1796805080"/>
              </p:ext>
            </p:extLst>
          </p:nvPr>
        </p:nvGraphicFramePr>
        <p:xfrm>
          <a:off x="1656284" y="2052315"/>
          <a:ext cx="11737304" cy="88569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516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105546" cy="2100263"/>
          </a:xfrm>
        </p:spPr>
        <p:txBody>
          <a:bodyPr>
            <a:normAutofit/>
          </a:bodyPr>
          <a:lstStyle/>
          <a:p>
            <a:pPr algn="ctr"/>
            <a:r>
              <a:rPr lang="es-ES" sz="6000" b="1" dirty="0"/>
              <a:t>PRUEBA ESCALABLE A 150 BLOQUES</a:t>
            </a:r>
            <a:endParaRPr lang="es-ES" sz="6000" dirty="0"/>
          </a:p>
        </p:txBody>
      </p:sp>
      <p:sp>
        <p:nvSpPr>
          <p:cNvPr id="3" name="2 Marcador de contenido"/>
          <p:cNvSpPr>
            <a:spLocks noGrp="1"/>
          </p:cNvSpPr>
          <p:nvPr>
            <p:ph idx="1"/>
          </p:nvPr>
        </p:nvSpPr>
        <p:spPr>
          <a:xfrm>
            <a:off x="720090" y="2940368"/>
            <a:ext cx="12817514" cy="2064275"/>
          </a:xfrm>
        </p:spPr>
        <p:txBody>
          <a:bodyPr>
            <a:normAutofit fontScale="70000" lnSpcReduction="20000"/>
          </a:bodyPr>
          <a:lstStyle/>
          <a:p>
            <a:pPr algn="just"/>
            <a:r>
              <a:rPr lang="es-ES" dirty="0"/>
              <a:t>El enfoque de esta prueba es obtener los parámetros de estandarización y escalabilidad para una mayor producción de bloques, como es el caso de 150 bloques con el cual el comportamiento del horno es el siguiente.</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808179894"/>
              </p:ext>
            </p:extLst>
          </p:nvPr>
        </p:nvGraphicFramePr>
        <p:xfrm>
          <a:off x="5616724" y="5436691"/>
          <a:ext cx="2878314" cy="6995160"/>
        </p:xfrm>
        <a:graphic>
          <a:graphicData uri="http://schemas.openxmlformats.org/drawingml/2006/table">
            <a:tbl>
              <a:tblPr firstRow="1" firstCol="1" bandRow="1">
                <a:tableStyleId>{5940675A-B579-460E-94D1-54222C63F5DA}</a:tableStyleId>
              </a:tblPr>
              <a:tblGrid>
                <a:gridCol w="1439157"/>
                <a:gridCol w="1439157"/>
              </a:tblGrid>
              <a:tr h="635991">
                <a:tc>
                  <a:txBody>
                    <a:bodyPr/>
                    <a:lstStyle/>
                    <a:p>
                      <a:pPr algn="ctr">
                        <a:lnSpc>
                          <a:spcPct val="150000"/>
                        </a:lnSpc>
                        <a:spcAft>
                          <a:spcPts val="1000"/>
                        </a:spcAft>
                        <a:tabLst>
                          <a:tab pos="2743200" algn="l"/>
                        </a:tabLst>
                      </a:pPr>
                      <a:r>
                        <a:rPr lang="es-ES" sz="1800">
                          <a:effectLst/>
                        </a:rPr>
                        <a:t>Tiempo (min)</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Temperatura(ͦC)</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18</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30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45</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60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58</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90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67</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120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88</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150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96</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180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104</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210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108</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240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112</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270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115</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300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117</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330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120</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360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123</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390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a:effectLst/>
                        </a:rPr>
                        <a:t>126</a:t>
                      </a:r>
                      <a:endParaRPr lang="es-ES" sz="1600">
                        <a:effectLst/>
                        <a:latin typeface="Calibri"/>
                        <a:ea typeface="Calibri"/>
                        <a:cs typeface="Times New Roman"/>
                      </a:endParaRPr>
                    </a:p>
                  </a:txBody>
                  <a:tcPr marL="44450" marR="44450" marT="0" marB="0" anchor="ctr"/>
                </a:tc>
              </a:tr>
              <a:tr h="299894">
                <a:tc>
                  <a:txBody>
                    <a:bodyPr/>
                    <a:lstStyle/>
                    <a:p>
                      <a:pPr algn="ctr">
                        <a:lnSpc>
                          <a:spcPct val="150000"/>
                        </a:lnSpc>
                        <a:spcAft>
                          <a:spcPts val="1000"/>
                        </a:spcAft>
                        <a:tabLst>
                          <a:tab pos="2743200" algn="l"/>
                        </a:tabLst>
                      </a:pPr>
                      <a:r>
                        <a:rPr lang="es-ES" sz="1800">
                          <a:effectLst/>
                        </a:rPr>
                        <a:t>420</a:t>
                      </a:r>
                      <a:endParaRPr lang="es-ES" sz="1600">
                        <a:effectLst/>
                        <a:latin typeface="Calibri"/>
                        <a:ea typeface="Calibri"/>
                        <a:cs typeface="Times New Roman"/>
                      </a:endParaRPr>
                    </a:p>
                  </a:txBody>
                  <a:tcPr marL="44450" marR="44450" marT="0" marB="0" anchor="ctr"/>
                </a:tc>
                <a:tc>
                  <a:txBody>
                    <a:bodyPr/>
                    <a:lstStyle/>
                    <a:p>
                      <a:pPr algn="ctr">
                        <a:lnSpc>
                          <a:spcPct val="150000"/>
                        </a:lnSpc>
                        <a:spcAft>
                          <a:spcPts val="1000"/>
                        </a:spcAft>
                        <a:tabLst>
                          <a:tab pos="2743200" algn="l"/>
                        </a:tabLst>
                      </a:pPr>
                      <a:r>
                        <a:rPr lang="es-ES" sz="1800" dirty="0">
                          <a:effectLst/>
                        </a:rPr>
                        <a:t>132</a:t>
                      </a:r>
                      <a:endParaRPr lang="es-ES" sz="16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41685092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016410363"/>
              </p:ext>
            </p:extLst>
          </p:nvPr>
        </p:nvGraphicFramePr>
        <p:xfrm>
          <a:off x="1944316" y="1836291"/>
          <a:ext cx="10801199" cy="94330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7313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92188" y="900187"/>
            <a:ext cx="12889432" cy="1512167"/>
          </a:xfrm>
        </p:spPr>
        <p:txBody>
          <a:bodyPr>
            <a:normAutofit fontScale="70000" lnSpcReduction="20000"/>
          </a:bodyPr>
          <a:lstStyle/>
          <a:p>
            <a:pPr algn="just"/>
            <a:r>
              <a:rPr lang="es-ES" dirty="0"/>
              <a:t>En el siguiente  cuadro se muestra el rango de temperatura </a:t>
            </a:r>
            <a:r>
              <a:rPr lang="es-ES" dirty="0" err="1"/>
              <a:t>sensadas</a:t>
            </a:r>
            <a:r>
              <a:rPr lang="es-ES" dirty="0"/>
              <a:t> de las cinco termocuplas y una temperatura referencial.</a:t>
            </a:r>
          </a:p>
        </p:txBody>
      </p:sp>
      <p:graphicFrame>
        <p:nvGraphicFramePr>
          <p:cNvPr id="4" name="3 Tabla"/>
          <p:cNvGraphicFramePr>
            <a:graphicFrameLocks noGrp="1"/>
          </p:cNvGraphicFramePr>
          <p:nvPr>
            <p:extLst>
              <p:ext uri="{D42A27DB-BD31-4B8C-83A1-F6EECF244321}">
                <p14:modId xmlns:p14="http://schemas.microsoft.com/office/powerpoint/2010/main" val="1779756930"/>
              </p:ext>
            </p:extLst>
          </p:nvPr>
        </p:nvGraphicFramePr>
        <p:xfrm>
          <a:off x="1440260" y="3492475"/>
          <a:ext cx="11881318" cy="4587983"/>
        </p:xfrm>
        <a:graphic>
          <a:graphicData uri="http://schemas.openxmlformats.org/drawingml/2006/table">
            <a:tbl>
              <a:tblPr firstRow="1" firstCol="1" bandRow="1">
                <a:tableStyleId>{5940675A-B579-460E-94D1-54222C63F5DA}</a:tableStyleId>
              </a:tblPr>
              <a:tblGrid>
                <a:gridCol w="1417279"/>
                <a:gridCol w="1688414"/>
                <a:gridCol w="1691250"/>
                <a:gridCol w="1717440"/>
                <a:gridCol w="1666470"/>
                <a:gridCol w="1742220"/>
                <a:gridCol w="1958245"/>
              </a:tblGrid>
              <a:tr h="1296143">
                <a:tc>
                  <a:txBody>
                    <a:bodyPr/>
                    <a:lstStyle/>
                    <a:p>
                      <a:pPr algn="ctr">
                        <a:lnSpc>
                          <a:spcPct val="150000"/>
                        </a:lnSpc>
                        <a:spcAft>
                          <a:spcPts val="1000"/>
                        </a:spcAft>
                        <a:tabLst>
                          <a:tab pos="1180465" algn="l"/>
                          <a:tab pos="2743200" algn="l"/>
                        </a:tabLst>
                      </a:pPr>
                      <a:r>
                        <a:rPr lang="es-ES" sz="2400" dirty="0">
                          <a:effectLst/>
                        </a:rPr>
                        <a:t>TIEMPO</a:t>
                      </a:r>
                      <a:endParaRPr lang="es-ES" sz="2000" dirty="0">
                        <a:effectLst/>
                      </a:endParaRPr>
                    </a:p>
                    <a:p>
                      <a:pPr algn="ctr">
                        <a:lnSpc>
                          <a:spcPct val="150000"/>
                        </a:lnSpc>
                        <a:spcAft>
                          <a:spcPts val="1000"/>
                        </a:spcAft>
                        <a:tabLst>
                          <a:tab pos="1180465" algn="l"/>
                          <a:tab pos="2743200" algn="l"/>
                        </a:tabLst>
                      </a:pPr>
                      <a:r>
                        <a:rPr lang="es-ES" sz="2400" dirty="0">
                          <a:effectLst/>
                        </a:rPr>
                        <a:t>HORAS</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1000"/>
                        </a:spcAft>
                        <a:tabLst>
                          <a:tab pos="1180465" algn="l"/>
                          <a:tab pos="2743200" algn="l"/>
                        </a:tabLst>
                      </a:pPr>
                      <a:r>
                        <a:rPr lang="es-ES" sz="2400">
                          <a:effectLst/>
                        </a:rPr>
                        <a:t>TERMO 1.</a:t>
                      </a:r>
                      <a:endParaRPr lang="es-ES" sz="2000">
                        <a:effectLst/>
                      </a:endParaRPr>
                    </a:p>
                    <a:p>
                      <a:pPr algn="ctr">
                        <a:lnSpc>
                          <a:spcPct val="150000"/>
                        </a:lnSpc>
                        <a:spcAft>
                          <a:spcPts val="1000"/>
                        </a:spcAft>
                        <a:tabLst>
                          <a:tab pos="1180465" algn="l"/>
                          <a:tab pos="2743200" algn="l"/>
                        </a:tabLst>
                      </a:pPr>
                      <a:r>
                        <a:rPr lang="es-ES" sz="2400" baseline="30000">
                          <a:effectLst/>
                        </a:rPr>
                        <a:t>O</a:t>
                      </a:r>
                      <a:r>
                        <a:rPr lang="es-ES" sz="2400">
                          <a:effectLst/>
                        </a:rPr>
                        <a:t>C</a:t>
                      </a:r>
                      <a:endParaRPr lang="es-ES" sz="2000">
                        <a:effectLst/>
                        <a:latin typeface="Calibri"/>
                        <a:ea typeface="Calibri"/>
                        <a:cs typeface="Times New Roman"/>
                      </a:endParaRPr>
                    </a:p>
                  </a:txBody>
                  <a:tcPr marL="68580" marR="68580" marT="0" marB="0"/>
                </a:tc>
                <a:tc>
                  <a:txBody>
                    <a:bodyPr/>
                    <a:lstStyle/>
                    <a:p>
                      <a:pPr algn="ctr">
                        <a:lnSpc>
                          <a:spcPct val="150000"/>
                        </a:lnSpc>
                        <a:spcAft>
                          <a:spcPts val="1000"/>
                        </a:spcAft>
                        <a:tabLst>
                          <a:tab pos="1180465" algn="l"/>
                          <a:tab pos="2743200" algn="l"/>
                        </a:tabLst>
                      </a:pPr>
                      <a:r>
                        <a:rPr lang="es-ES" sz="2400" dirty="0">
                          <a:effectLst/>
                        </a:rPr>
                        <a:t>TERMO 2.</a:t>
                      </a:r>
                      <a:endParaRPr lang="es-ES" sz="2000" dirty="0">
                        <a:effectLst/>
                      </a:endParaRPr>
                    </a:p>
                    <a:p>
                      <a:pPr algn="ctr">
                        <a:lnSpc>
                          <a:spcPct val="150000"/>
                        </a:lnSpc>
                        <a:spcAft>
                          <a:spcPts val="1000"/>
                        </a:spcAft>
                        <a:tabLst>
                          <a:tab pos="1180465" algn="l"/>
                          <a:tab pos="2743200" algn="l"/>
                        </a:tabLst>
                      </a:pPr>
                      <a:r>
                        <a:rPr lang="es-ES" sz="2400" baseline="30000" dirty="0">
                          <a:effectLst/>
                        </a:rPr>
                        <a:t>O</a:t>
                      </a:r>
                      <a:r>
                        <a:rPr lang="es-ES" sz="2400" dirty="0">
                          <a:effectLst/>
                        </a:rPr>
                        <a:t>C</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1000"/>
                        </a:spcAft>
                        <a:tabLst>
                          <a:tab pos="1180465" algn="l"/>
                          <a:tab pos="2743200" algn="l"/>
                        </a:tabLst>
                      </a:pPr>
                      <a:r>
                        <a:rPr lang="es-ES" sz="2400">
                          <a:effectLst/>
                        </a:rPr>
                        <a:t>TERMO 3.</a:t>
                      </a:r>
                      <a:endParaRPr lang="es-ES" sz="2000">
                        <a:effectLst/>
                      </a:endParaRPr>
                    </a:p>
                    <a:p>
                      <a:pPr algn="ctr">
                        <a:lnSpc>
                          <a:spcPct val="150000"/>
                        </a:lnSpc>
                        <a:spcAft>
                          <a:spcPts val="1000"/>
                        </a:spcAft>
                        <a:tabLst>
                          <a:tab pos="1180465" algn="l"/>
                          <a:tab pos="2743200" algn="l"/>
                        </a:tabLst>
                      </a:pPr>
                      <a:r>
                        <a:rPr lang="es-ES" sz="2400" baseline="30000">
                          <a:effectLst/>
                        </a:rPr>
                        <a:t>O</a:t>
                      </a:r>
                      <a:r>
                        <a:rPr lang="es-ES" sz="2400">
                          <a:effectLst/>
                        </a:rPr>
                        <a:t>C</a:t>
                      </a:r>
                      <a:endParaRPr lang="es-ES" sz="2000">
                        <a:effectLst/>
                        <a:latin typeface="Calibri"/>
                        <a:ea typeface="Calibri"/>
                        <a:cs typeface="Times New Roman"/>
                      </a:endParaRPr>
                    </a:p>
                  </a:txBody>
                  <a:tcPr marL="68580" marR="68580" marT="0" marB="0"/>
                </a:tc>
                <a:tc>
                  <a:txBody>
                    <a:bodyPr/>
                    <a:lstStyle/>
                    <a:p>
                      <a:pPr algn="ctr">
                        <a:lnSpc>
                          <a:spcPct val="150000"/>
                        </a:lnSpc>
                        <a:spcAft>
                          <a:spcPts val="1000"/>
                        </a:spcAft>
                        <a:tabLst>
                          <a:tab pos="1180465" algn="l"/>
                          <a:tab pos="2743200" algn="l"/>
                        </a:tabLst>
                      </a:pPr>
                      <a:r>
                        <a:rPr lang="es-ES" sz="2400">
                          <a:effectLst/>
                        </a:rPr>
                        <a:t>TERMO 4.</a:t>
                      </a:r>
                      <a:endParaRPr lang="es-ES" sz="2000">
                        <a:effectLst/>
                      </a:endParaRPr>
                    </a:p>
                    <a:p>
                      <a:pPr algn="ctr">
                        <a:lnSpc>
                          <a:spcPct val="150000"/>
                        </a:lnSpc>
                        <a:spcAft>
                          <a:spcPts val="1000"/>
                        </a:spcAft>
                        <a:tabLst>
                          <a:tab pos="1180465" algn="l"/>
                          <a:tab pos="2743200" algn="l"/>
                        </a:tabLst>
                      </a:pPr>
                      <a:r>
                        <a:rPr lang="es-ES" sz="2400" baseline="30000">
                          <a:effectLst/>
                        </a:rPr>
                        <a:t>O</a:t>
                      </a:r>
                      <a:r>
                        <a:rPr lang="es-ES" sz="2400">
                          <a:effectLst/>
                        </a:rPr>
                        <a:t>C</a:t>
                      </a:r>
                      <a:endParaRPr lang="es-ES" sz="2000">
                        <a:effectLst/>
                        <a:latin typeface="Calibri"/>
                        <a:ea typeface="Calibri"/>
                        <a:cs typeface="Times New Roman"/>
                      </a:endParaRPr>
                    </a:p>
                  </a:txBody>
                  <a:tcPr marL="68580" marR="68580" marT="0" marB="0"/>
                </a:tc>
                <a:tc>
                  <a:txBody>
                    <a:bodyPr/>
                    <a:lstStyle/>
                    <a:p>
                      <a:pPr algn="ctr">
                        <a:lnSpc>
                          <a:spcPct val="150000"/>
                        </a:lnSpc>
                        <a:spcAft>
                          <a:spcPts val="1000"/>
                        </a:spcAft>
                        <a:tabLst>
                          <a:tab pos="1180465" algn="l"/>
                          <a:tab pos="2743200" algn="l"/>
                        </a:tabLst>
                      </a:pPr>
                      <a:r>
                        <a:rPr lang="es-ES" sz="2400">
                          <a:effectLst/>
                        </a:rPr>
                        <a:t>TERMO 5.</a:t>
                      </a:r>
                      <a:endParaRPr lang="es-ES" sz="2000">
                        <a:effectLst/>
                      </a:endParaRPr>
                    </a:p>
                    <a:p>
                      <a:pPr algn="ctr">
                        <a:lnSpc>
                          <a:spcPct val="150000"/>
                        </a:lnSpc>
                        <a:spcAft>
                          <a:spcPts val="1000"/>
                        </a:spcAft>
                        <a:tabLst>
                          <a:tab pos="1180465" algn="l"/>
                          <a:tab pos="2743200" algn="l"/>
                        </a:tabLst>
                      </a:pPr>
                      <a:r>
                        <a:rPr lang="es-ES" sz="2400" baseline="30000">
                          <a:effectLst/>
                        </a:rPr>
                        <a:t>O</a:t>
                      </a:r>
                      <a:r>
                        <a:rPr lang="es-ES" sz="2400">
                          <a:effectLst/>
                        </a:rPr>
                        <a:t>C</a:t>
                      </a:r>
                      <a:endParaRPr lang="es-ES" sz="2000">
                        <a:effectLst/>
                        <a:latin typeface="Calibri"/>
                        <a:ea typeface="Calibri"/>
                        <a:cs typeface="Times New Roman"/>
                      </a:endParaRPr>
                    </a:p>
                  </a:txBody>
                  <a:tcPr marL="68580" marR="68580" marT="0" marB="0"/>
                </a:tc>
                <a:tc>
                  <a:txBody>
                    <a:bodyPr/>
                    <a:lstStyle/>
                    <a:p>
                      <a:pPr algn="ctr">
                        <a:lnSpc>
                          <a:spcPct val="150000"/>
                        </a:lnSpc>
                        <a:spcAft>
                          <a:spcPts val="1000"/>
                        </a:spcAft>
                        <a:tabLst>
                          <a:tab pos="1180465" algn="l"/>
                          <a:tab pos="2743200" algn="l"/>
                        </a:tabLst>
                      </a:pPr>
                      <a:r>
                        <a:rPr lang="es-ES" sz="2400" dirty="0" err="1">
                          <a:effectLst/>
                        </a:rPr>
                        <a:t>TEMP</a:t>
                      </a:r>
                      <a:r>
                        <a:rPr lang="es-ES" sz="2400" dirty="0">
                          <a:effectLst/>
                        </a:rPr>
                        <a:t>. REF.</a:t>
                      </a:r>
                      <a:endParaRPr lang="es-ES" sz="2000" dirty="0">
                        <a:effectLst/>
                      </a:endParaRPr>
                    </a:p>
                    <a:p>
                      <a:pPr algn="ctr">
                        <a:lnSpc>
                          <a:spcPct val="150000"/>
                        </a:lnSpc>
                        <a:spcAft>
                          <a:spcPts val="1000"/>
                        </a:spcAft>
                        <a:tabLst>
                          <a:tab pos="1180465" algn="l"/>
                          <a:tab pos="2743200" algn="l"/>
                        </a:tabLst>
                      </a:pPr>
                      <a:r>
                        <a:rPr lang="es-ES" sz="2400" baseline="30000" dirty="0">
                          <a:effectLst/>
                        </a:rPr>
                        <a:t>O</a:t>
                      </a:r>
                      <a:r>
                        <a:rPr lang="es-ES" sz="2400" dirty="0">
                          <a:effectLst/>
                        </a:rPr>
                        <a:t>C</a:t>
                      </a:r>
                      <a:endParaRPr lang="es-ES" sz="2000" dirty="0">
                        <a:effectLst/>
                        <a:latin typeface="Calibri"/>
                        <a:ea typeface="Calibri"/>
                        <a:cs typeface="Times New Roman"/>
                      </a:endParaRPr>
                    </a:p>
                  </a:txBody>
                  <a:tcPr marL="68580" marR="68580" marT="0" marB="0"/>
                </a:tc>
              </a:tr>
              <a:tr h="460338">
                <a:tc>
                  <a:txBody>
                    <a:bodyPr/>
                    <a:lstStyle/>
                    <a:p>
                      <a:pPr algn="ctr">
                        <a:lnSpc>
                          <a:spcPct val="150000"/>
                        </a:lnSpc>
                        <a:spcAft>
                          <a:spcPts val="1000"/>
                        </a:spcAft>
                        <a:tabLst>
                          <a:tab pos="1180465" algn="l"/>
                          <a:tab pos="2743200" algn="l"/>
                        </a:tabLst>
                      </a:pPr>
                      <a:r>
                        <a:rPr lang="es-ES" sz="2400">
                          <a:effectLst/>
                        </a:rPr>
                        <a:t>0</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17</a:t>
                      </a:r>
                      <a:endParaRPr lang="es-ES" sz="2000">
                        <a:effectLst/>
                        <a:latin typeface="Calibri"/>
                        <a:ea typeface="Calibri"/>
                        <a:cs typeface="Times New Roman"/>
                      </a:endParaRPr>
                    </a:p>
                  </a:txBody>
                  <a:tcPr marL="68580" marR="68580" marT="0" marB="0" anchor="ctr"/>
                </a:tc>
              </a:tr>
              <a:tr h="460338">
                <a:tc>
                  <a:txBody>
                    <a:bodyPr/>
                    <a:lstStyle/>
                    <a:p>
                      <a:pPr algn="ctr">
                        <a:lnSpc>
                          <a:spcPct val="150000"/>
                        </a:lnSpc>
                        <a:spcAft>
                          <a:spcPts val="1000"/>
                        </a:spcAft>
                        <a:tabLst>
                          <a:tab pos="1180465" algn="l"/>
                          <a:tab pos="2743200" algn="l"/>
                        </a:tabLst>
                      </a:pPr>
                      <a:r>
                        <a:rPr lang="es-ES" sz="2400">
                          <a:effectLst/>
                        </a:rPr>
                        <a:t>30</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67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75</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73</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68</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74</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70</a:t>
                      </a:r>
                      <a:endParaRPr lang="es-ES" sz="2000">
                        <a:effectLst/>
                        <a:latin typeface="Calibri"/>
                        <a:ea typeface="Calibri"/>
                        <a:cs typeface="Times New Roman"/>
                      </a:endParaRPr>
                    </a:p>
                  </a:txBody>
                  <a:tcPr marL="68580" marR="68580" marT="0" marB="0" anchor="ctr"/>
                </a:tc>
              </a:tr>
              <a:tr h="460338">
                <a:tc>
                  <a:txBody>
                    <a:bodyPr/>
                    <a:lstStyle/>
                    <a:p>
                      <a:pPr algn="ctr">
                        <a:lnSpc>
                          <a:spcPct val="150000"/>
                        </a:lnSpc>
                        <a:spcAft>
                          <a:spcPts val="1000"/>
                        </a:spcAft>
                        <a:tabLst>
                          <a:tab pos="1180465" algn="l"/>
                          <a:tab pos="2743200" algn="l"/>
                        </a:tabLst>
                      </a:pPr>
                      <a:r>
                        <a:rPr lang="es-ES" sz="2400">
                          <a:effectLst/>
                        </a:rPr>
                        <a:t>60</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93</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97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102</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95</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103</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100</a:t>
                      </a:r>
                      <a:endParaRPr lang="es-ES" sz="2000">
                        <a:effectLst/>
                        <a:latin typeface="Calibri"/>
                        <a:ea typeface="Calibri"/>
                        <a:cs typeface="Times New Roman"/>
                      </a:endParaRPr>
                    </a:p>
                  </a:txBody>
                  <a:tcPr marL="68580" marR="68580" marT="0" marB="0" anchor="ctr"/>
                </a:tc>
              </a:tr>
              <a:tr h="460338">
                <a:tc>
                  <a:txBody>
                    <a:bodyPr/>
                    <a:lstStyle/>
                    <a:p>
                      <a:pPr algn="ctr">
                        <a:lnSpc>
                          <a:spcPct val="150000"/>
                        </a:lnSpc>
                        <a:spcAft>
                          <a:spcPts val="1000"/>
                        </a:spcAft>
                        <a:tabLst>
                          <a:tab pos="1180465" algn="l"/>
                          <a:tab pos="2743200" algn="l"/>
                        </a:tabLst>
                      </a:pPr>
                      <a:r>
                        <a:rPr lang="es-ES" sz="2400">
                          <a:effectLst/>
                        </a:rPr>
                        <a:t>90</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109</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112</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119</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107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121</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115</a:t>
                      </a:r>
                      <a:endParaRPr lang="es-ES" sz="2000">
                        <a:effectLst/>
                        <a:latin typeface="Calibri"/>
                        <a:ea typeface="Calibri"/>
                        <a:cs typeface="Times New Roman"/>
                      </a:endParaRPr>
                    </a:p>
                  </a:txBody>
                  <a:tcPr marL="68580" marR="68580" marT="0" marB="0" anchor="ctr"/>
                </a:tc>
              </a:tr>
              <a:tr h="460338">
                <a:tc>
                  <a:txBody>
                    <a:bodyPr/>
                    <a:lstStyle/>
                    <a:p>
                      <a:pPr algn="ctr">
                        <a:lnSpc>
                          <a:spcPct val="150000"/>
                        </a:lnSpc>
                        <a:spcAft>
                          <a:spcPts val="1000"/>
                        </a:spcAft>
                        <a:tabLst>
                          <a:tab pos="1180465" algn="l"/>
                          <a:tab pos="2743200" algn="l"/>
                        </a:tabLst>
                      </a:pPr>
                      <a:r>
                        <a:rPr lang="es-ES" sz="2400">
                          <a:effectLst/>
                        </a:rPr>
                        <a:t>120</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121</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120</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129</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120</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125</a:t>
                      </a:r>
                      <a:endParaRPr lang="es-ES" sz="2000">
                        <a:effectLst/>
                        <a:latin typeface="Calibri"/>
                        <a:ea typeface="Calibri"/>
                        <a:cs typeface="Times New Roman"/>
                      </a:endParaRPr>
                    </a:p>
                  </a:txBody>
                  <a:tcPr marL="68580" marR="68580" marT="0" marB="0" anchor="ctr"/>
                </a:tc>
              </a:tr>
              <a:tr h="460338">
                <a:tc>
                  <a:txBody>
                    <a:bodyPr/>
                    <a:lstStyle/>
                    <a:p>
                      <a:pPr algn="ctr">
                        <a:lnSpc>
                          <a:spcPct val="150000"/>
                        </a:lnSpc>
                        <a:spcAft>
                          <a:spcPts val="1000"/>
                        </a:spcAft>
                        <a:tabLst>
                          <a:tab pos="1180465" algn="l"/>
                          <a:tab pos="2743200" algn="l"/>
                        </a:tabLst>
                      </a:pPr>
                      <a:r>
                        <a:rPr lang="es-ES" sz="2400" dirty="0">
                          <a:effectLst/>
                        </a:rPr>
                        <a:t>150</a:t>
                      </a:r>
                      <a:endParaRPr lang="es-ES" sz="2000" dirty="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128</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123</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134</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135</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a:effectLst/>
                        </a:rPr>
                        <a:t>127</a:t>
                      </a:r>
                      <a:endParaRPr lang="es-ES" sz="2000">
                        <a:effectLst/>
                        <a:latin typeface="Calibri"/>
                        <a:ea typeface="Calibri"/>
                        <a:cs typeface="Times New Roman"/>
                      </a:endParaRPr>
                    </a:p>
                  </a:txBody>
                  <a:tcPr marL="68580" marR="68580" marT="0" marB="0" anchor="ctr"/>
                </a:tc>
                <a:tc>
                  <a:txBody>
                    <a:bodyPr/>
                    <a:lstStyle/>
                    <a:p>
                      <a:pPr algn="ctr">
                        <a:lnSpc>
                          <a:spcPct val="150000"/>
                        </a:lnSpc>
                        <a:spcAft>
                          <a:spcPts val="1000"/>
                        </a:spcAft>
                        <a:tabLst>
                          <a:tab pos="1180465" algn="l"/>
                          <a:tab pos="2743200" algn="l"/>
                        </a:tabLst>
                      </a:pPr>
                      <a:r>
                        <a:rPr lang="es-ES" sz="2400" dirty="0">
                          <a:effectLst/>
                        </a:rPr>
                        <a:t>130</a:t>
                      </a:r>
                      <a:endParaRPr lang="es-ES" sz="20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402735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0450" y="2444776"/>
            <a:ext cx="13279162" cy="1152126"/>
          </a:xfrm>
        </p:spPr>
        <p:txBody>
          <a:bodyPr>
            <a:noAutofit/>
          </a:bodyPr>
          <a:lstStyle/>
          <a:p>
            <a:pPr algn="just"/>
            <a:r>
              <a:rPr lang="es-ES" sz="3600" dirty="0"/>
              <a:t>Se ingresan en la configuración del PID Server los datos de </a:t>
            </a:r>
            <a:r>
              <a:rPr lang="es-ES" sz="3600" dirty="0" err="1"/>
              <a:t>Kp</a:t>
            </a:r>
            <a:r>
              <a:rPr lang="es-ES" sz="3600" dirty="0"/>
              <a:t>, Ti, </a:t>
            </a:r>
            <a:r>
              <a:rPr lang="es-ES" sz="3600" dirty="0" err="1"/>
              <a:t>Td</a:t>
            </a:r>
            <a:endParaRPr lang="es-ES" sz="3600" dirty="0"/>
          </a:p>
        </p:txBody>
      </p:sp>
      <p:grpSp>
        <p:nvGrpSpPr>
          <p:cNvPr id="10" name="9 Grupo"/>
          <p:cNvGrpSpPr/>
          <p:nvPr/>
        </p:nvGrpSpPr>
        <p:grpSpPr>
          <a:xfrm>
            <a:off x="728575" y="3596902"/>
            <a:ext cx="12563315" cy="4680520"/>
            <a:chOff x="792187" y="2844403"/>
            <a:chExt cx="12563315" cy="468052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87" y="2844403"/>
              <a:ext cx="1256331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7704956" y="4140547"/>
              <a:ext cx="576064" cy="68407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de flecha"/>
            <p:cNvCxnSpPr>
              <a:stCxn id="4" idx="3"/>
            </p:cNvCxnSpPr>
            <p:nvPr/>
          </p:nvCxnSpPr>
          <p:spPr>
            <a:xfrm flipH="1">
              <a:off x="7073844" y="4724442"/>
              <a:ext cx="715475" cy="280048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874" y="8263507"/>
            <a:ext cx="2762718" cy="431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a:spLocks noGrp="1"/>
          </p:cNvSpPr>
          <p:nvPr>
            <p:ph type="title"/>
          </p:nvPr>
        </p:nvSpPr>
        <p:spPr>
          <a:xfrm>
            <a:off x="1129497" y="324123"/>
            <a:ext cx="11761470" cy="2100263"/>
          </a:xfrm>
        </p:spPr>
        <p:txBody>
          <a:bodyPr>
            <a:normAutofit fontScale="90000"/>
          </a:bodyPr>
          <a:lstStyle/>
          <a:p>
            <a:pPr algn="ctr"/>
            <a:r>
              <a:rPr lang="es-ES" b="1" dirty="0"/>
              <a:t>RESPUESTA DEL PID SERVER</a:t>
            </a:r>
            <a:endParaRPr lang="es-ES" dirty="0"/>
          </a:p>
        </p:txBody>
      </p:sp>
    </p:spTree>
    <p:extLst>
      <p:ext uri="{BB962C8B-B14F-4D97-AF65-F5344CB8AC3E}">
        <p14:creationId xmlns:p14="http://schemas.microsoft.com/office/powerpoint/2010/main" val="16714925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87" y="1404243"/>
            <a:ext cx="12457384" cy="2160240"/>
          </a:xfrm>
        </p:spPr>
        <p:txBody>
          <a:bodyPr>
            <a:normAutofit fontScale="70000" lnSpcReduction="20000"/>
          </a:bodyPr>
          <a:lstStyle/>
          <a:p>
            <a:pPr algn="just"/>
            <a:r>
              <a:rPr lang="es-ES" dirty="0"/>
              <a:t>Los datos obtenidos mediante la función de PID server muestran el valor del SET POINT la cual se muestra en color azul, el valor de Proceso se muestra en color rojo y el valor de Control se muestra de color verde.</a:t>
            </a:r>
          </a:p>
          <a:p>
            <a:endParaRPr lang="es-ES" dirty="0"/>
          </a:p>
        </p:txBody>
      </p:sp>
      <p:pic>
        <p:nvPicPr>
          <p:cNvPr id="4" name="3 Imagen"/>
          <p:cNvPicPr/>
          <p:nvPr/>
        </p:nvPicPr>
        <p:blipFill rotWithShape="1">
          <a:blip r:embed="rId2"/>
          <a:srcRect l="30271" t="36094" r="28979" b="38462"/>
          <a:stretch/>
        </p:blipFill>
        <p:spPr bwMode="auto">
          <a:xfrm>
            <a:off x="504156" y="4428579"/>
            <a:ext cx="13465496" cy="583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20306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90" y="504647"/>
            <a:ext cx="13321570" cy="2100263"/>
          </a:xfrm>
        </p:spPr>
        <p:txBody>
          <a:bodyPr/>
          <a:lstStyle/>
          <a:p>
            <a:pPr lvl="1" algn="ctr" rtl="0">
              <a:spcBef>
                <a:spcPct val="0"/>
              </a:spcBef>
            </a:pPr>
            <a:r>
              <a:rPr lang="es-ES" sz="6000" b="1" dirty="0">
                <a:solidFill>
                  <a:schemeClr val="tx1"/>
                </a:solidFill>
                <a:latin typeface="+mj-lt"/>
              </a:rPr>
              <a:t>CONCLUSIONES.</a:t>
            </a:r>
            <a:r>
              <a:rPr lang="es-ES" sz="1400" dirty="0"/>
              <a:t/>
            </a:r>
            <a:br>
              <a:rPr lang="es-ES" sz="1400" dirty="0"/>
            </a:br>
            <a:endParaRPr lang="es-ES" dirty="0"/>
          </a:p>
        </p:txBody>
      </p:sp>
      <p:sp>
        <p:nvSpPr>
          <p:cNvPr id="3" name="2 Marcador de contenido"/>
          <p:cNvSpPr>
            <a:spLocks noGrp="1"/>
          </p:cNvSpPr>
          <p:nvPr>
            <p:ph idx="1"/>
          </p:nvPr>
        </p:nvSpPr>
        <p:spPr>
          <a:xfrm>
            <a:off x="720090" y="2340348"/>
            <a:ext cx="13249562" cy="9433047"/>
          </a:xfrm>
        </p:spPr>
        <p:txBody>
          <a:bodyPr>
            <a:normAutofit fontScale="70000" lnSpcReduction="20000"/>
          </a:bodyPr>
          <a:lstStyle/>
          <a:p>
            <a:pPr lvl="0" algn="just"/>
            <a:r>
              <a:rPr lang="es-ES" sz="5900" dirty="0"/>
              <a:t>Se realizó para la empresa BIGBAMBOO S.A  el diseño, construcción, e implementación de un sistema de control digital del horno de activación de  resina  para  bloques prensados de bambú, mediante la interacción del </a:t>
            </a:r>
            <a:r>
              <a:rPr lang="es-ES" sz="5900" dirty="0" err="1" smtClean="0"/>
              <a:t>OPLC</a:t>
            </a:r>
            <a:r>
              <a:rPr lang="es-ES" sz="5900" dirty="0" smtClean="0"/>
              <a:t>, </a:t>
            </a:r>
            <a:r>
              <a:rPr lang="es-ES" sz="5900" dirty="0"/>
              <a:t>sensores y actuadores.</a:t>
            </a:r>
          </a:p>
          <a:p>
            <a:pPr lvl="0" algn="just"/>
            <a:r>
              <a:rPr lang="es-ES" sz="5900" dirty="0"/>
              <a:t>Se diseñó e implemento los sistemas de calefacción, ventilación y control formando en conjunto una automatización de campo o proceso del horno de activación de resina.</a:t>
            </a:r>
          </a:p>
          <a:p>
            <a:pPr lvl="0" algn="just"/>
            <a:r>
              <a:rPr lang="es-ES" sz="5900" dirty="0"/>
              <a:t>La HMI diseñada brinda al operario una interfaz amigable y funcional para el  control del proceso de activación de resina y la manipulación de las variables que involucran al </a:t>
            </a:r>
            <a:r>
              <a:rPr lang="es-ES" sz="5900" dirty="0" smtClean="0"/>
              <a:t>mismo.</a:t>
            </a:r>
            <a:endParaRPr lang="es-ES" sz="5900" dirty="0"/>
          </a:p>
          <a:p>
            <a:pPr lvl="0" algn="just"/>
            <a:r>
              <a:rPr lang="es-ES" sz="5900" dirty="0"/>
              <a:t>El sistema de control implementado es escalable a 150 bloques con el mismo laso de control, en un intervalo mayor de tiempo de ascenso.</a:t>
            </a:r>
          </a:p>
          <a:p>
            <a:endParaRPr lang="es-ES" dirty="0"/>
          </a:p>
        </p:txBody>
      </p:sp>
    </p:spTree>
    <p:extLst>
      <p:ext uri="{BB962C8B-B14F-4D97-AF65-F5344CB8AC3E}">
        <p14:creationId xmlns:p14="http://schemas.microsoft.com/office/powerpoint/2010/main" val="14023971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0180" y="1908299"/>
            <a:ext cx="12961440" cy="9001000"/>
          </a:xfrm>
        </p:spPr>
        <p:txBody>
          <a:bodyPr>
            <a:normAutofit fontScale="92500" lnSpcReduction="20000"/>
          </a:bodyPr>
          <a:lstStyle/>
          <a:p>
            <a:pPr lvl="0" algn="just"/>
            <a:r>
              <a:rPr lang="es-ES" sz="3900" dirty="0"/>
              <a:t>El controlador implementado genera turbulencia de aire caliente, lo cual permite que la diferencia de temperaturas en los puntos </a:t>
            </a:r>
            <a:r>
              <a:rPr lang="es-ES" sz="3900" dirty="0" err="1"/>
              <a:t>sensados</a:t>
            </a:r>
            <a:r>
              <a:rPr lang="es-ES" sz="3900" dirty="0"/>
              <a:t> del horno este dentro de un rango de 10 grados centígrados respecto a la referencial.</a:t>
            </a:r>
          </a:p>
          <a:p>
            <a:pPr lvl="0" algn="just"/>
            <a:r>
              <a:rPr lang="es-ES" sz="3900" dirty="0"/>
              <a:t>Se modifica la curva de temperatura dada por BIGBAMBOO S.A, debido a que la nueva curva de temperatura diseñada con el controlador resulta eficiente, en menor tiempo y es escalable. </a:t>
            </a:r>
          </a:p>
          <a:p>
            <a:pPr lvl="0" algn="just"/>
            <a:r>
              <a:rPr lang="es-ES" sz="3900" dirty="0"/>
              <a:t>La Empresa BIGBAMBOO S.A en su proceso inicial de activación de resina, se basaba en una carga de 60 bloques en un proceso de 12 horas para la activación de la resina, con un quemador de 3GPH (Galones por hora) de combustible Diesel, en el cual invertían 0,6 dólares por bloque, a partir de la implementación del control en una carga de 80 bloques con dos quemadores a diesel que consumen 4GPH en un proceso 8 horas se invierte 0,4 dólares, consecuentemente se obtiene un ahorro energético y económico.</a:t>
            </a:r>
          </a:p>
          <a:p>
            <a:endParaRPr lang="es-ES" dirty="0"/>
          </a:p>
        </p:txBody>
      </p:sp>
    </p:spTree>
    <p:extLst>
      <p:ext uri="{BB962C8B-B14F-4D97-AF65-F5344CB8AC3E}">
        <p14:creationId xmlns:p14="http://schemas.microsoft.com/office/powerpoint/2010/main" val="3773626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0220" y="540147"/>
            <a:ext cx="12817424" cy="2100263"/>
          </a:xfrm>
        </p:spPr>
        <p:txBody>
          <a:bodyPr>
            <a:normAutofit/>
          </a:bodyPr>
          <a:lstStyle/>
          <a:p>
            <a:pPr lvl="1" algn="ctr"/>
            <a:r>
              <a:rPr lang="es-ES" sz="6000" b="1" dirty="0" smtClean="0">
                <a:solidFill>
                  <a:schemeClr val="tx1"/>
                </a:solidFill>
                <a:latin typeface="+mj-lt"/>
              </a:rPr>
              <a:t>RECOMENDACIONES</a:t>
            </a:r>
            <a:endParaRPr lang="es-ES" sz="6000" dirty="0">
              <a:solidFill>
                <a:schemeClr val="tx1"/>
              </a:solidFill>
              <a:latin typeface="+mj-lt"/>
            </a:endParaRPr>
          </a:p>
        </p:txBody>
      </p:sp>
      <p:sp>
        <p:nvSpPr>
          <p:cNvPr id="3" name="2 Marcador de contenido"/>
          <p:cNvSpPr>
            <a:spLocks noGrp="1"/>
          </p:cNvSpPr>
          <p:nvPr>
            <p:ph idx="1"/>
          </p:nvPr>
        </p:nvSpPr>
        <p:spPr>
          <a:xfrm>
            <a:off x="720090" y="2940368"/>
            <a:ext cx="13033538" cy="9265075"/>
          </a:xfrm>
        </p:spPr>
        <p:txBody>
          <a:bodyPr>
            <a:normAutofit fontScale="70000" lnSpcReduction="20000"/>
          </a:bodyPr>
          <a:lstStyle/>
          <a:p>
            <a:pPr lvl="0" algn="just"/>
            <a:r>
              <a:rPr lang="es-ES" dirty="0"/>
              <a:t>BIGBAMBOO S.A adopte  la curva de temperatura obtenida, dado que la curva dada por  la empresa es basada en el proceso de activación de resina chino de la empresa </a:t>
            </a:r>
            <a:r>
              <a:rPr lang="es-ES" dirty="0" err="1"/>
              <a:t>TUKA</a:t>
            </a:r>
            <a:r>
              <a:rPr lang="es-ES" dirty="0"/>
              <a:t> BAMBÚ, la cual utiliza energía eléctrica como fuente de suministro, por tal motivo  los costos de implementación son elevados, es por tal razón que la empresa BIGBAMBOO se basó en otra fuente de suministro de energía con la cual se obtuvo una nueva curva de temperatura garantizando la correcta activación de la resina de los bloques.</a:t>
            </a:r>
          </a:p>
          <a:p>
            <a:pPr lvl="0" algn="just"/>
            <a:r>
              <a:rPr lang="es-ES" dirty="0"/>
              <a:t>Adquirir quemadores de mayor capacidad y modulables, con el fin de poder manipular el flujo de combustible a través de una válvula proporcional, para obtener un ahorro energético mayor.</a:t>
            </a:r>
          </a:p>
          <a:p>
            <a:pPr lvl="0" algn="just"/>
            <a:r>
              <a:rPr lang="es-ES" dirty="0"/>
              <a:t>Revestir los ductos de recirculación de aire de los ventiladores con aislantes, para que la pérdida de  calor al ambiente sea menor, los aislantes utilizados para la cámara interna del horno deben ser de un grado de resistencia térmica mayor para que no existan zonas frías, y poder delimitar un espacio de trabajo </a:t>
            </a:r>
            <a:r>
              <a:rPr lang="es-ES" dirty="0" smtClean="0"/>
              <a:t>mayor. </a:t>
            </a:r>
            <a:endParaRPr lang="es-ES" dirty="0"/>
          </a:p>
          <a:p>
            <a:endParaRPr lang="es-ES" dirty="0"/>
          </a:p>
        </p:txBody>
      </p:sp>
    </p:spTree>
    <p:extLst>
      <p:ext uri="{BB962C8B-B14F-4D97-AF65-F5344CB8AC3E}">
        <p14:creationId xmlns:p14="http://schemas.microsoft.com/office/powerpoint/2010/main" val="8155841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8172" y="4140547"/>
            <a:ext cx="13105546" cy="4824536"/>
          </a:xfrm>
        </p:spPr>
        <p:txBody>
          <a:bodyPr>
            <a:normAutofit fontScale="77500" lnSpcReduction="20000"/>
          </a:bodyPr>
          <a:lstStyle/>
          <a:p>
            <a:pPr lvl="0" algn="just"/>
            <a:r>
              <a:rPr lang="es-ES" dirty="0"/>
              <a:t>Colocar filtros de aire en los quemadores para impedir el paso de partículas de viruta ya que los mismos se encuentran en una zona muy expuesta a estas.</a:t>
            </a:r>
          </a:p>
          <a:p>
            <a:pPr lvl="0" algn="just"/>
            <a:r>
              <a:rPr lang="es-ES" dirty="0"/>
              <a:t>La implementación de su sistema de alarmas con sensores de llama para los quemadores, nivel para los tanques de combustible, humo para el horno, esto con el fin de realizar un proceso seguro</a:t>
            </a:r>
            <a:r>
              <a:rPr lang="es-ES" dirty="0" smtClean="0"/>
              <a:t>.</a:t>
            </a:r>
          </a:p>
          <a:p>
            <a:pPr lvl="0" algn="just"/>
            <a:endParaRPr lang="es-ES" dirty="0"/>
          </a:p>
          <a:p>
            <a:pPr marL="61722" lvl="0" indent="0" algn="just">
              <a:buNone/>
            </a:pPr>
            <a:endParaRPr lang="es-ES" dirty="0"/>
          </a:p>
          <a:p>
            <a:endParaRPr lang="es-ES" dirty="0"/>
          </a:p>
        </p:txBody>
      </p:sp>
    </p:spTree>
    <p:extLst>
      <p:ext uri="{BB962C8B-B14F-4D97-AF65-F5344CB8AC3E}">
        <p14:creationId xmlns:p14="http://schemas.microsoft.com/office/powerpoint/2010/main" val="2632433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6204" y="1548259"/>
            <a:ext cx="13177554" cy="2100263"/>
          </a:xfrm>
        </p:spPr>
        <p:txBody>
          <a:bodyPr>
            <a:normAutofit/>
          </a:bodyPr>
          <a:lstStyle/>
          <a:p>
            <a:pPr lvl="1" algn="ctr" rtl="0">
              <a:spcBef>
                <a:spcPct val="0"/>
              </a:spcBef>
            </a:pPr>
            <a:r>
              <a:rPr lang="es-ES" sz="6000" b="1" dirty="0">
                <a:solidFill>
                  <a:schemeClr val="tx1"/>
                </a:solidFill>
              </a:rPr>
              <a:t>OBJETIVO</a:t>
            </a:r>
            <a:r>
              <a:rPr lang="es-ES" sz="6000" b="1" dirty="0" smtClean="0">
                <a:solidFill>
                  <a:schemeClr val="tx1"/>
                </a:solidFill>
              </a:rPr>
              <a:t>.</a:t>
            </a:r>
            <a:endParaRPr lang="es-ES" sz="6000" dirty="0">
              <a:solidFill>
                <a:schemeClr val="tx1"/>
              </a:solidFill>
            </a:endParaRPr>
          </a:p>
        </p:txBody>
      </p:sp>
      <p:sp>
        <p:nvSpPr>
          <p:cNvPr id="3" name="2 Marcador de contenido"/>
          <p:cNvSpPr>
            <a:spLocks noGrp="1"/>
          </p:cNvSpPr>
          <p:nvPr>
            <p:ph idx="1"/>
          </p:nvPr>
        </p:nvSpPr>
        <p:spPr>
          <a:xfrm>
            <a:off x="648172" y="5148659"/>
            <a:ext cx="13033538" cy="2352307"/>
          </a:xfrm>
        </p:spPr>
        <p:txBody>
          <a:bodyPr>
            <a:normAutofit fontScale="70000" lnSpcReduction="20000"/>
          </a:bodyPr>
          <a:lstStyle/>
          <a:p>
            <a:pPr algn="just"/>
            <a:r>
              <a:rPr lang="es-ES" dirty="0"/>
              <a:t>Brindar a la empresa BIGBAMBOO S.A  el diseño, construcción, e implementación de un sistema de control digital para la activación de la resina  de  bloques prensados de bambú, mediante la automatización de un horno de activación de resina</a:t>
            </a:r>
            <a:r>
              <a:rPr lang="es-ES" dirty="0" smtClean="0"/>
              <a:t>.</a:t>
            </a:r>
            <a:endParaRPr lang="es-ES" dirty="0"/>
          </a:p>
        </p:txBody>
      </p:sp>
    </p:spTree>
    <p:extLst>
      <p:ext uri="{BB962C8B-B14F-4D97-AF65-F5344CB8AC3E}">
        <p14:creationId xmlns:p14="http://schemas.microsoft.com/office/powerpoint/2010/main" val="10120232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VIDEOS</a:t>
            </a:r>
            <a:endParaRPr lang="es-ES" dirty="0"/>
          </a:p>
        </p:txBody>
      </p:sp>
      <p:sp>
        <p:nvSpPr>
          <p:cNvPr id="3" name="2 Marcador de contenido"/>
          <p:cNvSpPr>
            <a:spLocks noGrp="1"/>
          </p:cNvSpPr>
          <p:nvPr>
            <p:ph idx="1"/>
          </p:nvPr>
        </p:nvSpPr>
        <p:spPr/>
        <p:txBody>
          <a:bodyPr>
            <a:normAutofit/>
          </a:bodyPr>
          <a:lstStyle/>
          <a:p>
            <a:r>
              <a:rPr lang="en-US" dirty="0" err="1" smtClean="0"/>
              <a:t>Arranque</a:t>
            </a:r>
            <a:r>
              <a:rPr lang="en-US" dirty="0" smtClean="0"/>
              <a:t> en 30 HZ</a:t>
            </a:r>
          </a:p>
          <a:p>
            <a:pPr lvl="1"/>
            <a:r>
              <a:rPr lang="en-US" dirty="0" smtClean="0">
                <a:hlinkClick r:id="rId2" action="ppaction://hlinkfile"/>
              </a:rPr>
              <a:t>HMI</a:t>
            </a:r>
            <a:endParaRPr lang="en-US" dirty="0" smtClean="0"/>
          </a:p>
          <a:p>
            <a:pPr lvl="1"/>
            <a:r>
              <a:rPr lang="en-US" dirty="0" err="1" smtClean="0">
                <a:hlinkClick r:id="rId3" action="ppaction://hlinkfile"/>
              </a:rPr>
              <a:t>Variadores</a:t>
            </a:r>
            <a:endParaRPr lang="en-US" dirty="0" smtClean="0"/>
          </a:p>
          <a:p>
            <a:pPr lvl="1"/>
            <a:r>
              <a:rPr lang="en-US" dirty="0" err="1" smtClean="0">
                <a:hlinkClick r:id="rId4" action="ppaction://hlinkfile"/>
              </a:rPr>
              <a:t>Ventiladores</a:t>
            </a:r>
            <a:endParaRPr lang="en-US" dirty="0" smtClean="0"/>
          </a:p>
          <a:p>
            <a:pPr lvl="1"/>
            <a:r>
              <a:rPr lang="en-US" dirty="0" err="1" smtClean="0">
                <a:hlinkClick r:id="rId5" action="ppaction://hlinkfile"/>
              </a:rPr>
              <a:t>Quemador</a:t>
            </a:r>
            <a:endParaRPr lang="en-US" dirty="0" smtClean="0"/>
          </a:p>
          <a:p>
            <a:r>
              <a:rPr lang="en-US" dirty="0" smtClean="0"/>
              <a:t>Control a 49 Hz</a:t>
            </a:r>
          </a:p>
          <a:p>
            <a:pPr lvl="1"/>
            <a:r>
              <a:rPr lang="en-US" dirty="0" err="1" smtClean="0">
                <a:hlinkClick r:id="rId6" action="ppaction://hlinkfile"/>
              </a:rPr>
              <a:t>Variadores</a:t>
            </a:r>
            <a:endParaRPr lang="en-US" dirty="0" smtClean="0"/>
          </a:p>
          <a:p>
            <a:pPr lvl="1"/>
            <a:r>
              <a:rPr lang="en-US" dirty="0" err="1" smtClean="0">
                <a:hlinkClick r:id="rId7" action="ppaction://hlinkfile"/>
              </a:rPr>
              <a:t>Ventiladores</a:t>
            </a:r>
            <a:endParaRPr lang="en-US" dirty="0" smtClean="0"/>
          </a:p>
          <a:p>
            <a:pPr lvl="1"/>
            <a:r>
              <a:rPr lang="en-US" dirty="0" smtClean="0">
                <a:hlinkClick r:id="rId8" action="ppaction://hlinkfile"/>
              </a:rPr>
              <a:t>HMI</a:t>
            </a:r>
            <a:endParaRPr lang="en-US" dirty="0" smtClean="0"/>
          </a:p>
        </p:txBody>
      </p:sp>
    </p:spTree>
    <p:extLst>
      <p:ext uri="{BB962C8B-B14F-4D97-AF65-F5344CB8AC3E}">
        <p14:creationId xmlns:p14="http://schemas.microsoft.com/office/powerpoint/2010/main" val="1575564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6164" y="5292675"/>
            <a:ext cx="13393488" cy="2100263"/>
          </a:xfrm>
        </p:spPr>
        <p:txBody>
          <a:bodyPr>
            <a:normAutofit/>
          </a:bodyPr>
          <a:lstStyle/>
          <a:p>
            <a:pPr algn="ctr"/>
            <a:r>
              <a:rPr lang="es-ES" sz="11500" b="1" dirty="0" smtClean="0"/>
              <a:t>GRACIAS</a:t>
            </a:r>
            <a:endParaRPr lang="es-ES" sz="11500" b="1" dirty="0"/>
          </a:p>
        </p:txBody>
      </p:sp>
    </p:spTree>
    <p:extLst>
      <p:ext uri="{BB962C8B-B14F-4D97-AF65-F5344CB8AC3E}">
        <p14:creationId xmlns:p14="http://schemas.microsoft.com/office/powerpoint/2010/main" val="190860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180" y="1980307"/>
            <a:ext cx="13177554" cy="2100263"/>
          </a:xfrm>
        </p:spPr>
        <p:txBody>
          <a:bodyPr>
            <a:normAutofit/>
          </a:bodyPr>
          <a:lstStyle/>
          <a:p>
            <a:pPr lvl="1" algn="ctr" rtl="0">
              <a:spcBef>
                <a:spcPct val="0"/>
              </a:spcBef>
            </a:pPr>
            <a:r>
              <a:rPr lang="es-ES" sz="6000" b="1" dirty="0">
                <a:solidFill>
                  <a:schemeClr val="tx1"/>
                </a:solidFill>
              </a:rPr>
              <a:t>OBJETIVOS ESPECÍFICOS</a:t>
            </a:r>
            <a:r>
              <a:rPr lang="es-ES" sz="6000" b="1" dirty="0" smtClean="0">
                <a:solidFill>
                  <a:schemeClr val="tx1"/>
                </a:solidFill>
              </a:rPr>
              <a:t>.</a:t>
            </a:r>
            <a:endParaRPr lang="es-ES" sz="6000" dirty="0">
              <a:solidFill>
                <a:schemeClr val="tx1"/>
              </a:solidFill>
            </a:endParaRPr>
          </a:p>
        </p:txBody>
      </p:sp>
      <p:sp>
        <p:nvSpPr>
          <p:cNvPr id="3" name="2 Marcador de contenido"/>
          <p:cNvSpPr>
            <a:spLocks noGrp="1"/>
          </p:cNvSpPr>
          <p:nvPr>
            <p:ph idx="1"/>
          </p:nvPr>
        </p:nvSpPr>
        <p:spPr>
          <a:xfrm>
            <a:off x="648172" y="5004643"/>
            <a:ext cx="13033538" cy="4296523"/>
          </a:xfrm>
        </p:spPr>
        <p:txBody>
          <a:bodyPr>
            <a:normAutofit fontScale="70000" lnSpcReduction="20000"/>
          </a:bodyPr>
          <a:lstStyle/>
          <a:p>
            <a:pPr lvl="0" algn="just"/>
            <a:r>
              <a:rPr lang="es-ES" dirty="0"/>
              <a:t>Diseñar  e implementar los diferentes sistemas que intervienen en el proceso </a:t>
            </a:r>
            <a:r>
              <a:rPr lang="es-ES" dirty="0" smtClean="0"/>
              <a:t>que son</a:t>
            </a:r>
            <a:r>
              <a:rPr lang="es-ES" dirty="0"/>
              <a:t>: calefacción, ventilación, control.</a:t>
            </a:r>
          </a:p>
          <a:p>
            <a:pPr lvl="0" algn="just"/>
            <a:r>
              <a:rPr lang="es-ES" dirty="0"/>
              <a:t>Realizar un HMI funcional, amigable al operador con las respectivas alarmas y parámetros de control.</a:t>
            </a:r>
          </a:p>
          <a:p>
            <a:pPr lvl="0" algn="just"/>
            <a:r>
              <a:rPr lang="es-ES" dirty="0"/>
              <a:t>Tomar las conclusiones y los respectivos datos técnicos estandarizados para poder aplicar a un horno de mayor capacidad.</a:t>
            </a:r>
          </a:p>
          <a:p>
            <a:endParaRPr lang="es-ES" dirty="0"/>
          </a:p>
        </p:txBody>
      </p:sp>
    </p:spTree>
    <p:extLst>
      <p:ext uri="{BB962C8B-B14F-4D97-AF65-F5344CB8AC3E}">
        <p14:creationId xmlns:p14="http://schemas.microsoft.com/office/powerpoint/2010/main" val="2184876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6204" y="2196331"/>
            <a:ext cx="13033538" cy="2100263"/>
          </a:xfrm>
        </p:spPr>
        <p:txBody>
          <a:bodyPr>
            <a:normAutofit/>
          </a:bodyPr>
          <a:lstStyle/>
          <a:p>
            <a:pPr lvl="1" algn="ctr"/>
            <a:r>
              <a:rPr lang="es-ES" sz="6000" b="1" dirty="0">
                <a:solidFill>
                  <a:schemeClr val="tx1"/>
                </a:solidFill>
                <a:latin typeface="+mj-lt"/>
              </a:rPr>
              <a:t>ALCANCE DEL PROYECTO.</a:t>
            </a:r>
            <a:endParaRPr lang="es-ES" sz="6000" dirty="0">
              <a:solidFill>
                <a:schemeClr val="tx1"/>
              </a:solidFill>
              <a:latin typeface="+mj-lt"/>
            </a:endParaRPr>
          </a:p>
        </p:txBody>
      </p:sp>
      <p:sp>
        <p:nvSpPr>
          <p:cNvPr id="3" name="2 Marcador de contenido"/>
          <p:cNvSpPr>
            <a:spLocks noGrp="1"/>
          </p:cNvSpPr>
          <p:nvPr>
            <p:ph idx="1"/>
          </p:nvPr>
        </p:nvSpPr>
        <p:spPr>
          <a:xfrm>
            <a:off x="720180" y="5148659"/>
            <a:ext cx="13105546" cy="4440539"/>
          </a:xfrm>
        </p:spPr>
        <p:txBody>
          <a:bodyPr>
            <a:normAutofit fontScale="70000" lnSpcReduction="20000"/>
          </a:bodyPr>
          <a:lstStyle/>
          <a:p>
            <a:pPr algn="just"/>
            <a:r>
              <a:rPr lang="es-ES" dirty="0"/>
              <a:t>El proyecto tiene como alcance total,  la automatización del horno en un nivel de campo o proceso según la pirámide de automatización, debido a que intervienen bloques de entrada / salida, PLC, </a:t>
            </a:r>
            <a:r>
              <a:rPr lang="es-ES" dirty="0" smtClean="0"/>
              <a:t>controladores</a:t>
            </a:r>
            <a:r>
              <a:rPr lang="es-ES" dirty="0"/>
              <a:t>.</a:t>
            </a:r>
          </a:p>
          <a:p>
            <a:pPr algn="just"/>
            <a:r>
              <a:rPr lang="es-ES" dirty="0"/>
              <a:t>Se realizara </a:t>
            </a:r>
            <a:r>
              <a:rPr lang="es-ES" dirty="0" smtClean="0"/>
              <a:t>una </a:t>
            </a:r>
            <a:r>
              <a:rPr lang="es-ES" dirty="0"/>
              <a:t>interfaz Humano Maquina (HMI), </a:t>
            </a:r>
            <a:r>
              <a:rPr lang="es-ES" dirty="0" smtClean="0"/>
              <a:t>la misma que proporcionará la información de todo el proceso de activación de resina, en el cual intervienen los sistemas de calefacción, ventilación y control.</a:t>
            </a:r>
            <a:endParaRPr lang="es-ES" dirty="0"/>
          </a:p>
        </p:txBody>
      </p:sp>
    </p:spTree>
    <p:extLst>
      <p:ext uri="{BB962C8B-B14F-4D97-AF65-F5344CB8AC3E}">
        <p14:creationId xmlns:p14="http://schemas.microsoft.com/office/powerpoint/2010/main" val="3610285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388" y="5580707"/>
            <a:ext cx="9542952" cy="1429755"/>
          </a:xfrm>
        </p:spPr>
        <p:txBody>
          <a:bodyPr>
            <a:normAutofit/>
          </a:bodyPr>
          <a:lstStyle/>
          <a:p>
            <a:pPr algn="ctr"/>
            <a:r>
              <a:rPr lang="es-MX" sz="6000" dirty="0"/>
              <a:t>PRESERVACIÓN DEL BAMBÚ</a:t>
            </a:r>
            <a:endParaRPr lang="es-ES" sz="6000" dirty="0"/>
          </a:p>
        </p:txBody>
      </p:sp>
      <p:graphicFrame>
        <p:nvGraphicFramePr>
          <p:cNvPr id="6" name="5 Tabla"/>
          <p:cNvGraphicFramePr>
            <a:graphicFrameLocks noGrp="1"/>
          </p:cNvGraphicFramePr>
          <p:nvPr>
            <p:extLst>
              <p:ext uri="{D42A27DB-BD31-4B8C-83A1-F6EECF244321}">
                <p14:modId xmlns:p14="http://schemas.microsoft.com/office/powerpoint/2010/main" val="3930836029"/>
              </p:ext>
            </p:extLst>
          </p:nvPr>
        </p:nvGraphicFramePr>
        <p:xfrm>
          <a:off x="2687335" y="2484363"/>
          <a:ext cx="8883114" cy="2743200"/>
        </p:xfrm>
        <a:graphic>
          <a:graphicData uri="http://schemas.openxmlformats.org/drawingml/2006/table">
            <a:tbl>
              <a:tblPr firstRow="1" firstCol="1" bandRow="1">
                <a:tableStyleId>{5940675A-B579-460E-94D1-54222C63F5DA}</a:tableStyleId>
              </a:tblPr>
              <a:tblGrid>
                <a:gridCol w="4442557"/>
                <a:gridCol w="4440557"/>
              </a:tblGrid>
              <a:tr h="506729">
                <a:tc>
                  <a:txBody>
                    <a:bodyPr/>
                    <a:lstStyle/>
                    <a:p>
                      <a:pPr algn="ctr">
                        <a:lnSpc>
                          <a:spcPct val="150000"/>
                        </a:lnSpc>
                        <a:spcAft>
                          <a:spcPts val="1000"/>
                        </a:spcAft>
                      </a:pPr>
                      <a:r>
                        <a:rPr lang="es-ES" sz="2400" dirty="0">
                          <a:effectLst/>
                        </a:rPr>
                        <a:t>ÍTEM.</a:t>
                      </a:r>
                      <a:endParaRPr lang="es-ES" sz="2400" dirty="0">
                        <a:effectLst/>
                        <a:latin typeface="Calibri"/>
                        <a:ea typeface="Calibri"/>
                        <a:cs typeface="Times New Roman"/>
                      </a:endParaRPr>
                    </a:p>
                  </a:txBody>
                  <a:tcPr marL="108015" marR="108015" marT="0" marB="0"/>
                </a:tc>
                <a:tc>
                  <a:txBody>
                    <a:bodyPr/>
                    <a:lstStyle/>
                    <a:p>
                      <a:pPr algn="ctr">
                        <a:lnSpc>
                          <a:spcPct val="150000"/>
                        </a:lnSpc>
                        <a:spcAft>
                          <a:spcPts val="1000"/>
                        </a:spcAft>
                      </a:pPr>
                      <a:r>
                        <a:rPr lang="es-ES" sz="2400">
                          <a:effectLst/>
                        </a:rPr>
                        <a:t>RANGO.</a:t>
                      </a:r>
                      <a:endParaRPr lang="es-ES" sz="2400">
                        <a:effectLst/>
                        <a:latin typeface="Calibri"/>
                        <a:ea typeface="Calibri"/>
                        <a:cs typeface="Times New Roman"/>
                      </a:endParaRPr>
                    </a:p>
                  </a:txBody>
                  <a:tcPr marL="108015" marR="108015" marT="0" marB="0"/>
                </a:tc>
              </a:tr>
              <a:tr h="1008126">
                <a:tc>
                  <a:txBody>
                    <a:bodyPr/>
                    <a:lstStyle/>
                    <a:p>
                      <a:pPr algn="just">
                        <a:lnSpc>
                          <a:spcPct val="150000"/>
                        </a:lnSpc>
                        <a:spcAft>
                          <a:spcPts val="1000"/>
                        </a:spcAft>
                      </a:pPr>
                      <a:r>
                        <a:rPr lang="es-ES" sz="2400" dirty="0">
                          <a:effectLst/>
                        </a:rPr>
                        <a:t>Temperatura.</a:t>
                      </a:r>
                      <a:endParaRPr lang="es-ES" sz="2400" dirty="0">
                        <a:effectLst/>
                        <a:latin typeface="Calibri"/>
                        <a:ea typeface="Calibri"/>
                        <a:cs typeface="Times New Roman"/>
                      </a:endParaRPr>
                    </a:p>
                  </a:txBody>
                  <a:tcPr marL="108015" marR="108015" marT="0" marB="0"/>
                </a:tc>
                <a:tc>
                  <a:txBody>
                    <a:bodyPr/>
                    <a:lstStyle/>
                    <a:p>
                      <a:pPr algn="just">
                        <a:lnSpc>
                          <a:spcPct val="150000"/>
                        </a:lnSpc>
                        <a:spcAft>
                          <a:spcPts val="1000"/>
                        </a:spcAft>
                      </a:pPr>
                      <a:r>
                        <a:rPr lang="es-ES" sz="2400">
                          <a:effectLst/>
                        </a:rPr>
                        <a:t>293.15 – 303.15 °K (20 - 30  °C).</a:t>
                      </a:r>
                      <a:endParaRPr lang="es-ES" sz="2400">
                        <a:effectLst/>
                        <a:latin typeface="Calibri"/>
                        <a:ea typeface="Calibri"/>
                        <a:cs typeface="Times New Roman"/>
                      </a:endParaRPr>
                    </a:p>
                  </a:txBody>
                  <a:tcPr marL="108015" marR="108015" marT="0" marB="0"/>
                </a:tc>
              </a:tr>
              <a:tr h="506729">
                <a:tc>
                  <a:txBody>
                    <a:bodyPr/>
                    <a:lstStyle/>
                    <a:p>
                      <a:pPr algn="just">
                        <a:lnSpc>
                          <a:spcPct val="150000"/>
                        </a:lnSpc>
                        <a:spcAft>
                          <a:spcPts val="1000"/>
                        </a:spcAft>
                      </a:pPr>
                      <a:r>
                        <a:rPr lang="es-ES" sz="2400">
                          <a:effectLst/>
                        </a:rPr>
                        <a:t>Altitud.</a:t>
                      </a:r>
                      <a:endParaRPr lang="es-ES" sz="2400">
                        <a:effectLst/>
                        <a:latin typeface="Calibri"/>
                        <a:ea typeface="Calibri"/>
                        <a:cs typeface="Times New Roman"/>
                      </a:endParaRPr>
                    </a:p>
                  </a:txBody>
                  <a:tcPr marL="108015" marR="108015" marT="0" marB="0"/>
                </a:tc>
                <a:tc>
                  <a:txBody>
                    <a:bodyPr/>
                    <a:lstStyle/>
                    <a:p>
                      <a:pPr algn="just">
                        <a:lnSpc>
                          <a:spcPct val="150000"/>
                        </a:lnSpc>
                        <a:spcAft>
                          <a:spcPts val="1000"/>
                        </a:spcAft>
                      </a:pPr>
                      <a:r>
                        <a:rPr lang="es-ES" sz="2400">
                          <a:effectLst/>
                        </a:rPr>
                        <a:t>0 – 1800 msnm.</a:t>
                      </a:r>
                      <a:endParaRPr lang="es-ES" sz="2400">
                        <a:effectLst/>
                        <a:latin typeface="Calibri"/>
                        <a:ea typeface="Calibri"/>
                        <a:cs typeface="Times New Roman"/>
                      </a:endParaRPr>
                    </a:p>
                  </a:txBody>
                  <a:tcPr marL="108015" marR="108015" marT="0" marB="0"/>
                </a:tc>
              </a:tr>
              <a:tr h="506729">
                <a:tc>
                  <a:txBody>
                    <a:bodyPr/>
                    <a:lstStyle/>
                    <a:p>
                      <a:pPr algn="just">
                        <a:lnSpc>
                          <a:spcPct val="150000"/>
                        </a:lnSpc>
                        <a:spcAft>
                          <a:spcPts val="1000"/>
                        </a:spcAft>
                      </a:pPr>
                      <a:r>
                        <a:rPr lang="es-ES" sz="2400">
                          <a:effectLst/>
                        </a:rPr>
                        <a:t>Humedad Relativa.</a:t>
                      </a:r>
                      <a:endParaRPr lang="es-ES" sz="2400">
                        <a:effectLst/>
                        <a:latin typeface="Calibri"/>
                        <a:ea typeface="Calibri"/>
                        <a:cs typeface="Times New Roman"/>
                      </a:endParaRPr>
                    </a:p>
                  </a:txBody>
                  <a:tcPr marL="108015" marR="108015" marT="0" marB="0"/>
                </a:tc>
                <a:tc>
                  <a:txBody>
                    <a:bodyPr/>
                    <a:lstStyle/>
                    <a:p>
                      <a:pPr algn="just">
                        <a:lnSpc>
                          <a:spcPct val="150000"/>
                        </a:lnSpc>
                        <a:spcAft>
                          <a:spcPts val="1000"/>
                        </a:spcAft>
                      </a:pPr>
                      <a:r>
                        <a:rPr lang="es-ES" sz="2400" dirty="0">
                          <a:effectLst/>
                        </a:rPr>
                        <a:t>75% - 80%</a:t>
                      </a:r>
                      <a:endParaRPr lang="es-ES" sz="2400" dirty="0">
                        <a:effectLst/>
                        <a:latin typeface="Calibri"/>
                        <a:ea typeface="Calibri"/>
                        <a:cs typeface="Times New Roman"/>
                      </a:endParaRPr>
                    </a:p>
                  </a:txBody>
                  <a:tcPr marL="108015" marR="108015" marT="0" marB="0"/>
                </a:tc>
              </a:tr>
            </a:tbl>
          </a:graphicData>
        </a:graphic>
      </p:graphicFrame>
      <p:sp>
        <p:nvSpPr>
          <p:cNvPr id="7" name="1 Título"/>
          <p:cNvSpPr txBox="1">
            <a:spLocks/>
          </p:cNvSpPr>
          <p:nvPr/>
        </p:nvSpPr>
        <p:spPr>
          <a:xfrm>
            <a:off x="1080220" y="684163"/>
            <a:ext cx="12097344" cy="1429755"/>
          </a:xfrm>
          <a:prstGeom prst="rect">
            <a:avLst/>
          </a:prstGeom>
        </p:spPr>
        <p:txBody>
          <a:bodyPr vert="horz" lIns="143996" tIns="71997" rIns="143996" bIns="7199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6000" dirty="0"/>
              <a:t>ZONAS DE </a:t>
            </a:r>
            <a:r>
              <a:rPr lang="es-MX" sz="6000" dirty="0" smtClean="0"/>
              <a:t>CULTIVO DEL BAMB</a:t>
            </a:r>
            <a:r>
              <a:rPr lang="es-ES" sz="6000" dirty="0" smtClean="0"/>
              <a:t>Ú</a:t>
            </a:r>
            <a:endParaRPr lang="es-ES" sz="6000" dirty="0"/>
          </a:p>
        </p:txBody>
      </p:sp>
      <p:graphicFrame>
        <p:nvGraphicFramePr>
          <p:cNvPr id="8" name="7 Tabla"/>
          <p:cNvGraphicFramePr>
            <a:graphicFrameLocks noGrp="1"/>
          </p:cNvGraphicFramePr>
          <p:nvPr>
            <p:extLst>
              <p:ext uri="{D42A27DB-BD31-4B8C-83A1-F6EECF244321}">
                <p14:modId xmlns:p14="http://schemas.microsoft.com/office/powerpoint/2010/main" val="2520556466"/>
              </p:ext>
            </p:extLst>
          </p:nvPr>
        </p:nvGraphicFramePr>
        <p:xfrm>
          <a:off x="2952428" y="7524923"/>
          <a:ext cx="8883114" cy="4255389"/>
        </p:xfrm>
        <a:graphic>
          <a:graphicData uri="http://schemas.openxmlformats.org/drawingml/2006/table">
            <a:tbl>
              <a:tblPr firstRow="1" firstCol="1" bandRow="1">
                <a:tableStyleId>{5940675A-B579-460E-94D1-54222C63F5DA}</a:tableStyleId>
              </a:tblPr>
              <a:tblGrid>
                <a:gridCol w="4442557"/>
                <a:gridCol w="4440557"/>
              </a:tblGrid>
              <a:tr h="506729">
                <a:tc>
                  <a:txBody>
                    <a:bodyPr/>
                    <a:lstStyle/>
                    <a:p>
                      <a:pPr algn="ctr">
                        <a:lnSpc>
                          <a:spcPct val="150000"/>
                        </a:lnSpc>
                        <a:spcAft>
                          <a:spcPts val="1000"/>
                        </a:spcAft>
                      </a:pPr>
                      <a:r>
                        <a:rPr lang="es-ES" sz="2400" dirty="0">
                          <a:effectLst/>
                        </a:rPr>
                        <a:t>ÍTEM.</a:t>
                      </a:r>
                      <a:endParaRPr lang="es-ES" sz="2400" dirty="0">
                        <a:effectLst/>
                        <a:latin typeface="Calibri"/>
                        <a:ea typeface="Calibri"/>
                        <a:cs typeface="Times New Roman"/>
                      </a:endParaRPr>
                    </a:p>
                  </a:txBody>
                  <a:tcPr marL="108015" marR="108015" marT="0" marB="0"/>
                </a:tc>
                <a:tc>
                  <a:txBody>
                    <a:bodyPr/>
                    <a:lstStyle/>
                    <a:p>
                      <a:pPr algn="ctr">
                        <a:lnSpc>
                          <a:spcPct val="150000"/>
                        </a:lnSpc>
                        <a:spcAft>
                          <a:spcPts val="1000"/>
                        </a:spcAft>
                      </a:pPr>
                      <a:r>
                        <a:rPr lang="es-ES" sz="2400">
                          <a:effectLst/>
                        </a:rPr>
                        <a:t>DESCRIPCIÓN.</a:t>
                      </a:r>
                      <a:endParaRPr lang="es-ES" sz="2400">
                        <a:effectLst/>
                        <a:latin typeface="Calibri"/>
                        <a:ea typeface="Calibri"/>
                        <a:cs typeface="Times New Roman"/>
                      </a:endParaRPr>
                    </a:p>
                  </a:txBody>
                  <a:tcPr marL="108015" marR="108015" marT="0" marB="0"/>
                </a:tc>
              </a:tr>
              <a:tr h="1008126">
                <a:tc>
                  <a:txBody>
                    <a:bodyPr/>
                    <a:lstStyle/>
                    <a:p>
                      <a:pPr algn="just">
                        <a:lnSpc>
                          <a:spcPct val="150000"/>
                        </a:lnSpc>
                        <a:spcAft>
                          <a:spcPts val="1000"/>
                        </a:spcAft>
                      </a:pPr>
                      <a:r>
                        <a:rPr lang="es-ES" sz="2400">
                          <a:effectLst/>
                        </a:rPr>
                        <a:t>Selección y Corte.</a:t>
                      </a:r>
                      <a:endParaRPr lang="es-ES" sz="2400">
                        <a:effectLst/>
                        <a:latin typeface="Calibri"/>
                        <a:ea typeface="Calibri"/>
                        <a:cs typeface="Times New Roman"/>
                      </a:endParaRPr>
                    </a:p>
                  </a:txBody>
                  <a:tcPr marL="108015" marR="108015" marT="0" marB="0"/>
                </a:tc>
                <a:tc>
                  <a:txBody>
                    <a:bodyPr/>
                    <a:lstStyle/>
                    <a:p>
                      <a:pPr algn="just">
                        <a:lnSpc>
                          <a:spcPct val="150000"/>
                        </a:lnSpc>
                        <a:spcAft>
                          <a:spcPts val="1000"/>
                        </a:spcAft>
                      </a:pPr>
                      <a:r>
                        <a:rPr lang="es-ES" sz="2400" dirty="0">
                          <a:effectLst/>
                        </a:rPr>
                        <a:t>Tiempo de crecimiento mayor a 4 años.</a:t>
                      </a:r>
                      <a:endParaRPr lang="es-ES" sz="2400" dirty="0">
                        <a:effectLst/>
                        <a:latin typeface="Calibri"/>
                        <a:ea typeface="Calibri"/>
                        <a:cs typeface="Times New Roman"/>
                      </a:endParaRPr>
                    </a:p>
                  </a:txBody>
                  <a:tcPr marL="108015" marR="108015" marT="0" marB="0"/>
                </a:tc>
              </a:tr>
              <a:tr h="1008126">
                <a:tc>
                  <a:txBody>
                    <a:bodyPr/>
                    <a:lstStyle/>
                    <a:p>
                      <a:pPr algn="just">
                        <a:lnSpc>
                          <a:spcPct val="150000"/>
                        </a:lnSpc>
                        <a:spcAft>
                          <a:spcPts val="1000"/>
                        </a:spcAft>
                      </a:pPr>
                      <a:r>
                        <a:rPr lang="es-ES" sz="2400">
                          <a:effectLst/>
                        </a:rPr>
                        <a:t>Transporte</a:t>
                      </a:r>
                      <a:endParaRPr lang="es-ES" sz="2400">
                        <a:effectLst/>
                        <a:latin typeface="Calibri"/>
                        <a:ea typeface="Calibri"/>
                        <a:cs typeface="Times New Roman"/>
                      </a:endParaRPr>
                    </a:p>
                  </a:txBody>
                  <a:tcPr marL="108015" marR="108015" marT="0" marB="0"/>
                </a:tc>
                <a:tc>
                  <a:txBody>
                    <a:bodyPr/>
                    <a:lstStyle/>
                    <a:p>
                      <a:pPr algn="just">
                        <a:lnSpc>
                          <a:spcPct val="150000"/>
                        </a:lnSpc>
                        <a:spcAft>
                          <a:spcPts val="1000"/>
                        </a:spcAft>
                      </a:pPr>
                      <a:r>
                        <a:rPr lang="es-ES" sz="2400">
                          <a:effectLst/>
                        </a:rPr>
                        <a:t>La humedad relativa menor a 20%.</a:t>
                      </a:r>
                      <a:endParaRPr lang="es-ES" sz="2400">
                        <a:effectLst/>
                        <a:latin typeface="Calibri"/>
                        <a:ea typeface="Calibri"/>
                        <a:cs typeface="Times New Roman"/>
                      </a:endParaRPr>
                    </a:p>
                  </a:txBody>
                  <a:tcPr marL="108015" marR="108015" marT="0" marB="0"/>
                </a:tc>
              </a:tr>
              <a:tr h="1512189">
                <a:tc>
                  <a:txBody>
                    <a:bodyPr/>
                    <a:lstStyle/>
                    <a:p>
                      <a:pPr algn="just">
                        <a:lnSpc>
                          <a:spcPct val="150000"/>
                        </a:lnSpc>
                        <a:spcAft>
                          <a:spcPts val="1000"/>
                        </a:spcAft>
                      </a:pPr>
                      <a:r>
                        <a:rPr lang="es-ES" sz="2400">
                          <a:effectLst/>
                        </a:rPr>
                        <a:t>Preservación Química.</a:t>
                      </a:r>
                      <a:endParaRPr lang="es-ES" sz="2400">
                        <a:effectLst/>
                        <a:latin typeface="Calibri"/>
                        <a:ea typeface="Calibri"/>
                        <a:cs typeface="Times New Roman"/>
                      </a:endParaRPr>
                    </a:p>
                  </a:txBody>
                  <a:tcPr marL="108015" marR="108015" marT="0" marB="0"/>
                </a:tc>
                <a:tc>
                  <a:txBody>
                    <a:bodyPr/>
                    <a:lstStyle/>
                    <a:p>
                      <a:pPr algn="just">
                        <a:lnSpc>
                          <a:spcPct val="150000"/>
                        </a:lnSpc>
                        <a:spcAft>
                          <a:spcPts val="1000"/>
                        </a:spcAft>
                      </a:pPr>
                      <a:r>
                        <a:rPr lang="es-ES" sz="2400" dirty="0">
                          <a:effectLst/>
                        </a:rPr>
                        <a:t>Solución en 9.8N (1 </a:t>
                      </a:r>
                      <a:r>
                        <a:rPr lang="es-ES" sz="2400" dirty="0" err="1">
                          <a:effectLst/>
                        </a:rPr>
                        <a:t>Kgf</a:t>
                      </a:r>
                      <a:r>
                        <a:rPr lang="es-ES" sz="2400" dirty="0">
                          <a:effectLst/>
                        </a:rPr>
                        <a:t>) bórax – 9.8N (1kgf) ácido bórico.</a:t>
                      </a:r>
                      <a:endParaRPr lang="es-ES" sz="2400" dirty="0">
                        <a:effectLst/>
                        <a:latin typeface="Calibri"/>
                        <a:ea typeface="Calibri"/>
                        <a:cs typeface="Times New Roman"/>
                      </a:endParaRPr>
                    </a:p>
                  </a:txBody>
                  <a:tcPr marL="108015" marR="108015" marT="0" marB="0"/>
                </a:tc>
              </a:tr>
            </a:tbl>
          </a:graphicData>
        </a:graphic>
      </p:graphicFrame>
    </p:spTree>
    <p:extLst>
      <p:ext uri="{BB962C8B-B14F-4D97-AF65-F5344CB8AC3E}">
        <p14:creationId xmlns:p14="http://schemas.microsoft.com/office/powerpoint/2010/main" val="1468589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Technic</Template>
  <TotalTime>941</TotalTime>
  <Words>3487</Words>
  <Application>Microsoft Office PowerPoint</Application>
  <PresentationFormat>Personalizado</PresentationFormat>
  <Paragraphs>661</Paragraphs>
  <Slides>61</Slides>
  <Notes>3</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Técnico</vt:lpstr>
      <vt:lpstr>ESCUELA POLITÉCNICA DEL EJERCITO</vt:lpstr>
      <vt:lpstr>INTRODUCCIÓN</vt:lpstr>
      <vt:lpstr>IDENTIFICACIÓN DEL PROBLEMA.</vt:lpstr>
      <vt:lpstr>PROCESO.</vt:lpstr>
      <vt:lpstr>Presentación de PowerPoint</vt:lpstr>
      <vt:lpstr>OBJETIVO.</vt:lpstr>
      <vt:lpstr>OBJETIVOS ESPECÍFICOS.</vt:lpstr>
      <vt:lpstr>ALCANCE DEL PROYECTO.</vt:lpstr>
      <vt:lpstr>PRESERVACIÓN DEL BAMBÚ</vt:lpstr>
      <vt:lpstr>PROCESO DE OBTENCIÓN BLOQUE PRENSADO DE BAMBÚ</vt:lpstr>
      <vt:lpstr>ALTERNATIVAS COMPONENTES PARA EL HORNO DE ACTIVACIÓN DE RESINA</vt:lpstr>
      <vt:lpstr>SELECCIÓN COMPONENTES PARA EL HORNO DE ACTIVACIÓN DE RESINA</vt:lpstr>
      <vt:lpstr>SELECCIÓN DE QUEMADORES </vt:lpstr>
      <vt:lpstr>SELECCIÓN DE VENTILADORES</vt:lpstr>
      <vt:lpstr>SELECCIÓN DEL VARIADOR DE FRECUENCIA </vt:lpstr>
      <vt:lpstr>SELECCIÓN DEL CONTROLADOR</vt:lpstr>
      <vt:lpstr>TABLA DE REQUERIMIENTOS</vt:lpstr>
      <vt:lpstr>Presentación de PowerPoint</vt:lpstr>
      <vt:lpstr>Presentación de PowerPoint</vt:lpstr>
      <vt:lpstr> PID (PROPORCIONAL INTEGRAL DERIVATIVO). </vt:lpstr>
      <vt:lpstr>PROPORCIONAL</vt:lpstr>
      <vt:lpstr>INTEGRAL</vt:lpstr>
      <vt:lpstr>DERIVATIVO</vt:lpstr>
      <vt:lpstr>FUNCIÓN TRANSFERENCIA</vt:lpstr>
      <vt:lpstr>Presentación de PowerPoint</vt:lpstr>
      <vt:lpstr>OBTENCIÓN DE LA FUNCIÓN DE TRANSFERENCIA</vt:lpstr>
      <vt:lpstr>Presentación de PowerPoint</vt:lpstr>
      <vt:lpstr>FUNCIÓN IDDATA</vt:lpstr>
      <vt:lpstr>FUNCIÓN IDENT</vt:lpstr>
      <vt:lpstr>Presentación de PowerPoint</vt:lpstr>
      <vt:lpstr>FUNCIÓN PADE</vt:lpstr>
      <vt:lpstr>SINTONIZACIÓN DE CONTROLADORES  </vt:lpstr>
      <vt:lpstr>PRIMER MÉTODO BASADO EN LA RESPUESTA AL ESCALÓN</vt:lpstr>
      <vt:lpstr>SEGUNDO MÉTODO BASADO EN OSCILACIONES SOSTENIDAS</vt:lpstr>
      <vt:lpstr>APLICACIÓN DE LA SINTONIZACIÓN  ZIEGLER NICHOLS, BASADA EN LA RESPUESTA AL ESCALÓN.</vt:lpstr>
      <vt:lpstr>Presentación de PowerPoint</vt:lpstr>
      <vt:lpstr>SINTONIZACIÓN PROPORCIONAL INTEGRAL DERIVATIVA.</vt:lpstr>
      <vt:lpstr>Presentación de PowerPoint</vt:lpstr>
      <vt:lpstr>Presentación de PowerPoint</vt:lpstr>
      <vt:lpstr>LADDER PARA EL CONTROL DEL HORNO DE ACTIVACIÓN DE RESINA</vt:lpstr>
      <vt:lpstr>HMI PARA EL CONTROL DEL HORNO DE ACTIVACIÓN DE RESINA</vt:lpstr>
      <vt:lpstr>Presentación de PowerPoint</vt:lpstr>
      <vt:lpstr>Presentación de PowerPoint</vt:lpstr>
      <vt:lpstr>Presentación de PowerPoint</vt:lpstr>
      <vt:lpstr>Presentación de PowerPoint</vt:lpstr>
      <vt:lpstr>PID SERVER </vt:lpstr>
      <vt:lpstr>PRUEBAS Y RESULTADOS</vt:lpstr>
      <vt:lpstr>Presentación de PowerPoint</vt:lpstr>
      <vt:lpstr>PRUEBA A MÁXIMA CARGA</vt:lpstr>
      <vt:lpstr>Presentación de PowerPoint</vt:lpstr>
      <vt:lpstr>PRUEBA ESCALABLE A 150 BLOQUES</vt:lpstr>
      <vt:lpstr>Presentación de PowerPoint</vt:lpstr>
      <vt:lpstr>Presentación de PowerPoint</vt:lpstr>
      <vt:lpstr>RESPUESTA DEL PID SERVER</vt:lpstr>
      <vt:lpstr>Presentación de PowerPoint</vt:lpstr>
      <vt:lpstr>CONCLUSIONES. </vt:lpstr>
      <vt:lpstr>Presentación de PowerPoint</vt:lpstr>
      <vt:lpstr>RECOMENDACIONES</vt:lpstr>
      <vt:lpstr>Presentación de PowerPoint</vt:lpstr>
      <vt:lpstr>VIDEOS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Alejandro</dc:creator>
  <cp:lastModifiedBy>jose</cp:lastModifiedBy>
  <cp:revision>70</cp:revision>
  <dcterms:created xsi:type="dcterms:W3CDTF">2013-01-25T13:15:38Z</dcterms:created>
  <dcterms:modified xsi:type="dcterms:W3CDTF">2013-02-18T20:12:10Z</dcterms:modified>
</cp:coreProperties>
</file>