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296" r:id="rId3"/>
    <p:sldId id="299" r:id="rId4"/>
    <p:sldId id="312" r:id="rId5"/>
    <p:sldId id="301" r:id="rId6"/>
    <p:sldId id="302" r:id="rId7"/>
    <p:sldId id="303" r:id="rId8"/>
    <p:sldId id="258" r:id="rId9"/>
    <p:sldId id="325" r:id="rId10"/>
    <p:sldId id="304" r:id="rId11"/>
    <p:sldId id="326" r:id="rId12"/>
    <p:sldId id="259" r:id="rId13"/>
    <p:sldId id="327" r:id="rId14"/>
    <p:sldId id="260" r:id="rId15"/>
    <p:sldId id="328" r:id="rId16"/>
    <p:sldId id="261" r:id="rId17"/>
    <p:sldId id="263" r:id="rId18"/>
    <p:sldId id="306" r:id="rId19"/>
    <p:sldId id="264" r:id="rId20"/>
    <p:sldId id="265" r:id="rId21"/>
    <p:sldId id="266" r:id="rId22"/>
    <p:sldId id="267" r:id="rId23"/>
    <p:sldId id="268" r:id="rId24"/>
    <p:sldId id="308" r:id="rId25"/>
    <p:sldId id="309" r:id="rId26"/>
    <p:sldId id="310" r:id="rId27"/>
    <p:sldId id="311"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99EC67-BD01-4694-B0B5-76B2F4E0E822}" type="datetimeFigureOut">
              <a:rPr lang="es-EC" smtClean="0"/>
              <a:pPr/>
              <a:t>10/12/2012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BF714-C56A-4C52-A442-43D2D1A9A4C8}" type="slidenum">
              <a:rPr lang="es-EC" smtClean="0"/>
              <a:pPr/>
              <a:t>‹Nº›</a:t>
            </a:fld>
            <a:endParaRPr lang="es-EC"/>
          </a:p>
        </p:txBody>
      </p:sp>
    </p:spTree>
    <p:extLst>
      <p:ext uri="{BB962C8B-B14F-4D97-AF65-F5344CB8AC3E}">
        <p14:creationId xmlns:p14="http://schemas.microsoft.com/office/powerpoint/2010/main" val="313744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1BF714-C56A-4C52-A442-43D2D1A9A4C8}" type="slidenum">
              <a:rPr lang="es-EC" smtClean="0"/>
              <a:pPr/>
              <a:t>10</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7678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806143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30282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8127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26314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521098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9900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1706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72860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100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8770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10/12/2012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1015401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3.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4.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5.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6.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Subtítulo"/>
          <p:cNvSpPr>
            <a:spLocks noGrp="1"/>
          </p:cNvSpPr>
          <p:nvPr>
            <p:ph type="subTitle" idx="1"/>
          </p:nvPr>
        </p:nvSpPr>
        <p:spPr>
          <a:xfrm>
            <a:off x="1619672" y="3238299"/>
            <a:ext cx="6400800" cy="1752600"/>
          </a:xfrm>
        </p:spPr>
        <p:txBody>
          <a:bodyPr>
            <a:noAutofit/>
          </a:bodyPr>
          <a:lstStyle/>
          <a:p>
            <a:r>
              <a:rPr lang="es-AR" sz="2200" b="1" dirty="0">
                <a:solidFill>
                  <a:schemeClr val="tx1"/>
                </a:solidFill>
              </a:rPr>
              <a:t>“REPOTENCIACIÓN Y MEJORAMIENTO DEL SISTEMA DE MONITOREO DE VARIABLES AMBIENTALES EN LA ESTACIÓN METEOROLÓGICA CAMPBELL DE LA FACULTAD DE INGENIERÍA AGRONÓMICA DE LA UNIVERSIDAD TÉCNICA DE AMBATO</a:t>
            </a:r>
            <a:r>
              <a:rPr lang="es-AR" sz="2200" b="1" dirty="0" smtClean="0">
                <a:solidFill>
                  <a:schemeClr val="tx1"/>
                </a:solidFill>
              </a:rPr>
              <a:t>”</a:t>
            </a:r>
            <a:endParaRPr lang="es-ES" sz="2200" b="1" dirty="0">
              <a:solidFill>
                <a:schemeClr val="tx1"/>
              </a:solidFill>
            </a:endParaRPr>
          </a:p>
        </p:txBody>
      </p:sp>
      <p:pic>
        <p:nvPicPr>
          <p:cNvPr id="4" name="3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2" y="1677001"/>
            <a:ext cx="1715443" cy="1561298"/>
          </a:xfrm>
          <a:prstGeom prst="rect">
            <a:avLst/>
          </a:prstGeom>
          <a:noFill/>
          <a:ln w="9525">
            <a:noFill/>
            <a:miter lim="800000"/>
            <a:headEnd/>
            <a:tailEnd/>
          </a:ln>
        </p:spPr>
      </p:pic>
      <p:sp>
        <p:nvSpPr>
          <p:cNvPr id="5" name="4 Rectángulo"/>
          <p:cNvSpPr/>
          <p:nvPr/>
        </p:nvSpPr>
        <p:spPr>
          <a:xfrm>
            <a:off x="395536" y="476672"/>
            <a:ext cx="8280920" cy="1200329"/>
          </a:xfrm>
          <a:prstGeom prst="rect">
            <a:avLst/>
          </a:prstGeom>
        </p:spPr>
        <p:txBody>
          <a:bodyPr wrap="square">
            <a:spAutoFit/>
          </a:bodyPr>
          <a:lstStyle/>
          <a:p>
            <a:pPr algn="ctr"/>
            <a:r>
              <a:rPr lang="es-ES" sz="3600" b="1" dirty="0"/>
              <a:t>ESCUELA POLITÉCNICA DEL EJÉRCITO</a:t>
            </a:r>
            <a:endParaRPr lang="es-EC" sz="3600" dirty="0"/>
          </a:p>
          <a:p>
            <a:pPr algn="ctr"/>
            <a:r>
              <a:rPr lang="es-ES" sz="3600" b="1" dirty="0" smtClean="0"/>
              <a:t>EXTENSIÓN </a:t>
            </a:r>
            <a:r>
              <a:rPr lang="es-ES" sz="3600" b="1" dirty="0"/>
              <a:t>LATACUNGA</a:t>
            </a:r>
            <a:endParaRPr lang="es-EC" sz="3600" dirty="0"/>
          </a:p>
        </p:txBody>
      </p:sp>
      <p:sp>
        <p:nvSpPr>
          <p:cNvPr id="7" name="6 Rectángulo"/>
          <p:cNvSpPr/>
          <p:nvPr/>
        </p:nvSpPr>
        <p:spPr>
          <a:xfrm>
            <a:off x="971600" y="5301207"/>
            <a:ext cx="3456384" cy="646331"/>
          </a:xfrm>
          <a:prstGeom prst="rect">
            <a:avLst/>
          </a:prstGeom>
        </p:spPr>
        <p:txBody>
          <a:bodyPr wrap="square">
            <a:spAutoFit/>
          </a:bodyPr>
          <a:lstStyle/>
          <a:p>
            <a:r>
              <a:rPr lang="es-ES" dirty="0" smtClean="0"/>
              <a:t>CHRISTIAN TAPIA MANTILLA</a:t>
            </a:r>
            <a:endParaRPr lang="es-EC" dirty="0"/>
          </a:p>
          <a:p>
            <a:r>
              <a:rPr lang="es-EC" dirty="0" smtClean="0"/>
              <a:t>FREDDY GARZÓN OSORIO</a:t>
            </a:r>
            <a:endParaRPr lang="es-EC" dirty="0"/>
          </a:p>
        </p:txBody>
      </p:sp>
    </p:spTree>
    <p:extLst>
      <p:ext uri="{BB962C8B-B14F-4D97-AF65-F5344CB8AC3E}">
        <p14:creationId xmlns:p14="http://schemas.microsoft.com/office/powerpoint/2010/main" val="2303466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89843" y="534166"/>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UIS\Desktop\Dibuj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SENSOR DE PRECIPITACIÓN</a:t>
            </a:r>
            <a:endParaRPr lang="es-EC" sz="3600" b="1" u="sng" dirty="0"/>
          </a:p>
        </p:txBody>
      </p:sp>
      <p:graphicFrame>
        <p:nvGraphicFramePr>
          <p:cNvPr id="9" name="Table 8"/>
          <p:cNvGraphicFramePr>
            <a:graphicFrameLocks noGrp="1"/>
          </p:cNvGraphicFramePr>
          <p:nvPr/>
        </p:nvGraphicFramePr>
        <p:xfrm>
          <a:off x="1331640" y="1330072"/>
          <a:ext cx="7128792" cy="1010920"/>
        </p:xfrm>
        <a:graphic>
          <a:graphicData uri="http://schemas.openxmlformats.org/drawingml/2006/table">
            <a:tbl>
              <a:tblPr firstRow="1" bandRow="1">
                <a:tableStyleId>{F5AB1C69-6EDB-4FF4-983F-18BD219EF322}</a:tableStyleId>
              </a:tblPr>
              <a:tblGrid>
                <a:gridCol w="2088232"/>
                <a:gridCol w="5040560"/>
              </a:tblGrid>
              <a:tr h="370840">
                <a:tc>
                  <a:txBody>
                    <a:bodyPr/>
                    <a:lstStyle/>
                    <a:p>
                      <a:pPr algn="ctr"/>
                      <a:r>
                        <a:rPr lang="es-ES" sz="1800" dirty="0" smtClean="0"/>
                        <a:t>SENSOR</a:t>
                      </a:r>
                      <a:endParaRPr lang="en-US" dirty="0"/>
                    </a:p>
                  </a:txBody>
                  <a:tcPr/>
                </a:tc>
                <a:tc>
                  <a:txBody>
                    <a:bodyPr/>
                    <a:lstStyle/>
                    <a:p>
                      <a:pPr algn="ctr"/>
                      <a:r>
                        <a:rPr lang="es-ES" sz="1800" dirty="0" smtClean="0"/>
                        <a:t>DESCRIPCI</a:t>
                      </a:r>
                      <a:r>
                        <a:rPr lang="en-US" sz="1800" dirty="0" smtClean="0"/>
                        <a:t>Ó</a:t>
                      </a:r>
                      <a:r>
                        <a:rPr lang="es-ES" sz="1800" dirty="0" smtClean="0"/>
                        <a:t>N</a:t>
                      </a:r>
                      <a:endParaRPr lang="en-US" dirty="0"/>
                    </a:p>
                  </a:txBody>
                  <a:tcPr/>
                </a:tc>
              </a:tr>
              <a:tr h="370840">
                <a:tc>
                  <a:txBody>
                    <a:bodyPr/>
                    <a:lstStyle/>
                    <a:p>
                      <a:pPr algn="ctr"/>
                      <a:r>
                        <a:rPr lang="es-ES" sz="1800" kern="1200" dirty="0" smtClean="0">
                          <a:solidFill>
                            <a:schemeClr val="dk1"/>
                          </a:solidFill>
                          <a:latin typeface="+mn-lt"/>
                          <a:ea typeface="+mn-ea"/>
                          <a:cs typeface="+mn-cs"/>
                        </a:rPr>
                        <a:t>CS700-L</a:t>
                      </a:r>
                      <a:endParaRPr lang="en-US" dirty="0"/>
                    </a:p>
                  </a:txBody>
                  <a:tcPr/>
                </a:tc>
                <a:tc>
                  <a:txBody>
                    <a:bodyPr/>
                    <a:lstStyle/>
                    <a:p>
                      <a:r>
                        <a:rPr lang="es-ES" sz="1800" kern="1200" dirty="0" smtClean="0">
                          <a:solidFill>
                            <a:schemeClr val="dk1"/>
                          </a:solidFill>
                          <a:latin typeface="+mn-lt"/>
                          <a:ea typeface="+mn-ea"/>
                          <a:cs typeface="+mn-cs"/>
                        </a:rPr>
                        <a:t>Pluviómetro con cuchara de vuelco.</a:t>
                      </a:r>
                      <a:endParaRPr lang="en-US" sz="1800" kern="1200" dirty="0" smtClean="0">
                        <a:solidFill>
                          <a:schemeClr val="dk1"/>
                        </a:solidFill>
                        <a:latin typeface="+mn-lt"/>
                        <a:ea typeface="+mn-ea"/>
                        <a:cs typeface="+mn-cs"/>
                      </a:endParaRPr>
                    </a:p>
                    <a:p>
                      <a:r>
                        <a:rPr lang="es-ES" sz="1800" kern="1200" dirty="0" smtClean="0">
                          <a:solidFill>
                            <a:schemeClr val="dk1"/>
                          </a:solidFill>
                          <a:latin typeface="+mn-lt"/>
                          <a:ea typeface="+mn-ea"/>
                          <a:cs typeface="+mn-cs"/>
                        </a:rPr>
                        <a:t>Unidad para cantidad de lluvia: milímetros</a:t>
                      </a:r>
                      <a:r>
                        <a:rPr lang="es-ES" sz="1800" kern="1200" baseline="0" dirty="0" smtClean="0">
                          <a:solidFill>
                            <a:schemeClr val="dk1"/>
                          </a:solidFill>
                          <a:latin typeface="+mn-lt"/>
                          <a:ea typeface="+mn-ea"/>
                          <a:cs typeface="+mn-cs"/>
                        </a:rPr>
                        <a:t> </a:t>
                      </a:r>
                      <a:r>
                        <a:rPr lang="es-ES" sz="1800" kern="1200" dirty="0" smtClean="0">
                          <a:solidFill>
                            <a:schemeClr val="dk1"/>
                          </a:solidFill>
                          <a:latin typeface="+mn-lt"/>
                          <a:ea typeface="+mn-ea"/>
                          <a:cs typeface="+mn-cs"/>
                        </a:rPr>
                        <a:t>cúbicos</a:t>
                      </a:r>
                      <a:endParaRPr lang="en-US" dirty="0"/>
                    </a:p>
                  </a:txBody>
                  <a:tcPr/>
                </a:tc>
              </a:tr>
            </a:tbl>
          </a:graphicData>
        </a:graphic>
      </p:graphicFrame>
      <p:graphicFrame>
        <p:nvGraphicFramePr>
          <p:cNvPr id="8" name="Table 8"/>
          <p:cNvGraphicFramePr>
            <a:graphicFrameLocks noGrp="1"/>
          </p:cNvGraphicFramePr>
          <p:nvPr>
            <p:extLst>
              <p:ext uri="{D42A27DB-BD31-4B8C-83A1-F6EECF244321}">
                <p14:modId xmlns:p14="http://schemas.microsoft.com/office/powerpoint/2010/main" val="2873946838"/>
              </p:ext>
            </p:extLst>
          </p:nvPr>
        </p:nvGraphicFramePr>
        <p:xfrm>
          <a:off x="1763688" y="3140968"/>
          <a:ext cx="6096000" cy="1879600"/>
        </p:xfrm>
        <a:graphic>
          <a:graphicData uri="http://schemas.openxmlformats.org/drawingml/2006/table">
            <a:tbl>
              <a:tblPr firstRow="1" bandRow="1">
                <a:tableStyleId>{F5AB1C69-6EDB-4FF4-983F-18BD219EF322}</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latin typeface="+mn-lt"/>
                          <a:ea typeface="+mn-ea"/>
                          <a:cs typeface="+mn-cs"/>
                        </a:rPr>
                        <a:t>CS</a:t>
                      </a:r>
                      <a:r>
                        <a:rPr lang="es-ES" sz="1800" baseline="0" dirty="0" smtClean="0">
                          <a:latin typeface="+mn-lt"/>
                          <a:ea typeface="+mn-ea"/>
                          <a:cs typeface="+mn-cs"/>
                        </a:rPr>
                        <a:t> 700 - L</a:t>
                      </a:r>
                      <a:endParaRPr lang="en-US" sz="1600" dirty="0" smtClean="0">
                        <a:latin typeface="+mn-lt"/>
                        <a:ea typeface="Calibri"/>
                        <a:cs typeface="Times New Roman"/>
                      </a:endParaRPr>
                    </a:p>
                  </a:txBody>
                  <a:tcPr/>
                </a:tc>
              </a:tr>
              <a:tr h="370840">
                <a:tc>
                  <a:txBody>
                    <a:bodyPr/>
                    <a:lstStyle/>
                    <a:p>
                      <a:pPr algn="just">
                        <a:lnSpc>
                          <a:spcPct val="150000"/>
                        </a:lnSpc>
                        <a:spcAft>
                          <a:spcPts val="0"/>
                        </a:spcAft>
                        <a:tabLst>
                          <a:tab pos="540385" algn="l"/>
                          <a:tab pos="630555" algn="l"/>
                        </a:tabLst>
                      </a:pPr>
                      <a:r>
                        <a:rPr lang="en-US" sz="1800" b="1" dirty="0" smtClean="0">
                          <a:effectLst/>
                        </a:rPr>
                        <a:t>Rango de medición: </a:t>
                      </a:r>
                      <a:r>
                        <a:rPr lang="en-US" sz="1800" dirty="0" smtClean="0">
                          <a:effectLst/>
                        </a:rPr>
                        <a:t>de 0 a 27,6 pulg/h (0 a 700 mm/h)</a:t>
                      </a:r>
                      <a:endParaRPr lang="es-ES" sz="1800" dirty="0">
                        <a:effectLst/>
                        <a:latin typeface="+mn-lt"/>
                        <a:ea typeface="Calibri"/>
                        <a:cs typeface="Times New Roman"/>
                      </a:endParaRPr>
                    </a:p>
                  </a:txBody>
                  <a:tcPr/>
                </a:tc>
              </a:tr>
              <a:tr h="370840">
                <a:tc>
                  <a:txBody>
                    <a:bodyPr/>
                    <a:lstStyle/>
                    <a:p>
                      <a:pPr algn="just">
                        <a:lnSpc>
                          <a:spcPct val="150000"/>
                        </a:lnSpc>
                        <a:spcAft>
                          <a:spcPts val="0"/>
                        </a:spcAft>
                        <a:tabLst>
                          <a:tab pos="540385" algn="l"/>
                          <a:tab pos="630555" algn="l"/>
                        </a:tabLst>
                      </a:pPr>
                      <a:r>
                        <a:rPr lang="en-US" sz="1800" b="1" dirty="0" smtClean="0">
                          <a:effectLst/>
                        </a:rPr>
                        <a:t>Resolución: </a:t>
                      </a:r>
                      <a:r>
                        <a:rPr lang="en-US" sz="1800" dirty="0" smtClean="0">
                          <a:effectLst/>
                        </a:rPr>
                        <a:t>0,01 pulgadas (0,254 mm)</a:t>
                      </a:r>
                      <a:endParaRPr lang="es-ES" sz="1800" dirty="0">
                        <a:effectLst/>
                        <a:latin typeface="+mn-lt"/>
                        <a:ea typeface="Calibri"/>
                        <a:cs typeface="Times New Roman"/>
                      </a:endParaRPr>
                    </a:p>
                  </a:txBody>
                  <a:tcPr/>
                </a:tc>
              </a:tr>
              <a:tr h="370840">
                <a:tc>
                  <a:txBody>
                    <a:bodyPr/>
                    <a:lstStyle/>
                    <a:p>
                      <a:pPr marL="0" marR="0" indent="0" algn="just" defTabSz="914400" rtl="0" eaLnBrk="1" fontAlgn="auto" latinLnBrk="0" hangingPunct="1">
                        <a:lnSpc>
                          <a:spcPct val="150000"/>
                        </a:lnSpc>
                        <a:spcBef>
                          <a:spcPts val="0"/>
                        </a:spcBef>
                        <a:spcAft>
                          <a:spcPts val="0"/>
                        </a:spcAft>
                        <a:buClrTx/>
                        <a:buSzTx/>
                        <a:buFontTx/>
                        <a:buNone/>
                        <a:tabLst>
                          <a:tab pos="540385" algn="l"/>
                          <a:tab pos="630555" algn="l"/>
                        </a:tabLst>
                        <a:defRPr/>
                      </a:pPr>
                      <a:r>
                        <a:rPr lang="en-US" sz="1800" b="1" dirty="0" smtClean="0">
                          <a:effectLst/>
                        </a:rPr>
                        <a:t>Contacto: </a:t>
                      </a:r>
                      <a:r>
                        <a:rPr lang="en-US" sz="1800" dirty="0" smtClean="0">
                          <a:effectLst/>
                        </a:rPr>
                        <a:t>Interruptor doble de lámina</a:t>
                      </a:r>
                      <a:endParaRPr lang="es-ES" sz="1800" dirty="0" smtClean="0">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4153879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89843" y="534166"/>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CALIBRACIÓN DEL SENSOR </a:t>
            </a:r>
            <a:r>
              <a:rPr lang="es-ES" sz="3600" b="1" u="sng" dirty="0" smtClean="0">
                <a:solidFill>
                  <a:schemeClr val="dk1"/>
                </a:solidFill>
              </a:rPr>
              <a:t>CS700-L</a:t>
            </a:r>
            <a:endParaRPr lang="es-EC" sz="3600" b="1" u="sng" dirty="0"/>
          </a:p>
        </p:txBody>
      </p:sp>
      <p:pic>
        <p:nvPicPr>
          <p:cNvPr id="7" name="6 Imagen" descr="I:\pendrive\estacion meteologica\fotos estacion metereologica\instru\P1020964.JPG"/>
          <p:cNvPicPr/>
          <p:nvPr/>
        </p:nvPicPr>
        <p:blipFill rotWithShape="1">
          <a:blip r:embed="rId5" cstate="email">
            <a:extLst>
              <a:ext uri="{28A0092B-C50C-407E-A947-70E740481C1C}">
                <a14:useLocalDpi xmlns:a14="http://schemas.microsoft.com/office/drawing/2010/main"/>
              </a:ext>
            </a:extLst>
          </a:blip>
          <a:srcRect/>
          <a:stretch/>
        </p:blipFill>
        <p:spPr bwMode="auto">
          <a:xfrm>
            <a:off x="752556" y="1340768"/>
            <a:ext cx="3891452" cy="3024336"/>
          </a:xfrm>
          <a:prstGeom prst="rect">
            <a:avLst/>
          </a:prstGeom>
          <a:noFill/>
          <a:ln>
            <a:noFill/>
          </a:ln>
          <a:extLst>
            <a:ext uri="{53640926-AAD7-44D8-BBD7-CCE9431645EC}">
              <a14:shadowObscured xmlns:a14="http://schemas.microsoft.com/office/drawing/2010/main"/>
            </a:ext>
          </a:extLst>
        </p:spPr>
      </p:pic>
      <p:sp>
        <p:nvSpPr>
          <p:cNvPr id="8" name="7 CuadroTexto"/>
          <p:cNvSpPr txBox="1"/>
          <p:nvPr/>
        </p:nvSpPr>
        <p:spPr>
          <a:xfrm>
            <a:off x="1043608" y="4653136"/>
            <a:ext cx="3312368" cy="646331"/>
          </a:xfrm>
          <a:prstGeom prst="rect">
            <a:avLst/>
          </a:prstGeom>
          <a:noFill/>
        </p:spPr>
        <p:txBody>
          <a:bodyPr wrap="square" rtlCol="0">
            <a:spAutoFit/>
          </a:bodyPr>
          <a:lstStyle/>
          <a:p>
            <a:pPr algn="ctr"/>
            <a:r>
              <a:rPr lang="es-ES" b="1" dirty="0"/>
              <a:t>Kit de calibración de campo de Pluviómetros</a:t>
            </a:r>
            <a:endParaRPr lang="es-ES" dirty="0"/>
          </a:p>
        </p:txBody>
      </p:sp>
      <p:pic>
        <p:nvPicPr>
          <p:cNvPr id="9" name="8 Imagen" descr="C:\Users\Owner\Desktop\FOTOS CEL\DSC00149.jpg"/>
          <p:cNvPicPr/>
          <p:nvPr/>
        </p:nvPicPr>
        <p:blipFill>
          <a:blip r:embed="rId6" cstate="email">
            <a:extLst>
              <a:ext uri="{28A0092B-C50C-407E-A947-70E740481C1C}">
                <a14:useLocalDpi xmlns:a14="http://schemas.microsoft.com/office/drawing/2010/main"/>
              </a:ext>
            </a:extLst>
          </a:blip>
          <a:srcRect t="1873"/>
          <a:stretch>
            <a:fillRect/>
          </a:stretch>
        </p:blipFill>
        <p:spPr bwMode="auto">
          <a:xfrm>
            <a:off x="5220072" y="2852936"/>
            <a:ext cx="3383525" cy="3576513"/>
          </a:xfrm>
          <a:prstGeom prst="rect">
            <a:avLst/>
          </a:prstGeom>
          <a:noFill/>
          <a:ln>
            <a:noFill/>
          </a:ln>
        </p:spPr>
      </p:pic>
      <p:sp>
        <p:nvSpPr>
          <p:cNvPr id="10" name="9 CuadroTexto"/>
          <p:cNvSpPr txBox="1"/>
          <p:nvPr/>
        </p:nvSpPr>
        <p:spPr>
          <a:xfrm>
            <a:off x="5436096" y="2060848"/>
            <a:ext cx="3024336" cy="646331"/>
          </a:xfrm>
          <a:prstGeom prst="rect">
            <a:avLst/>
          </a:prstGeom>
          <a:noFill/>
        </p:spPr>
        <p:txBody>
          <a:bodyPr wrap="square" rtlCol="0">
            <a:spAutoFit/>
          </a:bodyPr>
          <a:lstStyle/>
          <a:p>
            <a:pPr algn="ctr"/>
            <a:r>
              <a:rPr lang="es-ES" b="1" dirty="0"/>
              <a:t>Pluviómetro sometido a calibración</a:t>
            </a:r>
            <a:endParaRPr lang="es-ES" dirty="0"/>
          </a:p>
        </p:txBody>
      </p:sp>
    </p:spTree>
    <p:extLst>
      <p:ext uri="{BB962C8B-B14F-4D97-AF65-F5344CB8AC3E}">
        <p14:creationId xmlns:p14="http://schemas.microsoft.com/office/powerpoint/2010/main" val="205454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MONITOR DEL VIENTO</a:t>
            </a:r>
            <a:endParaRPr lang="es-EC" sz="3600" b="1" u="sng" dirty="0"/>
          </a:p>
        </p:txBody>
      </p:sp>
      <p:graphicFrame>
        <p:nvGraphicFramePr>
          <p:cNvPr id="17" name="Table 16"/>
          <p:cNvGraphicFramePr>
            <a:graphicFrameLocks noGrp="1"/>
          </p:cNvGraphicFramePr>
          <p:nvPr>
            <p:extLst>
              <p:ext uri="{D42A27DB-BD31-4B8C-83A1-F6EECF244321}">
                <p14:modId xmlns:p14="http://schemas.microsoft.com/office/powerpoint/2010/main" val="4290470643"/>
              </p:ext>
            </p:extLst>
          </p:nvPr>
        </p:nvGraphicFramePr>
        <p:xfrm>
          <a:off x="1331640" y="980728"/>
          <a:ext cx="7128792" cy="1559560"/>
        </p:xfrm>
        <a:graphic>
          <a:graphicData uri="http://schemas.openxmlformats.org/drawingml/2006/table">
            <a:tbl>
              <a:tblPr firstRow="1" bandRow="1">
                <a:tableStyleId>{F5AB1C69-6EDB-4FF4-983F-18BD219EF322}</a:tableStyleId>
              </a:tblPr>
              <a:tblGrid>
                <a:gridCol w="2088232"/>
                <a:gridCol w="5040560"/>
              </a:tblGrid>
              <a:tr h="370840">
                <a:tc>
                  <a:txBody>
                    <a:bodyPr/>
                    <a:lstStyle/>
                    <a:p>
                      <a:pPr algn="ctr"/>
                      <a:r>
                        <a:rPr lang="es-ES" sz="1800" dirty="0" smtClean="0"/>
                        <a:t>SENSOR</a:t>
                      </a:r>
                      <a:endParaRPr lang="en-US" dirty="0"/>
                    </a:p>
                  </a:txBody>
                  <a:tcPr/>
                </a:tc>
                <a:tc>
                  <a:txBody>
                    <a:bodyPr/>
                    <a:lstStyle/>
                    <a:p>
                      <a:pPr algn="ctr"/>
                      <a:r>
                        <a:rPr lang="es-ES" sz="1800" dirty="0" smtClean="0"/>
                        <a:t>DESCRIPCI</a:t>
                      </a:r>
                      <a:r>
                        <a:rPr lang="en-US" sz="1800" dirty="0" smtClean="0"/>
                        <a:t>Ó</a:t>
                      </a:r>
                      <a:r>
                        <a:rPr lang="es-ES" sz="1800" dirty="0" smtClean="0"/>
                        <a:t>N</a:t>
                      </a:r>
                      <a:endParaRPr lang="en-US" dirty="0"/>
                    </a:p>
                  </a:txBody>
                  <a:tcPr/>
                </a:tc>
              </a:tr>
              <a:tr h="370840">
                <a:tc>
                  <a:txBody>
                    <a:bodyPr/>
                    <a:lstStyle/>
                    <a:p>
                      <a:pPr algn="ctr"/>
                      <a:r>
                        <a:rPr lang="es-ES" sz="1800" kern="1200" dirty="0" smtClean="0">
                          <a:solidFill>
                            <a:schemeClr val="dk1"/>
                          </a:solidFill>
                          <a:latin typeface="+mn-lt"/>
                          <a:ea typeface="+mn-ea"/>
                          <a:cs typeface="+mn-cs"/>
                        </a:rPr>
                        <a:t>05103 RM YOUNG</a:t>
                      </a:r>
                      <a:endParaRPr lang="en-US" dirty="0"/>
                    </a:p>
                  </a:txBody>
                  <a:tcPr/>
                </a:tc>
                <a:tc>
                  <a:txBody>
                    <a:bodyPr/>
                    <a:lstStyle/>
                    <a:p>
                      <a:r>
                        <a:rPr lang="es-ES" sz="1800" kern="1200" dirty="0" smtClean="0">
                          <a:solidFill>
                            <a:schemeClr val="dk1"/>
                          </a:solidFill>
                          <a:latin typeface="+mn-lt"/>
                          <a:ea typeface="+mn-ea"/>
                          <a:cs typeface="+mn-cs"/>
                        </a:rPr>
                        <a:t>Monitor de velocidad y dirección de viento.</a:t>
                      </a:r>
                      <a:endParaRPr lang="en-US" sz="1800" kern="1200" dirty="0" smtClean="0">
                        <a:solidFill>
                          <a:schemeClr val="dk1"/>
                        </a:solidFill>
                        <a:latin typeface="+mn-lt"/>
                        <a:ea typeface="+mn-ea"/>
                        <a:cs typeface="+mn-cs"/>
                      </a:endParaRPr>
                    </a:p>
                    <a:p>
                      <a:r>
                        <a:rPr lang="es-ES" sz="1800" kern="1200" dirty="0" smtClean="0">
                          <a:solidFill>
                            <a:schemeClr val="dk1"/>
                          </a:solidFill>
                          <a:latin typeface="+mn-lt"/>
                          <a:ea typeface="+mn-ea"/>
                          <a:cs typeface="+mn-cs"/>
                        </a:rPr>
                        <a:t>Unidades para velocidad de viento: millas/hora, metros/segundo, kilómetros/hora, nudos.</a:t>
                      </a:r>
                      <a:endParaRPr lang="en-US" sz="1800" kern="1200" dirty="0" smtClean="0">
                        <a:solidFill>
                          <a:schemeClr val="dk1"/>
                        </a:solidFill>
                        <a:latin typeface="+mn-lt"/>
                        <a:ea typeface="+mn-ea"/>
                        <a:cs typeface="+mn-cs"/>
                      </a:endParaRPr>
                    </a:p>
                    <a:p>
                      <a:r>
                        <a:rPr lang="es-ES" sz="1800" kern="1200" dirty="0" smtClean="0">
                          <a:solidFill>
                            <a:schemeClr val="dk1"/>
                          </a:solidFill>
                          <a:latin typeface="+mn-lt"/>
                          <a:ea typeface="+mn-ea"/>
                          <a:cs typeface="+mn-cs"/>
                        </a:rPr>
                        <a:t>Unidades para dirección de viento: grados.</a:t>
                      </a:r>
                      <a:endParaRPr lang="en-US" dirty="0"/>
                    </a:p>
                  </a:txBody>
                  <a:tcPr/>
                </a:tc>
              </a:tr>
            </a:tbl>
          </a:graphicData>
        </a:graphic>
      </p:graphicFrame>
      <p:graphicFrame>
        <p:nvGraphicFramePr>
          <p:cNvPr id="7" name="Table 8"/>
          <p:cNvGraphicFramePr>
            <a:graphicFrameLocks noGrp="1"/>
          </p:cNvGraphicFramePr>
          <p:nvPr>
            <p:extLst>
              <p:ext uri="{D42A27DB-BD31-4B8C-83A1-F6EECF244321}">
                <p14:modId xmlns:p14="http://schemas.microsoft.com/office/powerpoint/2010/main" val="1824102537"/>
              </p:ext>
            </p:extLst>
          </p:nvPr>
        </p:nvGraphicFramePr>
        <p:xfrm>
          <a:off x="1713582" y="2780928"/>
          <a:ext cx="6096000" cy="201676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s-ES" sz="1800" kern="1200" dirty="0" smtClean="0">
                          <a:solidFill>
                            <a:schemeClr val="bg1"/>
                          </a:solidFill>
                          <a:latin typeface="+mn-lt"/>
                          <a:ea typeface="+mn-ea"/>
                          <a:cs typeface="+mn-cs"/>
                        </a:rPr>
                        <a:t>VELOCIDAD DEL VIENTO</a:t>
                      </a:r>
                      <a:endParaRPr lang="en-US" dirty="0">
                        <a:solidFill>
                          <a:schemeClr val="bg1"/>
                        </a:solidFill>
                      </a:endParaRPr>
                    </a:p>
                  </a:txBody>
                  <a:tcPr/>
                </a:tc>
              </a:tr>
              <a:tr h="370840">
                <a:tc>
                  <a:txBody>
                    <a:bodyPr/>
                    <a:lstStyle/>
                    <a:p>
                      <a:pPr algn="just">
                        <a:lnSpc>
                          <a:spcPct val="150000"/>
                        </a:lnSpc>
                        <a:spcAft>
                          <a:spcPts val="0"/>
                        </a:spcAft>
                        <a:tabLst>
                          <a:tab pos="540385" algn="l"/>
                          <a:tab pos="630555" algn="l"/>
                        </a:tabLst>
                      </a:pPr>
                      <a:r>
                        <a:rPr lang="en-US" sz="1800" b="1" dirty="0" smtClean="0">
                          <a:effectLst/>
                        </a:rPr>
                        <a:t>Rango: </a:t>
                      </a:r>
                      <a:r>
                        <a:rPr lang="en-US" sz="1800" dirty="0" smtClean="0">
                          <a:effectLst/>
                        </a:rPr>
                        <a:t>0 - 224 mph (</a:t>
                      </a:r>
                      <a:r>
                        <a:rPr lang="en-US" sz="1800" dirty="0" smtClean="0">
                          <a:solidFill>
                            <a:schemeClr val="tx1"/>
                          </a:solidFill>
                          <a:effectLst/>
                        </a:rPr>
                        <a:t>0-100</a:t>
                      </a:r>
                      <a:r>
                        <a:rPr lang="en-US" sz="1800" dirty="0" smtClean="0">
                          <a:effectLst/>
                        </a:rPr>
                        <a:t> m s</a:t>
                      </a:r>
                      <a:r>
                        <a:rPr lang="en-US" sz="1800" baseline="30000" dirty="0" smtClean="0">
                          <a:effectLst/>
                        </a:rPr>
                        <a:t>-1</a:t>
                      </a:r>
                      <a:r>
                        <a:rPr lang="en-US" sz="1800" dirty="0" smtClean="0">
                          <a:effectLst/>
                        </a:rPr>
                        <a:t>)</a:t>
                      </a:r>
                      <a:endParaRPr lang="es-ES" sz="1800" dirty="0">
                        <a:effectLst/>
                        <a:latin typeface="+mn-lt"/>
                        <a:ea typeface="Calibri"/>
                        <a:cs typeface="Times New Roman"/>
                      </a:endParaRPr>
                    </a:p>
                  </a:txBody>
                  <a:tcPr/>
                </a:tc>
              </a:tr>
              <a:tr h="370840">
                <a:tc>
                  <a:txBody>
                    <a:bodyPr/>
                    <a:lstStyle/>
                    <a:p>
                      <a:pPr algn="just">
                        <a:lnSpc>
                          <a:spcPct val="150000"/>
                        </a:lnSpc>
                        <a:spcAft>
                          <a:spcPts val="0"/>
                        </a:spcAft>
                        <a:tabLst>
                          <a:tab pos="540385" algn="l"/>
                          <a:tab pos="630555" algn="l"/>
                        </a:tabLst>
                      </a:pPr>
                      <a:r>
                        <a:rPr lang="en-US" sz="1800" b="1" dirty="0" smtClean="0">
                          <a:effectLst/>
                        </a:rPr>
                        <a:t>Precisión: </a:t>
                      </a:r>
                      <a:r>
                        <a:rPr lang="en-US" sz="1800" dirty="0" smtClean="0">
                          <a:effectLst/>
                        </a:rPr>
                        <a:t>±0,6 mph (±0,3 m s</a:t>
                      </a:r>
                      <a:r>
                        <a:rPr lang="en-US" sz="1800" baseline="30000" dirty="0" smtClean="0">
                          <a:effectLst/>
                        </a:rPr>
                        <a:t>-1</a:t>
                      </a:r>
                      <a:r>
                        <a:rPr lang="en-US" sz="1800" dirty="0" smtClean="0">
                          <a:effectLst/>
                        </a:rPr>
                        <a:t>) o 1% de la lectura</a:t>
                      </a:r>
                      <a:endParaRPr lang="es-ES" sz="1800" dirty="0">
                        <a:effectLst/>
                        <a:latin typeface="+mn-lt"/>
                        <a:ea typeface="Calibri"/>
                        <a:cs typeface="Times New Roman"/>
                      </a:endParaRPr>
                    </a:p>
                  </a:txBody>
                  <a:tcPr/>
                </a:tc>
              </a:tr>
              <a:tr h="370840">
                <a:tc>
                  <a:txBody>
                    <a:bodyPr/>
                    <a:lstStyle/>
                    <a:p>
                      <a:r>
                        <a:rPr lang="es-ES" sz="1800" b="1" kern="1200" dirty="0" smtClean="0">
                          <a:solidFill>
                            <a:schemeClr val="dk1"/>
                          </a:solidFill>
                          <a:effectLst/>
                          <a:latin typeface="+mn-lt"/>
                          <a:ea typeface="+mn-ea"/>
                          <a:cs typeface="+mn-cs"/>
                        </a:rPr>
                        <a:t>Salida: </a:t>
                      </a:r>
                      <a:r>
                        <a:rPr lang="es-ES" sz="1800" kern="1200" dirty="0" smtClean="0">
                          <a:solidFill>
                            <a:schemeClr val="dk1"/>
                          </a:solidFill>
                          <a:effectLst/>
                          <a:latin typeface="+mn-lt"/>
                          <a:ea typeface="+mn-ea"/>
                          <a:cs typeface="+mn-cs"/>
                        </a:rPr>
                        <a:t>Voltaje AC (3 pulsos por revolución). </a:t>
                      </a:r>
                    </a:p>
                    <a:p>
                      <a:r>
                        <a:rPr lang="es-ES" sz="1800" kern="1200" dirty="0" smtClean="0">
                          <a:solidFill>
                            <a:schemeClr val="dk1"/>
                          </a:solidFill>
                          <a:effectLst/>
                          <a:latin typeface="+mn-lt"/>
                          <a:ea typeface="+mn-ea"/>
                          <a:cs typeface="+mn-cs"/>
                        </a:rPr>
                        <a:t>             1800 rpm (90Hz) = 19,7 mph (8,8 m s</a:t>
                      </a:r>
                      <a:r>
                        <a:rPr lang="es-ES" sz="1800" kern="1200" baseline="30000" dirty="0" smtClean="0">
                          <a:solidFill>
                            <a:schemeClr val="dk1"/>
                          </a:solidFill>
                          <a:effectLst/>
                          <a:latin typeface="+mn-lt"/>
                          <a:ea typeface="+mn-ea"/>
                          <a:cs typeface="+mn-cs"/>
                        </a:rPr>
                        <a:t>-1</a:t>
                      </a:r>
                      <a:r>
                        <a:rPr lang="es-ES" sz="1800" kern="1200" dirty="0" smtClean="0">
                          <a:solidFill>
                            <a:schemeClr val="dk1"/>
                          </a:solidFill>
                          <a:effectLst/>
                          <a:latin typeface="+mn-lt"/>
                          <a:ea typeface="+mn-ea"/>
                          <a:cs typeface="+mn-cs"/>
                        </a:rPr>
                        <a:t>)</a:t>
                      </a:r>
                      <a:endParaRPr lang="es-ES" sz="1800" dirty="0">
                        <a:effectLst/>
                        <a:latin typeface="+mn-lt"/>
                        <a:ea typeface="Calibri"/>
                        <a:cs typeface="Times New Roman"/>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64325603"/>
              </p:ext>
            </p:extLst>
          </p:nvPr>
        </p:nvGraphicFramePr>
        <p:xfrm>
          <a:off x="1716360" y="4941168"/>
          <a:ext cx="6096000" cy="1824736"/>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s-ES" sz="1800" kern="1200" dirty="0" smtClean="0">
                          <a:solidFill>
                            <a:schemeClr val="bg1"/>
                          </a:solidFill>
                          <a:latin typeface="+mn-lt"/>
                          <a:ea typeface="+mn-ea"/>
                          <a:cs typeface="+mn-cs"/>
                        </a:rPr>
                        <a:t>DIRECIÓN DEL VIENTO</a:t>
                      </a:r>
                      <a:endParaRPr lang="en-US" dirty="0">
                        <a:solidFill>
                          <a:schemeClr val="bg1"/>
                        </a:solidFill>
                      </a:endParaRPr>
                    </a:p>
                  </a:txBody>
                  <a:tcPr/>
                </a:tc>
              </a:tr>
              <a:tr h="370840">
                <a:tc>
                  <a:txBody>
                    <a:bodyPr/>
                    <a:lstStyle/>
                    <a:p>
                      <a:pPr>
                        <a:lnSpc>
                          <a:spcPct val="115000"/>
                        </a:lnSpc>
                        <a:spcAft>
                          <a:spcPts val="0"/>
                        </a:spcAft>
                      </a:pPr>
                      <a:r>
                        <a:rPr lang="en-US" sz="1800" b="1" dirty="0" smtClean="0">
                          <a:effectLst/>
                        </a:rPr>
                        <a:t>Rango: </a:t>
                      </a:r>
                      <a:r>
                        <a:rPr lang="en-US" sz="1800" dirty="0" smtClean="0">
                          <a:effectLst/>
                        </a:rPr>
                        <a:t>0 - 360° mecánico, 355°eléctrico (5°abierto)</a:t>
                      </a:r>
                      <a:endParaRPr lang="es-ES" sz="1800" dirty="0">
                        <a:effectLst/>
                        <a:latin typeface="+mn-lt"/>
                        <a:ea typeface="Calibri"/>
                        <a:cs typeface="Times New Roman"/>
                      </a:endParaRPr>
                    </a:p>
                  </a:txBody>
                  <a:tcPr/>
                </a:tc>
              </a:tr>
              <a:tr h="370840">
                <a:tc>
                  <a:txBody>
                    <a:bodyPr/>
                    <a:lstStyle/>
                    <a:p>
                      <a:pPr>
                        <a:lnSpc>
                          <a:spcPct val="115000"/>
                        </a:lnSpc>
                        <a:spcAft>
                          <a:spcPts val="0"/>
                        </a:spcAft>
                      </a:pPr>
                      <a:r>
                        <a:rPr lang="en-US" sz="1800" b="1" dirty="0" smtClean="0">
                          <a:effectLst/>
                        </a:rPr>
                        <a:t>Precisión: </a:t>
                      </a:r>
                      <a:r>
                        <a:rPr lang="en-US" sz="1800" dirty="0" smtClean="0">
                          <a:effectLst/>
                        </a:rPr>
                        <a:t>± 3°</a:t>
                      </a:r>
                      <a:endParaRPr lang="es-ES" sz="1800" dirty="0">
                        <a:effectLst/>
                        <a:latin typeface="+mn-lt"/>
                        <a:ea typeface="Calibri"/>
                        <a:cs typeface="Times New Roman"/>
                      </a:endParaRPr>
                    </a:p>
                  </a:txBody>
                  <a:tcPr/>
                </a:tc>
              </a:tr>
              <a:tr h="370840">
                <a:tc>
                  <a:txBody>
                    <a:bodyPr/>
                    <a:lstStyle/>
                    <a:p>
                      <a:r>
                        <a:rPr lang="es-ES" sz="1800" b="1" kern="1200" dirty="0" smtClean="0">
                          <a:solidFill>
                            <a:schemeClr val="dk1"/>
                          </a:solidFill>
                          <a:effectLst/>
                          <a:latin typeface="+mn-lt"/>
                          <a:ea typeface="+mn-ea"/>
                          <a:cs typeface="+mn-cs"/>
                        </a:rPr>
                        <a:t>Salida: </a:t>
                      </a:r>
                      <a:r>
                        <a:rPr lang="es-ES" sz="1800" kern="1200" dirty="0" smtClean="0">
                          <a:solidFill>
                            <a:schemeClr val="dk1"/>
                          </a:solidFill>
                          <a:effectLst/>
                          <a:latin typeface="+mn-lt"/>
                          <a:ea typeface="+mn-ea"/>
                          <a:cs typeface="+mn-cs"/>
                        </a:rPr>
                        <a:t>Voltaje analógico DC del potenciómetro – resistencia  </a:t>
                      </a:r>
                    </a:p>
                    <a:p>
                      <a:r>
                        <a:rPr lang="es-ES" sz="1800" kern="1200" dirty="0" smtClean="0">
                          <a:solidFill>
                            <a:schemeClr val="dk1"/>
                          </a:solidFill>
                          <a:effectLst/>
                          <a:latin typeface="+mn-lt"/>
                          <a:ea typeface="+mn-ea"/>
                          <a:cs typeface="+mn-cs"/>
                        </a:rPr>
                        <a:t>             10KΩ, Expectativa de vida 50 millones de</a:t>
                      </a:r>
                      <a:r>
                        <a:rPr lang="es-ES" sz="1800" kern="1200" baseline="0" dirty="0" smtClean="0">
                          <a:solidFill>
                            <a:schemeClr val="dk1"/>
                          </a:solidFill>
                          <a:effectLst/>
                          <a:latin typeface="+mn-lt"/>
                          <a:ea typeface="+mn-ea"/>
                          <a:cs typeface="+mn-cs"/>
                        </a:rPr>
                        <a:t> </a:t>
                      </a:r>
                      <a:r>
                        <a:rPr lang="es-ES" sz="1800" kern="1200" dirty="0" smtClean="0">
                          <a:solidFill>
                            <a:schemeClr val="dk1"/>
                          </a:solidFill>
                          <a:effectLst/>
                          <a:latin typeface="+mn-lt"/>
                          <a:ea typeface="+mn-ea"/>
                          <a:cs typeface="+mn-cs"/>
                        </a:rPr>
                        <a:t>revoluciones</a:t>
                      </a:r>
                      <a:endParaRPr lang="es-ES" sz="1800" dirty="0">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54004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p:txBody>
          <a:bodyPr/>
          <a:lstStyle/>
          <a:p>
            <a:endParaRPr lang="es-ES"/>
          </a:p>
        </p:txBody>
      </p:sp>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643969" y="490662"/>
            <a:ext cx="8229600" cy="850106"/>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12000" b="1" u="sng" dirty="0" smtClean="0"/>
              <a:t>CALIBRACIÓN DEL MONITOR DEL </a:t>
            </a:r>
          </a:p>
          <a:p>
            <a:r>
              <a:rPr lang="es-ES_tradnl" sz="12000" b="1" u="sng" dirty="0" smtClean="0"/>
              <a:t>VIENTO </a:t>
            </a:r>
            <a:r>
              <a:rPr lang="es-ES" sz="12000" b="1" u="sng" dirty="0">
                <a:solidFill>
                  <a:schemeClr val="dk1"/>
                </a:solidFill>
              </a:rPr>
              <a:t>05103 RM YOUNG</a:t>
            </a:r>
            <a:endParaRPr lang="en-US" sz="12000" b="1" u="sng" dirty="0"/>
          </a:p>
          <a:p>
            <a:r>
              <a:rPr lang="es-ES_tradnl" sz="3600" b="1" u="sng" dirty="0" smtClean="0"/>
              <a:t> </a:t>
            </a:r>
            <a:endParaRPr lang="es-EC" sz="3600" b="1" u="sng" dirty="0"/>
          </a:p>
        </p:txBody>
      </p:sp>
      <p:pic>
        <p:nvPicPr>
          <p:cNvPr id="9" name="8 Imagen" descr="I:\pendrive\estacion meteologica\fotos estacion metereologica\fotos tesis instrumentos\DSC0014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1844824"/>
            <a:ext cx="3839902" cy="2880320"/>
          </a:xfrm>
          <a:prstGeom prst="rect">
            <a:avLst/>
          </a:prstGeom>
          <a:noFill/>
          <a:ln>
            <a:noFill/>
          </a:ln>
        </p:spPr>
      </p:pic>
      <p:sp>
        <p:nvSpPr>
          <p:cNvPr id="10" name="9 CuadroTexto"/>
          <p:cNvSpPr txBox="1"/>
          <p:nvPr/>
        </p:nvSpPr>
        <p:spPr>
          <a:xfrm>
            <a:off x="3155318" y="4941168"/>
            <a:ext cx="3312368" cy="923330"/>
          </a:xfrm>
          <a:prstGeom prst="rect">
            <a:avLst/>
          </a:prstGeom>
          <a:noFill/>
        </p:spPr>
        <p:txBody>
          <a:bodyPr wrap="square" rtlCol="0">
            <a:spAutoFit/>
          </a:bodyPr>
          <a:lstStyle/>
          <a:p>
            <a:pPr algn="ctr"/>
            <a:r>
              <a:rPr lang="es-ES" b="1" dirty="0"/>
              <a:t>Calibración del  monitor de viento </a:t>
            </a:r>
          </a:p>
          <a:p>
            <a:pPr algn="ctr"/>
            <a:r>
              <a:rPr lang="es-ES" b="1" dirty="0"/>
              <a:t>05103 RM YOUNG</a:t>
            </a:r>
          </a:p>
        </p:txBody>
      </p:sp>
    </p:spTree>
    <p:extLst>
      <p:ext uri="{BB962C8B-B14F-4D97-AF65-F5344CB8AC3E}">
        <p14:creationId xmlns:p14="http://schemas.microsoft.com/office/powerpoint/2010/main" val="79619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SENSOR DE TEMPERATURA DEL SUELO</a:t>
            </a:r>
            <a:endParaRPr lang="es-EC" sz="3600" b="1" u="sng" dirty="0"/>
          </a:p>
        </p:txBody>
      </p:sp>
      <p:graphicFrame>
        <p:nvGraphicFramePr>
          <p:cNvPr id="11" name="Table 10"/>
          <p:cNvGraphicFramePr>
            <a:graphicFrameLocks noGrp="1"/>
          </p:cNvGraphicFramePr>
          <p:nvPr>
            <p:extLst>
              <p:ext uri="{D42A27DB-BD31-4B8C-83A1-F6EECF244321}">
                <p14:modId xmlns:p14="http://schemas.microsoft.com/office/powerpoint/2010/main" val="523459186"/>
              </p:ext>
            </p:extLst>
          </p:nvPr>
        </p:nvGraphicFramePr>
        <p:xfrm>
          <a:off x="1331640" y="1409968"/>
          <a:ext cx="7128792" cy="1010920"/>
        </p:xfrm>
        <a:graphic>
          <a:graphicData uri="http://schemas.openxmlformats.org/drawingml/2006/table">
            <a:tbl>
              <a:tblPr firstRow="1" bandRow="1">
                <a:tableStyleId>{F5AB1C69-6EDB-4FF4-983F-18BD219EF322}</a:tableStyleId>
              </a:tblPr>
              <a:tblGrid>
                <a:gridCol w="2088232"/>
                <a:gridCol w="5040560"/>
              </a:tblGrid>
              <a:tr h="370840">
                <a:tc>
                  <a:txBody>
                    <a:bodyPr/>
                    <a:lstStyle/>
                    <a:p>
                      <a:pPr algn="ctr"/>
                      <a:r>
                        <a:rPr lang="es-ES" sz="1800" dirty="0" smtClean="0"/>
                        <a:t>SENSOR</a:t>
                      </a:r>
                      <a:endParaRPr lang="en-US" dirty="0"/>
                    </a:p>
                  </a:txBody>
                  <a:tcPr/>
                </a:tc>
                <a:tc>
                  <a:txBody>
                    <a:bodyPr/>
                    <a:lstStyle/>
                    <a:p>
                      <a:pPr algn="ctr"/>
                      <a:r>
                        <a:rPr lang="es-ES" sz="1800" dirty="0" smtClean="0"/>
                        <a:t>DESCRIPCI</a:t>
                      </a:r>
                      <a:r>
                        <a:rPr lang="en-US" sz="1800" dirty="0" smtClean="0"/>
                        <a:t>Ó</a:t>
                      </a:r>
                      <a:r>
                        <a:rPr lang="es-ES" sz="1800" dirty="0" smtClean="0"/>
                        <a:t>N</a:t>
                      </a:r>
                      <a:endParaRPr lang="en-US" dirty="0"/>
                    </a:p>
                  </a:txBody>
                  <a:tcPr/>
                </a:tc>
              </a:tr>
              <a:tr h="370840">
                <a:tc>
                  <a:txBody>
                    <a:bodyPr/>
                    <a:lstStyle/>
                    <a:p>
                      <a:pPr algn="ctr"/>
                      <a:r>
                        <a:rPr lang="es-ES" sz="1800" kern="1200" dirty="0" smtClean="0">
                          <a:solidFill>
                            <a:schemeClr val="dk1"/>
                          </a:solidFill>
                          <a:latin typeface="+mn-lt"/>
                          <a:ea typeface="+mn-ea"/>
                          <a:cs typeface="+mn-cs"/>
                        </a:rPr>
                        <a:t>Sonda 107</a:t>
                      </a:r>
                      <a:endParaRPr lang="en-US" dirty="0"/>
                    </a:p>
                  </a:txBody>
                  <a:tcPr/>
                </a:tc>
                <a:tc>
                  <a:txBody>
                    <a:bodyPr/>
                    <a:lstStyle/>
                    <a:p>
                      <a:r>
                        <a:rPr lang="es-ES" sz="1800" kern="1200" dirty="0" smtClean="0">
                          <a:solidFill>
                            <a:schemeClr val="dk1"/>
                          </a:solidFill>
                          <a:latin typeface="+mn-lt"/>
                          <a:ea typeface="+mn-ea"/>
                          <a:cs typeface="+mn-cs"/>
                        </a:rPr>
                        <a:t>Sensor de temperatura.</a:t>
                      </a:r>
                      <a:endParaRPr lang="en-US" sz="1800" kern="1200" dirty="0" smtClean="0">
                        <a:solidFill>
                          <a:schemeClr val="dk1"/>
                        </a:solidFill>
                        <a:latin typeface="+mn-lt"/>
                        <a:ea typeface="+mn-ea"/>
                        <a:cs typeface="+mn-cs"/>
                      </a:endParaRPr>
                    </a:p>
                    <a:p>
                      <a:r>
                        <a:rPr lang="es-ES" sz="1800" kern="1200" dirty="0" smtClean="0">
                          <a:solidFill>
                            <a:schemeClr val="dk1"/>
                          </a:solidFill>
                          <a:latin typeface="+mn-lt"/>
                          <a:ea typeface="+mn-ea"/>
                          <a:cs typeface="+mn-cs"/>
                        </a:rPr>
                        <a:t>Unidades para temperatura: °C, °F, °K</a:t>
                      </a:r>
                      <a:endParaRPr lang="en-US" dirty="0"/>
                    </a:p>
                  </a:txBody>
                  <a:tcPr/>
                </a:tc>
              </a:tr>
            </a:tbl>
          </a:graphicData>
        </a:graphic>
      </p:graphicFrame>
      <p:graphicFrame>
        <p:nvGraphicFramePr>
          <p:cNvPr id="6" name="Table 8"/>
          <p:cNvGraphicFramePr>
            <a:graphicFrameLocks noGrp="1"/>
          </p:cNvGraphicFramePr>
          <p:nvPr>
            <p:extLst>
              <p:ext uri="{D42A27DB-BD31-4B8C-83A1-F6EECF244321}">
                <p14:modId xmlns:p14="http://schemas.microsoft.com/office/powerpoint/2010/main" val="1907335822"/>
              </p:ext>
            </p:extLst>
          </p:nvPr>
        </p:nvGraphicFramePr>
        <p:xfrm>
          <a:off x="1713582" y="3252456"/>
          <a:ext cx="6096000" cy="1184656"/>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s-ES" sz="1800" kern="1200" dirty="0" smtClean="0">
                          <a:solidFill>
                            <a:schemeClr val="bg1"/>
                          </a:solidFill>
                          <a:latin typeface="+mn-lt"/>
                          <a:ea typeface="+mn-ea"/>
                          <a:cs typeface="+mn-cs"/>
                        </a:rPr>
                        <a:t>SONDA</a:t>
                      </a:r>
                      <a:r>
                        <a:rPr lang="es-ES" sz="1800" kern="1200" baseline="0" dirty="0" smtClean="0">
                          <a:solidFill>
                            <a:schemeClr val="bg1"/>
                          </a:solidFill>
                          <a:latin typeface="+mn-lt"/>
                          <a:ea typeface="+mn-ea"/>
                          <a:cs typeface="+mn-cs"/>
                        </a:rPr>
                        <a:t> 107</a:t>
                      </a:r>
                      <a:endParaRPr lang="en-US" dirty="0">
                        <a:solidFill>
                          <a:schemeClr val="bg1"/>
                        </a:solidFill>
                      </a:endParaRPr>
                    </a:p>
                  </a:txBody>
                  <a:tcPr/>
                </a:tc>
              </a:tr>
              <a:tr h="370840">
                <a:tc>
                  <a:txBody>
                    <a:bodyPr/>
                    <a:lstStyle/>
                    <a:p>
                      <a:pPr>
                        <a:lnSpc>
                          <a:spcPct val="115000"/>
                        </a:lnSpc>
                        <a:spcAft>
                          <a:spcPts val="0"/>
                        </a:spcAft>
                      </a:pPr>
                      <a:r>
                        <a:rPr lang="en-US" sz="1800" b="1" dirty="0" smtClean="0">
                          <a:effectLst/>
                        </a:rPr>
                        <a:t>Sensor: </a:t>
                      </a:r>
                      <a:r>
                        <a:rPr lang="en-US" sz="1800" dirty="0" smtClean="0">
                          <a:effectLst/>
                        </a:rPr>
                        <a:t>Termistor Beta </a:t>
                      </a:r>
                      <a:r>
                        <a:rPr lang="en-US" sz="1800" dirty="0" err="1" smtClean="0">
                          <a:effectLst/>
                        </a:rPr>
                        <a:t>Therm</a:t>
                      </a:r>
                      <a:r>
                        <a:rPr lang="en-US" sz="1800" dirty="0" smtClean="0">
                          <a:effectLst/>
                        </a:rPr>
                        <a:t> </a:t>
                      </a:r>
                      <a:endParaRPr lang="es-ES" sz="1800" dirty="0">
                        <a:effectLst/>
                        <a:latin typeface="+mn-lt"/>
                        <a:ea typeface="Calibri"/>
                        <a:cs typeface="Times New Roman"/>
                      </a:endParaRPr>
                    </a:p>
                  </a:txBody>
                  <a:tcPr/>
                </a:tc>
              </a:tr>
              <a:tr h="370840">
                <a:tc>
                  <a:txBody>
                    <a:bodyPr/>
                    <a:lstStyle/>
                    <a:p>
                      <a:pPr>
                        <a:lnSpc>
                          <a:spcPct val="115000"/>
                        </a:lnSpc>
                        <a:spcAft>
                          <a:spcPts val="0"/>
                        </a:spcAft>
                      </a:pPr>
                      <a:r>
                        <a:rPr lang="en-US" sz="1800" b="1" dirty="0" smtClean="0">
                          <a:effectLst/>
                        </a:rPr>
                        <a:t>Rango de medición de Temperatura: </a:t>
                      </a:r>
                      <a:r>
                        <a:rPr lang="en-US" sz="1800" dirty="0" smtClean="0">
                          <a:effectLst/>
                        </a:rPr>
                        <a:t>-35° a +50° C</a:t>
                      </a:r>
                      <a:endParaRPr lang="es-ES" sz="1800" dirty="0">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21819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SENSOR DE TEMPERATURA SONDA 107</a:t>
            </a:r>
            <a:endParaRPr lang="es-EC" sz="3600" b="1" u="sng" dirty="0"/>
          </a:p>
        </p:txBody>
      </p:sp>
      <p:pic>
        <p:nvPicPr>
          <p:cNvPr id="5" name="4 Imagen" descr="C:\Users\Owner\Desktop\FOTOS CEL\DSC0013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627784" y="1844824"/>
            <a:ext cx="3725291" cy="2880320"/>
          </a:xfrm>
          <a:prstGeom prst="rect">
            <a:avLst/>
          </a:prstGeom>
          <a:noFill/>
          <a:ln>
            <a:noFill/>
          </a:ln>
        </p:spPr>
      </p:pic>
      <p:sp>
        <p:nvSpPr>
          <p:cNvPr id="6" name="5 CuadroTexto"/>
          <p:cNvSpPr txBox="1"/>
          <p:nvPr/>
        </p:nvSpPr>
        <p:spPr>
          <a:xfrm>
            <a:off x="2978262" y="4941168"/>
            <a:ext cx="3014774" cy="646331"/>
          </a:xfrm>
          <a:prstGeom prst="rect">
            <a:avLst/>
          </a:prstGeom>
          <a:noFill/>
        </p:spPr>
        <p:txBody>
          <a:bodyPr wrap="square" rtlCol="0">
            <a:spAutoFit/>
          </a:bodyPr>
          <a:lstStyle/>
          <a:p>
            <a:pPr algn="ctr"/>
            <a:r>
              <a:rPr lang="es-ES" b="1" dirty="0"/>
              <a:t>Banco de pruebas Thunder Scientific 2500</a:t>
            </a:r>
            <a:endParaRPr lang="es-ES" dirty="0"/>
          </a:p>
        </p:txBody>
      </p:sp>
    </p:spTree>
    <p:extLst>
      <p:ext uri="{BB962C8B-B14F-4D97-AF65-F5344CB8AC3E}">
        <p14:creationId xmlns:p14="http://schemas.microsoft.com/office/powerpoint/2010/main" val="4088264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643969" y="116632"/>
            <a:ext cx="8229600" cy="85010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RADIACI</a:t>
            </a:r>
            <a:r>
              <a:rPr lang="es-ES" sz="3600" b="1" u="sng" dirty="0" smtClean="0">
                <a:solidFill>
                  <a:schemeClr val="dk1"/>
                </a:solidFill>
              </a:rPr>
              <a:t>Ó</a:t>
            </a:r>
            <a:r>
              <a:rPr lang="es-ES_tradnl" sz="3600" b="1" u="sng" dirty="0" smtClean="0"/>
              <a:t>N SOLAR</a:t>
            </a:r>
            <a:endParaRPr lang="es-EC" sz="3600" b="1" u="sng" dirty="0"/>
          </a:p>
        </p:txBody>
      </p:sp>
      <p:graphicFrame>
        <p:nvGraphicFramePr>
          <p:cNvPr id="12" name="Table 11"/>
          <p:cNvGraphicFramePr>
            <a:graphicFrameLocks noGrp="1"/>
          </p:cNvGraphicFramePr>
          <p:nvPr>
            <p:extLst>
              <p:ext uri="{D42A27DB-BD31-4B8C-83A1-F6EECF244321}">
                <p14:modId xmlns:p14="http://schemas.microsoft.com/office/powerpoint/2010/main" val="2719388050"/>
              </p:ext>
            </p:extLst>
          </p:nvPr>
        </p:nvGraphicFramePr>
        <p:xfrm>
          <a:off x="1331640" y="1052736"/>
          <a:ext cx="7128792" cy="1010920"/>
        </p:xfrm>
        <a:graphic>
          <a:graphicData uri="http://schemas.openxmlformats.org/drawingml/2006/table">
            <a:tbl>
              <a:tblPr firstRow="1" bandRow="1">
                <a:tableStyleId>{F5AB1C69-6EDB-4FF4-983F-18BD219EF322}</a:tableStyleId>
              </a:tblPr>
              <a:tblGrid>
                <a:gridCol w="2088232"/>
                <a:gridCol w="5040560"/>
              </a:tblGrid>
              <a:tr h="370840">
                <a:tc>
                  <a:txBody>
                    <a:bodyPr/>
                    <a:lstStyle/>
                    <a:p>
                      <a:pPr algn="ctr"/>
                      <a:r>
                        <a:rPr lang="es-ES" sz="1800" dirty="0" smtClean="0"/>
                        <a:t>SENSOR</a:t>
                      </a:r>
                      <a:endParaRPr lang="en-US" dirty="0"/>
                    </a:p>
                  </a:txBody>
                  <a:tcPr/>
                </a:tc>
                <a:tc>
                  <a:txBody>
                    <a:bodyPr/>
                    <a:lstStyle/>
                    <a:p>
                      <a:pPr algn="ctr"/>
                      <a:r>
                        <a:rPr lang="es-ES" sz="1800" dirty="0" smtClean="0"/>
                        <a:t>DESCRIPCI</a:t>
                      </a:r>
                      <a:r>
                        <a:rPr lang="en-US" sz="1800" dirty="0" smtClean="0"/>
                        <a:t>Ó</a:t>
                      </a:r>
                      <a:r>
                        <a:rPr lang="es-ES" sz="1800" dirty="0" smtClean="0"/>
                        <a:t>N</a:t>
                      </a:r>
                      <a:endParaRPr lang="en-US" dirty="0"/>
                    </a:p>
                  </a:txBody>
                  <a:tcPr/>
                </a:tc>
              </a:tr>
              <a:tr h="370840">
                <a:tc>
                  <a:txBody>
                    <a:bodyPr/>
                    <a:lstStyle/>
                    <a:p>
                      <a:pPr algn="ctr"/>
                      <a:r>
                        <a:rPr lang="es-ES" sz="1800" kern="1200" dirty="0" smtClean="0">
                          <a:solidFill>
                            <a:schemeClr val="dk1"/>
                          </a:solidFill>
                          <a:latin typeface="+mn-lt"/>
                          <a:ea typeface="+mn-ea"/>
                          <a:cs typeface="+mn-cs"/>
                        </a:rPr>
                        <a:t>CS300</a:t>
                      </a:r>
                      <a:endParaRPr lang="en-US" dirty="0"/>
                    </a:p>
                  </a:txBody>
                  <a:tcPr/>
                </a:tc>
                <a:tc>
                  <a:txBody>
                    <a:bodyPr/>
                    <a:lstStyle/>
                    <a:p>
                      <a:r>
                        <a:rPr lang="es-ES" sz="1800" kern="1200" dirty="0" smtClean="0">
                          <a:solidFill>
                            <a:schemeClr val="dk1"/>
                          </a:solidFill>
                          <a:latin typeface="+mn-lt"/>
                          <a:ea typeface="+mn-ea"/>
                          <a:cs typeface="+mn-cs"/>
                        </a:rPr>
                        <a:t>Medidor de radiación solar</a:t>
                      </a:r>
                      <a:endParaRPr lang="en-US" sz="1800" kern="1200" dirty="0" smtClean="0">
                        <a:solidFill>
                          <a:schemeClr val="dk1"/>
                        </a:solidFill>
                        <a:latin typeface="+mn-lt"/>
                        <a:ea typeface="+mn-ea"/>
                        <a:cs typeface="+mn-cs"/>
                      </a:endParaRPr>
                    </a:p>
                    <a:p>
                      <a:r>
                        <a:rPr lang="es-ES" sz="1800" kern="1200" dirty="0" smtClean="0">
                          <a:solidFill>
                            <a:schemeClr val="dk1"/>
                          </a:solidFill>
                          <a:latin typeface="+mn-lt"/>
                          <a:ea typeface="+mn-ea"/>
                          <a:cs typeface="+mn-cs"/>
                        </a:rPr>
                        <a:t>Unidades de densidad de flujo: KW/m^2, W/m^2.</a:t>
                      </a:r>
                      <a:endParaRPr lang="en-US" sz="1800" kern="1200" dirty="0">
                        <a:solidFill>
                          <a:schemeClr val="dk1"/>
                        </a:solidFill>
                        <a:latin typeface="+mn-lt"/>
                        <a:ea typeface="+mn-ea"/>
                        <a:cs typeface="+mn-cs"/>
                      </a:endParaRPr>
                    </a:p>
                  </a:txBody>
                  <a:tcPr/>
                </a:tc>
              </a:tr>
            </a:tbl>
          </a:graphicData>
        </a:graphic>
      </p:graphicFrame>
      <p:graphicFrame>
        <p:nvGraphicFramePr>
          <p:cNvPr id="7" name="Table 8"/>
          <p:cNvGraphicFramePr>
            <a:graphicFrameLocks noGrp="1"/>
          </p:cNvGraphicFramePr>
          <p:nvPr>
            <p:extLst>
              <p:ext uri="{D42A27DB-BD31-4B8C-83A1-F6EECF244321}">
                <p14:modId xmlns:p14="http://schemas.microsoft.com/office/powerpoint/2010/main" val="658032135"/>
              </p:ext>
            </p:extLst>
          </p:nvPr>
        </p:nvGraphicFramePr>
        <p:xfrm>
          <a:off x="1713582" y="2892416"/>
          <a:ext cx="6096000" cy="187960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s-ES" sz="1800" kern="1200" dirty="0" smtClean="0">
                          <a:solidFill>
                            <a:schemeClr val="bg1"/>
                          </a:solidFill>
                          <a:latin typeface="+mn-lt"/>
                          <a:ea typeface="+mn-ea"/>
                          <a:cs typeface="+mn-cs"/>
                        </a:rPr>
                        <a:t>CS</a:t>
                      </a:r>
                      <a:r>
                        <a:rPr lang="es-ES" sz="1800" kern="1200" baseline="0" dirty="0" smtClean="0">
                          <a:solidFill>
                            <a:schemeClr val="bg1"/>
                          </a:solidFill>
                          <a:latin typeface="+mn-lt"/>
                          <a:ea typeface="+mn-ea"/>
                          <a:cs typeface="+mn-cs"/>
                        </a:rPr>
                        <a:t> 300</a:t>
                      </a:r>
                      <a:endParaRPr lang="en-US" dirty="0">
                        <a:solidFill>
                          <a:schemeClr val="bg1"/>
                        </a:solidFill>
                      </a:endParaRPr>
                    </a:p>
                  </a:txBody>
                  <a:tcPr/>
                </a:tc>
              </a:tr>
              <a:tr h="370840">
                <a:tc>
                  <a:txBody>
                    <a:bodyPr/>
                    <a:lstStyle/>
                    <a:p>
                      <a:pPr algn="just">
                        <a:lnSpc>
                          <a:spcPct val="150000"/>
                        </a:lnSpc>
                        <a:spcAft>
                          <a:spcPts val="0"/>
                        </a:spcAft>
                      </a:pPr>
                      <a:r>
                        <a:rPr lang="en-US" sz="1800" b="1" dirty="0" smtClean="0">
                          <a:effectLst/>
                        </a:rPr>
                        <a:t>Rango de medición: </a:t>
                      </a:r>
                      <a:r>
                        <a:rPr lang="en-US" sz="1800" dirty="0" smtClean="0">
                          <a:effectLst/>
                        </a:rPr>
                        <a:t>de 0 a 2000 W m</a:t>
                      </a:r>
                      <a:r>
                        <a:rPr lang="en-US" sz="1800" baseline="30000" dirty="0" smtClean="0">
                          <a:effectLst/>
                        </a:rPr>
                        <a:t>-2</a:t>
                      </a:r>
                      <a:endParaRPr lang="es-ES" sz="1800" dirty="0">
                        <a:effectLst/>
                        <a:latin typeface="+mn-lt"/>
                        <a:ea typeface="Calibri"/>
                        <a:cs typeface="Times New Roman"/>
                      </a:endParaRPr>
                    </a:p>
                  </a:txBody>
                  <a:tcPr/>
                </a:tc>
              </a:tr>
              <a:tr h="370840">
                <a:tc>
                  <a:txBody>
                    <a:bodyPr/>
                    <a:lstStyle/>
                    <a:p>
                      <a:pPr algn="just">
                        <a:lnSpc>
                          <a:spcPct val="150000"/>
                        </a:lnSpc>
                        <a:spcAft>
                          <a:spcPts val="0"/>
                        </a:spcAft>
                      </a:pPr>
                      <a:r>
                        <a:rPr lang="en-US" sz="1800" b="1" dirty="0" smtClean="0">
                          <a:effectLst/>
                        </a:rPr>
                        <a:t>Banda de frecuencias del espectro de luz: </a:t>
                      </a:r>
                      <a:r>
                        <a:rPr lang="en-US" sz="1800" dirty="0" smtClean="0">
                          <a:effectLst/>
                        </a:rPr>
                        <a:t>300 a 1100 nm</a:t>
                      </a:r>
                      <a:endParaRPr lang="es-ES" sz="1800" dirty="0">
                        <a:effectLst/>
                        <a:latin typeface="+mn-lt"/>
                        <a:ea typeface="Calibri"/>
                        <a:cs typeface="Times New Roman"/>
                      </a:endParaRPr>
                    </a:p>
                  </a:txBody>
                  <a:tcPr/>
                </a:tc>
              </a:tr>
              <a:tr h="370840">
                <a:tc>
                  <a:txBody>
                    <a:bodyPr/>
                    <a:lstStyle/>
                    <a:p>
                      <a:pPr algn="just">
                        <a:lnSpc>
                          <a:spcPct val="150000"/>
                        </a:lnSpc>
                        <a:spcAft>
                          <a:spcPts val="0"/>
                        </a:spcAft>
                      </a:pPr>
                      <a:r>
                        <a:rPr lang="en-US" sz="1800" b="1" dirty="0" smtClean="0">
                          <a:effectLst/>
                        </a:rPr>
                        <a:t>Salida: </a:t>
                      </a:r>
                      <a:r>
                        <a:rPr lang="en-US" sz="1800" dirty="0" smtClean="0">
                          <a:effectLst/>
                        </a:rPr>
                        <a:t>0,2 mV por W m</a:t>
                      </a:r>
                      <a:r>
                        <a:rPr lang="en-US" sz="1800" baseline="30000" dirty="0" smtClean="0">
                          <a:effectLst/>
                        </a:rPr>
                        <a:t>-2</a:t>
                      </a:r>
                      <a:endParaRPr lang="es-ES" sz="1800" dirty="0">
                        <a:effectLst/>
                        <a:latin typeface="+mn-lt"/>
                        <a:ea typeface="Calibri"/>
                        <a:cs typeface="Times New Roman"/>
                      </a:endParaRPr>
                    </a:p>
                  </a:txBody>
                  <a:tcPr/>
                </a:tc>
              </a:tr>
            </a:tbl>
          </a:graphicData>
        </a:graphic>
      </p:graphicFrame>
    </p:spTree>
    <p:extLst>
      <p:ext uri="{BB962C8B-B14F-4D97-AF65-F5344CB8AC3E}">
        <p14:creationId xmlns:p14="http://schemas.microsoft.com/office/powerpoint/2010/main" val="2443770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619672" y="188640"/>
            <a:ext cx="6696744" cy="735080"/>
          </a:xfrm>
        </p:spPr>
        <p:txBody>
          <a:bodyPr>
            <a:normAutofit/>
          </a:bodyPr>
          <a:lstStyle/>
          <a:p>
            <a:pPr marL="0" indent="0" algn="ctr">
              <a:buNone/>
            </a:pPr>
            <a:r>
              <a:rPr lang="es-EC" sz="3600" b="1" dirty="0" smtClean="0"/>
              <a:t>DATALOGGER CR10X</a:t>
            </a:r>
            <a:endParaRPr lang="es-EC" sz="3600" b="1" dirty="0"/>
          </a:p>
          <a:p>
            <a:pPr algn="ctr"/>
            <a:endParaRPr lang="es-EC" sz="3600" dirty="0"/>
          </a:p>
        </p:txBody>
      </p:sp>
      <p:pic>
        <p:nvPicPr>
          <p:cNvPr id="9" name="8 Imagen"/>
          <p:cNvPicPr/>
          <p:nvPr/>
        </p:nvPicPr>
        <p:blipFill rotWithShape="1">
          <a:blip r:embed="rId5" cstate="email">
            <a:extLst>
              <a:ext uri="{28A0092B-C50C-407E-A947-70E740481C1C}">
                <a14:useLocalDpi xmlns:a14="http://schemas.microsoft.com/office/drawing/2010/main"/>
              </a:ext>
            </a:extLst>
          </a:blip>
          <a:srcRect/>
          <a:stretch/>
        </p:blipFill>
        <p:spPr bwMode="auto">
          <a:xfrm>
            <a:off x="1115616" y="1268760"/>
            <a:ext cx="6768752"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5497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774701" y="221159"/>
            <a:ext cx="8096441" cy="584775"/>
          </a:xfrm>
          <a:prstGeom prst="rect">
            <a:avLst/>
          </a:prstGeom>
          <a:noFill/>
        </p:spPr>
        <p:txBody>
          <a:bodyPr wrap="square" rtlCol="0">
            <a:spAutoFit/>
          </a:bodyPr>
          <a:lstStyle/>
          <a:p>
            <a:pPr algn="ctr"/>
            <a:r>
              <a:rPr lang="es-EC" sz="3200" b="1" dirty="0" smtClean="0"/>
              <a:t>MÓDULOS </a:t>
            </a:r>
            <a:r>
              <a:rPr lang="es-EC" sz="3200" b="1" dirty="0"/>
              <a:t>XBEE Pro</a:t>
            </a:r>
          </a:p>
        </p:txBody>
      </p:sp>
      <p:pic>
        <p:nvPicPr>
          <p:cNvPr id="11"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t2.gstatic.com/images?q=tbn:ANd9GcTgcqM_Uo19PBVbWHvBpk2Az_8_OWdCURRjFVF5H86GqEhYIRh_5pqIxO0q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7" y="805934"/>
            <a:ext cx="2152650" cy="2124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920664346"/>
              </p:ext>
            </p:extLst>
          </p:nvPr>
        </p:nvGraphicFramePr>
        <p:xfrm>
          <a:off x="1619672" y="3166619"/>
          <a:ext cx="6120680" cy="2758440"/>
        </p:xfrm>
        <a:graphic>
          <a:graphicData uri="http://schemas.openxmlformats.org/drawingml/2006/table">
            <a:tbl>
              <a:tblPr firstRow="1" bandRow="1">
                <a:tableStyleId>{F5AB1C69-6EDB-4FF4-983F-18BD219EF322}</a:tableStyleId>
              </a:tblPr>
              <a:tblGrid>
                <a:gridCol w="3956803"/>
                <a:gridCol w="2163877"/>
              </a:tblGrid>
              <a:tr h="370840">
                <a:tc>
                  <a:txBody>
                    <a:bodyPr/>
                    <a:lstStyle/>
                    <a:p>
                      <a:pPr algn="ctr"/>
                      <a:r>
                        <a:rPr lang="es-ES" sz="1800" dirty="0" smtClean="0"/>
                        <a:t>ESPECIFICACIONES</a:t>
                      </a:r>
                      <a:endParaRPr lang="en-US" dirty="0"/>
                    </a:p>
                  </a:txBody>
                  <a:tcPr/>
                </a:tc>
                <a:tc>
                  <a:txBody>
                    <a:bodyPr/>
                    <a:lstStyle/>
                    <a:p>
                      <a:pPr algn="ctr"/>
                      <a:r>
                        <a:rPr lang="es-ES" sz="1800" dirty="0" smtClean="0"/>
                        <a:t>XBEE Pro S2</a:t>
                      </a:r>
                      <a:endParaRPr lang="en-US" dirty="0"/>
                    </a:p>
                  </a:txBody>
                  <a:tcPr/>
                </a:tc>
              </a:tr>
              <a:tr h="370840">
                <a:tc>
                  <a:txBody>
                    <a:bodyPr/>
                    <a:lstStyle/>
                    <a:p>
                      <a:pPr algn="l"/>
                      <a:r>
                        <a:rPr lang="es-ES" sz="1800" kern="1200" dirty="0" smtClean="0">
                          <a:solidFill>
                            <a:schemeClr val="dk1"/>
                          </a:solidFill>
                          <a:effectLst/>
                          <a:latin typeface="+mj-lt"/>
                          <a:ea typeface="+mn-ea"/>
                          <a:cs typeface="+mn-cs"/>
                        </a:rPr>
                        <a:t>Rango: Lugar cerrado RF</a:t>
                      </a:r>
                      <a:endParaRPr lang="en-US" dirty="0">
                        <a:latin typeface="+mj-lt"/>
                      </a:endParaRPr>
                    </a:p>
                  </a:txBody>
                  <a:tcPr/>
                </a:tc>
                <a:tc>
                  <a:txBody>
                    <a:bodyPr/>
                    <a:lstStyle/>
                    <a:p>
                      <a:r>
                        <a:rPr lang="en-US" sz="1800" kern="1200" dirty="0" smtClean="0">
                          <a:solidFill>
                            <a:schemeClr val="dk1"/>
                          </a:solidFill>
                          <a:latin typeface="+mj-lt"/>
                          <a:ea typeface="+mn-ea"/>
                          <a:cs typeface="+mn-cs"/>
                        </a:rPr>
                        <a:t>Hasta</a:t>
                      </a:r>
                      <a:r>
                        <a:rPr lang="en-US" sz="1800" kern="1200" baseline="0" dirty="0" smtClean="0">
                          <a:solidFill>
                            <a:schemeClr val="dk1"/>
                          </a:solidFill>
                          <a:latin typeface="+mj-lt"/>
                          <a:ea typeface="+mn-ea"/>
                          <a:cs typeface="+mn-cs"/>
                        </a:rPr>
                        <a:t> 60 m</a:t>
                      </a:r>
                      <a:endParaRPr lang="en-US" sz="1800" kern="1200" dirty="0">
                        <a:solidFill>
                          <a:schemeClr val="dk1"/>
                        </a:solidFill>
                        <a:latin typeface="+mj-lt"/>
                        <a:ea typeface="+mn-ea"/>
                        <a:cs typeface="+mn-cs"/>
                      </a:endParaRPr>
                    </a:p>
                  </a:txBody>
                  <a:tcPr/>
                </a:tc>
              </a:tr>
              <a:tr h="370840">
                <a:tc>
                  <a:txBody>
                    <a:bodyPr/>
                    <a:lstStyle/>
                    <a:p>
                      <a:pPr algn="l"/>
                      <a:r>
                        <a:rPr lang="es-ES" sz="1800" kern="1200" dirty="0" smtClean="0">
                          <a:solidFill>
                            <a:schemeClr val="dk1"/>
                          </a:solidFill>
                          <a:effectLst/>
                          <a:latin typeface="+mj-lt"/>
                          <a:ea typeface="+mn-ea"/>
                          <a:cs typeface="+mn-cs"/>
                        </a:rPr>
                        <a:t>Rango: Lugar abierto RF</a:t>
                      </a: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j-lt"/>
                          <a:ea typeface="+mn-ea"/>
                          <a:cs typeface="+mn-cs"/>
                        </a:rPr>
                        <a:t>Hasta</a:t>
                      </a:r>
                      <a:r>
                        <a:rPr lang="en-US" sz="1800" kern="1200" baseline="0" dirty="0" smtClean="0">
                          <a:solidFill>
                            <a:schemeClr val="dk1"/>
                          </a:solidFill>
                          <a:latin typeface="+mj-lt"/>
                          <a:ea typeface="+mn-ea"/>
                          <a:cs typeface="+mn-cs"/>
                        </a:rPr>
                        <a:t> 1500 m</a:t>
                      </a:r>
                      <a:endParaRPr lang="en-US" sz="1800" kern="1200" dirty="0" smtClean="0">
                        <a:solidFill>
                          <a:schemeClr val="dk1"/>
                        </a:solidFill>
                        <a:latin typeface="+mj-lt"/>
                        <a:ea typeface="+mn-ea"/>
                        <a:cs typeface="+mn-cs"/>
                      </a:endParaRPr>
                    </a:p>
                  </a:txBody>
                  <a:tcPr/>
                </a:tc>
              </a:tr>
              <a:tr h="370840">
                <a:tc>
                  <a:txBody>
                    <a:bodyPr/>
                    <a:lstStyle/>
                    <a:p>
                      <a:pPr algn="just">
                        <a:lnSpc>
                          <a:spcPct val="150000"/>
                        </a:lnSpc>
                        <a:spcAft>
                          <a:spcPts val="0"/>
                        </a:spcAft>
                      </a:pPr>
                      <a:r>
                        <a:rPr lang="es-ES" sz="1800" b="0" dirty="0">
                          <a:solidFill>
                            <a:schemeClr val="tx1"/>
                          </a:solidFill>
                          <a:effectLst/>
                          <a:latin typeface="+mj-lt"/>
                          <a:ea typeface="Calibri"/>
                          <a:cs typeface="Times New Roman"/>
                        </a:rPr>
                        <a:t>Voltaje de alimentación</a:t>
                      </a:r>
                    </a:p>
                  </a:txBody>
                  <a:tcPr marL="68580" marR="68580" marT="0" marB="0"/>
                </a:tc>
                <a:tc>
                  <a:txBody>
                    <a:bodyPr/>
                    <a:lstStyle/>
                    <a:p>
                      <a:pPr algn="just">
                        <a:lnSpc>
                          <a:spcPct val="150000"/>
                        </a:lnSpc>
                        <a:spcAft>
                          <a:spcPts val="0"/>
                        </a:spcAft>
                      </a:pPr>
                      <a:r>
                        <a:rPr lang="es-ES" sz="1800" b="0" dirty="0">
                          <a:solidFill>
                            <a:schemeClr val="tx1"/>
                          </a:solidFill>
                          <a:effectLst/>
                          <a:latin typeface="+mj-lt"/>
                          <a:ea typeface="Calibri"/>
                          <a:cs typeface="Times New Roman"/>
                        </a:rPr>
                        <a:t>2.8 - 3.4 Voltios</a:t>
                      </a:r>
                    </a:p>
                  </a:txBody>
                  <a:tcPr marL="68580" marR="68580" marT="0" marB="0"/>
                </a:tc>
              </a:tr>
              <a:tr h="370840">
                <a:tc>
                  <a:txBody>
                    <a:bodyPr/>
                    <a:lstStyle/>
                    <a:p>
                      <a:pPr algn="just">
                        <a:lnSpc>
                          <a:spcPct val="150000"/>
                        </a:lnSpc>
                        <a:spcAft>
                          <a:spcPts val="0"/>
                        </a:spcAft>
                      </a:pPr>
                      <a:r>
                        <a:rPr lang="es-ES" sz="1800" b="0" dirty="0">
                          <a:solidFill>
                            <a:schemeClr val="tx1"/>
                          </a:solidFill>
                          <a:effectLst/>
                          <a:latin typeface="+mj-lt"/>
                          <a:ea typeface="Calibri"/>
                          <a:cs typeface="Times New Roman"/>
                        </a:rPr>
                        <a:t>Frecuencia de operación</a:t>
                      </a:r>
                    </a:p>
                  </a:txBody>
                  <a:tcPr marL="68580" marR="68580" marT="0" marB="0"/>
                </a:tc>
                <a:tc>
                  <a:txBody>
                    <a:bodyPr/>
                    <a:lstStyle/>
                    <a:p>
                      <a:pPr algn="just">
                        <a:lnSpc>
                          <a:spcPct val="150000"/>
                        </a:lnSpc>
                        <a:spcAft>
                          <a:spcPts val="0"/>
                        </a:spcAft>
                      </a:pPr>
                      <a:r>
                        <a:rPr lang="es-ES" sz="1800" b="0" dirty="0">
                          <a:solidFill>
                            <a:schemeClr val="tx1"/>
                          </a:solidFill>
                          <a:effectLst/>
                          <a:latin typeface="+mj-lt"/>
                          <a:ea typeface="Calibri"/>
                          <a:cs typeface="Times New Roman"/>
                        </a:rPr>
                        <a:t>ISM 2.4 GHz</a:t>
                      </a:r>
                    </a:p>
                  </a:txBody>
                  <a:tcPr marL="68580" marR="68580" marT="0" marB="0"/>
                </a:tc>
              </a:tr>
              <a:tr h="370840">
                <a:tc>
                  <a:txBody>
                    <a:bodyPr/>
                    <a:lstStyle/>
                    <a:p>
                      <a:pPr algn="just">
                        <a:lnSpc>
                          <a:spcPct val="150000"/>
                        </a:lnSpc>
                        <a:spcAft>
                          <a:spcPts val="0"/>
                        </a:spcAft>
                      </a:pPr>
                      <a:r>
                        <a:rPr lang="es-ES" sz="1800" b="0" dirty="0">
                          <a:solidFill>
                            <a:schemeClr val="tx1"/>
                          </a:solidFill>
                          <a:effectLst/>
                          <a:latin typeface="Calibri"/>
                          <a:ea typeface="Calibri"/>
                          <a:cs typeface="Times New Roman"/>
                        </a:rPr>
                        <a:t>Corriente de </a:t>
                      </a:r>
                      <a:r>
                        <a:rPr lang="es-ES" sz="1800" b="0" dirty="0" smtClean="0">
                          <a:solidFill>
                            <a:schemeClr val="tx1"/>
                          </a:solidFill>
                          <a:effectLst/>
                          <a:latin typeface="Calibri"/>
                          <a:ea typeface="Calibri"/>
                          <a:cs typeface="Times New Roman"/>
                        </a:rPr>
                        <a:t>Transmisión</a:t>
                      </a:r>
                      <a:endParaRPr lang="es-ES" sz="1800" b="0" dirty="0">
                        <a:solidFill>
                          <a:schemeClr val="tx1"/>
                        </a:solidFill>
                        <a:effectLst/>
                        <a:latin typeface="Calibri"/>
                        <a:ea typeface="Calibri"/>
                        <a:cs typeface="Times New Roman"/>
                      </a:endParaRPr>
                    </a:p>
                  </a:txBody>
                  <a:tcPr marL="68580" marR="68580" marT="0" marB="0"/>
                </a:tc>
                <a:tc>
                  <a:txBody>
                    <a:bodyPr/>
                    <a:lstStyle/>
                    <a:p>
                      <a:pPr algn="just">
                        <a:lnSpc>
                          <a:spcPct val="150000"/>
                        </a:lnSpc>
                        <a:spcAft>
                          <a:spcPts val="0"/>
                        </a:spcAft>
                      </a:pPr>
                      <a:r>
                        <a:rPr lang="es-ES" sz="1800" b="0">
                          <a:solidFill>
                            <a:schemeClr val="tx1"/>
                          </a:solidFill>
                          <a:effectLst/>
                          <a:latin typeface="Calibri"/>
                          <a:ea typeface="Calibri"/>
                          <a:cs typeface="Times New Roman"/>
                        </a:rPr>
                        <a:t>45 mA (@ 3.3Voltios )</a:t>
                      </a:r>
                    </a:p>
                  </a:txBody>
                  <a:tcPr marL="68580" marR="68580" marT="0" marB="0"/>
                </a:tc>
              </a:tr>
              <a:tr h="370840">
                <a:tc>
                  <a:txBody>
                    <a:bodyPr/>
                    <a:lstStyle/>
                    <a:p>
                      <a:pPr algn="just">
                        <a:lnSpc>
                          <a:spcPct val="150000"/>
                        </a:lnSpc>
                        <a:spcAft>
                          <a:spcPts val="0"/>
                        </a:spcAft>
                      </a:pPr>
                      <a:r>
                        <a:rPr lang="es-ES" sz="1800" b="0">
                          <a:solidFill>
                            <a:schemeClr val="tx1"/>
                          </a:solidFill>
                          <a:effectLst/>
                          <a:latin typeface="Calibri"/>
                          <a:ea typeface="Calibri"/>
                          <a:cs typeface="Times New Roman"/>
                        </a:rPr>
                        <a:t>Corriente de Recepción</a:t>
                      </a:r>
                    </a:p>
                  </a:txBody>
                  <a:tcPr marL="68580" marR="68580" marT="0" marB="0"/>
                </a:tc>
                <a:tc>
                  <a:txBody>
                    <a:bodyPr/>
                    <a:lstStyle/>
                    <a:p>
                      <a:pPr algn="just">
                        <a:lnSpc>
                          <a:spcPct val="150000"/>
                        </a:lnSpc>
                        <a:spcAft>
                          <a:spcPts val="0"/>
                        </a:spcAft>
                      </a:pPr>
                      <a:r>
                        <a:rPr lang="es-ES" sz="1800" b="0" dirty="0">
                          <a:solidFill>
                            <a:schemeClr val="tx1"/>
                          </a:solidFill>
                          <a:effectLst/>
                          <a:latin typeface="Calibri"/>
                          <a:ea typeface="Calibri"/>
                          <a:cs typeface="Times New Roman"/>
                        </a:rPr>
                        <a:t>50mA (@ 3.3 Voltios)</a:t>
                      </a:r>
                    </a:p>
                  </a:txBody>
                  <a:tcPr marL="68580" marR="68580" marT="0" marB="0"/>
                </a:tc>
              </a:tr>
            </a:tbl>
          </a:graphicData>
        </a:graphic>
      </p:graphicFrame>
    </p:spTree>
    <p:extLst>
      <p:ext uri="{BB962C8B-B14F-4D97-AF65-F5344CB8AC3E}">
        <p14:creationId xmlns:p14="http://schemas.microsoft.com/office/powerpoint/2010/main" val="2565410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780445" y="439797"/>
            <a:ext cx="5962273" cy="646331"/>
          </a:xfrm>
          <a:prstGeom prst="rect">
            <a:avLst/>
          </a:prstGeom>
        </p:spPr>
        <p:txBody>
          <a:bodyPr wrap="none">
            <a:spAutoFit/>
          </a:bodyPr>
          <a:lstStyle/>
          <a:p>
            <a:pPr algn="ctr"/>
            <a:r>
              <a:rPr lang="es-EC" sz="3600" b="1" dirty="0" smtClean="0"/>
              <a:t>PANTALLA PRINCIPAL DEL HMI</a:t>
            </a:r>
            <a:endParaRPr lang="es-EC" sz="3600" b="1" dirty="0"/>
          </a:p>
        </p:txBody>
      </p:sp>
      <p:pic>
        <p:nvPicPr>
          <p:cNvPr id="12" name="11 Imagen"/>
          <p:cNvPicPr/>
          <p:nvPr/>
        </p:nvPicPr>
        <p:blipFill>
          <a:blip r:embed="rId5"/>
          <a:srcRect/>
          <a:stretch>
            <a:fillRect/>
          </a:stretch>
        </p:blipFill>
        <p:spPr bwMode="auto">
          <a:xfrm>
            <a:off x="1017166" y="1628800"/>
            <a:ext cx="7488832" cy="4637310"/>
          </a:xfrm>
          <a:prstGeom prst="rect">
            <a:avLst/>
          </a:prstGeom>
          <a:noFill/>
          <a:ln w="9525">
            <a:noFill/>
            <a:miter lim="800000"/>
            <a:headEnd/>
            <a:tailEnd/>
          </a:ln>
        </p:spPr>
      </p:pic>
    </p:spTree>
    <p:extLst>
      <p:ext uri="{BB962C8B-B14F-4D97-AF65-F5344CB8AC3E}">
        <p14:creationId xmlns:p14="http://schemas.microsoft.com/office/powerpoint/2010/main" val="400702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10072" y="1628800"/>
            <a:ext cx="8136904" cy="4154984"/>
          </a:xfrm>
          <a:prstGeom prst="rect">
            <a:avLst/>
          </a:prstGeom>
        </p:spPr>
        <p:txBody>
          <a:bodyPr wrap="square">
            <a:spAutoFit/>
          </a:bodyPr>
          <a:lstStyle/>
          <a:p>
            <a:pPr algn="just"/>
            <a:r>
              <a:rPr lang="es-AR" sz="2400" dirty="0" smtClean="0"/>
              <a:t>La </a:t>
            </a:r>
            <a:r>
              <a:rPr lang="es-AR" sz="2400" dirty="0"/>
              <a:t>existencia de una estación meteorológica en la Facultad de Ingeniería Agronómica de la Universidad Técnica de Ambato la cual </a:t>
            </a:r>
            <a:r>
              <a:rPr lang="es-AR" sz="2400" dirty="0" smtClean="0"/>
              <a:t>estuvo </a:t>
            </a:r>
            <a:r>
              <a:rPr lang="es-AR" sz="2400" dirty="0"/>
              <a:t>en desuso </a:t>
            </a:r>
            <a:r>
              <a:rPr lang="es-AR" sz="2400" dirty="0" smtClean="0"/>
              <a:t>y no tuvo </a:t>
            </a:r>
            <a:r>
              <a:rPr lang="es-AR" sz="2400" dirty="0"/>
              <a:t>mantenimiento aproximadamente </a:t>
            </a:r>
            <a:r>
              <a:rPr lang="es-AR" sz="2400" dirty="0" smtClean="0"/>
              <a:t>10 </a:t>
            </a:r>
            <a:r>
              <a:rPr lang="es-AR" sz="2400" dirty="0"/>
              <a:t>años, </a:t>
            </a:r>
            <a:r>
              <a:rPr lang="es-AR" sz="2400" dirty="0" smtClean="0"/>
              <a:t>creo </a:t>
            </a:r>
            <a:r>
              <a:rPr lang="es-AR" sz="2400" dirty="0"/>
              <a:t>la necesidad de que la información meteorológica que brinda esta estación meteorológica esté actualizada y disponible para que los productores, docentes, estudiantes y la junta de aguas </a:t>
            </a:r>
            <a:r>
              <a:rPr lang="es-AR" sz="2400" dirty="0" err="1"/>
              <a:t>Huachi</a:t>
            </a:r>
            <a:r>
              <a:rPr lang="es-AR" sz="2400" dirty="0"/>
              <a:t>-Totoras, se provean de la información climática para poder alcanzar un nivel óptimo de producción sostenible </a:t>
            </a:r>
            <a:r>
              <a:rPr lang="es-AR" sz="2400" dirty="0" smtClean="0"/>
              <a:t>y tecnificada dentro de la granja experimental y zonas aledañas a Querochaca.</a:t>
            </a:r>
            <a:endParaRPr lang="es-ES" sz="2400" dirty="0"/>
          </a:p>
        </p:txBody>
      </p:sp>
      <p:sp>
        <p:nvSpPr>
          <p:cNvPr id="3" name="2 CuadroTexto"/>
          <p:cNvSpPr txBox="1"/>
          <p:nvPr/>
        </p:nvSpPr>
        <p:spPr>
          <a:xfrm>
            <a:off x="935596" y="478413"/>
            <a:ext cx="7056784" cy="646331"/>
          </a:xfrm>
          <a:prstGeom prst="rect">
            <a:avLst/>
          </a:prstGeom>
          <a:noFill/>
        </p:spPr>
        <p:txBody>
          <a:bodyPr wrap="square" rtlCol="0">
            <a:spAutoFit/>
          </a:bodyPr>
          <a:lstStyle/>
          <a:p>
            <a:pPr algn="ctr"/>
            <a:r>
              <a:rPr lang="es-EC" sz="3600" b="1" u="sng" dirty="0" smtClean="0"/>
              <a:t>INTRODUCCIÓN</a:t>
            </a:r>
            <a:endParaRPr lang="es-EC" sz="3600" b="1" u="sng" dirty="0"/>
          </a:p>
        </p:txBody>
      </p:sp>
    </p:spTree>
    <p:extLst>
      <p:ext uri="{BB962C8B-B14F-4D97-AF65-F5344CB8AC3E}">
        <p14:creationId xmlns:p14="http://schemas.microsoft.com/office/powerpoint/2010/main" val="3481452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38766" y="692696"/>
            <a:ext cx="4645631" cy="646331"/>
          </a:xfrm>
          <a:prstGeom prst="rect">
            <a:avLst/>
          </a:prstGeom>
        </p:spPr>
        <p:txBody>
          <a:bodyPr wrap="none">
            <a:spAutoFit/>
          </a:bodyPr>
          <a:lstStyle/>
          <a:p>
            <a:r>
              <a:rPr lang="es-EC" sz="3600" b="1" dirty="0" smtClean="0"/>
              <a:t>PANTALLA View Pro 4.1</a:t>
            </a:r>
            <a:endParaRPr lang="es-EC" sz="3600" b="1" dirty="0"/>
          </a:p>
        </p:txBody>
      </p:sp>
      <p:pic>
        <p:nvPicPr>
          <p:cNvPr id="11" name="Picture 4"/>
          <p:cNvPicPr/>
          <p:nvPr/>
        </p:nvPicPr>
        <p:blipFill>
          <a:blip r:embed="rId5" cstate="email">
            <a:extLst>
              <a:ext uri="{28A0092B-C50C-407E-A947-70E740481C1C}">
                <a14:useLocalDpi xmlns:a14="http://schemas.microsoft.com/office/drawing/2010/main"/>
              </a:ext>
            </a:extLst>
          </a:blip>
          <a:srcRect/>
          <a:stretch>
            <a:fillRect/>
          </a:stretch>
        </p:blipFill>
        <p:spPr bwMode="auto">
          <a:xfrm>
            <a:off x="2483768" y="2000250"/>
            <a:ext cx="4382413" cy="4265860"/>
          </a:xfrm>
          <a:prstGeom prst="rect">
            <a:avLst/>
          </a:prstGeom>
          <a:noFill/>
          <a:ln w="9525">
            <a:noFill/>
            <a:miter lim="800000"/>
            <a:headEnd/>
            <a:tailEnd/>
          </a:ln>
        </p:spPr>
      </p:pic>
    </p:spTree>
    <p:extLst>
      <p:ext uri="{BB962C8B-B14F-4D97-AF65-F5344CB8AC3E}">
        <p14:creationId xmlns:p14="http://schemas.microsoft.com/office/powerpoint/2010/main" val="661084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p:nvPr/>
        </p:nvPicPr>
        <p:blipFill>
          <a:blip r:embed="rId5"/>
          <a:srcRect/>
          <a:stretch>
            <a:fillRect/>
          </a:stretch>
        </p:blipFill>
        <p:spPr bwMode="auto">
          <a:xfrm>
            <a:off x="1153108" y="1943245"/>
            <a:ext cx="7252296" cy="4320480"/>
          </a:xfrm>
          <a:prstGeom prst="rect">
            <a:avLst/>
          </a:prstGeom>
          <a:noFill/>
          <a:ln w="9525">
            <a:noFill/>
            <a:miter lim="800000"/>
            <a:headEnd/>
            <a:tailEnd/>
          </a:ln>
        </p:spPr>
      </p:pic>
      <p:sp>
        <p:nvSpPr>
          <p:cNvPr id="13" name="12 Rectángulo"/>
          <p:cNvSpPr/>
          <p:nvPr/>
        </p:nvSpPr>
        <p:spPr>
          <a:xfrm>
            <a:off x="1126711" y="439797"/>
            <a:ext cx="7269747" cy="1200329"/>
          </a:xfrm>
          <a:prstGeom prst="rect">
            <a:avLst/>
          </a:prstGeom>
        </p:spPr>
        <p:txBody>
          <a:bodyPr wrap="none">
            <a:spAutoFit/>
          </a:bodyPr>
          <a:lstStyle/>
          <a:p>
            <a:pPr algn="ctr"/>
            <a:r>
              <a:rPr lang="es-EC" sz="3600" b="1" dirty="0" smtClean="0"/>
              <a:t>PANTALLA </a:t>
            </a:r>
          </a:p>
          <a:p>
            <a:pPr algn="ctr"/>
            <a:r>
              <a:rPr lang="es-EC" sz="3600" b="1" dirty="0" smtClean="0"/>
              <a:t>TEMPERATURA/HUMEDAD RELATIVA</a:t>
            </a:r>
            <a:endParaRPr lang="es-EC" sz="3600" b="1" dirty="0"/>
          </a:p>
        </p:txBody>
      </p:sp>
    </p:spTree>
    <p:extLst>
      <p:ext uri="{BB962C8B-B14F-4D97-AF65-F5344CB8AC3E}">
        <p14:creationId xmlns:p14="http://schemas.microsoft.com/office/powerpoint/2010/main" val="321074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1588790" y="692696"/>
            <a:ext cx="6345583" cy="646331"/>
          </a:xfrm>
          <a:prstGeom prst="rect">
            <a:avLst/>
          </a:prstGeom>
        </p:spPr>
        <p:txBody>
          <a:bodyPr wrap="none">
            <a:spAutoFit/>
          </a:bodyPr>
          <a:lstStyle/>
          <a:p>
            <a:r>
              <a:rPr lang="es-EC" sz="3600" b="1" dirty="0" smtClean="0"/>
              <a:t>PANTALLA MONITOR DE VIENTO</a:t>
            </a:r>
            <a:endParaRPr lang="es-EC" sz="3600" b="1" dirty="0"/>
          </a:p>
        </p:txBody>
      </p:sp>
      <p:pic>
        <p:nvPicPr>
          <p:cNvPr id="12" name="11 Imagen"/>
          <p:cNvPicPr/>
          <p:nvPr/>
        </p:nvPicPr>
        <p:blipFill>
          <a:blip r:embed="rId5"/>
          <a:srcRect/>
          <a:stretch>
            <a:fillRect/>
          </a:stretch>
        </p:blipFill>
        <p:spPr bwMode="auto">
          <a:xfrm>
            <a:off x="1125178" y="1556792"/>
            <a:ext cx="7272808" cy="4709318"/>
          </a:xfrm>
          <a:prstGeom prst="rect">
            <a:avLst/>
          </a:prstGeom>
          <a:noFill/>
          <a:ln w="9525">
            <a:noFill/>
            <a:miter lim="800000"/>
            <a:headEnd/>
            <a:tailEnd/>
          </a:ln>
        </p:spPr>
      </p:pic>
    </p:spTree>
    <p:extLst>
      <p:ext uri="{BB962C8B-B14F-4D97-AF65-F5344CB8AC3E}">
        <p14:creationId xmlns:p14="http://schemas.microsoft.com/office/powerpoint/2010/main" val="3086857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a:blip r:embed="rId5"/>
          <a:srcRect/>
          <a:stretch>
            <a:fillRect/>
          </a:stretch>
        </p:blipFill>
        <p:spPr bwMode="auto">
          <a:xfrm>
            <a:off x="1043608" y="1700808"/>
            <a:ext cx="7492423" cy="4464496"/>
          </a:xfrm>
          <a:prstGeom prst="rect">
            <a:avLst/>
          </a:prstGeom>
          <a:noFill/>
          <a:ln w="9525">
            <a:noFill/>
            <a:miter lim="800000"/>
            <a:headEnd/>
            <a:tailEnd/>
          </a:ln>
        </p:spPr>
      </p:pic>
      <p:sp>
        <p:nvSpPr>
          <p:cNvPr id="9" name="8 Rectángulo"/>
          <p:cNvSpPr/>
          <p:nvPr/>
        </p:nvSpPr>
        <p:spPr>
          <a:xfrm>
            <a:off x="1112025" y="620688"/>
            <a:ext cx="7299114" cy="646331"/>
          </a:xfrm>
          <a:prstGeom prst="rect">
            <a:avLst/>
          </a:prstGeom>
        </p:spPr>
        <p:txBody>
          <a:bodyPr wrap="none">
            <a:spAutoFit/>
          </a:bodyPr>
          <a:lstStyle/>
          <a:p>
            <a:r>
              <a:rPr lang="es-EC" sz="3600" b="1" dirty="0" smtClean="0"/>
              <a:t>PANTALLA TEMPERATURA DEL SUELO</a:t>
            </a:r>
            <a:endParaRPr lang="es-EC" sz="3600" b="1" dirty="0"/>
          </a:p>
        </p:txBody>
      </p:sp>
    </p:spTree>
    <p:extLst>
      <p:ext uri="{BB962C8B-B14F-4D97-AF65-F5344CB8AC3E}">
        <p14:creationId xmlns:p14="http://schemas.microsoft.com/office/powerpoint/2010/main" val="26235668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852419" y="583702"/>
            <a:ext cx="5818324" cy="646331"/>
          </a:xfrm>
          <a:prstGeom prst="rect">
            <a:avLst/>
          </a:prstGeom>
        </p:spPr>
        <p:txBody>
          <a:bodyPr wrap="none">
            <a:spAutoFit/>
          </a:bodyPr>
          <a:lstStyle/>
          <a:p>
            <a:r>
              <a:rPr lang="es-EC" sz="3600" b="1" dirty="0" smtClean="0"/>
              <a:t>PANTALLA RADIACIÓN SOLAR</a:t>
            </a:r>
            <a:endParaRPr lang="es-EC" sz="3600" b="1" dirty="0"/>
          </a:p>
        </p:txBody>
      </p:sp>
      <p:pic>
        <p:nvPicPr>
          <p:cNvPr id="5" name="4 Imagen"/>
          <p:cNvPicPr/>
          <p:nvPr/>
        </p:nvPicPr>
        <p:blipFill>
          <a:blip r:embed="rId5"/>
          <a:srcRect/>
          <a:stretch>
            <a:fillRect/>
          </a:stretch>
        </p:blipFill>
        <p:spPr bwMode="auto">
          <a:xfrm>
            <a:off x="873766" y="1556792"/>
            <a:ext cx="7775631" cy="4709318"/>
          </a:xfrm>
          <a:prstGeom prst="rect">
            <a:avLst/>
          </a:prstGeom>
          <a:noFill/>
          <a:ln w="9525">
            <a:noFill/>
            <a:miter lim="800000"/>
            <a:headEnd/>
            <a:tailEnd/>
          </a:ln>
        </p:spPr>
      </p:pic>
    </p:spTree>
    <p:extLst>
      <p:ext uri="{BB962C8B-B14F-4D97-AF65-F5344CB8AC3E}">
        <p14:creationId xmlns:p14="http://schemas.microsoft.com/office/powerpoint/2010/main" val="3976783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189724" y="577680"/>
            <a:ext cx="5143716" cy="646331"/>
          </a:xfrm>
          <a:prstGeom prst="rect">
            <a:avLst/>
          </a:prstGeom>
        </p:spPr>
        <p:txBody>
          <a:bodyPr wrap="none">
            <a:spAutoFit/>
          </a:bodyPr>
          <a:lstStyle/>
          <a:p>
            <a:r>
              <a:rPr lang="es-EC" sz="3600" b="1" dirty="0" smtClean="0"/>
              <a:t>PANTALLA PRECIPITACIÓN</a:t>
            </a:r>
            <a:endParaRPr lang="es-EC" sz="3600" b="1" dirty="0"/>
          </a:p>
        </p:txBody>
      </p:sp>
      <p:pic>
        <p:nvPicPr>
          <p:cNvPr id="5" name="4 Imagen"/>
          <p:cNvPicPr/>
          <p:nvPr/>
        </p:nvPicPr>
        <p:blipFill>
          <a:blip r:embed="rId5"/>
          <a:srcRect/>
          <a:stretch>
            <a:fillRect/>
          </a:stretch>
        </p:blipFill>
        <p:spPr bwMode="auto">
          <a:xfrm>
            <a:off x="837146" y="1657598"/>
            <a:ext cx="7848872" cy="4608512"/>
          </a:xfrm>
          <a:prstGeom prst="rect">
            <a:avLst/>
          </a:prstGeom>
          <a:noFill/>
          <a:ln w="9525">
            <a:noFill/>
            <a:miter lim="800000"/>
            <a:headEnd/>
            <a:tailEnd/>
          </a:ln>
        </p:spPr>
      </p:pic>
    </p:spTree>
    <p:extLst>
      <p:ext uri="{BB962C8B-B14F-4D97-AF65-F5344CB8AC3E}">
        <p14:creationId xmlns:p14="http://schemas.microsoft.com/office/powerpoint/2010/main" val="1628569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p:nvPr/>
        </p:nvPicPr>
        <p:blipFill>
          <a:blip r:embed="rId5"/>
          <a:srcRect/>
          <a:stretch>
            <a:fillRect/>
          </a:stretch>
        </p:blipFill>
        <p:spPr bwMode="auto">
          <a:xfrm>
            <a:off x="1053170" y="1916832"/>
            <a:ext cx="7416824" cy="4320480"/>
          </a:xfrm>
          <a:prstGeom prst="rect">
            <a:avLst/>
          </a:prstGeom>
          <a:noFill/>
          <a:ln w="9525">
            <a:noFill/>
            <a:miter lim="800000"/>
            <a:headEnd/>
            <a:tailEnd/>
          </a:ln>
        </p:spPr>
      </p:pic>
      <p:sp>
        <p:nvSpPr>
          <p:cNvPr id="5" name="4 Rectángulo"/>
          <p:cNvSpPr/>
          <p:nvPr/>
        </p:nvSpPr>
        <p:spPr>
          <a:xfrm>
            <a:off x="1503318" y="356463"/>
            <a:ext cx="6516528" cy="1200329"/>
          </a:xfrm>
          <a:prstGeom prst="rect">
            <a:avLst/>
          </a:prstGeom>
        </p:spPr>
        <p:txBody>
          <a:bodyPr wrap="none">
            <a:spAutoFit/>
          </a:bodyPr>
          <a:lstStyle/>
          <a:p>
            <a:pPr algn="ctr"/>
            <a:r>
              <a:rPr lang="es-EC" sz="3600" b="1" dirty="0" smtClean="0"/>
              <a:t>PANTALLA </a:t>
            </a:r>
          </a:p>
          <a:p>
            <a:pPr algn="ctr"/>
            <a:r>
              <a:rPr lang="es-ES" sz="3600" b="1" dirty="0" smtClean="0"/>
              <a:t>HISTÓRICO TABULADO MENSUAL</a:t>
            </a:r>
            <a:endParaRPr lang="es-EC" sz="3600" b="1" dirty="0"/>
          </a:p>
        </p:txBody>
      </p:sp>
    </p:spTree>
    <p:extLst>
      <p:ext uri="{BB962C8B-B14F-4D97-AF65-F5344CB8AC3E}">
        <p14:creationId xmlns:p14="http://schemas.microsoft.com/office/powerpoint/2010/main" val="1405171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3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1125178" y="1744018"/>
            <a:ext cx="7272808" cy="4709318"/>
          </a:xfrm>
          <a:prstGeom prst="rect">
            <a:avLst/>
          </a:prstGeom>
          <a:noFill/>
          <a:ln>
            <a:noFill/>
          </a:ln>
        </p:spPr>
      </p:pic>
      <p:sp>
        <p:nvSpPr>
          <p:cNvPr id="5" name="4 Rectángulo"/>
          <p:cNvSpPr/>
          <p:nvPr/>
        </p:nvSpPr>
        <p:spPr>
          <a:xfrm>
            <a:off x="1545766" y="332656"/>
            <a:ext cx="6431632" cy="1200329"/>
          </a:xfrm>
          <a:prstGeom prst="rect">
            <a:avLst/>
          </a:prstGeom>
        </p:spPr>
        <p:txBody>
          <a:bodyPr wrap="none">
            <a:spAutoFit/>
          </a:bodyPr>
          <a:lstStyle/>
          <a:p>
            <a:pPr algn="ctr"/>
            <a:r>
              <a:rPr lang="es-EC" sz="3600" b="1" dirty="0" smtClean="0"/>
              <a:t>PÁGINA WEB DE LA ESTACIÓN </a:t>
            </a:r>
          </a:p>
          <a:p>
            <a:pPr algn="ctr"/>
            <a:r>
              <a:rPr lang="es-EC" sz="3600" b="1" dirty="0" smtClean="0"/>
              <a:t>METEOROLOGICA QUEROCHACA</a:t>
            </a:r>
            <a:endParaRPr lang="es-EC" sz="3600" b="1" dirty="0"/>
          </a:p>
        </p:txBody>
      </p:sp>
    </p:spTree>
    <p:extLst>
      <p:ext uri="{BB962C8B-B14F-4D97-AF65-F5344CB8AC3E}">
        <p14:creationId xmlns:p14="http://schemas.microsoft.com/office/powerpoint/2010/main" val="3446446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1545766" y="332656"/>
            <a:ext cx="6431632" cy="1200329"/>
          </a:xfrm>
          <a:prstGeom prst="rect">
            <a:avLst/>
          </a:prstGeom>
        </p:spPr>
        <p:txBody>
          <a:bodyPr wrap="none">
            <a:spAutoFit/>
          </a:bodyPr>
          <a:lstStyle/>
          <a:p>
            <a:pPr algn="ctr"/>
            <a:r>
              <a:rPr lang="es-EC" sz="3600" b="1" dirty="0" smtClean="0"/>
              <a:t>PÁGINA WEB DE LA ESTACIÓN </a:t>
            </a:r>
          </a:p>
          <a:p>
            <a:pPr algn="ctr"/>
            <a:r>
              <a:rPr lang="es-EC" sz="3600" b="1" dirty="0" smtClean="0"/>
              <a:t>METEOROLOGICA QUEROCHACA</a:t>
            </a:r>
            <a:endParaRPr lang="es-EC" sz="3600" b="1" dirty="0"/>
          </a:p>
        </p:txBody>
      </p:sp>
      <p:pic>
        <p:nvPicPr>
          <p:cNvPr id="6146" name="Picture 2" descr="H:\busqueda pag web.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57013" y="1677001"/>
            <a:ext cx="4809138" cy="499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284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177622" y="577679"/>
            <a:ext cx="3167919" cy="646331"/>
          </a:xfrm>
          <a:prstGeom prst="rect">
            <a:avLst/>
          </a:prstGeom>
        </p:spPr>
        <p:txBody>
          <a:bodyPr wrap="none">
            <a:spAutoFit/>
          </a:bodyPr>
          <a:lstStyle/>
          <a:p>
            <a:r>
              <a:rPr lang="es-ES" sz="3600" b="1" dirty="0"/>
              <a:t>CONCLUSIONES</a:t>
            </a:r>
            <a:endParaRPr lang="es-EC" sz="3600" b="1" dirty="0"/>
          </a:p>
        </p:txBody>
      </p:sp>
      <p:sp>
        <p:nvSpPr>
          <p:cNvPr id="5" name="4 CuadroTexto"/>
          <p:cNvSpPr txBox="1"/>
          <p:nvPr/>
        </p:nvSpPr>
        <p:spPr>
          <a:xfrm>
            <a:off x="971600" y="1988840"/>
            <a:ext cx="7776864" cy="4616648"/>
          </a:xfrm>
          <a:prstGeom prst="rect">
            <a:avLst/>
          </a:prstGeom>
          <a:noFill/>
        </p:spPr>
        <p:txBody>
          <a:bodyPr wrap="square" rtlCol="0">
            <a:spAutoFit/>
          </a:bodyPr>
          <a:lstStyle/>
          <a:p>
            <a:r>
              <a:rPr lang="es-ES" sz="2400" dirty="0"/>
              <a:t>Al finalizar el proyecto de </a:t>
            </a:r>
            <a:r>
              <a:rPr lang="es-AR" sz="2400" dirty="0"/>
              <a:t>“Repotenciación y mejoramiento del sistema de monitoreo de variables ambientales en la estación meteorológica Campbell de la Facultad de Ingeniería Agronómica de la Universidad Técnica de Ambato” y una vez realizado las todas las pruebas necesarias para comprobar su operación, se puede afirmar que se ha cumplido con los objetivos planteados al inicio del proyecto, llegándose a las siguientes conclusiones</a:t>
            </a:r>
            <a:r>
              <a:rPr lang="es-AR" sz="2400" dirty="0" smtClean="0"/>
              <a:t>:</a:t>
            </a:r>
          </a:p>
          <a:p>
            <a:endParaRPr lang="es-AR" sz="2400" dirty="0"/>
          </a:p>
          <a:p>
            <a:endParaRPr lang="es-AR" sz="2400" dirty="0" smtClean="0"/>
          </a:p>
          <a:p>
            <a:endParaRPr lang="es-AR" dirty="0"/>
          </a:p>
          <a:p>
            <a:endParaRPr lang="es-ES" dirty="0"/>
          </a:p>
          <a:p>
            <a:endParaRPr lang="es-ES" dirty="0"/>
          </a:p>
        </p:txBody>
      </p:sp>
    </p:spTree>
    <p:extLst>
      <p:ext uri="{BB962C8B-B14F-4D97-AF65-F5344CB8AC3E}">
        <p14:creationId xmlns:p14="http://schemas.microsoft.com/office/powerpoint/2010/main" val="334561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1170237" y="692696"/>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15616" y="548680"/>
            <a:ext cx="7897888" cy="1015663"/>
          </a:xfrm>
          <a:prstGeom prst="rect">
            <a:avLst/>
          </a:prstGeom>
        </p:spPr>
        <p:txBody>
          <a:bodyPr wrap="square">
            <a:spAutoFit/>
          </a:bodyPr>
          <a:lstStyle/>
          <a:p>
            <a:pPr algn="ctr"/>
            <a:r>
              <a:rPr lang="es-AR" sz="2000" b="1" dirty="0"/>
              <a:t>“Repotenciar y mejorar el sistema de monitoreo de la estación meteorológica Campbell de la Facultad de Ingeniería Agronómica de la Universidad Técnica de Ambato.”</a:t>
            </a:r>
            <a:endParaRPr lang="es-ES" sz="2000" b="1" dirty="0"/>
          </a:p>
        </p:txBody>
      </p:sp>
      <p:sp>
        <p:nvSpPr>
          <p:cNvPr id="3" name="2 Rectángulo"/>
          <p:cNvSpPr/>
          <p:nvPr/>
        </p:nvSpPr>
        <p:spPr>
          <a:xfrm>
            <a:off x="3710028" y="-99392"/>
            <a:ext cx="2278765" cy="646331"/>
          </a:xfrm>
          <a:prstGeom prst="rect">
            <a:avLst/>
          </a:prstGeom>
        </p:spPr>
        <p:txBody>
          <a:bodyPr wrap="none">
            <a:spAutoFit/>
          </a:bodyPr>
          <a:lstStyle/>
          <a:p>
            <a:pPr algn="ctr"/>
            <a:r>
              <a:rPr lang="es-ES" sz="3600" b="1" u="sng" dirty="0" smtClean="0"/>
              <a:t>OBJETIVOS</a:t>
            </a:r>
            <a:endParaRPr lang="es-EC" sz="3600" u="sng" dirty="0"/>
          </a:p>
        </p:txBody>
      </p:sp>
      <p:sp>
        <p:nvSpPr>
          <p:cNvPr id="4" name="3 Rectángulo"/>
          <p:cNvSpPr/>
          <p:nvPr/>
        </p:nvSpPr>
        <p:spPr>
          <a:xfrm>
            <a:off x="774701" y="1613693"/>
            <a:ext cx="8261794" cy="5078313"/>
          </a:xfrm>
          <a:prstGeom prst="rect">
            <a:avLst/>
          </a:prstGeom>
        </p:spPr>
        <p:txBody>
          <a:bodyPr wrap="square">
            <a:spAutoFit/>
          </a:bodyPr>
          <a:lstStyle/>
          <a:p>
            <a:pPr marL="285750" lvl="0" indent="-285750">
              <a:buFont typeface="Arial" pitchFamily="34" charset="0"/>
              <a:buChar char="•"/>
            </a:pPr>
            <a:r>
              <a:rPr lang="es-AR" dirty="0"/>
              <a:t>Diagnosticar el estado de los componentes de la estación meteorológica Campbell para su repotenciación.</a:t>
            </a:r>
            <a:endParaRPr lang="es-ES" dirty="0"/>
          </a:p>
          <a:p>
            <a:pPr marL="285750" lvl="0" indent="-285750">
              <a:buFont typeface="Arial" pitchFamily="34" charset="0"/>
              <a:buChar char="•"/>
            </a:pPr>
            <a:r>
              <a:rPr lang="es-AR" dirty="0"/>
              <a:t>Realizar un mantenimiento y calibración de los sensores meteorológicos utilizando  instrumentos patrones localizados en la estación meteorológica convencional de la granja experimental Querochaca.</a:t>
            </a:r>
            <a:endParaRPr lang="es-ES" dirty="0"/>
          </a:p>
          <a:p>
            <a:pPr marL="285750" lvl="0" indent="-285750">
              <a:buFont typeface="Arial" pitchFamily="34" charset="0"/>
              <a:buChar char="•"/>
            </a:pPr>
            <a:r>
              <a:rPr lang="es-AR" dirty="0"/>
              <a:t>Investigar la trama de comunicación del estándar RS232 que proporciona el datalogger CR10X para poder liberar los valores de cada una de las variables meteorológicas que recoge la estación meteorológica Campbell.</a:t>
            </a:r>
            <a:endParaRPr lang="es-ES" dirty="0"/>
          </a:p>
          <a:p>
            <a:pPr marL="285750" lvl="0" indent="-285750">
              <a:buFont typeface="Arial" pitchFamily="34" charset="0"/>
              <a:buChar char="•"/>
            </a:pPr>
            <a:r>
              <a:rPr lang="es-AR" dirty="0"/>
              <a:t>Aplicar el protocolo de comunicación </a:t>
            </a:r>
            <a:r>
              <a:rPr lang="es-AR" dirty="0" err="1"/>
              <a:t>Zigbee</a:t>
            </a:r>
            <a:r>
              <a:rPr lang="es-AR" dirty="0"/>
              <a:t> para la transmisión de las variables meteorológicas.</a:t>
            </a:r>
            <a:endParaRPr lang="es-ES" dirty="0"/>
          </a:p>
          <a:p>
            <a:pPr marL="285750" lvl="0" indent="-285750">
              <a:buFont typeface="Arial" pitchFamily="34" charset="0"/>
              <a:buChar char="•"/>
            </a:pPr>
            <a:r>
              <a:rPr lang="es-ES" dirty="0"/>
              <a:t>Diseñar una HMI para la visualización y monitoreo de las variables de meteorología que  proporciona la estación de meteorología Campbell de la </a:t>
            </a:r>
            <a:r>
              <a:rPr lang="es-AR" dirty="0"/>
              <a:t>Facultad de Ingeniería Agronómica de la Universidad Técnica de Ambato.</a:t>
            </a:r>
            <a:endParaRPr lang="es-ES" dirty="0"/>
          </a:p>
          <a:p>
            <a:pPr marL="285750" lvl="0" indent="-285750">
              <a:buFont typeface="Arial" pitchFamily="34" charset="0"/>
              <a:buChar char="•"/>
            </a:pPr>
            <a:r>
              <a:rPr lang="es-ES" dirty="0"/>
              <a:t>Procesar la información obtenida de la estación meteorológica para su recolección en una base de datos y su posterior publicación en la página web de la </a:t>
            </a:r>
            <a:r>
              <a:rPr lang="es-AR" dirty="0"/>
              <a:t>Facultad de Ingeniería Agronómica de la Universidad Técnica de Ambato.</a:t>
            </a:r>
            <a:endParaRPr lang="es-ES" dirty="0"/>
          </a:p>
          <a:p>
            <a:pPr marL="285750" lvl="0" indent="-285750">
              <a:buFont typeface="Arial" pitchFamily="34" charset="0"/>
              <a:buChar char="•"/>
            </a:pPr>
            <a:r>
              <a:rPr lang="es-ES" dirty="0"/>
              <a:t>Elaborar un manual de usuario que permita la fácil manipulación de la Interfaz Gráfica.</a:t>
            </a:r>
          </a:p>
        </p:txBody>
      </p:sp>
    </p:spTree>
    <p:extLst>
      <p:ext uri="{BB962C8B-B14F-4D97-AF65-F5344CB8AC3E}">
        <p14:creationId xmlns:p14="http://schemas.microsoft.com/office/powerpoint/2010/main" val="2380249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3177622" y="44624"/>
            <a:ext cx="3167919" cy="646331"/>
          </a:xfrm>
          <a:prstGeom prst="rect">
            <a:avLst/>
          </a:prstGeom>
        </p:spPr>
        <p:txBody>
          <a:bodyPr wrap="none">
            <a:spAutoFit/>
          </a:bodyPr>
          <a:lstStyle/>
          <a:p>
            <a:r>
              <a:rPr lang="es-ES" sz="3600" b="1" dirty="0"/>
              <a:t>CONCLUSIONES</a:t>
            </a:r>
            <a:endParaRPr lang="es-EC" sz="3600" b="1" dirty="0"/>
          </a:p>
        </p:txBody>
      </p:sp>
      <p:sp>
        <p:nvSpPr>
          <p:cNvPr id="6" name="5 Rectángulo"/>
          <p:cNvSpPr/>
          <p:nvPr/>
        </p:nvSpPr>
        <p:spPr>
          <a:xfrm>
            <a:off x="611560" y="889844"/>
            <a:ext cx="8280920" cy="5632311"/>
          </a:xfrm>
          <a:prstGeom prst="rect">
            <a:avLst/>
          </a:prstGeom>
        </p:spPr>
        <p:txBody>
          <a:bodyPr wrap="square">
            <a:spAutoFit/>
          </a:bodyPr>
          <a:lstStyle/>
          <a:p>
            <a:pPr marL="342900" lvl="0" indent="-342900" algn="just">
              <a:buFont typeface="Arial" pitchFamily="34" charset="0"/>
              <a:buChar char="•"/>
            </a:pPr>
            <a:r>
              <a:rPr lang="es-ES" sz="2000" dirty="0"/>
              <a:t>Se logró diagnosticar el estado de cada uno de los elementos que conforman la </a:t>
            </a:r>
            <a:r>
              <a:rPr lang="es-AR" sz="2000" dirty="0"/>
              <a:t>estación meteorológica de la Facultad de Ingeniería Agronómica, para lo cual se utilizó el programa PC208W y el módulo de recolección de datos SM4M, con los cuales se pudo determinar que aunque la estación meteorológica estuvo en un completo abandono por casi diez años el datalogger recolectaba información de todos los sensores pero estas mediciones no eran confiables, ni tenía orden alguno y su fecha de recolección no era real.</a:t>
            </a:r>
            <a:endParaRPr lang="es-ES" sz="2000" dirty="0"/>
          </a:p>
          <a:p>
            <a:pPr marL="342900" indent="-342900" algn="just">
              <a:buFont typeface="Arial" pitchFamily="34" charset="0"/>
              <a:buChar char="•"/>
            </a:pPr>
            <a:endParaRPr lang="es-ES" sz="2000" dirty="0"/>
          </a:p>
          <a:p>
            <a:pPr marL="342900" lvl="0" indent="-342900" algn="just">
              <a:buFont typeface="Arial" pitchFamily="34" charset="0"/>
              <a:buChar char="•"/>
            </a:pPr>
            <a:r>
              <a:rPr lang="es-AR" sz="2000" dirty="0"/>
              <a:t>El diagnóstico del estado de cada uno de los elementos de la estación meteorológica Querochaca fue necesario para lograr el perfecto funcionamiento de la estación y obtener mediciones reales. </a:t>
            </a:r>
            <a:endParaRPr lang="es-AR" sz="2000" dirty="0" smtClean="0"/>
          </a:p>
          <a:p>
            <a:pPr marL="342900" lvl="0" indent="-342900" algn="just">
              <a:buFont typeface="Arial" pitchFamily="34" charset="0"/>
              <a:buChar char="•"/>
            </a:pPr>
            <a:endParaRPr lang="es-AR" sz="2000" dirty="0"/>
          </a:p>
          <a:p>
            <a:pPr marL="342900" indent="-342900" algn="just">
              <a:buFont typeface="Arial" pitchFamily="34" charset="0"/>
              <a:buChar char="•"/>
            </a:pPr>
            <a:r>
              <a:rPr lang="es-AR" sz="2000" dirty="0"/>
              <a:t>El mantenimiento y calibración de los sensores que conforman la estación meteorológica de la Facultad de Ingeniería Agronómica se lo realizó en el Instituto Nacional de Meteorología e Hidrología “INAMHI” logrando certificar el buen funcionamiento de cada sensor. </a:t>
            </a:r>
            <a:endParaRPr lang="es-ES" sz="2000" dirty="0"/>
          </a:p>
          <a:p>
            <a:pPr lvl="0" algn="just"/>
            <a:endParaRPr lang="es-ES" sz="2000" dirty="0"/>
          </a:p>
        </p:txBody>
      </p:sp>
    </p:spTree>
    <p:extLst>
      <p:ext uri="{BB962C8B-B14F-4D97-AF65-F5344CB8AC3E}">
        <p14:creationId xmlns:p14="http://schemas.microsoft.com/office/powerpoint/2010/main" val="2261318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177622" y="44624"/>
            <a:ext cx="3167919" cy="646331"/>
          </a:xfrm>
          <a:prstGeom prst="rect">
            <a:avLst/>
          </a:prstGeom>
        </p:spPr>
        <p:txBody>
          <a:bodyPr wrap="none">
            <a:spAutoFit/>
          </a:bodyPr>
          <a:lstStyle/>
          <a:p>
            <a:r>
              <a:rPr lang="es-ES" sz="3600" b="1" dirty="0"/>
              <a:t>CONCLUSIONES</a:t>
            </a:r>
            <a:endParaRPr lang="es-EC" sz="3600" b="1" dirty="0"/>
          </a:p>
        </p:txBody>
      </p:sp>
      <p:sp>
        <p:nvSpPr>
          <p:cNvPr id="5" name="4 Rectángulo"/>
          <p:cNvSpPr/>
          <p:nvPr/>
        </p:nvSpPr>
        <p:spPr>
          <a:xfrm>
            <a:off x="611560" y="620688"/>
            <a:ext cx="8280920" cy="6863417"/>
          </a:xfrm>
          <a:prstGeom prst="rect">
            <a:avLst/>
          </a:prstGeom>
        </p:spPr>
        <p:txBody>
          <a:bodyPr wrap="square">
            <a:spAutoFit/>
          </a:bodyPr>
          <a:lstStyle/>
          <a:p>
            <a:pPr marL="285750" lvl="0" indent="-285750" algn="just">
              <a:buFont typeface="Arial" pitchFamily="34" charset="0"/>
              <a:buChar char="•"/>
            </a:pPr>
            <a:r>
              <a:rPr lang="es-AR" sz="2000" dirty="0"/>
              <a:t>La trama de comunicación utilizada entre el datalogger y el computador para el intercambio de información no pudo ser decodificada porque Campbell Scientific posee un protocolo de comunicación denominado PakBus el cual no es un protocolo abierto por lo que necesariamente todo tipo de comunicación y configuración se lo realizó bajo la plataforma establecida por Campbell Scientific.</a:t>
            </a:r>
            <a:endParaRPr lang="es-ES" sz="2000" dirty="0"/>
          </a:p>
          <a:p>
            <a:pPr algn="just"/>
            <a:endParaRPr lang="es-ES" sz="2000" dirty="0"/>
          </a:p>
          <a:p>
            <a:pPr marL="285750" lvl="0" indent="-285750" algn="just">
              <a:buFont typeface="Arial" pitchFamily="34" charset="0"/>
              <a:buChar char="•"/>
            </a:pPr>
            <a:r>
              <a:rPr lang="es-AR" sz="2000" dirty="0"/>
              <a:t>Para lograr el funcionamiento adecuado del sistema se reemplazó la recolección manual de datos meteorológicos por un sistema de comunicación inalámbrico entre la estación meteorológica y el computador de monitoreo mediante un enlace punto a punto con módulos XBee Pro.</a:t>
            </a:r>
            <a:endParaRPr lang="es-ES" sz="2000" dirty="0"/>
          </a:p>
          <a:p>
            <a:pPr algn="just"/>
            <a:endParaRPr lang="es-ES" sz="2000" dirty="0"/>
          </a:p>
          <a:p>
            <a:pPr marL="285750" lvl="0" indent="-285750" algn="just">
              <a:buFont typeface="Arial" pitchFamily="34" charset="0"/>
              <a:buChar char="•"/>
            </a:pPr>
            <a:r>
              <a:rPr lang="es-AR" sz="2000" dirty="0"/>
              <a:t>El programa RTMC Development permitió el desarrolló una Interface Hombre-Máquina “HMI” que facilita un monitoreo de la estación meteorológica de una forma simple, amigable e intuitiva</a:t>
            </a:r>
            <a:r>
              <a:rPr lang="es-AR" sz="2000" dirty="0" smtClean="0"/>
              <a:t>.</a:t>
            </a:r>
          </a:p>
          <a:p>
            <a:pPr marL="285750" lvl="0" indent="-285750" algn="just">
              <a:buFont typeface="Arial" pitchFamily="34" charset="0"/>
              <a:buChar char="•"/>
            </a:pPr>
            <a:endParaRPr lang="es-AR" sz="2000" dirty="0"/>
          </a:p>
          <a:p>
            <a:pPr marL="285750" indent="-285750" algn="just">
              <a:buFont typeface="Arial" pitchFamily="34" charset="0"/>
              <a:buChar char="•"/>
            </a:pPr>
            <a:r>
              <a:rPr lang="es-AR" sz="2000" dirty="0"/>
              <a:t>El archivo .DAT creado específicamente para el almacenamiento de información climática que realiza el datalogger permite la difusión de los datos meteorológicos a través de la página web alojada en el sitio web oficial de la Facultad de Ingeniería Agronómica.</a:t>
            </a:r>
            <a:endParaRPr lang="es-ES" sz="2000" dirty="0"/>
          </a:p>
          <a:p>
            <a:pPr marL="285750" lvl="0" indent="-285750" algn="just">
              <a:buFont typeface="Arial" pitchFamily="34" charset="0"/>
              <a:buChar char="•"/>
            </a:pPr>
            <a:endParaRPr lang="es-AR" sz="2000" dirty="0" smtClean="0"/>
          </a:p>
          <a:p>
            <a:pPr marL="285750" lvl="0" indent="-285750" algn="just">
              <a:buFont typeface="Arial" pitchFamily="34" charset="0"/>
              <a:buChar char="•"/>
            </a:pPr>
            <a:endParaRPr lang="es-ES" sz="2000" dirty="0"/>
          </a:p>
        </p:txBody>
      </p:sp>
    </p:spTree>
    <p:extLst>
      <p:ext uri="{BB962C8B-B14F-4D97-AF65-F5344CB8AC3E}">
        <p14:creationId xmlns:p14="http://schemas.microsoft.com/office/powerpoint/2010/main" val="2143418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177622" y="44624"/>
            <a:ext cx="3167919" cy="646331"/>
          </a:xfrm>
          <a:prstGeom prst="rect">
            <a:avLst/>
          </a:prstGeom>
        </p:spPr>
        <p:txBody>
          <a:bodyPr wrap="none">
            <a:spAutoFit/>
          </a:bodyPr>
          <a:lstStyle/>
          <a:p>
            <a:r>
              <a:rPr lang="es-ES" sz="3600" b="1" dirty="0"/>
              <a:t>CONCLUSIONES</a:t>
            </a:r>
            <a:endParaRPr lang="es-EC" sz="3600" b="1" dirty="0"/>
          </a:p>
        </p:txBody>
      </p:sp>
      <p:sp>
        <p:nvSpPr>
          <p:cNvPr id="5" name="4 Rectángulo"/>
          <p:cNvSpPr/>
          <p:nvPr/>
        </p:nvSpPr>
        <p:spPr>
          <a:xfrm>
            <a:off x="611560" y="715918"/>
            <a:ext cx="8280920" cy="5632311"/>
          </a:xfrm>
          <a:prstGeom prst="rect">
            <a:avLst/>
          </a:prstGeom>
        </p:spPr>
        <p:txBody>
          <a:bodyPr wrap="square">
            <a:spAutoFit/>
          </a:bodyPr>
          <a:lstStyle/>
          <a:p>
            <a:pPr marL="285750" lvl="0" indent="-285750" algn="just">
              <a:buFont typeface="Arial" pitchFamily="34" charset="0"/>
              <a:buChar char="•"/>
            </a:pPr>
            <a:r>
              <a:rPr lang="es-AR" sz="2000" dirty="0"/>
              <a:t>El manual del usuario describe cada una de la pantallas que conforma el HMI de la estación meteorológica facilitando el monitoreo de la estación meteorológica de la Facultad de Ingeniería Agronómica.</a:t>
            </a:r>
            <a:endParaRPr lang="es-ES" sz="2000" dirty="0"/>
          </a:p>
          <a:p>
            <a:pPr algn="just"/>
            <a:endParaRPr lang="es-ES" sz="2000" dirty="0"/>
          </a:p>
          <a:p>
            <a:pPr marL="285750" lvl="0" indent="-285750" algn="just">
              <a:buFont typeface="Arial" pitchFamily="34" charset="0"/>
              <a:buChar char="•"/>
            </a:pPr>
            <a:r>
              <a:rPr lang="es-AR" sz="2000" dirty="0"/>
              <a:t>El datalogger CR10X de Campbell Scientific posee una  arquitectura cerrada, siendo una complicación para que otras arquitecturas que no corren bajo la plataforma Campbell Scientific se integren al datalogger por lo que el diseño del HMI y la programación del datalogger se realiza con un software propio de Campbell Scientific. </a:t>
            </a:r>
            <a:endParaRPr lang="es-ES" sz="2000" dirty="0"/>
          </a:p>
          <a:p>
            <a:pPr algn="just"/>
            <a:endParaRPr lang="es-ES" sz="2000" dirty="0"/>
          </a:p>
          <a:p>
            <a:pPr marL="285750" lvl="0" indent="-285750" algn="just">
              <a:buFont typeface="Arial" pitchFamily="34" charset="0"/>
              <a:buChar char="•"/>
            </a:pPr>
            <a:r>
              <a:rPr lang="es-AR" sz="2000" dirty="0"/>
              <a:t>Las normas, procedimientos y patrones del INAMHI permitieron la calibración de los sensores de la estación meteorológica Querochaca para lograr el correcto funcionamiento de la estación.</a:t>
            </a:r>
            <a:endParaRPr lang="es-ES" sz="2000" dirty="0"/>
          </a:p>
          <a:p>
            <a:pPr algn="just"/>
            <a:endParaRPr lang="es-ES" sz="2000" dirty="0"/>
          </a:p>
          <a:p>
            <a:pPr marL="285750" lvl="0" indent="-285750" algn="just">
              <a:buFont typeface="Arial" pitchFamily="34" charset="0"/>
              <a:buChar char="•"/>
            </a:pPr>
            <a:r>
              <a:rPr lang="es-ES" sz="2000" dirty="0"/>
              <a:t>El bajo consumo de energía es una característica importante del estándar </a:t>
            </a:r>
            <a:r>
              <a:rPr lang="es-ES" sz="2000" dirty="0" err="1"/>
              <a:t>ZigBee</a:t>
            </a:r>
            <a:r>
              <a:rPr lang="es-ES" sz="2000" dirty="0"/>
              <a:t>, lo que la hace una herramienta muy útil para el desarrollo de aplicaciones y proyectos  de monitoreo de estaciones meteorológicas donde la prioridad es conservar la vida útil de la batería. </a:t>
            </a:r>
          </a:p>
        </p:txBody>
      </p:sp>
    </p:spTree>
    <p:extLst>
      <p:ext uri="{BB962C8B-B14F-4D97-AF65-F5344CB8AC3E}">
        <p14:creationId xmlns:p14="http://schemas.microsoft.com/office/powerpoint/2010/main" val="2583190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177622" y="44624"/>
            <a:ext cx="3167919" cy="646331"/>
          </a:xfrm>
          <a:prstGeom prst="rect">
            <a:avLst/>
          </a:prstGeom>
        </p:spPr>
        <p:txBody>
          <a:bodyPr wrap="none">
            <a:spAutoFit/>
          </a:bodyPr>
          <a:lstStyle/>
          <a:p>
            <a:r>
              <a:rPr lang="es-ES" sz="3600" b="1" dirty="0"/>
              <a:t>CONCLUSIONES</a:t>
            </a:r>
            <a:endParaRPr lang="es-EC" sz="3600" b="1" dirty="0"/>
          </a:p>
        </p:txBody>
      </p:sp>
      <p:sp>
        <p:nvSpPr>
          <p:cNvPr id="5" name="4 Rectángulo"/>
          <p:cNvSpPr/>
          <p:nvPr/>
        </p:nvSpPr>
        <p:spPr>
          <a:xfrm>
            <a:off x="611560" y="781536"/>
            <a:ext cx="8280920" cy="6247864"/>
          </a:xfrm>
          <a:prstGeom prst="rect">
            <a:avLst/>
          </a:prstGeom>
        </p:spPr>
        <p:txBody>
          <a:bodyPr wrap="square">
            <a:spAutoFit/>
          </a:bodyPr>
          <a:lstStyle/>
          <a:p>
            <a:pPr marL="285750" lvl="0" indent="-285750" algn="just">
              <a:buFont typeface="Arial" pitchFamily="34" charset="0"/>
              <a:buChar char="•"/>
            </a:pPr>
            <a:r>
              <a:rPr lang="es-ES" sz="2000" dirty="0"/>
              <a:t>La utilización de los módulos XBee Pro serie 2 demostraron ser una herramienta ideal para realizar un enlace de 300 metros entre la estación meteorológica y el computador donde se realiza el monitoreo y recolección de datos meteorológicos de la estación.</a:t>
            </a:r>
          </a:p>
          <a:p>
            <a:pPr algn="just"/>
            <a:endParaRPr lang="es-ES" sz="2000" dirty="0"/>
          </a:p>
          <a:p>
            <a:pPr marL="285750" lvl="0" indent="-285750" algn="just">
              <a:buFont typeface="Arial" pitchFamily="34" charset="0"/>
              <a:buChar char="•"/>
            </a:pPr>
            <a:r>
              <a:rPr lang="es-ES" sz="2000" dirty="0"/>
              <a:t>El firmware actualizado del datalogger CR10X permite el monitoreo en tiempo real de las mediciones de los sensores de la estación meteorológica.</a:t>
            </a:r>
          </a:p>
          <a:p>
            <a:pPr algn="just"/>
            <a:endParaRPr lang="es-ES" sz="2000" dirty="0"/>
          </a:p>
          <a:p>
            <a:pPr marL="285750" lvl="0" indent="-285750" algn="just">
              <a:buFont typeface="Arial" pitchFamily="34" charset="0"/>
              <a:buChar char="•"/>
            </a:pPr>
            <a:r>
              <a:rPr lang="es-ES" sz="2000" dirty="0"/>
              <a:t>La utilización del programa LoggerNet desarrollado por </a:t>
            </a:r>
            <a:r>
              <a:rPr lang="es-AR" sz="2000" dirty="0"/>
              <a:t>Campbell Scientific </a:t>
            </a:r>
            <a:r>
              <a:rPr lang="es-ES" sz="2000" dirty="0"/>
              <a:t>simplificó la programación, comunicación y monitoreo que se realizó en el proyecto </a:t>
            </a:r>
            <a:r>
              <a:rPr lang="es-AR" sz="2000" dirty="0"/>
              <a:t>“Repotenciación y mejoramiento del sistema de monitoreo de variables ambientales en la estación meteorológica Campbell de la Facultad de Ingeniería Agronómica de la Universidad Técnica de Ambato</a:t>
            </a:r>
            <a:r>
              <a:rPr lang="es-AR" sz="2000" dirty="0" smtClean="0"/>
              <a:t>”</a:t>
            </a:r>
          </a:p>
          <a:p>
            <a:pPr marL="285750" lvl="0" indent="-285750" algn="just">
              <a:buFont typeface="Arial" pitchFamily="34" charset="0"/>
              <a:buChar char="•"/>
            </a:pPr>
            <a:endParaRPr lang="es-AR" sz="2000" dirty="0"/>
          </a:p>
          <a:p>
            <a:pPr marL="342900" lvl="0" indent="-342900" algn="just">
              <a:buFont typeface="Arial" pitchFamily="34" charset="0"/>
              <a:buChar char="•"/>
            </a:pPr>
            <a:r>
              <a:rPr lang="es-ES" sz="2000" dirty="0"/>
              <a:t>La estación meteorológica Querochaca es de suma importancia para </a:t>
            </a:r>
            <a:r>
              <a:rPr lang="es-AR" sz="2000" dirty="0"/>
              <a:t>productores, docentes, estudiantes y la junta de aguas </a:t>
            </a:r>
            <a:r>
              <a:rPr lang="es-AR" sz="2000" dirty="0" err="1"/>
              <a:t>Huachi</a:t>
            </a:r>
            <a:r>
              <a:rPr lang="es-AR" sz="2000" dirty="0"/>
              <a:t>-Totoras, ya que estos se proveen de información climática para poder alcanzar un nivel óptimo de producción agraria sostenible y tecnificada.</a:t>
            </a:r>
            <a:endParaRPr lang="es-ES" sz="2000" dirty="0"/>
          </a:p>
          <a:p>
            <a:r>
              <a:rPr lang="es-ES" sz="2000" dirty="0"/>
              <a:t> </a:t>
            </a:r>
          </a:p>
          <a:p>
            <a:pPr marL="285750" lvl="0" indent="-285750" algn="just">
              <a:buFont typeface="Arial" pitchFamily="34" charset="0"/>
              <a:buChar char="•"/>
            </a:pPr>
            <a:endParaRPr lang="es-ES" sz="2000" dirty="0"/>
          </a:p>
        </p:txBody>
      </p:sp>
    </p:spTree>
    <p:extLst>
      <p:ext uri="{BB962C8B-B14F-4D97-AF65-F5344CB8AC3E}">
        <p14:creationId xmlns:p14="http://schemas.microsoft.com/office/powerpoint/2010/main" val="1922249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3177622" y="44624"/>
            <a:ext cx="3167919" cy="646331"/>
          </a:xfrm>
          <a:prstGeom prst="rect">
            <a:avLst/>
          </a:prstGeom>
        </p:spPr>
        <p:txBody>
          <a:bodyPr wrap="none">
            <a:spAutoFit/>
          </a:bodyPr>
          <a:lstStyle/>
          <a:p>
            <a:r>
              <a:rPr lang="es-ES" sz="3600" b="1" dirty="0"/>
              <a:t>CONCLUSIONES</a:t>
            </a:r>
            <a:endParaRPr lang="es-EC" sz="3600" b="1" dirty="0"/>
          </a:p>
        </p:txBody>
      </p:sp>
      <p:sp>
        <p:nvSpPr>
          <p:cNvPr id="5" name="4 Rectángulo"/>
          <p:cNvSpPr/>
          <p:nvPr/>
        </p:nvSpPr>
        <p:spPr>
          <a:xfrm>
            <a:off x="621122" y="1124744"/>
            <a:ext cx="8280920" cy="4708981"/>
          </a:xfrm>
          <a:prstGeom prst="rect">
            <a:avLst/>
          </a:prstGeom>
        </p:spPr>
        <p:txBody>
          <a:bodyPr wrap="square">
            <a:spAutoFit/>
          </a:bodyPr>
          <a:lstStyle/>
          <a:p>
            <a:pPr marL="342900" lvl="0" indent="-342900" algn="just">
              <a:buFont typeface="Arial" pitchFamily="34" charset="0"/>
              <a:buChar char="•"/>
            </a:pPr>
            <a:r>
              <a:rPr lang="es-ES" sz="2000" dirty="0"/>
              <a:t>La información climática que proporciona la estación meteorológica Querochaca, constituirá información básica para la formulación de proyectos de investigación y desarrollo agropecuario sobre todo en la zona de influencia del sistema de riego </a:t>
            </a:r>
            <a:r>
              <a:rPr lang="es-ES" sz="2000" dirty="0" smtClean="0"/>
              <a:t>Ambato-</a:t>
            </a:r>
            <a:r>
              <a:rPr lang="es-ES" sz="2000" dirty="0" err="1" smtClean="0"/>
              <a:t>Huachi</a:t>
            </a:r>
            <a:r>
              <a:rPr lang="es-ES" sz="2000" dirty="0" smtClean="0"/>
              <a:t>-</a:t>
            </a:r>
            <a:r>
              <a:rPr lang="es-ES" sz="2000" dirty="0" err="1" smtClean="0"/>
              <a:t>Pelileo</a:t>
            </a:r>
            <a:r>
              <a:rPr lang="es-ES" sz="2000" dirty="0"/>
              <a:t>. </a:t>
            </a:r>
          </a:p>
          <a:p>
            <a:pPr algn="just"/>
            <a:r>
              <a:rPr lang="es-ES" sz="2000" dirty="0"/>
              <a:t> </a:t>
            </a:r>
          </a:p>
          <a:p>
            <a:pPr algn="just"/>
            <a:r>
              <a:rPr lang="es-AR" sz="2000" dirty="0"/>
              <a:t>El resultado del proyecto ha sido: La Repotenciación y mejoramiento del sistema de monitoreo de la estación meteorológica Campbell de la Facultad de Ingeniería Agronómica de la Universidad Técnica de Ambato, mediante la obtención de mediciones confiables ya que todos los sensores de la estación meteorológica cuentan con un certificado de calibración emitido por el INAMHI, la implementación de un medio de transmisión inalámbrico de toda la información meteorológica recolectada por el datalogger mediante de módulos de comunicación XBee Pro, el diseño de un HMI para facilitar el monitoreo de la estación meteorológica y la publicación en una página web de los datos meteorológicos recolectados. </a:t>
            </a:r>
            <a:endParaRPr lang="es-ES" sz="2000" dirty="0"/>
          </a:p>
        </p:txBody>
      </p:sp>
    </p:spTree>
    <p:extLst>
      <p:ext uri="{BB962C8B-B14F-4D97-AF65-F5344CB8AC3E}">
        <p14:creationId xmlns:p14="http://schemas.microsoft.com/office/powerpoint/2010/main" val="2828881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698549" y="44624"/>
            <a:ext cx="4126066" cy="646331"/>
          </a:xfrm>
          <a:prstGeom prst="rect">
            <a:avLst/>
          </a:prstGeom>
        </p:spPr>
        <p:txBody>
          <a:bodyPr wrap="none">
            <a:spAutoFit/>
          </a:bodyPr>
          <a:lstStyle/>
          <a:p>
            <a:r>
              <a:rPr lang="es-ES" sz="3600" b="1" dirty="0"/>
              <a:t>RECOMENDACIONES</a:t>
            </a:r>
            <a:endParaRPr lang="es-EC" sz="3600" b="1" dirty="0"/>
          </a:p>
        </p:txBody>
      </p:sp>
      <p:sp>
        <p:nvSpPr>
          <p:cNvPr id="5" name="4 Rectángulo"/>
          <p:cNvSpPr/>
          <p:nvPr/>
        </p:nvSpPr>
        <p:spPr>
          <a:xfrm>
            <a:off x="611560" y="717883"/>
            <a:ext cx="8280920" cy="6247864"/>
          </a:xfrm>
          <a:prstGeom prst="rect">
            <a:avLst/>
          </a:prstGeom>
        </p:spPr>
        <p:txBody>
          <a:bodyPr wrap="square">
            <a:spAutoFit/>
          </a:bodyPr>
          <a:lstStyle/>
          <a:p>
            <a:pPr marL="342900" lvl="0" indent="-342900" algn="just">
              <a:buFont typeface="Arial" pitchFamily="34" charset="0"/>
              <a:buChar char="•"/>
            </a:pPr>
            <a:r>
              <a:rPr lang="es-ES" sz="2000" dirty="0"/>
              <a:t>Se recomienda realizar un mantenimiento preventivo de toda la estación meteorológica para evitar su deterioro, debido a que la estación se encuentra localizada en el cantón Cevallos provincia de Tungurahua y este sector es muy propenso a la caída de ceniza volcánica cuando el volcán Tungurahua comienza su proceso eruptivo. </a:t>
            </a:r>
          </a:p>
          <a:p>
            <a:pPr algn="just"/>
            <a:endParaRPr lang="es-ES" sz="2000" dirty="0"/>
          </a:p>
          <a:p>
            <a:pPr marL="342900" lvl="0" indent="-342900" algn="just">
              <a:buFont typeface="Arial" pitchFamily="34" charset="0"/>
              <a:buChar char="•"/>
            </a:pPr>
            <a:r>
              <a:rPr lang="es-ES" sz="2000" dirty="0"/>
              <a:t>El montaje de los sensores de la estación meteorológica se debe realizar siguiendo normas y recomendaciones establecidas por los fabricantes para cada uno de los sensores.</a:t>
            </a:r>
          </a:p>
          <a:p>
            <a:pPr algn="just"/>
            <a:endParaRPr lang="es-ES" sz="2000" dirty="0"/>
          </a:p>
          <a:p>
            <a:pPr marL="342900" lvl="0" indent="-342900" algn="just">
              <a:buFont typeface="Arial" pitchFamily="34" charset="0"/>
              <a:buChar char="•"/>
            </a:pPr>
            <a:r>
              <a:rPr lang="es-ES" sz="2000" dirty="0"/>
              <a:t>El correcto funcionamiento de una estación meteorológica depende de sus sensores, por lo que se recomienda la certificación de cada sensor que conforma la estación en una institución especializada. Para este proyecto se realizó el mantenimiento y calibración de los sensores en el INAMHI ya que este Instituto es el que establece las normas y patrones de calibración para sensores utilizados en estaciones meteorológicas en el Ecuador</a:t>
            </a:r>
            <a:r>
              <a:rPr lang="es-ES" sz="2000" dirty="0" smtClean="0"/>
              <a:t>.</a:t>
            </a:r>
          </a:p>
          <a:p>
            <a:pPr marL="342900" lvl="0" indent="-342900" algn="just">
              <a:buFont typeface="Arial" pitchFamily="34" charset="0"/>
              <a:buChar char="•"/>
            </a:pPr>
            <a:endParaRPr lang="es-ES" sz="2000" dirty="0"/>
          </a:p>
          <a:p>
            <a:pPr marL="342900" indent="-342900" algn="just">
              <a:buFont typeface="Arial" pitchFamily="34" charset="0"/>
              <a:buChar char="•"/>
            </a:pPr>
            <a:r>
              <a:rPr lang="es-ES" sz="2000" dirty="0"/>
              <a:t>Conocer todas las precauciones para el transporte, manipulación y almacenaje de los sensores de una estación meteorológica.  </a:t>
            </a:r>
          </a:p>
          <a:p>
            <a:pPr lvl="0" algn="just"/>
            <a:endParaRPr lang="es-ES" sz="2000" dirty="0"/>
          </a:p>
        </p:txBody>
      </p:sp>
    </p:spTree>
    <p:extLst>
      <p:ext uri="{BB962C8B-B14F-4D97-AF65-F5344CB8AC3E}">
        <p14:creationId xmlns:p14="http://schemas.microsoft.com/office/powerpoint/2010/main" val="23014867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698549" y="44624"/>
            <a:ext cx="4126066" cy="646331"/>
          </a:xfrm>
          <a:prstGeom prst="rect">
            <a:avLst/>
          </a:prstGeom>
        </p:spPr>
        <p:txBody>
          <a:bodyPr wrap="none">
            <a:spAutoFit/>
          </a:bodyPr>
          <a:lstStyle/>
          <a:p>
            <a:r>
              <a:rPr lang="es-ES" sz="3600" b="1" dirty="0"/>
              <a:t>RECOMENDACIONES</a:t>
            </a:r>
            <a:endParaRPr lang="es-EC" sz="3600" b="1" dirty="0"/>
          </a:p>
        </p:txBody>
      </p:sp>
      <p:sp>
        <p:nvSpPr>
          <p:cNvPr id="5" name="4 Rectángulo"/>
          <p:cNvSpPr/>
          <p:nvPr/>
        </p:nvSpPr>
        <p:spPr>
          <a:xfrm>
            <a:off x="621122" y="690955"/>
            <a:ext cx="8280920" cy="5632311"/>
          </a:xfrm>
          <a:prstGeom prst="rect">
            <a:avLst/>
          </a:prstGeom>
        </p:spPr>
        <p:txBody>
          <a:bodyPr wrap="square">
            <a:spAutoFit/>
          </a:bodyPr>
          <a:lstStyle/>
          <a:p>
            <a:pPr marL="342900" lvl="0" indent="-342900" algn="just">
              <a:buFont typeface="Arial" pitchFamily="34" charset="0"/>
              <a:buChar char="•"/>
            </a:pPr>
            <a:r>
              <a:rPr lang="es-ES" sz="2000" dirty="0"/>
              <a:t>Realizar un estudio previo de la localidad donde se va a implementar el enlace inalámbrico es importante ya que con este estudio se podrá realizar una correcta selección de los módulos XBee que se emplearán para el proyecto.</a:t>
            </a:r>
          </a:p>
          <a:p>
            <a:pPr algn="just"/>
            <a:endParaRPr lang="es-ES" sz="2000" dirty="0"/>
          </a:p>
          <a:p>
            <a:pPr marL="342900" lvl="0" indent="-342900" algn="just">
              <a:buFont typeface="Arial" pitchFamily="34" charset="0"/>
              <a:buChar char="•"/>
            </a:pPr>
            <a:r>
              <a:rPr lang="es-ES" sz="2000" dirty="0"/>
              <a:t>Es recomendable realizar pruebas de enlace de los módulos XBeePro exponiéndolos a interferencias de otros dispositivos que trabajen en la misma banda de 2,4 GHz para garantizar una comunicación sin pérdidas de información.</a:t>
            </a:r>
          </a:p>
          <a:p>
            <a:pPr algn="just"/>
            <a:endParaRPr lang="es-ES" sz="2000" dirty="0"/>
          </a:p>
          <a:p>
            <a:pPr marL="342900" lvl="0" indent="-342900" algn="just">
              <a:buFont typeface="Arial" pitchFamily="34" charset="0"/>
              <a:buChar char="•"/>
            </a:pPr>
            <a:r>
              <a:rPr lang="es-ES" sz="2000" dirty="0"/>
              <a:t>Se recomienda un continuo y estable suministro de energía para los módulos XBeePro ya que su funcionamiento se ve afectado si existe un descenso de voltaje provocando que los módulos interrumpan su comunicación. </a:t>
            </a:r>
          </a:p>
          <a:p>
            <a:pPr algn="just"/>
            <a:endParaRPr lang="es-ES" sz="2000" dirty="0"/>
          </a:p>
          <a:p>
            <a:pPr marL="342900" lvl="0" indent="-342900" algn="just">
              <a:buFont typeface="Arial" pitchFamily="34" charset="0"/>
              <a:buChar char="•"/>
            </a:pPr>
            <a:r>
              <a:rPr lang="es-ES" sz="2000" dirty="0"/>
              <a:t>Es recomendable sobredimensionar el alcance de los módulos XBee Pro, con el fin de evitar pérdidas de información por interferencias presentes en el medio ambiente.</a:t>
            </a:r>
          </a:p>
        </p:txBody>
      </p:sp>
    </p:spTree>
    <p:extLst>
      <p:ext uri="{BB962C8B-B14F-4D97-AF65-F5344CB8AC3E}">
        <p14:creationId xmlns:p14="http://schemas.microsoft.com/office/powerpoint/2010/main" val="632141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698549" y="190381"/>
            <a:ext cx="4126066" cy="646331"/>
          </a:xfrm>
          <a:prstGeom prst="rect">
            <a:avLst/>
          </a:prstGeom>
        </p:spPr>
        <p:txBody>
          <a:bodyPr wrap="none">
            <a:spAutoFit/>
          </a:bodyPr>
          <a:lstStyle/>
          <a:p>
            <a:r>
              <a:rPr lang="es-ES" sz="3600" b="1" dirty="0"/>
              <a:t>RECOMENDACIONES</a:t>
            </a:r>
            <a:endParaRPr lang="es-EC" sz="3600" b="1" dirty="0"/>
          </a:p>
        </p:txBody>
      </p:sp>
      <p:sp>
        <p:nvSpPr>
          <p:cNvPr id="5" name="4 Rectángulo"/>
          <p:cNvSpPr/>
          <p:nvPr/>
        </p:nvSpPr>
        <p:spPr>
          <a:xfrm>
            <a:off x="621122" y="1037049"/>
            <a:ext cx="8280920" cy="5632311"/>
          </a:xfrm>
          <a:prstGeom prst="rect">
            <a:avLst/>
          </a:prstGeom>
        </p:spPr>
        <p:txBody>
          <a:bodyPr wrap="square">
            <a:spAutoFit/>
          </a:bodyPr>
          <a:lstStyle/>
          <a:p>
            <a:pPr marL="285750" lvl="0" indent="-285750" algn="just">
              <a:buFont typeface="Arial" pitchFamily="34" charset="0"/>
              <a:buChar char="•"/>
            </a:pPr>
            <a:r>
              <a:rPr lang="es-ES" sz="2000" dirty="0"/>
              <a:t>Se recomienda que el diseño del sistema HMI sea lo más amigable e intuitivo, para que cualquier persona sin conocimientos específicos lo pueda entender y manipular sin ninguna complicación.  </a:t>
            </a:r>
          </a:p>
          <a:p>
            <a:pPr algn="just"/>
            <a:endParaRPr lang="es-ES" sz="2000" dirty="0"/>
          </a:p>
          <a:p>
            <a:pPr marL="285750" lvl="0" indent="-285750" algn="just">
              <a:buFont typeface="Arial" pitchFamily="34" charset="0"/>
              <a:buChar char="•"/>
            </a:pPr>
            <a:r>
              <a:rPr lang="es-ES" sz="2000" dirty="0"/>
              <a:t>Se recomienda la difusión de los datos meteorológicos obtenidos por la estación Querochaca para facilitar a los agricultores del cantón Cevallos las fechas más idóneas para sembrar, cosechar, fumigación, etc.</a:t>
            </a:r>
          </a:p>
          <a:p>
            <a:pPr algn="just"/>
            <a:endParaRPr lang="es-ES" sz="2000" dirty="0"/>
          </a:p>
          <a:p>
            <a:pPr marL="285750" lvl="0" indent="-285750" algn="just">
              <a:buFont typeface="Arial" pitchFamily="34" charset="0"/>
              <a:buChar char="•"/>
            </a:pPr>
            <a:r>
              <a:rPr lang="es-ES" sz="2000" dirty="0"/>
              <a:t>La asignación de la responsabilidad de actualizar continuamente la página web de la estación meteorológica Querochaca es imprescindible para que la comunidad tenga acceso a datos meteorológicos actualizados.</a:t>
            </a:r>
          </a:p>
          <a:p>
            <a:pPr algn="just"/>
            <a:endParaRPr lang="es-ES" sz="2000" dirty="0"/>
          </a:p>
          <a:p>
            <a:pPr marL="285750" indent="-285750" algn="just">
              <a:buFont typeface="Arial" pitchFamily="34" charset="0"/>
              <a:buChar char="•"/>
            </a:pPr>
            <a:r>
              <a:rPr lang="es-ES" sz="2000" dirty="0" smtClean="0"/>
              <a:t>Se </a:t>
            </a:r>
            <a:r>
              <a:rPr lang="es-ES" sz="2000" dirty="0"/>
              <a:t>recomienda a la Facultad de Ingeniería Agronómica la creación de proyectos de vinculación con los agricultores aledaños para la utilización de la información meteorológica obtenida por la estación para mejorar los cultivos y poder impulsar la tecnificación de la producción agraria de la zona</a:t>
            </a:r>
            <a:r>
              <a:rPr lang="es-ES" sz="2000" dirty="0" smtClean="0"/>
              <a:t>.</a:t>
            </a:r>
          </a:p>
          <a:p>
            <a:pPr marL="285750" indent="-285750" algn="just">
              <a:buFont typeface="Arial" pitchFamily="34" charset="0"/>
              <a:buChar char="•"/>
            </a:pPr>
            <a:endParaRPr lang="es-ES" sz="2000" dirty="0"/>
          </a:p>
        </p:txBody>
      </p:sp>
    </p:spTree>
    <p:extLst>
      <p:ext uri="{BB962C8B-B14F-4D97-AF65-F5344CB8AC3E}">
        <p14:creationId xmlns:p14="http://schemas.microsoft.com/office/powerpoint/2010/main" val="3021219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p:nvPr/>
        </p:nvSpPr>
        <p:spPr>
          <a:xfrm>
            <a:off x="2698549" y="44624"/>
            <a:ext cx="4126066" cy="646331"/>
          </a:xfrm>
          <a:prstGeom prst="rect">
            <a:avLst/>
          </a:prstGeom>
        </p:spPr>
        <p:txBody>
          <a:bodyPr wrap="none">
            <a:spAutoFit/>
          </a:bodyPr>
          <a:lstStyle/>
          <a:p>
            <a:r>
              <a:rPr lang="es-ES" sz="3600" b="1" dirty="0"/>
              <a:t>RECOMENDACIONES</a:t>
            </a:r>
            <a:endParaRPr lang="es-EC" sz="3600" b="1" dirty="0"/>
          </a:p>
        </p:txBody>
      </p:sp>
      <p:sp>
        <p:nvSpPr>
          <p:cNvPr id="5" name="4 Rectángulo"/>
          <p:cNvSpPr/>
          <p:nvPr/>
        </p:nvSpPr>
        <p:spPr>
          <a:xfrm>
            <a:off x="617498" y="836712"/>
            <a:ext cx="8352928" cy="5940088"/>
          </a:xfrm>
          <a:prstGeom prst="rect">
            <a:avLst/>
          </a:prstGeom>
        </p:spPr>
        <p:txBody>
          <a:bodyPr wrap="square">
            <a:spAutoFit/>
          </a:bodyPr>
          <a:lstStyle/>
          <a:p>
            <a:pPr marL="285750" indent="-285750" algn="just">
              <a:buFont typeface="Arial" pitchFamily="34" charset="0"/>
              <a:buChar char="•"/>
            </a:pPr>
            <a:r>
              <a:rPr lang="es-ES" sz="2000" dirty="0"/>
              <a:t>Se debe garantizar que el panel solar de la estación meteorológica este limpio realizando una limpieza externa de su superficie para garantizar su correcto funcionamiento.</a:t>
            </a:r>
          </a:p>
          <a:p>
            <a:pPr lvl="0" algn="just"/>
            <a:endParaRPr lang="es-ES" sz="2000" dirty="0"/>
          </a:p>
          <a:p>
            <a:pPr marL="285750" lvl="0" indent="-285750" algn="just">
              <a:buFont typeface="Arial" pitchFamily="34" charset="0"/>
              <a:buChar char="•"/>
            </a:pPr>
            <a:r>
              <a:rPr lang="es-ES" sz="2000" dirty="0" smtClean="0"/>
              <a:t>Garantizar </a:t>
            </a:r>
            <a:r>
              <a:rPr lang="es-ES" sz="2000" dirty="0"/>
              <a:t>la hermeticidad del gabinete de protección que aloja al datalogger, batería y aislador óptico para evitar daños causados por la humedad y extender la vida útil de los elementos.  </a:t>
            </a:r>
          </a:p>
          <a:p>
            <a:pPr algn="just"/>
            <a:endParaRPr lang="es-ES" sz="2000" dirty="0"/>
          </a:p>
          <a:p>
            <a:pPr marL="285750" lvl="0" indent="-285750" algn="just">
              <a:buFont typeface="Arial" pitchFamily="34" charset="0"/>
              <a:buChar char="•"/>
            </a:pPr>
            <a:r>
              <a:rPr lang="es-ES" sz="2000" dirty="0"/>
              <a:t>Se recomienda el reemplazo de la pila interna del datalogger cada 4 años (menos si el datalogger se encuentra expuesto a temperaturas extremas)  para garantizar el almacenamiento de las mediciones y la configuración de hora y fecha del datalogger.</a:t>
            </a:r>
          </a:p>
          <a:p>
            <a:pPr algn="just"/>
            <a:endParaRPr lang="es-ES" sz="2000" dirty="0"/>
          </a:p>
          <a:p>
            <a:pPr marL="285750" lvl="0" indent="-285750" algn="just">
              <a:buFont typeface="Arial" pitchFamily="34" charset="0"/>
              <a:buChar char="•"/>
            </a:pPr>
            <a:r>
              <a:rPr lang="es-ES" sz="2000" dirty="0"/>
              <a:t>Se recomienda la conexión de la fuente de alimentación del módulo de comunicación Coordinador que se encuentra en el edificio universitario conjuntamente al prender el computador de monitoreo.</a:t>
            </a:r>
          </a:p>
          <a:p>
            <a:pPr algn="just"/>
            <a:endParaRPr lang="es-ES" sz="2000" dirty="0"/>
          </a:p>
          <a:p>
            <a:pPr marL="285750" lvl="0" indent="-285750" algn="just">
              <a:buFont typeface="Arial" pitchFamily="34" charset="0"/>
              <a:buChar char="•"/>
            </a:pPr>
            <a:r>
              <a:rPr lang="es-ES" sz="2000" dirty="0"/>
              <a:t>Se debe iniciar el HMI de la estación meteorológica mediante el acceso directo localizado en el escritorio del computador de monitoreo.</a:t>
            </a:r>
          </a:p>
        </p:txBody>
      </p:sp>
    </p:spTree>
    <p:extLst>
      <p:ext uri="{BB962C8B-B14F-4D97-AF65-F5344CB8AC3E}">
        <p14:creationId xmlns:p14="http://schemas.microsoft.com/office/powerpoint/2010/main" val="33676426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LUIS\Desktop\Dibuj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2826280" y="5065781"/>
            <a:ext cx="6173563" cy="1815882"/>
          </a:xfrm>
          <a:prstGeom prst="rect">
            <a:avLst/>
          </a:prstGeom>
        </p:spPr>
        <p:txBody>
          <a:bodyPr wrap="square">
            <a:spAutoFit/>
          </a:bodyPr>
          <a:lstStyle/>
          <a:p>
            <a:pPr algn="ctr"/>
            <a:r>
              <a:rPr lang="es-ES" sz="2400" b="1" dirty="0"/>
              <a:t>Por la ignorancia se desciende a la servidumbre, por la educación se asciende a la libertad</a:t>
            </a:r>
            <a:r>
              <a:rPr lang="es-ES" sz="2400" b="1" dirty="0" smtClean="0"/>
              <a:t>.</a:t>
            </a:r>
          </a:p>
          <a:p>
            <a:pPr algn="ctr"/>
            <a:endParaRPr lang="es-ES" sz="2400" dirty="0"/>
          </a:p>
          <a:p>
            <a:pPr algn="r"/>
            <a:r>
              <a:rPr lang="es-ES" sz="1600" dirty="0"/>
              <a:t>Diego Luís Córdoba (1907-1964)</a:t>
            </a:r>
            <a:endParaRPr lang="es-ES" sz="1600" dirty="0" smtClean="0"/>
          </a:p>
        </p:txBody>
      </p:sp>
      <p:pic>
        <p:nvPicPr>
          <p:cNvPr id="7171" name="Picture 3" descr="H:\diseno HMI\imagenes\logos\esp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1149079"/>
            <a:ext cx="2681053"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diseno HMI\imagenes\logos\sello[1].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6868" y="1258685"/>
            <a:ext cx="2618730" cy="260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422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74701" y="221159"/>
            <a:ext cx="8096441" cy="615553"/>
          </a:xfrm>
          <a:prstGeom prst="rect">
            <a:avLst/>
          </a:prstGeom>
          <a:noFill/>
        </p:spPr>
        <p:txBody>
          <a:bodyPr wrap="square" rtlCol="0">
            <a:spAutoFit/>
          </a:bodyPr>
          <a:lstStyle/>
          <a:p>
            <a:pPr algn="ctr"/>
            <a:r>
              <a:rPr lang="es-ES" sz="3200" b="1" dirty="0" smtClean="0"/>
              <a:t>DESCRIPCIÓN DEL </a:t>
            </a:r>
            <a:r>
              <a:rPr lang="es-ES" sz="3400" b="1" dirty="0" smtClean="0"/>
              <a:t>SISTEMA</a:t>
            </a:r>
            <a:r>
              <a:rPr lang="es-ES" sz="3200" b="1" dirty="0" smtClean="0"/>
              <a:t> IMPLEMENTADO</a:t>
            </a:r>
            <a:endParaRPr lang="es-EC" sz="3200" b="1" dirty="0"/>
          </a:p>
        </p:txBody>
      </p:sp>
      <p:pic>
        <p:nvPicPr>
          <p:cNvPr id="3"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3 Imagen"/>
          <p:cNvPicPr/>
          <p:nvPr/>
        </p:nvPicPr>
        <p:blipFill>
          <a:blip r:embed="rId5" cstate="email">
            <a:extLst>
              <a:ext uri="{28A0092B-C50C-407E-A947-70E740481C1C}">
                <a14:useLocalDpi xmlns:a14="http://schemas.microsoft.com/office/drawing/2010/main"/>
              </a:ext>
            </a:extLst>
          </a:blip>
          <a:srcRect/>
          <a:stretch>
            <a:fillRect/>
          </a:stretch>
        </p:blipFill>
        <p:spPr bwMode="auto">
          <a:xfrm>
            <a:off x="809680" y="1884530"/>
            <a:ext cx="3282171" cy="4248472"/>
          </a:xfrm>
          <a:prstGeom prst="rect">
            <a:avLst/>
          </a:prstGeom>
          <a:noFill/>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866039"/>
            <a:ext cx="3118130" cy="576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485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051720" y="55712"/>
            <a:ext cx="5372048" cy="1138773"/>
          </a:xfrm>
          <a:prstGeom prst="rect">
            <a:avLst/>
          </a:prstGeom>
          <a:noFill/>
        </p:spPr>
        <p:txBody>
          <a:bodyPr wrap="none" rtlCol="0">
            <a:spAutoFit/>
          </a:bodyPr>
          <a:lstStyle/>
          <a:p>
            <a:r>
              <a:rPr lang="es-EC" sz="3400" b="1" u="sng" dirty="0" smtClean="0"/>
              <a:t>ESTACIÓN METEOROLÓGICA </a:t>
            </a:r>
          </a:p>
          <a:p>
            <a:pPr algn="ctr"/>
            <a:r>
              <a:rPr lang="es-EC" sz="3400" b="1" u="sng" dirty="0" smtClean="0"/>
              <a:t>QUEROCHACA</a:t>
            </a:r>
            <a:endParaRPr lang="es-EC" sz="3400" b="1" u="sng" dirty="0"/>
          </a:p>
        </p:txBody>
      </p:sp>
      <p:pic>
        <p:nvPicPr>
          <p:cNvPr id="6" name="Picture 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1466" y="1628800"/>
            <a:ext cx="6860232" cy="47706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4911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p:nvPr/>
        </p:nvPicPr>
        <p:blipFill>
          <a:blip r:embed="rId5" cstate="print"/>
          <a:srcRect/>
          <a:stretch>
            <a:fillRect/>
          </a:stretch>
        </p:blipFill>
        <p:spPr bwMode="auto">
          <a:xfrm>
            <a:off x="1845146" y="1823402"/>
            <a:ext cx="5832872" cy="4269894"/>
          </a:xfrm>
          <a:prstGeom prst="rect">
            <a:avLst/>
          </a:prstGeom>
          <a:ln>
            <a:noFill/>
          </a:ln>
          <a:effectLst>
            <a:outerShdw blurRad="190500" algn="tl" rotWithShape="0">
              <a:srgbClr val="000000">
                <a:alpha val="70000"/>
              </a:srgbClr>
            </a:outerShdw>
          </a:effectLst>
        </p:spPr>
      </p:pic>
      <p:sp>
        <p:nvSpPr>
          <p:cNvPr id="6" name="5 CuadroTexto"/>
          <p:cNvSpPr txBox="1"/>
          <p:nvPr/>
        </p:nvSpPr>
        <p:spPr>
          <a:xfrm>
            <a:off x="2051720" y="201995"/>
            <a:ext cx="5372048" cy="1138773"/>
          </a:xfrm>
          <a:prstGeom prst="rect">
            <a:avLst/>
          </a:prstGeom>
          <a:noFill/>
        </p:spPr>
        <p:txBody>
          <a:bodyPr wrap="none" rtlCol="0">
            <a:spAutoFit/>
          </a:bodyPr>
          <a:lstStyle/>
          <a:p>
            <a:r>
              <a:rPr lang="es-EC" sz="3400" b="1" u="sng" dirty="0" smtClean="0"/>
              <a:t>ESTACIÓN METEOROLÓGICA </a:t>
            </a:r>
          </a:p>
          <a:p>
            <a:pPr algn="ctr"/>
            <a:r>
              <a:rPr lang="es-EC" sz="3400" b="1" u="sng" dirty="0" smtClean="0"/>
              <a:t>QUEROCHACA</a:t>
            </a:r>
            <a:endParaRPr lang="es-EC" sz="3400" b="1" u="sng" dirty="0"/>
          </a:p>
        </p:txBody>
      </p:sp>
    </p:spTree>
    <p:extLst>
      <p:ext uri="{BB962C8B-B14F-4D97-AF65-F5344CB8AC3E}">
        <p14:creationId xmlns:p14="http://schemas.microsoft.com/office/powerpoint/2010/main" val="158535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p:nvPr/>
        </p:nvPicPr>
        <p:blipFill>
          <a:blip r:embed="rId5" cstate="print"/>
          <a:srcRect/>
          <a:stretch>
            <a:fillRect/>
          </a:stretch>
        </p:blipFill>
        <p:spPr bwMode="auto">
          <a:xfrm>
            <a:off x="1187624" y="2317595"/>
            <a:ext cx="2664296" cy="2500114"/>
          </a:xfrm>
          <a:prstGeom prst="rect">
            <a:avLst/>
          </a:prstGeom>
          <a:ln>
            <a:noFill/>
          </a:ln>
          <a:effectLst>
            <a:outerShdw blurRad="190500" algn="tl" rotWithShape="0">
              <a:srgbClr val="000000">
                <a:alpha val="70000"/>
              </a:srgbClr>
            </a:outerShdw>
          </a:effectLst>
        </p:spPr>
      </p:pic>
      <p:pic>
        <p:nvPicPr>
          <p:cNvPr id="10" name="Picture 4"/>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6096" y="2317595"/>
            <a:ext cx="2664296" cy="2500114"/>
          </a:xfrm>
          <a:prstGeom prst="rect">
            <a:avLst/>
          </a:prstGeom>
          <a:ln>
            <a:noFill/>
          </a:ln>
          <a:effectLst>
            <a:outerShdw blurRad="190500" algn="tl" rotWithShape="0">
              <a:srgbClr val="000000">
                <a:alpha val="70000"/>
              </a:srgbClr>
            </a:outerShdw>
          </a:effectLst>
        </p:spPr>
      </p:pic>
      <p:sp>
        <p:nvSpPr>
          <p:cNvPr id="8" name="7 CuadroTexto"/>
          <p:cNvSpPr txBox="1"/>
          <p:nvPr/>
        </p:nvSpPr>
        <p:spPr>
          <a:xfrm>
            <a:off x="774701" y="5014917"/>
            <a:ext cx="7973763" cy="646331"/>
          </a:xfrm>
          <a:prstGeom prst="rect">
            <a:avLst/>
          </a:prstGeom>
          <a:noFill/>
        </p:spPr>
        <p:txBody>
          <a:bodyPr wrap="square" rtlCol="0">
            <a:spAutoFit/>
          </a:bodyPr>
          <a:lstStyle/>
          <a:p>
            <a:r>
              <a:rPr lang="es-ES" dirty="0"/>
              <a:t>Radio XBee en edificio universitario            Radio XBee en estación meteorológica</a:t>
            </a:r>
            <a:endParaRPr lang="es-ES" dirty="0">
              <a:ea typeface="Calibri"/>
              <a:cs typeface="Times New Roman"/>
            </a:endParaRPr>
          </a:p>
          <a:p>
            <a:endParaRPr lang="es-ES" dirty="0"/>
          </a:p>
        </p:txBody>
      </p:sp>
      <p:sp>
        <p:nvSpPr>
          <p:cNvPr id="12" name="11 CuadroTexto"/>
          <p:cNvSpPr txBox="1"/>
          <p:nvPr/>
        </p:nvSpPr>
        <p:spPr>
          <a:xfrm>
            <a:off x="2051720" y="418019"/>
            <a:ext cx="5372048" cy="1138773"/>
          </a:xfrm>
          <a:prstGeom prst="rect">
            <a:avLst/>
          </a:prstGeom>
          <a:noFill/>
        </p:spPr>
        <p:txBody>
          <a:bodyPr wrap="none" rtlCol="0">
            <a:spAutoFit/>
          </a:bodyPr>
          <a:lstStyle/>
          <a:p>
            <a:r>
              <a:rPr lang="es-EC" sz="3400" b="1" u="sng" dirty="0" smtClean="0"/>
              <a:t>ESTACIÓN METEOROLÓGICA </a:t>
            </a:r>
          </a:p>
          <a:p>
            <a:pPr algn="ctr"/>
            <a:r>
              <a:rPr lang="es-EC" sz="3400" b="1" u="sng" dirty="0" smtClean="0"/>
              <a:t>QUEROCHACA</a:t>
            </a:r>
            <a:endParaRPr lang="es-EC" sz="3400" b="1" u="sng" dirty="0"/>
          </a:p>
        </p:txBody>
      </p:sp>
    </p:spTree>
    <p:extLst>
      <p:ext uri="{BB962C8B-B14F-4D97-AF65-F5344CB8AC3E}">
        <p14:creationId xmlns:p14="http://schemas.microsoft.com/office/powerpoint/2010/main" val="3766526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46782" y="1110754"/>
            <a:ext cx="8229600" cy="5472608"/>
          </a:xfrm>
        </p:spPr>
        <p:txBody>
          <a:bodyPr>
            <a:noAutofit/>
          </a:bodyPr>
          <a:lstStyle/>
          <a:p>
            <a:r>
              <a:rPr lang="en-US" sz="2400" dirty="0" smtClean="0"/>
              <a:t/>
            </a:r>
            <a:br>
              <a:rPr lang="en-US" sz="2400" dirty="0" smtClean="0"/>
            </a:br>
            <a:r>
              <a:rPr lang="en-US" sz="2400" dirty="0" smtClean="0"/>
              <a:t/>
            </a:r>
            <a:br>
              <a:rPr lang="en-US" sz="2400" dirty="0" smtClean="0"/>
            </a:br>
            <a:r>
              <a:rPr lang="es-ES" sz="2400" b="1" dirty="0" smtClean="0"/>
              <a:t> </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s-EC" sz="2200" dirty="0"/>
          </a:p>
        </p:txBody>
      </p:sp>
      <p:sp>
        <p:nvSpPr>
          <p:cNvPr id="7" name="1 Título"/>
          <p:cNvSpPr txBox="1">
            <a:spLocks/>
          </p:cNvSpPr>
          <p:nvPr/>
        </p:nvSpPr>
        <p:spPr>
          <a:xfrm>
            <a:off x="2267744" y="152627"/>
            <a:ext cx="4896544" cy="85010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600" b="1" u="sng" dirty="0" smtClean="0"/>
              <a:t>SENSOR DE TEMPERATURA DEL AIRE Y HUMEDAD RELATIVA  </a:t>
            </a:r>
            <a:endParaRPr lang="es-EC" sz="3600" b="1" u="sng" dirty="0"/>
          </a:p>
        </p:txBody>
      </p:sp>
      <p:graphicFrame>
        <p:nvGraphicFramePr>
          <p:cNvPr id="6" name="Table 5"/>
          <p:cNvGraphicFramePr>
            <a:graphicFrameLocks noGrp="1"/>
          </p:cNvGraphicFramePr>
          <p:nvPr/>
        </p:nvGraphicFramePr>
        <p:xfrm>
          <a:off x="1331640" y="1330072"/>
          <a:ext cx="6984776" cy="1285240"/>
        </p:xfrm>
        <a:graphic>
          <a:graphicData uri="http://schemas.openxmlformats.org/drawingml/2006/table">
            <a:tbl>
              <a:tblPr firstRow="1" bandRow="1">
                <a:tableStyleId>{F5AB1C69-6EDB-4FF4-983F-18BD219EF322}</a:tableStyleId>
              </a:tblPr>
              <a:tblGrid>
                <a:gridCol w="2227676"/>
                <a:gridCol w="4757100"/>
              </a:tblGrid>
              <a:tr h="370840">
                <a:tc>
                  <a:txBody>
                    <a:bodyPr/>
                    <a:lstStyle/>
                    <a:p>
                      <a:pPr algn="ctr"/>
                      <a:r>
                        <a:rPr lang="es-ES" sz="1800" dirty="0" smtClean="0"/>
                        <a:t>SENSOR</a:t>
                      </a:r>
                      <a:endParaRPr lang="en-US" dirty="0"/>
                    </a:p>
                  </a:txBody>
                  <a:tcPr/>
                </a:tc>
                <a:tc>
                  <a:txBody>
                    <a:bodyPr/>
                    <a:lstStyle/>
                    <a:p>
                      <a:pPr algn="ctr"/>
                      <a:r>
                        <a:rPr lang="es-ES" sz="1800" dirty="0" smtClean="0"/>
                        <a:t>DESCRIPCI</a:t>
                      </a:r>
                      <a:r>
                        <a:rPr lang="en-US" sz="1800" dirty="0" smtClean="0"/>
                        <a:t>Ó</a:t>
                      </a:r>
                      <a:r>
                        <a:rPr lang="es-ES" sz="1800" dirty="0" smtClean="0"/>
                        <a:t>N</a:t>
                      </a:r>
                      <a:endParaRPr lang="en-US" dirty="0"/>
                    </a:p>
                  </a:txBody>
                  <a:tcPr/>
                </a:tc>
              </a:tr>
              <a:tr h="370840">
                <a:tc>
                  <a:txBody>
                    <a:bodyPr/>
                    <a:lstStyle/>
                    <a:p>
                      <a:r>
                        <a:rPr lang="es-ES" sz="1800" dirty="0" smtClean="0"/>
                        <a:t>HMP45C VAISALA</a:t>
                      </a:r>
                      <a:endParaRPr lang="en-US" dirty="0"/>
                    </a:p>
                  </a:txBody>
                  <a:tcPr/>
                </a:tc>
                <a:tc>
                  <a:txBody>
                    <a:bodyPr/>
                    <a:lstStyle/>
                    <a:p>
                      <a:r>
                        <a:rPr lang="es-ES" sz="1800" dirty="0" smtClean="0"/>
                        <a:t>Sensor de Temperatura y Humedad Relativa.</a:t>
                      </a:r>
                      <a:r>
                        <a:rPr lang="en-US" sz="1800" dirty="0" smtClean="0"/>
                        <a:t/>
                      </a:r>
                      <a:br>
                        <a:rPr lang="en-US" sz="1800" dirty="0" smtClean="0"/>
                      </a:br>
                      <a:r>
                        <a:rPr lang="es-ES" sz="1800" dirty="0" smtClean="0"/>
                        <a:t>Unidades para temperatura del aire: °C, °F, °K</a:t>
                      </a:r>
                      <a:r>
                        <a:rPr lang="en-US" sz="1800" dirty="0" smtClean="0"/>
                        <a:t/>
                      </a:r>
                      <a:br>
                        <a:rPr lang="en-US" sz="1800" dirty="0" smtClean="0"/>
                      </a:br>
                      <a:r>
                        <a:rPr lang="es-ES" sz="1800" dirty="0" smtClean="0"/>
                        <a:t>Unidades para humedad relativa</a:t>
                      </a:r>
                      <a:r>
                        <a:rPr lang="en-US" sz="1800" dirty="0" smtClean="0"/>
                        <a:t>: % </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05881346"/>
              </p:ext>
            </p:extLst>
          </p:nvPr>
        </p:nvGraphicFramePr>
        <p:xfrm>
          <a:off x="1763688" y="3140968"/>
          <a:ext cx="6096000" cy="1112520"/>
        </p:xfrm>
        <a:graphic>
          <a:graphicData uri="http://schemas.openxmlformats.org/drawingml/2006/table">
            <a:tbl>
              <a:tblPr firstRow="1" bandRow="1">
                <a:tableStyleId>{F5AB1C69-6EDB-4FF4-983F-18BD219EF322}</a:tableStyleId>
              </a:tblPr>
              <a:tblGrid>
                <a:gridCol w="6096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smtClean="0"/>
                        <a:t>Temperatura del</a:t>
                      </a:r>
                      <a:r>
                        <a:rPr lang="es-ES" sz="1800" baseline="0" dirty="0" smtClean="0"/>
                        <a:t> aire</a:t>
                      </a:r>
                      <a:endParaRPr lang="en-US" sz="1600" dirty="0" smtClean="0">
                        <a:latin typeface="+mn-lt"/>
                        <a:ea typeface="Calibri"/>
                        <a:cs typeface="Times New Roman"/>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t>Sensor: </a:t>
                      </a:r>
                      <a:r>
                        <a:rPr lang="es-ES" sz="1800" dirty="0" smtClean="0"/>
                        <a:t>Termistor </a:t>
                      </a:r>
                      <a:endParaRPr lang="en-US" sz="1800" dirty="0" smtClean="0">
                        <a:latin typeface="+mn-lt"/>
                        <a:ea typeface="Calibri"/>
                        <a:cs typeface="Times New Roman"/>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t>Rango de temperatura de medición</a:t>
                      </a:r>
                      <a:r>
                        <a:rPr lang="es-ES" sz="1800" b="1" smtClean="0"/>
                        <a:t>: </a:t>
                      </a:r>
                      <a:r>
                        <a:rPr lang="es-ES" sz="1800" smtClean="0"/>
                        <a:t>-40 </a:t>
                      </a:r>
                      <a:r>
                        <a:rPr lang="es-ES" sz="1800" dirty="0" smtClean="0"/>
                        <a:t>°C </a:t>
                      </a:r>
                      <a:r>
                        <a:rPr lang="es-ES" sz="1800" smtClean="0"/>
                        <a:t>a +80 </a:t>
                      </a:r>
                      <a:r>
                        <a:rPr lang="es-ES" sz="1800" dirty="0" smtClean="0"/>
                        <a:t>°C</a:t>
                      </a:r>
                      <a:endParaRPr lang="en-US" sz="1800" dirty="0" smtClean="0">
                        <a:latin typeface="+mn-lt"/>
                        <a:ea typeface="Calibri"/>
                        <a:cs typeface="Times New Roman"/>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96328612"/>
              </p:ext>
            </p:extLst>
          </p:nvPr>
        </p:nvGraphicFramePr>
        <p:xfrm>
          <a:off x="1763688" y="4764752"/>
          <a:ext cx="6096000" cy="1112520"/>
        </p:xfrm>
        <a:graphic>
          <a:graphicData uri="http://schemas.openxmlformats.org/drawingml/2006/table">
            <a:tbl>
              <a:tblPr firstRow="1" bandRow="1">
                <a:tableStyleId>{F5AB1C69-6EDB-4FF4-983F-18BD219EF322}</a:tableStyleId>
              </a:tblPr>
              <a:tblGrid>
                <a:gridCol w="6096000"/>
              </a:tblGrid>
              <a:tr h="370840">
                <a:tc>
                  <a:txBody>
                    <a:bodyPr/>
                    <a:lstStyle/>
                    <a:p>
                      <a:pPr algn="ctr"/>
                      <a:r>
                        <a:rPr lang="es-ES" sz="1800" kern="1200" dirty="0" smtClean="0"/>
                        <a:t>Humedad Relativa</a:t>
                      </a:r>
                      <a:endParaRPr lang="en-US" dirty="0"/>
                    </a:p>
                  </a:txBody>
                  <a:tcPr/>
                </a:tc>
              </a:tr>
              <a:tr h="370840">
                <a:tc>
                  <a:txBody>
                    <a:bodyPr/>
                    <a:lstStyle/>
                    <a:p>
                      <a:r>
                        <a:rPr lang="es-ES" sz="1800" b="1" kern="1200" dirty="0" smtClean="0"/>
                        <a:t>Sensor: </a:t>
                      </a:r>
                      <a:r>
                        <a:rPr lang="es-ES" sz="1800" kern="1200" dirty="0" smtClean="0"/>
                        <a:t>chip con polímetro capacitivo tipo H.</a:t>
                      </a:r>
                      <a:endParaRPr lang="en-US" dirty="0"/>
                    </a:p>
                  </a:txBody>
                  <a:tcPr/>
                </a:tc>
              </a:tr>
              <a:tr h="370840">
                <a:tc>
                  <a:txBody>
                    <a:bodyPr/>
                    <a:lstStyle/>
                    <a:p>
                      <a:r>
                        <a:rPr lang="es-ES" sz="1800" b="1" kern="1200" dirty="0" smtClean="0"/>
                        <a:t>Rango de medición para Humedad Relativa: </a:t>
                      </a:r>
                      <a:r>
                        <a:rPr lang="es-ES" sz="1800" kern="1200" dirty="0" smtClean="0"/>
                        <a:t>de 0 a 100 %</a:t>
                      </a:r>
                    </a:p>
                  </a:txBody>
                  <a:tcPr/>
                </a:tc>
              </a:tr>
            </a:tbl>
          </a:graphicData>
        </a:graphic>
      </p:graphicFrame>
    </p:spTree>
    <p:extLst>
      <p:ext uri="{BB962C8B-B14F-4D97-AF65-F5344CB8AC3E}">
        <p14:creationId xmlns:p14="http://schemas.microsoft.com/office/powerpoint/2010/main" val="4182489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pic>
        <p:nvPicPr>
          <p:cNvPr id="4" name="Picture 4"/>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30000"/>
                    </a14:imgEffect>
                  </a14:imgLayer>
                </a14:imgProps>
              </a:ext>
              <a:ext uri="{28A0092B-C50C-407E-A947-70E740481C1C}">
                <a14:useLocalDpi xmlns:a14="http://schemas.microsoft.com/office/drawing/2010/main" val="0"/>
              </a:ext>
            </a:extLst>
          </a:blip>
          <a:srcRect/>
          <a:stretch>
            <a:fillRect/>
          </a:stretch>
        </p:blipFill>
        <p:spPr bwMode="auto">
          <a:xfrm>
            <a:off x="774701" y="577680"/>
            <a:ext cx="7973763" cy="5688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LUIS\Desktop\Dibuj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1432"/>
          <a:stretch/>
        </p:blipFill>
        <p:spPr bwMode="auto">
          <a:xfrm>
            <a:off x="1" y="0"/>
            <a:ext cx="774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1 Título"/>
          <p:cNvSpPr txBox="1">
            <a:spLocks/>
          </p:cNvSpPr>
          <p:nvPr/>
        </p:nvSpPr>
        <p:spPr>
          <a:xfrm>
            <a:off x="1125178" y="490662"/>
            <a:ext cx="7272808"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3200" b="1" u="sng" dirty="0" smtClean="0"/>
              <a:t> CALIBRACIÓN DEL SENSOR </a:t>
            </a:r>
            <a:r>
              <a:rPr lang="es-ES" sz="3200" b="1" u="sng" dirty="0"/>
              <a:t>HMP45C VAISALA</a:t>
            </a:r>
            <a:endParaRPr lang="en-US" sz="3200" b="1" u="sng" dirty="0"/>
          </a:p>
          <a:p>
            <a:endParaRPr lang="es-EC" sz="2800" b="1" u="sng" dirty="0"/>
          </a:p>
        </p:txBody>
      </p:sp>
      <p:pic>
        <p:nvPicPr>
          <p:cNvPr id="7" name="6 Imagen" descr="C:\Users\Owner\Desktop\FOTOS CEL\DSC00137.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774700" y="1484784"/>
            <a:ext cx="3725291" cy="2880320"/>
          </a:xfrm>
          <a:prstGeom prst="rect">
            <a:avLst/>
          </a:prstGeom>
          <a:noFill/>
          <a:ln>
            <a:noFill/>
          </a:ln>
        </p:spPr>
      </p:pic>
      <p:pic>
        <p:nvPicPr>
          <p:cNvPr id="8" name="7 Imagen" descr="C:\Users\Owner\Desktop\FOTOS CEL\DSC00138.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4761582" y="3462839"/>
            <a:ext cx="3897994" cy="2804075"/>
          </a:xfrm>
          <a:prstGeom prst="rect">
            <a:avLst/>
          </a:prstGeom>
          <a:noFill/>
          <a:ln>
            <a:noFill/>
          </a:ln>
        </p:spPr>
      </p:pic>
      <p:sp>
        <p:nvSpPr>
          <p:cNvPr id="9" name="8 CuadroTexto"/>
          <p:cNvSpPr txBox="1"/>
          <p:nvPr/>
        </p:nvSpPr>
        <p:spPr>
          <a:xfrm>
            <a:off x="4932040" y="2204864"/>
            <a:ext cx="3465946" cy="1477328"/>
          </a:xfrm>
          <a:prstGeom prst="rect">
            <a:avLst/>
          </a:prstGeom>
          <a:noFill/>
        </p:spPr>
        <p:txBody>
          <a:bodyPr wrap="square" rtlCol="0">
            <a:spAutoFit/>
          </a:bodyPr>
          <a:lstStyle/>
          <a:p>
            <a:pPr algn="ctr"/>
            <a:r>
              <a:rPr lang="es-ES" b="1" dirty="0"/>
              <a:t>Sonda </a:t>
            </a:r>
            <a:r>
              <a:rPr lang="es-ES" b="1" dirty="0" smtClean="0"/>
              <a:t>HMP45C VAISALA </a:t>
            </a:r>
            <a:r>
              <a:rPr lang="es-ES" b="1" dirty="0"/>
              <a:t>con sensores patrón de temperatura y </a:t>
            </a:r>
            <a:endParaRPr lang="es-ES" dirty="0"/>
          </a:p>
          <a:p>
            <a:pPr algn="ctr"/>
            <a:r>
              <a:rPr lang="es-ES" b="1" dirty="0"/>
              <a:t>humedad relativa en el interior del banco de calibración.</a:t>
            </a:r>
            <a:endParaRPr lang="es-ES" dirty="0"/>
          </a:p>
          <a:p>
            <a:endParaRPr lang="es-ES" dirty="0"/>
          </a:p>
        </p:txBody>
      </p:sp>
      <p:sp>
        <p:nvSpPr>
          <p:cNvPr id="10" name="9 CuadroTexto"/>
          <p:cNvSpPr txBox="1"/>
          <p:nvPr/>
        </p:nvSpPr>
        <p:spPr>
          <a:xfrm>
            <a:off x="1125178" y="4581128"/>
            <a:ext cx="3014774" cy="646331"/>
          </a:xfrm>
          <a:prstGeom prst="rect">
            <a:avLst/>
          </a:prstGeom>
          <a:noFill/>
        </p:spPr>
        <p:txBody>
          <a:bodyPr wrap="square" rtlCol="0">
            <a:spAutoFit/>
          </a:bodyPr>
          <a:lstStyle/>
          <a:p>
            <a:pPr algn="ctr"/>
            <a:r>
              <a:rPr lang="es-ES" b="1" dirty="0"/>
              <a:t>Banco de pruebas Thunder Scientific 2500</a:t>
            </a:r>
            <a:endParaRPr lang="es-ES" dirty="0"/>
          </a:p>
        </p:txBody>
      </p:sp>
    </p:spTree>
    <p:extLst>
      <p:ext uri="{BB962C8B-B14F-4D97-AF65-F5344CB8AC3E}">
        <p14:creationId xmlns:p14="http://schemas.microsoft.com/office/powerpoint/2010/main" val="184253766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emplate>
  <TotalTime>4075</TotalTime>
  <Words>2368</Words>
  <Application>Microsoft Office PowerPoint</Application>
  <PresentationFormat>Presentación en pantalla (4:3)</PresentationFormat>
  <Paragraphs>204</Paragraphs>
  <Slides>39</Slides>
  <Notes>1</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Gaby Tonato</dc:creator>
  <cp:lastModifiedBy>MS-8</cp:lastModifiedBy>
  <cp:revision>151</cp:revision>
  <dcterms:created xsi:type="dcterms:W3CDTF">2012-10-27T15:05:28Z</dcterms:created>
  <dcterms:modified xsi:type="dcterms:W3CDTF">2012-12-10T19:58:11Z</dcterms:modified>
</cp:coreProperties>
</file>