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60" r:id="rId1"/>
  </p:sldMasterIdLst>
  <p:sldIdLst>
    <p:sldId id="256" r:id="rId2"/>
    <p:sldId id="257" r:id="rId3"/>
    <p:sldId id="266" r:id="rId4"/>
    <p:sldId id="258" r:id="rId5"/>
    <p:sldId id="268" r:id="rId6"/>
    <p:sldId id="269" r:id="rId7"/>
    <p:sldId id="259" r:id="rId8"/>
    <p:sldId id="261" r:id="rId9"/>
    <p:sldId id="262" r:id="rId10"/>
    <p:sldId id="263" r:id="rId11"/>
    <p:sldId id="264" r:id="rId12"/>
    <p:sldId id="272" r:id="rId13"/>
    <p:sldId id="265" r:id="rId14"/>
    <p:sldId id="270" r:id="rId15"/>
    <p:sldId id="271" r:id="rId16"/>
    <p:sldId id="287"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9" r:id="rId30"/>
    <p:sldId id="285" r:id="rId31"/>
    <p:sldId id="286" r:id="rId32"/>
    <p:sldId id="288" r:id="rId33"/>
    <p:sldId id="290" r:id="rId34"/>
    <p:sldId id="291" r:id="rId35"/>
    <p:sldId id="292" r:id="rId36"/>
    <p:sldId id="293" r:id="rId37"/>
    <p:sldId id="294" r:id="rId38"/>
    <p:sldId id="295" r:id="rId39"/>
    <p:sldId id="296" r:id="rId40"/>
    <p:sldId id="297" r:id="rId41"/>
    <p:sldId id="298" r:id="rId42"/>
    <p:sldId id="299" r:id="rId43"/>
    <p:sldId id="301" r:id="rId44"/>
    <p:sldId id="303" r:id="rId45"/>
    <p:sldId id="300" r:id="rId46"/>
    <p:sldId id="302"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9" autoAdjust="0"/>
    <p:restoredTop sz="94660"/>
  </p:normalViewPr>
  <p:slideViewPr>
    <p:cSldViewPr>
      <p:cViewPr varScale="1">
        <p:scale>
          <a:sx n="74" d="100"/>
          <a:sy n="74" d="100"/>
        </p:scale>
        <p:origin x="-16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D523323B-48B7-4928-B818-12F19D805FA5}"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523323B-48B7-4928-B818-12F19D805FA5}"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523323B-48B7-4928-B818-12F19D805FA5}"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523323B-48B7-4928-B818-12F19D805FA5}"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523323B-48B7-4928-B818-12F19D805FA5}"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523323B-48B7-4928-B818-12F19D805FA5}"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523323B-48B7-4928-B818-12F19D805FA5}"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8" name="7 Marcador de número de diapositiva"/>
          <p:cNvSpPr>
            <a:spLocks noGrp="1"/>
          </p:cNvSpPr>
          <p:nvPr>
            <p:ph type="sldNum" sz="quarter" idx="11"/>
          </p:nvPr>
        </p:nvSpPr>
        <p:spPr/>
        <p:txBody>
          <a:bodyPr/>
          <a:lstStyle/>
          <a:p>
            <a:fld id="{D523323B-48B7-4928-B818-12F19D805FA5}" type="slidenum">
              <a:rPr lang="es-EC" smtClean="0"/>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523323B-48B7-4928-B818-12F19D805FA5}"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FB646E2-B0B9-4EE1-BE4F-E9FA73247DF9}" type="datetimeFigureOut">
              <a:rPr lang="es-EC" smtClean="0"/>
              <a:t>31/01/2013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D523323B-48B7-4928-B818-12F19D805FA5}"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2FB646E2-B0B9-4EE1-BE4F-E9FA73247DF9}" type="datetimeFigureOut">
              <a:rPr lang="es-EC" smtClean="0"/>
              <a:t>31/01/2013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523323B-48B7-4928-B818-12F19D805FA5}"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FB646E2-B0B9-4EE1-BE4F-E9FA73247DF9}" type="datetimeFigureOut">
              <a:rPr lang="es-EC" smtClean="0"/>
              <a:t>31/01/2013</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523323B-48B7-4928-B818-12F19D805FA5}"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420888"/>
            <a:ext cx="8247392" cy="2949312"/>
          </a:xfrm>
        </p:spPr>
        <p:txBody>
          <a:bodyPr>
            <a:normAutofit fontScale="90000"/>
          </a:bodyPr>
          <a:lstStyle/>
          <a:p>
            <a:pPr algn="ctr"/>
            <a:r>
              <a:rPr lang="es-EC" dirty="0" smtClean="0">
                <a:latin typeface="+mn-lt"/>
              </a:rPr>
              <a:t>ESCUELA POLITÉCNICA DEL EJÉRCITO</a:t>
            </a:r>
            <a:br>
              <a:rPr lang="es-EC" dirty="0" smtClean="0">
                <a:latin typeface="+mn-lt"/>
              </a:rPr>
            </a:br>
            <a:r>
              <a:rPr lang="es-EC" dirty="0" smtClean="0">
                <a:latin typeface="+mn-lt"/>
              </a:rPr>
              <a:t/>
            </a:r>
            <a:br>
              <a:rPr lang="es-EC" dirty="0" smtClean="0">
                <a:latin typeface="+mn-lt"/>
              </a:rPr>
            </a:br>
            <a:r>
              <a:rPr lang="es-EC" dirty="0" smtClean="0">
                <a:solidFill>
                  <a:schemeClr val="bg1">
                    <a:lumMod val="50000"/>
                    <a:lumOff val="50000"/>
                  </a:schemeClr>
                </a:solidFill>
                <a:latin typeface="+mn-lt"/>
              </a:rPr>
              <a:t>EXTENSIÓN LATACUNGA</a:t>
            </a:r>
            <a:r>
              <a:rPr lang="es-EC" dirty="0" smtClean="0">
                <a:latin typeface="+mn-lt"/>
              </a:rPr>
              <a:t/>
            </a:r>
            <a:br>
              <a:rPr lang="es-EC" dirty="0" smtClean="0">
                <a:latin typeface="+mn-lt"/>
              </a:rPr>
            </a:br>
            <a:r>
              <a:rPr lang="es-EC" dirty="0">
                <a:latin typeface="+mn-lt"/>
              </a:rPr>
              <a:t/>
            </a:r>
            <a:br>
              <a:rPr lang="es-EC" dirty="0">
                <a:latin typeface="+mn-lt"/>
              </a:rPr>
            </a:br>
            <a:r>
              <a:rPr lang="es-EC" dirty="0" smtClean="0">
                <a:solidFill>
                  <a:srgbClr val="1D0801"/>
                </a:solidFill>
                <a:latin typeface="+mn-lt"/>
              </a:rPr>
              <a:t>INGENIERIA AUTOMOTRIZ</a:t>
            </a:r>
            <a:r>
              <a:rPr lang="es-EC" dirty="0" smtClean="0"/>
              <a:t/>
            </a:r>
            <a:br>
              <a:rPr lang="es-EC" dirty="0" smtClean="0"/>
            </a:br>
            <a:endParaRPr lang="es-EC" dirty="0"/>
          </a:p>
        </p:txBody>
      </p:sp>
      <p:pic>
        <p:nvPicPr>
          <p:cNvPr id="4" name="3 Imagen"/>
          <p:cNvPicPr/>
          <p:nvPr/>
        </p:nvPicPr>
        <p:blipFill>
          <a:blip r:embed="rId2" cstate="print"/>
          <a:srcRect l="14525" t="27237" r="62137" b="45135"/>
          <a:stretch>
            <a:fillRect/>
          </a:stretch>
        </p:blipFill>
        <p:spPr bwMode="auto">
          <a:xfrm>
            <a:off x="3491880" y="332656"/>
            <a:ext cx="2214578" cy="1928826"/>
          </a:xfrm>
          <a:prstGeom prst="rect">
            <a:avLst/>
          </a:prstGeom>
          <a:noFill/>
          <a:ln w="9525">
            <a:noFill/>
            <a:miter lim="800000"/>
            <a:headEnd/>
            <a:tailEnd/>
          </a:ln>
        </p:spPr>
      </p:pic>
    </p:spTree>
    <p:extLst>
      <p:ext uri="{BB962C8B-B14F-4D97-AF65-F5344CB8AC3E}">
        <p14:creationId xmlns:p14="http://schemas.microsoft.com/office/powerpoint/2010/main" val="1290950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706408"/>
          </a:xfrm>
        </p:spPr>
        <p:txBody>
          <a:bodyPr/>
          <a:lstStyle/>
          <a:p>
            <a:pPr algn="ctr"/>
            <a:r>
              <a:rPr lang="es-EC" sz="2400" dirty="0" smtClean="0">
                <a:latin typeface="+mn-lt"/>
              </a:rPr>
              <a:t>TIPOS DE PLATAFORMAS:</a:t>
            </a:r>
            <a:endParaRPr lang="es-EC" sz="2400" dirty="0">
              <a:latin typeface="+mn-lt"/>
            </a:endParaRPr>
          </a:p>
        </p:txBody>
      </p:sp>
      <p:sp>
        <p:nvSpPr>
          <p:cNvPr id="4" name="3 Flecha derecha"/>
          <p:cNvSpPr/>
          <p:nvPr/>
        </p:nvSpPr>
        <p:spPr>
          <a:xfrm>
            <a:off x="827584" y="1484784"/>
            <a:ext cx="280831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Plataforma Biextensible</a:t>
            </a:r>
            <a:endParaRPr lang="es-EC" dirty="0"/>
          </a:p>
        </p:txBody>
      </p:sp>
      <p:sp>
        <p:nvSpPr>
          <p:cNvPr id="5" name="4 Flecha derecha"/>
          <p:cNvSpPr/>
          <p:nvPr/>
        </p:nvSpPr>
        <p:spPr>
          <a:xfrm>
            <a:off x="857321" y="3284983"/>
            <a:ext cx="2808312"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Plataforma Portacontenedores</a:t>
            </a:r>
            <a:endParaRPr lang="es-EC" dirty="0"/>
          </a:p>
        </p:txBody>
      </p:sp>
      <p:sp>
        <p:nvSpPr>
          <p:cNvPr id="6" name="5 Flecha derecha"/>
          <p:cNvSpPr/>
          <p:nvPr/>
        </p:nvSpPr>
        <p:spPr>
          <a:xfrm>
            <a:off x="827584" y="5049273"/>
            <a:ext cx="280831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Plataforma Cama baja</a:t>
            </a:r>
            <a:endParaRPr lang="es-EC" dirty="0"/>
          </a:p>
        </p:txBody>
      </p:sp>
      <p:pic>
        <p:nvPicPr>
          <p:cNvPr id="7" name="6 Imagen"/>
          <p:cNvPicPr/>
          <p:nvPr/>
        </p:nvPicPr>
        <p:blipFill rotWithShape="1">
          <a:blip r:embed="rId2">
            <a:extLst>
              <a:ext uri="{28A0092B-C50C-407E-A947-70E740481C1C}">
                <a14:useLocalDpi xmlns:a14="http://schemas.microsoft.com/office/drawing/2010/main" val="0"/>
              </a:ext>
            </a:extLst>
          </a:blip>
          <a:srcRect t="12361"/>
          <a:stretch/>
        </p:blipFill>
        <p:spPr bwMode="auto">
          <a:xfrm>
            <a:off x="3893549" y="1091130"/>
            <a:ext cx="3528392" cy="1651404"/>
          </a:xfrm>
          <a:prstGeom prst="rect">
            <a:avLst/>
          </a:prstGeom>
          <a:noFill/>
          <a:ln>
            <a:noFill/>
          </a:ln>
          <a:extLst>
            <a:ext uri="{53640926-AAD7-44D8-BBD7-CCE9431645EC}">
              <a14:shadowObscured xmlns:a14="http://schemas.microsoft.com/office/drawing/2010/main"/>
            </a:ext>
          </a:extLst>
        </p:spPr>
      </p:pic>
      <p:pic>
        <p:nvPicPr>
          <p:cNvPr id="8" name="7 Imagen"/>
          <p:cNvPicPr/>
          <p:nvPr/>
        </p:nvPicPr>
        <p:blipFill rotWithShape="1">
          <a:blip r:embed="rId3">
            <a:extLst>
              <a:ext uri="{28A0092B-C50C-407E-A947-70E740481C1C}">
                <a14:useLocalDpi xmlns:a14="http://schemas.microsoft.com/office/drawing/2010/main" val="0"/>
              </a:ext>
            </a:extLst>
          </a:blip>
          <a:srcRect t="9860"/>
          <a:stretch/>
        </p:blipFill>
        <p:spPr bwMode="auto">
          <a:xfrm>
            <a:off x="3911125" y="2932995"/>
            <a:ext cx="3510816" cy="1648133"/>
          </a:xfrm>
          <a:prstGeom prst="rect">
            <a:avLst/>
          </a:prstGeom>
          <a:noFill/>
          <a:ln>
            <a:noFill/>
          </a:ln>
          <a:extLst>
            <a:ext uri="{53640926-AAD7-44D8-BBD7-CCE9431645EC}">
              <a14:shadowObscured xmlns:a14="http://schemas.microsoft.com/office/drawing/2010/main"/>
            </a:ext>
          </a:extLst>
        </p:spPr>
      </p:pic>
      <p:pic>
        <p:nvPicPr>
          <p:cNvPr id="9" name="8 Imagen"/>
          <p:cNvPicPr/>
          <p:nvPr/>
        </p:nvPicPr>
        <p:blipFill rotWithShape="1">
          <a:blip r:embed="rId4">
            <a:extLst>
              <a:ext uri="{28A0092B-C50C-407E-A947-70E740481C1C}">
                <a14:useLocalDpi xmlns:a14="http://schemas.microsoft.com/office/drawing/2010/main" val="0"/>
              </a:ext>
            </a:extLst>
          </a:blip>
          <a:srcRect t="6968"/>
          <a:stretch/>
        </p:blipFill>
        <p:spPr bwMode="auto">
          <a:xfrm>
            <a:off x="3880746" y="4765675"/>
            <a:ext cx="3541196" cy="16876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252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erecha"/>
          <p:cNvSpPr/>
          <p:nvPr/>
        </p:nvSpPr>
        <p:spPr>
          <a:xfrm>
            <a:off x="827584" y="1484784"/>
            <a:ext cx="280831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Plataforma Cisterna</a:t>
            </a:r>
            <a:endParaRPr lang="es-EC" dirty="0"/>
          </a:p>
        </p:txBody>
      </p:sp>
      <p:pic>
        <p:nvPicPr>
          <p:cNvPr id="4" name="3 Imagen"/>
          <p:cNvPicPr/>
          <p:nvPr/>
        </p:nvPicPr>
        <p:blipFill rotWithShape="1">
          <a:blip r:embed="rId2"/>
          <a:srcRect l="45036" t="36439" r="22257" b="23287"/>
          <a:stretch/>
        </p:blipFill>
        <p:spPr bwMode="auto">
          <a:xfrm>
            <a:off x="4505367" y="965919"/>
            <a:ext cx="3229610" cy="1901825"/>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extLst>
              <a:ext uri="{28A0092B-C50C-407E-A947-70E740481C1C}">
                <a14:useLocalDpi xmlns:a14="http://schemas.microsoft.com/office/drawing/2010/main" val="0"/>
              </a:ext>
            </a:extLst>
          </a:blip>
          <a:srcRect t="9858" b="12676"/>
          <a:stretch/>
        </p:blipFill>
        <p:spPr bwMode="auto">
          <a:xfrm>
            <a:off x="3851920" y="3429000"/>
            <a:ext cx="4536504" cy="2016224"/>
          </a:xfrm>
          <a:prstGeom prst="rect">
            <a:avLst/>
          </a:prstGeom>
          <a:noFill/>
          <a:ln>
            <a:noFill/>
          </a:ln>
          <a:extLst>
            <a:ext uri="{53640926-AAD7-44D8-BBD7-CCE9431645EC}">
              <a14:shadowObscured xmlns:a14="http://schemas.microsoft.com/office/drawing/2010/main"/>
            </a:ext>
          </a:extLst>
        </p:spPr>
      </p:pic>
      <p:sp>
        <p:nvSpPr>
          <p:cNvPr id="6" name="5 Flecha derecha"/>
          <p:cNvSpPr/>
          <p:nvPr/>
        </p:nvSpPr>
        <p:spPr>
          <a:xfrm>
            <a:off x="827584" y="3873887"/>
            <a:ext cx="280831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Plataforma Cama Alta</a:t>
            </a:r>
            <a:endParaRPr lang="es-EC" dirty="0"/>
          </a:p>
        </p:txBody>
      </p:sp>
    </p:spTree>
    <p:extLst>
      <p:ext uri="{BB962C8B-B14F-4D97-AF65-F5344CB8AC3E}">
        <p14:creationId xmlns:p14="http://schemas.microsoft.com/office/powerpoint/2010/main" val="112798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857121"/>
            <a:ext cx="8064896" cy="5112568"/>
          </a:xfrm>
          <a:prstGeom prst="rect">
            <a:avLst/>
          </a:prstGeom>
          <a:noFill/>
          <a:ln>
            <a:noFill/>
          </a:ln>
        </p:spPr>
      </p:pic>
    </p:spTree>
    <p:extLst>
      <p:ext uri="{BB962C8B-B14F-4D97-AF65-F5344CB8AC3E}">
        <p14:creationId xmlns:p14="http://schemas.microsoft.com/office/powerpoint/2010/main" val="2730634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extLst>
              <a:ext uri="{28A0092B-C50C-407E-A947-70E740481C1C}">
                <a14:useLocalDpi xmlns:a14="http://schemas.microsoft.com/office/drawing/2010/main" val="0"/>
              </a:ext>
            </a:extLst>
          </a:blip>
          <a:srcRect l="2644"/>
          <a:stretch/>
        </p:blipFill>
        <p:spPr bwMode="auto">
          <a:xfrm>
            <a:off x="468681" y="2060848"/>
            <a:ext cx="4968552" cy="3384376"/>
          </a:xfrm>
          <a:prstGeom prst="rect">
            <a:avLst/>
          </a:prstGeom>
          <a:noFill/>
          <a:ln>
            <a:noFill/>
          </a:ln>
          <a:extLst>
            <a:ext uri="{53640926-AAD7-44D8-BBD7-CCE9431645EC}">
              <a14:shadowObscured xmlns:a14="http://schemas.microsoft.com/office/drawing/2010/main"/>
            </a:ext>
          </a:extLst>
        </p:spPr>
      </p:pic>
      <p:graphicFrame>
        <p:nvGraphicFramePr>
          <p:cNvPr id="4" name="3 Tabla"/>
          <p:cNvGraphicFramePr>
            <a:graphicFrameLocks noGrp="1"/>
          </p:cNvGraphicFramePr>
          <p:nvPr>
            <p:extLst>
              <p:ext uri="{D42A27DB-BD31-4B8C-83A1-F6EECF244321}">
                <p14:modId xmlns:p14="http://schemas.microsoft.com/office/powerpoint/2010/main" val="1987535881"/>
              </p:ext>
            </p:extLst>
          </p:nvPr>
        </p:nvGraphicFramePr>
        <p:xfrm>
          <a:off x="5436096" y="1690543"/>
          <a:ext cx="3096344" cy="3764946"/>
        </p:xfrm>
        <a:graphic>
          <a:graphicData uri="http://schemas.openxmlformats.org/drawingml/2006/table">
            <a:tbl>
              <a:tblPr firstRow="1" firstCol="1" bandRow="1">
                <a:tableStyleId>{5C22544A-7EE6-4342-B048-85BDC9FD1C3A}</a:tableStyleId>
              </a:tblPr>
              <a:tblGrid>
                <a:gridCol w="728552"/>
                <a:gridCol w="2367792"/>
              </a:tblGrid>
              <a:tr h="284339">
                <a:tc>
                  <a:txBody>
                    <a:bodyPr/>
                    <a:lstStyle/>
                    <a:p>
                      <a:pPr algn="ctr">
                        <a:lnSpc>
                          <a:spcPct val="150000"/>
                        </a:lnSpc>
                        <a:spcBef>
                          <a:spcPts val="1200"/>
                        </a:spcBef>
                        <a:spcAft>
                          <a:spcPts val="0"/>
                        </a:spcAft>
                      </a:pPr>
                      <a:r>
                        <a:rPr lang="es-EC" sz="1200" dirty="0">
                          <a:effectLst/>
                        </a:rPr>
                        <a:t>N°</a:t>
                      </a:r>
                      <a:endParaRPr lang="es-EC" sz="1000" dirty="0">
                        <a:effectLst/>
                        <a:latin typeface="Times New Roman"/>
                        <a:ea typeface="Times New Roman"/>
                      </a:endParaRPr>
                    </a:p>
                  </a:txBody>
                  <a:tcPr marL="68580" marR="68580" marT="0" marB="0" anchor="ctr"/>
                </a:tc>
                <a:tc>
                  <a:txBody>
                    <a:bodyPr/>
                    <a:lstStyle/>
                    <a:p>
                      <a:pPr algn="ctr">
                        <a:lnSpc>
                          <a:spcPct val="150000"/>
                        </a:lnSpc>
                        <a:spcBef>
                          <a:spcPts val="1200"/>
                        </a:spcBef>
                        <a:spcAft>
                          <a:spcPts val="0"/>
                        </a:spcAft>
                      </a:pPr>
                      <a:r>
                        <a:rPr lang="es-ES_tradnl" sz="1200">
                          <a:effectLst/>
                        </a:rPr>
                        <a:t>Elemento</a:t>
                      </a:r>
                      <a:endParaRPr lang="es-EC" sz="1000">
                        <a:effectLst/>
                        <a:latin typeface="Times New Roman"/>
                        <a:ea typeface="Times New Roman"/>
                      </a:endParaRPr>
                    </a:p>
                  </a:txBody>
                  <a:tcPr marL="68580" marR="68580" marT="0" marB="0" anchor="ctr"/>
                </a:tc>
              </a:tr>
              <a:tr h="284339">
                <a:tc>
                  <a:txBody>
                    <a:bodyPr/>
                    <a:lstStyle/>
                    <a:p>
                      <a:pPr algn="ctr">
                        <a:lnSpc>
                          <a:spcPct val="100000"/>
                        </a:lnSpc>
                        <a:spcBef>
                          <a:spcPts val="1200"/>
                        </a:spcBef>
                        <a:spcAft>
                          <a:spcPts val="0"/>
                        </a:spcAft>
                      </a:pPr>
                      <a:r>
                        <a:rPr lang="es-ES_tradnl" sz="1200">
                          <a:effectLst/>
                        </a:rPr>
                        <a:t>1</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a:effectLst/>
                        </a:rPr>
                        <a:t>Talanquera.</a:t>
                      </a:r>
                      <a:endParaRPr lang="es-EC" sz="1000">
                        <a:effectLst/>
                        <a:latin typeface="Times New Roman"/>
                        <a:ea typeface="Times New Roman"/>
                      </a:endParaRPr>
                    </a:p>
                  </a:txBody>
                  <a:tcPr marL="68580" marR="68580" marT="0" marB="0" anchor="ctr"/>
                </a:tc>
              </a:tr>
              <a:tr h="295418">
                <a:tc>
                  <a:txBody>
                    <a:bodyPr/>
                    <a:lstStyle/>
                    <a:p>
                      <a:pPr algn="ctr">
                        <a:lnSpc>
                          <a:spcPct val="100000"/>
                        </a:lnSpc>
                        <a:spcBef>
                          <a:spcPts val="1200"/>
                        </a:spcBef>
                        <a:spcAft>
                          <a:spcPts val="0"/>
                        </a:spcAft>
                      </a:pPr>
                      <a:r>
                        <a:rPr lang="es-ES_tradnl" sz="1200">
                          <a:effectLst/>
                        </a:rPr>
                        <a:t>2</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dirty="0">
                          <a:effectLst/>
                        </a:rPr>
                        <a:t>Sistema eléctrico. </a:t>
                      </a:r>
                      <a:endParaRPr lang="es-EC" sz="1000" dirty="0">
                        <a:effectLst/>
                        <a:latin typeface="Times New Roman"/>
                        <a:ea typeface="Times New Roman"/>
                      </a:endParaRPr>
                    </a:p>
                  </a:txBody>
                  <a:tcPr marL="68580" marR="68580" marT="0" marB="0" anchor="ctr"/>
                </a:tc>
              </a:tr>
              <a:tr h="284339">
                <a:tc>
                  <a:txBody>
                    <a:bodyPr/>
                    <a:lstStyle/>
                    <a:p>
                      <a:pPr algn="ctr">
                        <a:lnSpc>
                          <a:spcPct val="100000"/>
                        </a:lnSpc>
                        <a:spcBef>
                          <a:spcPts val="1200"/>
                        </a:spcBef>
                        <a:spcAft>
                          <a:spcPts val="0"/>
                        </a:spcAft>
                      </a:pPr>
                      <a:r>
                        <a:rPr lang="es-ES_tradnl" sz="1200">
                          <a:effectLst/>
                        </a:rPr>
                        <a:t>3</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a:effectLst/>
                        </a:rPr>
                        <a:t>Patas de apoyo.</a:t>
                      </a:r>
                      <a:endParaRPr lang="es-EC" sz="1000">
                        <a:effectLst/>
                        <a:latin typeface="Times New Roman"/>
                        <a:ea typeface="Times New Roman"/>
                      </a:endParaRPr>
                    </a:p>
                  </a:txBody>
                  <a:tcPr marL="68580" marR="68580" marT="0" marB="0" anchor="ctr"/>
                </a:tc>
              </a:tr>
              <a:tr h="284339">
                <a:tc>
                  <a:txBody>
                    <a:bodyPr/>
                    <a:lstStyle/>
                    <a:p>
                      <a:pPr algn="ctr">
                        <a:lnSpc>
                          <a:spcPct val="100000"/>
                        </a:lnSpc>
                        <a:spcBef>
                          <a:spcPts val="1200"/>
                        </a:spcBef>
                        <a:spcAft>
                          <a:spcPts val="0"/>
                        </a:spcAft>
                      </a:pPr>
                      <a:r>
                        <a:rPr lang="es-ES_tradnl" sz="1200">
                          <a:effectLst/>
                        </a:rPr>
                        <a:t>4</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a:effectLst/>
                        </a:rPr>
                        <a:t>Caja de herramientas.</a:t>
                      </a:r>
                      <a:endParaRPr lang="es-EC" sz="1000">
                        <a:effectLst/>
                        <a:latin typeface="Times New Roman"/>
                        <a:ea typeface="Times New Roman"/>
                      </a:endParaRPr>
                    </a:p>
                  </a:txBody>
                  <a:tcPr marL="68580" marR="68580" marT="0" marB="0" anchor="ctr"/>
                </a:tc>
              </a:tr>
              <a:tr h="284339">
                <a:tc>
                  <a:txBody>
                    <a:bodyPr/>
                    <a:lstStyle/>
                    <a:p>
                      <a:pPr algn="ctr">
                        <a:lnSpc>
                          <a:spcPct val="100000"/>
                        </a:lnSpc>
                        <a:spcBef>
                          <a:spcPts val="1200"/>
                        </a:spcBef>
                        <a:spcAft>
                          <a:spcPts val="0"/>
                        </a:spcAft>
                      </a:pPr>
                      <a:r>
                        <a:rPr lang="es-ES_tradnl" sz="1200">
                          <a:effectLst/>
                        </a:rPr>
                        <a:t>5</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a:effectLst/>
                        </a:rPr>
                        <a:t>King pin.</a:t>
                      </a:r>
                      <a:endParaRPr lang="es-EC" sz="1000">
                        <a:effectLst/>
                        <a:latin typeface="Times New Roman"/>
                        <a:ea typeface="Times New Roman"/>
                      </a:endParaRPr>
                    </a:p>
                  </a:txBody>
                  <a:tcPr marL="68580" marR="68580" marT="0" marB="0" anchor="ctr"/>
                </a:tc>
              </a:tr>
              <a:tr h="284339">
                <a:tc>
                  <a:txBody>
                    <a:bodyPr/>
                    <a:lstStyle/>
                    <a:p>
                      <a:pPr algn="ctr">
                        <a:lnSpc>
                          <a:spcPct val="100000"/>
                        </a:lnSpc>
                        <a:spcBef>
                          <a:spcPts val="1200"/>
                        </a:spcBef>
                        <a:spcAft>
                          <a:spcPts val="0"/>
                        </a:spcAft>
                      </a:pPr>
                      <a:r>
                        <a:rPr lang="es-ES_tradnl" sz="1200">
                          <a:effectLst/>
                        </a:rPr>
                        <a:t>6</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a:effectLst/>
                        </a:rPr>
                        <a:t>Ganchos.</a:t>
                      </a:r>
                      <a:endParaRPr lang="es-EC" sz="1000">
                        <a:effectLst/>
                        <a:latin typeface="Times New Roman"/>
                        <a:ea typeface="Times New Roman"/>
                      </a:endParaRPr>
                    </a:p>
                  </a:txBody>
                  <a:tcPr marL="68580" marR="68580" marT="0" marB="0" anchor="ctr"/>
                </a:tc>
              </a:tr>
              <a:tr h="302804">
                <a:tc>
                  <a:txBody>
                    <a:bodyPr/>
                    <a:lstStyle/>
                    <a:p>
                      <a:pPr algn="ctr">
                        <a:lnSpc>
                          <a:spcPct val="100000"/>
                        </a:lnSpc>
                        <a:spcBef>
                          <a:spcPts val="1200"/>
                        </a:spcBef>
                        <a:spcAft>
                          <a:spcPts val="0"/>
                        </a:spcAft>
                      </a:pPr>
                      <a:r>
                        <a:rPr lang="es-ES_tradnl" sz="1200">
                          <a:effectLst/>
                        </a:rPr>
                        <a:t>7</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dirty="0">
                          <a:effectLst/>
                        </a:rPr>
                        <a:t>Luces </a:t>
                      </a:r>
                      <a:r>
                        <a:rPr lang="es-ES_tradnl" sz="1200" dirty="0" smtClean="0">
                          <a:effectLst/>
                        </a:rPr>
                        <a:t>reflectantes</a:t>
                      </a:r>
                      <a:endParaRPr lang="es-EC" sz="1000" dirty="0">
                        <a:effectLst/>
                        <a:latin typeface="Times New Roman"/>
                        <a:ea typeface="Times New Roman"/>
                      </a:endParaRPr>
                    </a:p>
                  </a:txBody>
                  <a:tcPr marL="68580" marR="68580" marT="0" marB="0" anchor="ctr"/>
                </a:tc>
              </a:tr>
              <a:tr h="284339">
                <a:tc>
                  <a:txBody>
                    <a:bodyPr/>
                    <a:lstStyle/>
                    <a:p>
                      <a:pPr algn="ctr">
                        <a:lnSpc>
                          <a:spcPct val="100000"/>
                        </a:lnSpc>
                        <a:spcBef>
                          <a:spcPts val="1200"/>
                        </a:spcBef>
                        <a:spcAft>
                          <a:spcPts val="0"/>
                        </a:spcAft>
                      </a:pPr>
                      <a:r>
                        <a:rPr lang="es-ES_tradnl" sz="1200">
                          <a:effectLst/>
                        </a:rPr>
                        <a:t>8</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a:effectLst/>
                        </a:rPr>
                        <a:t>Neumáticos.</a:t>
                      </a:r>
                      <a:endParaRPr lang="es-EC" sz="1000">
                        <a:effectLst/>
                        <a:latin typeface="Times New Roman"/>
                        <a:ea typeface="Times New Roman"/>
                      </a:endParaRPr>
                    </a:p>
                  </a:txBody>
                  <a:tcPr marL="68580" marR="68580" marT="0" marB="0" anchor="ctr"/>
                </a:tc>
              </a:tr>
              <a:tr h="607673">
                <a:tc>
                  <a:txBody>
                    <a:bodyPr/>
                    <a:lstStyle/>
                    <a:p>
                      <a:pPr algn="ctr">
                        <a:lnSpc>
                          <a:spcPct val="100000"/>
                        </a:lnSpc>
                        <a:spcBef>
                          <a:spcPts val="1200"/>
                        </a:spcBef>
                        <a:spcAft>
                          <a:spcPts val="0"/>
                        </a:spcAft>
                      </a:pPr>
                      <a:r>
                        <a:rPr lang="es-ES_tradnl" sz="1200">
                          <a:effectLst/>
                        </a:rPr>
                        <a:t>9</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dirty="0">
                          <a:effectLst/>
                        </a:rPr>
                        <a:t>Sistema de suspensión.</a:t>
                      </a:r>
                      <a:endParaRPr lang="es-EC" sz="1000" dirty="0">
                        <a:effectLst/>
                        <a:latin typeface="Times New Roman"/>
                        <a:ea typeface="Times New Roman"/>
                      </a:endParaRPr>
                    </a:p>
                  </a:txBody>
                  <a:tcPr marL="68580" marR="68580" marT="0" marB="0" anchor="ctr"/>
                </a:tc>
              </a:tr>
              <a:tr h="284339">
                <a:tc>
                  <a:txBody>
                    <a:bodyPr/>
                    <a:lstStyle/>
                    <a:p>
                      <a:pPr algn="ctr">
                        <a:lnSpc>
                          <a:spcPct val="100000"/>
                        </a:lnSpc>
                        <a:spcBef>
                          <a:spcPts val="1200"/>
                        </a:spcBef>
                        <a:spcAft>
                          <a:spcPts val="0"/>
                        </a:spcAft>
                      </a:pPr>
                      <a:r>
                        <a:rPr lang="es-ES_tradnl" sz="1200">
                          <a:effectLst/>
                        </a:rPr>
                        <a:t>10</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a:effectLst/>
                        </a:rPr>
                        <a:t>Sistema de frenos.</a:t>
                      </a:r>
                      <a:endParaRPr lang="es-EC" sz="1000">
                        <a:effectLst/>
                        <a:latin typeface="Times New Roman"/>
                        <a:ea typeface="Times New Roman"/>
                      </a:endParaRPr>
                    </a:p>
                  </a:txBody>
                  <a:tcPr marL="68580" marR="68580" marT="0" marB="0" anchor="ctr"/>
                </a:tc>
              </a:tr>
              <a:tr h="284339">
                <a:tc>
                  <a:txBody>
                    <a:bodyPr/>
                    <a:lstStyle/>
                    <a:p>
                      <a:pPr algn="ctr">
                        <a:lnSpc>
                          <a:spcPct val="100000"/>
                        </a:lnSpc>
                        <a:spcBef>
                          <a:spcPts val="1200"/>
                        </a:spcBef>
                        <a:spcAft>
                          <a:spcPts val="0"/>
                        </a:spcAft>
                      </a:pPr>
                      <a:r>
                        <a:rPr lang="es-ES_tradnl" sz="1200">
                          <a:effectLst/>
                        </a:rPr>
                        <a:t>11</a:t>
                      </a:r>
                      <a:endParaRPr lang="es-EC" sz="1000">
                        <a:effectLst/>
                        <a:latin typeface="Times New Roman"/>
                        <a:ea typeface="Times New Roman"/>
                      </a:endParaRPr>
                    </a:p>
                  </a:txBody>
                  <a:tcPr marL="68580" marR="68580" marT="0" marB="0" anchor="ctr"/>
                </a:tc>
                <a:tc>
                  <a:txBody>
                    <a:bodyPr/>
                    <a:lstStyle/>
                    <a:p>
                      <a:pPr algn="ctr">
                        <a:lnSpc>
                          <a:spcPct val="100000"/>
                        </a:lnSpc>
                        <a:spcBef>
                          <a:spcPts val="1200"/>
                        </a:spcBef>
                        <a:spcAft>
                          <a:spcPts val="0"/>
                        </a:spcAft>
                      </a:pPr>
                      <a:r>
                        <a:rPr lang="es-ES_tradnl" sz="1200" dirty="0">
                          <a:effectLst/>
                        </a:rPr>
                        <a:t>Aros.</a:t>
                      </a:r>
                      <a:endParaRPr lang="es-EC" sz="1000" dirty="0">
                        <a:effectLst/>
                        <a:latin typeface="Times New Roman"/>
                        <a:ea typeface="Times New Roman"/>
                      </a:endParaRPr>
                    </a:p>
                  </a:txBody>
                  <a:tcPr marL="68580" marR="68580" marT="0" marB="0" anchor="ctr"/>
                </a:tc>
              </a:tr>
            </a:tbl>
          </a:graphicData>
        </a:graphic>
      </p:graphicFrame>
      <p:sp>
        <p:nvSpPr>
          <p:cNvPr id="5" name="1 Título"/>
          <p:cNvSpPr>
            <a:spLocks noGrp="1"/>
          </p:cNvSpPr>
          <p:nvPr>
            <p:ph type="title"/>
          </p:nvPr>
        </p:nvSpPr>
        <p:spPr>
          <a:xfrm>
            <a:off x="899592" y="332656"/>
            <a:ext cx="7470648" cy="1143000"/>
          </a:xfrm>
        </p:spPr>
        <p:txBody>
          <a:bodyPr>
            <a:normAutofit/>
          </a:bodyPr>
          <a:lstStyle/>
          <a:p>
            <a:pPr algn="ctr"/>
            <a:r>
              <a:rPr lang="es-EC" sz="3200" dirty="0" smtClean="0">
                <a:latin typeface="+mn-lt"/>
              </a:rPr>
              <a:t>Elementos de la Plataforma </a:t>
            </a:r>
            <a:r>
              <a:rPr lang="es-EC" sz="3200" dirty="0">
                <a:latin typeface="+mn-lt"/>
              </a:rPr>
              <a:t>C</a:t>
            </a:r>
            <a:r>
              <a:rPr lang="es-EC" sz="3200" dirty="0" smtClean="0">
                <a:latin typeface="+mn-lt"/>
              </a:rPr>
              <a:t>ama Alta</a:t>
            </a:r>
            <a:endParaRPr lang="es-EC" sz="3200" dirty="0">
              <a:latin typeface="+mn-lt"/>
            </a:endParaRPr>
          </a:p>
        </p:txBody>
      </p:sp>
    </p:spTree>
    <p:extLst>
      <p:ext uri="{BB962C8B-B14F-4D97-AF65-F5344CB8AC3E}">
        <p14:creationId xmlns:p14="http://schemas.microsoft.com/office/powerpoint/2010/main" val="596040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6956248" cy="1084664"/>
          </a:xfrm>
        </p:spPr>
        <p:txBody>
          <a:bodyPr>
            <a:normAutofit/>
          </a:bodyPr>
          <a:lstStyle/>
          <a:p>
            <a:pPr algn="ctr"/>
            <a:r>
              <a:rPr lang="es-ES_tradnl" sz="3200" b="1" dirty="0">
                <a:latin typeface="+mn-lt"/>
              </a:rPr>
              <a:t>LEGISLACIÓN ECUATORIANA.</a:t>
            </a:r>
            <a:endParaRPr lang="es-EC" sz="3200" b="1" dirty="0">
              <a:latin typeface="+mn-lt"/>
            </a:endParaRPr>
          </a:p>
        </p:txBody>
      </p:sp>
      <p:sp>
        <p:nvSpPr>
          <p:cNvPr id="4" name="3 Rectángulo redondeado"/>
          <p:cNvSpPr/>
          <p:nvPr/>
        </p:nvSpPr>
        <p:spPr>
          <a:xfrm>
            <a:off x="808797" y="1772816"/>
            <a:ext cx="7488832" cy="3528392"/>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t>Es necesario cumplir con todas las disposiciones y </a:t>
            </a:r>
            <a:r>
              <a:rPr lang="es-EC" sz="2400" dirty="0" smtClean="0">
                <a:solidFill>
                  <a:schemeClr val="tx1"/>
                </a:solidFill>
              </a:rPr>
              <a:t>Normas establecidas por el </a:t>
            </a:r>
            <a:r>
              <a:rPr lang="es-AR" sz="2400" dirty="0" smtClean="0">
                <a:solidFill>
                  <a:schemeClr val="tx1"/>
                </a:solidFill>
              </a:rPr>
              <a:t>Ministerio de Transporte y Obras Públicas (MTOP), </a:t>
            </a:r>
            <a:r>
              <a:rPr lang="es-EC" sz="2400" dirty="0"/>
              <a:t>a través de la Subsecretaria de Transporte Terrestre y Ferroviario y su Reglamento Aplicativo de Control de </a:t>
            </a:r>
            <a:r>
              <a:rPr lang="es-EC" sz="2400" dirty="0" smtClean="0"/>
              <a:t>pesos </a:t>
            </a:r>
            <a:r>
              <a:rPr lang="es-EC" sz="2400" dirty="0"/>
              <a:t>y </a:t>
            </a:r>
            <a:r>
              <a:rPr lang="es-EC" sz="2400" dirty="0" smtClean="0"/>
              <a:t>dimensiones </a:t>
            </a:r>
            <a:r>
              <a:rPr lang="es-EC" sz="2400" dirty="0"/>
              <a:t>permitidos a los vehículos que transportan carga </a:t>
            </a:r>
            <a:r>
              <a:rPr lang="es-EC" sz="2400" dirty="0" smtClean="0"/>
              <a:t>pesada.</a:t>
            </a:r>
            <a:endParaRPr lang="es-EC" sz="2400" dirty="0">
              <a:solidFill>
                <a:schemeClr val="tx1"/>
              </a:solidFill>
            </a:endParaRPr>
          </a:p>
        </p:txBody>
      </p:sp>
    </p:spTree>
    <p:extLst>
      <p:ext uri="{BB962C8B-B14F-4D97-AF65-F5344CB8AC3E}">
        <p14:creationId xmlns:p14="http://schemas.microsoft.com/office/powerpoint/2010/main" val="1302959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9"/>
          <p:cNvGrpSpPr>
            <a:grpSpLocks/>
          </p:cNvGrpSpPr>
          <p:nvPr/>
        </p:nvGrpSpPr>
        <p:grpSpPr bwMode="auto">
          <a:xfrm>
            <a:off x="1061424" y="1113534"/>
            <a:ext cx="7532260" cy="4075518"/>
            <a:chOff x="2745" y="11727"/>
            <a:chExt cx="6810" cy="2373"/>
          </a:xfrm>
        </p:grpSpPr>
        <p:pic>
          <p:nvPicPr>
            <p:cNvPr id="8" name="7 Imagen"/>
            <p:cNvPicPr>
              <a:picLocks noChangeAspect="1" noChangeArrowheads="1"/>
            </p:cNvPicPr>
            <p:nvPr/>
          </p:nvPicPr>
          <p:blipFill>
            <a:blip r:embed="rId2">
              <a:extLst>
                <a:ext uri="{28A0092B-C50C-407E-A947-70E740481C1C}">
                  <a14:useLocalDpi xmlns:a14="http://schemas.microsoft.com/office/drawing/2010/main" val="0"/>
                </a:ext>
              </a:extLst>
            </a:blip>
            <a:srcRect l="35670" t="27879" r="33881" b="51135"/>
            <a:stretch>
              <a:fillRect/>
            </a:stretch>
          </p:blipFill>
          <p:spPr bwMode="auto">
            <a:xfrm>
              <a:off x="2745" y="11727"/>
              <a:ext cx="6810" cy="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8"/>
            <p:cNvSpPr>
              <a:spLocks noChangeArrowheads="1"/>
            </p:cNvSpPr>
            <p:nvPr/>
          </p:nvSpPr>
          <p:spPr bwMode="auto">
            <a:xfrm>
              <a:off x="5893" y="13506"/>
              <a:ext cx="1576" cy="45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grpSp>
      <p:sp>
        <p:nvSpPr>
          <p:cNvPr id="10" name="Oval 85"/>
          <p:cNvSpPr>
            <a:spLocks noChangeArrowheads="1"/>
          </p:cNvSpPr>
          <p:nvPr/>
        </p:nvSpPr>
        <p:spPr bwMode="auto">
          <a:xfrm>
            <a:off x="6284297" y="4235418"/>
            <a:ext cx="2331988" cy="703317"/>
          </a:xfrm>
          <a:prstGeom prst="ellipse">
            <a:avLst/>
          </a:pr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6"/>
          <p:cNvSpPr>
            <a:spLocks noChangeArrowheads="1"/>
          </p:cNvSpPr>
          <p:nvPr/>
        </p:nvSpPr>
        <p:spPr bwMode="auto">
          <a:xfrm>
            <a:off x="0" y="23606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14 Conector recto de flecha"/>
          <p:cNvCxnSpPr>
            <a:stCxn id="22" idx="0"/>
            <a:endCxn id="9" idx="3"/>
          </p:cNvCxnSpPr>
          <p:nvPr/>
        </p:nvCxnSpPr>
        <p:spPr>
          <a:xfrm flipV="1">
            <a:off x="3959932" y="4834420"/>
            <a:ext cx="838643" cy="8268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7483565" y="4996413"/>
            <a:ext cx="1" cy="664836"/>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2699792" y="5661249"/>
            <a:ext cx="2520280" cy="504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Capacidad de carga</a:t>
            </a:r>
            <a:endParaRPr lang="es-EC" b="1" dirty="0">
              <a:solidFill>
                <a:schemeClr val="tx1"/>
              </a:solidFill>
            </a:endParaRPr>
          </a:p>
        </p:txBody>
      </p:sp>
      <p:sp>
        <p:nvSpPr>
          <p:cNvPr id="23" name="22 Rectángulo"/>
          <p:cNvSpPr/>
          <p:nvPr/>
        </p:nvSpPr>
        <p:spPr>
          <a:xfrm>
            <a:off x="6372200" y="5661249"/>
            <a:ext cx="23042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D</a:t>
            </a:r>
            <a:r>
              <a:rPr lang="es-EC" b="1" dirty="0" smtClean="0">
                <a:solidFill>
                  <a:schemeClr val="tx1"/>
                </a:solidFill>
              </a:rPr>
              <a:t>imensiones</a:t>
            </a:r>
            <a:endParaRPr lang="es-EC" b="1" dirty="0">
              <a:solidFill>
                <a:schemeClr val="tx1"/>
              </a:solidFill>
            </a:endParaRPr>
          </a:p>
        </p:txBody>
      </p:sp>
      <p:sp>
        <p:nvSpPr>
          <p:cNvPr id="2" name="1 CuadroTexto"/>
          <p:cNvSpPr txBox="1"/>
          <p:nvPr/>
        </p:nvSpPr>
        <p:spPr>
          <a:xfrm>
            <a:off x="2759073" y="448893"/>
            <a:ext cx="375714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t>S3: Plataforma  con tres ejes</a:t>
            </a:r>
            <a:endParaRPr lang="es-EC" sz="2000" dirty="0"/>
          </a:p>
        </p:txBody>
      </p:sp>
    </p:spTree>
    <p:extLst>
      <p:ext uri="{BB962C8B-B14F-4D97-AF65-F5344CB8AC3E}">
        <p14:creationId xmlns:p14="http://schemas.microsoft.com/office/powerpoint/2010/main" val="2952744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691680" y="214291"/>
            <a:ext cx="6086479" cy="7143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latin typeface="Arial" pitchFamily="34" charset="0"/>
                <a:cs typeface="Arial" pitchFamily="34" charset="0"/>
              </a:rPr>
              <a:t>ASPECTOS DE DISEÑO </a:t>
            </a:r>
            <a:r>
              <a:rPr lang="es-EC" sz="1600" dirty="0" smtClean="0">
                <a:latin typeface="Arial" pitchFamily="34" charset="0"/>
                <a:cs typeface="Arial" pitchFamily="34" charset="0"/>
              </a:rPr>
              <a:t>DE LA PLATAFORMA</a:t>
            </a:r>
            <a:endParaRPr lang="es-EC" sz="1600" dirty="0">
              <a:latin typeface="Arial" pitchFamily="34" charset="0"/>
              <a:cs typeface="Arial" pitchFamily="34" charset="0"/>
            </a:endParaRPr>
          </a:p>
        </p:txBody>
      </p:sp>
      <p:sp>
        <p:nvSpPr>
          <p:cNvPr id="4" name="3 Rectángulo redondeado"/>
          <p:cNvSpPr/>
          <p:nvPr/>
        </p:nvSpPr>
        <p:spPr>
          <a:xfrm>
            <a:off x="214283" y="3500438"/>
            <a:ext cx="1643075" cy="6429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b="1" dirty="0" smtClean="0"/>
              <a:t>DISEÑO DE LA PLATAFORMA </a:t>
            </a:r>
            <a:endParaRPr lang="es-EC" sz="1400" b="1" dirty="0"/>
          </a:p>
        </p:txBody>
      </p:sp>
      <p:sp>
        <p:nvSpPr>
          <p:cNvPr id="5" name="4 Flecha derecha"/>
          <p:cNvSpPr/>
          <p:nvPr/>
        </p:nvSpPr>
        <p:spPr>
          <a:xfrm>
            <a:off x="1928795" y="3786191"/>
            <a:ext cx="214315"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redondeado"/>
          <p:cNvSpPr/>
          <p:nvPr/>
        </p:nvSpPr>
        <p:spPr>
          <a:xfrm>
            <a:off x="2500298" y="1286653"/>
            <a:ext cx="200026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1"/>
                </a:solidFill>
              </a:rPr>
              <a:t>ESPECIFICACIONES </a:t>
            </a:r>
            <a:endParaRPr lang="es-EC" sz="1400" b="1" dirty="0">
              <a:solidFill>
                <a:schemeClr val="bg1"/>
              </a:solidFill>
            </a:endParaRPr>
          </a:p>
        </p:txBody>
      </p:sp>
      <p:sp>
        <p:nvSpPr>
          <p:cNvPr id="7" name="6 Rectángulo redondeado"/>
          <p:cNvSpPr/>
          <p:nvPr/>
        </p:nvSpPr>
        <p:spPr>
          <a:xfrm>
            <a:off x="2510185" y="2143116"/>
            <a:ext cx="200026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1"/>
                </a:solidFill>
              </a:rPr>
              <a:t>FUNCIONES  </a:t>
            </a:r>
            <a:endParaRPr lang="es-EC" sz="1400" b="1" dirty="0">
              <a:solidFill>
                <a:schemeClr val="bg1"/>
              </a:solidFill>
            </a:endParaRPr>
          </a:p>
        </p:txBody>
      </p:sp>
      <p:sp>
        <p:nvSpPr>
          <p:cNvPr id="8" name="7 Rectángulo redondeado"/>
          <p:cNvSpPr/>
          <p:nvPr/>
        </p:nvSpPr>
        <p:spPr>
          <a:xfrm>
            <a:off x="2510185" y="3196067"/>
            <a:ext cx="200026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1"/>
                </a:solidFill>
              </a:rPr>
              <a:t>ESTABILIDAD  </a:t>
            </a:r>
            <a:endParaRPr lang="es-EC" sz="1400" b="1" dirty="0">
              <a:solidFill>
                <a:schemeClr val="bg1"/>
              </a:solidFill>
            </a:endParaRPr>
          </a:p>
        </p:txBody>
      </p:sp>
      <p:sp>
        <p:nvSpPr>
          <p:cNvPr id="9" name="8 Rectángulo redondeado"/>
          <p:cNvSpPr/>
          <p:nvPr/>
        </p:nvSpPr>
        <p:spPr>
          <a:xfrm>
            <a:off x="2510185" y="4467579"/>
            <a:ext cx="200026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1"/>
                </a:solidFill>
              </a:rPr>
              <a:t>RIGIDEZ </a:t>
            </a:r>
            <a:endParaRPr lang="es-EC" sz="1400" b="1" dirty="0">
              <a:solidFill>
                <a:schemeClr val="bg1"/>
              </a:solidFill>
            </a:endParaRPr>
          </a:p>
        </p:txBody>
      </p:sp>
      <p:sp>
        <p:nvSpPr>
          <p:cNvPr id="12" name="11 Rectángulo redondeado"/>
          <p:cNvSpPr/>
          <p:nvPr/>
        </p:nvSpPr>
        <p:spPr>
          <a:xfrm>
            <a:off x="2510185" y="5661248"/>
            <a:ext cx="200026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1"/>
                </a:solidFill>
              </a:rPr>
              <a:t>SEGURIDAD  </a:t>
            </a:r>
            <a:endParaRPr lang="es-EC" sz="1400" b="1" dirty="0">
              <a:solidFill>
                <a:schemeClr val="bg1"/>
              </a:solidFill>
            </a:endParaRPr>
          </a:p>
        </p:txBody>
      </p:sp>
      <p:sp>
        <p:nvSpPr>
          <p:cNvPr id="13" name="12 Rectángulo redondeado"/>
          <p:cNvSpPr/>
          <p:nvPr/>
        </p:nvSpPr>
        <p:spPr>
          <a:xfrm>
            <a:off x="5263614" y="1143776"/>
            <a:ext cx="2857519" cy="6429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v"/>
            </a:pPr>
            <a:r>
              <a:rPr lang="es-EC" sz="1200" dirty="0" smtClean="0"/>
              <a:t>Peso bruto vehicular</a:t>
            </a:r>
          </a:p>
          <a:p>
            <a:pPr>
              <a:buFont typeface="Wingdings" pitchFamily="2" charset="2"/>
              <a:buChar char="v"/>
            </a:pPr>
            <a:r>
              <a:rPr lang="es-EC" sz="1200" dirty="0" smtClean="0"/>
              <a:t>Peso bruto de los ejes </a:t>
            </a:r>
          </a:p>
          <a:p>
            <a:pPr>
              <a:buFont typeface="Wingdings" pitchFamily="2" charset="2"/>
              <a:buChar char="v"/>
            </a:pPr>
            <a:r>
              <a:rPr lang="es-EC" sz="1200" dirty="0" smtClean="0"/>
              <a:t>Tipo  de  servicio y  utilización  </a:t>
            </a:r>
            <a:endParaRPr lang="es-EC" sz="1200" dirty="0"/>
          </a:p>
        </p:txBody>
      </p:sp>
      <p:sp>
        <p:nvSpPr>
          <p:cNvPr id="14" name="13 Flecha derecha"/>
          <p:cNvSpPr/>
          <p:nvPr/>
        </p:nvSpPr>
        <p:spPr>
          <a:xfrm>
            <a:off x="4737687" y="1393809"/>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Rectángulo redondeado"/>
          <p:cNvSpPr/>
          <p:nvPr/>
        </p:nvSpPr>
        <p:spPr>
          <a:xfrm>
            <a:off x="5286380" y="2000240"/>
            <a:ext cx="2857520"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v"/>
            </a:pPr>
            <a:r>
              <a:rPr lang="es-EC" sz="1200" dirty="0" smtClean="0"/>
              <a:t>Dimensiones </a:t>
            </a:r>
            <a:r>
              <a:rPr lang="es-EC" sz="1200" dirty="0" smtClean="0"/>
              <a:t>de la plataforma.</a:t>
            </a:r>
            <a:endParaRPr lang="es-EC" sz="1200" dirty="0" smtClean="0"/>
          </a:p>
          <a:p>
            <a:pPr>
              <a:buFont typeface="Wingdings" pitchFamily="2" charset="2"/>
              <a:buChar char="v"/>
            </a:pPr>
            <a:r>
              <a:rPr lang="es-EC" sz="1200" dirty="0" smtClean="0"/>
              <a:t>Óptima </a:t>
            </a:r>
            <a:r>
              <a:rPr lang="es-EC" sz="1200" dirty="0" smtClean="0"/>
              <a:t>Operación </a:t>
            </a:r>
            <a:r>
              <a:rPr lang="es-EC" sz="1200" dirty="0" smtClean="0"/>
              <a:t>de cada </a:t>
            </a:r>
            <a:r>
              <a:rPr lang="es-EC" sz="1200" dirty="0" smtClean="0"/>
              <a:t>sistema.  </a:t>
            </a:r>
            <a:endParaRPr lang="es-EC" sz="1200" dirty="0" smtClean="0"/>
          </a:p>
        </p:txBody>
      </p:sp>
      <p:sp>
        <p:nvSpPr>
          <p:cNvPr id="16" name="15 Rectángulo redondeado"/>
          <p:cNvSpPr/>
          <p:nvPr/>
        </p:nvSpPr>
        <p:spPr>
          <a:xfrm>
            <a:off x="5236626" y="2946034"/>
            <a:ext cx="2857520" cy="857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v"/>
            </a:pPr>
            <a:r>
              <a:rPr lang="es-EC" sz="1200" dirty="0" smtClean="0"/>
              <a:t>Distribución de la masa </a:t>
            </a:r>
          </a:p>
          <a:p>
            <a:pPr>
              <a:buFont typeface="Wingdings" pitchFamily="2" charset="2"/>
              <a:buChar char="v"/>
            </a:pPr>
            <a:r>
              <a:rPr lang="es-EC" sz="1200" dirty="0" smtClean="0"/>
              <a:t>Altura del centro </a:t>
            </a:r>
            <a:r>
              <a:rPr lang="es-EC" sz="1200" dirty="0" smtClean="0"/>
              <a:t> </a:t>
            </a:r>
            <a:r>
              <a:rPr lang="es-EC" sz="1200" dirty="0" smtClean="0"/>
              <a:t>de gravedad</a:t>
            </a:r>
          </a:p>
          <a:p>
            <a:pPr>
              <a:buFont typeface="Wingdings" pitchFamily="2" charset="2"/>
              <a:buChar char="v"/>
            </a:pPr>
            <a:r>
              <a:rPr lang="es-EC" sz="1200" dirty="0" smtClean="0"/>
              <a:t>Dimensiones de la  </a:t>
            </a:r>
            <a:r>
              <a:rPr lang="es-EC" sz="1200" dirty="0" smtClean="0"/>
              <a:t>plataforma.</a:t>
            </a:r>
            <a:endParaRPr lang="es-EC" sz="1200" dirty="0" smtClean="0"/>
          </a:p>
        </p:txBody>
      </p:sp>
      <p:sp>
        <p:nvSpPr>
          <p:cNvPr id="17" name="16 Rectángulo redondeado"/>
          <p:cNvSpPr/>
          <p:nvPr/>
        </p:nvSpPr>
        <p:spPr>
          <a:xfrm>
            <a:off x="5214943" y="4144391"/>
            <a:ext cx="2857519" cy="10715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v"/>
            </a:pPr>
            <a:r>
              <a:rPr lang="es-EC" sz="1200" dirty="0" smtClean="0"/>
              <a:t>Peso bruto vehicular</a:t>
            </a:r>
          </a:p>
          <a:p>
            <a:pPr>
              <a:buFont typeface="Wingdings" pitchFamily="2" charset="2"/>
              <a:buChar char="v"/>
            </a:pPr>
            <a:r>
              <a:rPr lang="es-EC" sz="1200" dirty="0" smtClean="0"/>
              <a:t>Peso bruto de los ejes </a:t>
            </a:r>
            <a:endParaRPr lang="es-EC" sz="1200" dirty="0" smtClean="0"/>
          </a:p>
          <a:p>
            <a:pPr>
              <a:buFont typeface="Wingdings" pitchFamily="2" charset="2"/>
              <a:buChar char="v"/>
            </a:pPr>
            <a:r>
              <a:rPr lang="es-EC" sz="1200" dirty="0" smtClean="0"/>
              <a:t>Modificaciones  del chasis </a:t>
            </a:r>
          </a:p>
          <a:p>
            <a:pPr>
              <a:buFont typeface="Wingdings" pitchFamily="2" charset="2"/>
              <a:buChar char="v"/>
            </a:pPr>
            <a:r>
              <a:rPr lang="es-EC" sz="1200" dirty="0" smtClean="0"/>
              <a:t>Configuración </a:t>
            </a:r>
            <a:r>
              <a:rPr lang="es-EC" sz="1200" dirty="0" smtClean="0"/>
              <a:t>de la estructura  </a:t>
            </a:r>
            <a:endParaRPr lang="es-EC" sz="1200" dirty="0"/>
          </a:p>
        </p:txBody>
      </p:sp>
      <p:sp>
        <p:nvSpPr>
          <p:cNvPr id="18" name="17 Flecha derecha"/>
          <p:cNvSpPr/>
          <p:nvPr/>
        </p:nvSpPr>
        <p:spPr>
          <a:xfrm>
            <a:off x="4764314" y="2250273"/>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derecha"/>
          <p:cNvSpPr/>
          <p:nvPr/>
        </p:nvSpPr>
        <p:spPr>
          <a:xfrm>
            <a:off x="4703773" y="3302413"/>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derecha"/>
          <p:cNvSpPr/>
          <p:nvPr/>
        </p:nvSpPr>
        <p:spPr>
          <a:xfrm>
            <a:off x="4759795" y="4574736"/>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Flecha derecha"/>
          <p:cNvSpPr/>
          <p:nvPr/>
        </p:nvSpPr>
        <p:spPr>
          <a:xfrm>
            <a:off x="4831680" y="5768405"/>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Rectángulo redondeado"/>
          <p:cNvSpPr/>
          <p:nvPr/>
        </p:nvSpPr>
        <p:spPr>
          <a:xfrm>
            <a:off x="5290603" y="5589810"/>
            <a:ext cx="2803543" cy="500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v"/>
            </a:pPr>
            <a:r>
              <a:rPr lang="es-EC" sz="1200" dirty="0" smtClean="0"/>
              <a:t>Resistencia </a:t>
            </a:r>
            <a:r>
              <a:rPr lang="es-EC" sz="1200" dirty="0" smtClean="0"/>
              <a:t>estructural   </a:t>
            </a:r>
            <a:endParaRPr lang="es-EC" sz="1200" dirty="0"/>
          </a:p>
        </p:txBody>
      </p:sp>
      <p:cxnSp>
        <p:nvCxnSpPr>
          <p:cNvPr id="27" name="26 Conector recto"/>
          <p:cNvCxnSpPr/>
          <p:nvPr/>
        </p:nvCxnSpPr>
        <p:spPr>
          <a:xfrm rot="5400000">
            <a:off x="-214346" y="3857628"/>
            <a:ext cx="5143536" cy="158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4798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8579296" cy="1143000"/>
          </a:xfrm>
        </p:spPr>
        <p:txBody>
          <a:bodyPr>
            <a:noAutofit/>
          </a:bodyPr>
          <a:lstStyle/>
          <a:p>
            <a:pPr algn="ctr"/>
            <a:r>
              <a:rPr lang="es-ES_tradnl" sz="2800" b="1" dirty="0">
                <a:latin typeface="+mn-lt"/>
              </a:rPr>
              <a:t>CREACIÓN DE PERFILES </a:t>
            </a:r>
            <a:r>
              <a:rPr lang="es-ES_tradnl" sz="2800" b="1" dirty="0" smtClean="0">
                <a:latin typeface="+mn-lt"/>
              </a:rPr>
              <a:t>ESTRUCTURALES</a:t>
            </a:r>
            <a:endParaRPr lang="es-EC" sz="2800" b="1" dirty="0">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96306"/>
            <a:ext cx="36861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611560" y="1484784"/>
            <a:ext cx="3816424" cy="5184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sz="2400" dirty="0" smtClean="0"/>
          </a:p>
          <a:p>
            <a:pPr algn="just"/>
            <a:r>
              <a:rPr lang="es-ES_tradnl" sz="2400" dirty="0" smtClean="0"/>
              <a:t>Creamos </a:t>
            </a:r>
            <a:r>
              <a:rPr lang="es-ES_tradnl" sz="2400" dirty="0"/>
              <a:t>los nuevos </a:t>
            </a:r>
            <a:r>
              <a:rPr lang="es-ES_tradnl" sz="2400" dirty="0" smtClean="0"/>
              <a:t>miembros estructurales</a:t>
            </a:r>
            <a:r>
              <a:rPr lang="es-ES_tradnl" sz="2400" dirty="0"/>
              <a:t>, en base a catálogos de perfiles existentes en el medio</a:t>
            </a:r>
            <a:r>
              <a:rPr lang="es-ES_tradnl" sz="2400" dirty="0" smtClean="0"/>
              <a:t>.</a:t>
            </a:r>
          </a:p>
          <a:p>
            <a:pPr algn="just"/>
            <a:endParaRPr lang="es-ES_tradnl" sz="2400" dirty="0"/>
          </a:p>
          <a:p>
            <a:pPr algn="just"/>
            <a:r>
              <a:rPr lang="es-ES_tradnl" sz="2400" dirty="0" smtClean="0"/>
              <a:t>Y los cuales tendrán una resistencia mecánica, que es la propiedad de los materiales de soportar una carga antes de fallar.</a:t>
            </a:r>
            <a:endParaRPr lang="es-EC" sz="2400" dirty="0"/>
          </a:p>
          <a:p>
            <a:pPr algn="ctr"/>
            <a:endParaRPr lang="es-EC" dirty="0"/>
          </a:p>
        </p:txBody>
      </p:sp>
    </p:spTree>
    <p:extLst>
      <p:ext uri="{BB962C8B-B14F-4D97-AF65-F5344CB8AC3E}">
        <p14:creationId xmlns:p14="http://schemas.microsoft.com/office/powerpoint/2010/main" val="1302959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931224" cy="706408"/>
          </a:xfrm>
        </p:spPr>
        <p:txBody>
          <a:bodyPr>
            <a:normAutofit/>
          </a:bodyPr>
          <a:lstStyle/>
          <a:p>
            <a:pPr algn="ctr"/>
            <a:r>
              <a:rPr lang="es-ES_tradnl" sz="3200" dirty="0">
                <a:latin typeface="+mn-lt"/>
              </a:rPr>
              <a:t>ASIGNACIÓN DE MATERIALES</a:t>
            </a:r>
            <a:endParaRPr lang="es-EC" sz="3200" dirty="0">
              <a:latin typeface="+mn-lt"/>
            </a:endParaRPr>
          </a:p>
        </p:txBody>
      </p:sp>
      <p:sp>
        <p:nvSpPr>
          <p:cNvPr id="3" name="2 CuadroTexto"/>
          <p:cNvSpPr txBox="1"/>
          <p:nvPr/>
        </p:nvSpPr>
        <p:spPr>
          <a:xfrm>
            <a:off x="755576" y="1052736"/>
            <a:ext cx="7560840" cy="2308324"/>
          </a:xfrm>
          <a:prstGeom prst="rect">
            <a:avLst/>
          </a:prstGeom>
          <a:noFill/>
        </p:spPr>
        <p:txBody>
          <a:bodyPr wrap="square" rtlCol="0">
            <a:spAutoFit/>
          </a:bodyPr>
          <a:lstStyle/>
          <a:p>
            <a:pPr algn="just"/>
            <a:r>
              <a:rPr lang="es-ES_tradnl" sz="2400" dirty="0"/>
              <a:t>Una vez concluida la creación de los </a:t>
            </a:r>
            <a:r>
              <a:rPr lang="es-ES_tradnl" sz="2400" dirty="0" smtClean="0"/>
              <a:t>perfiles, asignamos el </a:t>
            </a:r>
            <a:r>
              <a:rPr lang="es-ES_tradnl" sz="2400" dirty="0"/>
              <a:t>material a los miembros estructurales, para el presente estudio seleccionaremos el acero </a:t>
            </a:r>
            <a:r>
              <a:rPr lang="es-ES_tradnl" sz="2400" dirty="0" smtClean="0"/>
              <a:t>estructural: ASTM A-36, que es el material generalmente utilizado por sus ventajas y características mecánicas.</a:t>
            </a:r>
            <a:endParaRPr lang="es-EC"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28" y="3429000"/>
            <a:ext cx="841388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83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_tradnl" sz="3200" dirty="0">
                <a:latin typeface="+mn-lt"/>
              </a:rPr>
              <a:t>MODELADO DE LA PLATAFORMA CAMA </a:t>
            </a:r>
            <a:r>
              <a:rPr lang="es-ES_tradnl" sz="3200" dirty="0" smtClean="0">
                <a:latin typeface="+mn-lt"/>
              </a:rPr>
              <a:t> ALTA</a:t>
            </a:r>
            <a:endParaRPr lang="es-EC" sz="3200" dirty="0">
              <a:latin typeface="+mn-lt"/>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t="22489"/>
          <a:stretch/>
        </p:blipFill>
        <p:spPr bwMode="auto">
          <a:xfrm>
            <a:off x="3923928" y="1556792"/>
            <a:ext cx="3886200" cy="1469682"/>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l="29712" t="19325" r="19148" b="20959"/>
          <a:stretch>
            <a:fillRect/>
          </a:stretch>
        </p:blipFill>
        <p:spPr bwMode="auto">
          <a:xfrm>
            <a:off x="3520512" y="3284984"/>
            <a:ext cx="4693032" cy="3024336"/>
          </a:xfrm>
          <a:prstGeom prst="rect">
            <a:avLst/>
          </a:prstGeom>
          <a:noFill/>
          <a:ln>
            <a:noFill/>
          </a:ln>
        </p:spPr>
      </p:pic>
      <p:sp>
        <p:nvSpPr>
          <p:cNvPr id="5" name="4 CuadroTexto"/>
          <p:cNvSpPr txBox="1"/>
          <p:nvPr/>
        </p:nvSpPr>
        <p:spPr>
          <a:xfrm>
            <a:off x="611560" y="1916832"/>
            <a:ext cx="2592288" cy="3785652"/>
          </a:xfrm>
          <a:prstGeom prst="rect">
            <a:avLst/>
          </a:prstGeom>
          <a:noFill/>
        </p:spPr>
        <p:txBody>
          <a:bodyPr wrap="square" rtlCol="0">
            <a:spAutoFit/>
          </a:bodyPr>
          <a:lstStyle/>
          <a:p>
            <a:pPr algn="just"/>
            <a:r>
              <a:rPr lang="es-ES_tradnl" sz="2400" dirty="0"/>
              <a:t>Comenzamos a dibujar el modelo de la  plataforma mediante líneas, las cuales representan el eje centroidal de todos los perfiles estructurales del </a:t>
            </a:r>
            <a:r>
              <a:rPr lang="es-ES_tradnl" sz="2400" dirty="0" smtClean="0"/>
              <a:t>sistema.</a:t>
            </a:r>
            <a:endParaRPr lang="es-EC" sz="2400" dirty="0"/>
          </a:p>
        </p:txBody>
      </p:sp>
    </p:spTree>
    <p:extLst>
      <p:ext uri="{BB962C8B-B14F-4D97-AF65-F5344CB8AC3E}">
        <p14:creationId xmlns:p14="http://schemas.microsoft.com/office/powerpoint/2010/main" val="2952744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229" y="2236833"/>
            <a:ext cx="5513091" cy="288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043608" y="548680"/>
            <a:ext cx="7560840" cy="1384995"/>
          </a:xfrm>
          <a:prstGeom prst="rect">
            <a:avLst/>
          </a:prstGeom>
          <a:noFill/>
        </p:spPr>
        <p:txBody>
          <a:bodyPr wrap="square" rtlCol="0">
            <a:spAutoFit/>
          </a:bodyPr>
          <a:lstStyle/>
          <a:p>
            <a:pPr algn="just"/>
            <a:r>
              <a:rPr lang="es-ES_tradnl" sz="2800" b="1" dirty="0">
                <a:cs typeface="Times New Roman" pitchFamily="18" charset="0"/>
              </a:rPr>
              <a:t>"DISEÑO, SIMULACIÓN Y CONSTRUCCIÓN A ESCALA DE UNA PLATAFORMA CON TRES </a:t>
            </a:r>
            <a:r>
              <a:rPr lang="es-ES_tradnl" sz="2800" b="1" dirty="0" smtClean="0">
                <a:cs typeface="Times New Roman" pitchFamily="18" charset="0"/>
              </a:rPr>
              <a:t>EJES </a:t>
            </a:r>
            <a:r>
              <a:rPr lang="es-ES_tradnl" sz="2800" b="1" dirty="0">
                <a:cs typeface="Times New Roman" pitchFamily="18" charset="0"/>
              </a:rPr>
              <a:t>PARA CABEZAL“.</a:t>
            </a:r>
            <a:endParaRPr lang="es-EC" sz="2800" dirty="0"/>
          </a:p>
        </p:txBody>
      </p:sp>
    </p:spTree>
    <p:extLst>
      <p:ext uri="{BB962C8B-B14F-4D97-AF65-F5344CB8AC3E}">
        <p14:creationId xmlns:p14="http://schemas.microsoft.com/office/powerpoint/2010/main" val="525935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600" dirty="0">
                <a:latin typeface="+mn-lt"/>
              </a:rPr>
              <a:t>CREACIÓN DEL ENSAMBLAJE</a:t>
            </a:r>
            <a:endParaRPr lang="es-EC" sz="3600" dirty="0">
              <a:latin typeface="+mn-lt"/>
            </a:endParaRPr>
          </a:p>
        </p:txBody>
      </p:sp>
      <p:sp>
        <p:nvSpPr>
          <p:cNvPr id="3" name="2 Rectángulo"/>
          <p:cNvSpPr/>
          <p:nvPr/>
        </p:nvSpPr>
        <p:spPr>
          <a:xfrm>
            <a:off x="2627784" y="1233119"/>
            <a:ext cx="3785588"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S_tradnl" sz="2800" b="1" dirty="0"/>
              <a:t>VIGAS PRINCIPALES</a:t>
            </a:r>
            <a:endParaRPr lang="es-EC" sz="2800" dirty="0"/>
          </a:p>
        </p:txBody>
      </p:sp>
      <p:pic>
        <p:nvPicPr>
          <p:cNvPr id="4" name="3 Imagen"/>
          <p:cNvPicPr/>
          <p:nvPr/>
        </p:nvPicPr>
        <p:blipFill>
          <a:blip r:embed="rId2">
            <a:extLst>
              <a:ext uri="{28A0092B-C50C-407E-A947-70E740481C1C}">
                <a14:useLocalDpi xmlns:a14="http://schemas.microsoft.com/office/drawing/2010/main" val="0"/>
              </a:ext>
            </a:extLst>
          </a:blip>
          <a:srcRect l="43459" t="20901" r="35255" b="15208"/>
          <a:stretch>
            <a:fillRect/>
          </a:stretch>
        </p:blipFill>
        <p:spPr bwMode="auto">
          <a:xfrm>
            <a:off x="1653264" y="3945138"/>
            <a:ext cx="1414145" cy="2392045"/>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717031"/>
            <a:ext cx="3888432" cy="2848261"/>
          </a:xfrm>
          <a:prstGeom prst="rect">
            <a:avLst/>
          </a:prstGeom>
          <a:noFill/>
          <a:ln>
            <a:noFill/>
          </a:ln>
        </p:spPr>
      </p:pic>
      <p:sp>
        <p:nvSpPr>
          <p:cNvPr id="6" name="5 Rectángulo redondeado"/>
          <p:cNvSpPr/>
          <p:nvPr/>
        </p:nvSpPr>
        <p:spPr>
          <a:xfrm>
            <a:off x="2216322" y="2055152"/>
            <a:ext cx="46085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 la estructura base de la plataforma. </a:t>
            </a:r>
            <a:endParaRPr lang="es-EC" dirty="0"/>
          </a:p>
        </p:txBody>
      </p:sp>
    </p:spTree>
    <p:extLst>
      <p:ext uri="{BB962C8B-B14F-4D97-AF65-F5344CB8AC3E}">
        <p14:creationId xmlns:p14="http://schemas.microsoft.com/office/powerpoint/2010/main" val="2730634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391213" y="791989"/>
            <a:ext cx="2278188"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S_tradnl" sz="2800" b="1" dirty="0"/>
              <a:t>ARRIOSTES</a:t>
            </a:r>
            <a:endParaRPr lang="es-EC" sz="2800" dirty="0"/>
          </a:p>
        </p:txBody>
      </p:sp>
      <p:pic>
        <p:nvPicPr>
          <p:cNvPr id="4" name="3 Imagen"/>
          <p:cNvPicPr/>
          <p:nvPr/>
        </p:nvPicPr>
        <p:blipFill>
          <a:blip r:embed="rId2">
            <a:extLst>
              <a:ext uri="{28A0092B-C50C-407E-A947-70E740481C1C}">
                <a14:useLocalDpi xmlns:a14="http://schemas.microsoft.com/office/drawing/2010/main" val="0"/>
              </a:ext>
            </a:extLst>
          </a:blip>
          <a:srcRect l="42793" t="23663" r="28741" b="14635"/>
          <a:stretch>
            <a:fillRect/>
          </a:stretch>
        </p:blipFill>
        <p:spPr bwMode="auto">
          <a:xfrm>
            <a:off x="897085" y="2014019"/>
            <a:ext cx="2496719" cy="3024336"/>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134620"/>
            <a:ext cx="4320480" cy="2783133"/>
          </a:xfrm>
          <a:prstGeom prst="rect">
            <a:avLst/>
          </a:prstGeom>
          <a:noFill/>
          <a:ln>
            <a:noFill/>
          </a:ln>
        </p:spPr>
      </p:pic>
    </p:spTree>
    <p:extLst>
      <p:ext uri="{BB962C8B-B14F-4D97-AF65-F5344CB8AC3E}">
        <p14:creationId xmlns:p14="http://schemas.microsoft.com/office/powerpoint/2010/main" val="418283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23290"/>
            <a:ext cx="1876425" cy="2774950"/>
          </a:xfrm>
          <a:prstGeom prst="rect">
            <a:avLst/>
          </a:prstGeom>
          <a:noFill/>
          <a:ln>
            <a:noFill/>
          </a:ln>
        </p:spPr>
      </p:pic>
      <p:sp>
        <p:nvSpPr>
          <p:cNvPr id="5" name="4 Rectángulo"/>
          <p:cNvSpPr/>
          <p:nvPr/>
        </p:nvSpPr>
        <p:spPr>
          <a:xfrm>
            <a:off x="3203848" y="764704"/>
            <a:ext cx="2512163" cy="52322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S_tradnl" sz="2800" b="1" dirty="0"/>
              <a:t>CONTORNOS</a:t>
            </a:r>
            <a:endParaRPr lang="es-EC" sz="2800"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803621"/>
            <a:ext cx="4824536" cy="3814288"/>
          </a:xfrm>
          <a:prstGeom prst="rect">
            <a:avLst/>
          </a:prstGeom>
          <a:noFill/>
          <a:ln>
            <a:noFill/>
          </a:ln>
        </p:spPr>
      </p:pic>
    </p:spTree>
    <p:extLst>
      <p:ext uri="{BB962C8B-B14F-4D97-AF65-F5344CB8AC3E}">
        <p14:creationId xmlns:p14="http://schemas.microsoft.com/office/powerpoint/2010/main" val="1302959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915816" y="764704"/>
            <a:ext cx="2750048"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S_tradnl" sz="2800" b="1" dirty="0" smtClean="0"/>
              <a:t>TRAVESAÑOS.</a:t>
            </a:r>
            <a:endParaRPr lang="es-EC" sz="2800" dirty="0"/>
          </a:p>
        </p:txBody>
      </p:sp>
      <p:pic>
        <p:nvPicPr>
          <p:cNvPr id="4" name="3 Imagen"/>
          <p:cNvPicPr/>
          <p:nvPr/>
        </p:nvPicPr>
        <p:blipFill>
          <a:blip r:embed="rId2">
            <a:extLst>
              <a:ext uri="{28A0092B-C50C-407E-A947-70E740481C1C}">
                <a14:useLocalDpi xmlns:a14="http://schemas.microsoft.com/office/drawing/2010/main" val="0"/>
              </a:ext>
            </a:extLst>
          </a:blip>
          <a:srcRect l="41464" t="23663" r="32072" b="10323"/>
          <a:stretch>
            <a:fillRect/>
          </a:stretch>
        </p:blipFill>
        <p:spPr bwMode="auto">
          <a:xfrm>
            <a:off x="1043608" y="2276872"/>
            <a:ext cx="2516731" cy="288032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024844"/>
            <a:ext cx="4575482" cy="3384376"/>
          </a:xfrm>
          <a:prstGeom prst="rect">
            <a:avLst/>
          </a:prstGeom>
          <a:noFill/>
          <a:ln>
            <a:noFill/>
          </a:ln>
        </p:spPr>
      </p:pic>
    </p:spTree>
    <p:extLst>
      <p:ext uri="{BB962C8B-B14F-4D97-AF65-F5344CB8AC3E}">
        <p14:creationId xmlns:p14="http://schemas.microsoft.com/office/powerpoint/2010/main" val="3134798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915816" y="764704"/>
            <a:ext cx="3437159"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S_tradnl" sz="2800" b="1" dirty="0"/>
              <a:t>GUARDACHOQUE.</a:t>
            </a:r>
            <a:endParaRPr lang="es-EC" sz="2800" dirty="0"/>
          </a:p>
        </p:txBody>
      </p:sp>
      <p:pic>
        <p:nvPicPr>
          <p:cNvPr id="4" name="3 Imagen"/>
          <p:cNvPicPr/>
          <p:nvPr/>
        </p:nvPicPr>
        <p:blipFill>
          <a:blip r:embed="rId2">
            <a:extLst>
              <a:ext uri="{28A0092B-C50C-407E-A947-70E740481C1C}">
                <a14:useLocalDpi xmlns:a14="http://schemas.microsoft.com/office/drawing/2010/main" val="0"/>
              </a:ext>
            </a:extLst>
          </a:blip>
          <a:srcRect l="46120" t="22086" r="29268" b="18365"/>
          <a:stretch>
            <a:fillRect/>
          </a:stretch>
        </p:blipFill>
        <p:spPr bwMode="auto">
          <a:xfrm>
            <a:off x="971600" y="2102941"/>
            <a:ext cx="2320740" cy="2880320"/>
          </a:xfrm>
          <a:prstGeom prst="rect">
            <a:avLst/>
          </a:prstGeom>
          <a:noFill/>
          <a:ln>
            <a:noFill/>
          </a:ln>
        </p:spPr>
      </p:pic>
      <p:pic>
        <p:nvPicPr>
          <p:cNvPr id="5" name="4 Imagen"/>
          <p:cNvPicPr/>
          <p:nvPr/>
        </p:nvPicPr>
        <p:blipFill rotWithShape="1">
          <a:blip r:embed="rId3">
            <a:extLst>
              <a:ext uri="{28A0092B-C50C-407E-A947-70E740481C1C}">
                <a14:useLocalDpi xmlns:a14="http://schemas.microsoft.com/office/drawing/2010/main" val="0"/>
              </a:ext>
            </a:extLst>
          </a:blip>
          <a:srcRect l="15556" t="10229"/>
          <a:stretch/>
        </p:blipFill>
        <p:spPr bwMode="auto">
          <a:xfrm>
            <a:off x="4048719" y="1691939"/>
            <a:ext cx="4248472" cy="37023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4798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51720" y="677469"/>
            <a:ext cx="5629490" cy="52322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C" sz="2800" b="1" dirty="0"/>
              <a:t>PLANCHA BASE DEL KING PIN.</a:t>
            </a:r>
            <a:endParaRPr lang="es-EC" sz="28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4968552" cy="2520280"/>
          </a:xfrm>
          <a:prstGeom prst="rect">
            <a:avLst/>
          </a:prstGeom>
          <a:noFill/>
          <a:ln>
            <a:noFill/>
          </a:ln>
        </p:spPr>
      </p:pic>
      <p:pic>
        <p:nvPicPr>
          <p:cNvPr id="5" name="4 Imagen"/>
          <p:cNvPicPr/>
          <p:nvPr/>
        </p:nvPicPr>
        <p:blipFill rotWithShape="1">
          <a:blip r:embed="rId3"/>
          <a:srcRect l="20607" t="23872" r="27690" b="10105"/>
          <a:stretch/>
        </p:blipFill>
        <p:spPr bwMode="auto">
          <a:xfrm>
            <a:off x="5845970" y="2530790"/>
            <a:ext cx="3004185" cy="2156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4798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308535" y="1008094"/>
            <a:ext cx="277249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C" sz="2800" b="1" dirty="0"/>
              <a:t>TALANQUERA.</a:t>
            </a:r>
            <a:endParaRPr lang="es-EC" sz="2800" dirty="0"/>
          </a:p>
        </p:txBody>
      </p:sp>
      <p:pic>
        <p:nvPicPr>
          <p:cNvPr id="4" name="3 Imagen"/>
          <p:cNvPicPr/>
          <p:nvPr/>
        </p:nvPicPr>
        <p:blipFill rotWithShape="1">
          <a:blip r:embed="rId2">
            <a:extLst>
              <a:ext uri="{28A0092B-C50C-407E-A947-70E740481C1C}">
                <a14:useLocalDpi xmlns:a14="http://schemas.microsoft.com/office/drawing/2010/main" val="0"/>
              </a:ext>
            </a:extLst>
          </a:blip>
          <a:srcRect l="6460" t="2845" r="3337" b="5285"/>
          <a:stretch/>
        </p:blipFill>
        <p:spPr bwMode="auto">
          <a:xfrm>
            <a:off x="1850464" y="2132856"/>
            <a:ext cx="6177920" cy="37444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4798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7470648" cy="792088"/>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s-EC" dirty="0" smtClean="0">
                <a:latin typeface="+mn-lt"/>
              </a:rPr>
              <a:t>Plataforma cama alta definida.</a:t>
            </a:r>
            <a:endParaRPr lang="es-EC" dirty="0">
              <a:latin typeface="+mn-lt"/>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79473"/>
            <a:ext cx="6263038" cy="4495378"/>
          </a:xfrm>
          <a:prstGeom prst="rect">
            <a:avLst/>
          </a:prstGeom>
          <a:noFill/>
          <a:ln>
            <a:noFill/>
          </a:ln>
        </p:spPr>
      </p:pic>
      <p:pic>
        <p:nvPicPr>
          <p:cNvPr id="4" name="3 Imagen"/>
          <p:cNvPicPr/>
          <p:nvPr/>
        </p:nvPicPr>
        <p:blipFill rotWithShape="1">
          <a:blip r:embed="rId3"/>
          <a:srcRect l="27731" t="21368" r="13140" b="10086"/>
          <a:stretch/>
        </p:blipFill>
        <p:spPr bwMode="auto">
          <a:xfrm>
            <a:off x="5424931" y="1879473"/>
            <a:ext cx="3528392" cy="2695178"/>
          </a:xfrm>
          <a:prstGeom prst="rect">
            <a:avLst/>
          </a:prstGeom>
          <a:noFill/>
          <a:ln w="9525">
            <a:noFill/>
            <a:miter lim="800000"/>
            <a:headEnd/>
            <a:tailEnd/>
          </a:ln>
        </p:spPr>
      </p:pic>
    </p:spTree>
    <p:extLst>
      <p:ext uri="{BB962C8B-B14F-4D97-AF65-F5344CB8AC3E}">
        <p14:creationId xmlns:p14="http://schemas.microsoft.com/office/powerpoint/2010/main" val="3134798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684" y="548680"/>
            <a:ext cx="7470648" cy="79208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s-ES_tradnl" sz="3600" dirty="0">
                <a:latin typeface="+mn-lt"/>
              </a:rPr>
              <a:t>CONDICIONES DE BORDE.</a:t>
            </a:r>
            <a:endParaRPr lang="es-EC" sz="3600" dirty="0">
              <a:latin typeface="+mn-lt"/>
            </a:endParaRPr>
          </a:p>
        </p:txBody>
      </p:sp>
      <p:pic>
        <p:nvPicPr>
          <p:cNvPr id="3" name="2 Imagen"/>
          <p:cNvPicPr/>
          <p:nvPr/>
        </p:nvPicPr>
        <p:blipFill rotWithShape="1">
          <a:blip r:embed="rId2">
            <a:extLst>
              <a:ext uri="{28A0092B-C50C-407E-A947-70E740481C1C}">
                <a14:useLocalDpi xmlns:a14="http://schemas.microsoft.com/office/drawing/2010/main" val="0"/>
              </a:ext>
            </a:extLst>
          </a:blip>
          <a:srcRect t="9957" b="8016"/>
          <a:stretch/>
        </p:blipFill>
        <p:spPr bwMode="auto">
          <a:xfrm>
            <a:off x="467544" y="1988840"/>
            <a:ext cx="8352928" cy="3384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4798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srcRect l="1" t="13099" r="7453" b="15654"/>
          <a:stretch/>
        </p:blipFill>
        <p:spPr bwMode="auto">
          <a:xfrm>
            <a:off x="1619671" y="1844824"/>
            <a:ext cx="5616623" cy="4123904"/>
          </a:xfrm>
          <a:prstGeom prst="rect">
            <a:avLst/>
          </a:prstGeom>
          <a:ln>
            <a:noFill/>
          </a:ln>
          <a:extLst>
            <a:ext uri="{53640926-AAD7-44D8-BBD7-CCE9431645EC}">
              <a14:shadowObscured xmlns:a14="http://schemas.microsoft.com/office/drawing/2010/main"/>
            </a:ext>
          </a:extLst>
        </p:spPr>
      </p:pic>
      <p:sp>
        <p:nvSpPr>
          <p:cNvPr id="4" name="3 Rectángulo"/>
          <p:cNvSpPr/>
          <p:nvPr/>
        </p:nvSpPr>
        <p:spPr>
          <a:xfrm>
            <a:off x="1187624" y="620688"/>
            <a:ext cx="655272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2800" b="1" dirty="0" smtClean="0"/>
              <a:t>JUNTAS</a:t>
            </a:r>
            <a:endParaRPr lang="es-EC" sz="2800" dirty="0"/>
          </a:p>
        </p:txBody>
      </p:sp>
    </p:spTree>
    <p:extLst>
      <p:ext uri="{BB962C8B-B14F-4D97-AF65-F5344CB8AC3E}">
        <p14:creationId xmlns:p14="http://schemas.microsoft.com/office/powerpoint/2010/main" val="2731419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979712" y="1412776"/>
            <a:ext cx="57606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t>ÁREA DE INFLUENCIA</a:t>
            </a:r>
            <a:r>
              <a:rPr lang="es-ES_tradnl" b="1" dirty="0"/>
              <a:t>:</a:t>
            </a:r>
            <a:endParaRPr lang="es-EC" dirty="0"/>
          </a:p>
        </p:txBody>
      </p:sp>
      <p:sp>
        <p:nvSpPr>
          <p:cNvPr id="4" name="3 Flecha abajo"/>
          <p:cNvSpPr/>
          <p:nvPr/>
        </p:nvSpPr>
        <p:spPr>
          <a:xfrm>
            <a:off x="4713156" y="2904376"/>
            <a:ext cx="43204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redondeado"/>
          <p:cNvSpPr/>
          <p:nvPr/>
        </p:nvSpPr>
        <p:spPr>
          <a:xfrm>
            <a:off x="2750938" y="3933056"/>
            <a:ext cx="47885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t>SECTOR DEL TRANSPORTE PESADO POR CARRETERA.</a:t>
            </a:r>
          </a:p>
        </p:txBody>
      </p:sp>
    </p:spTree>
    <p:extLst>
      <p:ext uri="{BB962C8B-B14F-4D97-AF65-F5344CB8AC3E}">
        <p14:creationId xmlns:p14="http://schemas.microsoft.com/office/powerpoint/2010/main" val="1971485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326" y="922392"/>
            <a:ext cx="8507288" cy="850424"/>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es-ES_tradnl" sz="3600" b="1" dirty="0" smtClean="0">
                <a:latin typeface="+mn-lt"/>
              </a:rPr>
              <a:t>SIMULACIÓN DE </a:t>
            </a:r>
            <a:r>
              <a:rPr lang="es-ES_tradnl" sz="3600" b="1" dirty="0">
                <a:latin typeface="+mn-lt"/>
              </a:rPr>
              <a:t>LA </a:t>
            </a:r>
            <a:r>
              <a:rPr lang="es-ES_tradnl" sz="3600" b="1" dirty="0" smtClean="0">
                <a:latin typeface="+mn-lt"/>
              </a:rPr>
              <a:t>PLATAFORMA</a:t>
            </a:r>
            <a:endParaRPr lang="es-EC" sz="3600" dirty="0">
              <a:latin typeface="+mn-lt"/>
            </a:endParaRPr>
          </a:p>
        </p:txBody>
      </p:sp>
      <p:sp>
        <p:nvSpPr>
          <p:cNvPr id="3" name="2 Rectángulo"/>
          <p:cNvSpPr/>
          <p:nvPr/>
        </p:nvSpPr>
        <p:spPr>
          <a:xfrm>
            <a:off x="703518" y="1772816"/>
            <a:ext cx="8136904" cy="3108543"/>
          </a:xfrm>
          <a:prstGeom prst="rect">
            <a:avLst/>
          </a:prstGeom>
        </p:spPr>
        <p:txBody>
          <a:bodyPr wrap="square">
            <a:spAutoFit/>
          </a:bodyPr>
          <a:lstStyle/>
          <a:p>
            <a:pPr algn="just"/>
            <a:endParaRPr lang="es-ES_tradnl" sz="2800" dirty="0" smtClean="0"/>
          </a:p>
          <a:p>
            <a:pPr algn="just"/>
            <a:r>
              <a:rPr lang="es-ES_tradnl" sz="2800" dirty="0" smtClean="0"/>
              <a:t>Reside </a:t>
            </a:r>
            <a:r>
              <a:rPr lang="es-ES_tradnl" sz="2800" dirty="0"/>
              <a:t>en la particularización del trabajo que realiza la plataforma:  cargas  y esfuerzos a las que está establecida en realidad la estructura, bajo  la combinación de cargas  que simulen  la condición  más  crítica de operación de la </a:t>
            </a:r>
            <a:r>
              <a:rPr lang="es-ES_tradnl" sz="2800" dirty="0" smtClean="0"/>
              <a:t>plataforma.</a:t>
            </a:r>
            <a:endParaRPr lang="es-EC" sz="2800" dirty="0"/>
          </a:p>
        </p:txBody>
      </p:sp>
    </p:spTree>
    <p:extLst>
      <p:ext uri="{BB962C8B-B14F-4D97-AF65-F5344CB8AC3E}">
        <p14:creationId xmlns:p14="http://schemas.microsoft.com/office/powerpoint/2010/main" val="3134798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80920" cy="936104"/>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es-ES_tradnl" sz="2800" dirty="0">
                <a:latin typeface="+mn-lt"/>
              </a:rPr>
              <a:t>CARGAS QUE ACTÚAN EN LA ESTRUCTURA</a:t>
            </a:r>
            <a:endParaRPr lang="es-EC" sz="2800" dirty="0">
              <a:latin typeface="+mn-lt"/>
            </a:endParaRPr>
          </a:p>
        </p:txBody>
      </p:sp>
      <p:sp>
        <p:nvSpPr>
          <p:cNvPr id="3" name="2 Rectángulo"/>
          <p:cNvSpPr/>
          <p:nvPr/>
        </p:nvSpPr>
        <p:spPr>
          <a:xfrm>
            <a:off x="993264" y="2204864"/>
            <a:ext cx="5670376" cy="3539430"/>
          </a:xfrm>
          <a:prstGeom prst="rect">
            <a:avLst/>
          </a:prstGeom>
        </p:spPr>
        <p:txBody>
          <a:bodyPr wrap="square">
            <a:spAutoFit/>
          </a:bodyPr>
          <a:lstStyle/>
          <a:p>
            <a:pPr lvl="0"/>
            <a:r>
              <a:rPr lang="es-ES_tradnl" sz="2800" dirty="0" smtClean="0"/>
              <a:t>Cargas estáticas</a:t>
            </a:r>
            <a:r>
              <a:rPr lang="es-ES_tradnl" sz="2800" dirty="0" smtClean="0"/>
              <a:t>.</a:t>
            </a:r>
          </a:p>
          <a:p>
            <a:pPr marL="457200" lvl="0" indent="-457200">
              <a:buFont typeface="Arial" pitchFamily="34" charset="0"/>
              <a:buChar char="•"/>
            </a:pPr>
            <a:r>
              <a:rPr lang="es-ES_tradnl" sz="2800" dirty="0" smtClean="0"/>
              <a:t>Carga Muerta (CM)</a:t>
            </a:r>
          </a:p>
          <a:p>
            <a:pPr marL="457200" lvl="0" indent="-457200">
              <a:buFont typeface="Arial" pitchFamily="34" charset="0"/>
              <a:buChar char="•"/>
            </a:pPr>
            <a:r>
              <a:rPr lang="es-ES_tradnl" sz="2800" dirty="0" smtClean="0"/>
              <a:t>Carga Viva (CV)</a:t>
            </a:r>
          </a:p>
          <a:p>
            <a:pPr lvl="0"/>
            <a:r>
              <a:rPr lang="es-ES_tradnl" sz="2800" dirty="0" smtClean="0"/>
              <a:t> </a:t>
            </a:r>
            <a:endParaRPr lang="es-EC" sz="2800" dirty="0"/>
          </a:p>
          <a:p>
            <a:pPr lvl="0"/>
            <a:r>
              <a:rPr lang="es-ES_tradnl" sz="2800" dirty="0"/>
              <a:t>Cargas </a:t>
            </a:r>
            <a:r>
              <a:rPr lang="es-ES_tradnl" sz="2800" dirty="0" smtClean="0"/>
              <a:t>dinámicas.</a:t>
            </a:r>
            <a:endParaRPr lang="es-EC" sz="2800" dirty="0"/>
          </a:p>
          <a:p>
            <a:pPr marL="457200" lvl="0" indent="-457200">
              <a:buFont typeface="Arial" pitchFamily="34" charset="0"/>
              <a:buChar char="•"/>
            </a:pPr>
            <a:r>
              <a:rPr lang="es-ES_tradnl" sz="2800" dirty="0"/>
              <a:t>Cargas </a:t>
            </a:r>
            <a:r>
              <a:rPr lang="es-ES_tradnl" sz="2800" dirty="0" smtClean="0"/>
              <a:t>de resistencia al aire. (CRa)</a:t>
            </a:r>
            <a:endParaRPr lang="es-EC" sz="2800" dirty="0"/>
          </a:p>
          <a:p>
            <a:pPr marL="457200" lvl="0" indent="-457200">
              <a:buFont typeface="Arial" pitchFamily="34" charset="0"/>
              <a:buChar char="•"/>
            </a:pPr>
            <a:r>
              <a:rPr lang="es-ES_tradnl" sz="2800" dirty="0"/>
              <a:t>Cargas de </a:t>
            </a:r>
            <a:r>
              <a:rPr lang="es-ES_tradnl" sz="2800" dirty="0" smtClean="0"/>
              <a:t>impacto</a:t>
            </a:r>
            <a:r>
              <a:rPr lang="es-ES_tradnl" sz="2800" dirty="0" smtClean="0"/>
              <a:t>. (CI)</a:t>
            </a:r>
            <a:endParaRPr lang="es-EC" sz="2800" dirty="0"/>
          </a:p>
        </p:txBody>
      </p:sp>
    </p:spTree>
    <p:extLst>
      <p:ext uri="{BB962C8B-B14F-4D97-AF65-F5344CB8AC3E}">
        <p14:creationId xmlns:p14="http://schemas.microsoft.com/office/powerpoint/2010/main" val="3134798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565824"/>
            <a:ext cx="8496944" cy="6480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800" dirty="0" smtClean="0"/>
              <a:t>ASIGNACIÓN DE CARGAS A LA  ESTRUCTURA</a:t>
            </a:r>
            <a:endParaRPr lang="es-EC" sz="2800" dirty="0"/>
          </a:p>
        </p:txBody>
      </p:sp>
      <p:sp>
        <p:nvSpPr>
          <p:cNvPr id="55" name="54 Rectángulo"/>
          <p:cNvSpPr/>
          <p:nvPr/>
        </p:nvSpPr>
        <p:spPr>
          <a:xfrm>
            <a:off x="539552" y="1564323"/>
            <a:ext cx="842493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None/>
            </a:pPr>
            <a:r>
              <a:rPr lang="es-EC" sz="2400" dirty="0" smtClean="0"/>
              <a:t>Combinación de cargas </a:t>
            </a:r>
            <a:r>
              <a:rPr lang="es-EC" sz="2400" dirty="0" smtClean="0"/>
              <a:t>(</a:t>
            </a:r>
            <a:r>
              <a:rPr lang="es-EC" sz="2400" dirty="0" smtClean="0"/>
              <a:t>1.2 CM + 0.5CV + </a:t>
            </a:r>
            <a:r>
              <a:rPr lang="es-EC" sz="2400" dirty="0" smtClean="0"/>
              <a:t>0.5CI </a:t>
            </a:r>
            <a:r>
              <a:rPr lang="es-EC" sz="2400" dirty="0" smtClean="0"/>
              <a:t>+ </a:t>
            </a:r>
            <a:r>
              <a:rPr lang="es-EC" sz="2400" dirty="0" smtClean="0"/>
              <a:t>1.3CRa.)</a:t>
            </a:r>
            <a:endParaRPr lang="es-EC" sz="2400" dirty="0" smtClean="0"/>
          </a:p>
        </p:txBody>
      </p:sp>
      <p:graphicFrame>
        <p:nvGraphicFramePr>
          <p:cNvPr id="56" name="55 Tabla"/>
          <p:cNvGraphicFramePr>
            <a:graphicFrameLocks noGrp="1"/>
          </p:cNvGraphicFramePr>
          <p:nvPr>
            <p:extLst>
              <p:ext uri="{D42A27DB-BD31-4B8C-83A1-F6EECF244321}">
                <p14:modId xmlns:p14="http://schemas.microsoft.com/office/powerpoint/2010/main" val="598659729"/>
              </p:ext>
            </p:extLst>
          </p:nvPr>
        </p:nvGraphicFramePr>
        <p:xfrm>
          <a:off x="709464" y="2636912"/>
          <a:ext cx="8085112" cy="2883104"/>
        </p:xfrm>
        <a:graphic>
          <a:graphicData uri="http://schemas.openxmlformats.org/drawingml/2006/table">
            <a:tbl>
              <a:tblPr firstRow="1" firstCol="1" bandRow="1">
                <a:tableStyleId>{5C22544A-7EE6-4342-B048-85BDC9FD1C3A}</a:tableStyleId>
              </a:tblPr>
              <a:tblGrid>
                <a:gridCol w="3031917"/>
                <a:gridCol w="3225959"/>
                <a:gridCol w="1827236"/>
              </a:tblGrid>
              <a:tr h="567474">
                <a:tc>
                  <a:txBody>
                    <a:bodyPr/>
                    <a:lstStyle/>
                    <a:p>
                      <a:pPr algn="ctr">
                        <a:lnSpc>
                          <a:spcPct val="150000"/>
                        </a:lnSpc>
                        <a:spcAft>
                          <a:spcPts val="0"/>
                        </a:spcAft>
                      </a:pPr>
                      <a:r>
                        <a:rPr lang="es-ES_tradnl" sz="1200" spc="-20" dirty="0">
                          <a:effectLst/>
                        </a:rPr>
                        <a:t>DESIGNACIÓN.</a:t>
                      </a:r>
                      <a:endParaRPr lang="es-EC" sz="1000" dirty="0">
                        <a:effectLst/>
                        <a:latin typeface="Times New Roman"/>
                        <a:ea typeface="Times New Roman"/>
                      </a:endParaRPr>
                    </a:p>
                  </a:txBody>
                  <a:tcPr marL="68580" marR="68580" marT="0" marB="0" anchor="ctr"/>
                </a:tc>
                <a:tc>
                  <a:txBody>
                    <a:bodyPr/>
                    <a:lstStyle/>
                    <a:p>
                      <a:pPr marL="163195" indent="121285" algn="just">
                        <a:lnSpc>
                          <a:spcPct val="150000"/>
                        </a:lnSpc>
                        <a:spcAft>
                          <a:spcPts val="0"/>
                        </a:spcAft>
                      </a:pPr>
                      <a:r>
                        <a:rPr lang="es-ES_tradnl" sz="1200" spc="-10">
                          <a:effectLst/>
                        </a:rPr>
                        <a:t>CARGAS ESTÁTICAS</a:t>
                      </a:r>
                      <a:endParaRPr lang="es-EC" sz="1000">
                        <a:effectLst/>
                        <a:latin typeface="Times New Roman"/>
                        <a:ea typeface="Times New Roman"/>
                      </a:endParaRPr>
                    </a:p>
                  </a:txBody>
                  <a:tcPr marL="68580" marR="68580" marT="0" marB="0" anchor="ctr"/>
                </a:tc>
                <a:tc>
                  <a:txBody>
                    <a:bodyPr/>
                    <a:lstStyle/>
                    <a:p>
                      <a:pPr algn="ctr">
                        <a:lnSpc>
                          <a:spcPct val="150000"/>
                        </a:lnSpc>
                        <a:spcAft>
                          <a:spcPts val="0"/>
                        </a:spcAft>
                      </a:pPr>
                      <a:r>
                        <a:rPr lang="es-ES_tradnl" sz="1200" spc="-15">
                          <a:effectLst/>
                        </a:rPr>
                        <a:t>CARGA (N)</a:t>
                      </a:r>
                      <a:endParaRPr lang="es-EC" sz="1000">
                        <a:effectLst/>
                        <a:latin typeface="Times New Roman"/>
                        <a:ea typeface="Times New Roman"/>
                      </a:endParaRPr>
                    </a:p>
                  </a:txBody>
                  <a:tcPr marL="68580" marR="68580" marT="0" marB="0" anchor="ctr"/>
                </a:tc>
              </a:tr>
              <a:tr h="590341">
                <a:tc>
                  <a:txBody>
                    <a:bodyPr/>
                    <a:lstStyle/>
                    <a:p>
                      <a:pPr algn="ctr">
                        <a:lnSpc>
                          <a:spcPct val="150000"/>
                        </a:lnSpc>
                        <a:spcAft>
                          <a:spcPts val="0"/>
                        </a:spcAft>
                      </a:pPr>
                      <a:r>
                        <a:rPr lang="es-ES_tradnl" sz="1200">
                          <a:effectLst/>
                        </a:rPr>
                        <a:t>CM</a:t>
                      </a:r>
                      <a:endParaRPr lang="es-EC" sz="1000">
                        <a:effectLst/>
                        <a:latin typeface="Times New Roman"/>
                        <a:ea typeface="Times New Roman"/>
                      </a:endParaRPr>
                    </a:p>
                  </a:txBody>
                  <a:tcPr marL="68580" marR="68580" marT="0" marB="0" anchor="ctr"/>
                </a:tc>
                <a:tc>
                  <a:txBody>
                    <a:bodyPr/>
                    <a:lstStyle/>
                    <a:p>
                      <a:pPr algn="ctr">
                        <a:lnSpc>
                          <a:spcPct val="150000"/>
                        </a:lnSpc>
                        <a:spcAft>
                          <a:spcPts val="0"/>
                        </a:spcAft>
                      </a:pPr>
                      <a:r>
                        <a:rPr lang="es-ES_tradnl" sz="1200" spc="-15">
                          <a:effectLst/>
                        </a:rPr>
                        <a:t>Carga Muerta</a:t>
                      </a:r>
                      <a:endParaRPr lang="es-EC" sz="1000">
                        <a:effectLst/>
                        <a:latin typeface="Times New Roman"/>
                        <a:ea typeface="Times New Roman"/>
                      </a:endParaRPr>
                    </a:p>
                  </a:txBody>
                  <a:tcPr marL="68580" marR="68580" marT="0" marB="0" anchor="ctr"/>
                </a:tc>
                <a:tc>
                  <a:txBody>
                    <a:bodyPr/>
                    <a:lstStyle/>
                    <a:p>
                      <a:pPr algn="ctr">
                        <a:lnSpc>
                          <a:spcPct val="150000"/>
                        </a:lnSpc>
                        <a:spcAft>
                          <a:spcPts val="0"/>
                        </a:spcAft>
                      </a:pPr>
                      <a:r>
                        <a:rPr lang="es-ES_tradnl" sz="1200" spc="-20">
                          <a:effectLst/>
                        </a:rPr>
                        <a:t>65660</a:t>
                      </a:r>
                      <a:endParaRPr lang="es-EC" sz="1000">
                        <a:effectLst/>
                        <a:latin typeface="Times New Roman"/>
                        <a:ea typeface="Times New Roman"/>
                      </a:endParaRPr>
                    </a:p>
                  </a:txBody>
                  <a:tcPr marL="68580" marR="68580" marT="0" marB="0" anchor="ctr"/>
                </a:tc>
              </a:tr>
              <a:tr h="567474">
                <a:tc>
                  <a:txBody>
                    <a:bodyPr/>
                    <a:lstStyle/>
                    <a:p>
                      <a:pPr algn="ctr">
                        <a:lnSpc>
                          <a:spcPct val="150000"/>
                        </a:lnSpc>
                        <a:spcAft>
                          <a:spcPts val="0"/>
                        </a:spcAft>
                      </a:pPr>
                      <a:r>
                        <a:rPr lang="es-ES_tradnl" sz="1200">
                          <a:effectLst/>
                        </a:rPr>
                        <a:t>CV</a:t>
                      </a:r>
                      <a:endParaRPr lang="es-EC" sz="1000">
                        <a:effectLst/>
                        <a:latin typeface="Times New Roman"/>
                        <a:ea typeface="Times New Roman"/>
                      </a:endParaRPr>
                    </a:p>
                  </a:txBody>
                  <a:tcPr marL="68580" marR="68580" marT="0" marB="0" anchor="ctr"/>
                </a:tc>
                <a:tc>
                  <a:txBody>
                    <a:bodyPr/>
                    <a:lstStyle/>
                    <a:p>
                      <a:pPr algn="ctr">
                        <a:lnSpc>
                          <a:spcPct val="150000"/>
                        </a:lnSpc>
                        <a:spcAft>
                          <a:spcPts val="0"/>
                        </a:spcAft>
                      </a:pPr>
                      <a:r>
                        <a:rPr lang="es-ES_tradnl" sz="1200" spc="-15">
                          <a:effectLst/>
                        </a:rPr>
                        <a:t>Carga Viva</a:t>
                      </a:r>
                      <a:endParaRPr lang="es-EC" sz="1000">
                        <a:effectLst/>
                        <a:latin typeface="Times New Roman"/>
                        <a:ea typeface="Times New Roman"/>
                      </a:endParaRPr>
                    </a:p>
                  </a:txBody>
                  <a:tcPr marL="68580" marR="68580" marT="0" marB="0" anchor="ctr"/>
                </a:tc>
                <a:tc>
                  <a:txBody>
                    <a:bodyPr/>
                    <a:lstStyle/>
                    <a:p>
                      <a:pPr algn="ctr">
                        <a:lnSpc>
                          <a:spcPct val="150000"/>
                        </a:lnSpc>
                        <a:spcAft>
                          <a:spcPts val="0"/>
                        </a:spcAft>
                      </a:pPr>
                      <a:r>
                        <a:rPr lang="es-ES_tradnl" sz="1200" spc="-30">
                          <a:effectLst/>
                        </a:rPr>
                        <a:t>258720</a:t>
                      </a:r>
                      <a:endParaRPr lang="es-EC" sz="1000">
                        <a:effectLst/>
                        <a:latin typeface="Times New Roman"/>
                        <a:ea typeface="Times New Roman"/>
                      </a:endParaRPr>
                    </a:p>
                  </a:txBody>
                  <a:tcPr marL="68580" marR="68580" marT="0" marB="0" anchor="ctr"/>
                </a:tc>
              </a:tr>
              <a:tr h="567474">
                <a:tc>
                  <a:txBody>
                    <a:bodyPr/>
                    <a:lstStyle/>
                    <a:p>
                      <a:pPr algn="ctr">
                        <a:lnSpc>
                          <a:spcPct val="150000"/>
                        </a:lnSpc>
                        <a:spcAft>
                          <a:spcPts val="0"/>
                        </a:spcAft>
                      </a:pPr>
                      <a:r>
                        <a:rPr lang="es-ES_tradnl" sz="1200" spc="5">
                          <a:effectLst/>
                        </a:rPr>
                        <a:t>CRa</a:t>
                      </a:r>
                      <a:endParaRPr lang="es-EC" sz="1000">
                        <a:effectLst/>
                        <a:latin typeface="Times New Roman"/>
                        <a:ea typeface="Times New Roman"/>
                      </a:endParaRPr>
                    </a:p>
                  </a:txBody>
                  <a:tcPr marL="68580" marR="68580" marT="0" marB="0" anchor="ctr"/>
                </a:tc>
                <a:tc>
                  <a:txBody>
                    <a:bodyPr/>
                    <a:lstStyle/>
                    <a:p>
                      <a:pPr algn="ctr">
                        <a:lnSpc>
                          <a:spcPct val="150000"/>
                        </a:lnSpc>
                        <a:spcAft>
                          <a:spcPts val="0"/>
                        </a:spcAft>
                      </a:pPr>
                      <a:r>
                        <a:rPr lang="es-ES_tradnl" sz="1200" spc="-10">
                          <a:effectLst/>
                        </a:rPr>
                        <a:t>Carga por resistencia al aire</a:t>
                      </a:r>
                      <a:endParaRPr lang="es-EC" sz="1000">
                        <a:effectLst/>
                        <a:latin typeface="Times New Roman"/>
                        <a:ea typeface="Times New Roman"/>
                      </a:endParaRPr>
                    </a:p>
                  </a:txBody>
                  <a:tcPr marL="68580" marR="68580" marT="0" marB="0" anchor="ctr"/>
                </a:tc>
                <a:tc>
                  <a:txBody>
                    <a:bodyPr/>
                    <a:lstStyle/>
                    <a:p>
                      <a:pPr algn="ctr">
                        <a:lnSpc>
                          <a:spcPct val="150000"/>
                        </a:lnSpc>
                        <a:spcAft>
                          <a:spcPts val="0"/>
                        </a:spcAft>
                      </a:pPr>
                      <a:r>
                        <a:rPr lang="es-ES_tradnl" sz="1200" spc="-20">
                          <a:effectLst/>
                        </a:rPr>
                        <a:t>2632,9</a:t>
                      </a:r>
                      <a:endParaRPr lang="es-EC" sz="1000">
                        <a:effectLst/>
                        <a:latin typeface="Times New Roman"/>
                        <a:ea typeface="Times New Roman"/>
                      </a:endParaRPr>
                    </a:p>
                  </a:txBody>
                  <a:tcPr marL="68580" marR="68580" marT="0" marB="0" anchor="ctr"/>
                </a:tc>
              </a:tr>
              <a:tr h="590341">
                <a:tc>
                  <a:txBody>
                    <a:bodyPr/>
                    <a:lstStyle/>
                    <a:p>
                      <a:pPr algn="ctr">
                        <a:lnSpc>
                          <a:spcPct val="150000"/>
                        </a:lnSpc>
                        <a:spcAft>
                          <a:spcPts val="0"/>
                        </a:spcAft>
                      </a:pPr>
                      <a:r>
                        <a:rPr lang="es-ES_tradnl" sz="1200" spc="5">
                          <a:effectLst/>
                        </a:rPr>
                        <a:t>CI</a:t>
                      </a:r>
                      <a:endParaRPr lang="es-EC" sz="1000">
                        <a:effectLst/>
                        <a:latin typeface="Times New Roman"/>
                        <a:ea typeface="Times New Roman"/>
                      </a:endParaRPr>
                    </a:p>
                  </a:txBody>
                  <a:tcPr marL="68580" marR="68580" marT="0" marB="0" anchor="ctr"/>
                </a:tc>
                <a:tc>
                  <a:txBody>
                    <a:bodyPr/>
                    <a:lstStyle/>
                    <a:p>
                      <a:pPr algn="ctr">
                        <a:lnSpc>
                          <a:spcPct val="150000"/>
                        </a:lnSpc>
                        <a:spcAft>
                          <a:spcPts val="0"/>
                        </a:spcAft>
                      </a:pPr>
                      <a:r>
                        <a:rPr lang="es-ES_tradnl" sz="1200" spc="-10">
                          <a:effectLst/>
                        </a:rPr>
                        <a:t>Carga de impacto</a:t>
                      </a:r>
                      <a:endParaRPr lang="es-EC" sz="1000">
                        <a:effectLst/>
                        <a:latin typeface="Times New Roman"/>
                        <a:ea typeface="Times New Roman"/>
                      </a:endParaRPr>
                    </a:p>
                  </a:txBody>
                  <a:tcPr marL="68580" marR="68580" marT="0" marB="0" anchor="ctr"/>
                </a:tc>
                <a:tc>
                  <a:txBody>
                    <a:bodyPr/>
                    <a:lstStyle/>
                    <a:p>
                      <a:pPr algn="ctr">
                        <a:lnSpc>
                          <a:spcPct val="150000"/>
                        </a:lnSpc>
                        <a:spcAft>
                          <a:spcPts val="0"/>
                        </a:spcAft>
                      </a:pPr>
                      <a:r>
                        <a:rPr lang="es-ES_tradnl" sz="1200" spc="-20" dirty="0">
                          <a:effectLst/>
                        </a:rPr>
                        <a:t>77616</a:t>
                      </a:r>
                      <a:endParaRPr lang="es-EC" sz="1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811125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t="4039" r="10155" b="9483"/>
          <a:stretch/>
        </p:blipFill>
        <p:spPr bwMode="auto">
          <a:xfrm>
            <a:off x="1151620" y="2140020"/>
            <a:ext cx="7272808" cy="3745260"/>
          </a:xfrm>
          <a:prstGeom prst="rect">
            <a:avLst/>
          </a:prstGeom>
          <a:ln>
            <a:noFill/>
          </a:ln>
          <a:extLst>
            <a:ext uri="{53640926-AAD7-44D8-BBD7-CCE9431645EC}">
              <a14:shadowObscured xmlns:a14="http://schemas.microsoft.com/office/drawing/2010/main"/>
            </a:ext>
          </a:extLst>
        </p:spPr>
      </p:pic>
      <p:sp>
        <p:nvSpPr>
          <p:cNvPr id="3" name="2 Rectángulo redondeado"/>
          <p:cNvSpPr/>
          <p:nvPr/>
        </p:nvSpPr>
        <p:spPr>
          <a:xfrm>
            <a:off x="1475656" y="1052736"/>
            <a:ext cx="66247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t>COMBINACIÓN DE CARGA: CM + CV</a:t>
            </a:r>
            <a:endParaRPr lang="es-EC" sz="2400" dirty="0"/>
          </a:p>
        </p:txBody>
      </p:sp>
    </p:spTree>
    <p:extLst>
      <p:ext uri="{BB962C8B-B14F-4D97-AF65-F5344CB8AC3E}">
        <p14:creationId xmlns:p14="http://schemas.microsoft.com/office/powerpoint/2010/main" val="200293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49" name="Imagen 24"/>
          <p:cNvPicPr>
            <a:picLocks noChangeAspect="1" noChangeArrowheads="1"/>
          </p:cNvPicPr>
          <p:nvPr/>
        </p:nvPicPr>
        <p:blipFill>
          <a:blip r:embed="rId2">
            <a:extLst>
              <a:ext uri="{28A0092B-C50C-407E-A947-70E740481C1C}">
                <a14:useLocalDpi xmlns:a14="http://schemas.microsoft.com/office/drawing/2010/main" val="0"/>
              </a:ext>
            </a:extLst>
          </a:blip>
          <a:srcRect t="13142" r="22627" b="17055"/>
          <a:stretch>
            <a:fillRect/>
          </a:stretch>
        </p:blipFill>
        <p:spPr bwMode="auto">
          <a:xfrm>
            <a:off x="1350754" y="1628799"/>
            <a:ext cx="6897062" cy="391585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306897" y="764704"/>
            <a:ext cx="69847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smtClean="0" bmk="_Toc346115568">
                <a:solidFill>
                  <a:schemeClr val="tx1"/>
                </a:solidFill>
                <a:latin typeface="Times New Roman" pitchFamily="18" charset="0"/>
                <a:ea typeface="Times New Roman" pitchFamily="18" charset="0"/>
                <a:cs typeface="Times New Roman" pitchFamily="18" charset="0"/>
              </a:rPr>
              <a:t>CARGA POR  RESISTENCIA DEL AIRE</a:t>
            </a:r>
            <a:endParaRPr lang="es-EC" sz="2800" dirty="0"/>
          </a:p>
        </p:txBody>
      </p:sp>
    </p:spTree>
    <p:extLst>
      <p:ext uri="{BB962C8B-B14F-4D97-AF65-F5344CB8AC3E}">
        <p14:creationId xmlns:p14="http://schemas.microsoft.com/office/powerpoint/2010/main" val="3586223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073" name="Imagen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38400"/>
            <a:ext cx="5838716" cy="271879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195736" y="1124744"/>
            <a:ext cx="54726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smtClean="0" bmk="_Toc346115569">
                <a:solidFill>
                  <a:schemeClr val="tx1"/>
                </a:solidFill>
                <a:latin typeface="Times New Roman" pitchFamily="18" charset="0"/>
                <a:ea typeface="Times New Roman" pitchFamily="18" charset="0"/>
                <a:cs typeface="Times New Roman" pitchFamily="18" charset="0"/>
              </a:rPr>
              <a:t>CARGA DE IMPACTO</a:t>
            </a:r>
            <a:endParaRPr lang="es-EC" sz="2800" dirty="0"/>
          </a:p>
        </p:txBody>
      </p:sp>
    </p:spTree>
    <p:extLst>
      <p:ext uri="{BB962C8B-B14F-4D97-AF65-F5344CB8AC3E}">
        <p14:creationId xmlns:p14="http://schemas.microsoft.com/office/powerpoint/2010/main" val="1258925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extLst>
              <a:ext uri="{28A0092B-C50C-407E-A947-70E740481C1C}">
                <a14:useLocalDpi xmlns:a14="http://schemas.microsoft.com/office/drawing/2010/main" val="0"/>
              </a:ext>
            </a:extLst>
          </a:blip>
          <a:srcRect l="12112"/>
          <a:stretch/>
        </p:blipFill>
        <p:spPr bwMode="auto">
          <a:xfrm>
            <a:off x="4283968" y="2039640"/>
            <a:ext cx="4536504" cy="3024336"/>
          </a:xfrm>
          <a:prstGeom prst="rect">
            <a:avLst/>
          </a:prstGeom>
          <a:noFill/>
          <a:ln>
            <a:noFill/>
          </a:ln>
        </p:spPr>
      </p:pic>
      <p:sp>
        <p:nvSpPr>
          <p:cNvPr id="4" name="3 Rectángulo"/>
          <p:cNvSpPr/>
          <p:nvPr/>
        </p:nvSpPr>
        <p:spPr>
          <a:xfrm>
            <a:off x="2555776" y="692696"/>
            <a:ext cx="460851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MALLADO</a:t>
            </a:r>
            <a:endParaRPr lang="es-EC" sz="2800" dirty="0"/>
          </a:p>
        </p:txBody>
      </p:sp>
      <p:pic>
        <p:nvPicPr>
          <p:cNvPr id="5" name="4 Imagen"/>
          <p:cNvPicPr/>
          <p:nvPr/>
        </p:nvPicPr>
        <p:blipFill rotWithShape="1">
          <a:blip r:embed="rId3"/>
          <a:srcRect r="11049"/>
          <a:stretch/>
        </p:blipFill>
        <p:spPr bwMode="auto">
          <a:xfrm>
            <a:off x="520452" y="2452154"/>
            <a:ext cx="3763516" cy="23449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2796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692696"/>
            <a:ext cx="60486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SIMULACIÓN</a:t>
            </a:r>
            <a:endParaRPr lang="es-EC" sz="2800" dirty="0"/>
          </a:p>
        </p:txBody>
      </p:sp>
      <p:pic>
        <p:nvPicPr>
          <p:cNvPr id="3" name="2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9246" y="1844824"/>
            <a:ext cx="6381571" cy="3652044"/>
          </a:xfrm>
          <a:prstGeom prst="rect">
            <a:avLst/>
          </a:prstGeom>
          <a:noFill/>
          <a:ln>
            <a:noFill/>
          </a:ln>
        </p:spPr>
      </p:pic>
    </p:spTree>
    <p:extLst>
      <p:ext uri="{BB962C8B-B14F-4D97-AF65-F5344CB8AC3E}">
        <p14:creationId xmlns:p14="http://schemas.microsoft.com/office/powerpoint/2010/main" val="2422063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r="15556"/>
          <a:stretch/>
        </p:blipFill>
        <p:spPr bwMode="auto">
          <a:xfrm>
            <a:off x="1932198" y="2276872"/>
            <a:ext cx="5927676" cy="3383250"/>
          </a:xfrm>
          <a:prstGeom prst="rect">
            <a:avLst/>
          </a:prstGeom>
          <a:ln>
            <a:noFill/>
          </a:ln>
          <a:extLst>
            <a:ext uri="{53640926-AAD7-44D8-BBD7-CCE9431645EC}">
              <a14:shadowObscured xmlns:a14="http://schemas.microsoft.com/office/drawing/2010/main"/>
            </a:ext>
          </a:extLst>
        </p:spPr>
      </p:pic>
      <p:sp>
        <p:nvSpPr>
          <p:cNvPr id="3" name="2 Rectángulo redondeado"/>
          <p:cNvSpPr/>
          <p:nvPr/>
        </p:nvSpPr>
        <p:spPr>
          <a:xfrm>
            <a:off x="2915816" y="548680"/>
            <a:ext cx="396044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RESULTADOS DEL DISEÑO</a:t>
            </a:r>
            <a:endParaRPr lang="es-EC" dirty="0"/>
          </a:p>
        </p:txBody>
      </p:sp>
      <p:sp>
        <p:nvSpPr>
          <p:cNvPr id="4" name="3 Rectángulo"/>
          <p:cNvSpPr/>
          <p:nvPr/>
        </p:nvSpPr>
        <p:spPr>
          <a:xfrm>
            <a:off x="2940309" y="1556792"/>
            <a:ext cx="40324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TENSIÓN DE VON MISES</a:t>
            </a:r>
            <a:r>
              <a:rPr lang="es-EC" b="1" dirty="0" smtClean="0"/>
              <a:t>:</a:t>
            </a:r>
            <a:endParaRPr lang="es-EC" dirty="0"/>
          </a:p>
        </p:txBody>
      </p:sp>
    </p:spTree>
    <p:extLst>
      <p:ext uri="{BB962C8B-B14F-4D97-AF65-F5344CB8AC3E}">
        <p14:creationId xmlns:p14="http://schemas.microsoft.com/office/powerpoint/2010/main" val="3586223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srcRect r="15556"/>
          <a:stretch/>
        </p:blipFill>
        <p:spPr bwMode="auto">
          <a:xfrm>
            <a:off x="1896194" y="1700808"/>
            <a:ext cx="5783659" cy="3599274"/>
          </a:xfrm>
          <a:prstGeom prst="rect">
            <a:avLst/>
          </a:prstGeom>
          <a:ln>
            <a:noFill/>
          </a:ln>
          <a:extLst>
            <a:ext uri="{53640926-AAD7-44D8-BBD7-CCE9431645EC}">
              <a14:shadowObscured xmlns:a14="http://schemas.microsoft.com/office/drawing/2010/main"/>
            </a:ext>
          </a:extLst>
        </p:spPr>
      </p:pic>
      <p:sp>
        <p:nvSpPr>
          <p:cNvPr id="4" name="3 Rectángulo"/>
          <p:cNvSpPr/>
          <p:nvPr/>
        </p:nvSpPr>
        <p:spPr>
          <a:xfrm>
            <a:off x="2771800" y="836712"/>
            <a:ext cx="40324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DESPLAZAMIENTO:</a:t>
            </a:r>
            <a:endParaRPr lang="es-EC" dirty="0"/>
          </a:p>
        </p:txBody>
      </p:sp>
    </p:spTree>
    <p:extLst>
      <p:ext uri="{BB962C8B-B14F-4D97-AF65-F5344CB8AC3E}">
        <p14:creationId xmlns:p14="http://schemas.microsoft.com/office/powerpoint/2010/main" val="1258925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398578" y="620688"/>
            <a:ext cx="6624736" cy="287206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sz="2800" dirty="0" smtClean="0">
                <a:solidFill>
                  <a:schemeClr val="tx1"/>
                </a:solidFill>
              </a:rPr>
              <a:t>La industria de la construcción de plataformas se ven cada día obligadas a cumplir con un mayor número de normalizaciones y regularizaciones, impuestas por organismos seccionales a nivel nacional e internacional.</a:t>
            </a:r>
            <a:endParaRPr lang="es-EC" sz="2800" dirty="0">
              <a:solidFill>
                <a:schemeClr val="tx1"/>
              </a:solidFill>
            </a:endParaRPr>
          </a:p>
        </p:txBody>
      </p:sp>
      <p:sp>
        <p:nvSpPr>
          <p:cNvPr id="2" name="1 Flecha abajo"/>
          <p:cNvSpPr/>
          <p:nvPr/>
        </p:nvSpPr>
        <p:spPr>
          <a:xfrm>
            <a:off x="4234660" y="3553490"/>
            <a:ext cx="47628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redondeado"/>
          <p:cNvSpPr/>
          <p:nvPr/>
        </p:nvSpPr>
        <p:spPr>
          <a:xfrm>
            <a:off x="1907704" y="4201562"/>
            <a:ext cx="5832647"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800" dirty="0" smtClean="0"/>
              <a:t>Brindar seguridad pasiva y activa a los diferentes tipos de carga a las cuales estarán destinados estos medios de transporte</a:t>
            </a:r>
            <a:r>
              <a:rPr lang="es-EC" dirty="0" smtClean="0"/>
              <a:t>.</a:t>
            </a:r>
            <a:endParaRPr lang="es-EC" dirty="0"/>
          </a:p>
        </p:txBody>
      </p:sp>
    </p:spTree>
    <p:extLst>
      <p:ext uri="{BB962C8B-B14F-4D97-AF65-F5344CB8AC3E}">
        <p14:creationId xmlns:p14="http://schemas.microsoft.com/office/powerpoint/2010/main" val="1659321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srcRect r="14262"/>
          <a:stretch/>
        </p:blipFill>
        <p:spPr bwMode="auto">
          <a:xfrm>
            <a:off x="1648555" y="1772816"/>
            <a:ext cx="6134921" cy="3312368"/>
          </a:xfrm>
          <a:prstGeom prst="rect">
            <a:avLst/>
          </a:prstGeom>
          <a:ln>
            <a:noFill/>
          </a:ln>
          <a:extLst>
            <a:ext uri="{53640926-AAD7-44D8-BBD7-CCE9431645EC}">
              <a14:shadowObscured xmlns:a14="http://schemas.microsoft.com/office/drawing/2010/main"/>
            </a:ext>
          </a:extLst>
        </p:spPr>
      </p:pic>
      <p:sp>
        <p:nvSpPr>
          <p:cNvPr id="4" name="3 Rectángulo"/>
          <p:cNvSpPr/>
          <p:nvPr/>
        </p:nvSpPr>
        <p:spPr>
          <a:xfrm>
            <a:off x="2699792" y="987748"/>
            <a:ext cx="40324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FACTOR DE SEGURIDAD:</a:t>
            </a:r>
            <a:endParaRPr lang="es-EC" dirty="0"/>
          </a:p>
        </p:txBody>
      </p:sp>
    </p:spTree>
    <p:extLst>
      <p:ext uri="{BB962C8B-B14F-4D97-AF65-F5344CB8AC3E}">
        <p14:creationId xmlns:p14="http://schemas.microsoft.com/office/powerpoint/2010/main" val="2592796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524430" y="692696"/>
            <a:ext cx="3920406" cy="5976664"/>
          </a:xfrm>
          <a:prstGeom prst="rect">
            <a:avLst/>
          </a:prstGeom>
          <a:noFill/>
          <a:ln>
            <a:noFill/>
          </a:ln>
        </p:spPr>
      </p:pic>
      <p:sp>
        <p:nvSpPr>
          <p:cNvPr id="4" name="3 Rectángulo"/>
          <p:cNvSpPr/>
          <p:nvPr/>
        </p:nvSpPr>
        <p:spPr>
          <a:xfrm>
            <a:off x="1892345" y="199480"/>
            <a:ext cx="51845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CONSTRUCCIÓN DE LA PLATAFORMA</a:t>
            </a:r>
            <a:endParaRPr lang="es-EC" dirty="0"/>
          </a:p>
        </p:txBody>
      </p:sp>
    </p:spTree>
    <p:extLst>
      <p:ext uri="{BB962C8B-B14F-4D97-AF65-F5344CB8AC3E}">
        <p14:creationId xmlns:p14="http://schemas.microsoft.com/office/powerpoint/2010/main" val="2422063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2222600" y="1153113"/>
            <a:ext cx="4626351" cy="2264447"/>
          </a:xfrm>
          <a:prstGeom prst="rect">
            <a:avLst/>
          </a:prstGeom>
          <a:noFill/>
          <a:ln>
            <a:noFill/>
          </a:ln>
        </p:spPr>
      </p:pic>
      <p:sp>
        <p:nvSpPr>
          <p:cNvPr id="4" name="3 Rectángulo"/>
          <p:cNvSpPr/>
          <p:nvPr/>
        </p:nvSpPr>
        <p:spPr>
          <a:xfrm>
            <a:off x="3203628" y="476672"/>
            <a:ext cx="26642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CORTE DE PERFILES</a:t>
            </a:r>
            <a:endParaRPr lang="es-EC"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103281" y="4293096"/>
            <a:ext cx="4864987" cy="2016224"/>
          </a:xfrm>
          <a:prstGeom prst="rect">
            <a:avLst/>
          </a:prstGeom>
          <a:noFill/>
          <a:ln>
            <a:noFill/>
          </a:ln>
        </p:spPr>
      </p:pic>
      <p:sp>
        <p:nvSpPr>
          <p:cNvPr id="6" name="5 Rectángulo"/>
          <p:cNvSpPr/>
          <p:nvPr/>
        </p:nvSpPr>
        <p:spPr>
          <a:xfrm>
            <a:off x="2778656" y="3783581"/>
            <a:ext cx="35142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SOLDADURA DEL CHASIS</a:t>
            </a:r>
            <a:endParaRPr lang="es-EC" dirty="0"/>
          </a:p>
        </p:txBody>
      </p:sp>
    </p:spTree>
    <p:extLst>
      <p:ext uri="{BB962C8B-B14F-4D97-AF65-F5344CB8AC3E}">
        <p14:creationId xmlns:p14="http://schemas.microsoft.com/office/powerpoint/2010/main" val="2364550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10151" y="1196752"/>
            <a:ext cx="5231765" cy="2073275"/>
          </a:xfrm>
          <a:prstGeom prst="rect">
            <a:avLst/>
          </a:prstGeom>
          <a:noFill/>
          <a:ln>
            <a:noFill/>
          </a:ln>
        </p:spPr>
      </p:pic>
      <p:sp>
        <p:nvSpPr>
          <p:cNvPr id="4" name="3 Rectángulo"/>
          <p:cNvSpPr/>
          <p:nvPr/>
        </p:nvSpPr>
        <p:spPr>
          <a:xfrm>
            <a:off x="2037019" y="404664"/>
            <a:ext cx="410445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MONTAJE DE SUSPENSIÓN</a:t>
            </a:r>
            <a:endParaRPr lang="es-EC"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436535" y="4293096"/>
            <a:ext cx="5305425" cy="2232248"/>
          </a:xfrm>
          <a:prstGeom prst="rect">
            <a:avLst/>
          </a:prstGeom>
          <a:noFill/>
          <a:ln>
            <a:noFill/>
          </a:ln>
        </p:spPr>
      </p:pic>
      <p:sp>
        <p:nvSpPr>
          <p:cNvPr id="6" name="5 Rectángulo"/>
          <p:cNvSpPr/>
          <p:nvPr/>
        </p:nvSpPr>
        <p:spPr>
          <a:xfrm>
            <a:off x="2037019" y="3501008"/>
            <a:ext cx="410445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a:t>
            </a:r>
            <a:r>
              <a:rPr lang="es-EC" dirty="0" smtClean="0"/>
              <a:t>INTURA</a:t>
            </a:r>
            <a:endParaRPr lang="es-EC" dirty="0"/>
          </a:p>
        </p:txBody>
      </p:sp>
    </p:spTree>
    <p:extLst>
      <p:ext uri="{BB962C8B-B14F-4D97-AF65-F5344CB8AC3E}">
        <p14:creationId xmlns:p14="http://schemas.microsoft.com/office/powerpoint/2010/main" val="2364550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Personal\Desktop\PLATAFORMA FOTOS\DSC01355.JPG"/>
          <p:cNvPicPr/>
          <p:nvPr/>
        </p:nvPicPr>
        <p:blipFill>
          <a:blip r:embed="rId2">
            <a:extLst>
              <a:ext uri="{28A0092B-C50C-407E-A947-70E740481C1C}">
                <a14:useLocalDpi xmlns:a14="http://schemas.microsoft.com/office/drawing/2010/main" val="0"/>
              </a:ext>
            </a:extLst>
          </a:blip>
          <a:srcRect/>
          <a:stretch>
            <a:fillRect/>
          </a:stretch>
        </p:blipFill>
        <p:spPr bwMode="auto">
          <a:xfrm>
            <a:off x="1830060" y="1833600"/>
            <a:ext cx="6203960" cy="3985989"/>
          </a:xfrm>
          <a:prstGeom prst="rect">
            <a:avLst/>
          </a:prstGeom>
          <a:noFill/>
          <a:ln>
            <a:noFill/>
          </a:ln>
        </p:spPr>
      </p:pic>
      <p:sp>
        <p:nvSpPr>
          <p:cNvPr id="3" name="2 Rectángulo"/>
          <p:cNvSpPr/>
          <p:nvPr/>
        </p:nvSpPr>
        <p:spPr>
          <a:xfrm>
            <a:off x="1979712" y="476672"/>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ACCESORIOS</a:t>
            </a:r>
            <a:endParaRPr lang="es-EC" dirty="0"/>
          </a:p>
        </p:txBody>
      </p:sp>
    </p:spTree>
    <p:extLst>
      <p:ext uri="{BB962C8B-B14F-4D97-AF65-F5344CB8AC3E}">
        <p14:creationId xmlns:p14="http://schemas.microsoft.com/office/powerpoint/2010/main" val="2364550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7544" y="1052736"/>
            <a:ext cx="8352928"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b="1" dirty="0"/>
              <a:t>CONCLUSIONES.</a:t>
            </a:r>
            <a:endParaRPr lang="es-EC" b="1" dirty="0"/>
          </a:p>
          <a:p>
            <a:r>
              <a:rPr lang="es-ES_tradnl" b="1" dirty="0"/>
              <a:t> </a:t>
            </a:r>
            <a:endParaRPr lang="es-EC" dirty="0"/>
          </a:p>
          <a:p>
            <a:pPr lvl="0" algn="just"/>
            <a:r>
              <a:rPr lang="es-EC" dirty="0"/>
              <a:t>Se ha conseguido cumplir con el objetivo principal del proyecto al diseñar el prototipo de la plataforma cama alta con tres ejes para cabezal, dirigido al transporte de carga.</a:t>
            </a:r>
          </a:p>
          <a:p>
            <a:pPr algn="just"/>
            <a:r>
              <a:rPr lang="es-EC" dirty="0"/>
              <a:t> </a:t>
            </a:r>
          </a:p>
          <a:p>
            <a:pPr lvl="0" algn="just"/>
            <a:r>
              <a:rPr lang="es-EC" dirty="0"/>
              <a:t>De acuerdo a las tareas desarrolladas y a los resultados mostrados se puede concluir que mediante el uso de herramientas informáticas de cálculo estructural se mejora tanto la calidad del resultado como el tiempo de obtención del mismo, logrando así poder reducir el proceso de cálculo y los costos del mismo.</a:t>
            </a:r>
          </a:p>
          <a:p>
            <a:pPr algn="just"/>
            <a:r>
              <a:rPr lang="es-EC" dirty="0"/>
              <a:t> </a:t>
            </a:r>
          </a:p>
          <a:p>
            <a:pPr algn="just"/>
            <a:endParaRPr lang="es-EC" dirty="0"/>
          </a:p>
          <a:p>
            <a:pPr lvl="0" algn="just"/>
            <a:r>
              <a:rPr lang="es-EC" dirty="0"/>
              <a:t>La construcción de la plataforma a escala es un elemento seguro y cumple con normas de seguridad, que le permiten circular por las vías del país.</a:t>
            </a:r>
          </a:p>
          <a:p>
            <a:pPr algn="ctr"/>
            <a:endParaRPr lang="es-EC" dirty="0"/>
          </a:p>
        </p:txBody>
      </p:sp>
    </p:spTree>
    <p:extLst>
      <p:ext uri="{BB962C8B-B14F-4D97-AF65-F5344CB8AC3E}">
        <p14:creationId xmlns:p14="http://schemas.microsoft.com/office/powerpoint/2010/main" val="2364550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7544" y="476672"/>
            <a:ext cx="8352928" cy="5760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b="1" dirty="0" smtClean="0"/>
              <a:t>RECOMENDACIONES.</a:t>
            </a:r>
            <a:endParaRPr lang="es-EC" b="1" dirty="0"/>
          </a:p>
          <a:p>
            <a:r>
              <a:rPr lang="es-ES_tradnl" b="1" dirty="0"/>
              <a:t> </a:t>
            </a:r>
            <a:endParaRPr lang="es-EC" dirty="0"/>
          </a:p>
          <a:p>
            <a:pPr lvl="0" algn="just"/>
            <a:r>
              <a:rPr lang="es-EC" dirty="0"/>
              <a:t>Para el ensamblaje de la plataforma es necesario </a:t>
            </a:r>
            <a:r>
              <a:rPr lang="es-EC" smtClean="0"/>
              <a:t>contar con </a:t>
            </a:r>
            <a:r>
              <a:rPr lang="es-EC" dirty="0"/>
              <a:t>mano de </a:t>
            </a:r>
            <a:r>
              <a:rPr lang="es-EC"/>
              <a:t>obra </a:t>
            </a:r>
            <a:r>
              <a:rPr lang="es-EC" smtClean="0"/>
              <a:t>calificada, </a:t>
            </a:r>
            <a:r>
              <a:rPr lang="es-EC" dirty="0"/>
              <a:t>soldadores principalmente, ya que las juntas soldadas de los elementos constitutivos  tienen que estar libres de defectos de soldadura.</a:t>
            </a:r>
          </a:p>
          <a:p>
            <a:pPr algn="just"/>
            <a:r>
              <a:rPr lang="es-EC" dirty="0"/>
              <a:t> </a:t>
            </a:r>
          </a:p>
          <a:p>
            <a:pPr lvl="0" algn="just"/>
            <a:r>
              <a:rPr lang="es-EC" dirty="0"/>
              <a:t>Es necesario seguir con normas de seguridad al momento de ejecutar los trabajos con los equipos y herramientas.</a:t>
            </a:r>
          </a:p>
          <a:p>
            <a:pPr algn="just"/>
            <a:r>
              <a:rPr lang="es-EC" dirty="0"/>
              <a:t>  </a:t>
            </a:r>
          </a:p>
          <a:p>
            <a:pPr lvl="0" algn="just"/>
            <a:r>
              <a:rPr lang="es-EC" dirty="0"/>
              <a:t>Se recomienda que en los vehículos de la Escuela de Conducción se instalen mecanismos de enganche para poder dar una mayor utilidad la plataforma a escala, con capacitación práctica a los futuros profesionales del volante en espacios recomendados por los instructores.</a:t>
            </a:r>
          </a:p>
          <a:p>
            <a:pPr algn="just"/>
            <a:r>
              <a:rPr lang="es-EC" dirty="0"/>
              <a:t> </a:t>
            </a:r>
          </a:p>
          <a:p>
            <a:pPr lvl="0" algn="just"/>
            <a:r>
              <a:rPr lang="es-EC" dirty="0"/>
              <a:t>De igual manera se recomienda proponer un tema de tesis con el propósito de crear un cabezal a escala y así tener el conjunto plataforma y cabezal completo.                                                                                                                                                          </a:t>
            </a:r>
          </a:p>
          <a:p>
            <a:pPr algn="ctr"/>
            <a:endParaRPr lang="es-EC" dirty="0"/>
          </a:p>
        </p:txBody>
      </p:sp>
    </p:spTree>
    <p:extLst>
      <p:ext uri="{BB962C8B-B14F-4D97-AF65-F5344CB8AC3E}">
        <p14:creationId xmlns:p14="http://schemas.microsoft.com/office/powerpoint/2010/main" val="236455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04864"/>
            <a:ext cx="8219256" cy="3744416"/>
          </a:xfrm>
        </p:spPr>
        <p:txBody>
          <a:bodyPr>
            <a:noAutofit/>
          </a:bodyPr>
          <a:lstStyle/>
          <a:p>
            <a:pPr algn="just"/>
            <a:r>
              <a:rPr lang="es-ES_tradnl" sz="3600" b="1" dirty="0" smtClean="0"/>
              <a:t/>
            </a:r>
            <a:br>
              <a:rPr lang="es-ES_tradnl" sz="3600" b="1" dirty="0" smtClean="0"/>
            </a:br>
            <a:r>
              <a:rPr lang="es-ES_tradnl" sz="3600" b="1" dirty="0" smtClean="0">
                <a:latin typeface="+mn-lt"/>
              </a:rPr>
              <a:t/>
            </a:r>
            <a:br>
              <a:rPr lang="es-ES_tradnl" sz="3600" b="1" dirty="0" smtClean="0">
                <a:latin typeface="+mn-lt"/>
              </a:rPr>
            </a:br>
            <a:r>
              <a:rPr lang="es-EC" sz="3600" b="1" dirty="0">
                <a:latin typeface="+mn-lt"/>
              </a:rPr>
              <a:t/>
            </a:r>
            <a:br>
              <a:rPr lang="es-EC" sz="3600" b="1" dirty="0">
                <a:latin typeface="+mn-lt"/>
              </a:rPr>
            </a:br>
            <a:endParaRPr lang="es-EC" sz="3200" dirty="0">
              <a:latin typeface="+mn-lt"/>
            </a:endParaRPr>
          </a:p>
        </p:txBody>
      </p:sp>
      <p:sp>
        <p:nvSpPr>
          <p:cNvPr id="3" name="2 Rectángulo redondeado"/>
          <p:cNvSpPr/>
          <p:nvPr/>
        </p:nvSpPr>
        <p:spPr>
          <a:xfrm>
            <a:off x="2411760" y="836712"/>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t>OBJETIVOS.</a:t>
            </a:r>
            <a:endParaRPr lang="es-EC" sz="2400" dirty="0"/>
          </a:p>
        </p:txBody>
      </p:sp>
      <p:sp>
        <p:nvSpPr>
          <p:cNvPr id="4" name="3 Rectángulo"/>
          <p:cNvSpPr/>
          <p:nvPr/>
        </p:nvSpPr>
        <p:spPr>
          <a:xfrm>
            <a:off x="971600" y="2276872"/>
            <a:ext cx="7344816"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itchFamily="34" charset="0"/>
              <a:buChar char="•"/>
            </a:pPr>
            <a:r>
              <a:rPr lang="es-ES_tradnl" sz="2800" dirty="0"/>
              <a:t>Diseñar la estructura de la plataforma mediante la aplicación del software Solidworks</a:t>
            </a:r>
            <a:r>
              <a:rPr lang="es-ES_tradnl" sz="2800" dirty="0" smtClean="0"/>
              <a:t>.</a:t>
            </a:r>
          </a:p>
          <a:p>
            <a:pPr algn="just"/>
            <a:endParaRPr lang="es-ES_tradnl" sz="2800" dirty="0" smtClean="0"/>
          </a:p>
          <a:p>
            <a:pPr marL="457200" indent="-457200" algn="just">
              <a:buFont typeface="Arial" pitchFamily="34" charset="0"/>
              <a:buChar char="•"/>
            </a:pPr>
            <a:r>
              <a:rPr lang="es-EC" sz="2800" dirty="0" smtClean="0"/>
              <a:t>Realizar </a:t>
            </a:r>
            <a:r>
              <a:rPr lang="es-EC" sz="2800" dirty="0"/>
              <a:t>el análisis estático y simulación de la estructura totalmente ensamblada, teniendo en cuenta las cargas que actúan </a:t>
            </a:r>
            <a:r>
              <a:rPr lang="es-EC" sz="2800" dirty="0" smtClean="0"/>
              <a:t>en su operación.</a:t>
            </a:r>
            <a:endParaRPr lang="es-EC" sz="2800" dirty="0"/>
          </a:p>
        </p:txBody>
      </p:sp>
    </p:spTree>
    <p:extLst>
      <p:ext uri="{BB962C8B-B14F-4D97-AF65-F5344CB8AC3E}">
        <p14:creationId xmlns:p14="http://schemas.microsoft.com/office/powerpoint/2010/main" val="2730634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1412776"/>
            <a:ext cx="7488832"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itchFamily="34" charset="0"/>
              <a:buChar char="•"/>
            </a:pPr>
            <a:r>
              <a:rPr lang="es-EC" sz="2800" dirty="0"/>
              <a:t>Analizar los resultados obtenidos por el programa computacional</a:t>
            </a:r>
            <a:r>
              <a:rPr lang="es-EC" sz="2800" dirty="0" smtClean="0"/>
              <a:t>.</a:t>
            </a:r>
          </a:p>
          <a:p>
            <a:pPr algn="just"/>
            <a:endParaRPr lang="es-EC" sz="2800" dirty="0" smtClean="0"/>
          </a:p>
          <a:p>
            <a:pPr algn="just"/>
            <a:endParaRPr lang="es-EC" sz="2800" dirty="0" smtClean="0"/>
          </a:p>
          <a:p>
            <a:pPr marL="457200" indent="-457200" algn="just">
              <a:buFont typeface="Arial" pitchFamily="34" charset="0"/>
              <a:buChar char="•"/>
            </a:pPr>
            <a:r>
              <a:rPr lang="es-EC" sz="2800" dirty="0" smtClean="0"/>
              <a:t>Construir </a:t>
            </a:r>
            <a:r>
              <a:rPr lang="es-EC" sz="2800" dirty="0"/>
              <a:t>la plataforma desarrollando un proceso de manufactura </a:t>
            </a:r>
            <a:r>
              <a:rPr lang="es-EC" sz="2800" dirty="0" smtClean="0"/>
              <a:t>lógico.</a:t>
            </a:r>
            <a:endParaRPr lang="es-EC" sz="2800" dirty="0"/>
          </a:p>
        </p:txBody>
      </p:sp>
    </p:spTree>
    <p:extLst>
      <p:ext uri="{BB962C8B-B14F-4D97-AF65-F5344CB8AC3E}">
        <p14:creationId xmlns:p14="http://schemas.microsoft.com/office/powerpoint/2010/main" val="418283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297986" y="693800"/>
            <a:ext cx="3124092" cy="574960"/>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INTRODUCCIÓN</a:t>
            </a:r>
            <a:endParaRPr lang="es-EC" sz="2000" dirty="0"/>
          </a:p>
        </p:txBody>
      </p:sp>
      <p:sp>
        <p:nvSpPr>
          <p:cNvPr id="6" name="5 Rectángulo"/>
          <p:cNvSpPr/>
          <p:nvPr/>
        </p:nvSpPr>
        <p:spPr>
          <a:xfrm>
            <a:off x="611560" y="1484784"/>
            <a:ext cx="7776864" cy="216024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t>El transporte pesado parte de un sistema logístico que produce el movimiento y traslado de materiales, esta actividad </a:t>
            </a:r>
            <a:r>
              <a:rPr lang="es-EC" sz="2000" dirty="0" smtClean="0"/>
              <a:t>debido al proceso </a:t>
            </a:r>
            <a:r>
              <a:rPr lang="es-EC" sz="2000" dirty="0"/>
              <a:t>de globalización que avanza </a:t>
            </a:r>
            <a:r>
              <a:rPr lang="es-EC" sz="2000" dirty="0" smtClean="0"/>
              <a:t>de </a:t>
            </a:r>
            <a:r>
              <a:rPr lang="es-EC" sz="2000" dirty="0"/>
              <a:t>manera más dinámica</a:t>
            </a:r>
            <a:r>
              <a:rPr lang="es-EC" sz="2000" dirty="0" smtClean="0"/>
              <a:t>, observa </a:t>
            </a:r>
            <a:r>
              <a:rPr lang="es-EC" sz="2000" dirty="0"/>
              <a:t>la </a:t>
            </a:r>
            <a:r>
              <a:rPr lang="es-EC" sz="2000" dirty="0" smtClean="0"/>
              <a:t>necesidad </a:t>
            </a:r>
            <a:r>
              <a:rPr lang="es-EC" sz="2000" dirty="0"/>
              <a:t>de las empresas por </a:t>
            </a:r>
            <a:r>
              <a:rPr lang="es-EC" sz="2000" dirty="0" smtClean="0"/>
              <a:t>tener estructuras seguras, que le permitan alcanzar </a:t>
            </a:r>
            <a:r>
              <a:rPr lang="es-EC" sz="2000" dirty="0"/>
              <a:t>mayor competitividad </a:t>
            </a:r>
            <a:r>
              <a:rPr lang="es-EC" sz="2000" dirty="0" smtClean="0"/>
              <a:t>a nivel internacional</a:t>
            </a:r>
            <a:r>
              <a:rPr lang="es-EC" sz="2000"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353" y="3789040"/>
            <a:ext cx="3341357" cy="250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13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117716" y="548680"/>
            <a:ext cx="2894477" cy="682273"/>
            <a:chOff x="0" y="2828"/>
            <a:chExt cx="2894477" cy="1866624"/>
          </a:xfrm>
          <a:solidFill>
            <a:schemeClr val="bg1">
              <a:lumMod val="85000"/>
              <a:lumOff val="15000"/>
            </a:schemeClr>
          </a:solidFill>
        </p:grpSpPr>
        <p:sp>
          <p:nvSpPr>
            <p:cNvPr id="4" name="3 Rectángulo redondeado"/>
            <p:cNvSpPr/>
            <p:nvPr/>
          </p:nvSpPr>
          <p:spPr>
            <a:xfrm>
              <a:off x="0" y="2828"/>
              <a:ext cx="2894477" cy="186662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Rectángulo"/>
            <p:cNvSpPr/>
            <p:nvPr/>
          </p:nvSpPr>
          <p:spPr>
            <a:xfrm>
              <a:off x="91121" y="93949"/>
              <a:ext cx="2712235" cy="16843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C" sz="2400" kern="1200" dirty="0" smtClean="0"/>
                <a:t>CABEZAL</a:t>
              </a:r>
              <a:endParaRPr lang="es-EC" sz="2400" kern="1200" dirty="0"/>
            </a:p>
          </p:txBody>
        </p:sp>
      </p:grpSp>
      <p:grpSp>
        <p:nvGrpSpPr>
          <p:cNvPr id="6" name="5 Grupo"/>
          <p:cNvGrpSpPr/>
          <p:nvPr/>
        </p:nvGrpSpPr>
        <p:grpSpPr>
          <a:xfrm>
            <a:off x="711480" y="1556792"/>
            <a:ext cx="7848872" cy="1543984"/>
            <a:chOff x="0" y="2828"/>
            <a:chExt cx="2894477" cy="1866624"/>
          </a:xfrm>
        </p:grpSpPr>
        <p:sp>
          <p:nvSpPr>
            <p:cNvPr id="7" name="6 Rectángulo redondeado"/>
            <p:cNvSpPr/>
            <p:nvPr/>
          </p:nvSpPr>
          <p:spPr>
            <a:xfrm>
              <a:off x="0" y="2828"/>
              <a:ext cx="2894477" cy="1866624"/>
            </a:xfrm>
            <a:prstGeom prst="roundRect">
              <a:avLst/>
            </a:prstGeom>
            <a:solidFill>
              <a:schemeClr val="bg1">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7 Rectángulo"/>
            <p:cNvSpPr/>
            <p:nvPr/>
          </p:nvSpPr>
          <p:spPr>
            <a:xfrm>
              <a:off x="91121" y="93949"/>
              <a:ext cx="2712235" cy="1684382"/>
            </a:xfrm>
            <a:prstGeom prst="rect">
              <a:avLst/>
            </a:prstGeom>
            <a:solidFill>
              <a:schemeClr val="bg1">
                <a:lumMod val="85000"/>
                <a:lumOff val="15000"/>
              </a:schemeClr>
            </a:solidFill>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lvl="0" algn="just" defTabSz="755650">
                <a:lnSpc>
                  <a:spcPct val="90000"/>
                </a:lnSpc>
                <a:spcBef>
                  <a:spcPct val="0"/>
                </a:spcBef>
                <a:spcAft>
                  <a:spcPct val="35000"/>
                </a:spcAft>
              </a:pPr>
              <a:r>
                <a:rPr lang="es-EC" sz="2400" dirty="0"/>
                <a:t>V</a:t>
              </a:r>
              <a:r>
                <a:rPr lang="es-EC" sz="2400" kern="1200" dirty="0" smtClean="0"/>
                <a:t>ehículo autopropulsado y diseñado para soportar y arrastrar diferentes tipos de cargas ya sean sólidas o líquidas y que estarán ubicadas en la plataforma.</a:t>
              </a:r>
              <a:endParaRPr lang="es-EC" sz="2400" kern="1200" dirty="0"/>
            </a:p>
          </p:txBody>
        </p:sp>
      </p:grp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3263267" y="3645024"/>
            <a:ext cx="2891127" cy="1944216"/>
          </a:xfrm>
          <a:prstGeom prst="rect">
            <a:avLst/>
          </a:prstGeom>
          <a:noFill/>
          <a:ln>
            <a:noFill/>
          </a:ln>
        </p:spPr>
      </p:pic>
    </p:spTree>
    <p:extLst>
      <p:ext uri="{BB962C8B-B14F-4D97-AF65-F5344CB8AC3E}">
        <p14:creationId xmlns:p14="http://schemas.microsoft.com/office/powerpoint/2010/main" val="2119679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699792" y="681751"/>
            <a:ext cx="3960440" cy="576064"/>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PLATAFORMA</a:t>
            </a:r>
            <a:endParaRPr lang="es-EC" sz="2400" dirty="0"/>
          </a:p>
        </p:txBody>
      </p:sp>
      <p:sp>
        <p:nvSpPr>
          <p:cNvPr id="4" name="3 Rectángulo redondeado"/>
          <p:cNvSpPr/>
          <p:nvPr/>
        </p:nvSpPr>
        <p:spPr>
          <a:xfrm>
            <a:off x="863588" y="1772816"/>
            <a:ext cx="7650596" cy="1656184"/>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t>Vehículo sin eje delantero, no autopropulsado, </a:t>
            </a:r>
            <a:r>
              <a:rPr lang="es-EC" sz="2400" dirty="0"/>
              <a:t>de estructura plana </a:t>
            </a:r>
            <a:r>
              <a:rPr lang="es-EC" sz="2400" dirty="0" smtClean="0"/>
              <a:t>descubierta, </a:t>
            </a:r>
            <a:r>
              <a:rPr lang="es-EC" sz="2400" dirty="0"/>
              <a:t>diseñada para el transporte de </a:t>
            </a:r>
            <a:r>
              <a:rPr lang="es-EC" sz="2400" dirty="0" smtClean="0"/>
              <a:t>diferentes tipos de carga y </a:t>
            </a:r>
            <a:r>
              <a:rPr lang="es-EC" sz="2400" dirty="0"/>
              <a:t>la cual podrá ser </a:t>
            </a:r>
            <a:r>
              <a:rPr lang="es-EC" sz="2400" dirty="0" smtClean="0"/>
              <a:t>acoplado a un cabezal, por medio del king pin.</a:t>
            </a:r>
            <a:endParaRPr lang="es-EC"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40" y="3933056"/>
            <a:ext cx="7668344" cy="177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055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1168</TotalTime>
  <Words>800</Words>
  <Application>Microsoft Office PowerPoint</Application>
  <PresentationFormat>Presentación en pantalla (4:3)</PresentationFormat>
  <Paragraphs>158</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Técnico</vt:lpstr>
      <vt:lpstr>ESCUELA POLITÉCNICA DEL EJÉRCITO  EXTENSIÓN LATACUNGA  INGENIERIA AUTOMOTRIZ </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TIPOS DE PLATAFORMAS:</vt:lpstr>
      <vt:lpstr>Presentación de PowerPoint</vt:lpstr>
      <vt:lpstr>Presentación de PowerPoint</vt:lpstr>
      <vt:lpstr>Elementos de la Plataforma Cama Alta</vt:lpstr>
      <vt:lpstr>LEGISLACIÓN ECUATORIANA.</vt:lpstr>
      <vt:lpstr>Presentación de PowerPoint</vt:lpstr>
      <vt:lpstr>Presentación de PowerPoint</vt:lpstr>
      <vt:lpstr>CREACIÓN DE PERFILES ESTRUCTURALES</vt:lpstr>
      <vt:lpstr>ASIGNACIÓN DE MATERIALES</vt:lpstr>
      <vt:lpstr>MODELADO DE LA PLATAFORMA CAMA  ALTA</vt:lpstr>
      <vt:lpstr>CREACIÓN DEL ENSAMBLAJE</vt:lpstr>
      <vt:lpstr>Presentación de PowerPoint</vt:lpstr>
      <vt:lpstr>Presentación de PowerPoint</vt:lpstr>
      <vt:lpstr>Presentación de PowerPoint</vt:lpstr>
      <vt:lpstr>Presentación de PowerPoint</vt:lpstr>
      <vt:lpstr>Presentación de PowerPoint</vt:lpstr>
      <vt:lpstr>Presentación de PowerPoint</vt:lpstr>
      <vt:lpstr>Plataforma cama alta definida.</vt:lpstr>
      <vt:lpstr>CONDICIONES DE BORDE.</vt:lpstr>
      <vt:lpstr>Presentación de PowerPoint</vt:lpstr>
      <vt:lpstr>SIMULACIÓN DE LA PLATAFORMA</vt:lpstr>
      <vt:lpstr>CARGAS QUE ACTÚAN EN LA ESTRUCTURA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Paul</dc:creator>
  <cp:lastModifiedBy>Paul</cp:lastModifiedBy>
  <cp:revision>58</cp:revision>
  <dcterms:created xsi:type="dcterms:W3CDTF">2013-01-08T06:25:41Z</dcterms:created>
  <dcterms:modified xsi:type="dcterms:W3CDTF">2013-01-31T12:40:49Z</dcterms:modified>
</cp:coreProperties>
</file>