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64" r:id="rId1"/>
  </p:sldMasterIdLst>
  <p:handoutMasterIdLst>
    <p:handoutMasterId r:id="rId27"/>
  </p:handoutMasterIdLst>
  <p:sldIdLst>
    <p:sldId id="256" r:id="rId2"/>
    <p:sldId id="261" r:id="rId3"/>
    <p:sldId id="262" r:id="rId4"/>
    <p:sldId id="264" r:id="rId5"/>
    <p:sldId id="265" r:id="rId6"/>
    <p:sldId id="313" r:id="rId7"/>
    <p:sldId id="266" r:id="rId8"/>
    <p:sldId id="317" r:id="rId9"/>
    <p:sldId id="314" r:id="rId10"/>
    <p:sldId id="316" r:id="rId11"/>
    <p:sldId id="315" r:id="rId12"/>
    <p:sldId id="318" r:id="rId13"/>
    <p:sldId id="311" r:id="rId14"/>
    <p:sldId id="312" r:id="rId15"/>
    <p:sldId id="294" r:id="rId16"/>
    <p:sldId id="295" r:id="rId17"/>
    <p:sldId id="320" r:id="rId18"/>
    <p:sldId id="321" r:id="rId19"/>
    <p:sldId id="260" r:id="rId20"/>
    <p:sldId id="298" r:id="rId21"/>
    <p:sldId id="300" r:id="rId22"/>
    <p:sldId id="302" r:id="rId23"/>
    <p:sldId id="322" r:id="rId24"/>
    <p:sldId id="297" r:id="rId25"/>
    <p:sldId id="305" r:id="rId26"/>
  </p:sldIdLst>
  <p:sldSz cx="9144000" cy="6858000" type="screen4x3"/>
  <p:notesSz cx="6858000" cy="9945688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8F0B4D"/>
    <a:srgbClr val="F88008"/>
    <a:srgbClr val="BCFE8A"/>
    <a:srgbClr val="99CC00"/>
    <a:srgbClr val="FFCD2D"/>
    <a:srgbClr val="798F0B"/>
    <a:srgbClr val="7B7851"/>
    <a:srgbClr val="1C9BAC"/>
    <a:srgbClr val="43900A"/>
    <a:srgbClr val="39B4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2110" autoAdjust="0"/>
  </p:normalViewPr>
  <p:slideViewPr>
    <p:cSldViewPr>
      <p:cViewPr>
        <p:scale>
          <a:sx n="75" d="100"/>
          <a:sy n="75" d="100"/>
        </p:scale>
        <p:origin x="-1248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ESIS%20COOP\Capitulo%20IV\colecon\GRAFIC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aptaciones%20y%20Colocaciones\GRAFIC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ESIS%20COOP\Capitulo%20IV\colecon\GRAFIC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aptaciones%20y%20Colocaciones\GRAFIC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ESIS%20COOP\Libro&#241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ESIS%20COOP\Libro&#241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ESIS%20COOP\Libro&#241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ESIS%20COOP\Libro&#241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ESIS%20COOP\Libro&#24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33818878564053823"/>
          <c:y val="0.18181928345747855"/>
          <c:w val="0.63659478992931451"/>
          <c:h val="0.40940018687970914"/>
        </c:manualLayout>
      </c:layout>
      <c:bar3DChart>
        <c:barDir val="col"/>
        <c:grouping val="stacked"/>
        <c:ser>
          <c:idx val="0"/>
          <c:order val="0"/>
          <c:tx>
            <c:strRef>
              <c:f>'Captaciones 1 (2)'!$B$7</c:f>
              <c:strCache>
                <c:ptCount val="1"/>
                <c:pt idx="0">
                  <c:v>BANCOS PRIVADOS</c:v>
                </c:pt>
              </c:strCache>
            </c:strRef>
          </c:tx>
          <c:spPr>
            <a:solidFill>
              <a:srgbClr val="0070C0"/>
            </a:solidFill>
          </c:spPr>
          <c:cat>
            <c:numRef>
              <c:f>'Captaciones 1 (2)'!$G$6:$J$6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'Captaciones 1 (2)'!$G$7:$J$7</c:f>
              <c:numCache>
                <c:formatCode>#,##0.00</c:formatCode>
                <c:ptCount val="4"/>
                <c:pt idx="0">
                  <c:v>10241.272999999985</c:v>
                </c:pt>
                <c:pt idx="1">
                  <c:v>12766.453</c:v>
                </c:pt>
                <c:pt idx="2">
                  <c:v>13673.004999999985</c:v>
                </c:pt>
                <c:pt idx="3">
                  <c:v>15921.17</c:v>
                </c:pt>
              </c:numCache>
            </c:numRef>
          </c:val>
        </c:ser>
        <c:ser>
          <c:idx val="1"/>
          <c:order val="1"/>
          <c:tx>
            <c:strRef>
              <c:f>'Captaciones 1 (2)'!$B$8</c:f>
              <c:strCache>
                <c:ptCount val="1"/>
                <c:pt idx="0">
                  <c:v>COOPERATIVAS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'Captaciones 1 (2)'!$G$6:$J$6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'Captaciones 1 (2)'!$G$8:$J$8</c:f>
              <c:numCache>
                <c:formatCode>#,##0.00</c:formatCode>
                <c:ptCount val="4"/>
                <c:pt idx="0">
                  <c:v>938.44099999999946</c:v>
                </c:pt>
                <c:pt idx="1">
                  <c:v>1145.24</c:v>
                </c:pt>
                <c:pt idx="2">
                  <c:v>1423.479</c:v>
                </c:pt>
                <c:pt idx="3">
                  <c:v>1847.8229999999999</c:v>
                </c:pt>
              </c:numCache>
            </c:numRef>
          </c:val>
        </c:ser>
        <c:ser>
          <c:idx val="4"/>
          <c:order val="2"/>
          <c:tx>
            <c:strRef>
              <c:f>'Captaciones 1 (2)'!$B$11</c:f>
              <c:strCache>
                <c:ptCount val="1"/>
                <c:pt idx="0">
                  <c:v>BANCA PUBLICA</c:v>
                </c:pt>
              </c:strCache>
            </c:strRef>
          </c:tx>
          <c:spPr>
            <a:solidFill>
              <a:srgbClr val="FF8633"/>
            </a:solidFill>
          </c:spPr>
          <c:cat>
            <c:numRef>
              <c:f>'Captaciones 1 (2)'!$G$6:$J$6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'Captaciones 1 (2)'!$G$11:$J$11</c:f>
              <c:numCache>
                <c:formatCode>#,##0.00</c:formatCode>
                <c:ptCount val="4"/>
                <c:pt idx="0">
                  <c:v>312.91099999999926</c:v>
                </c:pt>
                <c:pt idx="1">
                  <c:v>451.12700000000001</c:v>
                </c:pt>
                <c:pt idx="2">
                  <c:v>1323.8150000000001</c:v>
                </c:pt>
                <c:pt idx="3">
                  <c:v>1462.1989999999998</c:v>
                </c:pt>
              </c:numCache>
            </c:numRef>
          </c:val>
        </c:ser>
        <c:ser>
          <c:idx val="3"/>
          <c:order val="3"/>
          <c:tx>
            <c:strRef>
              <c:f>'Captaciones 1 (2)'!$B$10</c:f>
              <c:strCache>
                <c:ptCount val="1"/>
                <c:pt idx="0">
                  <c:v>SOCIEDADES FINANCIERAS</c:v>
                </c:pt>
              </c:strCache>
            </c:strRef>
          </c:tx>
          <c:spPr>
            <a:solidFill>
              <a:srgbClr val="F3D603"/>
            </a:solidFill>
          </c:spPr>
          <c:cat>
            <c:numRef>
              <c:f>'Captaciones 1 (2)'!$G$6:$J$6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'Captaciones 1 (2)'!$G$10:$J$10</c:f>
              <c:numCache>
                <c:formatCode>#,##0.00</c:formatCode>
                <c:ptCount val="4"/>
                <c:pt idx="0">
                  <c:v>345.45699999999914</c:v>
                </c:pt>
                <c:pt idx="1">
                  <c:v>521.28000000000054</c:v>
                </c:pt>
                <c:pt idx="2">
                  <c:v>460.29199999999889</c:v>
                </c:pt>
                <c:pt idx="3">
                  <c:v>621.60799999999949</c:v>
                </c:pt>
              </c:numCache>
            </c:numRef>
          </c:val>
        </c:ser>
        <c:ser>
          <c:idx val="2"/>
          <c:order val="4"/>
          <c:tx>
            <c:strRef>
              <c:f>'Captaciones 1 (2)'!$B$9</c:f>
              <c:strCache>
                <c:ptCount val="1"/>
                <c:pt idx="0">
                  <c:v>MUTUALISTAS</c:v>
                </c:pt>
              </c:strCache>
            </c:strRef>
          </c:tx>
          <c:spPr>
            <a:solidFill>
              <a:srgbClr val="00928F"/>
            </a:solidFill>
          </c:spPr>
          <c:cat>
            <c:numRef>
              <c:f>'Captaciones 1 (2)'!$G$6:$J$6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'Captaciones 1 (2)'!$G$9:$J$9</c:f>
              <c:numCache>
                <c:formatCode>#,##0.00</c:formatCode>
                <c:ptCount val="4"/>
                <c:pt idx="0">
                  <c:v>430.23599999999914</c:v>
                </c:pt>
                <c:pt idx="1">
                  <c:v>315.54700000000008</c:v>
                </c:pt>
                <c:pt idx="2">
                  <c:v>319.88299999999964</c:v>
                </c:pt>
                <c:pt idx="3">
                  <c:v>382.29599999999914</c:v>
                </c:pt>
              </c:numCache>
            </c:numRef>
          </c:val>
        </c:ser>
        <c:gapWidth val="93"/>
        <c:gapDepth val="72"/>
        <c:shape val="cylinder"/>
        <c:axId val="77762944"/>
        <c:axId val="77764480"/>
        <c:axId val="0"/>
      </c:bar3DChart>
      <c:catAx>
        <c:axId val="77762944"/>
        <c:scaling>
          <c:orientation val="minMax"/>
        </c:scaling>
        <c:axPos val="b"/>
        <c:numFmt formatCode="General" sourceLinked="1"/>
        <c:majorTickMark val="none"/>
        <c:tickLblPos val="nextTo"/>
        <c:crossAx val="77764480"/>
        <c:crosses val="autoZero"/>
        <c:auto val="1"/>
        <c:lblAlgn val="ctr"/>
        <c:lblOffset val="100"/>
      </c:catAx>
      <c:valAx>
        <c:axId val="777644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900">
                    <a:latin typeface="Arial" pitchFamily="34" charset="0"/>
                    <a:cs typeface="Arial" pitchFamily="34" charset="0"/>
                  </a:defRPr>
                </a:pPr>
                <a:r>
                  <a:rPr lang="es-EC" sz="900">
                    <a:latin typeface="Arial" pitchFamily="34" charset="0"/>
                    <a:cs typeface="Arial" pitchFamily="34" charset="0"/>
                  </a:rPr>
                  <a:t>Millones</a:t>
                </a:r>
                <a:r>
                  <a:rPr lang="es-EC" sz="900" baseline="0">
                    <a:latin typeface="Arial" pitchFamily="34" charset="0"/>
                    <a:cs typeface="Arial" pitchFamily="34" charset="0"/>
                  </a:rPr>
                  <a:t> de dólares</a:t>
                </a:r>
                <a:endParaRPr lang="es-EC" sz="90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16755611860726091"/>
              <c:y val="0.21229402786973844"/>
            </c:manualLayout>
          </c:layout>
        </c:title>
        <c:numFmt formatCode="#,##0.00" sourceLinked="1"/>
        <c:majorTickMark val="none"/>
        <c:tickLblPos val="nextTo"/>
        <c:crossAx val="777629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autoTitleDeleted val="1"/>
    <c:plotArea>
      <c:layout/>
      <c:lineChart>
        <c:grouping val="standard"/>
        <c:ser>
          <c:idx val="1"/>
          <c:order val="0"/>
          <c:tx>
            <c:strRef>
              <c:f>Hoja3!$L$26</c:f>
              <c:strCache>
                <c:ptCount val="1"/>
                <c:pt idx="0">
                  <c:v>Depósitos a la vista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ymbol val="square"/>
            <c:size val="5"/>
            <c:spPr>
              <a:solidFill>
                <a:srgbClr val="FF6600"/>
              </a:solidFill>
              <a:ln>
                <a:noFill/>
              </a:ln>
            </c:spPr>
          </c:marker>
          <c:cat>
            <c:numRef>
              <c:f>Hoja3!$M$25:$U$25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Hoja3!$M$26:$U$26</c:f>
              <c:numCache>
                <c:formatCode>_ * #,##0.00_ ;_ * \-#,##0.00_ ;_ * "-"??_ ;_ @_ </c:formatCode>
                <c:ptCount val="9"/>
                <c:pt idx="0">
                  <c:v>141971</c:v>
                </c:pt>
                <c:pt idx="1">
                  <c:v>210757</c:v>
                </c:pt>
                <c:pt idx="2">
                  <c:v>332561</c:v>
                </c:pt>
                <c:pt idx="3">
                  <c:v>389268</c:v>
                </c:pt>
                <c:pt idx="4">
                  <c:v>386876</c:v>
                </c:pt>
                <c:pt idx="5">
                  <c:v>539442.43507999997</c:v>
                </c:pt>
                <c:pt idx="6">
                  <c:v>656740.57180000003</c:v>
                </c:pt>
                <c:pt idx="7">
                  <c:v>785757.81304000004</c:v>
                </c:pt>
                <c:pt idx="8">
                  <c:v>951934.66443</c:v>
                </c:pt>
              </c:numCache>
            </c:numRef>
          </c:val>
        </c:ser>
        <c:ser>
          <c:idx val="2"/>
          <c:order val="1"/>
          <c:tx>
            <c:strRef>
              <c:f>Hoja3!$L$27</c:f>
              <c:strCache>
                <c:ptCount val="1"/>
                <c:pt idx="0">
                  <c:v>Depósitos a plazo</c:v>
                </c:pt>
              </c:strCache>
            </c:strRef>
          </c:tx>
          <c:spPr>
            <a:ln>
              <a:solidFill>
                <a:srgbClr val="004C4A"/>
              </a:solidFill>
            </a:ln>
          </c:spPr>
          <c:marker>
            <c:symbol val="square"/>
            <c:size val="5"/>
            <c:spPr>
              <a:solidFill>
                <a:srgbClr val="004C4A"/>
              </a:solidFill>
              <a:ln>
                <a:noFill/>
              </a:ln>
            </c:spPr>
          </c:marker>
          <c:cat>
            <c:numRef>
              <c:f>Hoja3!$M$25:$U$25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Hoja3!$M$27:$U$27</c:f>
              <c:numCache>
                <c:formatCode>_ * #,##0.00_ ;_ * \-#,##0.00_ ;_ * "-"??_ ;_ @_ </c:formatCode>
                <c:ptCount val="9"/>
                <c:pt idx="0">
                  <c:v>30140</c:v>
                </c:pt>
                <c:pt idx="1">
                  <c:v>71808</c:v>
                </c:pt>
                <c:pt idx="2">
                  <c:v>124952</c:v>
                </c:pt>
                <c:pt idx="3">
                  <c:v>155932</c:v>
                </c:pt>
                <c:pt idx="4">
                  <c:v>210270</c:v>
                </c:pt>
                <c:pt idx="5">
                  <c:v>302041.31173999986</c:v>
                </c:pt>
                <c:pt idx="6">
                  <c:v>399739.47654000128</c:v>
                </c:pt>
                <c:pt idx="7">
                  <c:v>557706.65213000006</c:v>
                </c:pt>
                <c:pt idx="8">
                  <c:v>821813.49783999997</c:v>
                </c:pt>
              </c:numCache>
            </c:numRef>
          </c:val>
        </c:ser>
        <c:marker val="1"/>
        <c:axId val="74842496"/>
        <c:axId val="74843264"/>
      </c:lineChart>
      <c:catAx>
        <c:axId val="74842496"/>
        <c:scaling>
          <c:orientation val="minMax"/>
        </c:scaling>
        <c:axPos val="b"/>
        <c:numFmt formatCode="General" sourceLinked="1"/>
        <c:majorTickMark val="none"/>
        <c:tickLblPos val="nextTo"/>
        <c:crossAx val="74843264"/>
        <c:crosses val="autoZero"/>
        <c:auto val="1"/>
        <c:lblAlgn val="ctr"/>
        <c:lblOffset val="100"/>
      </c:catAx>
      <c:valAx>
        <c:axId val="74843264"/>
        <c:scaling>
          <c:orientation val="minMax"/>
        </c:scaling>
        <c:delete val="1"/>
        <c:axPos val="l"/>
        <c:majorGridlines/>
        <c:numFmt formatCode="_ * #,##0.00_ ;_ * \-#,##0.00_ ;_ * &quot;-&quot;??_ ;_ @_ " sourceLinked="1"/>
        <c:majorTickMark val="none"/>
        <c:tickLblPos val="none"/>
        <c:crossAx val="74842496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34659218311090162"/>
          <c:y val="0.17661882886031341"/>
          <c:w val="0.6260022312894119"/>
          <c:h val="0.48179317593502918"/>
        </c:manualLayout>
      </c:layout>
      <c:bar3DChart>
        <c:barDir val="col"/>
        <c:grouping val="stacked"/>
        <c:ser>
          <c:idx val="1"/>
          <c:order val="0"/>
          <c:tx>
            <c:strRef>
              <c:f>'Colocaciones 1'!$B$40</c:f>
              <c:strCache>
                <c:ptCount val="1"/>
                <c:pt idx="0">
                  <c:v>BANCOS PRIVADOS</c:v>
                </c:pt>
              </c:strCache>
            </c:strRef>
          </c:tx>
          <c:spPr>
            <a:solidFill>
              <a:srgbClr val="0070C0"/>
            </a:solidFill>
          </c:spPr>
          <c:cat>
            <c:numRef>
              <c:f>'Colocaciones 1'!$C$38:$F$38</c:f>
              <c:numCache>
                <c:formatCode>0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'Colocaciones 1'!$G$40:$J$40</c:f>
              <c:numCache>
                <c:formatCode>#,##0.00</c:formatCode>
                <c:ptCount val="4"/>
                <c:pt idx="0">
                  <c:v>7600.6260000000129</c:v>
                </c:pt>
                <c:pt idx="1">
                  <c:v>9641.5730000000003</c:v>
                </c:pt>
                <c:pt idx="2">
                  <c:v>9452.3669999999474</c:v>
                </c:pt>
                <c:pt idx="3">
                  <c:v>11356.135</c:v>
                </c:pt>
              </c:numCache>
            </c:numRef>
          </c:val>
        </c:ser>
        <c:ser>
          <c:idx val="2"/>
          <c:order val="1"/>
          <c:tx>
            <c:strRef>
              <c:f>'Colocaciones 1'!$B$41</c:f>
              <c:strCache>
                <c:ptCount val="1"/>
                <c:pt idx="0">
                  <c:v>COOPERATIVAS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'Colocaciones 1'!$C$38:$F$38</c:f>
              <c:numCache>
                <c:formatCode>0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'Colocaciones 1'!$G$41:$J$41</c:f>
              <c:numCache>
                <c:formatCode>#,##0.00</c:formatCode>
                <c:ptCount val="4"/>
                <c:pt idx="0">
                  <c:v>1012.0767623700015</c:v>
                </c:pt>
                <c:pt idx="1">
                  <c:v>1268.797</c:v>
                </c:pt>
                <c:pt idx="2">
                  <c:v>1396.402</c:v>
                </c:pt>
                <c:pt idx="3">
                  <c:v>1827.8039999999999</c:v>
                </c:pt>
              </c:numCache>
            </c:numRef>
          </c:val>
        </c:ser>
        <c:ser>
          <c:idx val="0"/>
          <c:order val="2"/>
          <c:tx>
            <c:strRef>
              <c:f>'Colocaciones 1'!$B$39</c:f>
              <c:strCache>
                <c:ptCount val="1"/>
                <c:pt idx="0">
                  <c:v>BANCA PUBLICA</c:v>
                </c:pt>
              </c:strCache>
            </c:strRef>
          </c:tx>
          <c:spPr>
            <a:solidFill>
              <a:srgbClr val="FF8633"/>
            </a:solidFill>
          </c:spPr>
          <c:cat>
            <c:numRef>
              <c:f>'Colocaciones 1'!$C$38:$F$38</c:f>
              <c:numCache>
                <c:formatCode>0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'Colocaciones 1'!$G$39:$J$39</c:f>
              <c:numCache>
                <c:formatCode>#,##0.00</c:formatCode>
                <c:ptCount val="4"/>
                <c:pt idx="0">
                  <c:v>994.57799999999997</c:v>
                </c:pt>
                <c:pt idx="1">
                  <c:v>1522.2339999999999</c:v>
                </c:pt>
                <c:pt idx="2">
                  <c:v>2175.8760000000002</c:v>
                </c:pt>
                <c:pt idx="3">
                  <c:v>2866.19</c:v>
                </c:pt>
              </c:numCache>
            </c:numRef>
          </c:val>
        </c:ser>
        <c:ser>
          <c:idx val="4"/>
          <c:order val="3"/>
          <c:tx>
            <c:strRef>
              <c:f>'Colocaciones 1'!$B$43</c:f>
              <c:strCache>
                <c:ptCount val="1"/>
                <c:pt idx="0">
                  <c:v>SOCIEDADES FINANCIERAS</c:v>
                </c:pt>
              </c:strCache>
            </c:strRef>
          </c:tx>
          <c:spPr>
            <a:solidFill>
              <a:srgbClr val="FFFF00"/>
            </a:solidFill>
          </c:spPr>
          <c:cat>
            <c:numRef>
              <c:f>'Colocaciones 1'!$C$38:$F$38</c:f>
              <c:numCache>
                <c:formatCode>0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'Colocaciones 1'!$G$43:$J$43</c:f>
              <c:numCache>
                <c:formatCode>#,##0.00</c:formatCode>
                <c:ptCount val="4"/>
                <c:pt idx="0">
                  <c:v>700.76800000000003</c:v>
                </c:pt>
                <c:pt idx="1">
                  <c:v>811.60299999999938</c:v>
                </c:pt>
                <c:pt idx="2">
                  <c:v>792.21</c:v>
                </c:pt>
                <c:pt idx="3">
                  <c:v>958.35399999999947</c:v>
                </c:pt>
              </c:numCache>
            </c:numRef>
          </c:val>
        </c:ser>
        <c:ser>
          <c:idx val="3"/>
          <c:order val="4"/>
          <c:tx>
            <c:strRef>
              <c:f>'Colocaciones 1'!$B$42</c:f>
              <c:strCache>
                <c:ptCount val="1"/>
                <c:pt idx="0">
                  <c:v>MUTUALISTAS</c:v>
                </c:pt>
              </c:strCache>
            </c:strRef>
          </c:tx>
          <c:spPr>
            <a:solidFill>
              <a:srgbClr val="00928F"/>
            </a:solidFill>
          </c:spPr>
          <c:cat>
            <c:numRef>
              <c:f>'Colocaciones 1'!$C$38:$F$38</c:f>
              <c:numCache>
                <c:formatCode>0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'Colocaciones 1'!$G$42:$J$42</c:f>
              <c:numCache>
                <c:formatCode>#,##0.00</c:formatCode>
                <c:ptCount val="4"/>
                <c:pt idx="0">
                  <c:v>257.88099999999969</c:v>
                </c:pt>
                <c:pt idx="1">
                  <c:v>230.393</c:v>
                </c:pt>
                <c:pt idx="2">
                  <c:v>221.62</c:v>
                </c:pt>
                <c:pt idx="3">
                  <c:v>264.35700000000008</c:v>
                </c:pt>
              </c:numCache>
            </c:numRef>
          </c:val>
        </c:ser>
        <c:gapWidth val="87"/>
        <c:gapDepth val="165"/>
        <c:shape val="cylinder"/>
        <c:axId val="74889088"/>
        <c:axId val="74890624"/>
        <c:axId val="0"/>
      </c:bar3DChart>
      <c:catAx>
        <c:axId val="74889088"/>
        <c:scaling>
          <c:orientation val="minMax"/>
        </c:scaling>
        <c:axPos val="b"/>
        <c:numFmt formatCode="0" sourceLinked="1"/>
        <c:majorTickMark val="none"/>
        <c:tickLblPos val="nextTo"/>
        <c:crossAx val="74890624"/>
        <c:crosses val="autoZero"/>
        <c:auto val="1"/>
        <c:lblAlgn val="ctr"/>
        <c:lblOffset val="100"/>
      </c:catAx>
      <c:valAx>
        <c:axId val="74890624"/>
        <c:scaling>
          <c:orientation val="minMax"/>
          <c:max val="2000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r>
                  <a:rPr lang="es-EC">
                    <a:latin typeface="Arial" pitchFamily="34" charset="0"/>
                    <a:cs typeface="Arial" pitchFamily="34" charset="0"/>
                  </a:rPr>
                  <a:t>Millones</a:t>
                </a:r>
                <a:r>
                  <a:rPr lang="es-EC" baseline="0">
                    <a:latin typeface="Arial" pitchFamily="34" charset="0"/>
                    <a:cs typeface="Arial" pitchFamily="34" charset="0"/>
                  </a:rPr>
                  <a:t> de dólares</a:t>
                </a:r>
                <a:endParaRPr lang="es-EC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10129348106596879"/>
              <c:y val="0.27925702328489682"/>
            </c:manualLayout>
          </c:layout>
        </c:title>
        <c:numFmt formatCode="#,##0.00" sourceLinked="1"/>
        <c:majorTickMark val="none"/>
        <c:tickLblPos val="nextTo"/>
        <c:crossAx val="74889088"/>
        <c:crosses val="autoZero"/>
        <c:crossBetween val="between"/>
        <c:majorUnit val="4000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/>
            </a:pPr>
            <a:endParaRPr lang="es-EC"/>
          </a:p>
        </c:txPr>
      </c:dTable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autoTitleDeleted val="1"/>
    <c:plotArea>
      <c:layout>
        <c:manualLayout>
          <c:layoutTarget val="inner"/>
          <c:xMode val="edge"/>
          <c:yMode val="edge"/>
          <c:x val="8.137766887254734E-2"/>
          <c:y val="0.15226694115676459"/>
          <c:w val="0.77330067566432514"/>
          <c:h val="0.66433646629213872"/>
        </c:manualLayout>
      </c:layout>
      <c:lineChart>
        <c:grouping val="standard"/>
        <c:ser>
          <c:idx val="1"/>
          <c:order val="0"/>
          <c:tx>
            <c:strRef>
              <c:f>'Colocaciones 1'!$B$6</c:f>
              <c:strCache>
                <c:ptCount val="1"/>
                <c:pt idx="0">
                  <c:v>Consumo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square"/>
            <c:size val="5"/>
            <c:spPr>
              <a:solidFill>
                <a:srgbClr val="7030A0"/>
              </a:solidFill>
              <a:ln>
                <a:noFill/>
              </a:ln>
            </c:spPr>
          </c:marker>
          <c:cat>
            <c:numRef>
              <c:f>'Colocaciones 1'!$C$3:$K$3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'Colocaciones 1'!$C$6:$K$6</c:f>
              <c:numCache>
                <c:formatCode>#,##0.00</c:formatCode>
                <c:ptCount val="9"/>
                <c:pt idx="0">
                  <c:v>106691</c:v>
                </c:pt>
                <c:pt idx="1">
                  <c:v>113124</c:v>
                </c:pt>
                <c:pt idx="2">
                  <c:v>213703</c:v>
                </c:pt>
                <c:pt idx="3">
                  <c:v>235502</c:v>
                </c:pt>
                <c:pt idx="4">
                  <c:v>293545</c:v>
                </c:pt>
                <c:pt idx="5">
                  <c:v>434819.22525999992</c:v>
                </c:pt>
                <c:pt idx="6">
                  <c:v>551554.88084</c:v>
                </c:pt>
                <c:pt idx="7">
                  <c:v>634057.39011999837</c:v>
                </c:pt>
                <c:pt idx="8">
                  <c:v>870076.61324999889</c:v>
                </c:pt>
              </c:numCache>
            </c:numRef>
          </c:val>
        </c:ser>
        <c:ser>
          <c:idx val="3"/>
          <c:order val="1"/>
          <c:tx>
            <c:strRef>
              <c:f>'Colocaciones 1'!$B$8</c:f>
              <c:strCache>
                <c:ptCount val="1"/>
                <c:pt idx="0">
                  <c:v>Microempresa</c:v>
                </c:pt>
              </c:strCache>
            </c:strRef>
          </c:tx>
          <c:spPr>
            <a:ln>
              <a:solidFill>
                <a:srgbClr val="6A633E"/>
              </a:solidFill>
            </a:ln>
          </c:spPr>
          <c:marker>
            <c:symbol val="square"/>
            <c:size val="5"/>
            <c:spPr>
              <a:solidFill>
                <a:srgbClr val="7F7649"/>
              </a:solidFill>
              <a:ln>
                <a:noFill/>
              </a:ln>
            </c:spPr>
          </c:marker>
          <c:cat>
            <c:numRef>
              <c:f>'Colocaciones 1'!$C$3:$K$3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'Colocaciones 1'!$C$8:$K$8</c:f>
              <c:numCache>
                <c:formatCode>#,##0.00</c:formatCode>
                <c:ptCount val="9"/>
                <c:pt idx="0">
                  <c:v>5534</c:v>
                </c:pt>
                <c:pt idx="1">
                  <c:v>50177</c:v>
                </c:pt>
                <c:pt idx="2">
                  <c:v>114044</c:v>
                </c:pt>
                <c:pt idx="3">
                  <c:v>284008</c:v>
                </c:pt>
                <c:pt idx="4">
                  <c:v>354132</c:v>
                </c:pt>
                <c:pt idx="5">
                  <c:v>443297.66406000004</c:v>
                </c:pt>
                <c:pt idx="6">
                  <c:v>557962.58103999938</c:v>
                </c:pt>
                <c:pt idx="7">
                  <c:v>601543.67468999897</c:v>
                </c:pt>
                <c:pt idx="8">
                  <c:v>721529.23441999836</c:v>
                </c:pt>
              </c:numCache>
            </c:numRef>
          </c:val>
        </c:ser>
        <c:ser>
          <c:idx val="2"/>
          <c:order val="2"/>
          <c:tx>
            <c:strRef>
              <c:f>'Colocaciones 1'!$B$7</c:f>
              <c:strCache>
                <c:ptCount val="1"/>
                <c:pt idx="0">
                  <c:v>Vivienda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ymbol val="square"/>
            <c:size val="5"/>
            <c:spPr>
              <a:solidFill>
                <a:srgbClr val="FF6600"/>
              </a:solidFill>
              <a:ln>
                <a:noFill/>
              </a:ln>
            </c:spPr>
          </c:marker>
          <c:cat>
            <c:numRef>
              <c:f>'Colocaciones 1'!$C$3:$K$3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'Colocaciones 1'!$C$7:$K$7</c:f>
              <c:numCache>
                <c:formatCode>#,##0.00</c:formatCode>
                <c:ptCount val="9"/>
                <c:pt idx="0">
                  <c:v>29910</c:v>
                </c:pt>
                <c:pt idx="1">
                  <c:v>55784</c:v>
                </c:pt>
                <c:pt idx="2">
                  <c:v>86266</c:v>
                </c:pt>
                <c:pt idx="3">
                  <c:v>94132</c:v>
                </c:pt>
                <c:pt idx="4">
                  <c:v>103509</c:v>
                </c:pt>
                <c:pt idx="5">
                  <c:v>121904.42782999999</c:v>
                </c:pt>
                <c:pt idx="6">
                  <c:v>142626.34312000001</c:v>
                </c:pt>
                <c:pt idx="7">
                  <c:v>144232.87758</c:v>
                </c:pt>
                <c:pt idx="8">
                  <c:v>193397.76845999999</c:v>
                </c:pt>
              </c:numCache>
            </c:numRef>
          </c:val>
        </c:ser>
        <c:ser>
          <c:idx val="0"/>
          <c:order val="3"/>
          <c:tx>
            <c:strRef>
              <c:f>'Colocaciones 1'!$B$5</c:f>
              <c:strCache>
                <c:ptCount val="1"/>
                <c:pt idx="0">
                  <c:v>Comercial </c:v>
                </c:pt>
              </c:strCache>
            </c:strRef>
          </c:tx>
          <c:spPr>
            <a:ln w="28575">
              <a:solidFill>
                <a:srgbClr val="004C4A"/>
              </a:solidFill>
            </a:ln>
            <a:effectLst/>
          </c:spPr>
          <c:marker>
            <c:symbol val="square"/>
            <c:size val="5"/>
            <c:spPr>
              <a:solidFill>
                <a:srgbClr val="004C4A"/>
              </a:solidFill>
              <a:ln>
                <a:noFill/>
              </a:ln>
            </c:spPr>
          </c:marker>
          <c:cat>
            <c:numRef>
              <c:f>'Colocaciones 1'!$C$3:$K$3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'Colocaciones 1'!$C$5:$K$5</c:f>
              <c:numCache>
                <c:formatCode>#,##0.00</c:formatCode>
                <c:ptCount val="9"/>
                <c:pt idx="0">
                  <c:v>46339</c:v>
                </c:pt>
                <c:pt idx="1">
                  <c:v>72691</c:v>
                </c:pt>
                <c:pt idx="2">
                  <c:v>58086</c:v>
                </c:pt>
                <c:pt idx="3">
                  <c:v>9678</c:v>
                </c:pt>
                <c:pt idx="4">
                  <c:v>10033</c:v>
                </c:pt>
                <c:pt idx="5">
                  <c:v>12055.44522</c:v>
                </c:pt>
                <c:pt idx="6">
                  <c:v>16654.058949999897</c:v>
                </c:pt>
                <c:pt idx="7">
                  <c:v>16568.560790000021</c:v>
                </c:pt>
                <c:pt idx="8">
                  <c:v>42801.02622</c:v>
                </c:pt>
              </c:numCache>
            </c:numRef>
          </c:val>
        </c:ser>
        <c:marker val="1"/>
        <c:axId val="78005376"/>
        <c:axId val="78007296"/>
      </c:lineChart>
      <c:catAx>
        <c:axId val="78005376"/>
        <c:scaling>
          <c:orientation val="minMax"/>
        </c:scaling>
        <c:axPos val="b"/>
        <c:numFmt formatCode="General" sourceLinked="1"/>
        <c:majorTickMark val="none"/>
        <c:tickLblPos val="nextTo"/>
        <c:crossAx val="78007296"/>
        <c:crosses val="autoZero"/>
        <c:auto val="1"/>
        <c:lblAlgn val="ctr"/>
        <c:lblOffset val="100"/>
      </c:catAx>
      <c:valAx>
        <c:axId val="78007296"/>
        <c:scaling>
          <c:orientation val="minMax"/>
        </c:scaling>
        <c:delete val="1"/>
        <c:axPos val="l"/>
        <c:majorGridlines/>
        <c:numFmt formatCode="#,##0.00" sourceLinked="1"/>
        <c:majorTickMark val="none"/>
        <c:tickLblPos val="none"/>
        <c:crossAx val="78005376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autoTitleDeleted val="1"/>
    <c:plotArea>
      <c:layout/>
      <c:lineChart>
        <c:grouping val="stacked"/>
        <c:ser>
          <c:idx val="1"/>
          <c:order val="0"/>
          <c:tx>
            <c:strRef>
              <c:f>Hoja2!$C$8</c:f>
              <c:strCache>
                <c:ptCount val="1"/>
                <c:pt idx="0">
                  <c:v>Tasa de Morosidad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ymbol val="square"/>
            <c:size val="6"/>
            <c:spPr>
              <a:solidFill>
                <a:srgbClr val="FF6600"/>
              </a:solidFill>
            </c:spPr>
          </c:marker>
          <c:dLbls>
            <c:dLbl>
              <c:idx val="0"/>
              <c:layout>
                <c:manualLayout>
                  <c:x val="0"/>
                  <c:y val="-2.6819923371647552E-2"/>
                </c:manualLayout>
              </c:layout>
              <c:showVal val="1"/>
            </c:dLbl>
            <c:dLbl>
              <c:idx val="1"/>
              <c:layout>
                <c:manualLayout>
                  <c:x val="1.0006251937726446E-2"/>
                  <c:y val="-1.1494252873563218E-2"/>
                </c:manualLayout>
              </c:layout>
              <c:showVal val="1"/>
            </c:dLbl>
            <c:dLbl>
              <c:idx val="2"/>
              <c:layout>
                <c:manualLayout>
                  <c:x val="-4.2526570735337423E-2"/>
                  <c:y val="5.7471264367816112E-2"/>
                </c:manualLayout>
              </c:layout>
              <c:showVal val="1"/>
            </c:dLbl>
            <c:dLbl>
              <c:idx val="3"/>
              <c:layout>
                <c:manualLayout>
                  <c:x val="-7.5046889532949124E-3"/>
                  <c:y val="-3.4482758620689655E-2"/>
                </c:manualLayout>
              </c:layout>
              <c:showVal val="1"/>
            </c:dLbl>
            <c:dLbl>
              <c:idx val="4"/>
              <c:layout>
                <c:manualLayout>
                  <c:x val="-5.0031259688632229E-3"/>
                  <c:y val="-2.6819923371647552E-2"/>
                </c:manualLayout>
              </c:layout>
              <c:showVal val="1"/>
            </c:dLbl>
            <c:dLbl>
              <c:idx val="5"/>
              <c:layout>
                <c:manualLayout>
                  <c:x val="-5.7535948641927064E-2"/>
                  <c:y val="5.7471264367816112E-2"/>
                </c:manualLayout>
              </c:layout>
              <c:showVal val="1"/>
            </c:dLbl>
            <c:dLbl>
              <c:idx val="6"/>
              <c:layout>
                <c:manualLayout>
                  <c:x val="-4.0025007750905783E-2"/>
                  <c:y val="-6.5134099616858301E-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1.5325670498084401E-2"/>
                </c:manualLayout>
              </c:layout>
              <c:showVal val="1"/>
            </c:dLbl>
            <c:dLbl>
              <c:idx val="8"/>
              <c:layout>
                <c:manualLayout>
                  <c:x val="-3.0018755813179452E-2"/>
                  <c:y val="5.7471264367816112E-2"/>
                </c:manualLayout>
              </c:layout>
              <c:showVal val="1"/>
            </c:dLbl>
            <c:showVal val="1"/>
          </c:dLbls>
          <c:cat>
            <c:numRef>
              <c:f>Hoja2!$B$9:$B$17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Hoja2!$C$9:$C$17</c:f>
              <c:numCache>
                <c:formatCode>0.00%</c:formatCode>
                <c:ptCount val="9"/>
                <c:pt idx="0">
                  <c:v>9.0000000000000024E-2</c:v>
                </c:pt>
                <c:pt idx="1">
                  <c:v>6.4000000000000112E-2</c:v>
                </c:pt>
                <c:pt idx="2">
                  <c:v>5.3999999999999999E-2</c:v>
                </c:pt>
                <c:pt idx="3">
                  <c:v>5.8900000000000001E-2</c:v>
                </c:pt>
                <c:pt idx="4">
                  <c:v>5.0599999999999999E-2</c:v>
                </c:pt>
                <c:pt idx="5">
                  <c:v>4.65E-2</c:v>
                </c:pt>
                <c:pt idx="6">
                  <c:v>4.7300000000000113E-2</c:v>
                </c:pt>
                <c:pt idx="7">
                  <c:v>5.3100000000000001E-2</c:v>
                </c:pt>
                <c:pt idx="8">
                  <c:v>4.1800000000000004E-2</c:v>
                </c:pt>
              </c:numCache>
            </c:numRef>
          </c:val>
        </c:ser>
        <c:marker val="1"/>
        <c:axId val="78725504"/>
        <c:axId val="78727040"/>
      </c:lineChart>
      <c:catAx>
        <c:axId val="787255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900">
                <a:latin typeface="Arial" pitchFamily="34" charset="0"/>
                <a:cs typeface="Arial" pitchFamily="34" charset="0"/>
              </a:defRPr>
            </a:pPr>
            <a:endParaRPr lang="es-EC"/>
          </a:p>
        </c:txPr>
        <c:crossAx val="78727040"/>
        <c:crosses val="autoZero"/>
        <c:auto val="1"/>
        <c:lblAlgn val="ctr"/>
        <c:lblOffset val="100"/>
      </c:catAx>
      <c:valAx>
        <c:axId val="78727040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900">
                <a:latin typeface="Arial" pitchFamily="34" charset="0"/>
                <a:cs typeface="Arial" pitchFamily="34" charset="0"/>
              </a:defRPr>
            </a:pPr>
            <a:endParaRPr lang="es-EC"/>
          </a:p>
        </c:txPr>
        <c:crossAx val="78725504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8745519713261652E-2"/>
          <c:y val="0.16202429241799343"/>
          <c:w val="0.95000000000000062"/>
          <c:h val="0.48293270632837582"/>
        </c:manualLayout>
      </c:layout>
      <c:pie3DChart>
        <c:varyColors val="1"/>
        <c:ser>
          <c:idx val="0"/>
          <c:order val="0"/>
          <c:dPt>
            <c:idx val="9"/>
            <c:spPr>
              <a:solidFill>
                <a:srgbClr val="F2A10E"/>
              </a:solidFill>
            </c:spPr>
          </c:dPt>
          <c:dLbls>
            <c:dLbl>
              <c:idx val="4"/>
              <c:layout>
                <c:manualLayout>
                  <c:x val="-1.1826115485564502E-2"/>
                  <c:y val="-6.1364464858560397E-2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Hoja6!$I$14:$I$23</c:f>
              <c:strCache>
                <c:ptCount val="10"/>
                <c:pt idx="0">
                  <c:v>JEP</c:v>
                </c:pt>
                <c:pt idx="1">
                  <c:v>OSCUS</c:v>
                </c:pt>
                <c:pt idx="2">
                  <c:v>PROGRESO</c:v>
                </c:pt>
                <c:pt idx="3">
                  <c:v>CACPECO</c:v>
                </c:pt>
                <c:pt idx="4">
                  <c:v>RIOBAMBA</c:v>
                </c:pt>
                <c:pt idx="5">
                  <c:v>SAN FRANCISCO</c:v>
                </c:pt>
                <c:pt idx="6">
                  <c:v>CODESARROLLO</c:v>
                </c:pt>
                <c:pt idx="7">
                  <c:v>JARDIN AZUAYO</c:v>
                </c:pt>
                <c:pt idx="8">
                  <c:v>29 DE OCTUBRE</c:v>
                </c:pt>
                <c:pt idx="9">
                  <c:v>OTRAS</c:v>
                </c:pt>
              </c:strCache>
            </c:strRef>
          </c:cat>
          <c:val>
            <c:numRef>
              <c:f>Hoja6!$J$14:$J$23</c:f>
              <c:numCache>
                <c:formatCode>0.00%</c:formatCode>
                <c:ptCount val="10"/>
                <c:pt idx="0">
                  <c:v>8.0493832971880244E-2</c:v>
                </c:pt>
                <c:pt idx="1">
                  <c:v>7.451789226328058E-2</c:v>
                </c:pt>
                <c:pt idx="2">
                  <c:v>6.2300516800136006E-2</c:v>
                </c:pt>
                <c:pt idx="3">
                  <c:v>6.1763306534906914E-2</c:v>
                </c:pt>
                <c:pt idx="4">
                  <c:v>5.7630608412454425E-2</c:v>
                </c:pt>
                <c:pt idx="5">
                  <c:v>5.7330159966785012E-2</c:v>
                </c:pt>
                <c:pt idx="6">
                  <c:v>5.2356818557654491E-2</c:v>
                </c:pt>
                <c:pt idx="7">
                  <c:v>4.9272737540762904E-2</c:v>
                </c:pt>
                <c:pt idx="8">
                  <c:v>4.5147126481178676E-2</c:v>
                </c:pt>
                <c:pt idx="9">
                  <c:v>0.459187000470963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6.4455168910337826E-2"/>
          <c:y val="0.8483830430287127"/>
          <c:w val="0.88255919622950363"/>
          <c:h val="0.14624826308476394"/>
        </c:manualLayout>
      </c:layout>
      <c:txPr>
        <a:bodyPr/>
        <a:lstStyle/>
        <a:p>
          <a:pPr>
            <a:defRPr sz="800"/>
          </a:pPr>
          <a:endParaRPr lang="es-EC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title>
      <c:tx>
        <c:rich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CARTERA  BRUTA DE </a:t>
            </a:r>
            <a:r>
              <a:rPr lang="en-US" sz="1200" baseline="0" dirty="0">
                <a:latin typeface="Arial" pitchFamily="34" charset="0"/>
                <a:cs typeface="Arial" pitchFamily="34" charset="0"/>
              </a:rPr>
              <a:t>MICROCRÉDITO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>
              <a:defRPr sz="1200">
                <a:latin typeface="Arial" pitchFamily="34" charset="0"/>
                <a:cs typeface="Arial" pitchFamily="34" charset="0"/>
              </a:defRPr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2002</a:t>
            </a:r>
          </a:p>
        </c:rich>
      </c:tx>
      <c:layout>
        <c:manualLayout>
          <c:xMode val="edge"/>
          <c:yMode val="edge"/>
          <c:x val="0.25810143096075122"/>
          <c:y val="4.8914891240523006E-2"/>
        </c:manualLayout>
      </c:layout>
    </c:title>
    <c:view3D>
      <c:rotX val="20"/>
      <c:perspective val="30"/>
    </c:view3D>
    <c:plotArea>
      <c:layout>
        <c:manualLayout>
          <c:layoutTarget val="inner"/>
          <c:xMode val="edge"/>
          <c:yMode val="edge"/>
          <c:x val="0.17226100910896724"/>
          <c:y val="0.25968898694500891"/>
          <c:w val="0.70809627611881643"/>
          <c:h val="0.69235906147105419"/>
        </c:manualLayout>
      </c:layout>
      <c:pie3DChart>
        <c:varyColors val="1"/>
        <c:ser>
          <c:idx val="0"/>
          <c:order val="0"/>
          <c:tx>
            <c:strRef>
              <c:f>microcredito!$A$24</c:f>
              <c:strCache>
                <c:ptCount val="1"/>
                <c:pt idx="0">
                  <c:v>2002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Lbls>
            <c:dLbl>
              <c:idx val="3"/>
              <c:layout>
                <c:manualLayout>
                  <c:x val="-3.9933401396752277E-2"/>
                  <c:y val="-9.0708412173882674E-2"/>
                </c:manualLayout>
              </c:layout>
              <c:showPercent val="1"/>
            </c:dLbl>
            <c:txPr>
              <a:bodyPr/>
              <a:lstStyle/>
              <a:p>
                <a:pPr>
                  <a:defRPr b="1"/>
                </a:pPr>
                <a:endParaRPr lang="es-EC"/>
              </a:p>
            </c:txPr>
            <c:showPercent val="1"/>
            <c:showLeaderLines val="1"/>
          </c:dLbls>
          <c:cat>
            <c:strRef>
              <c:f>microcredito!$B$23:$F$23</c:f>
              <c:strCache>
                <c:ptCount val="5"/>
                <c:pt idx="0">
                  <c:v>BANCOS</c:v>
                </c:pt>
                <c:pt idx="1">
                  <c:v>COOPERATIVAS</c:v>
                </c:pt>
                <c:pt idx="2">
                  <c:v>MUTUALISTAS</c:v>
                </c:pt>
                <c:pt idx="3">
                  <c:v>SOCIEDADES FINANCIERAS</c:v>
                </c:pt>
                <c:pt idx="4">
                  <c:v>BANCA PUBLICA</c:v>
                </c:pt>
              </c:strCache>
            </c:strRef>
          </c:cat>
          <c:val>
            <c:numRef>
              <c:f>microcredito!$B$24:$F$24</c:f>
              <c:numCache>
                <c:formatCode>#,##0.00</c:formatCode>
                <c:ptCount val="5"/>
                <c:pt idx="0">
                  <c:v>56.663000000000011</c:v>
                </c:pt>
                <c:pt idx="1">
                  <c:v>5.5330000000000004</c:v>
                </c:pt>
                <c:pt idx="2">
                  <c:v>1.1359999999999841</c:v>
                </c:pt>
                <c:pt idx="3">
                  <c:v>7.0709999999999997</c:v>
                </c:pt>
                <c:pt idx="4">
                  <c:v>2.8309999999999977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/>
      <c:txPr>
        <a:bodyPr/>
        <a:lstStyle/>
        <a:p>
          <a:pPr>
            <a:defRPr sz="700">
              <a:latin typeface="Arial" pitchFamily="34" charset="0"/>
              <a:cs typeface="Arial" pitchFamily="34" charset="0"/>
            </a:defRPr>
          </a:pPr>
          <a:endParaRPr lang="es-EC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title>
      <c:tx>
        <c:rich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r>
              <a:rPr lang="en-US" sz="1200">
                <a:latin typeface="Arial" pitchFamily="34" charset="0"/>
                <a:cs typeface="Arial" pitchFamily="34" charset="0"/>
              </a:rPr>
              <a:t>CARTERA BRUTA DE </a:t>
            </a:r>
            <a:r>
              <a:rPr lang="en-US" sz="1200" baseline="0">
                <a:latin typeface="Arial" pitchFamily="34" charset="0"/>
                <a:cs typeface="Arial" pitchFamily="34" charset="0"/>
              </a:rPr>
              <a:t>MICROCRÉDITO</a:t>
            </a:r>
            <a:endParaRPr lang="en-US" sz="1200">
              <a:latin typeface="Arial" pitchFamily="34" charset="0"/>
              <a:cs typeface="Arial" pitchFamily="34" charset="0"/>
            </a:endParaRPr>
          </a:p>
          <a:p>
            <a:pPr>
              <a:defRPr sz="1200">
                <a:latin typeface="Arial" pitchFamily="34" charset="0"/>
                <a:cs typeface="Arial" pitchFamily="34" charset="0"/>
              </a:defRPr>
            </a:pPr>
            <a:r>
              <a:rPr lang="en-US" sz="1200">
                <a:latin typeface="Arial" pitchFamily="34" charset="0"/>
                <a:cs typeface="Arial" pitchFamily="34" charset="0"/>
              </a:rPr>
              <a:t>2007</a:t>
            </a:r>
          </a:p>
        </c:rich>
      </c:tx>
      <c:layout/>
    </c:title>
    <c:view3D>
      <c:rotX val="20"/>
      <c:perspective val="30"/>
    </c:view3D>
    <c:plotArea>
      <c:layout>
        <c:manualLayout>
          <c:layoutTarget val="inner"/>
          <c:xMode val="edge"/>
          <c:yMode val="edge"/>
          <c:x val="7.1061626744157572E-2"/>
          <c:y val="0.39000560945712931"/>
          <c:w val="0.84352573603496883"/>
          <c:h val="0.35519955124342967"/>
        </c:manualLayout>
      </c:layout>
      <c:pie3DChart>
        <c:varyColors val="1"/>
        <c:ser>
          <c:idx val="0"/>
          <c:order val="0"/>
          <c:tx>
            <c:strRef>
              <c:f>microcredito!$A$29</c:f>
              <c:strCache>
                <c:ptCount val="1"/>
                <c:pt idx="0">
                  <c:v>2007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Lbls>
            <c:dLbl>
              <c:idx val="2"/>
              <c:delete val="1"/>
            </c:dLbl>
            <c:dLbl>
              <c:idx val="3"/>
              <c:layout>
                <c:manualLayout>
                  <c:x val="-0.12141404625406417"/>
                  <c:y val="1.8695951514139969E-2"/>
                </c:manualLayout>
              </c:layout>
              <c:showPercent val="1"/>
            </c:dLbl>
            <c:dLbl>
              <c:idx val="4"/>
              <c:layout>
                <c:manualLayout>
                  <c:x val="-7.1619455843551727E-2"/>
                  <c:y val="-1.6892776265763954E-2"/>
                </c:manualLayout>
              </c:layout>
              <c:showPercent val="1"/>
            </c:dLbl>
            <c:txPr>
              <a:bodyPr/>
              <a:lstStyle/>
              <a:p>
                <a:pPr>
                  <a:defRPr b="1"/>
                </a:pPr>
                <a:endParaRPr lang="es-EC"/>
              </a:p>
            </c:txPr>
            <c:showPercent val="1"/>
            <c:showLeaderLines val="1"/>
          </c:dLbls>
          <c:cat>
            <c:strRef>
              <c:f>microcredito!$B$23:$F$23</c:f>
              <c:strCache>
                <c:ptCount val="5"/>
                <c:pt idx="0">
                  <c:v>BANCOS</c:v>
                </c:pt>
                <c:pt idx="1">
                  <c:v>COOPERATIVAS</c:v>
                </c:pt>
                <c:pt idx="2">
                  <c:v>MUTUALISTAS</c:v>
                </c:pt>
                <c:pt idx="3">
                  <c:v>SOCIEDADES FINANCIERAS</c:v>
                </c:pt>
                <c:pt idx="4">
                  <c:v>BANCA PUBLICA</c:v>
                </c:pt>
              </c:strCache>
            </c:strRef>
          </c:cat>
          <c:val>
            <c:numRef>
              <c:f>microcredito!$B$29:$F$29</c:f>
              <c:numCache>
                <c:formatCode>#,##0.00</c:formatCode>
                <c:ptCount val="5"/>
                <c:pt idx="0">
                  <c:v>608.15805474999991</c:v>
                </c:pt>
                <c:pt idx="1">
                  <c:v>443.29767405999894</c:v>
                </c:pt>
                <c:pt idx="2">
                  <c:v>0.17732093000000004</c:v>
                </c:pt>
                <c:pt idx="3">
                  <c:v>33.066168870000013</c:v>
                </c:pt>
                <c:pt idx="4">
                  <c:v>28.367826920000031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/>
      <c:txPr>
        <a:bodyPr/>
        <a:lstStyle/>
        <a:p>
          <a:pPr>
            <a:defRPr sz="700">
              <a:latin typeface="Arial" pitchFamily="34" charset="0"/>
              <a:cs typeface="Arial" pitchFamily="34" charset="0"/>
            </a:defRPr>
          </a:pPr>
          <a:endParaRPr lang="es-EC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title>
      <c:tx>
        <c:rich>
          <a:bodyPr/>
          <a:lstStyle/>
          <a:p>
            <a:pPr>
              <a:defRPr sz="1200"/>
            </a:pPr>
            <a:r>
              <a:rPr lang="en-US" sz="1200" b="1" i="0" baseline="0"/>
              <a:t>CARTERA BRUTA DE </a:t>
            </a:r>
            <a:r>
              <a:rPr lang="en-US" sz="1200" b="1" i="0" u="none" strike="noStrike" baseline="0"/>
              <a:t>MICROCRÉDITO               </a:t>
            </a:r>
          </a:p>
          <a:p>
            <a:pPr>
              <a:defRPr sz="1200"/>
            </a:pPr>
            <a:r>
              <a:rPr lang="en-US" sz="1200"/>
              <a:t>2010</a:t>
            </a:r>
          </a:p>
        </c:rich>
      </c:tx>
      <c:layout>
        <c:manualLayout>
          <c:xMode val="edge"/>
          <c:yMode val="edge"/>
          <c:x val="0.26020058617825531"/>
          <c:y val="7.806418184651634E-2"/>
        </c:manualLayout>
      </c:layout>
    </c:title>
    <c:view3D>
      <c:rotX val="20"/>
      <c:perspective val="30"/>
    </c:view3D>
    <c:plotArea>
      <c:layout>
        <c:manualLayout>
          <c:layoutTarget val="inner"/>
          <c:xMode val="edge"/>
          <c:yMode val="edge"/>
          <c:x val="5.7622249190784375E-2"/>
          <c:y val="0.36324226622068434"/>
          <c:w val="0.84598684110327604"/>
          <c:h val="0.35030187189662637"/>
        </c:manualLayout>
      </c:layout>
      <c:pie3DChart>
        <c:varyColors val="1"/>
        <c:ser>
          <c:idx val="0"/>
          <c:order val="0"/>
          <c:tx>
            <c:strRef>
              <c:f>microcredito!$A$32</c:f>
              <c:strCache>
                <c:ptCount val="1"/>
                <c:pt idx="0">
                  <c:v>2010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Lbls>
            <c:dLbl>
              <c:idx val="2"/>
              <c:delete val="1"/>
            </c:dLbl>
            <c:txPr>
              <a:bodyPr/>
              <a:lstStyle/>
              <a:p>
                <a:pPr>
                  <a:defRPr b="1"/>
                </a:pPr>
                <a:endParaRPr lang="es-EC"/>
              </a:p>
            </c:txPr>
            <c:showPercent val="1"/>
            <c:showLeaderLines val="1"/>
          </c:dLbls>
          <c:cat>
            <c:strRef>
              <c:f>microcredito!$B$23:$F$23</c:f>
              <c:strCache>
                <c:ptCount val="5"/>
                <c:pt idx="0">
                  <c:v>BANCOS</c:v>
                </c:pt>
                <c:pt idx="1">
                  <c:v>COOPERATIVAS</c:v>
                </c:pt>
                <c:pt idx="2">
                  <c:v>MUTUALISTAS</c:v>
                </c:pt>
                <c:pt idx="3">
                  <c:v>SOCIEDADES FINANCIERAS</c:v>
                </c:pt>
                <c:pt idx="4">
                  <c:v>BANCA PUBLICA</c:v>
                </c:pt>
              </c:strCache>
            </c:strRef>
          </c:cat>
          <c:val>
            <c:numRef>
              <c:f>microcredito!$B$32:$F$32</c:f>
              <c:numCache>
                <c:formatCode>#,##0.00</c:formatCode>
                <c:ptCount val="5"/>
                <c:pt idx="0">
                  <c:v>998.18367441000055</c:v>
                </c:pt>
                <c:pt idx="1">
                  <c:v>721.47941893000052</c:v>
                </c:pt>
                <c:pt idx="2">
                  <c:v>1.7401373899999999</c:v>
                </c:pt>
                <c:pt idx="3">
                  <c:v>38.593777390000113</c:v>
                </c:pt>
                <c:pt idx="4">
                  <c:v>350.48439366999969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/>
      <c:txPr>
        <a:bodyPr/>
        <a:lstStyle/>
        <a:p>
          <a:pPr rtl="0">
            <a:defRPr sz="700">
              <a:latin typeface="Arial" pitchFamily="34" charset="0"/>
              <a:cs typeface="Arial" pitchFamily="34" charset="0"/>
            </a:defRPr>
          </a:pPr>
          <a:endParaRPr lang="es-EC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1AD38A-1524-4DCA-B586-78E3E5DCAF7B}" type="doc">
      <dgm:prSet loTypeId="urn:microsoft.com/office/officeart/2005/8/layout/hList3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D7BC5210-4B24-41D5-8FCA-3B1703D56CD3}">
      <dgm:prSet phldrT="[Texto]" custT="1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es-ES" sz="3200" b="1" dirty="0" smtClean="0"/>
            <a:t>Cooperativas de Ahorro y Crédito</a:t>
          </a:r>
          <a:endParaRPr lang="es-EC" sz="3200" dirty="0"/>
        </a:p>
      </dgm:t>
    </dgm:pt>
    <dgm:pt modelId="{BF8233C1-4772-4A06-B531-8AB856BCC789}" type="parTrans" cxnId="{DAFA43B7-20A0-4287-91E9-27F20130F6FF}">
      <dgm:prSet/>
      <dgm:spPr/>
      <dgm:t>
        <a:bodyPr/>
        <a:lstStyle/>
        <a:p>
          <a:endParaRPr lang="es-EC"/>
        </a:p>
      </dgm:t>
    </dgm:pt>
    <dgm:pt modelId="{57C63C48-0617-4079-AA5F-5CAE0A708771}" type="sibTrans" cxnId="{DAFA43B7-20A0-4287-91E9-27F20130F6FF}">
      <dgm:prSet/>
      <dgm:spPr/>
      <dgm:t>
        <a:bodyPr/>
        <a:lstStyle/>
        <a:p>
          <a:endParaRPr lang="es-EC"/>
        </a:p>
      </dgm:t>
    </dgm:pt>
    <dgm:pt modelId="{FB12934F-DFCA-4E10-A7E4-3C61F287E6B3}">
      <dgm:prSet phldrT="[Texto]"/>
      <dgm:spPr>
        <a:solidFill>
          <a:srgbClr val="0070C0"/>
        </a:solidFill>
      </dgm:spPr>
      <dgm:t>
        <a:bodyPr/>
        <a:lstStyle/>
        <a:p>
          <a:pPr algn="just"/>
          <a:r>
            <a:rPr lang="es-ES" dirty="0" smtClean="0"/>
            <a:t>Son instituciones constituidas por la unión de personas que buscan solventar las necesidades de las mismas, facultadas por la legislación ecuatoriana para realizar intermediación financiera con sus socios y terceros, destacando servicios como: préstamos, depósitos, inversiones, pagos, entre otros.</a:t>
          </a:r>
          <a:endParaRPr lang="es-EC" dirty="0"/>
        </a:p>
      </dgm:t>
    </dgm:pt>
    <dgm:pt modelId="{F8CD7D3D-F0D9-4328-B34F-DCBA42EE8D8D}" type="parTrans" cxnId="{9CA53DA8-6153-4D93-A426-A41E3C44191E}">
      <dgm:prSet/>
      <dgm:spPr/>
      <dgm:t>
        <a:bodyPr/>
        <a:lstStyle/>
        <a:p>
          <a:endParaRPr lang="es-EC"/>
        </a:p>
      </dgm:t>
    </dgm:pt>
    <dgm:pt modelId="{C46A5550-2128-47AE-AC57-E0B82903E695}" type="sibTrans" cxnId="{9CA53DA8-6153-4D93-A426-A41E3C44191E}">
      <dgm:prSet/>
      <dgm:spPr/>
      <dgm:t>
        <a:bodyPr/>
        <a:lstStyle/>
        <a:p>
          <a:endParaRPr lang="es-EC"/>
        </a:p>
      </dgm:t>
    </dgm:pt>
    <dgm:pt modelId="{00F73841-047A-47D6-BD2F-74764C138F7B}" type="pres">
      <dgm:prSet presAssocID="{E31AD38A-1524-4DCA-B586-78E3E5DCAF7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FCAED993-88AF-4DAF-9077-97320293722D}" type="pres">
      <dgm:prSet presAssocID="{D7BC5210-4B24-41D5-8FCA-3B1703D56CD3}" presName="roof" presStyleLbl="dkBgShp" presStyleIdx="0" presStyleCnt="2"/>
      <dgm:spPr/>
      <dgm:t>
        <a:bodyPr/>
        <a:lstStyle/>
        <a:p>
          <a:endParaRPr lang="es-EC"/>
        </a:p>
      </dgm:t>
    </dgm:pt>
    <dgm:pt modelId="{0AB45914-3DAD-47D6-9467-2312B1C97C95}" type="pres">
      <dgm:prSet presAssocID="{D7BC5210-4B24-41D5-8FCA-3B1703D56CD3}" presName="pillars" presStyleCnt="0"/>
      <dgm:spPr/>
    </dgm:pt>
    <dgm:pt modelId="{0B801939-5B83-492B-A088-9FF8A9345ED6}" type="pres">
      <dgm:prSet presAssocID="{D7BC5210-4B24-41D5-8FCA-3B1703D56CD3}" presName="pillar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BF8C495-6C8B-490A-B33B-59159BC677A5}" type="pres">
      <dgm:prSet presAssocID="{D7BC5210-4B24-41D5-8FCA-3B1703D56CD3}" presName="base" presStyleLbl="dkBgShp" presStyleIdx="1" presStyleCnt="2"/>
      <dgm:spPr>
        <a:solidFill>
          <a:schemeClr val="bg2">
            <a:lumMod val="10000"/>
          </a:schemeClr>
        </a:solidFill>
      </dgm:spPr>
    </dgm:pt>
  </dgm:ptLst>
  <dgm:cxnLst>
    <dgm:cxn modelId="{DAFA43B7-20A0-4287-91E9-27F20130F6FF}" srcId="{E31AD38A-1524-4DCA-B586-78E3E5DCAF7B}" destId="{D7BC5210-4B24-41D5-8FCA-3B1703D56CD3}" srcOrd="0" destOrd="0" parTransId="{BF8233C1-4772-4A06-B531-8AB856BCC789}" sibTransId="{57C63C48-0617-4079-AA5F-5CAE0A708771}"/>
    <dgm:cxn modelId="{8B7C77F5-60AF-4BEB-BBE0-F06036693B3F}" type="presOf" srcId="{E31AD38A-1524-4DCA-B586-78E3E5DCAF7B}" destId="{00F73841-047A-47D6-BD2F-74764C138F7B}" srcOrd="0" destOrd="0" presId="urn:microsoft.com/office/officeart/2005/8/layout/hList3"/>
    <dgm:cxn modelId="{9CA53DA8-6153-4D93-A426-A41E3C44191E}" srcId="{D7BC5210-4B24-41D5-8FCA-3B1703D56CD3}" destId="{FB12934F-DFCA-4E10-A7E4-3C61F287E6B3}" srcOrd="0" destOrd="0" parTransId="{F8CD7D3D-F0D9-4328-B34F-DCBA42EE8D8D}" sibTransId="{C46A5550-2128-47AE-AC57-E0B82903E695}"/>
    <dgm:cxn modelId="{82A4DBAE-5719-4D75-A983-210706935698}" type="presOf" srcId="{FB12934F-DFCA-4E10-A7E4-3C61F287E6B3}" destId="{0B801939-5B83-492B-A088-9FF8A9345ED6}" srcOrd="0" destOrd="0" presId="urn:microsoft.com/office/officeart/2005/8/layout/hList3"/>
    <dgm:cxn modelId="{2D1C2A32-8B4D-4FB0-835D-B5BE46FC58EA}" type="presOf" srcId="{D7BC5210-4B24-41D5-8FCA-3B1703D56CD3}" destId="{FCAED993-88AF-4DAF-9077-97320293722D}" srcOrd="0" destOrd="0" presId="urn:microsoft.com/office/officeart/2005/8/layout/hList3"/>
    <dgm:cxn modelId="{03F45116-F25F-4087-B998-F82DDDCF6F78}" type="presParOf" srcId="{00F73841-047A-47D6-BD2F-74764C138F7B}" destId="{FCAED993-88AF-4DAF-9077-97320293722D}" srcOrd="0" destOrd="0" presId="urn:microsoft.com/office/officeart/2005/8/layout/hList3"/>
    <dgm:cxn modelId="{9BC5A048-97DB-472E-AC16-3BC1A53F559C}" type="presParOf" srcId="{00F73841-047A-47D6-BD2F-74764C138F7B}" destId="{0AB45914-3DAD-47D6-9467-2312B1C97C95}" srcOrd="1" destOrd="0" presId="urn:microsoft.com/office/officeart/2005/8/layout/hList3"/>
    <dgm:cxn modelId="{786D0CBB-F8B7-4E4F-88CB-EA40B3210146}" type="presParOf" srcId="{0AB45914-3DAD-47D6-9467-2312B1C97C95}" destId="{0B801939-5B83-492B-A088-9FF8A9345ED6}" srcOrd="0" destOrd="0" presId="urn:microsoft.com/office/officeart/2005/8/layout/hList3"/>
    <dgm:cxn modelId="{5E61C881-6B9F-4482-99C8-6E0CD88A3F8D}" type="presParOf" srcId="{00F73841-047A-47D6-BD2F-74764C138F7B}" destId="{1BF8C495-6C8B-490A-B33B-59159BC677A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AED993-88AF-4DAF-9077-97320293722D}">
      <dsp:nvSpPr>
        <dsp:cNvPr id="0" name=""/>
        <dsp:cNvSpPr/>
      </dsp:nvSpPr>
      <dsp:spPr>
        <a:xfrm>
          <a:off x="0" y="0"/>
          <a:ext cx="7200800" cy="1219200"/>
        </a:xfrm>
        <a:prstGeom prst="rect">
          <a:avLst/>
        </a:prstGeom>
        <a:solidFill>
          <a:schemeClr val="bg2">
            <a:lumMod val="1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kern="1200" dirty="0" smtClean="0"/>
            <a:t>Cooperativas de Ahorro y Crédito</a:t>
          </a:r>
          <a:endParaRPr lang="es-EC" sz="3200" kern="1200" dirty="0"/>
        </a:p>
      </dsp:txBody>
      <dsp:txXfrm>
        <a:off x="0" y="0"/>
        <a:ext cx="7200800" cy="1219200"/>
      </dsp:txXfrm>
    </dsp:sp>
    <dsp:sp modelId="{0B801939-5B83-492B-A088-9FF8A9345ED6}">
      <dsp:nvSpPr>
        <dsp:cNvPr id="0" name=""/>
        <dsp:cNvSpPr/>
      </dsp:nvSpPr>
      <dsp:spPr>
        <a:xfrm>
          <a:off x="0" y="1219200"/>
          <a:ext cx="7200800" cy="2560320"/>
        </a:xfrm>
        <a:prstGeom prst="rect">
          <a:avLst/>
        </a:prstGeom>
        <a:solidFill>
          <a:srgbClr val="0070C0"/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Son instituciones constituidas por la unión de personas que buscan solventar las necesidades de las mismas, facultadas por la legislación ecuatoriana para realizar intermediación financiera con sus socios y terceros, destacando servicios como: préstamos, depósitos, inversiones, pagos, entre otros.</a:t>
          </a:r>
          <a:endParaRPr lang="es-EC" sz="2500" kern="1200" dirty="0"/>
        </a:p>
      </dsp:txBody>
      <dsp:txXfrm>
        <a:off x="0" y="1219200"/>
        <a:ext cx="7200800" cy="2560320"/>
      </dsp:txXfrm>
    </dsp:sp>
    <dsp:sp modelId="{1BF8C495-6C8B-490A-B33B-59159BC677A5}">
      <dsp:nvSpPr>
        <dsp:cNvPr id="0" name=""/>
        <dsp:cNvSpPr/>
      </dsp:nvSpPr>
      <dsp:spPr>
        <a:xfrm>
          <a:off x="0" y="3779520"/>
          <a:ext cx="7200800" cy="284480"/>
        </a:xfrm>
        <a:prstGeom prst="rect">
          <a:avLst/>
        </a:prstGeom>
        <a:solidFill>
          <a:schemeClr val="bg2">
            <a:lumMod val="1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0DD75-A716-4B7D-B440-C55C5009E1E6}" type="datetimeFigureOut">
              <a:rPr lang="es-EC" smtClean="0"/>
              <a:pPr/>
              <a:t>10/06/2013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77597-55E7-4F2B-BEC8-FD90CA6ED355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B926F93-ABA8-48DE-8D6E-BF8641E3594B}" type="datetimeFigureOut">
              <a:rPr lang="es-EC" smtClean="0"/>
              <a:pPr/>
              <a:t>10/06/2013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C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978EA2C-26CF-474C-BF3E-29CDDE696C6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6F93-ABA8-48DE-8D6E-BF8641E3594B}" type="datetimeFigureOut">
              <a:rPr lang="es-EC" smtClean="0"/>
              <a:pPr/>
              <a:t>10/06/2013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EA2C-26CF-474C-BF3E-29CDDE696C6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6F93-ABA8-48DE-8D6E-BF8641E3594B}" type="datetimeFigureOut">
              <a:rPr lang="es-EC" smtClean="0"/>
              <a:pPr/>
              <a:t>10/06/2013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EA2C-26CF-474C-BF3E-29CDDE696C6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6F93-ABA8-48DE-8D6E-BF8641E3594B}" type="datetimeFigureOut">
              <a:rPr lang="es-EC" smtClean="0"/>
              <a:pPr/>
              <a:t>10/06/2013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EA2C-26CF-474C-BF3E-29CDDE696C6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6F93-ABA8-48DE-8D6E-BF8641E3594B}" type="datetimeFigureOut">
              <a:rPr lang="es-EC" smtClean="0"/>
              <a:pPr/>
              <a:t>10/06/2013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EA2C-26CF-474C-BF3E-29CDDE696C6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6F93-ABA8-48DE-8D6E-BF8641E3594B}" type="datetimeFigureOut">
              <a:rPr lang="es-EC" smtClean="0"/>
              <a:pPr/>
              <a:t>10/06/2013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EA2C-26CF-474C-BF3E-29CDDE696C6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926F93-ABA8-48DE-8D6E-BF8641E3594B}" type="datetimeFigureOut">
              <a:rPr lang="es-EC" smtClean="0"/>
              <a:pPr/>
              <a:t>10/06/2013</a:t>
            </a:fld>
            <a:endParaRPr lang="es-EC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78EA2C-26CF-474C-BF3E-29CDDE696C6A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B926F93-ABA8-48DE-8D6E-BF8641E3594B}" type="datetimeFigureOut">
              <a:rPr lang="es-EC" smtClean="0"/>
              <a:pPr/>
              <a:t>10/06/2013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978EA2C-26CF-474C-BF3E-29CDDE696C6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6F93-ABA8-48DE-8D6E-BF8641E3594B}" type="datetimeFigureOut">
              <a:rPr lang="es-EC" smtClean="0"/>
              <a:pPr/>
              <a:t>10/06/2013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EA2C-26CF-474C-BF3E-29CDDE696C6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6F93-ABA8-48DE-8D6E-BF8641E3594B}" type="datetimeFigureOut">
              <a:rPr lang="es-EC" smtClean="0"/>
              <a:pPr/>
              <a:t>10/06/2013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EA2C-26CF-474C-BF3E-29CDDE696C6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6F93-ABA8-48DE-8D6E-BF8641E3594B}" type="datetimeFigureOut">
              <a:rPr lang="es-EC" smtClean="0"/>
              <a:pPr/>
              <a:t>10/06/2013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EA2C-26CF-474C-BF3E-29CDDE696C6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B926F93-ABA8-48DE-8D6E-BF8641E3594B}" type="datetimeFigureOut">
              <a:rPr lang="es-EC" smtClean="0"/>
              <a:pPr/>
              <a:t>10/06/2013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C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978EA2C-26CF-474C-BF3E-29CDDE696C6A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971600" y="764704"/>
            <a:ext cx="72728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CARRERA DE INGENIERÍA EN FINANZAS Y AUDITORÍA, CONTADOR PÚBLICO – AUDITOR</a:t>
            </a:r>
          </a:p>
          <a:p>
            <a:endParaRPr lang="es-ES" sz="2000" b="1" dirty="0" smtClean="0"/>
          </a:p>
          <a:p>
            <a:endParaRPr lang="es-ES" sz="2000" b="1" dirty="0" smtClean="0"/>
          </a:p>
          <a:p>
            <a:endParaRPr lang="es-ES" sz="2000" b="1" dirty="0" smtClean="0"/>
          </a:p>
          <a:p>
            <a:endParaRPr lang="es-EC" sz="2000" dirty="0" smtClean="0"/>
          </a:p>
          <a:p>
            <a:r>
              <a:rPr lang="es-ES" sz="2000" b="1" dirty="0" smtClean="0"/>
              <a:t> </a:t>
            </a:r>
            <a:endParaRPr lang="es-EC" sz="2000" dirty="0" smtClean="0"/>
          </a:p>
          <a:p>
            <a:r>
              <a:rPr lang="es-ES" sz="2000" b="1" dirty="0" smtClean="0"/>
              <a:t> </a:t>
            </a:r>
          </a:p>
          <a:p>
            <a:endParaRPr lang="es-EC" sz="2000" dirty="0" smtClean="0"/>
          </a:p>
          <a:p>
            <a:endParaRPr lang="es-EC" sz="2000" dirty="0" smtClean="0"/>
          </a:p>
          <a:p>
            <a:pPr algn="just"/>
            <a:r>
              <a:rPr lang="es-ES" sz="2000" b="1" dirty="0" smtClean="0"/>
              <a:t>“ANÁLISIS FINANCIERO DEL SISTEMA DE COOPERATIVAS DE AHORRO Y CRÉDITO REGULADAS POR LA SUPERINTENDECIA DE BANCOS Y SEGUROS Y SU INCIDENCIA EN EL DESARROLLO DE LA ECONOMÍA ECUATORIANA, DURANTE EL PERÍODO 2007-2010”</a:t>
            </a:r>
            <a:endParaRPr lang="es-EC" sz="2000" dirty="0" smtClean="0"/>
          </a:p>
          <a:p>
            <a:r>
              <a:rPr lang="es-ES" sz="2000" b="1" dirty="0" smtClean="0"/>
              <a:t> </a:t>
            </a:r>
            <a:endParaRPr lang="es-EC" sz="2000" dirty="0" smtClean="0"/>
          </a:p>
          <a:p>
            <a:r>
              <a:rPr lang="es-ES" sz="2000" b="1" dirty="0" smtClean="0"/>
              <a:t> </a:t>
            </a:r>
            <a:endParaRPr lang="es-EC" sz="2000" dirty="0" smtClean="0"/>
          </a:p>
          <a:p>
            <a:pPr algn="ctr"/>
            <a:r>
              <a:rPr lang="es-ES" sz="2000" b="1" dirty="0" smtClean="0"/>
              <a:t>THALÍA CAROLINA SINGAUCHO ARMAS</a:t>
            </a:r>
            <a:endParaRPr lang="es-EC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772816"/>
            <a:ext cx="1944216" cy="1714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44824"/>
            <a:ext cx="7515225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611560" y="908720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RESULTADOS CAMEL DEL SISTEMA DE COOPERATIVAS</a:t>
            </a:r>
            <a:endParaRPr lang="es-EC" sz="2000" b="1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7515225" cy="438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611560" y="908720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RESULTADOS CAMEL DEL SISTEMA DE COOPERATIVAS</a:t>
            </a:r>
            <a:endParaRPr lang="es-EC" sz="2000" b="1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7515225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611560" y="908720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RESULTADOS CAMEL DEL SISTEMA DE COOPERATIVAS</a:t>
            </a:r>
            <a:endParaRPr lang="es-EC" sz="2000" b="1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/>
        </p:nvGraphicFramePr>
        <p:xfrm>
          <a:off x="323528" y="404664"/>
          <a:ext cx="633670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Gráfico"/>
          <p:cNvGraphicFramePr/>
          <p:nvPr/>
        </p:nvGraphicFramePr>
        <p:xfrm>
          <a:off x="4860032" y="4221088"/>
          <a:ext cx="360040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7 Flecha derecha"/>
          <p:cNvSpPr/>
          <p:nvPr/>
        </p:nvSpPr>
        <p:spPr>
          <a:xfrm rot="16200000">
            <a:off x="6156176" y="3367626"/>
            <a:ext cx="216024" cy="216024"/>
          </a:xfrm>
          <a:prstGeom prst="rightArrow">
            <a:avLst/>
          </a:prstGeom>
          <a:solidFill>
            <a:srgbClr val="99CC00"/>
          </a:solidFill>
          <a:ln>
            <a:solidFill>
              <a:srgbClr val="99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8 CuadroTexto"/>
          <p:cNvSpPr txBox="1"/>
          <p:nvPr/>
        </p:nvSpPr>
        <p:spPr>
          <a:xfrm>
            <a:off x="6444208" y="3367626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100" b="1" dirty="0" smtClean="0">
                <a:latin typeface="Century Gothic" pitchFamily="34" charset="0"/>
              </a:rPr>
              <a:t>96,90%</a:t>
            </a:r>
            <a:endParaRPr lang="es-EC" sz="1100" b="1" dirty="0">
              <a:latin typeface="Century Gothic" pitchFamily="34" charset="0"/>
            </a:endParaRPr>
          </a:p>
        </p:txBody>
      </p:sp>
      <p:sp>
        <p:nvSpPr>
          <p:cNvPr id="10" name="9 Flecha derecha"/>
          <p:cNvSpPr/>
          <p:nvPr/>
        </p:nvSpPr>
        <p:spPr>
          <a:xfrm rot="16200000">
            <a:off x="4572000" y="5517232"/>
            <a:ext cx="216024" cy="216024"/>
          </a:xfrm>
          <a:prstGeom prst="rightArrow">
            <a:avLst/>
          </a:prstGeom>
          <a:solidFill>
            <a:srgbClr val="F8800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" name="10 Flecha derecha"/>
          <p:cNvSpPr/>
          <p:nvPr/>
        </p:nvSpPr>
        <p:spPr>
          <a:xfrm rot="16200000">
            <a:off x="4499992" y="5877272"/>
            <a:ext cx="216024" cy="216024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" name="11 CuadroTexto"/>
          <p:cNvSpPr txBox="1"/>
          <p:nvPr/>
        </p:nvSpPr>
        <p:spPr>
          <a:xfrm>
            <a:off x="3995936" y="5517232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100" b="1" dirty="0" smtClean="0">
                <a:latin typeface="Century Gothic" pitchFamily="34" charset="0"/>
              </a:rPr>
              <a:t>21 %</a:t>
            </a:r>
            <a:endParaRPr lang="es-EC" sz="1100" b="1" dirty="0">
              <a:latin typeface="Century Gothic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851920" y="5877272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100" b="1" dirty="0" smtClean="0">
                <a:latin typeface="Century Gothic" pitchFamily="34" charset="0"/>
              </a:rPr>
              <a:t>40 %</a:t>
            </a:r>
            <a:endParaRPr lang="es-EC" sz="1100" b="1" dirty="0">
              <a:latin typeface="Century Gothic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732240" y="1484784"/>
            <a:ext cx="1656184" cy="1323439"/>
          </a:xfrm>
          <a:prstGeom prst="rect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 sz="1200" b="1" i="0" u="none" strike="noStrike" kern="1200" baseline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es-EC" sz="1600" dirty="0" smtClean="0">
                <a:latin typeface="Arial" pitchFamily="34" charset="0"/>
                <a:cs typeface="Arial" pitchFamily="34" charset="0"/>
              </a:rPr>
              <a:t>NIVEL DE CAPTACIONES DEL SISTEMA FINANCIERO NACIONAL</a:t>
            </a:r>
            <a:endParaRPr lang="es-EC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835696" y="4797152"/>
            <a:ext cx="1800200" cy="830997"/>
          </a:xfrm>
          <a:prstGeom prst="rect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 sz="1200" b="1" i="0" u="none" strike="noStrike" kern="1200" baseline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es-EC" sz="1600" dirty="0" smtClean="0">
                <a:latin typeface="Arial" pitchFamily="34" charset="0"/>
                <a:cs typeface="Arial" pitchFamily="34" charset="0"/>
              </a:rPr>
              <a:t>EVOLUCIÓN DE CAPTACIONES DE LAS COAC'S</a:t>
            </a:r>
            <a:endParaRPr lang="es-EC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/>
        </p:nvGraphicFramePr>
        <p:xfrm>
          <a:off x="107504" y="332656"/>
          <a:ext cx="6120680" cy="38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áfico"/>
          <p:cNvGraphicFramePr/>
          <p:nvPr/>
        </p:nvGraphicFramePr>
        <p:xfrm>
          <a:off x="4211960" y="3645024"/>
          <a:ext cx="4464495" cy="287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Flecha derecha"/>
          <p:cNvSpPr/>
          <p:nvPr/>
        </p:nvSpPr>
        <p:spPr>
          <a:xfrm rot="16200000">
            <a:off x="5652120" y="3501008"/>
            <a:ext cx="216024" cy="216024"/>
          </a:xfrm>
          <a:prstGeom prst="rightArrow">
            <a:avLst/>
          </a:prstGeom>
          <a:solidFill>
            <a:srgbClr val="99CC00"/>
          </a:solidFill>
          <a:ln>
            <a:solidFill>
              <a:srgbClr val="99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6 CuadroTexto"/>
          <p:cNvSpPr txBox="1"/>
          <p:nvPr/>
        </p:nvSpPr>
        <p:spPr>
          <a:xfrm>
            <a:off x="5940152" y="3501008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100" b="1" dirty="0" smtClean="0">
                <a:latin typeface="Century Gothic" pitchFamily="34" charset="0"/>
              </a:rPr>
              <a:t>80,60%</a:t>
            </a:r>
            <a:endParaRPr lang="es-EC" sz="1100" b="1" dirty="0">
              <a:latin typeface="Century Gothic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491880" y="5805264"/>
            <a:ext cx="8557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100" b="1" dirty="0" smtClean="0">
                <a:latin typeface="Century Gothic" pitchFamily="34" charset="0"/>
              </a:rPr>
              <a:t>12.938%</a:t>
            </a:r>
            <a:endParaRPr lang="es-EC" sz="1100" b="1" dirty="0">
              <a:latin typeface="Century Gothic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259632" y="4653136"/>
            <a:ext cx="2232248" cy="830997"/>
          </a:xfrm>
          <a:prstGeom prst="rect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 sz="1100" b="1" i="0" u="none" strike="noStrike" kern="1200" baseline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es-EC" sz="1600" dirty="0" smtClean="0">
                <a:latin typeface="Arial" pitchFamily="34" charset="0"/>
                <a:cs typeface="Arial" pitchFamily="34" charset="0"/>
              </a:rPr>
              <a:t>EVOLUCIÓN DE COLOCACIONES DE LAS COAC'S</a:t>
            </a:r>
            <a:endParaRPr lang="es-EC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372200" y="1268760"/>
            <a:ext cx="1872208" cy="1323439"/>
          </a:xfrm>
          <a:prstGeom prst="rect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 sz="1200" b="1" i="0" u="none" strike="noStrike" kern="1200" baseline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es-EC" sz="1600" dirty="0" smtClean="0">
                <a:latin typeface="Arial" pitchFamily="34" charset="0"/>
                <a:cs typeface="Arial" pitchFamily="34" charset="0"/>
              </a:rPr>
              <a:t>NIVEL DE COLOCACIONES DEL SISTEMA FINANCIERO NACIONAL</a:t>
            </a:r>
            <a:endParaRPr lang="es-EC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Flecha derecha"/>
          <p:cNvSpPr/>
          <p:nvPr/>
        </p:nvSpPr>
        <p:spPr>
          <a:xfrm rot="16200000">
            <a:off x="3347864" y="5805264"/>
            <a:ext cx="216024" cy="216024"/>
          </a:xfrm>
          <a:prstGeom prst="rightArrow">
            <a:avLst/>
          </a:prstGeom>
          <a:solidFill>
            <a:srgbClr val="99CC00"/>
          </a:solidFill>
          <a:ln>
            <a:solidFill>
              <a:srgbClr val="99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/>
        </p:nvGraphicFramePr>
        <p:xfrm>
          <a:off x="683568" y="764704"/>
          <a:ext cx="4759984" cy="3101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áfico"/>
          <p:cNvGraphicFramePr/>
          <p:nvPr/>
        </p:nvGraphicFramePr>
        <p:xfrm>
          <a:off x="3995936" y="4077072"/>
          <a:ext cx="4429125" cy="220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1475656" y="4653136"/>
            <a:ext cx="2304256" cy="830997"/>
          </a:xfrm>
          <a:prstGeom prst="rect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PARTICIPACIÓN DE LAS COAC'S EN EL MICROCRÉDITO 2010</a:t>
            </a:r>
            <a:endParaRPr kumimoji="0" lang="es-EC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796136" y="1412776"/>
            <a:ext cx="2160240" cy="1323439"/>
          </a:xfrm>
          <a:prstGeom prst="rect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MOROSIDAD DE LA CARTERA  DE MICROCRÉDITO  EN EL SISTEMA DE COOPERATIVAS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/>
        </p:nvGraphicFramePr>
        <p:xfrm>
          <a:off x="971600" y="548680"/>
          <a:ext cx="3033137" cy="2855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áfico"/>
          <p:cNvGraphicFramePr/>
          <p:nvPr/>
        </p:nvGraphicFramePr>
        <p:xfrm>
          <a:off x="5004048" y="1700808"/>
          <a:ext cx="3041936" cy="2855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7 Gráfico"/>
          <p:cNvGraphicFramePr/>
          <p:nvPr/>
        </p:nvGraphicFramePr>
        <p:xfrm>
          <a:off x="1259632" y="3573016"/>
          <a:ext cx="3024336" cy="2765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556194"/>
            <a:ext cx="45365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ESTRUCTURA PORCENTUAL DEL PIB POR ACTIVIDAD ECONÓMICA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051720" y="4124944"/>
          <a:ext cx="5832648" cy="1968352"/>
        </p:xfrm>
        <a:graphic>
          <a:graphicData uri="http://schemas.openxmlformats.org/drawingml/2006/table">
            <a:tbl>
              <a:tblPr/>
              <a:tblGrid>
                <a:gridCol w="3028520"/>
                <a:gridCol w="701032"/>
                <a:gridCol w="701032"/>
                <a:gridCol w="701032"/>
                <a:gridCol w="701032"/>
              </a:tblGrid>
              <a:tr h="229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RAMAS DE ACTIVIDAD \ AÑOS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2007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2008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2009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58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  <a:cs typeface="Times New Roman"/>
                        </a:rPr>
                        <a:t>Agricultura, ganadería, caza y silvicultura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3,42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1,67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0,25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0,85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  <a:cs typeface="Times New Roman"/>
                        </a:rPr>
                        <a:t>Explotación de minas y canteras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-7,54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0,01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-4,01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0,06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  <a:cs typeface="Times New Roman"/>
                        </a:rPr>
                        <a:t>Industrias manufactureras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3,16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9,11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0,76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0,33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  <a:cs typeface="Times New Roman"/>
                        </a:rPr>
                        <a:t>Suministro de electricidad y agua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17,09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30,03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-9,19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1,58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  <a:cs typeface="Times New Roman"/>
                        </a:rPr>
                        <a:t>Construcción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1,00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8,85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7,01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4,87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  <a:cs typeface="Times New Roman"/>
                        </a:rPr>
                        <a:t>Comercio al por mayor y al por menor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0,19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10,76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-1,92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7,48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58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  <a:cs typeface="Times New Roman"/>
                        </a:rPr>
                        <a:t>Transporte y almacenamiento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4,69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9,78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6,11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1,57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  <a:cs typeface="Times New Roman"/>
                        </a:rPr>
                        <a:t>Intermediación financiera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2,89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6,36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2,95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5,28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58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  <a:cs typeface="Times New Roman"/>
                        </a:rPr>
                        <a:t>Otros servicios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  <a:cs typeface="Times New Roman"/>
                        </a:rPr>
                        <a:t>4,68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  <a:cs typeface="Times New Roman"/>
                        </a:rPr>
                        <a:t>4,30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  <a:cs typeface="Times New Roman"/>
                        </a:rPr>
                        <a:t>3,03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  <a:cs typeface="Times New Roman"/>
                        </a:rPr>
                        <a:t>4,44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979712" y="3734126"/>
            <a:ext cx="59046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CRECIMIENTO DE LOS SECTORES ECONÓMICOS</a:t>
            </a:r>
            <a:endParaRPr kumimoji="0" lang="es-EC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755576" y="1172616"/>
          <a:ext cx="6768753" cy="2125541"/>
        </p:xfrm>
        <a:graphic>
          <a:graphicData uri="http://schemas.openxmlformats.org/drawingml/2006/table">
            <a:tbl>
              <a:tblPr/>
              <a:tblGrid>
                <a:gridCol w="4235884"/>
                <a:gridCol w="633556"/>
                <a:gridCol w="633556"/>
                <a:gridCol w="633556"/>
                <a:gridCol w="632201"/>
              </a:tblGrid>
              <a:tr h="175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INDUSTRIA / AÑOS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2007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2008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2009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2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Agricultura, ganadería, silvicultura y pesca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9,36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8,94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8,87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8,67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Explotación de minas y canteras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11,70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11,01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10,46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10,13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Industrias manufactureras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13,73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14,09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14,05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13,65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Suministro de electricidad y agua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1,15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1,40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1,26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1,24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Construcción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7,87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8,06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8,54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8,67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Comercio al por mayor y al por menor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10,50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10,94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10,62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11,05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Transporte, almacenamiento y comunicaciones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8,77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9,05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9,51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9,35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Intermediación financiera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2,55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2,55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2,60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2,65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Otros servicios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29,47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28,90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29,47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29,80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Otros elementos del PIB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4,90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5,06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4,63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4,79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555776" y="4238706"/>
          <a:ext cx="4464496" cy="2142622"/>
        </p:xfrm>
        <a:graphic>
          <a:graphicData uri="http://schemas.openxmlformats.org/drawingml/2006/table">
            <a:tbl>
              <a:tblPr/>
              <a:tblGrid>
                <a:gridCol w="3373614"/>
                <a:gridCol w="1090882"/>
              </a:tblGrid>
              <a:tr h="3845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Ramas de actividad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Correlación (r)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57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Agricultura, ganadería, caza y silvicultura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-0,0861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Explotación de minas y canteras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0,0261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Industrias manufactureras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0,8010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57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Suministro de electricidad y agua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0,5890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Construcción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-0,2866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Comercio al por mayor y al por menor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0,7540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57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Transporte y almacenamiento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-0,4081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Intermediación financiera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0,2421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Otros servicios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-0,9565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275856" y="3878666"/>
            <a:ext cx="29386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ÍNDICES DE CORRELACIÓN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683568" y="1566556"/>
          <a:ext cx="7416824" cy="1952070"/>
        </p:xfrm>
        <a:graphic>
          <a:graphicData uri="http://schemas.openxmlformats.org/drawingml/2006/table">
            <a:tbl>
              <a:tblPr/>
              <a:tblGrid>
                <a:gridCol w="3386521"/>
                <a:gridCol w="1008688"/>
                <a:gridCol w="1007205"/>
                <a:gridCol w="1007205"/>
                <a:gridCol w="1007205"/>
              </a:tblGrid>
              <a:tr h="212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RAMAS DE ACTIVIDAD \ AÑOS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2007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2008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2009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76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Agricultura, ganadería, caza y silvicultura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61,38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75,82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32,62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104,54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Explotación de minas y canteras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2,07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2,89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1,24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1,93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Industrias manufactureras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71,46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83,40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34,26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16,72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Suministro de electricidad y agua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0,48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1,11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0,52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1,43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Construcción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87,42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99,17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32,78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23,00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Comercio al por mayor y al por menor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182,94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239,63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98,53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164,23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Transporte y almacenamiento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77,49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112,41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44,55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91,25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Intermediación financiera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50,34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75,91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33,16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11,18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Otros servicios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333,62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336,49</a:t>
                      </a: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737,66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910,00</a:t>
                      </a: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79512" y="671405"/>
            <a:ext cx="51125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COLOCACIONES DE LAS COAC’S POR SECTORES ECONÓMICOS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(Millones de dólares)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548680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dirty="0" smtClean="0">
                <a:latin typeface="Century Gothic" pitchFamily="34" charset="0"/>
              </a:rPr>
              <a:t>Conclusiones</a:t>
            </a:r>
            <a:endParaRPr lang="es-EC" sz="3600" b="1" dirty="0">
              <a:latin typeface="Century Gothic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1556792"/>
            <a:ext cx="77048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2000" dirty="0" smtClean="0">
                <a:latin typeface="Arial" pitchFamily="34" charset="0"/>
                <a:cs typeface="Arial" pitchFamily="34" charset="0"/>
              </a:rPr>
              <a:t>-La solidez que presenta el sistema evidencia el gran aporte de las 13 cooperativas más grandes que al finalizar el año 2010 constituyeron el 69,16% de los activos 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totales.</a:t>
            </a:r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000" dirty="0" smtClean="0">
                <a:latin typeface="Arial" pitchFamily="34" charset="0"/>
                <a:cs typeface="Arial" pitchFamily="34" charset="0"/>
              </a:rPr>
              <a:t>-Durante el año 2008 y 2009, el sistema experimentó una desaceleración de sus captaciones y colocaciones, 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sin 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embargo, existe una pequeña recuperación para el año 2010 gracias al crecimiento de los depósitos y de una reducción en la morosidad, lo que permitió aumentar la cartera de crédito. </a:t>
            </a:r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000" dirty="0" smtClean="0">
                <a:latin typeface="Arial" pitchFamily="34" charset="0"/>
                <a:cs typeface="Arial" pitchFamily="34" charset="0"/>
              </a:rPr>
              <a:t>-Las entidades cooperativistas mantuvieron una evolución que se ajustó al entorno económico del país, por ello se puede apreciar cierto deterioro de los indicadores durante la recesión económica mundial (2008-2009).</a:t>
            </a:r>
          </a:p>
          <a:p>
            <a:pPr algn="just"/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C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352928" cy="930027"/>
          </a:xfrm>
        </p:spPr>
        <p:txBody>
          <a:bodyPr/>
          <a:lstStyle/>
          <a:p>
            <a:pPr algn="ctr"/>
            <a:r>
              <a:rPr lang="es-EC" sz="3600" dirty="0" smtClean="0">
                <a:solidFill>
                  <a:sysClr val="windowText" lastClr="000000"/>
                </a:solidFill>
              </a:rPr>
              <a:t>SISTEMA FINANCIERO </a:t>
            </a:r>
            <a:endParaRPr lang="es-EC" sz="3600" dirty="0">
              <a:solidFill>
                <a:sysClr val="windowText" lastClr="000000"/>
              </a:solidFill>
            </a:endParaRPr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44824"/>
            <a:ext cx="6696744" cy="3894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692696"/>
            <a:ext cx="813690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000" dirty="0" smtClean="0">
                <a:latin typeface="Arial" pitchFamily="34" charset="0"/>
                <a:cs typeface="Arial" pitchFamily="34" charset="0"/>
              </a:rPr>
              <a:t>-Las COAC’s mantuvieron niveles prudentes de capitalización en su esfuerzo por fortalecer la estructura patrimonial y que gradualmente la mayoría de las instituciones han ido logrando en los últimos períodos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000" dirty="0" smtClean="0">
                <a:latin typeface="Arial" pitchFamily="34" charset="0"/>
                <a:cs typeface="Arial" pitchFamily="34" charset="0"/>
              </a:rPr>
              <a:t>-El 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sistema presenta una leve reducción en la morosidad de sus carteras; sin embargo, en los años 2008 y 2009 la tendencia que se mantenía sufre un retroceso debido al contexto económico. </a:t>
            </a:r>
          </a:p>
          <a:p>
            <a:pPr algn="just"/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000" dirty="0" smtClean="0">
                <a:latin typeface="Arial" pitchFamily="34" charset="0"/>
                <a:cs typeface="Arial" pitchFamily="34" charset="0"/>
              </a:rPr>
              <a:t>-Se 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aprecia una mejoría en la cobertura con provisiones de la cartera improductiva del sistema; no obstante, en un análisis individual se observa una marcada dispersión en las coberturas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000" dirty="0" smtClean="0">
                <a:latin typeface="Arial" pitchFamily="34" charset="0"/>
                <a:cs typeface="Arial" pitchFamily="34" charset="0"/>
              </a:rPr>
              <a:t>-A pesar de la tendencia creciente en los gastos, los indicadores de eficiencia operativa mejoran en el último año de análisis debido a la dinámica que ha tenido la cartera y los ingresos operativos, además del aumento en la generación de ingresos por servicios. </a:t>
            </a:r>
          </a:p>
          <a:p>
            <a:pPr algn="just"/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s-EC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476672"/>
            <a:ext cx="813690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000" dirty="0" smtClean="0">
                <a:latin typeface="Arial" pitchFamily="34" charset="0"/>
                <a:cs typeface="Arial" pitchFamily="34" charset="0"/>
              </a:rPr>
              <a:t>-Los índices de rentabilidad del sistema cooperativista mostraron un leve repunte gracias al incremento de las utilidades generadas por sus integrantes tal como se puede observar en la evolución constante y positiva del ROE 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y ROA.</a:t>
            </a:r>
          </a:p>
          <a:p>
            <a:pPr algn="just"/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000" dirty="0" smtClean="0">
                <a:latin typeface="Arial" pitchFamily="34" charset="0"/>
                <a:cs typeface="Arial" pitchFamily="34" charset="0"/>
              </a:rPr>
              <a:t>-Los depósitos continuaron con la tendencia decreciente que se presentó desde finales del año 2008, lo que impulsó a las cooperativas a manejar políticas que privilegiaron la liquidez en función de la reducción de las colocaciones otorgándole al sector niveles apropiados en sus indicadores. </a:t>
            </a:r>
          </a:p>
          <a:p>
            <a:pPr algn="just"/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000" dirty="0" smtClean="0">
                <a:latin typeface="Arial" pitchFamily="34" charset="0"/>
                <a:cs typeface="Arial" pitchFamily="34" charset="0"/>
              </a:rPr>
              <a:t>-El desarrollo del cooperativismo ha visto limitado su crecimiento durante las últimas décadas debido a la problemática de una legislación obsoleta que impedía su adecuado control y supervisión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000" dirty="0" smtClean="0">
                <a:latin typeface="Arial" pitchFamily="34" charset="0"/>
                <a:cs typeface="Arial" pitchFamily="34" charset="0"/>
              </a:rPr>
              <a:t>Si bien la Ley Orgánica de Economía Popular y Solidaria presenta varias innovaciones, es difícil estimar el impacto que tendrá sobre el sector en general. </a:t>
            </a:r>
          </a:p>
          <a:p>
            <a:pPr algn="just"/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C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736243"/>
            <a:ext cx="81369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000" dirty="0" smtClean="0">
                <a:latin typeface="Arial" pitchFamily="34" charset="0"/>
                <a:cs typeface="Arial" pitchFamily="34" charset="0"/>
              </a:rPr>
              <a:t>-La 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economía ecuatoriana a lo largo de los cuatro años de análisis, ha mantenido un nivel de relativa estabilidad en donde se aprecia que en el sector real, el PIB creció a un ritmo anual promedio del 3,2%, en tanto que el IDEAC mantuvo una tendencia creciente que culminó en 405,31 puntos a diciembre del 2010. La inflación marcó un repunte durante los años 2008 y parte del 2009, mientras que el resto del período se mantuvo por debajo del 4%. El desempleo mantuvo niveles constantes fluctuando entre un mínimo de 6,10% y un máximo de 9,10%. </a:t>
            </a:r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000" dirty="0" smtClean="0">
                <a:latin typeface="Arial" pitchFamily="34" charset="0"/>
                <a:cs typeface="Arial" pitchFamily="34" charset="0"/>
              </a:rPr>
              <a:t>-La banca privada continúa siendo el sector que más recursos moviliza en la economía ecuatoriana, pero se puede apreciar un gran dinamismo de las cooperativas de ahorro y crédito. </a:t>
            </a:r>
          </a:p>
          <a:p>
            <a:pPr algn="just"/>
            <a:endParaRPr lang="es-EC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611971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000" dirty="0" smtClean="0">
                <a:latin typeface="Arial" pitchFamily="34" charset="0"/>
                <a:cs typeface="Arial" pitchFamily="34" charset="0"/>
              </a:rPr>
              <a:t>-Es destacable el desempeño de las cooperativas de ahorro y crédito sobre el microcrédito ya que a partir del 2002 vienen manteniendo un acelerado crecimiento y gracias a ello en diciembre de 2010 se constituye como el segundo subsistema con mayor participación en la totalidad de los microcréditos concedidos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000" dirty="0" smtClean="0"/>
              <a:t>-Los </a:t>
            </a:r>
            <a:r>
              <a:rPr lang="es-ES" sz="2000" dirty="0" smtClean="0"/>
              <a:t>índices de crecimiento de los sectores Industrias Manufactureras y Comercio al por mayor y por menor se vieron impulsados, entre otros factores, por las colocaciones de las Cooperativas de Ahorro y Crédito y contribuyeron al desarrollo de la economía ecuatoriana durante el período de estudio.</a:t>
            </a:r>
            <a:endParaRPr lang="es-EC" sz="2000" dirty="0" smtClean="0"/>
          </a:p>
          <a:p>
            <a:pPr algn="just"/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C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620688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b="1" dirty="0" smtClean="0">
                <a:latin typeface="Century Gothic" pitchFamily="34" charset="0"/>
              </a:rPr>
              <a:t>Recomendaciones</a:t>
            </a:r>
            <a:endParaRPr lang="es-EC" sz="3200" b="1" dirty="0">
              <a:latin typeface="Century Gothic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1484784"/>
            <a:ext cx="8136904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1900" dirty="0" smtClean="0">
                <a:latin typeface="Arial" pitchFamily="34" charset="0"/>
                <a:cs typeface="Arial" pitchFamily="34" charset="0"/>
              </a:rPr>
              <a:t>-Realizar continuos análisis comparativos con la finalidad de monitorear la evolución de las operaciones del sector cooperativista de ahorro y </a:t>
            </a:r>
            <a:r>
              <a:rPr lang="es-EC" sz="1900" dirty="0" smtClean="0">
                <a:latin typeface="Arial" pitchFamily="34" charset="0"/>
                <a:cs typeface="Arial" pitchFamily="34" charset="0"/>
              </a:rPr>
              <a:t>crédito.</a:t>
            </a:r>
            <a:endParaRPr lang="es-EC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C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1900" dirty="0" smtClean="0">
                <a:latin typeface="Arial" pitchFamily="34" charset="0"/>
                <a:cs typeface="Arial" pitchFamily="34" charset="0"/>
              </a:rPr>
              <a:t>-Evaluar los impactos a corto y largo plazo de la aplicación de la Ley Orgánica de Economía Popular y Solidaria, aprobada en Abril del </a:t>
            </a:r>
            <a:r>
              <a:rPr lang="es-EC" sz="1900" dirty="0" smtClean="0">
                <a:latin typeface="Arial" pitchFamily="34" charset="0"/>
                <a:cs typeface="Arial" pitchFamily="34" charset="0"/>
              </a:rPr>
              <a:t>2011</a:t>
            </a:r>
            <a:r>
              <a:rPr lang="es-EC" sz="1900" dirty="0" smtClean="0">
                <a:latin typeface="Arial" pitchFamily="34" charset="0"/>
                <a:cs typeface="Arial" pitchFamily="34" charset="0"/>
              </a:rPr>
              <a:t>.</a:t>
            </a:r>
            <a:endParaRPr lang="es-EC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C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1900" dirty="0" smtClean="0">
                <a:latin typeface="Arial" pitchFamily="34" charset="0"/>
                <a:cs typeface="Arial" pitchFamily="34" charset="0"/>
              </a:rPr>
              <a:t>-La Superintendencia de Economía Popular y Solidaria debería realizar un exhaustivo estudio sobre el cumplimiento de los objetivos sociales de las cooperativas de ahorro y crédito que permita depurar al sector de aquellas entidades en las cuales han primado los intereses económicos y la competencia desleal sobre el espíritu cooperativista</a:t>
            </a:r>
            <a:r>
              <a:rPr lang="es-EC" sz="19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EC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1900" dirty="0" smtClean="0">
                <a:latin typeface="Arial" pitchFamily="34" charset="0"/>
                <a:cs typeface="Arial" pitchFamily="34" charset="0"/>
              </a:rPr>
              <a:t>-Fortalecer la educación cooperativa en todos los niveles tanto en los aspectos doctrinarios como su incidencia y su aplicabilidad en la realidad ecuatoriana.</a:t>
            </a:r>
          </a:p>
          <a:p>
            <a:pPr algn="just"/>
            <a:endParaRPr lang="es-EC" sz="19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764704"/>
            <a:ext cx="81369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000" dirty="0" smtClean="0">
                <a:latin typeface="Arial" pitchFamily="34" charset="0"/>
                <a:cs typeface="Arial" pitchFamily="34" charset="0"/>
              </a:rPr>
              <a:t>-Mejorar los 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sistemas y estructuras crediticias para satisfacer las demandas financieras de sus socios tanto actuales como potenciales.</a:t>
            </a:r>
          </a:p>
          <a:p>
            <a:pPr algn="just"/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000" dirty="0" smtClean="0">
                <a:latin typeface="Arial" pitchFamily="34" charset="0"/>
                <a:cs typeface="Arial" pitchFamily="34" charset="0"/>
              </a:rPr>
              <a:t>-Las cooperativas de ahorro y crédito, deberían implementar herramientas que permitan mejorar la medición del riesgo crediticio y que a su vez eviten el posible sobreendeudamiento de sus socios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000" dirty="0" smtClean="0">
                <a:latin typeface="Arial" pitchFamily="34" charset="0"/>
                <a:cs typeface="Arial" pitchFamily="34" charset="0"/>
              </a:rPr>
              <a:t>-La Superintendencia de Economía Popular y Solidaria debería remitir un ranking mensual en función de la calificación de los indicadores financieros de las cooperativas de ahorro y crédito.</a:t>
            </a:r>
          </a:p>
          <a:p>
            <a:pPr algn="just"/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000" dirty="0" smtClean="0">
                <a:latin typeface="Arial" pitchFamily="34" charset="0"/>
                <a:cs typeface="Arial" pitchFamily="34" charset="0"/>
              </a:rPr>
              <a:t>-Las entidades de supervisión y control deberían desarrollar un sistema de indicadores de alerta temprana que permita determinar la vulnerabilidad de las cooperativas hacia una crisis del sector y adoptar las medidas necesarias para prevenirla.</a:t>
            </a:r>
          </a:p>
          <a:p>
            <a:pPr algn="just"/>
            <a:r>
              <a:rPr lang="es-EC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C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395536" y="548680"/>
            <a:ext cx="8352928" cy="569987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2400" b="1" i="0" u="none" strike="noStrike" kern="1200" cap="none" spc="0" normalizeH="0" baseline="0" noProof="0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ESTRUCTURA DEL SISTEMA FINANCIERO ECUATORIANO</a:t>
            </a:r>
            <a:endParaRPr kumimoji="0" lang="es-EC" sz="2400" b="1" i="0" u="none" strike="noStrike" kern="1200" cap="none" spc="0" normalizeH="0" baseline="0" noProof="0" dirty="0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ysClr val="windowText" lastClr="000000"/>
              </a:solidFill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4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196752"/>
            <a:ext cx="6624736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899592" y="1397000"/>
          <a:ext cx="7200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11560" y="1556792"/>
            <a:ext cx="8352928" cy="930027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sz="2800" b="1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EVOLUCIÓN DE LAS COAC’S DE ACUERDO A SU ENTE REGULADOR A PARTIR DE LA DOLARIZACIÓN</a:t>
            </a:r>
            <a:endParaRPr kumimoji="0" lang="es-EC" sz="2800" b="1" i="0" u="none" strike="noStrike" kern="1200" cap="none" spc="0" normalizeH="0" baseline="0" noProof="0" dirty="0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ysClr val="windowText" lastClr="000000"/>
              </a:solidFill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5" name="Imagen 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068960"/>
            <a:ext cx="5504850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3635896" y="836712"/>
            <a:ext cx="2664296" cy="576063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sz="2800" b="1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RIESGO</a:t>
            </a:r>
            <a:endParaRPr kumimoji="0" lang="es-EC" sz="2800" b="1" i="0" u="none" strike="noStrike" kern="1200" cap="none" spc="0" normalizeH="0" baseline="0" noProof="0" dirty="0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ysClr val="windowText" lastClr="000000"/>
              </a:solidFill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755576" y="1484784"/>
            <a:ext cx="7344816" cy="792088"/>
          </a:xfrm>
          <a:prstGeom prst="round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Posibilidad de que se produzca un hecho generador de pérdidas que afecten el valor económico de las instituciones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2051720" y="3140968"/>
            <a:ext cx="4896544" cy="576063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sz="2800" b="1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METODOLOGÍA CAMEL</a:t>
            </a:r>
            <a:endParaRPr kumimoji="0" lang="es-EC" sz="2800" b="1" i="0" u="none" strike="noStrike" kern="1200" cap="none" spc="0" normalizeH="0" baseline="0" noProof="0" dirty="0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ysClr val="windowText" lastClr="000000"/>
              </a:solidFill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3707904" y="4365104"/>
            <a:ext cx="1584176" cy="1224136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dirty="0" smtClean="0">
                <a:solidFill>
                  <a:schemeClr val="tx1"/>
                </a:solidFill>
              </a:rPr>
              <a:t>- Balance General</a:t>
            </a:r>
          </a:p>
          <a:p>
            <a:r>
              <a:rPr lang="es-EC" dirty="0" smtClean="0">
                <a:solidFill>
                  <a:schemeClr val="tx1"/>
                </a:solidFill>
              </a:rPr>
              <a:t>- Estado de Resultados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1835696" y="4365104"/>
            <a:ext cx="1656184" cy="1224136"/>
          </a:xfrm>
          <a:prstGeom prst="roundRect">
            <a:avLst/>
          </a:prstGeom>
          <a:noFill/>
          <a:ln>
            <a:solidFill>
              <a:srgbClr val="F8800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Mecanismos de prevención y solución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5508104" y="4365104"/>
            <a:ext cx="1800200" cy="1224136"/>
          </a:xfrm>
          <a:prstGeom prst="roundRect">
            <a:avLst/>
          </a:prstGeom>
          <a:ln>
            <a:solidFill>
              <a:srgbClr val="8F0B4D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Aspectos operacionales y financieros</a:t>
            </a:r>
          </a:p>
        </p:txBody>
      </p:sp>
      <p:sp>
        <p:nvSpPr>
          <p:cNvPr id="11" name="10 Flecha derecha"/>
          <p:cNvSpPr/>
          <p:nvPr/>
        </p:nvSpPr>
        <p:spPr>
          <a:xfrm rot="4363838">
            <a:off x="5951098" y="3859682"/>
            <a:ext cx="360040" cy="288032"/>
          </a:xfrm>
          <a:prstGeom prst="rightArrow">
            <a:avLst/>
          </a:prstGeom>
          <a:solidFill>
            <a:srgbClr val="00B0F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" name="11 Flecha derecha"/>
          <p:cNvSpPr/>
          <p:nvPr/>
        </p:nvSpPr>
        <p:spPr>
          <a:xfrm rot="7103244">
            <a:off x="2588042" y="3871866"/>
            <a:ext cx="360040" cy="288032"/>
          </a:xfrm>
          <a:prstGeom prst="rightArrow">
            <a:avLst/>
          </a:prstGeom>
          <a:solidFill>
            <a:srgbClr val="00B0F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12 Flecha derecha"/>
          <p:cNvSpPr/>
          <p:nvPr/>
        </p:nvSpPr>
        <p:spPr>
          <a:xfrm rot="5177071">
            <a:off x="4294913" y="3859682"/>
            <a:ext cx="360040" cy="288032"/>
          </a:xfrm>
          <a:prstGeom prst="rightArrow">
            <a:avLst/>
          </a:prstGeom>
          <a:solidFill>
            <a:srgbClr val="00B0F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323528" y="548680"/>
            <a:ext cx="4896544" cy="576063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sz="2800" b="1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METODOLOGÍA CAMEL</a:t>
            </a:r>
            <a:endParaRPr kumimoji="0" lang="es-EC" sz="2800" b="1" i="0" u="none" strike="noStrike" kern="1200" cap="none" spc="0" normalizeH="0" baseline="0" noProof="0" dirty="0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ysClr val="windowText" lastClr="000000"/>
              </a:solidFill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539552" y="1628800"/>
            <a:ext cx="2088232" cy="64807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Adecuación de Capital</a:t>
            </a:r>
            <a:endParaRPr lang="es-EC" b="1" dirty="0"/>
          </a:p>
        </p:txBody>
      </p:sp>
      <p:sp>
        <p:nvSpPr>
          <p:cNvPr id="7" name="6 Rectángulo redondeado"/>
          <p:cNvSpPr/>
          <p:nvPr/>
        </p:nvSpPr>
        <p:spPr>
          <a:xfrm>
            <a:off x="539552" y="2564904"/>
            <a:ext cx="2088232" cy="64807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Calidad de Activos</a:t>
            </a:r>
            <a:endParaRPr lang="es-EC" b="1" dirty="0"/>
          </a:p>
        </p:txBody>
      </p:sp>
      <p:sp>
        <p:nvSpPr>
          <p:cNvPr id="8" name="7 Rectángulo redondeado"/>
          <p:cNvSpPr/>
          <p:nvPr/>
        </p:nvSpPr>
        <p:spPr>
          <a:xfrm>
            <a:off x="539552" y="3501008"/>
            <a:ext cx="2088232" cy="648072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Manejo corporativo</a:t>
            </a:r>
            <a:endParaRPr lang="es-EC" b="1" dirty="0"/>
          </a:p>
        </p:txBody>
      </p:sp>
      <p:sp>
        <p:nvSpPr>
          <p:cNvPr id="9" name="8 Rectángulo redondeado"/>
          <p:cNvSpPr/>
          <p:nvPr/>
        </p:nvSpPr>
        <p:spPr>
          <a:xfrm>
            <a:off x="539552" y="4437112"/>
            <a:ext cx="2088232" cy="648072"/>
          </a:xfrm>
          <a:prstGeom prst="roundRect">
            <a:avLst/>
          </a:prstGeom>
          <a:solidFill>
            <a:srgbClr val="1C9BA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Rendimiento</a:t>
            </a:r>
            <a:endParaRPr lang="es-EC" b="1" dirty="0"/>
          </a:p>
        </p:txBody>
      </p:sp>
      <p:sp>
        <p:nvSpPr>
          <p:cNvPr id="10" name="9 Rectángulo redondeado"/>
          <p:cNvSpPr/>
          <p:nvPr/>
        </p:nvSpPr>
        <p:spPr>
          <a:xfrm>
            <a:off x="539552" y="5373216"/>
            <a:ext cx="2088232" cy="64807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Liquidez</a:t>
            </a:r>
            <a:endParaRPr lang="es-EC" b="1" dirty="0"/>
          </a:p>
        </p:txBody>
      </p:sp>
      <p:sp>
        <p:nvSpPr>
          <p:cNvPr id="11" name="10 Flecha derecha"/>
          <p:cNvSpPr/>
          <p:nvPr/>
        </p:nvSpPr>
        <p:spPr>
          <a:xfrm>
            <a:off x="2771800" y="1772816"/>
            <a:ext cx="360040" cy="28803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" name="11 Rectángulo redondeado"/>
          <p:cNvSpPr/>
          <p:nvPr/>
        </p:nvSpPr>
        <p:spPr>
          <a:xfrm>
            <a:off x="4607496" y="1484784"/>
            <a:ext cx="2484784" cy="648072"/>
          </a:xfrm>
          <a:prstGeom prst="round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Riesgos cubiertos con capital y reservas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3" name="12 Flecha derecha"/>
          <p:cNvSpPr/>
          <p:nvPr/>
        </p:nvSpPr>
        <p:spPr>
          <a:xfrm>
            <a:off x="2771800" y="2780928"/>
            <a:ext cx="360040" cy="28803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" name="13 Flecha derecha"/>
          <p:cNvSpPr/>
          <p:nvPr/>
        </p:nvSpPr>
        <p:spPr>
          <a:xfrm>
            <a:off x="2771800" y="3645024"/>
            <a:ext cx="360040" cy="28803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5" name="14 Flecha derecha"/>
          <p:cNvSpPr/>
          <p:nvPr/>
        </p:nvSpPr>
        <p:spPr>
          <a:xfrm>
            <a:off x="2771800" y="4653136"/>
            <a:ext cx="360040" cy="28803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6" name="15 Flecha derecha"/>
          <p:cNvSpPr/>
          <p:nvPr/>
        </p:nvSpPr>
        <p:spPr>
          <a:xfrm>
            <a:off x="2771800" y="5589240"/>
            <a:ext cx="360040" cy="28803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7" name="16 Rectángulo redondeado"/>
          <p:cNvSpPr/>
          <p:nvPr/>
        </p:nvSpPr>
        <p:spPr>
          <a:xfrm>
            <a:off x="7092280" y="1268760"/>
            <a:ext cx="1332656" cy="648072"/>
          </a:xfrm>
          <a:prstGeom prst="round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Absorber pérdidas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3239344" y="1628800"/>
            <a:ext cx="1368152" cy="648072"/>
          </a:xfrm>
          <a:prstGeom prst="round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Solvencia financiera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4644008" y="2420888"/>
            <a:ext cx="2483768" cy="648072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Deterioro en la calidad de activos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7127776" y="2204864"/>
            <a:ext cx="1332656" cy="648072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Riesgo crediticio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3239344" y="2564904"/>
            <a:ext cx="1404664" cy="648072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Impacto de pérdidas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22" name="21 Rectángulo redondeado"/>
          <p:cNvSpPr/>
          <p:nvPr/>
        </p:nvSpPr>
        <p:spPr>
          <a:xfrm>
            <a:off x="4788024" y="3284984"/>
            <a:ext cx="2232248" cy="792088"/>
          </a:xfrm>
          <a:prstGeom prst="roundRect">
            <a:avLst/>
          </a:prstGeom>
          <a:noFill/>
          <a:ln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>
                <a:solidFill>
                  <a:schemeClr val="tx1"/>
                </a:solidFill>
              </a:rPr>
              <a:t>Capacidad operativa y eficiencia activos</a:t>
            </a:r>
            <a:endParaRPr lang="es-EC" sz="1600" dirty="0">
              <a:solidFill>
                <a:schemeClr val="tx1"/>
              </a:solidFill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7020272" y="3140968"/>
            <a:ext cx="1440160" cy="792088"/>
          </a:xfrm>
          <a:prstGeom prst="roundRect">
            <a:avLst/>
          </a:prstGeom>
          <a:noFill/>
          <a:ln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>
                <a:solidFill>
                  <a:schemeClr val="tx1"/>
                </a:solidFill>
              </a:rPr>
              <a:t>Información cualitativa subjetiva</a:t>
            </a:r>
            <a:endParaRPr lang="es-EC" sz="1600" dirty="0">
              <a:solidFill>
                <a:schemeClr val="tx1"/>
              </a:solidFill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3239344" y="3501008"/>
            <a:ext cx="1548680" cy="648072"/>
          </a:xfrm>
          <a:prstGeom prst="roundRect">
            <a:avLst/>
          </a:prstGeom>
          <a:noFill/>
          <a:ln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>
                <a:solidFill>
                  <a:schemeClr val="tx1"/>
                </a:solidFill>
              </a:rPr>
              <a:t>Eficiencia administrativa</a:t>
            </a:r>
            <a:endParaRPr lang="es-EC" sz="1600" dirty="0">
              <a:solidFill>
                <a:schemeClr val="tx1"/>
              </a:solidFill>
            </a:endParaRPr>
          </a:p>
        </p:txBody>
      </p:sp>
      <p:sp>
        <p:nvSpPr>
          <p:cNvPr id="25" name="24 Rectángulo redondeado"/>
          <p:cNvSpPr/>
          <p:nvPr/>
        </p:nvSpPr>
        <p:spPr>
          <a:xfrm>
            <a:off x="5508104" y="4437112"/>
            <a:ext cx="2699792" cy="648072"/>
          </a:xfrm>
          <a:prstGeom prst="round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Estabilidad, crecimiento y expansión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3275856" y="4509120"/>
            <a:ext cx="2232248" cy="648072"/>
          </a:xfrm>
          <a:prstGeom prst="round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Potencial de generar utilidades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5508104" y="5308409"/>
            <a:ext cx="2699792" cy="63367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Mayores acreedores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3275856" y="5445224"/>
            <a:ext cx="2232248" cy="576064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Obligaciones a corto plazo</a:t>
            </a:r>
            <a:endParaRPr lang="es-EC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6"/>
            <a:ext cx="7430591" cy="4162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611560" y="908720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RESULTADOS CAMEL DEL SISTEMA DE COOPERATIVAS</a:t>
            </a:r>
            <a:endParaRPr lang="es-EC" sz="2000" b="1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44824"/>
            <a:ext cx="7515225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611560" y="908720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RESULTADOS CAMEL DEL SISTEMA DE COOPERATIVAS</a:t>
            </a:r>
            <a:endParaRPr lang="es-EC" sz="2000" b="1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Personalizado 1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6252</TotalTime>
  <Words>1547</Words>
  <Application>Microsoft Office PowerPoint</Application>
  <PresentationFormat>Presentación en pantalla (4:3)</PresentationFormat>
  <Paragraphs>310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Urbano</vt:lpstr>
      <vt:lpstr>Diapositiva 1</vt:lpstr>
      <vt:lpstr>SISTEMA FINANCIERO 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COOPERATIVAS DE AHORRO Y CRÉDITO EN EL MARCO DEL SISTEMA FINANCIERO ECUATORIANO</dc:title>
  <dc:creator>Thalía</dc:creator>
  <cp:lastModifiedBy>Thalía</cp:lastModifiedBy>
  <cp:revision>22</cp:revision>
  <dcterms:created xsi:type="dcterms:W3CDTF">2013-02-16T22:23:30Z</dcterms:created>
  <dcterms:modified xsi:type="dcterms:W3CDTF">2013-06-10T06:01:54Z</dcterms:modified>
</cp:coreProperties>
</file>