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diagrams/colors12.xml" ContentType="application/vnd.openxmlformats-officedocument.drawingml.diagramColors+xml"/>
  <Override PartName="/ppt/notesSlides/notesSlide3.xml" ContentType="application/vnd.openxmlformats-officedocument.presentationml.notesSlid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notesSlides/notesSlide4.xml" ContentType="application/vnd.openxmlformats-officedocument.presentationml.notesSlide+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2" r:id="rId7"/>
    <p:sldId id="264" r:id="rId8"/>
    <p:sldId id="270" r:id="rId9"/>
    <p:sldId id="271" r:id="rId10"/>
    <p:sldId id="282" r:id="rId11"/>
    <p:sldId id="291" r:id="rId12"/>
    <p:sldId id="293"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7" r:id="rId32"/>
    <p:sldId id="318" r:id="rId33"/>
    <p:sldId id="319" r:id="rId34"/>
    <p:sldId id="320" r:id="rId35"/>
    <p:sldId id="321" r:id="rId36"/>
    <p:sldId id="322" r:id="rId37"/>
    <p:sldId id="323" r:id="rId38"/>
    <p:sldId id="324" r:id="rId39"/>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446" autoAdjust="0"/>
    <p:restoredTop sz="94660"/>
  </p:normalViewPr>
  <p:slideViewPr>
    <p:cSldViewPr>
      <p:cViewPr varScale="1">
        <p:scale>
          <a:sx n="67" d="100"/>
          <a:sy n="67" d="100"/>
        </p:scale>
        <p:origin x="-11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E5B2BF-3B44-4F9F-A8FB-48D81DB23A8D}" type="doc">
      <dgm:prSet loTypeId="urn:microsoft.com/office/officeart/2005/8/layout/hList6" loCatId="list" qsTypeId="urn:microsoft.com/office/officeart/2005/8/quickstyle/simple3" qsCatId="simple" csTypeId="urn:microsoft.com/office/officeart/2005/8/colors/colorful3" csCatId="colorful" phldr="1"/>
      <dgm:spPr/>
      <dgm:t>
        <a:bodyPr/>
        <a:lstStyle/>
        <a:p>
          <a:endParaRPr lang="es-EC"/>
        </a:p>
      </dgm:t>
    </dgm:pt>
    <dgm:pt modelId="{9BF30D57-873E-471C-8701-7318D109390E}">
      <dgm:prSet phldrT="[Texto]"/>
      <dgm:spPr/>
      <dgm:t>
        <a:bodyPr/>
        <a:lstStyle/>
        <a:p>
          <a:r>
            <a:rPr lang="es-EC" dirty="0" smtClean="0"/>
            <a:t>Surgieron cuando determinadas personas de buen corazón prestaban cantidades pequeñas de dinero a aquellas que lo necesitaban  </a:t>
          </a:r>
          <a:endParaRPr lang="es-EC" dirty="0"/>
        </a:p>
      </dgm:t>
    </dgm:pt>
    <dgm:pt modelId="{B1BEF1F1-C75A-4A02-BA0A-86E80D653B6A}" type="parTrans" cxnId="{8F6B5679-6A38-4EA7-A2C8-5F3007CA5AAB}">
      <dgm:prSet/>
      <dgm:spPr/>
      <dgm:t>
        <a:bodyPr/>
        <a:lstStyle/>
        <a:p>
          <a:endParaRPr lang="es-EC"/>
        </a:p>
      </dgm:t>
    </dgm:pt>
    <dgm:pt modelId="{5E59A205-0F70-40DE-B063-CABB98B6DEBA}" type="sibTrans" cxnId="{8F6B5679-6A38-4EA7-A2C8-5F3007CA5AAB}">
      <dgm:prSet/>
      <dgm:spPr/>
      <dgm:t>
        <a:bodyPr/>
        <a:lstStyle/>
        <a:p>
          <a:endParaRPr lang="es-EC"/>
        </a:p>
      </dgm:t>
    </dgm:pt>
    <dgm:pt modelId="{F7161212-1C74-4CD2-BAD7-A72E527EF319}">
      <dgm:prSet phldrT="[Texto]"/>
      <dgm:spPr/>
      <dgm:t>
        <a:bodyPr/>
        <a:lstStyle/>
        <a:p>
          <a:r>
            <a:rPr lang="es-EC" dirty="0" smtClean="0"/>
            <a:t>No hay datos exactos  de las personas que iniciaron las </a:t>
          </a:r>
          <a:r>
            <a:rPr lang="es-EC" dirty="0" err="1" smtClean="0"/>
            <a:t>microfinanzas</a:t>
          </a:r>
          <a:r>
            <a:rPr lang="es-EC" dirty="0" smtClean="0"/>
            <a:t>  pero se conoce que iniciaron a finales de los 60 y principios de </a:t>
          </a:r>
          <a:r>
            <a:rPr lang="es-EC" smtClean="0"/>
            <a:t>los 70</a:t>
          </a:r>
          <a:endParaRPr lang="es-EC" dirty="0"/>
        </a:p>
      </dgm:t>
    </dgm:pt>
    <dgm:pt modelId="{11126617-B098-4A5C-B0DD-6C4BB4F94C4D}" type="parTrans" cxnId="{43066A95-DBFE-4FBA-89DB-A5E24766A3F6}">
      <dgm:prSet/>
      <dgm:spPr/>
      <dgm:t>
        <a:bodyPr/>
        <a:lstStyle/>
        <a:p>
          <a:endParaRPr lang="es-EC"/>
        </a:p>
      </dgm:t>
    </dgm:pt>
    <dgm:pt modelId="{7B929454-5512-46D6-BDD7-08DFCAE47458}" type="sibTrans" cxnId="{43066A95-DBFE-4FBA-89DB-A5E24766A3F6}">
      <dgm:prSet/>
      <dgm:spPr/>
      <dgm:t>
        <a:bodyPr/>
        <a:lstStyle/>
        <a:p>
          <a:endParaRPr lang="es-EC"/>
        </a:p>
      </dgm:t>
    </dgm:pt>
    <dgm:pt modelId="{CEC169B7-F28C-4A07-8366-9A70FA776D56}">
      <dgm:prSet phldrT="[Texto]" custT="1"/>
      <dgm:spPr/>
      <dgm:t>
        <a:bodyPr/>
        <a:lstStyle/>
        <a:p>
          <a:r>
            <a:rPr lang="es-EC" sz="2400" dirty="0" smtClean="0"/>
            <a:t>Muhammad </a:t>
          </a:r>
          <a:r>
            <a:rPr lang="es-EC" sz="2400" dirty="0" err="1" smtClean="0"/>
            <a:t>Yunus</a:t>
          </a:r>
          <a:r>
            <a:rPr lang="es-EC" sz="2400" dirty="0" smtClean="0"/>
            <a:t>  </a:t>
          </a:r>
        </a:p>
        <a:p>
          <a:r>
            <a:rPr lang="es-EC" sz="2400" dirty="0" smtClean="0"/>
            <a:t>Joseph </a:t>
          </a:r>
          <a:r>
            <a:rPr lang="es-EC" sz="2400" dirty="0" err="1" smtClean="0"/>
            <a:t>Blatchford</a:t>
          </a:r>
          <a:r>
            <a:rPr lang="es-EC" sz="2400" dirty="0" smtClean="0"/>
            <a:t> </a:t>
          </a:r>
          <a:endParaRPr lang="es-EC" sz="2400" dirty="0"/>
        </a:p>
      </dgm:t>
    </dgm:pt>
    <dgm:pt modelId="{9D7FC1D4-C18E-469F-8807-679C65ABA4DC}" type="parTrans" cxnId="{0AE5A624-3AD7-4170-8769-B8667CA09099}">
      <dgm:prSet/>
      <dgm:spPr/>
      <dgm:t>
        <a:bodyPr/>
        <a:lstStyle/>
        <a:p>
          <a:endParaRPr lang="es-EC"/>
        </a:p>
      </dgm:t>
    </dgm:pt>
    <dgm:pt modelId="{E77E396D-CB67-4B15-82FD-396093C90345}" type="sibTrans" cxnId="{0AE5A624-3AD7-4170-8769-B8667CA09099}">
      <dgm:prSet/>
      <dgm:spPr/>
      <dgm:t>
        <a:bodyPr/>
        <a:lstStyle/>
        <a:p>
          <a:endParaRPr lang="es-EC"/>
        </a:p>
      </dgm:t>
    </dgm:pt>
    <dgm:pt modelId="{4C72F890-CC35-483B-A6A7-5A43797C4ED5}" type="pres">
      <dgm:prSet presAssocID="{7EE5B2BF-3B44-4F9F-A8FB-48D81DB23A8D}" presName="Name0" presStyleCnt="0">
        <dgm:presLayoutVars>
          <dgm:dir/>
          <dgm:resizeHandles val="exact"/>
        </dgm:presLayoutVars>
      </dgm:prSet>
      <dgm:spPr/>
      <dgm:t>
        <a:bodyPr/>
        <a:lstStyle/>
        <a:p>
          <a:endParaRPr lang="es-EC"/>
        </a:p>
      </dgm:t>
    </dgm:pt>
    <dgm:pt modelId="{5BED268A-B556-46CF-87DE-DBE75603DEC3}" type="pres">
      <dgm:prSet presAssocID="{9BF30D57-873E-471C-8701-7318D109390E}" presName="node" presStyleLbl="node1" presStyleIdx="0" presStyleCnt="3">
        <dgm:presLayoutVars>
          <dgm:bulletEnabled val="1"/>
        </dgm:presLayoutVars>
      </dgm:prSet>
      <dgm:spPr/>
      <dgm:t>
        <a:bodyPr/>
        <a:lstStyle/>
        <a:p>
          <a:endParaRPr lang="es-EC"/>
        </a:p>
      </dgm:t>
    </dgm:pt>
    <dgm:pt modelId="{D2194442-74C4-48B0-A219-F4F167BC256C}" type="pres">
      <dgm:prSet presAssocID="{5E59A205-0F70-40DE-B063-CABB98B6DEBA}" presName="sibTrans" presStyleCnt="0"/>
      <dgm:spPr/>
    </dgm:pt>
    <dgm:pt modelId="{CC1E259F-D7C7-4FA7-B89E-0963F44F2E0F}" type="pres">
      <dgm:prSet presAssocID="{F7161212-1C74-4CD2-BAD7-A72E527EF319}" presName="node" presStyleLbl="node1" presStyleIdx="1" presStyleCnt="3">
        <dgm:presLayoutVars>
          <dgm:bulletEnabled val="1"/>
        </dgm:presLayoutVars>
      </dgm:prSet>
      <dgm:spPr/>
      <dgm:t>
        <a:bodyPr/>
        <a:lstStyle/>
        <a:p>
          <a:endParaRPr lang="es-EC"/>
        </a:p>
      </dgm:t>
    </dgm:pt>
    <dgm:pt modelId="{CBA84945-A3C5-443F-83DB-F93142BA9B0E}" type="pres">
      <dgm:prSet presAssocID="{7B929454-5512-46D6-BDD7-08DFCAE47458}" presName="sibTrans" presStyleCnt="0"/>
      <dgm:spPr/>
    </dgm:pt>
    <dgm:pt modelId="{0CA8ECB8-115F-4EF1-8BC4-01E0F61B6760}" type="pres">
      <dgm:prSet presAssocID="{CEC169B7-F28C-4A07-8366-9A70FA776D56}" presName="node" presStyleLbl="node1" presStyleIdx="2" presStyleCnt="3">
        <dgm:presLayoutVars>
          <dgm:bulletEnabled val="1"/>
        </dgm:presLayoutVars>
      </dgm:prSet>
      <dgm:spPr/>
      <dgm:t>
        <a:bodyPr/>
        <a:lstStyle/>
        <a:p>
          <a:endParaRPr lang="es-EC"/>
        </a:p>
      </dgm:t>
    </dgm:pt>
  </dgm:ptLst>
  <dgm:cxnLst>
    <dgm:cxn modelId="{C250A3E4-6402-4456-BA28-F589DBC3AA93}" type="presOf" srcId="{CEC169B7-F28C-4A07-8366-9A70FA776D56}" destId="{0CA8ECB8-115F-4EF1-8BC4-01E0F61B6760}" srcOrd="0" destOrd="0" presId="urn:microsoft.com/office/officeart/2005/8/layout/hList6"/>
    <dgm:cxn modelId="{8F6B5679-6A38-4EA7-A2C8-5F3007CA5AAB}" srcId="{7EE5B2BF-3B44-4F9F-A8FB-48D81DB23A8D}" destId="{9BF30D57-873E-471C-8701-7318D109390E}" srcOrd="0" destOrd="0" parTransId="{B1BEF1F1-C75A-4A02-BA0A-86E80D653B6A}" sibTransId="{5E59A205-0F70-40DE-B063-CABB98B6DEBA}"/>
    <dgm:cxn modelId="{43066A95-DBFE-4FBA-89DB-A5E24766A3F6}" srcId="{7EE5B2BF-3B44-4F9F-A8FB-48D81DB23A8D}" destId="{F7161212-1C74-4CD2-BAD7-A72E527EF319}" srcOrd="1" destOrd="0" parTransId="{11126617-B098-4A5C-B0DD-6C4BB4F94C4D}" sibTransId="{7B929454-5512-46D6-BDD7-08DFCAE47458}"/>
    <dgm:cxn modelId="{0AE5A624-3AD7-4170-8769-B8667CA09099}" srcId="{7EE5B2BF-3B44-4F9F-A8FB-48D81DB23A8D}" destId="{CEC169B7-F28C-4A07-8366-9A70FA776D56}" srcOrd="2" destOrd="0" parTransId="{9D7FC1D4-C18E-469F-8807-679C65ABA4DC}" sibTransId="{E77E396D-CB67-4B15-82FD-396093C90345}"/>
    <dgm:cxn modelId="{72A5E2C9-8E34-43ED-A53A-FA92C489A9C6}" type="presOf" srcId="{9BF30D57-873E-471C-8701-7318D109390E}" destId="{5BED268A-B556-46CF-87DE-DBE75603DEC3}" srcOrd="0" destOrd="0" presId="urn:microsoft.com/office/officeart/2005/8/layout/hList6"/>
    <dgm:cxn modelId="{934E7E03-E4DA-465E-AF65-33FE2CD69B22}" type="presOf" srcId="{F7161212-1C74-4CD2-BAD7-A72E527EF319}" destId="{CC1E259F-D7C7-4FA7-B89E-0963F44F2E0F}" srcOrd="0" destOrd="0" presId="urn:microsoft.com/office/officeart/2005/8/layout/hList6"/>
    <dgm:cxn modelId="{3FCD97E3-7CCC-45CE-B12A-B800A23B06B6}" type="presOf" srcId="{7EE5B2BF-3B44-4F9F-A8FB-48D81DB23A8D}" destId="{4C72F890-CC35-483B-A6A7-5A43797C4ED5}" srcOrd="0" destOrd="0" presId="urn:microsoft.com/office/officeart/2005/8/layout/hList6"/>
    <dgm:cxn modelId="{75A2E921-FBD0-45CF-B865-CCE187D12FF3}" type="presParOf" srcId="{4C72F890-CC35-483B-A6A7-5A43797C4ED5}" destId="{5BED268A-B556-46CF-87DE-DBE75603DEC3}" srcOrd="0" destOrd="0" presId="urn:microsoft.com/office/officeart/2005/8/layout/hList6"/>
    <dgm:cxn modelId="{8076B853-FC70-4A67-8354-F31243D1A62C}" type="presParOf" srcId="{4C72F890-CC35-483B-A6A7-5A43797C4ED5}" destId="{D2194442-74C4-48B0-A219-F4F167BC256C}" srcOrd="1" destOrd="0" presId="urn:microsoft.com/office/officeart/2005/8/layout/hList6"/>
    <dgm:cxn modelId="{DBBF72D0-A0EF-4B65-BBC6-9D4ADFB39582}" type="presParOf" srcId="{4C72F890-CC35-483B-A6A7-5A43797C4ED5}" destId="{CC1E259F-D7C7-4FA7-B89E-0963F44F2E0F}" srcOrd="2" destOrd="0" presId="urn:microsoft.com/office/officeart/2005/8/layout/hList6"/>
    <dgm:cxn modelId="{47897E53-8042-46D8-9FB6-2F1D3670C78B}" type="presParOf" srcId="{4C72F890-CC35-483B-A6A7-5A43797C4ED5}" destId="{CBA84945-A3C5-443F-83DB-F93142BA9B0E}" srcOrd="3" destOrd="0" presId="urn:microsoft.com/office/officeart/2005/8/layout/hList6"/>
    <dgm:cxn modelId="{EBE01DA5-AF92-42A8-8EBC-84EDA92B7C19}" type="presParOf" srcId="{4C72F890-CC35-483B-A6A7-5A43797C4ED5}" destId="{0CA8ECB8-115F-4EF1-8BC4-01E0F61B6760}" srcOrd="4" destOrd="0" presId="urn:microsoft.com/office/officeart/2005/8/layout/hList6"/>
  </dgm:cxnLst>
  <dgm:bg/>
  <dgm:whole/>
</dgm:dataModel>
</file>

<file path=ppt/diagrams/data10.xml><?xml version="1.0" encoding="utf-8"?>
<dgm:dataModel xmlns:dgm="http://schemas.openxmlformats.org/drawingml/2006/diagram" xmlns:a="http://schemas.openxmlformats.org/drawingml/2006/main">
  <dgm:ptLst>
    <dgm:pt modelId="{BE441B9C-FC59-47FA-BF10-A39DA5820300}" type="doc">
      <dgm:prSet loTypeId="urn:microsoft.com/office/officeart/2005/8/layout/default" loCatId="list" qsTypeId="urn:microsoft.com/office/officeart/2005/8/quickstyle/simple3" qsCatId="simple" csTypeId="urn:microsoft.com/office/officeart/2005/8/colors/colorful4" csCatId="colorful" phldr="1"/>
      <dgm:spPr/>
      <dgm:t>
        <a:bodyPr/>
        <a:lstStyle/>
        <a:p>
          <a:endParaRPr lang="es-EC"/>
        </a:p>
      </dgm:t>
    </dgm:pt>
    <dgm:pt modelId="{3A0EC0D9-CF6A-4024-85FA-67D84EF957CF}">
      <dgm:prSet phldrT="[Texto]"/>
      <dgm:spPr/>
      <dgm:t>
        <a:bodyPr/>
        <a:lstStyle/>
        <a:p>
          <a:r>
            <a:rPr lang="es-EC" dirty="0" smtClean="0"/>
            <a:t>-Escaso capital</a:t>
          </a:r>
        </a:p>
        <a:p>
          <a:r>
            <a:rPr lang="es-EC" dirty="0" smtClean="0"/>
            <a:t>-Utilización intensiva de mano de obra</a:t>
          </a:r>
        </a:p>
        <a:p>
          <a:r>
            <a:rPr lang="es-EC" dirty="0" smtClean="0"/>
            <a:t>-Baja productividad</a:t>
          </a:r>
          <a:endParaRPr lang="es-EC" dirty="0"/>
        </a:p>
      </dgm:t>
    </dgm:pt>
    <dgm:pt modelId="{54932A54-DC0C-4BD0-8888-D758AB3E5991}" type="parTrans" cxnId="{B226B745-90FD-441E-88CE-9881A4204DCB}">
      <dgm:prSet/>
      <dgm:spPr/>
      <dgm:t>
        <a:bodyPr/>
        <a:lstStyle/>
        <a:p>
          <a:endParaRPr lang="es-EC"/>
        </a:p>
      </dgm:t>
    </dgm:pt>
    <dgm:pt modelId="{19DC3EDF-34AE-409F-868F-1A51DCA16A20}" type="sibTrans" cxnId="{B226B745-90FD-441E-88CE-9881A4204DCB}">
      <dgm:prSet/>
      <dgm:spPr/>
      <dgm:t>
        <a:bodyPr/>
        <a:lstStyle/>
        <a:p>
          <a:endParaRPr lang="es-EC"/>
        </a:p>
      </dgm:t>
    </dgm:pt>
    <dgm:pt modelId="{B6166C5D-3E15-4B78-8BAD-C1B3E0B8C980}">
      <dgm:prSet phldrT="[Texto]"/>
      <dgm:spPr/>
      <dgm:t>
        <a:bodyPr/>
        <a:lstStyle/>
        <a:p>
          <a:r>
            <a:rPr lang="es-EC" dirty="0" smtClean="0"/>
            <a:t>-Inaccesibilidad al crédito en el sistema financiero formal, generalmente debido a la falta de flujo del dinero en efectivo.</a:t>
          </a:r>
        </a:p>
        <a:p>
          <a:r>
            <a:rPr lang="es-EC" dirty="0" smtClean="0"/>
            <a:t>-Mínima capacidad de ahorro</a:t>
          </a:r>
        </a:p>
        <a:p>
          <a:r>
            <a:rPr lang="es-EC" dirty="0" smtClean="0"/>
            <a:t>-Ausencia de gestión empresarial</a:t>
          </a:r>
          <a:endParaRPr lang="es-EC" dirty="0"/>
        </a:p>
      </dgm:t>
    </dgm:pt>
    <dgm:pt modelId="{9F603125-80E9-4059-857A-ADE4D3011A89}" type="parTrans" cxnId="{2E74CDF7-F4BB-4FA9-94A6-889A345216A2}">
      <dgm:prSet/>
      <dgm:spPr/>
      <dgm:t>
        <a:bodyPr/>
        <a:lstStyle/>
        <a:p>
          <a:endParaRPr lang="es-EC"/>
        </a:p>
      </dgm:t>
    </dgm:pt>
    <dgm:pt modelId="{3B7FC6CD-3BC8-45D1-9167-1D05DD754E84}" type="sibTrans" cxnId="{2E74CDF7-F4BB-4FA9-94A6-889A345216A2}">
      <dgm:prSet/>
      <dgm:spPr/>
      <dgm:t>
        <a:bodyPr/>
        <a:lstStyle/>
        <a:p>
          <a:endParaRPr lang="es-EC"/>
        </a:p>
      </dgm:t>
    </dgm:pt>
    <dgm:pt modelId="{369F090E-930E-494B-A6B0-F3588B99F3D8}">
      <dgm:prSet phldrT="[Texto]"/>
      <dgm:spPr/>
      <dgm:t>
        <a:bodyPr/>
        <a:lstStyle/>
        <a:p>
          <a:r>
            <a:rPr lang="es-EC" dirty="0" smtClean="0"/>
            <a:t>No utilización de tecnología o nuevos conocimientos para poner valor agregado. </a:t>
          </a:r>
          <a:endParaRPr lang="es-EC" dirty="0"/>
        </a:p>
      </dgm:t>
    </dgm:pt>
    <dgm:pt modelId="{1B9BE626-EFDD-44A6-B376-1DADD2FFF39B}" type="parTrans" cxnId="{91CF6C26-63E4-44AC-BB77-FE111F828629}">
      <dgm:prSet/>
      <dgm:spPr/>
      <dgm:t>
        <a:bodyPr/>
        <a:lstStyle/>
        <a:p>
          <a:endParaRPr lang="es-EC"/>
        </a:p>
      </dgm:t>
    </dgm:pt>
    <dgm:pt modelId="{FE18B50B-B39D-4BFB-B468-8FF9920B0222}" type="sibTrans" cxnId="{91CF6C26-63E4-44AC-BB77-FE111F828629}">
      <dgm:prSet/>
      <dgm:spPr/>
      <dgm:t>
        <a:bodyPr/>
        <a:lstStyle/>
        <a:p>
          <a:endParaRPr lang="es-EC"/>
        </a:p>
      </dgm:t>
    </dgm:pt>
    <dgm:pt modelId="{ADE4FC16-5008-427B-94D0-3C5FC4E6852F}" type="pres">
      <dgm:prSet presAssocID="{BE441B9C-FC59-47FA-BF10-A39DA5820300}" presName="diagram" presStyleCnt="0">
        <dgm:presLayoutVars>
          <dgm:dir/>
          <dgm:resizeHandles val="exact"/>
        </dgm:presLayoutVars>
      </dgm:prSet>
      <dgm:spPr/>
      <dgm:t>
        <a:bodyPr/>
        <a:lstStyle/>
        <a:p>
          <a:endParaRPr lang="es-EC"/>
        </a:p>
      </dgm:t>
    </dgm:pt>
    <dgm:pt modelId="{4928FB78-7D45-4C48-B934-37E20223B40D}" type="pres">
      <dgm:prSet presAssocID="{3A0EC0D9-CF6A-4024-85FA-67D84EF957CF}" presName="node" presStyleLbl="node1" presStyleIdx="0" presStyleCnt="3" custScaleX="103333" custScaleY="141462">
        <dgm:presLayoutVars>
          <dgm:bulletEnabled val="1"/>
        </dgm:presLayoutVars>
      </dgm:prSet>
      <dgm:spPr/>
      <dgm:t>
        <a:bodyPr/>
        <a:lstStyle/>
        <a:p>
          <a:endParaRPr lang="es-EC"/>
        </a:p>
      </dgm:t>
    </dgm:pt>
    <dgm:pt modelId="{13B0485A-FD92-40E2-B571-3224115C7B47}" type="pres">
      <dgm:prSet presAssocID="{19DC3EDF-34AE-409F-868F-1A51DCA16A20}" presName="sibTrans" presStyleCnt="0"/>
      <dgm:spPr/>
    </dgm:pt>
    <dgm:pt modelId="{F8D9666F-2EF3-4B34-B56B-2ABBF932C014}" type="pres">
      <dgm:prSet presAssocID="{B6166C5D-3E15-4B78-8BAD-C1B3E0B8C980}" presName="node" presStyleLbl="node1" presStyleIdx="1" presStyleCnt="3" custScaleX="137778" custScaleY="169240">
        <dgm:presLayoutVars>
          <dgm:bulletEnabled val="1"/>
        </dgm:presLayoutVars>
      </dgm:prSet>
      <dgm:spPr/>
      <dgm:t>
        <a:bodyPr/>
        <a:lstStyle/>
        <a:p>
          <a:endParaRPr lang="es-EC"/>
        </a:p>
      </dgm:t>
    </dgm:pt>
    <dgm:pt modelId="{30E9CA43-E7E1-4872-9005-DBD62E668862}" type="pres">
      <dgm:prSet presAssocID="{3B7FC6CD-3BC8-45D1-9167-1D05DD754E84}" presName="sibTrans" presStyleCnt="0"/>
      <dgm:spPr/>
    </dgm:pt>
    <dgm:pt modelId="{24FA7186-5A22-4519-AC72-4FBCF76829E7}" type="pres">
      <dgm:prSet presAssocID="{369F090E-930E-494B-A6B0-F3588B99F3D8}" presName="node" presStyleLbl="node1" presStyleIdx="2" presStyleCnt="3">
        <dgm:presLayoutVars>
          <dgm:bulletEnabled val="1"/>
        </dgm:presLayoutVars>
      </dgm:prSet>
      <dgm:spPr/>
      <dgm:t>
        <a:bodyPr/>
        <a:lstStyle/>
        <a:p>
          <a:endParaRPr lang="es-EC"/>
        </a:p>
      </dgm:t>
    </dgm:pt>
  </dgm:ptLst>
  <dgm:cxnLst>
    <dgm:cxn modelId="{F8C30361-1801-4484-9546-1992360F985E}" type="presOf" srcId="{3A0EC0D9-CF6A-4024-85FA-67D84EF957CF}" destId="{4928FB78-7D45-4C48-B934-37E20223B40D}" srcOrd="0" destOrd="0" presId="urn:microsoft.com/office/officeart/2005/8/layout/default"/>
    <dgm:cxn modelId="{1564675A-A1E7-4A6C-86B5-BBB560D48558}" type="presOf" srcId="{B6166C5D-3E15-4B78-8BAD-C1B3E0B8C980}" destId="{F8D9666F-2EF3-4B34-B56B-2ABBF932C014}" srcOrd="0" destOrd="0" presId="urn:microsoft.com/office/officeart/2005/8/layout/default"/>
    <dgm:cxn modelId="{DAEB1102-5B91-43D8-BD63-6DE402106706}" type="presOf" srcId="{369F090E-930E-494B-A6B0-F3588B99F3D8}" destId="{24FA7186-5A22-4519-AC72-4FBCF76829E7}" srcOrd="0" destOrd="0" presId="urn:microsoft.com/office/officeart/2005/8/layout/default"/>
    <dgm:cxn modelId="{B226B745-90FD-441E-88CE-9881A4204DCB}" srcId="{BE441B9C-FC59-47FA-BF10-A39DA5820300}" destId="{3A0EC0D9-CF6A-4024-85FA-67D84EF957CF}" srcOrd="0" destOrd="0" parTransId="{54932A54-DC0C-4BD0-8888-D758AB3E5991}" sibTransId="{19DC3EDF-34AE-409F-868F-1A51DCA16A20}"/>
    <dgm:cxn modelId="{2E74CDF7-F4BB-4FA9-94A6-889A345216A2}" srcId="{BE441B9C-FC59-47FA-BF10-A39DA5820300}" destId="{B6166C5D-3E15-4B78-8BAD-C1B3E0B8C980}" srcOrd="1" destOrd="0" parTransId="{9F603125-80E9-4059-857A-ADE4D3011A89}" sibTransId="{3B7FC6CD-3BC8-45D1-9167-1D05DD754E84}"/>
    <dgm:cxn modelId="{DE635B3D-8124-405F-926B-50E635A34F72}" type="presOf" srcId="{BE441B9C-FC59-47FA-BF10-A39DA5820300}" destId="{ADE4FC16-5008-427B-94D0-3C5FC4E6852F}" srcOrd="0" destOrd="0" presId="urn:microsoft.com/office/officeart/2005/8/layout/default"/>
    <dgm:cxn modelId="{91CF6C26-63E4-44AC-BB77-FE111F828629}" srcId="{BE441B9C-FC59-47FA-BF10-A39DA5820300}" destId="{369F090E-930E-494B-A6B0-F3588B99F3D8}" srcOrd="2" destOrd="0" parTransId="{1B9BE626-EFDD-44A6-B376-1DADD2FFF39B}" sibTransId="{FE18B50B-B39D-4BFB-B468-8FF9920B0222}"/>
    <dgm:cxn modelId="{2E7D0EA3-249F-404E-A643-82E0918532F1}" type="presParOf" srcId="{ADE4FC16-5008-427B-94D0-3C5FC4E6852F}" destId="{4928FB78-7D45-4C48-B934-37E20223B40D}" srcOrd="0" destOrd="0" presId="urn:microsoft.com/office/officeart/2005/8/layout/default"/>
    <dgm:cxn modelId="{2310605C-CD17-4E49-82E6-54A8457FC42F}" type="presParOf" srcId="{ADE4FC16-5008-427B-94D0-3C5FC4E6852F}" destId="{13B0485A-FD92-40E2-B571-3224115C7B47}" srcOrd="1" destOrd="0" presId="urn:microsoft.com/office/officeart/2005/8/layout/default"/>
    <dgm:cxn modelId="{4E8B37A2-1DCF-4A6A-8EC5-4FFA01299BA9}" type="presParOf" srcId="{ADE4FC16-5008-427B-94D0-3C5FC4E6852F}" destId="{F8D9666F-2EF3-4B34-B56B-2ABBF932C014}" srcOrd="2" destOrd="0" presId="urn:microsoft.com/office/officeart/2005/8/layout/default"/>
    <dgm:cxn modelId="{678E8E8C-F326-4DB3-AA66-48B28EE9D92C}" type="presParOf" srcId="{ADE4FC16-5008-427B-94D0-3C5FC4E6852F}" destId="{30E9CA43-E7E1-4872-9005-DBD62E668862}" srcOrd="3" destOrd="0" presId="urn:microsoft.com/office/officeart/2005/8/layout/default"/>
    <dgm:cxn modelId="{B1835A03-8925-41E7-B231-A5FB258D78F2}" type="presParOf" srcId="{ADE4FC16-5008-427B-94D0-3C5FC4E6852F}" destId="{24FA7186-5A22-4519-AC72-4FBCF76829E7}" srcOrd="4" destOrd="0" presId="urn:microsoft.com/office/officeart/2005/8/layout/default"/>
  </dgm:cxnLst>
  <dgm:bg/>
  <dgm:whole/>
</dgm:dataModel>
</file>

<file path=ppt/diagrams/data11.xml><?xml version="1.0" encoding="utf-8"?>
<dgm:dataModel xmlns:dgm="http://schemas.openxmlformats.org/drawingml/2006/diagram" xmlns:a="http://schemas.openxmlformats.org/drawingml/2006/main">
  <dgm:ptLst>
    <dgm:pt modelId="{EFD6AF1E-FB52-40D2-81B3-82AC143F49FB}" type="doc">
      <dgm:prSet loTypeId="urn:microsoft.com/office/officeart/2005/8/layout/default" loCatId="list" qsTypeId="urn:microsoft.com/office/officeart/2005/8/quickstyle/simple3" qsCatId="simple" csTypeId="urn:microsoft.com/office/officeart/2005/8/colors/colorful4" csCatId="colorful" phldr="1"/>
      <dgm:spPr/>
      <dgm:t>
        <a:bodyPr/>
        <a:lstStyle/>
        <a:p>
          <a:endParaRPr lang="es-EC"/>
        </a:p>
      </dgm:t>
    </dgm:pt>
    <dgm:pt modelId="{33348EBD-23DC-47FF-9BE8-E098C7F305D8}">
      <dgm:prSet phldrT="[Texto]"/>
      <dgm:spPr/>
      <dgm:t>
        <a:bodyPr/>
        <a:lstStyle/>
        <a:p>
          <a:r>
            <a:rPr lang="es-EC" b="1" dirty="0" smtClean="0"/>
            <a:t>Préstamos individuales</a:t>
          </a:r>
        </a:p>
        <a:p>
          <a:r>
            <a:rPr lang="es-EC" dirty="0" smtClean="0"/>
            <a:t>500 y 2000 dólares</a:t>
          </a:r>
        </a:p>
        <a:p>
          <a:r>
            <a:rPr lang="es-EC" b="1" dirty="0" smtClean="0"/>
            <a:t>1-12 meses</a:t>
          </a:r>
        </a:p>
        <a:p>
          <a:r>
            <a:rPr lang="es-EC" dirty="0" smtClean="0"/>
            <a:t>800 -  5.000 </a:t>
          </a:r>
        </a:p>
        <a:p>
          <a:r>
            <a:rPr lang="es-EC" b="1" dirty="0" smtClean="0"/>
            <a:t>Hasta 24 meses </a:t>
          </a:r>
          <a:endParaRPr lang="es-EC" dirty="0"/>
        </a:p>
      </dgm:t>
    </dgm:pt>
    <dgm:pt modelId="{3BA58094-0AD8-4CB0-A2E0-8C7B09515D07}" type="parTrans" cxnId="{8100A909-61DA-43EB-AC69-2BF21F893889}">
      <dgm:prSet/>
      <dgm:spPr/>
      <dgm:t>
        <a:bodyPr/>
        <a:lstStyle/>
        <a:p>
          <a:endParaRPr lang="es-EC"/>
        </a:p>
      </dgm:t>
    </dgm:pt>
    <dgm:pt modelId="{A2F4F42A-8F70-4950-893A-72E6192259BF}" type="sibTrans" cxnId="{8100A909-61DA-43EB-AC69-2BF21F893889}">
      <dgm:prSet/>
      <dgm:spPr/>
      <dgm:t>
        <a:bodyPr/>
        <a:lstStyle/>
        <a:p>
          <a:endParaRPr lang="es-EC"/>
        </a:p>
      </dgm:t>
    </dgm:pt>
    <dgm:pt modelId="{41E12085-ED53-4467-BE95-114B018BAFD7}">
      <dgm:prSet/>
      <dgm:spPr/>
      <dgm:t>
        <a:bodyPr/>
        <a:lstStyle/>
        <a:p>
          <a:r>
            <a:rPr lang="es-EC" b="1" dirty="0" smtClean="0"/>
            <a:t>Grupos Solidarios</a:t>
          </a:r>
        </a:p>
        <a:p>
          <a:r>
            <a:rPr lang="es-EC" dirty="0" smtClean="0"/>
            <a:t>personas de la misma comunidad</a:t>
          </a:r>
        </a:p>
        <a:p>
          <a:r>
            <a:rPr lang="es-EC" dirty="0" smtClean="0"/>
            <a:t>pequeños montos y períodos de pago cortos.</a:t>
          </a:r>
        </a:p>
        <a:p>
          <a:r>
            <a:rPr lang="es-EC" b="1" dirty="0" smtClean="0"/>
            <a:t> </a:t>
          </a:r>
          <a:endParaRPr lang="es-EC" dirty="0"/>
        </a:p>
      </dgm:t>
    </dgm:pt>
    <dgm:pt modelId="{ABBF4FC4-F148-4287-A454-4DC1B30BFEEB}" type="parTrans" cxnId="{4E5C1B9B-5DC9-4FF2-9B1C-93DA79A3BE13}">
      <dgm:prSet/>
      <dgm:spPr/>
      <dgm:t>
        <a:bodyPr/>
        <a:lstStyle/>
        <a:p>
          <a:endParaRPr lang="es-EC"/>
        </a:p>
      </dgm:t>
    </dgm:pt>
    <dgm:pt modelId="{CDB6E905-0852-4865-B8B9-5A62D5E4DF4F}" type="sibTrans" cxnId="{4E5C1B9B-5DC9-4FF2-9B1C-93DA79A3BE13}">
      <dgm:prSet/>
      <dgm:spPr/>
      <dgm:t>
        <a:bodyPr/>
        <a:lstStyle/>
        <a:p>
          <a:endParaRPr lang="es-EC"/>
        </a:p>
      </dgm:t>
    </dgm:pt>
    <dgm:pt modelId="{90F4CF56-6CA0-4DBB-BCA2-2685ADE5695F}">
      <dgm:prSet/>
      <dgm:spPr/>
      <dgm:t>
        <a:bodyPr/>
        <a:lstStyle/>
        <a:p>
          <a:r>
            <a:rPr lang="es-EC" b="1" dirty="0" smtClean="0"/>
            <a:t>Bancos Comunales</a:t>
          </a:r>
        </a:p>
        <a:p>
          <a:r>
            <a:rPr lang="es-EC" dirty="0" smtClean="0"/>
            <a:t>Suelen ser asociaciones informales</a:t>
          </a:r>
        </a:p>
        <a:p>
          <a:r>
            <a:rPr lang="es-EC" dirty="0" smtClean="0"/>
            <a:t>el ahorro de los miembros, facilitar el acceso a la comunidad </a:t>
          </a:r>
          <a:r>
            <a:rPr lang="es-EC" b="1" dirty="0" smtClean="0"/>
            <a:t> </a:t>
          </a:r>
          <a:endParaRPr lang="es-EC" dirty="0"/>
        </a:p>
      </dgm:t>
    </dgm:pt>
    <dgm:pt modelId="{EB0F95F5-DF6E-49AC-9185-A4D7955BF55B}" type="parTrans" cxnId="{F1211989-D2FC-4577-9AAA-CB28C1A07ADD}">
      <dgm:prSet/>
      <dgm:spPr/>
      <dgm:t>
        <a:bodyPr/>
        <a:lstStyle/>
        <a:p>
          <a:endParaRPr lang="es-EC"/>
        </a:p>
      </dgm:t>
    </dgm:pt>
    <dgm:pt modelId="{7C760588-6CFF-4F4D-B3B7-6FCA4AE2653B}" type="sibTrans" cxnId="{F1211989-D2FC-4577-9AAA-CB28C1A07ADD}">
      <dgm:prSet/>
      <dgm:spPr/>
      <dgm:t>
        <a:bodyPr/>
        <a:lstStyle/>
        <a:p>
          <a:endParaRPr lang="es-EC"/>
        </a:p>
      </dgm:t>
    </dgm:pt>
    <dgm:pt modelId="{DA927192-8471-4F80-B472-88E282A6CB2C}" type="pres">
      <dgm:prSet presAssocID="{EFD6AF1E-FB52-40D2-81B3-82AC143F49FB}" presName="diagram" presStyleCnt="0">
        <dgm:presLayoutVars>
          <dgm:dir/>
          <dgm:resizeHandles val="exact"/>
        </dgm:presLayoutVars>
      </dgm:prSet>
      <dgm:spPr/>
      <dgm:t>
        <a:bodyPr/>
        <a:lstStyle/>
        <a:p>
          <a:endParaRPr lang="es-EC"/>
        </a:p>
      </dgm:t>
    </dgm:pt>
    <dgm:pt modelId="{8981CEDD-BA75-4573-AB84-185DF44580DF}" type="pres">
      <dgm:prSet presAssocID="{33348EBD-23DC-47FF-9BE8-E098C7F305D8}" presName="node" presStyleLbl="node1" presStyleIdx="0" presStyleCnt="3">
        <dgm:presLayoutVars>
          <dgm:bulletEnabled val="1"/>
        </dgm:presLayoutVars>
      </dgm:prSet>
      <dgm:spPr/>
      <dgm:t>
        <a:bodyPr/>
        <a:lstStyle/>
        <a:p>
          <a:endParaRPr lang="es-EC"/>
        </a:p>
      </dgm:t>
    </dgm:pt>
    <dgm:pt modelId="{39A63202-B72F-40D7-BA78-0CA06B5DD652}" type="pres">
      <dgm:prSet presAssocID="{A2F4F42A-8F70-4950-893A-72E6192259BF}" presName="sibTrans" presStyleCnt="0"/>
      <dgm:spPr/>
    </dgm:pt>
    <dgm:pt modelId="{1A20AA8F-BD97-4EB8-9977-CC7737A18D59}" type="pres">
      <dgm:prSet presAssocID="{41E12085-ED53-4467-BE95-114B018BAFD7}" presName="node" presStyleLbl="node1" presStyleIdx="1" presStyleCnt="3">
        <dgm:presLayoutVars>
          <dgm:bulletEnabled val="1"/>
        </dgm:presLayoutVars>
      </dgm:prSet>
      <dgm:spPr/>
      <dgm:t>
        <a:bodyPr/>
        <a:lstStyle/>
        <a:p>
          <a:endParaRPr lang="es-EC"/>
        </a:p>
      </dgm:t>
    </dgm:pt>
    <dgm:pt modelId="{B5CAED15-AE85-4B0E-A80F-BF4F9CF6B8E8}" type="pres">
      <dgm:prSet presAssocID="{CDB6E905-0852-4865-B8B9-5A62D5E4DF4F}" presName="sibTrans" presStyleCnt="0"/>
      <dgm:spPr/>
    </dgm:pt>
    <dgm:pt modelId="{68C6DE45-2854-4FE7-B794-D6FE0D42BCEF}" type="pres">
      <dgm:prSet presAssocID="{90F4CF56-6CA0-4DBB-BCA2-2685ADE5695F}" presName="node" presStyleLbl="node1" presStyleIdx="2" presStyleCnt="3">
        <dgm:presLayoutVars>
          <dgm:bulletEnabled val="1"/>
        </dgm:presLayoutVars>
      </dgm:prSet>
      <dgm:spPr/>
      <dgm:t>
        <a:bodyPr/>
        <a:lstStyle/>
        <a:p>
          <a:endParaRPr lang="es-EC"/>
        </a:p>
      </dgm:t>
    </dgm:pt>
  </dgm:ptLst>
  <dgm:cxnLst>
    <dgm:cxn modelId="{F1211989-D2FC-4577-9AAA-CB28C1A07ADD}" srcId="{EFD6AF1E-FB52-40D2-81B3-82AC143F49FB}" destId="{90F4CF56-6CA0-4DBB-BCA2-2685ADE5695F}" srcOrd="2" destOrd="0" parTransId="{EB0F95F5-DF6E-49AC-9185-A4D7955BF55B}" sibTransId="{7C760588-6CFF-4F4D-B3B7-6FCA4AE2653B}"/>
    <dgm:cxn modelId="{ABA15299-21E9-45CE-B48B-EE7014196E21}" type="presOf" srcId="{90F4CF56-6CA0-4DBB-BCA2-2685ADE5695F}" destId="{68C6DE45-2854-4FE7-B794-D6FE0D42BCEF}" srcOrd="0" destOrd="0" presId="urn:microsoft.com/office/officeart/2005/8/layout/default"/>
    <dgm:cxn modelId="{26966E83-3B81-4554-BB5C-0962BB6E3081}" type="presOf" srcId="{41E12085-ED53-4467-BE95-114B018BAFD7}" destId="{1A20AA8F-BD97-4EB8-9977-CC7737A18D59}" srcOrd="0" destOrd="0" presId="urn:microsoft.com/office/officeart/2005/8/layout/default"/>
    <dgm:cxn modelId="{CE9DBCCE-41DC-4D32-B0F5-A5018373B4A9}" type="presOf" srcId="{EFD6AF1E-FB52-40D2-81B3-82AC143F49FB}" destId="{DA927192-8471-4F80-B472-88E282A6CB2C}" srcOrd="0" destOrd="0" presId="urn:microsoft.com/office/officeart/2005/8/layout/default"/>
    <dgm:cxn modelId="{B7257B0A-6D64-4D39-B648-46C4C46438A6}" type="presOf" srcId="{33348EBD-23DC-47FF-9BE8-E098C7F305D8}" destId="{8981CEDD-BA75-4573-AB84-185DF44580DF}" srcOrd="0" destOrd="0" presId="urn:microsoft.com/office/officeart/2005/8/layout/default"/>
    <dgm:cxn modelId="{4E5C1B9B-5DC9-4FF2-9B1C-93DA79A3BE13}" srcId="{EFD6AF1E-FB52-40D2-81B3-82AC143F49FB}" destId="{41E12085-ED53-4467-BE95-114B018BAFD7}" srcOrd="1" destOrd="0" parTransId="{ABBF4FC4-F148-4287-A454-4DC1B30BFEEB}" sibTransId="{CDB6E905-0852-4865-B8B9-5A62D5E4DF4F}"/>
    <dgm:cxn modelId="{8100A909-61DA-43EB-AC69-2BF21F893889}" srcId="{EFD6AF1E-FB52-40D2-81B3-82AC143F49FB}" destId="{33348EBD-23DC-47FF-9BE8-E098C7F305D8}" srcOrd="0" destOrd="0" parTransId="{3BA58094-0AD8-4CB0-A2E0-8C7B09515D07}" sibTransId="{A2F4F42A-8F70-4950-893A-72E6192259BF}"/>
    <dgm:cxn modelId="{BA503533-AA9A-4A0B-9459-2C94ED797E46}" type="presParOf" srcId="{DA927192-8471-4F80-B472-88E282A6CB2C}" destId="{8981CEDD-BA75-4573-AB84-185DF44580DF}" srcOrd="0" destOrd="0" presId="urn:microsoft.com/office/officeart/2005/8/layout/default"/>
    <dgm:cxn modelId="{5B016A65-358C-44E5-9528-EC83B38FF8FA}" type="presParOf" srcId="{DA927192-8471-4F80-B472-88E282A6CB2C}" destId="{39A63202-B72F-40D7-BA78-0CA06B5DD652}" srcOrd="1" destOrd="0" presId="urn:microsoft.com/office/officeart/2005/8/layout/default"/>
    <dgm:cxn modelId="{09B70D1E-8877-4A9F-A8A8-6F6628970BA0}" type="presParOf" srcId="{DA927192-8471-4F80-B472-88E282A6CB2C}" destId="{1A20AA8F-BD97-4EB8-9977-CC7737A18D59}" srcOrd="2" destOrd="0" presId="urn:microsoft.com/office/officeart/2005/8/layout/default"/>
    <dgm:cxn modelId="{811D9429-D05F-4A44-8451-16B93D067BEE}" type="presParOf" srcId="{DA927192-8471-4F80-B472-88E282A6CB2C}" destId="{B5CAED15-AE85-4B0E-A80F-BF4F9CF6B8E8}" srcOrd="3" destOrd="0" presId="urn:microsoft.com/office/officeart/2005/8/layout/default"/>
    <dgm:cxn modelId="{9C4ED165-1D96-438E-A9CF-E94DE19FB511}" type="presParOf" srcId="{DA927192-8471-4F80-B472-88E282A6CB2C}" destId="{68C6DE45-2854-4FE7-B794-D6FE0D42BCEF}" srcOrd="4" destOrd="0" presId="urn:microsoft.com/office/officeart/2005/8/layout/default"/>
  </dgm:cxnLst>
  <dgm:bg/>
  <dgm:whole/>
</dgm:dataModel>
</file>

<file path=ppt/diagrams/data12.xml><?xml version="1.0" encoding="utf-8"?>
<dgm:dataModel xmlns:dgm="http://schemas.openxmlformats.org/drawingml/2006/diagram" xmlns:a="http://schemas.openxmlformats.org/drawingml/2006/main">
  <dgm:ptLst>
    <dgm:pt modelId="{5257BE7C-C1BA-4EE6-9776-C989DC19A953}"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lang="es-EC"/>
        </a:p>
      </dgm:t>
    </dgm:pt>
    <dgm:pt modelId="{7DBEDFA5-4C1D-4A2E-966E-3B56939CEE57}">
      <dgm:prSet phldrT="[Texto]"/>
      <dgm:spPr/>
      <dgm:t>
        <a:bodyPr/>
        <a:lstStyle/>
        <a:p>
          <a:r>
            <a:rPr lang="es-EC" smtClean="0"/>
            <a:t>Edad entre 21-65 años, en operaciones nuevas y vigentes.</a:t>
          </a:r>
          <a:endParaRPr lang="es-EC"/>
        </a:p>
      </dgm:t>
    </dgm:pt>
    <dgm:pt modelId="{243F7E78-634D-47D0-AF06-C74412CE0635}" type="parTrans" cxnId="{9DB8D436-0918-4BFA-9964-4ECE224B7FB0}">
      <dgm:prSet/>
      <dgm:spPr/>
      <dgm:t>
        <a:bodyPr/>
        <a:lstStyle/>
        <a:p>
          <a:endParaRPr lang="es-EC"/>
        </a:p>
      </dgm:t>
    </dgm:pt>
    <dgm:pt modelId="{5F43B5A8-8689-4F33-9D3E-EA21EF7E5D5F}" type="sibTrans" cxnId="{9DB8D436-0918-4BFA-9964-4ECE224B7FB0}">
      <dgm:prSet/>
      <dgm:spPr/>
      <dgm:t>
        <a:bodyPr/>
        <a:lstStyle/>
        <a:p>
          <a:endParaRPr lang="es-EC"/>
        </a:p>
      </dgm:t>
    </dgm:pt>
    <dgm:pt modelId="{95A99158-3128-403A-B28E-6B789EF05DA3}">
      <dgm:prSet/>
      <dgm:spPr/>
      <dgm:t>
        <a:bodyPr/>
        <a:lstStyle/>
        <a:p>
          <a:r>
            <a:rPr lang="es-EC" smtClean="0"/>
            <a:t>Nacionalidad, ecuatoriana o extranjero residente con mínimo 5 años y con vivienda propia en el Ecuador, para los extranjeros se solicita Certificado de permanencia Legal.</a:t>
          </a:r>
          <a:endParaRPr lang="es-EC"/>
        </a:p>
      </dgm:t>
    </dgm:pt>
    <dgm:pt modelId="{90FF10E7-4EE1-4BD5-BA74-3FD5F210F2A8}" type="parTrans" cxnId="{F8A3A005-D43B-4E4B-979C-025EC610D04A}">
      <dgm:prSet/>
      <dgm:spPr/>
      <dgm:t>
        <a:bodyPr/>
        <a:lstStyle/>
        <a:p>
          <a:endParaRPr lang="es-EC"/>
        </a:p>
      </dgm:t>
    </dgm:pt>
    <dgm:pt modelId="{0098C2D7-C8D5-40D7-BFFD-C0F62510D76D}" type="sibTrans" cxnId="{F8A3A005-D43B-4E4B-979C-025EC610D04A}">
      <dgm:prSet/>
      <dgm:spPr/>
      <dgm:t>
        <a:bodyPr/>
        <a:lstStyle/>
        <a:p>
          <a:endParaRPr lang="es-EC"/>
        </a:p>
      </dgm:t>
    </dgm:pt>
    <dgm:pt modelId="{06F5E768-84A7-40C9-932D-DEE3DFF288A1}">
      <dgm:prSet/>
      <dgm:spPr/>
      <dgm:t>
        <a:bodyPr/>
        <a:lstStyle/>
        <a:p>
          <a:r>
            <a:rPr lang="es-EC" smtClean="0"/>
            <a:t>Estabilidad laboral en el negocio actual, en calidad de propietario, mayor o igual a un año. Para extranjeros será un plazo de estabilidad de 2 años en su negocio. </a:t>
          </a:r>
          <a:endParaRPr lang="es-EC"/>
        </a:p>
      </dgm:t>
    </dgm:pt>
    <dgm:pt modelId="{78BCE6BE-CFBF-475A-8381-43243832360A}" type="parTrans" cxnId="{62D139F2-B608-43DF-BFC5-7562ED8FC2C9}">
      <dgm:prSet/>
      <dgm:spPr/>
      <dgm:t>
        <a:bodyPr/>
        <a:lstStyle/>
        <a:p>
          <a:endParaRPr lang="es-EC"/>
        </a:p>
      </dgm:t>
    </dgm:pt>
    <dgm:pt modelId="{08D1E9F7-00C3-4337-ACC6-C27B82C31B50}" type="sibTrans" cxnId="{62D139F2-B608-43DF-BFC5-7562ED8FC2C9}">
      <dgm:prSet/>
      <dgm:spPr/>
      <dgm:t>
        <a:bodyPr/>
        <a:lstStyle/>
        <a:p>
          <a:endParaRPr lang="es-EC"/>
        </a:p>
      </dgm:t>
    </dgm:pt>
    <dgm:pt modelId="{D82CCF83-4BB3-4F1A-A6E8-7B20D902BAA8}">
      <dgm:prSet/>
      <dgm:spPr/>
      <dgm:t>
        <a:bodyPr/>
        <a:lstStyle/>
        <a:p>
          <a:r>
            <a:rPr lang="es-EC" smtClean="0"/>
            <a:t>Negocio ubicado en zonas urbanas o urbanas marginal. </a:t>
          </a:r>
          <a:endParaRPr lang="es-EC"/>
        </a:p>
      </dgm:t>
    </dgm:pt>
    <dgm:pt modelId="{15C1331B-581E-4147-8711-31EDAC1CDBDB}" type="parTrans" cxnId="{BCF86A1E-6A37-4FB9-A3AF-CED0A72E1645}">
      <dgm:prSet/>
      <dgm:spPr/>
      <dgm:t>
        <a:bodyPr/>
        <a:lstStyle/>
        <a:p>
          <a:endParaRPr lang="es-EC"/>
        </a:p>
      </dgm:t>
    </dgm:pt>
    <dgm:pt modelId="{FCDED3F0-2A10-471B-82DD-2946428D3CCD}" type="sibTrans" cxnId="{BCF86A1E-6A37-4FB9-A3AF-CED0A72E1645}">
      <dgm:prSet/>
      <dgm:spPr/>
      <dgm:t>
        <a:bodyPr/>
        <a:lstStyle/>
        <a:p>
          <a:endParaRPr lang="es-EC"/>
        </a:p>
      </dgm:t>
    </dgm:pt>
    <dgm:pt modelId="{7EDB9C12-A833-4313-B45D-C62F7739D1F3}">
      <dgm:prSet/>
      <dgm:spPr/>
      <dgm:t>
        <a:bodyPr/>
        <a:lstStyle/>
        <a:p>
          <a:r>
            <a:rPr lang="es-EC" smtClean="0"/>
            <a:t>Copia de la Cedula de Identidad y Papeleta de Votación </a:t>
          </a:r>
          <a:endParaRPr lang="es-EC"/>
        </a:p>
      </dgm:t>
    </dgm:pt>
    <dgm:pt modelId="{41927F82-1CC3-4D72-9A6D-8398F3934A86}" type="parTrans" cxnId="{857F304C-49F8-4F14-8E61-D79BB0D722AE}">
      <dgm:prSet/>
      <dgm:spPr/>
      <dgm:t>
        <a:bodyPr/>
        <a:lstStyle/>
        <a:p>
          <a:endParaRPr lang="es-EC"/>
        </a:p>
      </dgm:t>
    </dgm:pt>
    <dgm:pt modelId="{811F6624-01D7-4652-8C50-D6186F7813D9}" type="sibTrans" cxnId="{857F304C-49F8-4F14-8E61-D79BB0D722AE}">
      <dgm:prSet/>
      <dgm:spPr/>
      <dgm:t>
        <a:bodyPr/>
        <a:lstStyle/>
        <a:p>
          <a:endParaRPr lang="es-EC"/>
        </a:p>
      </dgm:t>
    </dgm:pt>
    <dgm:pt modelId="{9F6781D4-65E9-4EBE-921B-DEAC04279BDB}">
      <dgm:prSet/>
      <dgm:spPr/>
      <dgm:t>
        <a:bodyPr/>
        <a:lstStyle/>
        <a:p>
          <a:r>
            <a:rPr lang="es-EC" dirty="0" smtClean="0"/>
            <a:t>Copia de RUC o patente municipal, </a:t>
          </a:r>
          <a:r>
            <a:rPr lang="es-EC" dirty="0" err="1" smtClean="0"/>
            <a:t>carnét</a:t>
          </a:r>
          <a:r>
            <a:rPr lang="es-EC" dirty="0" smtClean="0"/>
            <a:t> de afiliación o asociación, factura de compra, nota de venta o algún documento que certifique la actividad del negocio, su antigüedad y su propietario. </a:t>
          </a:r>
          <a:endParaRPr lang="es-EC" dirty="0"/>
        </a:p>
      </dgm:t>
    </dgm:pt>
    <dgm:pt modelId="{99662831-5C9A-4AD2-9B36-395F92C2FEF5}" type="parTrans" cxnId="{B1607BD5-A9DF-4FA4-87F0-C0E07946CBF6}">
      <dgm:prSet/>
      <dgm:spPr/>
      <dgm:t>
        <a:bodyPr/>
        <a:lstStyle/>
        <a:p>
          <a:endParaRPr lang="es-EC"/>
        </a:p>
      </dgm:t>
    </dgm:pt>
    <dgm:pt modelId="{8593ACEA-47E7-490C-9F11-DF0836747A24}" type="sibTrans" cxnId="{B1607BD5-A9DF-4FA4-87F0-C0E07946CBF6}">
      <dgm:prSet/>
      <dgm:spPr/>
      <dgm:t>
        <a:bodyPr/>
        <a:lstStyle/>
        <a:p>
          <a:endParaRPr lang="es-EC"/>
        </a:p>
      </dgm:t>
    </dgm:pt>
    <dgm:pt modelId="{A04D93E6-95E4-4FAC-B6F9-EE5357548A56}">
      <dgm:prSet/>
      <dgm:spPr/>
      <dgm:t>
        <a:bodyPr/>
        <a:lstStyle/>
        <a:p>
          <a:r>
            <a:rPr lang="es-EC" smtClean="0"/>
            <a:t>Pago de Servicio Básico.</a:t>
          </a:r>
          <a:endParaRPr lang="es-EC"/>
        </a:p>
      </dgm:t>
    </dgm:pt>
    <dgm:pt modelId="{4F17C525-7A9E-4C5C-BAF3-BE89914762C6}" type="parTrans" cxnId="{79290C3B-E5FC-457E-A95E-03DB3F341517}">
      <dgm:prSet/>
      <dgm:spPr/>
      <dgm:t>
        <a:bodyPr/>
        <a:lstStyle/>
        <a:p>
          <a:endParaRPr lang="es-EC"/>
        </a:p>
      </dgm:t>
    </dgm:pt>
    <dgm:pt modelId="{27BA1D38-6192-4A1D-9204-677CD110BD19}" type="sibTrans" cxnId="{79290C3B-E5FC-457E-A95E-03DB3F341517}">
      <dgm:prSet/>
      <dgm:spPr/>
      <dgm:t>
        <a:bodyPr/>
        <a:lstStyle/>
        <a:p>
          <a:endParaRPr lang="es-EC"/>
        </a:p>
      </dgm:t>
    </dgm:pt>
    <dgm:pt modelId="{B2F524D3-5FAB-4FE2-8591-06A4921E7AFE}" type="pres">
      <dgm:prSet presAssocID="{5257BE7C-C1BA-4EE6-9776-C989DC19A953}" presName="linear" presStyleCnt="0">
        <dgm:presLayoutVars>
          <dgm:animLvl val="lvl"/>
          <dgm:resizeHandles val="exact"/>
        </dgm:presLayoutVars>
      </dgm:prSet>
      <dgm:spPr/>
      <dgm:t>
        <a:bodyPr/>
        <a:lstStyle/>
        <a:p>
          <a:endParaRPr lang="es-EC"/>
        </a:p>
      </dgm:t>
    </dgm:pt>
    <dgm:pt modelId="{670B5857-4D49-4750-8D4A-6D243820D3C2}" type="pres">
      <dgm:prSet presAssocID="{7DBEDFA5-4C1D-4A2E-966E-3B56939CEE57}" presName="parentText" presStyleLbl="node1" presStyleIdx="0" presStyleCnt="7">
        <dgm:presLayoutVars>
          <dgm:chMax val="0"/>
          <dgm:bulletEnabled val="1"/>
        </dgm:presLayoutVars>
      </dgm:prSet>
      <dgm:spPr/>
      <dgm:t>
        <a:bodyPr/>
        <a:lstStyle/>
        <a:p>
          <a:endParaRPr lang="es-EC"/>
        </a:p>
      </dgm:t>
    </dgm:pt>
    <dgm:pt modelId="{1A99E883-FBCD-4DB3-B139-D0AEDCD01108}" type="pres">
      <dgm:prSet presAssocID="{5F43B5A8-8689-4F33-9D3E-EA21EF7E5D5F}" presName="spacer" presStyleCnt="0"/>
      <dgm:spPr/>
    </dgm:pt>
    <dgm:pt modelId="{C847519A-E095-4D72-B78A-982FC54A2108}" type="pres">
      <dgm:prSet presAssocID="{95A99158-3128-403A-B28E-6B789EF05DA3}" presName="parentText" presStyleLbl="node1" presStyleIdx="1" presStyleCnt="7">
        <dgm:presLayoutVars>
          <dgm:chMax val="0"/>
          <dgm:bulletEnabled val="1"/>
        </dgm:presLayoutVars>
      </dgm:prSet>
      <dgm:spPr/>
      <dgm:t>
        <a:bodyPr/>
        <a:lstStyle/>
        <a:p>
          <a:endParaRPr lang="es-EC"/>
        </a:p>
      </dgm:t>
    </dgm:pt>
    <dgm:pt modelId="{FEBD6F5C-DAE1-4FC4-B288-DBF875D7EB82}" type="pres">
      <dgm:prSet presAssocID="{0098C2D7-C8D5-40D7-BFFD-C0F62510D76D}" presName="spacer" presStyleCnt="0"/>
      <dgm:spPr/>
    </dgm:pt>
    <dgm:pt modelId="{E3DB330E-7160-4C51-B03F-CA2E17245434}" type="pres">
      <dgm:prSet presAssocID="{06F5E768-84A7-40C9-932D-DEE3DFF288A1}" presName="parentText" presStyleLbl="node1" presStyleIdx="2" presStyleCnt="7">
        <dgm:presLayoutVars>
          <dgm:chMax val="0"/>
          <dgm:bulletEnabled val="1"/>
        </dgm:presLayoutVars>
      </dgm:prSet>
      <dgm:spPr/>
      <dgm:t>
        <a:bodyPr/>
        <a:lstStyle/>
        <a:p>
          <a:endParaRPr lang="es-EC"/>
        </a:p>
      </dgm:t>
    </dgm:pt>
    <dgm:pt modelId="{D32873E4-0B95-416D-8A3A-420B7A176D5D}" type="pres">
      <dgm:prSet presAssocID="{08D1E9F7-00C3-4337-ACC6-C27B82C31B50}" presName="spacer" presStyleCnt="0"/>
      <dgm:spPr/>
    </dgm:pt>
    <dgm:pt modelId="{2198599F-8CF0-4460-98AA-0FCDF3E0276D}" type="pres">
      <dgm:prSet presAssocID="{D82CCF83-4BB3-4F1A-A6E8-7B20D902BAA8}" presName="parentText" presStyleLbl="node1" presStyleIdx="3" presStyleCnt="7">
        <dgm:presLayoutVars>
          <dgm:chMax val="0"/>
          <dgm:bulletEnabled val="1"/>
        </dgm:presLayoutVars>
      </dgm:prSet>
      <dgm:spPr/>
      <dgm:t>
        <a:bodyPr/>
        <a:lstStyle/>
        <a:p>
          <a:endParaRPr lang="es-EC"/>
        </a:p>
      </dgm:t>
    </dgm:pt>
    <dgm:pt modelId="{1DB804BD-FED7-4214-9D7F-BF0A71EBF785}" type="pres">
      <dgm:prSet presAssocID="{FCDED3F0-2A10-471B-82DD-2946428D3CCD}" presName="spacer" presStyleCnt="0"/>
      <dgm:spPr/>
    </dgm:pt>
    <dgm:pt modelId="{FDE72BB5-FE0A-4A92-BDDD-625654276C1D}" type="pres">
      <dgm:prSet presAssocID="{7EDB9C12-A833-4313-B45D-C62F7739D1F3}" presName="parentText" presStyleLbl="node1" presStyleIdx="4" presStyleCnt="7">
        <dgm:presLayoutVars>
          <dgm:chMax val="0"/>
          <dgm:bulletEnabled val="1"/>
        </dgm:presLayoutVars>
      </dgm:prSet>
      <dgm:spPr/>
      <dgm:t>
        <a:bodyPr/>
        <a:lstStyle/>
        <a:p>
          <a:endParaRPr lang="es-EC"/>
        </a:p>
      </dgm:t>
    </dgm:pt>
    <dgm:pt modelId="{0BA65BA5-E8B7-431E-977D-495ADA1BD82B}" type="pres">
      <dgm:prSet presAssocID="{811F6624-01D7-4652-8C50-D6186F7813D9}" presName="spacer" presStyleCnt="0"/>
      <dgm:spPr/>
    </dgm:pt>
    <dgm:pt modelId="{3D938724-D9D1-4D9F-B736-2C382A7ED916}" type="pres">
      <dgm:prSet presAssocID="{9F6781D4-65E9-4EBE-921B-DEAC04279BDB}" presName="parentText" presStyleLbl="node1" presStyleIdx="5" presStyleCnt="7">
        <dgm:presLayoutVars>
          <dgm:chMax val="0"/>
          <dgm:bulletEnabled val="1"/>
        </dgm:presLayoutVars>
      </dgm:prSet>
      <dgm:spPr/>
      <dgm:t>
        <a:bodyPr/>
        <a:lstStyle/>
        <a:p>
          <a:endParaRPr lang="es-EC"/>
        </a:p>
      </dgm:t>
    </dgm:pt>
    <dgm:pt modelId="{BD308643-8E60-4A04-A0E8-709B4D596680}" type="pres">
      <dgm:prSet presAssocID="{8593ACEA-47E7-490C-9F11-DF0836747A24}" presName="spacer" presStyleCnt="0"/>
      <dgm:spPr/>
    </dgm:pt>
    <dgm:pt modelId="{89BA1DA9-7FFE-423E-A4EB-F9354E568C24}" type="pres">
      <dgm:prSet presAssocID="{A04D93E6-95E4-4FAC-B6F9-EE5357548A56}" presName="parentText" presStyleLbl="node1" presStyleIdx="6" presStyleCnt="7">
        <dgm:presLayoutVars>
          <dgm:chMax val="0"/>
          <dgm:bulletEnabled val="1"/>
        </dgm:presLayoutVars>
      </dgm:prSet>
      <dgm:spPr/>
      <dgm:t>
        <a:bodyPr/>
        <a:lstStyle/>
        <a:p>
          <a:endParaRPr lang="es-EC"/>
        </a:p>
      </dgm:t>
    </dgm:pt>
  </dgm:ptLst>
  <dgm:cxnLst>
    <dgm:cxn modelId="{E97879A0-3491-4445-A7E4-E08B251AD34C}" type="presOf" srcId="{A04D93E6-95E4-4FAC-B6F9-EE5357548A56}" destId="{89BA1DA9-7FFE-423E-A4EB-F9354E568C24}" srcOrd="0" destOrd="0" presId="urn:microsoft.com/office/officeart/2005/8/layout/vList2"/>
    <dgm:cxn modelId="{41792449-5FA5-4907-85AE-CCAF333CCB2E}" type="presOf" srcId="{7DBEDFA5-4C1D-4A2E-966E-3B56939CEE57}" destId="{670B5857-4D49-4750-8D4A-6D243820D3C2}" srcOrd="0" destOrd="0" presId="urn:microsoft.com/office/officeart/2005/8/layout/vList2"/>
    <dgm:cxn modelId="{9DB8D436-0918-4BFA-9964-4ECE224B7FB0}" srcId="{5257BE7C-C1BA-4EE6-9776-C989DC19A953}" destId="{7DBEDFA5-4C1D-4A2E-966E-3B56939CEE57}" srcOrd="0" destOrd="0" parTransId="{243F7E78-634D-47D0-AF06-C74412CE0635}" sibTransId="{5F43B5A8-8689-4F33-9D3E-EA21EF7E5D5F}"/>
    <dgm:cxn modelId="{19363C2B-B692-4419-A754-C29646A9D7E4}" type="presOf" srcId="{5257BE7C-C1BA-4EE6-9776-C989DC19A953}" destId="{B2F524D3-5FAB-4FE2-8591-06A4921E7AFE}" srcOrd="0" destOrd="0" presId="urn:microsoft.com/office/officeart/2005/8/layout/vList2"/>
    <dgm:cxn modelId="{094B0286-8818-48B6-9ECF-A79F315D7F92}" type="presOf" srcId="{7EDB9C12-A833-4313-B45D-C62F7739D1F3}" destId="{FDE72BB5-FE0A-4A92-BDDD-625654276C1D}" srcOrd="0" destOrd="0" presId="urn:microsoft.com/office/officeart/2005/8/layout/vList2"/>
    <dgm:cxn modelId="{857F304C-49F8-4F14-8E61-D79BB0D722AE}" srcId="{5257BE7C-C1BA-4EE6-9776-C989DC19A953}" destId="{7EDB9C12-A833-4313-B45D-C62F7739D1F3}" srcOrd="4" destOrd="0" parTransId="{41927F82-1CC3-4D72-9A6D-8398F3934A86}" sibTransId="{811F6624-01D7-4652-8C50-D6186F7813D9}"/>
    <dgm:cxn modelId="{63E3C66F-702E-4FEE-B2ED-852F1170D6B4}" type="presOf" srcId="{9F6781D4-65E9-4EBE-921B-DEAC04279BDB}" destId="{3D938724-D9D1-4D9F-B736-2C382A7ED916}" srcOrd="0" destOrd="0" presId="urn:microsoft.com/office/officeart/2005/8/layout/vList2"/>
    <dgm:cxn modelId="{B1607BD5-A9DF-4FA4-87F0-C0E07946CBF6}" srcId="{5257BE7C-C1BA-4EE6-9776-C989DC19A953}" destId="{9F6781D4-65E9-4EBE-921B-DEAC04279BDB}" srcOrd="5" destOrd="0" parTransId="{99662831-5C9A-4AD2-9B36-395F92C2FEF5}" sibTransId="{8593ACEA-47E7-490C-9F11-DF0836747A24}"/>
    <dgm:cxn modelId="{F8A3A005-D43B-4E4B-979C-025EC610D04A}" srcId="{5257BE7C-C1BA-4EE6-9776-C989DC19A953}" destId="{95A99158-3128-403A-B28E-6B789EF05DA3}" srcOrd="1" destOrd="0" parTransId="{90FF10E7-4EE1-4BD5-BA74-3FD5F210F2A8}" sibTransId="{0098C2D7-C8D5-40D7-BFFD-C0F62510D76D}"/>
    <dgm:cxn modelId="{B66997E5-0E52-4914-A5F9-1A56AC7B4008}" type="presOf" srcId="{D82CCF83-4BB3-4F1A-A6E8-7B20D902BAA8}" destId="{2198599F-8CF0-4460-98AA-0FCDF3E0276D}" srcOrd="0" destOrd="0" presId="urn:microsoft.com/office/officeart/2005/8/layout/vList2"/>
    <dgm:cxn modelId="{2F63C451-4231-426A-A4B0-629A8178EF32}" type="presOf" srcId="{06F5E768-84A7-40C9-932D-DEE3DFF288A1}" destId="{E3DB330E-7160-4C51-B03F-CA2E17245434}" srcOrd="0" destOrd="0" presId="urn:microsoft.com/office/officeart/2005/8/layout/vList2"/>
    <dgm:cxn modelId="{79290C3B-E5FC-457E-A95E-03DB3F341517}" srcId="{5257BE7C-C1BA-4EE6-9776-C989DC19A953}" destId="{A04D93E6-95E4-4FAC-B6F9-EE5357548A56}" srcOrd="6" destOrd="0" parTransId="{4F17C525-7A9E-4C5C-BAF3-BE89914762C6}" sibTransId="{27BA1D38-6192-4A1D-9204-677CD110BD19}"/>
    <dgm:cxn modelId="{7BC944F4-7FBC-4E75-A4F8-8C5FA1152E75}" type="presOf" srcId="{95A99158-3128-403A-B28E-6B789EF05DA3}" destId="{C847519A-E095-4D72-B78A-982FC54A2108}" srcOrd="0" destOrd="0" presId="urn:microsoft.com/office/officeart/2005/8/layout/vList2"/>
    <dgm:cxn modelId="{62D139F2-B608-43DF-BFC5-7562ED8FC2C9}" srcId="{5257BE7C-C1BA-4EE6-9776-C989DC19A953}" destId="{06F5E768-84A7-40C9-932D-DEE3DFF288A1}" srcOrd="2" destOrd="0" parTransId="{78BCE6BE-CFBF-475A-8381-43243832360A}" sibTransId="{08D1E9F7-00C3-4337-ACC6-C27B82C31B50}"/>
    <dgm:cxn modelId="{BCF86A1E-6A37-4FB9-A3AF-CED0A72E1645}" srcId="{5257BE7C-C1BA-4EE6-9776-C989DC19A953}" destId="{D82CCF83-4BB3-4F1A-A6E8-7B20D902BAA8}" srcOrd="3" destOrd="0" parTransId="{15C1331B-581E-4147-8711-31EDAC1CDBDB}" sibTransId="{FCDED3F0-2A10-471B-82DD-2946428D3CCD}"/>
    <dgm:cxn modelId="{A260C8B4-506D-4BDF-A315-14CC23A1BB96}" type="presParOf" srcId="{B2F524D3-5FAB-4FE2-8591-06A4921E7AFE}" destId="{670B5857-4D49-4750-8D4A-6D243820D3C2}" srcOrd="0" destOrd="0" presId="urn:microsoft.com/office/officeart/2005/8/layout/vList2"/>
    <dgm:cxn modelId="{E946DF68-7C98-42D9-A989-C5268A3CF575}" type="presParOf" srcId="{B2F524D3-5FAB-4FE2-8591-06A4921E7AFE}" destId="{1A99E883-FBCD-4DB3-B139-D0AEDCD01108}" srcOrd="1" destOrd="0" presId="urn:microsoft.com/office/officeart/2005/8/layout/vList2"/>
    <dgm:cxn modelId="{04F6AD8C-87E8-49E5-8885-F592E77B261E}" type="presParOf" srcId="{B2F524D3-5FAB-4FE2-8591-06A4921E7AFE}" destId="{C847519A-E095-4D72-B78A-982FC54A2108}" srcOrd="2" destOrd="0" presId="urn:microsoft.com/office/officeart/2005/8/layout/vList2"/>
    <dgm:cxn modelId="{64848144-75B2-4916-921A-3609130FD388}" type="presParOf" srcId="{B2F524D3-5FAB-4FE2-8591-06A4921E7AFE}" destId="{FEBD6F5C-DAE1-4FC4-B288-DBF875D7EB82}" srcOrd="3" destOrd="0" presId="urn:microsoft.com/office/officeart/2005/8/layout/vList2"/>
    <dgm:cxn modelId="{060F02F2-2CF9-472B-8BF0-93577DBD430C}" type="presParOf" srcId="{B2F524D3-5FAB-4FE2-8591-06A4921E7AFE}" destId="{E3DB330E-7160-4C51-B03F-CA2E17245434}" srcOrd="4" destOrd="0" presId="urn:microsoft.com/office/officeart/2005/8/layout/vList2"/>
    <dgm:cxn modelId="{8DBDEE8F-57A1-45F9-8237-DABA0CB8E072}" type="presParOf" srcId="{B2F524D3-5FAB-4FE2-8591-06A4921E7AFE}" destId="{D32873E4-0B95-416D-8A3A-420B7A176D5D}" srcOrd="5" destOrd="0" presId="urn:microsoft.com/office/officeart/2005/8/layout/vList2"/>
    <dgm:cxn modelId="{085513C9-FD4A-4BC6-8E91-6B5A24137C7B}" type="presParOf" srcId="{B2F524D3-5FAB-4FE2-8591-06A4921E7AFE}" destId="{2198599F-8CF0-4460-98AA-0FCDF3E0276D}" srcOrd="6" destOrd="0" presId="urn:microsoft.com/office/officeart/2005/8/layout/vList2"/>
    <dgm:cxn modelId="{D4068FC4-41AC-401E-9F40-9D2DAC69AB2D}" type="presParOf" srcId="{B2F524D3-5FAB-4FE2-8591-06A4921E7AFE}" destId="{1DB804BD-FED7-4214-9D7F-BF0A71EBF785}" srcOrd="7" destOrd="0" presId="urn:microsoft.com/office/officeart/2005/8/layout/vList2"/>
    <dgm:cxn modelId="{B9D4827C-246D-4A72-9728-FB1223074528}" type="presParOf" srcId="{B2F524D3-5FAB-4FE2-8591-06A4921E7AFE}" destId="{FDE72BB5-FE0A-4A92-BDDD-625654276C1D}" srcOrd="8" destOrd="0" presId="urn:microsoft.com/office/officeart/2005/8/layout/vList2"/>
    <dgm:cxn modelId="{17944849-FEB0-406C-8C1A-2DF93F05C65D}" type="presParOf" srcId="{B2F524D3-5FAB-4FE2-8591-06A4921E7AFE}" destId="{0BA65BA5-E8B7-431E-977D-495ADA1BD82B}" srcOrd="9" destOrd="0" presId="urn:microsoft.com/office/officeart/2005/8/layout/vList2"/>
    <dgm:cxn modelId="{FC531991-B2D4-4BC0-9ABC-862D3584673D}" type="presParOf" srcId="{B2F524D3-5FAB-4FE2-8591-06A4921E7AFE}" destId="{3D938724-D9D1-4D9F-B736-2C382A7ED916}" srcOrd="10" destOrd="0" presId="urn:microsoft.com/office/officeart/2005/8/layout/vList2"/>
    <dgm:cxn modelId="{5EED08F4-3E7D-4062-ADDE-B603BA8FA676}" type="presParOf" srcId="{B2F524D3-5FAB-4FE2-8591-06A4921E7AFE}" destId="{BD308643-8E60-4A04-A0E8-709B4D596680}" srcOrd="11" destOrd="0" presId="urn:microsoft.com/office/officeart/2005/8/layout/vList2"/>
    <dgm:cxn modelId="{EC4D8592-95F3-4769-957F-9CAB391592B9}" type="presParOf" srcId="{B2F524D3-5FAB-4FE2-8591-06A4921E7AFE}" destId="{89BA1DA9-7FFE-423E-A4EB-F9354E568C24}" srcOrd="12"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31CD7DB0-2CB4-42F7-AAE2-494863902D3A}"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s-EC"/>
        </a:p>
      </dgm:t>
    </dgm:pt>
    <dgm:pt modelId="{39F60AE3-F167-482F-92B9-634A9215AA34}">
      <dgm:prSet custT="1"/>
      <dgm:spPr/>
      <dgm:t>
        <a:bodyPr/>
        <a:lstStyle/>
        <a:p>
          <a:r>
            <a:rPr lang="es-EC" sz="1800" dirty="0" smtClean="0"/>
            <a:t>Actividades ilícitas o reñidas contra la moral pública </a:t>
          </a:r>
          <a:endParaRPr lang="es-EC" sz="1800" dirty="0"/>
        </a:p>
      </dgm:t>
    </dgm:pt>
    <dgm:pt modelId="{23ECB0D6-23BA-42C9-A214-41F7F7E7BA06}" type="parTrans" cxnId="{458DD57F-E357-4712-86EE-31DE99E85360}">
      <dgm:prSet/>
      <dgm:spPr/>
      <dgm:t>
        <a:bodyPr/>
        <a:lstStyle/>
        <a:p>
          <a:endParaRPr lang="es-EC"/>
        </a:p>
      </dgm:t>
    </dgm:pt>
    <dgm:pt modelId="{A8B159C6-1A64-4BF4-B3DA-688BB6BAE6BA}" type="sibTrans" cxnId="{458DD57F-E357-4712-86EE-31DE99E85360}">
      <dgm:prSet/>
      <dgm:spPr/>
      <dgm:t>
        <a:bodyPr/>
        <a:lstStyle/>
        <a:p>
          <a:endParaRPr lang="es-EC"/>
        </a:p>
      </dgm:t>
    </dgm:pt>
    <dgm:pt modelId="{8A806AC9-706C-47ED-B9CF-A197021AEE0D}">
      <dgm:prSet custT="1"/>
      <dgm:spPr/>
      <dgm:t>
        <a:bodyPr/>
        <a:lstStyle/>
        <a:p>
          <a:r>
            <a:rPr lang="es-EC" sz="1800" dirty="0" smtClean="0"/>
            <a:t>Empleos temporales. </a:t>
          </a:r>
          <a:endParaRPr lang="es-EC" sz="1800" dirty="0"/>
        </a:p>
      </dgm:t>
    </dgm:pt>
    <dgm:pt modelId="{2884D386-978F-4C7B-87B5-AEC69EA767F8}" type="parTrans" cxnId="{AEA2E075-2020-4514-93A5-E0B9FE8537D2}">
      <dgm:prSet/>
      <dgm:spPr/>
      <dgm:t>
        <a:bodyPr/>
        <a:lstStyle/>
        <a:p>
          <a:endParaRPr lang="es-EC"/>
        </a:p>
      </dgm:t>
    </dgm:pt>
    <dgm:pt modelId="{D306B49D-BB29-4153-8DC5-72347A100166}" type="sibTrans" cxnId="{AEA2E075-2020-4514-93A5-E0B9FE8537D2}">
      <dgm:prSet/>
      <dgm:spPr/>
      <dgm:t>
        <a:bodyPr/>
        <a:lstStyle/>
        <a:p>
          <a:endParaRPr lang="es-EC"/>
        </a:p>
      </dgm:t>
    </dgm:pt>
    <dgm:pt modelId="{BB887598-5F64-4C25-B5B9-88EEE9F3E184}">
      <dgm:prSet custT="1"/>
      <dgm:spPr/>
      <dgm:t>
        <a:bodyPr/>
        <a:lstStyle/>
        <a:p>
          <a:r>
            <a:rPr lang="es-EC" sz="1800" smtClean="0"/>
            <a:t>Vendedores ambulante comisionistas </a:t>
          </a:r>
          <a:endParaRPr lang="es-EC" sz="1800"/>
        </a:p>
      </dgm:t>
    </dgm:pt>
    <dgm:pt modelId="{A53A599F-E843-4B99-8899-58DDFF7AA720}" type="parTrans" cxnId="{B01B70EA-B4A9-4714-B71E-C1D10B5A6DF7}">
      <dgm:prSet/>
      <dgm:spPr/>
      <dgm:t>
        <a:bodyPr/>
        <a:lstStyle/>
        <a:p>
          <a:endParaRPr lang="es-EC"/>
        </a:p>
      </dgm:t>
    </dgm:pt>
    <dgm:pt modelId="{3994AA3E-E8D2-4485-8251-4F282F9EAF17}" type="sibTrans" cxnId="{B01B70EA-B4A9-4714-B71E-C1D10B5A6DF7}">
      <dgm:prSet/>
      <dgm:spPr/>
      <dgm:t>
        <a:bodyPr/>
        <a:lstStyle/>
        <a:p>
          <a:endParaRPr lang="es-EC"/>
        </a:p>
      </dgm:t>
    </dgm:pt>
    <dgm:pt modelId="{8806BD63-0628-450F-B807-D248791DD74B}">
      <dgm:prSet custT="1"/>
      <dgm:spPr/>
      <dgm:t>
        <a:bodyPr/>
        <a:lstStyle/>
        <a:p>
          <a:r>
            <a:rPr lang="es-EC" sz="1800" dirty="0" smtClean="0"/>
            <a:t>Cargos públicos de libre remoción o de elección popular </a:t>
          </a:r>
          <a:endParaRPr lang="es-EC" sz="1800" dirty="0"/>
        </a:p>
      </dgm:t>
    </dgm:pt>
    <dgm:pt modelId="{2936F55C-F51A-4506-8B9C-37DED913CFFF}" type="parTrans" cxnId="{6C434328-F9BF-40F6-A386-AD2F43C83D83}">
      <dgm:prSet/>
      <dgm:spPr/>
      <dgm:t>
        <a:bodyPr/>
        <a:lstStyle/>
        <a:p>
          <a:endParaRPr lang="es-EC"/>
        </a:p>
      </dgm:t>
    </dgm:pt>
    <dgm:pt modelId="{461869C5-FC0B-419A-9295-ED01D288DDF7}" type="sibTrans" cxnId="{6C434328-F9BF-40F6-A386-AD2F43C83D83}">
      <dgm:prSet/>
      <dgm:spPr/>
      <dgm:t>
        <a:bodyPr/>
        <a:lstStyle/>
        <a:p>
          <a:endParaRPr lang="es-EC"/>
        </a:p>
      </dgm:t>
    </dgm:pt>
    <dgm:pt modelId="{56756F53-6C0F-4DAC-927B-3A608C9E8DF4}">
      <dgm:prSet custT="1"/>
      <dgm:spPr/>
      <dgm:t>
        <a:bodyPr/>
        <a:lstStyle/>
        <a:p>
          <a:r>
            <a:rPr lang="es-EC" sz="1800" dirty="0" smtClean="0"/>
            <a:t>Actividades de riesgo como personal de seguridad, empleados de los centro de rehabilitación social. </a:t>
          </a:r>
          <a:endParaRPr lang="es-EC" sz="1800" dirty="0"/>
        </a:p>
      </dgm:t>
    </dgm:pt>
    <dgm:pt modelId="{691376E0-ADC4-407E-928B-E89D1D8DEA44}" type="parTrans" cxnId="{96654824-2E6F-49A9-93FD-4E08EF4BA9BE}">
      <dgm:prSet/>
      <dgm:spPr/>
      <dgm:t>
        <a:bodyPr/>
        <a:lstStyle/>
        <a:p>
          <a:endParaRPr lang="es-EC"/>
        </a:p>
      </dgm:t>
    </dgm:pt>
    <dgm:pt modelId="{CA4C447C-1B79-473A-94AF-BE46B3A44D32}" type="sibTrans" cxnId="{96654824-2E6F-49A9-93FD-4E08EF4BA9BE}">
      <dgm:prSet/>
      <dgm:spPr/>
      <dgm:t>
        <a:bodyPr/>
        <a:lstStyle/>
        <a:p>
          <a:endParaRPr lang="es-EC"/>
        </a:p>
      </dgm:t>
    </dgm:pt>
    <dgm:pt modelId="{AE5E2C2D-D9DD-4248-9FBE-7E15167CF3CD}">
      <dgm:prSet custT="1"/>
      <dgm:spPr/>
      <dgm:t>
        <a:bodyPr/>
        <a:lstStyle/>
        <a:p>
          <a:r>
            <a:rPr lang="es-EC" sz="1800" dirty="0" smtClean="0"/>
            <a:t>Actividades económicas realizadas fuera del Ecuador </a:t>
          </a:r>
          <a:endParaRPr lang="es-EC" sz="1800" dirty="0"/>
        </a:p>
      </dgm:t>
    </dgm:pt>
    <dgm:pt modelId="{8CD544E4-00A8-4511-9A00-3855893AC203}" type="parTrans" cxnId="{A32F4A3F-980F-4CBC-B43F-B07BE5C0FC95}">
      <dgm:prSet/>
      <dgm:spPr/>
      <dgm:t>
        <a:bodyPr/>
        <a:lstStyle/>
        <a:p>
          <a:endParaRPr lang="es-EC"/>
        </a:p>
      </dgm:t>
    </dgm:pt>
    <dgm:pt modelId="{2857E320-BBFB-4743-923C-BDB2FCEEA6A2}" type="sibTrans" cxnId="{A32F4A3F-980F-4CBC-B43F-B07BE5C0FC95}">
      <dgm:prSet/>
      <dgm:spPr/>
      <dgm:t>
        <a:bodyPr/>
        <a:lstStyle/>
        <a:p>
          <a:endParaRPr lang="es-EC"/>
        </a:p>
      </dgm:t>
    </dgm:pt>
    <dgm:pt modelId="{9A94959B-3F98-47A4-9DEB-4AA5204DA41A}">
      <dgm:prSet custT="1"/>
      <dgm:spPr/>
      <dgm:t>
        <a:bodyPr/>
        <a:lstStyle/>
        <a:p>
          <a:r>
            <a:rPr lang="es-EC" sz="1800" dirty="0" smtClean="0"/>
            <a:t>Actividades temporales: obreros de la Construcción, electricistas, fontaneros, contratistas, albañiles. </a:t>
          </a:r>
          <a:endParaRPr lang="es-EC" sz="1800" dirty="0"/>
        </a:p>
      </dgm:t>
    </dgm:pt>
    <dgm:pt modelId="{02E41E66-97EE-4BF7-B451-368543EF6E13}" type="parTrans" cxnId="{6ED4CA42-C20C-4E4A-8436-7138E9202C9B}">
      <dgm:prSet/>
      <dgm:spPr/>
      <dgm:t>
        <a:bodyPr/>
        <a:lstStyle/>
        <a:p>
          <a:endParaRPr lang="es-EC"/>
        </a:p>
      </dgm:t>
    </dgm:pt>
    <dgm:pt modelId="{204E409D-BB04-4F63-B42F-1D36FF5C3922}" type="sibTrans" cxnId="{6ED4CA42-C20C-4E4A-8436-7138E9202C9B}">
      <dgm:prSet/>
      <dgm:spPr/>
      <dgm:t>
        <a:bodyPr/>
        <a:lstStyle/>
        <a:p>
          <a:endParaRPr lang="es-EC"/>
        </a:p>
      </dgm:t>
    </dgm:pt>
    <dgm:pt modelId="{26B900BD-5F90-4B12-8425-E3054B612B12}">
      <dgm:prSet custT="1"/>
      <dgm:spPr/>
      <dgm:t>
        <a:bodyPr/>
        <a:lstStyle/>
        <a:p>
          <a:r>
            <a:rPr lang="es-EC" sz="1800" dirty="0" smtClean="0"/>
            <a:t>Ingresos por jubilación.( si se acepta como otros ingresos) </a:t>
          </a:r>
          <a:endParaRPr lang="es-EC" sz="1800" dirty="0"/>
        </a:p>
      </dgm:t>
    </dgm:pt>
    <dgm:pt modelId="{8C0657AB-79AF-46C3-A50B-B1D4BCE469B5}" type="parTrans" cxnId="{BAD62FE9-213C-4315-9963-E7A13DFAE4C1}">
      <dgm:prSet/>
      <dgm:spPr/>
      <dgm:t>
        <a:bodyPr/>
        <a:lstStyle/>
        <a:p>
          <a:endParaRPr lang="es-EC"/>
        </a:p>
      </dgm:t>
    </dgm:pt>
    <dgm:pt modelId="{89E22293-8D9F-4EBC-A896-85009A227636}" type="sibTrans" cxnId="{BAD62FE9-213C-4315-9963-E7A13DFAE4C1}">
      <dgm:prSet/>
      <dgm:spPr/>
      <dgm:t>
        <a:bodyPr/>
        <a:lstStyle/>
        <a:p>
          <a:endParaRPr lang="es-EC"/>
        </a:p>
      </dgm:t>
    </dgm:pt>
    <dgm:pt modelId="{588AC9DB-3B72-4C3F-94A7-78846FD7BAF6}">
      <dgm:prSet custT="1"/>
      <dgm:spPr/>
      <dgm:t>
        <a:bodyPr/>
        <a:lstStyle/>
        <a:p>
          <a:r>
            <a:rPr lang="es-EC" sz="1800" dirty="0" smtClean="0"/>
            <a:t>Personas naturales que encuentre en listados del CONSEP (lavado de dinero, narcotráfico u otras actividades ilícitas) </a:t>
          </a:r>
          <a:endParaRPr lang="es-EC" sz="1800" dirty="0"/>
        </a:p>
      </dgm:t>
    </dgm:pt>
    <dgm:pt modelId="{141A79C5-37AD-40A5-9E56-A2BF079996D5}" type="parTrans" cxnId="{2BA0DAA8-EAA4-4C3B-A699-57E032C09EFD}">
      <dgm:prSet/>
      <dgm:spPr/>
      <dgm:t>
        <a:bodyPr/>
        <a:lstStyle/>
        <a:p>
          <a:endParaRPr lang="es-EC"/>
        </a:p>
      </dgm:t>
    </dgm:pt>
    <dgm:pt modelId="{A5F0F8B0-167C-4668-B33F-591DDC3A6F55}" type="sibTrans" cxnId="{2BA0DAA8-EAA4-4C3B-A699-57E032C09EFD}">
      <dgm:prSet/>
      <dgm:spPr/>
      <dgm:t>
        <a:bodyPr/>
        <a:lstStyle/>
        <a:p>
          <a:endParaRPr lang="es-EC"/>
        </a:p>
      </dgm:t>
    </dgm:pt>
    <dgm:pt modelId="{3F2CCFC1-4511-4EB5-B04D-029DE39BB592}" type="pres">
      <dgm:prSet presAssocID="{31CD7DB0-2CB4-42F7-AAE2-494863902D3A}" presName="linear" presStyleCnt="0">
        <dgm:presLayoutVars>
          <dgm:animLvl val="lvl"/>
          <dgm:resizeHandles val="exact"/>
        </dgm:presLayoutVars>
      </dgm:prSet>
      <dgm:spPr/>
      <dgm:t>
        <a:bodyPr/>
        <a:lstStyle/>
        <a:p>
          <a:endParaRPr lang="es-EC"/>
        </a:p>
      </dgm:t>
    </dgm:pt>
    <dgm:pt modelId="{CB5B359E-BC15-4053-B671-7D9B47254AB1}" type="pres">
      <dgm:prSet presAssocID="{39F60AE3-F167-482F-92B9-634A9215AA34}" presName="parentText" presStyleLbl="node1" presStyleIdx="0" presStyleCnt="9" custScaleY="97881">
        <dgm:presLayoutVars>
          <dgm:chMax val="0"/>
          <dgm:bulletEnabled val="1"/>
        </dgm:presLayoutVars>
      </dgm:prSet>
      <dgm:spPr/>
      <dgm:t>
        <a:bodyPr/>
        <a:lstStyle/>
        <a:p>
          <a:endParaRPr lang="es-EC"/>
        </a:p>
      </dgm:t>
    </dgm:pt>
    <dgm:pt modelId="{E7AD509E-93ED-4AEE-AEA9-FDF9D8B243AD}" type="pres">
      <dgm:prSet presAssocID="{A8B159C6-1A64-4BF4-B3DA-688BB6BAE6BA}" presName="spacer" presStyleCnt="0"/>
      <dgm:spPr/>
    </dgm:pt>
    <dgm:pt modelId="{059949E8-3688-4928-B21B-0E38B1A91C24}" type="pres">
      <dgm:prSet presAssocID="{8A806AC9-706C-47ED-B9CF-A197021AEE0D}" presName="parentText" presStyleLbl="node1" presStyleIdx="1" presStyleCnt="9" custScaleY="76634">
        <dgm:presLayoutVars>
          <dgm:chMax val="0"/>
          <dgm:bulletEnabled val="1"/>
        </dgm:presLayoutVars>
      </dgm:prSet>
      <dgm:spPr/>
      <dgm:t>
        <a:bodyPr/>
        <a:lstStyle/>
        <a:p>
          <a:endParaRPr lang="es-EC"/>
        </a:p>
      </dgm:t>
    </dgm:pt>
    <dgm:pt modelId="{3DE21EFD-6DDF-4225-BEFB-48265E0DF936}" type="pres">
      <dgm:prSet presAssocID="{D306B49D-BB29-4153-8DC5-72347A100166}" presName="spacer" presStyleCnt="0"/>
      <dgm:spPr/>
    </dgm:pt>
    <dgm:pt modelId="{19CE3A4C-523D-405B-A2C1-2FF59CC51EDD}" type="pres">
      <dgm:prSet presAssocID="{BB887598-5F64-4C25-B5B9-88EEE9F3E184}" presName="parentText" presStyleLbl="node1" presStyleIdx="2" presStyleCnt="9" custScaleY="102291">
        <dgm:presLayoutVars>
          <dgm:chMax val="0"/>
          <dgm:bulletEnabled val="1"/>
        </dgm:presLayoutVars>
      </dgm:prSet>
      <dgm:spPr/>
      <dgm:t>
        <a:bodyPr/>
        <a:lstStyle/>
        <a:p>
          <a:endParaRPr lang="es-EC"/>
        </a:p>
      </dgm:t>
    </dgm:pt>
    <dgm:pt modelId="{F0C3F750-3F88-48A6-8014-C82309717B45}" type="pres">
      <dgm:prSet presAssocID="{3994AA3E-E8D2-4485-8251-4F282F9EAF17}" presName="spacer" presStyleCnt="0"/>
      <dgm:spPr/>
    </dgm:pt>
    <dgm:pt modelId="{9885DD3C-FC1D-42BD-972E-78B80D6EC0D3}" type="pres">
      <dgm:prSet presAssocID="{8806BD63-0628-450F-B807-D248791DD74B}" presName="parentText" presStyleLbl="node1" presStyleIdx="3" presStyleCnt="9" custScaleY="95304">
        <dgm:presLayoutVars>
          <dgm:chMax val="0"/>
          <dgm:bulletEnabled val="1"/>
        </dgm:presLayoutVars>
      </dgm:prSet>
      <dgm:spPr/>
      <dgm:t>
        <a:bodyPr/>
        <a:lstStyle/>
        <a:p>
          <a:endParaRPr lang="es-EC"/>
        </a:p>
      </dgm:t>
    </dgm:pt>
    <dgm:pt modelId="{82164A4F-964D-4683-BA09-5A1F99A99483}" type="pres">
      <dgm:prSet presAssocID="{461869C5-FC0B-419A-9295-ED01D288DDF7}" presName="spacer" presStyleCnt="0"/>
      <dgm:spPr/>
    </dgm:pt>
    <dgm:pt modelId="{2097900C-CE50-4B3E-A43F-506B8A87B1B9}" type="pres">
      <dgm:prSet presAssocID="{56756F53-6C0F-4DAC-927B-3A608C9E8DF4}" presName="parentText" presStyleLbl="node1" presStyleIdx="4" presStyleCnt="9" custScaleY="90017">
        <dgm:presLayoutVars>
          <dgm:chMax val="0"/>
          <dgm:bulletEnabled val="1"/>
        </dgm:presLayoutVars>
      </dgm:prSet>
      <dgm:spPr/>
      <dgm:t>
        <a:bodyPr/>
        <a:lstStyle/>
        <a:p>
          <a:endParaRPr lang="es-EC"/>
        </a:p>
      </dgm:t>
    </dgm:pt>
    <dgm:pt modelId="{F2CB182B-4668-40EC-96FC-B70D25004173}" type="pres">
      <dgm:prSet presAssocID="{CA4C447C-1B79-473A-94AF-BE46B3A44D32}" presName="spacer" presStyleCnt="0"/>
      <dgm:spPr/>
    </dgm:pt>
    <dgm:pt modelId="{3F626A74-587E-42FC-864C-E5A2DC070598}" type="pres">
      <dgm:prSet presAssocID="{AE5E2C2D-D9DD-4248-9FBE-7E15167CF3CD}" presName="parentText" presStyleLbl="node1" presStyleIdx="5" presStyleCnt="9" custScaleY="86416">
        <dgm:presLayoutVars>
          <dgm:chMax val="0"/>
          <dgm:bulletEnabled val="1"/>
        </dgm:presLayoutVars>
      </dgm:prSet>
      <dgm:spPr/>
      <dgm:t>
        <a:bodyPr/>
        <a:lstStyle/>
        <a:p>
          <a:endParaRPr lang="es-EC"/>
        </a:p>
      </dgm:t>
    </dgm:pt>
    <dgm:pt modelId="{90F64273-F848-4708-BBA5-ADEF11A060EF}" type="pres">
      <dgm:prSet presAssocID="{2857E320-BBFB-4743-923C-BDB2FCEEA6A2}" presName="spacer" presStyleCnt="0"/>
      <dgm:spPr/>
    </dgm:pt>
    <dgm:pt modelId="{9BC1DEE5-3F28-4FF6-A985-B6EF06589D1D}" type="pres">
      <dgm:prSet presAssocID="{9A94959B-3F98-47A4-9DEB-4AA5204DA41A}" presName="parentText" presStyleLbl="node1" presStyleIdx="6" presStyleCnt="9" custScaleY="110275">
        <dgm:presLayoutVars>
          <dgm:chMax val="0"/>
          <dgm:bulletEnabled val="1"/>
        </dgm:presLayoutVars>
      </dgm:prSet>
      <dgm:spPr/>
      <dgm:t>
        <a:bodyPr/>
        <a:lstStyle/>
        <a:p>
          <a:endParaRPr lang="es-EC"/>
        </a:p>
      </dgm:t>
    </dgm:pt>
    <dgm:pt modelId="{C8D1C2F0-7F6D-44A4-B2CB-8E63135457B5}" type="pres">
      <dgm:prSet presAssocID="{204E409D-BB04-4F63-B42F-1D36FF5C3922}" presName="spacer" presStyleCnt="0"/>
      <dgm:spPr/>
    </dgm:pt>
    <dgm:pt modelId="{AC1D7671-B7A7-41B5-8A66-7E3F3185C7D9}" type="pres">
      <dgm:prSet presAssocID="{26B900BD-5F90-4B12-8425-E3054B612B12}" presName="parentText" presStyleLbl="node1" presStyleIdx="7" presStyleCnt="9" custScaleY="91714">
        <dgm:presLayoutVars>
          <dgm:chMax val="0"/>
          <dgm:bulletEnabled val="1"/>
        </dgm:presLayoutVars>
      </dgm:prSet>
      <dgm:spPr/>
      <dgm:t>
        <a:bodyPr/>
        <a:lstStyle/>
        <a:p>
          <a:endParaRPr lang="es-EC"/>
        </a:p>
      </dgm:t>
    </dgm:pt>
    <dgm:pt modelId="{8EA5E92D-3522-4F7D-827C-FC4FC8C2DACE}" type="pres">
      <dgm:prSet presAssocID="{89E22293-8D9F-4EBC-A896-85009A227636}" presName="spacer" presStyleCnt="0"/>
      <dgm:spPr/>
    </dgm:pt>
    <dgm:pt modelId="{BAF7A3D6-92B1-4837-A026-F8D1F63B5972}" type="pres">
      <dgm:prSet presAssocID="{588AC9DB-3B72-4C3F-94A7-78846FD7BAF6}" presName="parentText" presStyleLbl="node1" presStyleIdx="8" presStyleCnt="9" custScaleY="133889">
        <dgm:presLayoutVars>
          <dgm:chMax val="0"/>
          <dgm:bulletEnabled val="1"/>
        </dgm:presLayoutVars>
      </dgm:prSet>
      <dgm:spPr/>
      <dgm:t>
        <a:bodyPr/>
        <a:lstStyle/>
        <a:p>
          <a:endParaRPr lang="es-EC"/>
        </a:p>
      </dgm:t>
    </dgm:pt>
  </dgm:ptLst>
  <dgm:cxnLst>
    <dgm:cxn modelId="{19E382A5-2415-4AD8-B9FF-C3912B1BA092}" type="presOf" srcId="{39F60AE3-F167-482F-92B9-634A9215AA34}" destId="{CB5B359E-BC15-4053-B671-7D9B47254AB1}" srcOrd="0" destOrd="0" presId="urn:microsoft.com/office/officeart/2005/8/layout/vList2"/>
    <dgm:cxn modelId="{9B7071A1-BC43-479A-BB83-063A6AE4D7CA}" type="presOf" srcId="{8806BD63-0628-450F-B807-D248791DD74B}" destId="{9885DD3C-FC1D-42BD-972E-78B80D6EC0D3}" srcOrd="0" destOrd="0" presId="urn:microsoft.com/office/officeart/2005/8/layout/vList2"/>
    <dgm:cxn modelId="{5DC6F797-1F84-4323-AB5B-16D648A6D470}" type="presOf" srcId="{31CD7DB0-2CB4-42F7-AAE2-494863902D3A}" destId="{3F2CCFC1-4511-4EB5-B04D-029DE39BB592}" srcOrd="0" destOrd="0" presId="urn:microsoft.com/office/officeart/2005/8/layout/vList2"/>
    <dgm:cxn modelId="{6C7F537D-1791-4649-A018-0431B7450987}" type="presOf" srcId="{9A94959B-3F98-47A4-9DEB-4AA5204DA41A}" destId="{9BC1DEE5-3F28-4FF6-A985-B6EF06589D1D}" srcOrd="0" destOrd="0" presId="urn:microsoft.com/office/officeart/2005/8/layout/vList2"/>
    <dgm:cxn modelId="{2BA0DAA8-EAA4-4C3B-A699-57E032C09EFD}" srcId="{31CD7DB0-2CB4-42F7-AAE2-494863902D3A}" destId="{588AC9DB-3B72-4C3F-94A7-78846FD7BAF6}" srcOrd="8" destOrd="0" parTransId="{141A79C5-37AD-40A5-9E56-A2BF079996D5}" sibTransId="{A5F0F8B0-167C-4668-B33F-591DDC3A6F55}"/>
    <dgm:cxn modelId="{96654824-2E6F-49A9-93FD-4E08EF4BA9BE}" srcId="{31CD7DB0-2CB4-42F7-AAE2-494863902D3A}" destId="{56756F53-6C0F-4DAC-927B-3A608C9E8DF4}" srcOrd="4" destOrd="0" parTransId="{691376E0-ADC4-407E-928B-E89D1D8DEA44}" sibTransId="{CA4C447C-1B79-473A-94AF-BE46B3A44D32}"/>
    <dgm:cxn modelId="{D55DB9D7-431F-48C7-8B79-70557A6DCB7D}" type="presOf" srcId="{588AC9DB-3B72-4C3F-94A7-78846FD7BAF6}" destId="{BAF7A3D6-92B1-4837-A026-F8D1F63B5972}" srcOrd="0" destOrd="0" presId="urn:microsoft.com/office/officeart/2005/8/layout/vList2"/>
    <dgm:cxn modelId="{AEA2E075-2020-4514-93A5-E0B9FE8537D2}" srcId="{31CD7DB0-2CB4-42F7-AAE2-494863902D3A}" destId="{8A806AC9-706C-47ED-B9CF-A197021AEE0D}" srcOrd="1" destOrd="0" parTransId="{2884D386-978F-4C7B-87B5-AEC69EA767F8}" sibTransId="{D306B49D-BB29-4153-8DC5-72347A100166}"/>
    <dgm:cxn modelId="{A5AEF80C-BD83-450A-9757-7426285EEAEF}" type="presOf" srcId="{56756F53-6C0F-4DAC-927B-3A608C9E8DF4}" destId="{2097900C-CE50-4B3E-A43F-506B8A87B1B9}" srcOrd="0" destOrd="0" presId="urn:microsoft.com/office/officeart/2005/8/layout/vList2"/>
    <dgm:cxn modelId="{B01B70EA-B4A9-4714-B71E-C1D10B5A6DF7}" srcId="{31CD7DB0-2CB4-42F7-AAE2-494863902D3A}" destId="{BB887598-5F64-4C25-B5B9-88EEE9F3E184}" srcOrd="2" destOrd="0" parTransId="{A53A599F-E843-4B99-8899-58DDFF7AA720}" sibTransId="{3994AA3E-E8D2-4485-8251-4F282F9EAF17}"/>
    <dgm:cxn modelId="{970268B5-4DF2-47FB-9454-C0F9546BF4CB}" type="presOf" srcId="{26B900BD-5F90-4B12-8425-E3054B612B12}" destId="{AC1D7671-B7A7-41B5-8A66-7E3F3185C7D9}" srcOrd="0" destOrd="0" presId="urn:microsoft.com/office/officeart/2005/8/layout/vList2"/>
    <dgm:cxn modelId="{BAD62FE9-213C-4315-9963-E7A13DFAE4C1}" srcId="{31CD7DB0-2CB4-42F7-AAE2-494863902D3A}" destId="{26B900BD-5F90-4B12-8425-E3054B612B12}" srcOrd="7" destOrd="0" parTransId="{8C0657AB-79AF-46C3-A50B-B1D4BCE469B5}" sibTransId="{89E22293-8D9F-4EBC-A896-85009A227636}"/>
    <dgm:cxn modelId="{B009EAF7-A725-4375-9632-52D206E52243}" type="presOf" srcId="{8A806AC9-706C-47ED-B9CF-A197021AEE0D}" destId="{059949E8-3688-4928-B21B-0E38B1A91C24}" srcOrd="0" destOrd="0" presId="urn:microsoft.com/office/officeart/2005/8/layout/vList2"/>
    <dgm:cxn modelId="{A3CBF493-D02D-4C5D-BBAB-350564BA5DC4}" type="presOf" srcId="{BB887598-5F64-4C25-B5B9-88EEE9F3E184}" destId="{19CE3A4C-523D-405B-A2C1-2FF59CC51EDD}" srcOrd="0" destOrd="0" presId="urn:microsoft.com/office/officeart/2005/8/layout/vList2"/>
    <dgm:cxn modelId="{A32F4A3F-980F-4CBC-B43F-B07BE5C0FC95}" srcId="{31CD7DB0-2CB4-42F7-AAE2-494863902D3A}" destId="{AE5E2C2D-D9DD-4248-9FBE-7E15167CF3CD}" srcOrd="5" destOrd="0" parTransId="{8CD544E4-00A8-4511-9A00-3855893AC203}" sibTransId="{2857E320-BBFB-4743-923C-BDB2FCEEA6A2}"/>
    <dgm:cxn modelId="{6ED4CA42-C20C-4E4A-8436-7138E9202C9B}" srcId="{31CD7DB0-2CB4-42F7-AAE2-494863902D3A}" destId="{9A94959B-3F98-47A4-9DEB-4AA5204DA41A}" srcOrd="6" destOrd="0" parTransId="{02E41E66-97EE-4BF7-B451-368543EF6E13}" sibTransId="{204E409D-BB04-4F63-B42F-1D36FF5C3922}"/>
    <dgm:cxn modelId="{6C434328-F9BF-40F6-A386-AD2F43C83D83}" srcId="{31CD7DB0-2CB4-42F7-AAE2-494863902D3A}" destId="{8806BD63-0628-450F-B807-D248791DD74B}" srcOrd="3" destOrd="0" parTransId="{2936F55C-F51A-4506-8B9C-37DED913CFFF}" sibTransId="{461869C5-FC0B-419A-9295-ED01D288DDF7}"/>
    <dgm:cxn modelId="{458DD57F-E357-4712-86EE-31DE99E85360}" srcId="{31CD7DB0-2CB4-42F7-AAE2-494863902D3A}" destId="{39F60AE3-F167-482F-92B9-634A9215AA34}" srcOrd="0" destOrd="0" parTransId="{23ECB0D6-23BA-42C9-A214-41F7F7E7BA06}" sibTransId="{A8B159C6-1A64-4BF4-B3DA-688BB6BAE6BA}"/>
    <dgm:cxn modelId="{076C788F-23E4-4AD9-B414-970D5E66C6EA}" type="presOf" srcId="{AE5E2C2D-D9DD-4248-9FBE-7E15167CF3CD}" destId="{3F626A74-587E-42FC-864C-E5A2DC070598}" srcOrd="0" destOrd="0" presId="urn:microsoft.com/office/officeart/2005/8/layout/vList2"/>
    <dgm:cxn modelId="{A4748EE3-E11A-46CB-8B97-784790031278}" type="presParOf" srcId="{3F2CCFC1-4511-4EB5-B04D-029DE39BB592}" destId="{CB5B359E-BC15-4053-B671-7D9B47254AB1}" srcOrd="0" destOrd="0" presId="urn:microsoft.com/office/officeart/2005/8/layout/vList2"/>
    <dgm:cxn modelId="{63AE2FF8-167C-4872-AD86-BB76E02C9E8D}" type="presParOf" srcId="{3F2CCFC1-4511-4EB5-B04D-029DE39BB592}" destId="{E7AD509E-93ED-4AEE-AEA9-FDF9D8B243AD}" srcOrd="1" destOrd="0" presId="urn:microsoft.com/office/officeart/2005/8/layout/vList2"/>
    <dgm:cxn modelId="{8C9FFDA5-F6D4-4223-BD78-751A86C187D2}" type="presParOf" srcId="{3F2CCFC1-4511-4EB5-B04D-029DE39BB592}" destId="{059949E8-3688-4928-B21B-0E38B1A91C24}" srcOrd="2" destOrd="0" presId="urn:microsoft.com/office/officeart/2005/8/layout/vList2"/>
    <dgm:cxn modelId="{F865895C-5129-4FCF-AE21-0C561C1F7CAC}" type="presParOf" srcId="{3F2CCFC1-4511-4EB5-B04D-029DE39BB592}" destId="{3DE21EFD-6DDF-4225-BEFB-48265E0DF936}" srcOrd="3" destOrd="0" presId="urn:microsoft.com/office/officeart/2005/8/layout/vList2"/>
    <dgm:cxn modelId="{BB9EC31D-4297-49CF-99DE-40BA8D0A351E}" type="presParOf" srcId="{3F2CCFC1-4511-4EB5-B04D-029DE39BB592}" destId="{19CE3A4C-523D-405B-A2C1-2FF59CC51EDD}" srcOrd="4" destOrd="0" presId="urn:microsoft.com/office/officeart/2005/8/layout/vList2"/>
    <dgm:cxn modelId="{39789920-8C6C-44C8-8167-F2E763375D42}" type="presParOf" srcId="{3F2CCFC1-4511-4EB5-B04D-029DE39BB592}" destId="{F0C3F750-3F88-48A6-8014-C82309717B45}" srcOrd="5" destOrd="0" presId="urn:microsoft.com/office/officeart/2005/8/layout/vList2"/>
    <dgm:cxn modelId="{FA2CC7D5-8ABF-4901-A7FC-3D1ECDC310D9}" type="presParOf" srcId="{3F2CCFC1-4511-4EB5-B04D-029DE39BB592}" destId="{9885DD3C-FC1D-42BD-972E-78B80D6EC0D3}" srcOrd="6" destOrd="0" presId="urn:microsoft.com/office/officeart/2005/8/layout/vList2"/>
    <dgm:cxn modelId="{E3111130-3640-491E-8291-3759B6DF8215}" type="presParOf" srcId="{3F2CCFC1-4511-4EB5-B04D-029DE39BB592}" destId="{82164A4F-964D-4683-BA09-5A1F99A99483}" srcOrd="7" destOrd="0" presId="urn:microsoft.com/office/officeart/2005/8/layout/vList2"/>
    <dgm:cxn modelId="{DE3D9EB0-8327-4A1E-82DE-0709E78BA36F}" type="presParOf" srcId="{3F2CCFC1-4511-4EB5-B04D-029DE39BB592}" destId="{2097900C-CE50-4B3E-A43F-506B8A87B1B9}" srcOrd="8" destOrd="0" presId="urn:microsoft.com/office/officeart/2005/8/layout/vList2"/>
    <dgm:cxn modelId="{E2554EA0-DF8E-4F6A-A226-C23E0EAA299A}" type="presParOf" srcId="{3F2CCFC1-4511-4EB5-B04D-029DE39BB592}" destId="{F2CB182B-4668-40EC-96FC-B70D25004173}" srcOrd="9" destOrd="0" presId="urn:microsoft.com/office/officeart/2005/8/layout/vList2"/>
    <dgm:cxn modelId="{B58C6BC7-96F2-45A2-AC12-A36BC87AAC3F}" type="presParOf" srcId="{3F2CCFC1-4511-4EB5-B04D-029DE39BB592}" destId="{3F626A74-587E-42FC-864C-E5A2DC070598}" srcOrd="10" destOrd="0" presId="urn:microsoft.com/office/officeart/2005/8/layout/vList2"/>
    <dgm:cxn modelId="{EF5E9E83-5173-480C-A82E-AE35B42A9363}" type="presParOf" srcId="{3F2CCFC1-4511-4EB5-B04D-029DE39BB592}" destId="{90F64273-F848-4708-BBA5-ADEF11A060EF}" srcOrd="11" destOrd="0" presId="urn:microsoft.com/office/officeart/2005/8/layout/vList2"/>
    <dgm:cxn modelId="{A3246C47-E9CF-4B4E-A2A4-7C7BEAF6C2F3}" type="presParOf" srcId="{3F2CCFC1-4511-4EB5-B04D-029DE39BB592}" destId="{9BC1DEE5-3F28-4FF6-A985-B6EF06589D1D}" srcOrd="12" destOrd="0" presId="urn:microsoft.com/office/officeart/2005/8/layout/vList2"/>
    <dgm:cxn modelId="{59B7E38B-7B5A-4772-A82A-72CF1C1E05C8}" type="presParOf" srcId="{3F2CCFC1-4511-4EB5-B04D-029DE39BB592}" destId="{C8D1C2F0-7F6D-44A4-B2CB-8E63135457B5}" srcOrd="13" destOrd="0" presId="urn:microsoft.com/office/officeart/2005/8/layout/vList2"/>
    <dgm:cxn modelId="{D21C3677-D8CA-45DA-BBE1-942BEEEB15CC}" type="presParOf" srcId="{3F2CCFC1-4511-4EB5-B04D-029DE39BB592}" destId="{AC1D7671-B7A7-41B5-8A66-7E3F3185C7D9}" srcOrd="14" destOrd="0" presId="urn:microsoft.com/office/officeart/2005/8/layout/vList2"/>
    <dgm:cxn modelId="{0C9231F7-4C1E-4CA4-BB02-E54477F98CD0}" type="presParOf" srcId="{3F2CCFC1-4511-4EB5-B04D-029DE39BB592}" destId="{8EA5E92D-3522-4F7D-827C-FC4FC8C2DACE}" srcOrd="15" destOrd="0" presId="urn:microsoft.com/office/officeart/2005/8/layout/vList2"/>
    <dgm:cxn modelId="{EE352EFD-BC1A-4709-9D89-792ADB6C3CCD}" type="presParOf" srcId="{3F2CCFC1-4511-4EB5-B04D-029DE39BB592}" destId="{BAF7A3D6-92B1-4837-A026-F8D1F63B5972}" srcOrd="16"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C8C5FB58-2B34-4C79-A3DC-23FE16706C0E}" type="doc">
      <dgm:prSet loTypeId="urn:microsoft.com/office/officeart/2005/8/layout/default" loCatId="list" qsTypeId="urn:microsoft.com/office/officeart/2005/8/quickstyle/simple3" qsCatId="simple" csTypeId="urn:microsoft.com/office/officeart/2005/8/colors/colorful2" csCatId="colorful" phldr="1"/>
      <dgm:spPr/>
      <dgm:t>
        <a:bodyPr/>
        <a:lstStyle/>
        <a:p>
          <a:endParaRPr lang="es-EC"/>
        </a:p>
      </dgm:t>
    </dgm:pt>
    <dgm:pt modelId="{E8BA3E6F-F070-42A7-BA99-A66B4A57B895}">
      <dgm:prSet custT="1"/>
      <dgm:spPr/>
      <dgm:t>
        <a:bodyPr/>
        <a:lstStyle/>
        <a:p>
          <a:r>
            <a:rPr lang="es-EC" sz="1800" dirty="0" smtClean="0">
              <a:latin typeface="+mn-lt"/>
            </a:rPr>
            <a:t>En el Ecuador las instituciones que se han focalizado en las  actividades de </a:t>
          </a:r>
          <a:r>
            <a:rPr lang="es-EC" sz="1800" dirty="0" err="1" smtClean="0">
              <a:latin typeface="+mn-lt"/>
            </a:rPr>
            <a:t>microfinanzas</a:t>
          </a:r>
          <a:r>
            <a:rPr lang="es-EC" sz="1800" dirty="0" smtClean="0">
              <a:latin typeface="+mn-lt"/>
            </a:rPr>
            <a:t> ,dirigidas a los sectores excluidos por la banca privada, han sido las Cooperativas de Ahorro y Crédito, las cuales han mantenido un equilibrio de participación en el mercado debido a que el microcrédito es su principal producto. </a:t>
          </a:r>
          <a:endParaRPr lang="es-EC" sz="1800" dirty="0">
            <a:latin typeface="+mn-lt"/>
          </a:endParaRPr>
        </a:p>
      </dgm:t>
    </dgm:pt>
    <dgm:pt modelId="{3E34DA8B-B282-4A0C-A85F-6B4D50208375}" type="parTrans" cxnId="{3BB9DE25-16BF-46A2-AA3F-C5C837B1BEF9}">
      <dgm:prSet/>
      <dgm:spPr/>
      <dgm:t>
        <a:bodyPr/>
        <a:lstStyle/>
        <a:p>
          <a:endParaRPr lang="es-EC"/>
        </a:p>
      </dgm:t>
    </dgm:pt>
    <dgm:pt modelId="{9DCEC184-F411-4162-9382-3690801C397E}" type="sibTrans" cxnId="{3BB9DE25-16BF-46A2-AA3F-C5C837B1BEF9}">
      <dgm:prSet/>
      <dgm:spPr/>
      <dgm:t>
        <a:bodyPr/>
        <a:lstStyle/>
        <a:p>
          <a:endParaRPr lang="es-EC"/>
        </a:p>
      </dgm:t>
    </dgm:pt>
    <dgm:pt modelId="{FDA70461-533D-4EB4-B8E4-0BE2B0105402}">
      <dgm:prSet custT="1"/>
      <dgm:spPr/>
      <dgm:t>
        <a:bodyPr/>
        <a:lstStyle/>
        <a:p>
          <a:r>
            <a:rPr lang="es-EC" sz="1800" dirty="0" smtClean="0">
              <a:latin typeface="+mn-lt"/>
            </a:rPr>
            <a:t>La oferta de servicios micro-financieros tienen una creciente demanda, por ende el  gobierno ha tomado decisiones dentro  de la economía popular y las regularizaciones,  su aparición se ha fortalecido porque las  instituciones financieras privadas y públicas se están  especializando en brindar un servicio acorde a las necesidades del creciente mercado. </a:t>
          </a:r>
          <a:endParaRPr lang="es-EC" sz="1800" dirty="0">
            <a:latin typeface="+mn-lt"/>
          </a:endParaRPr>
        </a:p>
      </dgm:t>
    </dgm:pt>
    <dgm:pt modelId="{C1283061-AADD-41A9-8158-14206728A040}" type="parTrans" cxnId="{ACF3BB5C-6EEB-4811-B44D-E5FD7496FE7A}">
      <dgm:prSet/>
      <dgm:spPr/>
      <dgm:t>
        <a:bodyPr/>
        <a:lstStyle/>
        <a:p>
          <a:endParaRPr lang="es-EC"/>
        </a:p>
      </dgm:t>
    </dgm:pt>
    <dgm:pt modelId="{A367662A-AB47-4D5B-A5EF-D4852FFC80DE}" type="sibTrans" cxnId="{ACF3BB5C-6EEB-4811-B44D-E5FD7496FE7A}">
      <dgm:prSet/>
      <dgm:spPr/>
      <dgm:t>
        <a:bodyPr/>
        <a:lstStyle/>
        <a:p>
          <a:endParaRPr lang="es-EC"/>
        </a:p>
      </dgm:t>
    </dgm:pt>
    <dgm:pt modelId="{DEEDA099-9002-4283-8B95-FAC620AA1DD3}">
      <dgm:prSet custT="1"/>
      <dgm:spPr/>
      <dgm:t>
        <a:bodyPr/>
        <a:lstStyle/>
        <a:p>
          <a:r>
            <a:rPr lang="es-EC" sz="1800" dirty="0" smtClean="0">
              <a:latin typeface="+mn-lt"/>
            </a:rPr>
            <a:t>Actualmente el sistema financiero ha creado una estructura de políticas y reglamentos basados en seguridad financiera,  que han permitido salvaguardar su dinero al minimizar el riesgo y ofrecerles nuevas oportunidades de servicios satisfaciendo sus necesidades empresariales. </a:t>
          </a:r>
          <a:endParaRPr lang="es-EC" sz="1800" dirty="0">
            <a:latin typeface="+mn-lt"/>
          </a:endParaRPr>
        </a:p>
      </dgm:t>
    </dgm:pt>
    <dgm:pt modelId="{03F48885-2A30-4CBB-B83D-0490C9AE5838}" type="parTrans" cxnId="{2A323158-A259-430A-AC8F-C77119D764D9}">
      <dgm:prSet/>
      <dgm:spPr/>
      <dgm:t>
        <a:bodyPr/>
        <a:lstStyle/>
        <a:p>
          <a:endParaRPr lang="es-EC"/>
        </a:p>
      </dgm:t>
    </dgm:pt>
    <dgm:pt modelId="{F4BC1242-D0E1-4D94-AFF4-BDB70AB19BFB}" type="sibTrans" cxnId="{2A323158-A259-430A-AC8F-C77119D764D9}">
      <dgm:prSet/>
      <dgm:spPr/>
      <dgm:t>
        <a:bodyPr/>
        <a:lstStyle/>
        <a:p>
          <a:endParaRPr lang="es-EC"/>
        </a:p>
      </dgm:t>
    </dgm:pt>
    <dgm:pt modelId="{6A35D03A-192F-454F-93CA-1702F2A035C4}">
      <dgm:prSet custT="1"/>
      <dgm:spPr/>
      <dgm:t>
        <a:bodyPr/>
        <a:lstStyle/>
        <a:p>
          <a:endParaRPr lang="es-EC" sz="1800" dirty="0">
            <a:latin typeface="+mn-lt"/>
          </a:endParaRPr>
        </a:p>
      </dgm:t>
    </dgm:pt>
    <dgm:pt modelId="{1834C1E8-88A9-4239-8199-52F377A3CFED}" type="sibTrans" cxnId="{7935809F-E951-4A95-AD92-886D629E9DB7}">
      <dgm:prSet/>
      <dgm:spPr/>
      <dgm:t>
        <a:bodyPr/>
        <a:lstStyle/>
        <a:p>
          <a:endParaRPr lang="es-EC"/>
        </a:p>
      </dgm:t>
    </dgm:pt>
    <dgm:pt modelId="{D93F62C4-29AE-42BD-A561-170CBD3BB7EE}" type="parTrans" cxnId="{7935809F-E951-4A95-AD92-886D629E9DB7}">
      <dgm:prSet/>
      <dgm:spPr/>
      <dgm:t>
        <a:bodyPr/>
        <a:lstStyle/>
        <a:p>
          <a:endParaRPr lang="es-EC"/>
        </a:p>
      </dgm:t>
    </dgm:pt>
    <dgm:pt modelId="{FCFF4CBE-1B5C-4EF7-86E6-305287E375F8}" type="pres">
      <dgm:prSet presAssocID="{C8C5FB58-2B34-4C79-A3DC-23FE16706C0E}" presName="diagram" presStyleCnt="0">
        <dgm:presLayoutVars>
          <dgm:dir/>
          <dgm:resizeHandles val="exact"/>
        </dgm:presLayoutVars>
      </dgm:prSet>
      <dgm:spPr/>
      <dgm:t>
        <a:bodyPr/>
        <a:lstStyle/>
        <a:p>
          <a:endParaRPr lang="es-EC"/>
        </a:p>
      </dgm:t>
    </dgm:pt>
    <dgm:pt modelId="{0573E720-6B40-4B8D-B176-8991EE2D4608}" type="pres">
      <dgm:prSet presAssocID="{E8BA3E6F-F070-42A7-BA99-A66B4A57B895}" presName="node" presStyleLbl="node1" presStyleIdx="0" presStyleCnt="3" custScaleX="2000000" custScaleY="2000000">
        <dgm:presLayoutVars>
          <dgm:bulletEnabled val="1"/>
        </dgm:presLayoutVars>
      </dgm:prSet>
      <dgm:spPr/>
      <dgm:t>
        <a:bodyPr/>
        <a:lstStyle/>
        <a:p>
          <a:endParaRPr lang="es-EC"/>
        </a:p>
      </dgm:t>
    </dgm:pt>
    <dgm:pt modelId="{EE9340C6-3F89-47CB-8718-FFF794948AE5}" type="pres">
      <dgm:prSet presAssocID="{9DCEC184-F411-4162-9382-3690801C397E}" presName="sibTrans" presStyleCnt="0"/>
      <dgm:spPr/>
    </dgm:pt>
    <dgm:pt modelId="{6E67C18E-B178-4800-A1C6-128FAE6E0B80}" type="pres">
      <dgm:prSet presAssocID="{FDA70461-533D-4EB4-B8E4-0BE2B0105402}" presName="node" presStyleLbl="node1" presStyleIdx="1" presStyleCnt="3" custScaleX="2000000" custScaleY="2000000">
        <dgm:presLayoutVars>
          <dgm:bulletEnabled val="1"/>
        </dgm:presLayoutVars>
      </dgm:prSet>
      <dgm:spPr/>
      <dgm:t>
        <a:bodyPr/>
        <a:lstStyle/>
        <a:p>
          <a:endParaRPr lang="es-EC"/>
        </a:p>
      </dgm:t>
    </dgm:pt>
    <dgm:pt modelId="{9F426EAB-277C-48E1-BFA9-7AD15E3DBBAA}" type="pres">
      <dgm:prSet presAssocID="{A367662A-AB47-4D5B-A5EF-D4852FFC80DE}" presName="sibTrans" presStyleCnt="0"/>
      <dgm:spPr/>
    </dgm:pt>
    <dgm:pt modelId="{2DA5BAA0-7753-497B-8D43-32BFDA3B49D3}" type="pres">
      <dgm:prSet presAssocID="{6A35D03A-192F-454F-93CA-1702F2A035C4}" presName="node" presStyleLbl="node1" presStyleIdx="2" presStyleCnt="3" custScaleX="2000000" custScaleY="2000000">
        <dgm:presLayoutVars>
          <dgm:bulletEnabled val="1"/>
        </dgm:presLayoutVars>
      </dgm:prSet>
      <dgm:spPr/>
      <dgm:t>
        <a:bodyPr/>
        <a:lstStyle/>
        <a:p>
          <a:endParaRPr lang="es-EC"/>
        </a:p>
      </dgm:t>
    </dgm:pt>
  </dgm:ptLst>
  <dgm:cxnLst>
    <dgm:cxn modelId="{E1481CD0-67AE-49BB-8E55-3DB1D6FF9440}" type="presOf" srcId="{E8BA3E6F-F070-42A7-BA99-A66B4A57B895}" destId="{0573E720-6B40-4B8D-B176-8991EE2D4608}" srcOrd="0" destOrd="0" presId="urn:microsoft.com/office/officeart/2005/8/layout/default"/>
    <dgm:cxn modelId="{2A323158-A259-430A-AC8F-C77119D764D9}" srcId="{6A35D03A-192F-454F-93CA-1702F2A035C4}" destId="{DEEDA099-9002-4283-8B95-FAC620AA1DD3}" srcOrd="0" destOrd="0" parTransId="{03F48885-2A30-4CBB-B83D-0490C9AE5838}" sibTransId="{F4BC1242-D0E1-4D94-AFF4-BDB70AB19BFB}"/>
    <dgm:cxn modelId="{DF39A6D9-92B7-4F41-9E39-DB522ADCAD5D}" type="presOf" srcId="{DEEDA099-9002-4283-8B95-FAC620AA1DD3}" destId="{2DA5BAA0-7753-497B-8D43-32BFDA3B49D3}" srcOrd="0" destOrd="1" presId="urn:microsoft.com/office/officeart/2005/8/layout/default"/>
    <dgm:cxn modelId="{3BB9DE25-16BF-46A2-AA3F-C5C837B1BEF9}" srcId="{C8C5FB58-2B34-4C79-A3DC-23FE16706C0E}" destId="{E8BA3E6F-F070-42A7-BA99-A66B4A57B895}" srcOrd="0" destOrd="0" parTransId="{3E34DA8B-B282-4A0C-A85F-6B4D50208375}" sibTransId="{9DCEC184-F411-4162-9382-3690801C397E}"/>
    <dgm:cxn modelId="{ACF3BB5C-6EEB-4811-B44D-E5FD7496FE7A}" srcId="{C8C5FB58-2B34-4C79-A3DC-23FE16706C0E}" destId="{FDA70461-533D-4EB4-B8E4-0BE2B0105402}" srcOrd="1" destOrd="0" parTransId="{C1283061-AADD-41A9-8158-14206728A040}" sibTransId="{A367662A-AB47-4D5B-A5EF-D4852FFC80DE}"/>
    <dgm:cxn modelId="{32848904-DAB9-4132-B5AA-D48B6499B87A}" type="presOf" srcId="{6A35D03A-192F-454F-93CA-1702F2A035C4}" destId="{2DA5BAA0-7753-497B-8D43-32BFDA3B49D3}" srcOrd="0" destOrd="0" presId="urn:microsoft.com/office/officeart/2005/8/layout/default"/>
    <dgm:cxn modelId="{7935809F-E951-4A95-AD92-886D629E9DB7}" srcId="{C8C5FB58-2B34-4C79-A3DC-23FE16706C0E}" destId="{6A35D03A-192F-454F-93CA-1702F2A035C4}" srcOrd="2" destOrd="0" parTransId="{D93F62C4-29AE-42BD-A561-170CBD3BB7EE}" sibTransId="{1834C1E8-88A9-4239-8199-52F377A3CFED}"/>
    <dgm:cxn modelId="{E42FC4ED-D2F7-404F-8678-0CBF083B3D3C}" type="presOf" srcId="{FDA70461-533D-4EB4-B8E4-0BE2B0105402}" destId="{6E67C18E-B178-4800-A1C6-128FAE6E0B80}" srcOrd="0" destOrd="0" presId="urn:microsoft.com/office/officeart/2005/8/layout/default"/>
    <dgm:cxn modelId="{F68D3616-8E27-428F-8D20-87A2FD1A00DA}" type="presOf" srcId="{C8C5FB58-2B34-4C79-A3DC-23FE16706C0E}" destId="{FCFF4CBE-1B5C-4EF7-86E6-305287E375F8}" srcOrd="0" destOrd="0" presId="urn:microsoft.com/office/officeart/2005/8/layout/default"/>
    <dgm:cxn modelId="{4992B545-CCC1-4B4C-A4DF-0330CB79353C}" type="presParOf" srcId="{FCFF4CBE-1B5C-4EF7-86E6-305287E375F8}" destId="{0573E720-6B40-4B8D-B176-8991EE2D4608}" srcOrd="0" destOrd="0" presId="urn:microsoft.com/office/officeart/2005/8/layout/default"/>
    <dgm:cxn modelId="{33BE0FBC-2DDF-445A-B9AC-C3963D4A2FD9}" type="presParOf" srcId="{FCFF4CBE-1B5C-4EF7-86E6-305287E375F8}" destId="{EE9340C6-3F89-47CB-8718-FFF794948AE5}" srcOrd="1" destOrd="0" presId="urn:microsoft.com/office/officeart/2005/8/layout/default"/>
    <dgm:cxn modelId="{7D51F76D-45B9-4323-BEBD-113D57B7E2BE}" type="presParOf" srcId="{FCFF4CBE-1B5C-4EF7-86E6-305287E375F8}" destId="{6E67C18E-B178-4800-A1C6-128FAE6E0B80}" srcOrd="2" destOrd="0" presId="urn:microsoft.com/office/officeart/2005/8/layout/default"/>
    <dgm:cxn modelId="{F2B69B74-1F70-45AA-B8A1-48CBE39179F2}" type="presParOf" srcId="{FCFF4CBE-1B5C-4EF7-86E6-305287E375F8}" destId="{9F426EAB-277C-48E1-BFA9-7AD15E3DBBAA}" srcOrd="3" destOrd="0" presId="urn:microsoft.com/office/officeart/2005/8/layout/default"/>
    <dgm:cxn modelId="{104AE997-FE7A-425B-B6F7-CFEC10A49169}" type="presParOf" srcId="{FCFF4CBE-1B5C-4EF7-86E6-305287E375F8}" destId="{2DA5BAA0-7753-497B-8D43-32BFDA3B49D3}" srcOrd="4" destOrd="0" presId="urn:microsoft.com/office/officeart/2005/8/layout/default"/>
  </dgm:cxnLst>
  <dgm:bg/>
  <dgm:whole/>
</dgm:dataModel>
</file>

<file path=ppt/diagrams/data15.xml><?xml version="1.0" encoding="utf-8"?>
<dgm:dataModel xmlns:dgm="http://schemas.openxmlformats.org/drawingml/2006/diagram" xmlns:a="http://schemas.openxmlformats.org/drawingml/2006/main">
  <dgm:ptLst>
    <dgm:pt modelId="{60417767-4560-43A0-A51A-4CDBDFD4A166}" type="doc">
      <dgm:prSet loTypeId="urn:microsoft.com/office/officeart/2005/8/layout/default" loCatId="list" qsTypeId="urn:microsoft.com/office/officeart/2005/8/quickstyle/simple3" qsCatId="simple" csTypeId="urn:microsoft.com/office/officeart/2005/8/colors/colorful2" csCatId="colorful" phldr="1"/>
      <dgm:spPr/>
      <dgm:t>
        <a:bodyPr/>
        <a:lstStyle/>
        <a:p>
          <a:endParaRPr lang="es-EC"/>
        </a:p>
      </dgm:t>
    </dgm:pt>
    <dgm:pt modelId="{8379855C-54DD-4357-BB89-F5E6B0A6CD14}">
      <dgm:prSet custT="1"/>
      <dgm:spPr/>
      <dgm:t>
        <a:bodyPr/>
        <a:lstStyle/>
        <a:p>
          <a:r>
            <a:rPr lang="es-EC" sz="2000" dirty="0" smtClean="0"/>
            <a:t>Las </a:t>
          </a:r>
          <a:r>
            <a:rPr lang="es-EC" sz="2000" dirty="0" err="1" smtClean="0"/>
            <a:t>microfinanzas</a:t>
          </a:r>
          <a:r>
            <a:rPr lang="es-EC" sz="2000" dirty="0" smtClean="0"/>
            <a:t> están destinadas a ofrecer créditos e  incentivar a los adquirientes a cumplir sus metas y objetivos de crecimiento empresarial usando un esquema de financiamiento responsable, al usar adecuadamente sus préstamos. </a:t>
          </a:r>
          <a:endParaRPr lang="es-EC" sz="2000" dirty="0"/>
        </a:p>
      </dgm:t>
    </dgm:pt>
    <dgm:pt modelId="{0A86925B-C8C5-4D0F-9CE1-88DAD2ACFD93}" type="parTrans" cxnId="{3306A339-0473-4F0F-885B-E21E4CDDE2CC}">
      <dgm:prSet/>
      <dgm:spPr/>
      <dgm:t>
        <a:bodyPr/>
        <a:lstStyle/>
        <a:p>
          <a:endParaRPr lang="es-EC"/>
        </a:p>
      </dgm:t>
    </dgm:pt>
    <dgm:pt modelId="{AE5886AE-F734-4D80-B16E-F75A824F7035}" type="sibTrans" cxnId="{3306A339-0473-4F0F-885B-E21E4CDDE2CC}">
      <dgm:prSet/>
      <dgm:spPr/>
      <dgm:t>
        <a:bodyPr/>
        <a:lstStyle/>
        <a:p>
          <a:endParaRPr lang="es-EC"/>
        </a:p>
      </dgm:t>
    </dgm:pt>
    <dgm:pt modelId="{EEF2B4A5-07B6-4EAF-B6ED-7306A45F900B}">
      <dgm:prSet custT="1"/>
      <dgm:spPr/>
      <dgm:t>
        <a:bodyPr/>
        <a:lstStyle/>
        <a:p>
          <a:r>
            <a:rPr lang="es-EC" sz="2000" dirty="0" smtClean="0"/>
            <a:t>Las </a:t>
          </a:r>
          <a:r>
            <a:rPr lang="es-EC" sz="2000" dirty="0" err="1" smtClean="0"/>
            <a:t>microfinanzas</a:t>
          </a:r>
          <a:r>
            <a:rPr lang="es-EC" sz="2000" dirty="0" smtClean="0"/>
            <a:t> se han convertido en los programas de mayor demanda pos su alta efectividad de la erradicación de la pobreza. </a:t>
          </a:r>
          <a:endParaRPr lang="es-EC" sz="2000" dirty="0"/>
        </a:p>
      </dgm:t>
    </dgm:pt>
    <dgm:pt modelId="{130BBF3A-B6C2-4B9C-946D-84784B0F1E0F}" type="parTrans" cxnId="{B3F013BB-26C1-4935-98C2-CBEA3E7B32C1}">
      <dgm:prSet/>
      <dgm:spPr/>
      <dgm:t>
        <a:bodyPr/>
        <a:lstStyle/>
        <a:p>
          <a:endParaRPr lang="es-EC"/>
        </a:p>
      </dgm:t>
    </dgm:pt>
    <dgm:pt modelId="{D22ED4E6-6F72-42F7-A89D-6DF81B5E1FB3}" type="sibTrans" cxnId="{B3F013BB-26C1-4935-98C2-CBEA3E7B32C1}">
      <dgm:prSet/>
      <dgm:spPr/>
      <dgm:t>
        <a:bodyPr/>
        <a:lstStyle/>
        <a:p>
          <a:endParaRPr lang="es-EC"/>
        </a:p>
      </dgm:t>
    </dgm:pt>
    <dgm:pt modelId="{050E1DCF-F34F-467B-B2B0-50417BB638C0}" type="pres">
      <dgm:prSet presAssocID="{60417767-4560-43A0-A51A-4CDBDFD4A166}" presName="diagram" presStyleCnt="0">
        <dgm:presLayoutVars>
          <dgm:dir/>
          <dgm:resizeHandles val="exact"/>
        </dgm:presLayoutVars>
      </dgm:prSet>
      <dgm:spPr/>
      <dgm:t>
        <a:bodyPr/>
        <a:lstStyle/>
        <a:p>
          <a:endParaRPr lang="es-EC"/>
        </a:p>
      </dgm:t>
    </dgm:pt>
    <dgm:pt modelId="{352DCE6B-2F0B-4EDA-8DD4-C16EDB62C545}" type="pres">
      <dgm:prSet presAssocID="{8379855C-54DD-4357-BB89-F5E6B0A6CD14}" presName="node" presStyleLbl="node1" presStyleIdx="0" presStyleCnt="2" custScaleX="149549" custScaleY="178883">
        <dgm:presLayoutVars>
          <dgm:bulletEnabled val="1"/>
        </dgm:presLayoutVars>
      </dgm:prSet>
      <dgm:spPr/>
      <dgm:t>
        <a:bodyPr/>
        <a:lstStyle/>
        <a:p>
          <a:endParaRPr lang="es-EC"/>
        </a:p>
      </dgm:t>
    </dgm:pt>
    <dgm:pt modelId="{226A3B03-7C04-4455-90F1-104FCA88EEC9}" type="pres">
      <dgm:prSet presAssocID="{AE5886AE-F734-4D80-B16E-F75A824F7035}" presName="sibTrans" presStyleCnt="0"/>
      <dgm:spPr/>
    </dgm:pt>
    <dgm:pt modelId="{B25D5A2E-989D-406F-85C8-D5BB49489A25}" type="pres">
      <dgm:prSet presAssocID="{EEF2B4A5-07B6-4EAF-B6ED-7306A45F900B}" presName="node" presStyleLbl="node1" presStyleIdx="1" presStyleCnt="2" custScaleX="149549" custScaleY="178883">
        <dgm:presLayoutVars>
          <dgm:bulletEnabled val="1"/>
        </dgm:presLayoutVars>
      </dgm:prSet>
      <dgm:spPr/>
      <dgm:t>
        <a:bodyPr/>
        <a:lstStyle/>
        <a:p>
          <a:endParaRPr lang="es-EC"/>
        </a:p>
      </dgm:t>
    </dgm:pt>
  </dgm:ptLst>
  <dgm:cxnLst>
    <dgm:cxn modelId="{99BE7133-614A-41C4-AFFE-247943AA236D}" type="presOf" srcId="{60417767-4560-43A0-A51A-4CDBDFD4A166}" destId="{050E1DCF-F34F-467B-B2B0-50417BB638C0}" srcOrd="0" destOrd="0" presId="urn:microsoft.com/office/officeart/2005/8/layout/default"/>
    <dgm:cxn modelId="{BDE3D233-60D4-4DCC-AE36-A3A54B273B64}" type="presOf" srcId="{EEF2B4A5-07B6-4EAF-B6ED-7306A45F900B}" destId="{B25D5A2E-989D-406F-85C8-D5BB49489A25}" srcOrd="0" destOrd="0" presId="urn:microsoft.com/office/officeart/2005/8/layout/default"/>
    <dgm:cxn modelId="{3306A339-0473-4F0F-885B-E21E4CDDE2CC}" srcId="{60417767-4560-43A0-A51A-4CDBDFD4A166}" destId="{8379855C-54DD-4357-BB89-F5E6B0A6CD14}" srcOrd="0" destOrd="0" parTransId="{0A86925B-C8C5-4D0F-9CE1-88DAD2ACFD93}" sibTransId="{AE5886AE-F734-4D80-B16E-F75A824F7035}"/>
    <dgm:cxn modelId="{B3F013BB-26C1-4935-98C2-CBEA3E7B32C1}" srcId="{60417767-4560-43A0-A51A-4CDBDFD4A166}" destId="{EEF2B4A5-07B6-4EAF-B6ED-7306A45F900B}" srcOrd="1" destOrd="0" parTransId="{130BBF3A-B6C2-4B9C-946D-84784B0F1E0F}" sibTransId="{D22ED4E6-6F72-42F7-A89D-6DF81B5E1FB3}"/>
    <dgm:cxn modelId="{24967C00-682B-4931-8444-6AED9816688E}" type="presOf" srcId="{8379855C-54DD-4357-BB89-F5E6B0A6CD14}" destId="{352DCE6B-2F0B-4EDA-8DD4-C16EDB62C545}" srcOrd="0" destOrd="0" presId="urn:microsoft.com/office/officeart/2005/8/layout/default"/>
    <dgm:cxn modelId="{295140C4-60EE-47F1-B52E-E806F98CE76F}" type="presParOf" srcId="{050E1DCF-F34F-467B-B2B0-50417BB638C0}" destId="{352DCE6B-2F0B-4EDA-8DD4-C16EDB62C545}" srcOrd="0" destOrd="0" presId="urn:microsoft.com/office/officeart/2005/8/layout/default"/>
    <dgm:cxn modelId="{BFDA2600-CCE4-4EEB-80BB-54336413CFE2}" type="presParOf" srcId="{050E1DCF-F34F-467B-B2B0-50417BB638C0}" destId="{226A3B03-7C04-4455-90F1-104FCA88EEC9}" srcOrd="1" destOrd="0" presId="urn:microsoft.com/office/officeart/2005/8/layout/default"/>
    <dgm:cxn modelId="{E4EB4856-BFDC-4661-A50A-1681E9C07DE4}" type="presParOf" srcId="{050E1DCF-F34F-467B-B2B0-50417BB638C0}" destId="{B25D5A2E-989D-406F-85C8-D5BB49489A25}" srcOrd="2" destOrd="0" presId="urn:microsoft.com/office/officeart/2005/8/layout/default"/>
  </dgm:cxnLst>
  <dgm:bg/>
  <dgm:whole/>
</dgm:dataModel>
</file>

<file path=ppt/diagrams/data16.xml><?xml version="1.0" encoding="utf-8"?>
<dgm:dataModel xmlns:dgm="http://schemas.openxmlformats.org/drawingml/2006/diagram" xmlns:a="http://schemas.openxmlformats.org/drawingml/2006/main">
  <dgm:ptLst>
    <dgm:pt modelId="{143F175E-64C5-48FE-8417-DCF00449819F}" type="doc">
      <dgm:prSet loTypeId="urn:microsoft.com/office/officeart/2005/8/layout/default" loCatId="list" qsTypeId="urn:microsoft.com/office/officeart/2005/8/quickstyle/simple3" qsCatId="simple" csTypeId="urn:microsoft.com/office/officeart/2005/8/colors/colorful3" csCatId="colorful" phldr="1"/>
      <dgm:spPr/>
      <dgm:t>
        <a:bodyPr/>
        <a:lstStyle/>
        <a:p>
          <a:endParaRPr lang="es-EC"/>
        </a:p>
      </dgm:t>
    </dgm:pt>
    <dgm:pt modelId="{FB2A9B1F-D549-4EA0-8848-76BB2654C5E0}">
      <dgm:prSet custT="1"/>
      <dgm:spPr/>
      <dgm:t>
        <a:bodyPr/>
        <a:lstStyle/>
        <a:p>
          <a:r>
            <a:rPr lang="es-EC" sz="1800" dirty="0" smtClean="0"/>
            <a:t>La microempresa en el Ecuador debe ser vista como lo que es; una fuente de trabajo y un importante segmento de producción y contribución a la economía del país; mas no como el sector pobre y desatendido como se la considera y por lo cual se la ha restringido por mucho tiempo de los recursos financieros que pueden ayudar a su desarrollo. </a:t>
          </a:r>
          <a:endParaRPr lang="es-EC" sz="1800" dirty="0"/>
        </a:p>
      </dgm:t>
    </dgm:pt>
    <dgm:pt modelId="{DB93B170-6F89-47A2-9514-78A73EBCC282}" type="parTrans" cxnId="{5F3C7535-412F-402F-9E06-3761A50DD3E3}">
      <dgm:prSet/>
      <dgm:spPr/>
      <dgm:t>
        <a:bodyPr/>
        <a:lstStyle/>
        <a:p>
          <a:endParaRPr lang="es-EC"/>
        </a:p>
      </dgm:t>
    </dgm:pt>
    <dgm:pt modelId="{0649EF5C-F5D0-4C72-9449-E3FBA76A65E5}" type="sibTrans" cxnId="{5F3C7535-412F-402F-9E06-3761A50DD3E3}">
      <dgm:prSet/>
      <dgm:spPr/>
      <dgm:t>
        <a:bodyPr/>
        <a:lstStyle/>
        <a:p>
          <a:endParaRPr lang="es-EC"/>
        </a:p>
      </dgm:t>
    </dgm:pt>
    <dgm:pt modelId="{354BCD1D-C4BA-4DDA-9968-91841E36BEA5}">
      <dgm:prSet custT="1"/>
      <dgm:spPr/>
      <dgm:t>
        <a:bodyPr/>
        <a:lstStyle/>
        <a:p>
          <a:r>
            <a:rPr lang="es-EC" sz="1800" dirty="0" smtClean="0"/>
            <a:t>Es necesario que el gobierno implemente políticas de promoción de empleo productivo a partir del fomento de micro, pequeñas y medianas empresas, a través del acceso al crédito, justamente para los segmentos de la población que sufren de racionamiento de crédito por parte de la banca privada. </a:t>
          </a:r>
          <a:endParaRPr lang="es-EC" sz="1800" dirty="0"/>
        </a:p>
      </dgm:t>
    </dgm:pt>
    <dgm:pt modelId="{69C299A8-4F10-495D-BF1E-6AA31F3B1073}" type="parTrans" cxnId="{DD4FB5E9-52FB-49F9-BAE0-6777F9F58D07}">
      <dgm:prSet/>
      <dgm:spPr/>
      <dgm:t>
        <a:bodyPr/>
        <a:lstStyle/>
        <a:p>
          <a:endParaRPr lang="es-EC"/>
        </a:p>
      </dgm:t>
    </dgm:pt>
    <dgm:pt modelId="{F465BDBC-461C-46C6-8FEB-5043F8622158}" type="sibTrans" cxnId="{DD4FB5E9-52FB-49F9-BAE0-6777F9F58D07}">
      <dgm:prSet/>
      <dgm:spPr/>
      <dgm:t>
        <a:bodyPr/>
        <a:lstStyle/>
        <a:p>
          <a:endParaRPr lang="es-EC"/>
        </a:p>
      </dgm:t>
    </dgm:pt>
    <dgm:pt modelId="{A34A9349-5811-443E-8BD9-01BA93EB3F0B}">
      <dgm:prSet custT="1"/>
      <dgm:spPr/>
      <dgm:t>
        <a:bodyPr/>
        <a:lstStyle/>
        <a:p>
          <a:r>
            <a:rPr lang="es-EC" sz="1800" dirty="0" smtClean="0"/>
            <a:t>Se debe implementar metodologías que no solo se basen en el objetivo de conseguir mejores rendimientos para las Instituciones Financieras, sino que canalicen o guíen a sus microempresarios en el manejo adecuado de los recursos financieros otorgados. </a:t>
          </a:r>
          <a:endParaRPr lang="es-EC" sz="1800" dirty="0"/>
        </a:p>
      </dgm:t>
    </dgm:pt>
    <dgm:pt modelId="{F9BABA5B-DFD6-4780-86FF-CEA47DC2F61B}" type="parTrans" cxnId="{4ADF52A7-F95F-4CDE-A226-A96F3849124B}">
      <dgm:prSet/>
      <dgm:spPr/>
      <dgm:t>
        <a:bodyPr/>
        <a:lstStyle/>
        <a:p>
          <a:endParaRPr lang="es-EC"/>
        </a:p>
      </dgm:t>
    </dgm:pt>
    <dgm:pt modelId="{33B35E37-321B-41B7-AE50-B4D08E8DE1A3}" type="sibTrans" cxnId="{4ADF52A7-F95F-4CDE-A226-A96F3849124B}">
      <dgm:prSet/>
      <dgm:spPr/>
      <dgm:t>
        <a:bodyPr/>
        <a:lstStyle/>
        <a:p>
          <a:endParaRPr lang="es-EC"/>
        </a:p>
      </dgm:t>
    </dgm:pt>
    <dgm:pt modelId="{B20B46BB-0471-4B49-9D8E-258DA2038245}" type="pres">
      <dgm:prSet presAssocID="{143F175E-64C5-48FE-8417-DCF00449819F}" presName="diagram" presStyleCnt="0">
        <dgm:presLayoutVars>
          <dgm:dir/>
          <dgm:resizeHandles val="exact"/>
        </dgm:presLayoutVars>
      </dgm:prSet>
      <dgm:spPr/>
      <dgm:t>
        <a:bodyPr/>
        <a:lstStyle/>
        <a:p>
          <a:endParaRPr lang="es-EC"/>
        </a:p>
      </dgm:t>
    </dgm:pt>
    <dgm:pt modelId="{8C2DC2E6-1DBE-4C6F-97C8-9D085E7100E9}" type="pres">
      <dgm:prSet presAssocID="{FB2A9B1F-D549-4EA0-8848-76BB2654C5E0}" presName="node" presStyleLbl="node1" presStyleIdx="0" presStyleCnt="3" custScaleX="2000000" custScaleY="2000000">
        <dgm:presLayoutVars>
          <dgm:bulletEnabled val="1"/>
        </dgm:presLayoutVars>
      </dgm:prSet>
      <dgm:spPr/>
      <dgm:t>
        <a:bodyPr/>
        <a:lstStyle/>
        <a:p>
          <a:endParaRPr lang="es-EC"/>
        </a:p>
      </dgm:t>
    </dgm:pt>
    <dgm:pt modelId="{F2FFECFF-CA2E-4886-ACB0-5D36348B6EB4}" type="pres">
      <dgm:prSet presAssocID="{0649EF5C-F5D0-4C72-9449-E3FBA76A65E5}" presName="sibTrans" presStyleCnt="0"/>
      <dgm:spPr/>
    </dgm:pt>
    <dgm:pt modelId="{EEC43100-3FDE-45E8-BB0C-2806672FD64F}" type="pres">
      <dgm:prSet presAssocID="{354BCD1D-C4BA-4DDA-9968-91841E36BEA5}" presName="node" presStyleLbl="node1" presStyleIdx="1" presStyleCnt="3" custScaleX="2000000" custScaleY="2000000">
        <dgm:presLayoutVars>
          <dgm:bulletEnabled val="1"/>
        </dgm:presLayoutVars>
      </dgm:prSet>
      <dgm:spPr/>
      <dgm:t>
        <a:bodyPr/>
        <a:lstStyle/>
        <a:p>
          <a:endParaRPr lang="es-EC"/>
        </a:p>
      </dgm:t>
    </dgm:pt>
    <dgm:pt modelId="{E6B3ED7A-69D6-4CD8-ACA0-4C5F115B715C}" type="pres">
      <dgm:prSet presAssocID="{F465BDBC-461C-46C6-8FEB-5043F8622158}" presName="sibTrans" presStyleCnt="0"/>
      <dgm:spPr/>
    </dgm:pt>
    <dgm:pt modelId="{71947418-2E71-4D6E-866C-C75E574D3320}" type="pres">
      <dgm:prSet presAssocID="{A34A9349-5811-443E-8BD9-01BA93EB3F0B}" presName="node" presStyleLbl="node1" presStyleIdx="2" presStyleCnt="3" custScaleX="2000000" custScaleY="2000000">
        <dgm:presLayoutVars>
          <dgm:bulletEnabled val="1"/>
        </dgm:presLayoutVars>
      </dgm:prSet>
      <dgm:spPr/>
      <dgm:t>
        <a:bodyPr/>
        <a:lstStyle/>
        <a:p>
          <a:endParaRPr lang="es-EC"/>
        </a:p>
      </dgm:t>
    </dgm:pt>
  </dgm:ptLst>
  <dgm:cxnLst>
    <dgm:cxn modelId="{4ADF52A7-F95F-4CDE-A226-A96F3849124B}" srcId="{143F175E-64C5-48FE-8417-DCF00449819F}" destId="{A34A9349-5811-443E-8BD9-01BA93EB3F0B}" srcOrd="2" destOrd="0" parTransId="{F9BABA5B-DFD6-4780-86FF-CEA47DC2F61B}" sibTransId="{33B35E37-321B-41B7-AE50-B4D08E8DE1A3}"/>
    <dgm:cxn modelId="{DD4FB5E9-52FB-49F9-BAE0-6777F9F58D07}" srcId="{143F175E-64C5-48FE-8417-DCF00449819F}" destId="{354BCD1D-C4BA-4DDA-9968-91841E36BEA5}" srcOrd="1" destOrd="0" parTransId="{69C299A8-4F10-495D-BF1E-6AA31F3B1073}" sibTransId="{F465BDBC-461C-46C6-8FEB-5043F8622158}"/>
    <dgm:cxn modelId="{9748A617-1D0F-489D-B4E5-2A3CFC9B9A63}" type="presOf" srcId="{A34A9349-5811-443E-8BD9-01BA93EB3F0B}" destId="{71947418-2E71-4D6E-866C-C75E574D3320}" srcOrd="0" destOrd="0" presId="urn:microsoft.com/office/officeart/2005/8/layout/default"/>
    <dgm:cxn modelId="{9B3630B7-191F-4732-9E3E-6E223E6BC63A}" type="presOf" srcId="{FB2A9B1F-D549-4EA0-8848-76BB2654C5E0}" destId="{8C2DC2E6-1DBE-4C6F-97C8-9D085E7100E9}" srcOrd="0" destOrd="0" presId="urn:microsoft.com/office/officeart/2005/8/layout/default"/>
    <dgm:cxn modelId="{5F3C7535-412F-402F-9E06-3761A50DD3E3}" srcId="{143F175E-64C5-48FE-8417-DCF00449819F}" destId="{FB2A9B1F-D549-4EA0-8848-76BB2654C5E0}" srcOrd="0" destOrd="0" parTransId="{DB93B170-6F89-47A2-9514-78A73EBCC282}" sibTransId="{0649EF5C-F5D0-4C72-9449-E3FBA76A65E5}"/>
    <dgm:cxn modelId="{8400D867-94C4-4EBE-BB6B-1142EB324A51}" type="presOf" srcId="{354BCD1D-C4BA-4DDA-9968-91841E36BEA5}" destId="{EEC43100-3FDE-45E8-BB0C-2806672FD64F}" srcOrd="0" destOrd="0" presId="urn:microsoft.com/office/officeart/2005/8/layout/default"/>
    <dgm:cxn modelId="{9238F6AA-C245-419E-A725-77B4E087AFD8}" type="presOf" srcId="{143F175E-64C5-48FE-8417-DCF00449819F}" destId="{B20B46BB-0471-4B49-9D8E-258DA2038245}" srcOrd="0" destOrd="0" presId="urn:microsoft.com/office/officeart/2005/8/layout/default"/>
    <dgm:cxn modelId="{BF9A86A4-89B2-41DB-ACA3-DFA4B7033A2B}" type="presParOf" srcId="{B20B46BB-0471-4B49-9D8E-258DA2038245}" destId="{8C2DC2E6-1DBE-4C6F-97C8-9D085E7100E9}" srcOrd="0" destOrd="0" presId="urn:microsoft.com/office/officeart/2005/8/layout/default"/>
    <dgm:cxn modelId="{C7229C07-C2BF-4F56-9138-334D96148B83}" type="presParOf" srcId="{B20B46BB-0471-4B49-9D8E-258DA2038245}" destId="{F2FFECFF-CA2E-4886-ACB0-5D36348B6EB4}" srcOrd="1" destOrd="0" presId="urn:microsoft.com/office/officeart/2005/8/layout/default"/>
    <dgm:cxn modelId="{CFEC401E-5594-4BB3-ADD9-377B02FE411A}" type="presParOf" srcId="{B20B46BB-0471-4B49-9D8E-258DA2038245}" destId="{EEC43100-3FDE-45E8-BB0C-2806672FD64F}" srcOrd="2" destOrd="0" presId="urn:microsoft.com/office/officeart/2005/8/layout/default"/>
    <dgm:cxn modelId="{9AE6665E-FE6A-469C-8651-DF5A47294FDE}" type="presParOf" srcId="{B20B46BB-0471-4B49-9D8E-258DA2038245}" destId="{E6B3ED7A-69D6-4CD8-ACA0-4C5F115B715C}" srcOrd="3" destOrd="0" presId="urn:microsoft.com/office/officeart/2005/8/layout/default"/>
    <dgm:cxn modelId="{311E62CA-17C2-4C94-8C4A-75FFC276EC7C}" type="presParOf" srcId="{B20B46BB-0471-4B49-9D8E-258DA2038245}" destId="{71947418-2E71-4D6E-866C-C75E574D3320}" srcOrd="4" destOrd="0" presId="urn:microsoft.com/office/officeart/2005/8/layout/default"/>
  </dgm:cxnLst>
  <dgm:bg/>
  <dgm:whole/>
</dgm:dataModel>
</file>

<file path=ppt/diagrams/data17.xml><?xml version="1.0" encoding="utf-8"?>
<dgm:dataModel xmlns:dgm="http://schemas.openxmlformats.org/drawingml/2006/diagram" xmlns:a="http://schemas.openxmlformats.org/drawingml/2006/main">
  <dgm:ptLst>
    <dgm:pt modelId="{B1A39420-7EDF-4CDE-B8E5-D2182CA60E1F}" type="doc">
      <dgm:prSet loTypeId="urn:microsoft.com/office/officeart/2005/8/layout/default" loCatId="list" qsTypeId="urn:microsoft.com/office/officeart/2005/8/quickstyle/simple3" qsCatId="simple" csTypeId="urn:microsoft.com/office/officeart/2005/8/colors/colorful3" csCatId="colorful" phldr="1"/>
      <dgm:spPr/>
      <dgm:t>
        <a:bodyPr/>
        <a:lstStyle/>
        <a:p>
          <a:endParaRPr lang="es-EC"/>
        </a:p>
      </dgm:t>
    </dgm:pt>
    <dgm:pt modelId="{5CC383C2-EDAE-4D98-9F4B-F63CF3BD174F}">
      <dgm:prSet phldrT="[Texto]" custT="1"/>
      <dgm:spPr/>
      <dgm:t>
        <a:bodyPr/>
        <a:lstStyle/>
        <a:p>
          <a:r>
            <a:rPr lang="es-EC" sz="2000" dirty="0" smtClean="0"/>
            <a:t>Fomentar un mercado formal sostenible y factible para el crecimiento financiero de las microempresas ampliando la cobertura financiera con el objetivo de encaminar a los empresarios a una cultura organizacional. </a:t>
          </a:r>
          <a:endParaRPr lang="es-EC" sz="2000" dirty="0"/>
        </a:p>
      </dgm:t>
    </dgm:pt>
    <dgm:pt modelId="{2D74474C-04ED-44BD-83BC-3F59D80F4694}" type="parTrans" cxnId="{91BB21C5-74EA-4BF9-9CD4-D97062C98CAC}">
      <dgm:prSet/>
      <dgm:spPr/>
      <dgm:t>
        <a:bodyPr/>
        <a:lstStyle/>
        <a:p>
          <a:endParaRPr lang="es-EC"/>
        </a:p>
      </dgm:t>
    </dgm:pt>
    <dgm:pt modelId="{A4A2F5DA-FBE6-437B-BB76-680E9214AD7C}" type="sibTrans" cxnId="{91BB21C5-74EA-4BF9-9CD4-D97062C98CAC}">
      <dgm:prSet/>
      <dgm:spPr/>
      <dgm:t>
        <a:bodyPr/>
        <a:lstStyle/>
        <a:p>
          <a:endParaRPr lang="es-EC"/>
        </a:p>
      </dgm:t>
    </dgm:pt>
    <dgm:pt modelId="{A95B2F18-7258-4696-A7D6-641B46B6D214}">
      <dgm:prSet custT="1"/>
      <dgm:spPr/>
      <dgm:t>
        <a:bodyPr/>
        <a:lstStyle/>
        <a:p>
          <a:r>
            <a:rPr lang="es-EC" sz="2000" dirty="0" smtClean="0"/>
            <a:t>Implementar mecanismos de información y aprendizaje destinado a brindar soluciones financieras que incentiven a las IMF a fomentar el autoempleo y la creación y consolidación de pequeños negocios. </a:t>
          </a:r>
          <a:endParaRPr lang="es-EC" sz="2000" dirty="0"/>
        </a:p>
      </dgm:t>
    </dgm:pt>
    <dgm:pt modelId="{91FC09F4-AE7B-4F32-93B0-39E1F5D1F26B}" type="parTrans" cxnId="{94E60E46-6689-4DCA-A8A7-0D8D47961D91}">
      <dgm:prSet/>
      <dgm:spPr/>
      <dgm:t>
        <a:bodyPr/>
        <a:lstStyle/>
        <a:p>
          <a:endParaRPr lang="es-EC"/>
        </a:p>
      </dgm:t>
    </dgm:pt>
    <dgm:pt modelId="{7075778A-FC88-4647-9EBC-2EEB3A5022D4}" type="sibTrans" cxnId="{94E60E46-6689-4DCA-A8A7-0D8D47961D91}">
      <dgm:prSet/>
      <dgm:spPr/>
      <dgm:t>
        <a:bodyPr/>
        <a:lstStyle/>
        <a:p>
          <a:endParaRPr lang="es-EC"/>
        </a:p>
      </dgm:t>
    </dgm:pt>
    <dgm:pt modelId="{2D70C002-2415-4E1E-A200-09AE1B203EC9}">
      <dgm:prSet custT="1"/>
      <dgm:spPr/>
      <dgm:t>
        <a:bodyPr/>
        <a:lstStyle/>
        <a:p>
          <a:r>
            <a:rPr lang="es-EC" sz="2000" dirty="0" smtClean="0"/>
            <a:t>Los microcréditos necesitan constituirse en el mercado financiero porque son el mejor instrumento de la cooperación internacional y son una herramienta que ha revolucionado la ayuda al desarrollo.</a:t>
          </a:r>
          <a:endParaRPr lang="es-EC" sz="2000" dirty="0"/>
        </a:p>
      </dgm:t>
    </dgm:pt>
    <dgm:pt modelId="{B77DE707-7559-42C5-93E7-C07D6D75B769}" type="parTrans" cxnId="{EA651398-77B5-421B-8AAC-2A34B57A8B0C}">
      <dgm:prSet/>
      <dgm:spPr/>
      <dgm:t>
        <a:bodyPr/>
        <a:lstStyle/>
        <a:p>
          <a:endParaRPr lang="es-EC"/>
        </a:p>
      </dgm:t>
    </dgm:pt>
    <dgm:pt modelId="{B621B254-7343-40FC-83B9-6D839F25C6E1}" type="sibTrans" cxnId="{EA651398-77B5-421B-8AAC-2A34B57A8B0C}">
      <dgm:prSet/>
      <dgm:spPr/>
      <dgm:t>
        <a:bodyPr/>
        <a:lstStyle/>
        <a:p>
          <a:endParaRPr lang="es-EC"/>
        </a:p>
      </dgm:t>
    </dgm:pt>
    <dgm:pt modelId="{D3CF00D2-0CDD-4D01-AB4F-1C3F01AACAB2}" type="pres">
      <dgm:prSet presAssocID="{B1A39420-7EDF-4CDE-B8E5-D2182CA60E1F}" presName="diagram" presStyleCnt="0">
        <dgm:presLayoutVars>
          <dgm:dir/>
          <dgm:resizeHandles val="exact"/>
        </dgm:presLayoutVars>
      </dgm:prSet>
      <dgm:spPr/>
      <dgm:t>
        <a:bodyPr/>
        <a:lstStyle/>
        <a:p>
          <a:endParaRPr lang="es-EC"/>
        </a:p>
      </dgm:t>
    </dgm:pt>
    <dgm:pt modelId="{4A2290BC-9AA2-4BC5-B1C2-2DFA72280A5D}" type="pres">
      <dgm:prSet presAssocID="{5CC383C2-EDAE-4D98-9F4B-F63CF3BD174F}" presName="node" presStyleLbl="node1" presStyleIdx="0" presStyleCnt="3" custScaleX="2000000" custScaleY="2000000">
        <dgm:presLayoutVars>
          <dgm:bulletEnabled val="1"/>
        </dgm:presLayoutVars>
      </dgm:prSet>
      <dgm:spPr/>
      <dgm:t>
        <a:bodyPr/>
        <a:lstStyle/>
        <a:p>
          <a:endParaRPr lang="es-EC"/>
        </a:p>
      </dgm:t>
    </dgm:pt>
    <dgm:pt modelId="{25F04411-49D1-45D1-9639-BD879BBE04FD}" type="pres">
      <dgm:prSet presAssocID="{A4A2F5DA-FBE6-437B-BB76-680E9214AD7C}" presName="sibTrans" presStyleCnt="0"/>
      <dgm:spPr/>
    </dgm:pt>
    <dgm:pt modelId="{ACE21916-0DC4-480D-9612-524F2328E1A6}" type="pres">
      <dgm:prSet presAssocID="{A95B2F18-7258-4696-A7D6-641B46B6D214}" presName="node" presStyleLbl="node1" presStyleIdx="1" presStyleCnt="3" custScaleX="2000000" custScaleY="2000000">
        <dgm:presLayoutVars>
          <dgm:bulletEnabled val="1"/>
        </dgm:presLayoutVars>
      </dgm:prSet>
      <dgm:spPr/>
      <dgm:t>
        <a:bodyPr/>
        <a:lstStyle/>
        <a:p>
          <a:endParaRPr lang="es-EC"/>
        </a:p>
      </dgm:t>
    </dgm:pt>
    <dgm:pt modelId="{066A9E1B-46E2-41AF-9B15-2E897184D321}" type="pres">
      <dgm:prSet presAssocID="{7075778A-FC88-4647-9EBC-2EEB3A5022D4}" presName="sibTrans" presStyleCnt="0"/>
      <dgm:spPr/>
    </dgm:pt>
    <dgm:pt modelId="{BA0F2D2F-9C0A-44B0-AD84-A69BA3C0BA0C}" type="pres">
      <dgm:prSet presAssocID="{2D70C002-2415-4E1E-A200-09AE1B203EC9}" presName="node" presStyleLbl="node1" presStyleIdx="2" presStyleCnt="3" custScaleX="2000000" custScaleY="2000000">
        <dgm:presLayoutVars>
          <dgm:bulletEnabled val="1"/>
        </dgm:presLayoutVars>
      </dgm:prSet>
      <dgm:spPr/>
      <dgm:t>
        <a:bodyPr/>
        <a:lstStyle/>
        <a:p>
          <a:endParaRPr lang="es-EC"/>
        </a:p>
      </dgm:t>
    </dgm:pt>
  </dgm:ptLst>
  <dgm:cxnLst>
    <dgm:cxn modelId="{91BB21C5-74EA-4BF9-9CD4-D97062C98CAC}" srcId="{B1A39420-7EDF-4CDE-B8E5-D2182CA60E1F}" destId="{5CC383C2-EDAE-4D98-9F4B-F63CF3BD174F}" srcOrd="0" destOrd="0" parTransId="{2D74474C-04ED-44BD-83BC-3F59D80F4694}" sibTransId="{A4A2F5DA-FBE6-437B-BB76-680E9214AD7C}"/>
    <dgm:cxn modelId="{97221DCD-24E9-4D2E-B7A2-9862DD263902}" type="presOf" srcId="{5CC383C2-EDAE-4D98-9F4B-F63CF3BD174F}" destId="{4A2290BC-9AA2-4BC5-B1C2-2DFA72280A5D}" srcOrd="0" destOrd="0" presId="urn:microsoft.com/office/officeart/2005/8/layout/default"/>
    <dgm:cxn modelId="{EA651398-77B5-421B-8AAC-2A34B57A8B0C}" srcId="{B1A39420-7EDF-4CDE-B8E5-D2182CA60E1F}" destId="{2D70C002-2415-4E1E-A200-09AE1B203EC9}" srcOrd="2" destOrd="0" parTransId="{B77DE707-7559-42C5-93E7-C07D6D75B769}" sibTransId="{B621B254-7343-40FC-83B9-6D839F25C6E1}"/>
    <dgm:cxn modelId="{94E60E46-6689-4DCA-A8A7-0D8D47961D91}" srcId="{B1A39420-7EDF-4CDE-B8E5-D2182CA60E1F}" destId="{A95B2F18-7258-4696-A7D6-641B46B6D214}" srcOrd="1" destOrd="0" parTransId="{91FC09F4-AE7B-4F32-93B0-39E1F5D1F26B}" sibTransId="{7075778A-FC88-4647-9EBC-2EEB3A5022D4}"/>
    <dgm:cxn modelId="{327EC86D-FC07-47BF-A1B8-5974C133747F}" type="presOf" srcId="{B1A39420-7EDF-4CDE-B8E5-D2182CA60E1F}" destId="{D3CF00D2-0CDD-4D01-AB4F-1C3F01AACAB2}" srcOrd="0" destOrd="0" presId="urn:microsoft.com/office/officeart/2005/8/layout/default"/>
    <dgm:cxn modelId="{F65052A3-0F26-4104-9F62-A7E2883F8F6F}" type="presOf" srcId="{2D70C002-2415-4E1E-A200-09AE1B203EC9}" destId="{BA0F2D2F-9C0A-44B0-AD84-A69BA3C0BA0C}" srcOrd="0" destOrd="0" presId="urn:microsoft.com/office/officeart/2005/8/layout/default"/>
    <dgm:cxn modelId="{CCAB5704-907C-4810-A46D-FB5D046CB17F}" type="presOf" srcId="{A95B2F18-7258-4696-A7D6-641B46B6D214}" destId="{ACE21916-0DC4-480D-9612-524F2328E1A6}" srcOrd="0" destOrd="0" presId="urn:microsoft.com/office/officeart/2005/8/layout/default"/>
    <dgm:cxn modelId="{562E625A-EEEE-4B95-8756-62FFBA94EE1B}" type="presParOf" srcId="{D3CF00D2-0CDD-4D01-AB4F-1C3F01AACAB2}" destId="{4A2290BC-9AA2-4BC5-B1C2-2DFA72280A5D}" srcOrd="0" destOrd="0" presId="urn:microsoft.com/office/officeart/2005/8/layout/default"/>
    <dgm:cxn modelId="{AED6A743-5761-405C-B178-595F5BD80110}" type="presParOf" srcId="{D3CF00D2-0CDD-4D01-AB4F-1C3F01AACAB2}" destId="{25F04411-49D1-45D1-9639-BD879BBE04FD}" srcOrd="1" destOrd="0" presId="urn:microsoft.com/office/officeart/2005/8/layout/default"/>
    <dgm:cxn modelId="{37AC0D87-27B7-40DD-B62C-76585DCAFFCA}" type="presParOf" srcId="{D3CF00D2-0CDD-4D01-AB4F-1C3F01AACAB2}" destId="{ACE21916-0DC4-480D-9612-524F2328E1A6}" srcOrd="2" destOrd="0" presId="urn:microsoft.com/office/officeart/2005/8/layout/default"/>
    <dgm:cxn modelId="{C97EFD69-7D12-41C7-A4B1-9D9D9E7B2BDB}" type="presParOf" srcId="{D3CF00D2-0CDD-4D01-AB4F-1C3F01AACAB2}" destId="{066A9E1B-46E2-41AF-9B15-2E897184D321}" srcOrd="3" destOrd="0" presId="urn:microsoft.com/office/officeart/2005/8/layout/default"/>
    <dgm:cxn modelId="{8ABFD6AC-5AA0-46C5-B069-B28D4114DFA1}" type="presParOf" srcId="{D3CF00D2-0CDD-4D01-AB4F-1C3F01AACAB2}" destId="{BA0F2D2F-9C0A-44B0-AD84-A69BA3C0BA0C}" srcOrd="4"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1D032A17-5715-4E82-A87C-0E45CAF50318}" type="doc">
      <dgm:prSet loTypeId="urn:microsoft.com/office/officeart/2005/8/layout/hierarchy4" loCatId="hierarchy" qsTypeId="urn:microsoft.com/office/officeart/2005/8/quickstyle/simple3" qsCatId="simple" csTypeId="urn:microsoft.com/office/officeart/2005/8/colors/colorful3" csCatId="colorful" phldr="1"/>
      <dgm:spPr/>
      <dgm:t>
        <a:bodyPr/>
        <a:lstStyle/>
        <a:p>
          <a:endParaRPr lang="es-EC"/>
        </a:p>
      </dgm:t>
    </dgm:pt>
    <dgm:pt modelId="{224F43FD-0224-4A13-A892-DE17AEAEA9C1}">
      <dgm:prSet phldrT="[Texto]"/>
      <dgm:spPr/>
      <dgm:t>
        <a:bodyPr/>
        <a:lstStyle/>
        <a:p>
          <a:r>
            <a:rPr lang="es-EC" dirty="0" smtClean="0"/>
            <a:t>Muhammad </a:t>
          </a:r>
          <a:r>
            <a:rPr lang="es-EC" dirty="0" err="1" smtClean="0"/>
            <a:t>Yunus</a:t>
          </a:r>
          <a:r>
            <a:rPr lang="es-EC" dirty="0" smtClean="0"/>
            <a:t>  </a:t>
          </a:r>
        </a:p>
        <a:p>
          <a:r>
            <a:rPr lang="es-EC" dirty="0" smtClean="0"/>
            <a:t>economista de la Universidad de Chittagong en Bangladesh.</a:t>
          </a:r>
          <a:endParaRPr lang="es-EC" dirty="0"/>
        </a:p>
      </dgm:t>
    </dgm:pt>
    <dgm:pt modelId="{E4C103A0-DDD5-40F5-9284-32A772D7646C}" type="parTrans" cxnId="{AFF6D959-5C20-4C4A-BB19-B7B160BB83CF}">
      <dgm:prSet/>
      <dgm:spPr/>
      <dgm:t>
        <a:bodyPr/>
        <a:lstStyle/>
        <a:p>
          <a:endParaRPr lang="es-EC"/>
        </a:p>
      </dgm:t>
    </dgm:pt>
    <dgm:pt modelId="{E7063251-7CB6-4CE6-AF4F-AAABF0813EF1}" type="sibTrans" cxnId="{AFF6D959-5C20-4C4A-BB19-B7B160BB83CF}">
      <dgm:prSet/>
      <dgm:spPr/>
      <dgm:t>
        <a:bodyPr/>
        <a:lstStyle/>
        <a:p>
          <a:endParaRPr lang="es-EC"/>
        </a:p>
      </dgm:t>
    </dgm:pt>
    <dgm:pt modelId="{085381BD-6D2B-4378-8527-1C73B0D31248}">
      <dgm:prSet phldrT="[Texto]"/>
      <dgm:spPr/>
      <dgm:t>
        <a:bodyPr/>
        <a:lstStyle/>
        <a:p>
          <a:pPr algn="just"/>
          <a:r>
            <a:rPr lang="es-EC" dirty="0" smtClean="0"/>
            <a:t>-Después de haber vivido la hambruna del 1974.</a:t>
          </a:r>
        </a:p>
        <a:p>
          <a:pPr algn="just"/>
          <a:r>
            <a:rPr lang="es-EC" dirty="0" smtClean="0"/>
            <a:t>-Inició su actividad local de ayudar a los más pobres.</a:t>
          </a:r>
        </a:p>
        <a:p>
          <a:pPr algn="just"/>
          <a:r>
            <a:rPr lang="es-EC" dirty="0" smtClean="0"/>
            <a:t>-Su primer préstamo, fue en 1976.</a:t>
          </a:r>
        </a:p>
        <a:p>
          <a:pPr algn="ctr"/>
          <a:endParaRPr lang="es-EC" dirty="0"/>
        </a:p>
      </dgm:t>
    </dgm:pt>
    <dgm:pt modelId="{AAB87FB1-C1C7-437F-85A9-E6D5FE361398}" type="parTrans" cxnId="{C9D4F570-147A-437E-9792-01A20D8E1347}">
      <dgm:prSet/>
      <dgm:spPr/>
      <dgm:t>
        <a:bodyPr/>
        <a:lstStyle/>
        <a:p>
          <a:endParaRPr lang="es-EC"/>
        </a:p>
      </dgm:t>
    </dgm:pt>
    <dgm:pt modelId="{29DDA0C4-FCA5-4D1F-A408-9C28CE7E24D3}" type="sibTrans" cxnId="{C9D4F570-147A-437E-9792-01A20D8E1347}">
      <dgm:prSet/>
      <dgm:spPr/>
      <dgm:t>
        <a:bodyPr/>
        <a:lstStyle/>
        <a:p>
          <a:endParaRPr lang="es-EC"/>
        </a:p>
      </dgm:t>
    </dgm:pt>
    <dgm:pt modelId="{2A70C82D-8D3C-4A58-AD3C-268DB6CB9D0B}">
      <dgm:prSet phldrT="[Texto]" custT="1"/>
      <dgm:spPr/>
      <dgm:t>
        <a:bodyPr/>
        <a:lstStyle/>
        <a:p>
          <a:pPr algn="just"/>
          <a:r>
            <a:rPr lang="es-EC" sz="2000" dirty="0" smtClean="0"/>
            <a:t> -Nace el movimiento moderno de las </a:t>
          </a:r>
          <a:r>
            <a:rPr lang="es-EC" sz="2000" dirty="0" err="1" smtClean="0"/>
            <a:t>microfinanzas</a:t>
          </a:r>
          <a:r>
            <a:rPr lang="es-EC" sz="2000" dirty="0" smtClean="0"/>
            <a:t>.</a:t>
          </a:r>
          <a:endParaRPr lang="es-EC" sz="2000" dirty="0"/>
        </a:p>
      </dgm:t>
    </dgm:pt>
    <dgm:pt modelId="{5E338A29-937E-42B6-B9E1-D8F58AB73C82}" type="parTrans" cxnId="{B285F918-BD8C-4356-85EE-020FADC2D3E8}">
      <dgm:prSet/>
      <dgm:spPr/>
      <dgm:t>
        <a:bodyPr/>
        <a:lstStyle/>
        <a:p>
          <a:endParaRPr lang="es-EC"/>
        </a:p>
      </dgm:t>
    </dgm:pt>
    <dgm:pt modelId="{B04256D6-6065-4BAB-BDCD-14FBA447D560}" type="sibTrans" cxnId="{B285F918-BD8C-4356-85EE-020FADC2D3E8}">
      <dgm:prSet/>
      <dgm:spPr/>
      <dgm:t>
        <a:bodyPr/>
        <a:lstStyle/>
        <a:p>
          <a:endParaRPr lang="es-EC"/>
        </a:p>
      </dgm:t>
    </dgm:pt>
    <dgm:pt modelId="{E6BC1349-32B4-425F-B113-E5C478A56F90}">
      <dgm:prSet phldrT="[Texto]" custT="1"/>
      <dgm:spPr/>
      <dgm:t>
        <a:bodyPr/>
        <a:lstStyle/>
        <a:p>
          <a:r>
            <a:rPr lang="es-EC" sz="1700" dirty="0" smtClean="0"/>
            <a:t>- </a:t>
          </a:r>
          <a:r>
            <a:rPr lang="es-EC" sz="2400" dirty="0" smtClean="0"/>
            <a:t>E</a:t>
          </a:r>
          <a:r>
            <a:rPr lang="es-EC" sz="1800" dirty="0" smtClean="0"/>
            <a:t>l profesor </a:t>
          </a:r>
          <a:r>
            <a:rPr lang="es-EC" sz="1800" dirty="0" err="1" smtClean="0"/>
            <a:t>Yunus</a:t>
          </a:r>
          <a:r>
            <a:rPr lang="es-EC" sz="1800" dirty="0" smtClean="0"/>
            <a:t>  crea el Banco </a:t>
          </a:r>
          <a:r>
            <a:rPr lang="es-EC" sz="1800" dirty="0" err="1" smtClean="0"/>
            <a:t>Grameen</a:t>
          </a:r>
          <a:r>
            <a:rPr lang="es-EC" sz="1800" dirty="0" smtClean="0"/>
            <a:t>.</a:t>
          </a:r>
        </a:p>
        <a:p>
          <a:r>
            <a:rPr lang="es-EC" sz="1800" dirty="0" smtClean="0"/>
            <a:t>-personas más pobres con tasa de interés razonable. -Ningún tipo de garantía</a:t>
          </a:r>
          <a:endParaRPr lang="es-EC" sz="1800" dirty="0"/>
        </a:p>
      </dgm:t>
    </dgm:pt>
    <dgm:pt modelId="{91594C67-49BC-4DF9-9FCF-81FCF2EFB464}" type="parTrans" cxnId="{82D25474-D516-4534-BB97-411EF4F0F6B6}">
      <dgm:prSet/>
      <dgm:spPr/>
      <dgm:t>
        <a:bodyPr/>
        <a:lstStyle/>
        <a:p>
          <a:endParaRPr lang="es-EC"/>
        </a:p>
      </dgm:t>
    </dgm:pt>
    <dgm:pt modelId="{11A08924-397F-4B3B-9C61-17ABD5BD9858}" type="sibTrans" cxnId="{82D25474-D516-4534-BB97-411EF4F0F6B6}">
      <dgm:prSet/>
      <dgm:spPr/>
      <dgm:t>
        <a:bodyPr/>
        <a:lstStyle/>
        <a:p>
          <a:endParaRPr lang="es-EC"/>
        </a:p>
      </dgm:t>
    </dgm:pt>
    <dgm:pt modelId="{0A941CD0-D2F8-4845-AEC1-07B6368C936C}">
      <dgm:prSet phldrT="[Texto]"/>
      <dgm:spPr/>
      <dgm:t>
        <a:bodyPr/>
        <a:lstStyle/>
        <a:p>
          <a:pPr algn="just"/>
          <a:r>
            <a:rPr lang="es-EC" dirty="0" smtClean="0"/>
            <a:t>-Algunas mujeres de </a:t>
          </a:r>
          <a:r>
            <a:rPr lang="es-EC" dirty="0" err="1" smtClean="0"/>
            <a:t>Jobra</a:t>
          </a:r>
          <a:r>
            <a:rPr lang="es-EC" dirty="0" smtClean="0"/>
            <a:t>.</a:t>
          </a:r>
        </a:p>
        <a:p>
          <a:pPr algn="just"/>
          <a:r>
            <a:rPr lang="es-EC" dirty="0" smtClean="0"/>
            <a:t>-fabricaban muebles.</a:t>
          </a:r>
        </a:p>
        <a:p>
          <a:pPr algn="just"/>
          <a:r>
            <a:rPr lang="es-EC" dirty="0" smtClean="0"/>
            <a:t>-  Prestó el equivalente a casi 20€ de su bolsillo </a:t>
          </a:r>
        </a:p>
        <a:p>
          <a:pPr algn="just"/>
          <a:r>
            <a:rPr lang="es-EC" dirty="0" smtClean="0"/>
            <a:t>- 47 mujeres.</a:t>
          </a:r>
          <a:endParaRPr lang="es-EC" dirty="0"/>
        </a:p>
      </dgm:t>
    </dgm:pt>
    <dgm:pt modelId="{A4414D0E-C5B0-40ED-AE5B-5EE9E791C076}" type="parTrans" cxnId="{DFDB4999-B587-45BC-AD56-2F4BD7BAF4B3}">
      <dgm:prSet/>
      <dgm:spPr/>
      <dgm:t>
        <a:bodyPr/>
        <a:lstStyle/>
        <a:p>
          <a:endParaRPr lang="es-EC"/>
        </a:p>
      </dgm:t>
    </dgm:pt>
    <dgm:pt modelId="{50E61C6D-06D5-499D-A675-E76EA23D2AFC}" type="sibTrans" cxnId="{DFDB4999-B587-45BC-AD56-2F4BD7BAF4B3}">
      <dgm:prSet/>
      <dgm:spPr/>
      <dgm:t>
        <a:bodyPr/>
        <a:lstStyle/>
        <a:p>
          <a:endParaRPr lang="es-EC"/>
        </a:p>
      </dgm:t>
    </dgm:pt>
    <dgm:pt modelId="{CC1AE1B7-2841-4F1F-9FF7-1F64C5D5900C}">
      <dgm:prSet phldrT="[Texto]" custT="1"/>
      <dgm:spPr/>
      <dgm:t>
        <a:bodyPr/>
        <a:lstStyle/>
        <a:p>
          <a:pPr algn="just"/>
          <a:r>
            <a:rPr lang="es-EC" sz="2000" dirty="0" smtClean="0"/>
            <a:t>- Años después, el profesor </a:t>
          </a:r>
          <a:r>
            <a:rPr lang="es-EC" sz="2000" dirty="0" err="1" smtClean="0"/>
            <a:t>Yunus</a:t>
          </a:r>
          <a:r>
            <a:rPr lang="es-EC" sz="2000" dirty="0" smtClean="0"/>
            <a:t>, ya conocido como el banquero de los pobres, y su Banco </a:t>
          </a:r>
          <a:r>
            <a:rPr lang="es-EC" sz="2000" dirty="0" err="1" smtClean="0"/>
            <a:t>Grameen</a:t>
          </a:r>
          <a:r>
            <a:rPr lang="es-EC" sz="2000" dirty="0" smtClean="0"/>
            <a:t> ganaron el Premio Nobel de la Paz</a:t>
          </a:r>
          <a:r>
            <a:rPr lang="es-EC" sz="1700" dirty="0" smtClean="0"/>
            <a:t>.</a:t>
          </a:r>
          <a:endParaRPr lang="es-EC" sz="1700" dirty="0"/>
        </a:p>
      </dgm:t>
    </dgm:pt>
    <dgm:pt modelId="{07ED0563-D274-429F-B60D-2D6FBA6F149F}" type="parTrans" cxnId="{EEFB799B-5BC1-438E-83A2-87DBCC187DE2}">
      <dgm:prSet/>
      <dgm:spPr/>
      <dgm:t>
        <a:bodyPr/>
        <a:lstStyle/>
        <a:p>
          <a:endParaRPr lang="es-EC"/>
        </a:p>
      </dgm:t>
    </dgm:pt>
    <dgm:pt modelId="{6AC9F1E7-586A-4C4E-8ABB-A127530AC77C}" type="sibTrans" cxnId="{EEFB799B-5BC1-438E-83A2-87DBCC187DE2}">
      <dgm:prSet/>
      <dgm:spPr/>
      <dgm:t>
        <a:bodyPr/>
        <a:lstStyle/>
        <a:p>
          <a:endParaRPr lang="es-EC"/>
        </a:p>
      </dgm:t>
    </dgm:pt>
    <dgm:pt modelId="{5A0A0348-D60F-4C57-88AF-81002B0AD586}" type="pres">
      <dgm:prSet presAssocID="{1D032A17-5715-4E82-A87C-0E45CAF50318}" presName="Name0" presStyleCnt="0">
        <dgm:presLayoutVars>
          <dgm:chPref val="1"/>
          <dgm:dir/>
          <dgm:animOne val="branch"/>
          <dgm:animLvl val="lvl"/>
          <dgm:resizeHandles/>
        </dgm:presLayoutVars>
      </dgm:prSet>
      <dgm:spPr/>
      <dgm:t>
        <a:bodyPr/>
        <a:lstStyle/>
        <a:p>
          <a:endParaRPr lang="es-EC"/>
        </a:p>
      </dgm:t>
    </dgm:pt>
    <dgm:pt modelId="{C446A280-7D5B-4552-9918-5492BCF8A184}" type="pres">
      <dgm:prSet presAssocID="{224F43FD-0224-4A13-A892-DE17AEAEA9C1}" presName="vertOne" presStyleCnt="0"/>
      <dgm:spPr/>
    </dgm:pt>
    <dgm:pt modelId="{F23C1B3B-5A8E-4227-AFDB-8459DB9FB0DD}" type="pres">
      <dgm:prSet presAssocID="{224F43FD-0224-4A13-A892-DE17AEAEA9C1}" presName="txOne" presStyleLbl="node0" presStyleIdx="0" presStyleCnt="1">
        <dgm:presLayoutVars>
          <dgm:chPref val="3"/>
        </dgm:presLayoutVars>
      </dgm:prSet>
      <dgm:spPr/>
      <dgm:t>
        <a:bodyPr/>
        <a:lstStyle/>
        <a:p>
          <a:endParaRPr lang="es-EC"/>
        </a:p>
      </dgm:t>
    </dgm:pt>
    <dgm:pt modelId="{005FE6E3-154D-4C15-810D-C83462C0F17B}" type="pres">
      <dgm:prSet presAssocID="{224F43FD-0224-4A13-A892-DE17AEAEA9C1}" presName="parTransOne" presStyleCnt="0"/>
      <dgm:spPr/>
    </dgm:pt>
    <dgm:pt modelId="{0627D77B-DBDD-454B-8030-901DD11AB523}" type="pres">
      <dgm:prSet presAssocID="{224F43FD-0224-4A13-A892-DE17AEAEA9C1}" presName="horzOne" presStyleCnt="0"/>
      <dgm:spPr/>
    </dgm:pt>
    <dgm:pt modelId="{D44478AF-3246-4742-B57F-0B39C50E9246}" type="pres">
      <dgm:prSet presAssocID="{085381BD-6D2B-4378-8527-1C73B0D31248}" presName="vertTwo" presStyleCnt="0"/>
      <dgm:spPr/>
    </dgm:pt>
    <dgm:pt modelId="{C10072A1-9E09-46FB-95AE-3AB65E20D724}" type="pres">
      <dgm:prSet presAssocID="{085381BD-6D2B-4378-8527-1C73B0D31248}" presName="txTwo" presStyleLbl="node2" presStyleIdx="0" presStyleCnt="2">
        <dgm:presLayoutVars>
          <dgm:chPref val="3"/>
        </dgm:presLayoutVars>
      </dgm:prSet>
      <dgm:spPr/>
      <dgm:t>
        <a:bodyPr/>
        <a:lstStyle/>
        <a:p>
          <a:endParaRPr lang="es-EC"/>
        </a:p>
      </dgm:t>
    </dgm:pt>
    <dgm:pt modelId="{3FA8CB7E-BCAC-4E7B-89FB-B1131717AD38}" type="pres">
      <dgm:prSet presAssocID="{085381BD-6D2B-4378-8527-1C73B0D31248}" presName="parTransTwo" presStyleCnt="0"/>
      <dgm:spPr/>
    </dgm:pt>
    <dgm:pt modelId="{BDE0F386-092A-4458-8490-814A3ABB189F}" type="pres">
      <dgm:prSet presAssocID="{085381BD-6D2B-4378-8527-1C73B0D31248}" presName="horzTwo" presStyleCnt="0"/>
      <dgm:spPr/>
    </dgm:pt>
    <dgm:pt modelId="{266E4276-E9B6-4379-8B74-B4F307233CB7}" type="pres">
      <dgm:prSet presAssocID="{2A70C82D-8D3C-4A58-AD3C-268DB6CB9D0B}" presName="vertThree" presStyleCnt="0"/>
      <dgm:spPr/>
    </dgm:pt>
    <dgm:pt modelId="{8F04F920-D005-4A96-BEED-C1538049B7DE}" type="pres">
      <dgm:prSet presAssocID="{2A70C82D-8D3C-4A58-AD3C-268DB6CB9D0B}" presName="txThree" presStyleLbl="node3" presStyleIdx="0" presStyleCnt="3">
        <dgm:presLayoutVars>
          <dgm:chPref val="3"/>
        </dgm:presLayoutVars>
      </dgm:prSet>
      <dgm:spPr/>
      <dgm:t>
        <a:bodyPr/>
        <a:lstStyle/>
        <a:p>
          <a:endParaRPr lang="es-EC"/>
        </a:p>
      </dgm:t>
    </dgm:pt>
    <dgm:pt modelId="{3DADB19D-D1E4-4E05-B150-8D555CEF1805}" type="pres">
      <dgm:prSet presAssocID="{2A70C82D-8D3C-4A58-AD3C-268DB6CB9D0B}" presName="horzThree" presStyleCnt="0"/>
      <dgm:spPr/>
    </dgm:pt>
    <dgm:pt modelId="{3E395C8D-3896-4EA1-938B-AE5A7C0B5504}" type="pres">
      <dgm:prSet presAssocID="{B04256D6-6065-4BAB-BDCD-14FBA447D560}" presName="sibSpaceThree" presStyleCnt="0"/>
      <dgm:spPr/>
    </dgm:pt>
    <dgm:pt modelId="{D00F4BEC-E4E9-4FBB-BBE4-7254517EA68B}" type="pres">
      <dgm:prSet presAssocID="{E6BC1349-32B4-425F-B113-E5C478A56F90}" presName="vertThree" presStyleCnt="0"/>
      <dgm:spPr/>
    </dgm:pt>
    <dgm:pt modelId="{B8ABF093-0171-4EDB-9A43-4CB21653A8F5}" type="pres">
      <dgm:prSet presAssocID="{E6BC1349-32B4-425F-B113-E5C478A56F90}" presName="txThree" presStyleLbl="node3" presStyleIdx="1" presStyleCnt="3">
        <dgm:presLayoutVars>
          <dgm:chPref val="3"/>
        </dgm:presLayoutVars>
      </dgm:prSet>
      <dgm:spPr/>
      <dgm:t>
        <a:bodyPr/>
        <a:lstStyle/>
        <a:p>
          <a:endParaRPr lang="es-EC"/>
        </a:p>
      </dgm:t>
    </dgm:pt>
    <dgm:pt modelId="{3DAC7AFA-FF14-497F-8D3F-28E5663EE454}" type="pres">
      <dgm:prSet presAssocID="{E6BC1349-32B4-425F-B113-E5C478A56F90}" presName="horzThree" presStyleCnt="0"/>
      <dgm:spPr/>
    </dgm:pt>
    <dgm:pt modelId="{BA5CEC75-C563-4CAB-B5C5-E5EECB8DEDE5}" type="pres">
      <dgm:prSet presAssocID="{29DDA0C4-FCA5-4D1F-A408-9C28CE7E24D3}" presName="sibSpaceTwo" presStyleCnt="0"/>
      <dgm:spPr/>
    </dgm:pt>
    <dgm:pt modelId="{FB9A7F6A-53E8-4DE7-AD71-941EB2D1B615}" type="pres">
      <dgm:prSet presAssocID="{0A941CD0-D2F8-4845-AEC1-07B6368C936C}" presName="vertTwo" presStyleCnt="0"/>
      <dgm:spPr/>
    </dgm:pt>
    <dgm:pt modelId="{C7196EB6-AE01-4B74-9679-193F2727B1A6}" type="pres">
      <dgm:prSet presAssocID="{0A941CD0-D2F8-4845-AEC1-07B6368C936C}" presName="txTwo" presStyleLbl="node2" presStyleIdx="1" presStyleCnt="2">
        <dgm:presLayoutVars>
          <dgm:chPref val="3"/>
        </dgm:presLayoutVars>
      </dgm:prSet>
      <dgm:spPr/>
      <dgm:t>
        <a:bodyPr/>
        <a:lstStyle/>
        <a:p>
          <a:endParaRPr lang="es-EC"/>
        </a:p>
      </dgm:t>
    </dgm:pt>
    <dgm:pt modelId="{5D3F4292-6490-48A2-876F-41879C48C8F3}" type="pres">
      <dgm:prSet presAssocID="{0A941CD0-D2F8-4845-AEC1-07B6368C936C}" presName="parTransTwo" presStyleCnt="0"/>
      <dgm:spPr/>
    </dgm:pt>
    <dgm:pt modelId="{B2A7C43F-1FB4-4638-BA7D-D12B97ED7DCF}" type="pres">
      <dgm:prSet presAssocID="{0A941CD0-D2F8-4845-AEC1-07B6368C936C}" presName="horzTwo" presStyleCnt="0"/>
      <dgm:spPr/>
    </dgm:pt>
    <dgm:pt modelId="{3ACA4991-C8B0-4483-975D-1DE958F54AE3}" type="pres">
      <dgm:prSet presAssocID="{CC1AE1B7-2841-4F1F-9FF7-1F64C5D5900C}" presName="vertThree" presStyleCnt="0"/>
      <dgm:spPr/>
    </dgm:pt>
    <dgm:pt modelId="{8A441FDC-0862-457A-890E-7F06E8F9F96C}" type="pres">
      <dgm:prSet presAssocID="{CC1AE1B7-2841-4F1F-9FF7-1F64C5D5900C}" presName="txThree" presStyleLbl="node3" presStyleIdx="2" presStyleCnt="3" custScaleX="112428">
        <dgm:presLayoutVars>
          <dgm:chPref val="3"/>
        </dgm:presLayoutVars>
      </dgm:prSet>
      <dgm:spPr/>
      <dgm:t>
        <a:bodyPr/>
        <a:lstStyle/>
        <a:p>
          <a:endParaRPr lang="es-EC"/>
        </a:p>
      </dgm:t>
    </dgm:pt>
    <dgm:pt modelId="{FD263729-885C-43B5-B04C-DE3A5C1326D2}" type="pres">
      <dgm:prSet presAssocID="{CC1AE1B7-2841-4F1F-9FF7-1F64C5D5900C}" presName="horzThree" presStyleCnt="0"/>
      <dgm:spPr/>
    </dgm:pt>
  </dgm:ptLst>
  <dgm:cxnLst>
    <dgm:cxn modelId="{C9D4F570-147A-437E-9792-01A20D8E1347}" srcId="{224F43FD-0224-4A13-A892-DE17AEAEA9C1}" destId="{085381BD-6D2B-4378-8527-1C73B0D31248}" srcOrd="0" destOrd="0" parTransId="{AAB87FB1-C1C7-437F-85A9-E6D5FE361398}" sibTransId="{29DDA0C4-FCA5-4D1F-A408-9C28CE7E24D3}"/>
    <dgm:cxn modelId="{4C14C3A5-A9BE-4214-A843-439D014307FA}" type="presOf" srcId="{1D032A17-5715-4E82-A87C-0E45CAF50318}" destId="{5A0A0348-D60F-4C57-88AF-81002B0AD586}" srcOrd="0" destOrd="0" presId="urn:microsoft.com/office/officeart/2005/8/layout/hierarchy4"/>
    <dgm:cxn modelId="{B285F918-BD8C-4356-85EE-020FADC2D3E8}" srcId="{085381BD-6D2B-4378-8527-1C73B0D31248}" destId="{2A70C82D-8D3C-4A58-AD3C-268DB6CB9D0B}" srcOrd="0" destOrd="0" parTransId="{5E338A29-937E-42B6-B9E1-D8F58AB73C82}" sibTransId="{B04256D6-6065-4BAB-BDCD-14FBA447D560}"/>
    <dgm:cxn modelId="{82D25474-D516-4534-BB97-411EF4F0F6B6}" srcId="{085381BD-6D2B-4378-8527-1C73B0D31248}" destId="{E6BC1349-32B4-425F-B113-E5C478A56F90}" srcOrd="1" destOrd="0" parTransId="{91594C67-49BC-4DF9-9FCF-81FCF2EFB464}" sibTransId="{11A08924-397F-4B3B-9C61-17ABD5BD9858}"/>
    <dgm:cxn modelId="{EEFB799B-5BC1-438E-83A2-87DBCC187DE2}" srcId="{0A941CD0-D2F8-4845-AEC1-07B6368C936C}" destId="{CC1AE1B7-2841-4F1F-9FF7-1F64C5D5900C}" srcOrd="0" destOrd="0" parTransId="{07ED0563-D274-429F-B60D-2D6FBA6F149F}" sibTransId="{6AC9F1E7-586A-4C4E-8ABB-A127530AC77C}"/>
    <dgm:cxn modelId="{AFF6D959-5C20-4C4A-BB19-B7B160BB83CF}" srcId="{1D032A17-5715-4E82-A87C-0E45CAF50318}" destId="{224F43FD-0224-4A13-A892-DE17AEAEA9C1}" srcOrd="0" destOrd="0" parTransId="{E4C103A0-DDD5-40F5-9284-32A772D7646C}" sibTransId="{E7063251-7CB6-4CE6-AF4F-AAABF0813EF1}"/>
    <dgm:cxn modelId="{B8F9A1CF-5612-4CEF-A0E8-67C6AECFA2F9}" type="presOf" srcId="{085381BD-6D2B-4378-8527-1C73B0D31248}" destId="{C10072A1-9E09-46FB-95AE-3AB65E20D724}" srcOrd="0" destOrd="0" presId="urn:microsoft.com/office/officeart/2005/8/layout/hierarchy4"/>
    <dgm:cxn modelId="{35602193-94F2-4456-82D7-52B2EAD59F4F}" type="presOf" srcId="{E6BC1349-32B4-425F-B113-E5C478A56F90}" destId="{B8ABF093-0171-4EDB-9A43-4CB21653A8F5}" srcOrd="0" destOrd="0" presId="urn:microsoft.com/office/officeart/2005/8/layout/hierarchy4"/>
    <dgm:cxn modelId="{5241B7E0-3E9C-4EB5-8F68-DA679660EB83}" type="presOf" srcId="{224F43FD-0224-4A13-A892-DE17AEAEA9C1}" destId="{F23C1B3B-5A8E-4227-AFDB-8459DB9FB0DD}" srcOrd="0" destOrd="0" presId="urn:microsoft.com/office/officeart/2005/8/layout/hierarchy4"/>
    <dgm:cxn modelId="{DE78B0DE-B8F9-4812-815B-97A8EF58D708}" type="presOf" srcId="{2A70C82D-8D3C-4A58-AD3C-268DB6CB9D0B}" destId="{8F04F920-D005-4A96-BEED-C1538049B7DE}" srcOrd="0" destOrd="0" presId="urn:microsoft.com/office/officeart/2005/8/layout/hierarchy4"/>
    <dgm:cxn modelId="{DFDB4999-B587-45BC-AD56-2F4BD7BAF4B3}" srcId="{224F43FD-0224-4A13-A892-DE17AEAEA9C1}" destId="{0A941CD0-D2F8-4845-AEC1-07B6368C936C}" srcOrd="1" destOrd="0" parTransId="{A4414D0E-C5B0-40ED-AE5B-5EE9E791C076}" sibTransId="{50E61C6D-06D5-499D-A675-E76EA23D2AFC}"/>
    <dgm:cxn modelId="{BF7EC54B-F103-4F57-B865-2B3C64BD0A92}" type="presOf" srcId="{CC1AE1B7-2841-4F1F-9FF7-1F64C5D5900C}" destId="{8A441FDC-0862-457A-890E-7F06E8F9F96C}" srcOrd="0" destOrd="0" presId="urn:microsoft.com/office/officeart/2005/8/layout/hierarchy4"/>
    <dgm:cxn modelId="{D1876D3C-BCB3-442E-885E-CF590568D515}" type="presOf" srcId="{0A941CD0-D2F8-4845-AEC1-07B6368C936C}" destId="{C7196EB6-AE01-4B74-9679-193F2727B1A6}" srcOrd="0" destOrd="0" presId="urn:microsoft.com/office/officeart/2005/8/layout/hierarchy4"/>
    <dgm:cxn modelId="{A8EE0A64-AB4A-42F9-8D37-AA1106C8D5CF}" type="presParOf" srcId="{5A0A0348-D60F-4C57-88AF-81002B0AD586}" destId="{C446A280-7D5B-4552-9918-5492BCF8A184}" srcOrd="0" destOrd="0" presId="urn:microsoft.com/office/officeart/2005/8/layout/hierarchy4"/>
    <dgm:cxn modelId="{B20AF7BA-F1F5-474B-8EAA-36F8E7696732}" type="presParOf" srcId="{C446A280-7D5B-4552-9918-5492BCF8A184}" destId="{F23C1B3B-5A8E-4227-AFDB-8459DB9FB0DD}" srcOrd="0" destOrd="0" presId="urn:microsoft.com/office/officeart/2005/8/layout/hierarchy4"/>
    <dgm:cxn modelId="{84A4697D-4B94-4AAA-B1BA-3ECB51DBD01F}" type="presParOf" srcId="{C446A280-7D5B-4552-9918-5492BCF8A184}" destId="{005FE6E3-154D-4C15-810D-C83462C0F17B}" srcOrd="1" destOrd="0" presId="urn:microsoft.com/office/officeart/2005/8/layout/hierarchy4"/>
    <dgm:cxn modelId="{A5F60FE2-EB6C-4425-BCF6-6CB651CAF8E5}" type="presParOf" srcId="{C446A280-7D5B-4552-9918-5492BCF8A184}" destId="{0627D77B-DBDD-454B-8030-901DD11AB523}" srcOrd="2" destOrd="0" presId="urn:microsoft.com/office/officeart/2005/8/layout/hierarchy4"/>
    <dgm:cxn modelId="{77A32C5E-C1F4-4D51-84B9-EFBFB61637A1}" type="presParOf" srcId="{0627D77B-DBDD-454B-8030-901DD11AB523}" destId="{D44478AF-3246-4742-B57F-0B39C50E9246}" srcOrd="0" destOrd="0" presId="urn:microsoft.com/office/officeart/2005/8/layout/hierarchy4"/>
    <dgm:cxn modelId="{690E2533-EF1B-43FC-9F5E-F2803E973DF0}" type="presParOf" srcId="{D44478AF-3246-4742-B57F-0B39C50E9246}" destId="{C10072A1-9E09-46FB-95AE-3AB65E20D724}" srcOrd="0" destOrd="0" presId="urn:microsoft.com/office/officeart/2005/8/layout/hierarchy4"/>
    <dgm:cxn modelId="{81066CAD-BDFA-4A9D-94B7-D0F3C3723452}" type="presParOf" srcId="{D44478AF-3246-4742-B57F-0B39C50E9246}" destId="{3FA8CB7E-BCAC-4E7B-89FB-B1131717AD38}" srcOrd="1" destOrd="0" presId="urn:microsoft.com/office/officeart/2005/8/layout/hierarchy4"/>
    <dgm:cxn modelId="{6B782AEF-2342-4250-A7EC-7A9D3288E5A8}" type="presParOf" srcId="{D44478AF-3246-4742-B57F-0B39C50E9246}" destId="{BDE0F386-092A-4458-8490-814A3ABB189F}" srcOrd="2" destOrd="0" presId="urn:microsoft.com/office/officeart/2005/8/layout/hierarchy4"/>
    <dgm:cxn modelId="{B55A1F99-AB07-45C4-A62D-CE0BB110ECC1}" type="presParOf" srcId="{BDE0F386-092A-4458-8490-814A3ABB189F}" destId="{266E4276-E9B6-4379-8B74-B4F307233CB7}" srcOrd="0" destOrd="0" presId="urn:microsoft.com/office/officeart/2005/8/layout/hierarchy4"/>
    <dgm:cxn modelId="{0DE8C70E-B530-4DFB-8A36-3076446EA64A}" type="presParOf" srcId="{266E4276-E9B6-4379-8B74-B4F307233CB7}" destId="{8F04F920-D005-4A96-BEED-C1538049B7DE}" srcOrd="0" destOrd="0" presId="urn:microsoft.com/office/officeart/2005/8/layout/hierarchy4"/>
    <dgm:cxn modelId="{C6F68140-225D-439F-8DBD-5D7B4F2C0FBF}" type="presParOf" srcId="{266E4276-E9B6-4379-8B74-B4F307233CB7}" destId="{3DADB19D-D1E4-4E05-B150-8D555CEF1805}" srcOrd="1" destOrd="0" presId="urn:microsoft.com/office/officeart/2005/8/layout/hierarchy4"/>
    <dgm:cxn modelId="{ACE7CEB4-D448-4F91-8A87-0A7920ED1FB6}" type="presParOf" srcId="{BDE0F386-092A-4458-8490-814A3ABB189F}" destId="{3E395C8D-3896-4EA1-938B-AE5A7C0B5504}" srcOrd="1" destOrd="0" presId="urn:microsoft.com/office/officeart/2005/8/layout/hierarchy4"/>
    <dgm:cxn modelId="{B8841F88-49A3-4F87-A1B8-756CF35201E4}" type="presParOf" srcId="{BDE0F386-092A-4458-8490-814A3ABB189F}" destId="{D00F4BEC-E4E9-4FBB-BBE4-7254517EA68B}" srcOrd="2" destOrd="0" presId="urn:microsoft.com/office/officeart/2005/8/layout/hierarchy4"/>
    <dgm:cxn modelId="{5FEE3603-CF2D-40A0-8C97-E9CFDEED4F6A}" type="presParOf" srcId="{D00F4BEC-E4E9-4FBB-BBE4-7254517EA68B}" destId="{B8ABF093-0171-4EDB-9A43-4CB21653A8F5}" srcOrd="0" destOrd="0" presId="urn:microsoft.com/office/officeart/2005/8/layout/hierarchy4"/>
    <dgm:cxn modelId="{BA6F4B5B-6D38-4F63-9EAB-AEFB3E33E568}" type="presParOf" srcId="{D00F4BEC-E4E9-4FBB-BBE4-7254517EA68B}" destId="{3DAC7AFA-FF14-497F-8D3F-28E5663EE454}" srcOrd="1" destOrd="0" presId="urn:microsoft.com/office/officeart/2005/8/layout/hierarchy4"/>
    <dgm:cxn modelId="{FDC41CB0-A171-4FAB-9626-9CFE3B7A02ED}" type="presParOf" srcId="{0627D77B-DBDD-454B-8030-901DD11AB523}" destId="{BA5CEC75-C563-4CAB-B5C5-E5EECB8DEDE5}" srcOrd="1" destOrd="0" presId="urn:microsoft.com/office/officeart/2005/8/layout/hierarchy4"/>
    <dgm:cxn modelId="{BCAD628D-30ED-4F7A-A372-F0C18184D57C}" type="presParOf" srcId="{0627D77B-DBDD-454B-8030-901DD11AB523}" destId="{FB9A7F6A-53E8-4DE7-AD71-941EB2D1B615}" srcOrd="2" destOrd="0" presId="urn:microsoft.com/office/officeart/2005/8/layout/hierarchy4"/>
    <dgm:cxn modelId="{C6B181C4-3BF2-4417-9F88-AE50F1E7EA1A}" type="presParOf" srcId="{FB9A7F6A-53E8-4DE7-AD71-941EB2D1B615}" destId="{C7196EB6-AE01-4B74-9679-193F2727B1A6}" srcOrd="0" destOrd="0" presId="urn:microsoft.com/office/officeart/2005/8/layout/hierarchy4"/>
    <dgm:cxn modelId="{A8DF1E00-4B11-4101-9F04-7B9CEF19E3C8}" type="presParOf" srcId="{FB9A7F6A-53E8-4DE7-AD71-941EB2D1B615}" destId="{5D3F4292-6490-48A2-876F-41879C48C8F3}" srcOrd="1" destOrd="0" presId="urn:microsoft.com/office/officeart/2005/8/layout/hierarchy4"/>
    <dgm:cxn modelId="{B40F94F7-C8DB-4410-98F7-1BFDABB72AD1}" type="presParOf" srcId="{FB9A7F6A-53E8-4DE7-AD71-941EB2D1B615}" destId="{B2A7C43F-1FB4-4638-BA7D-D12B97ED7DCF}" srcOrd="2" destOrd="0" presId="urn:microsoft.com/office/officeart/2005/8/layout/hierarchy4"/>
    <dgm:cxn modelId="{D098EDF4-155C-4EC1-8D92-9C0A0F095131}" type="presParOf" srcId="{B2A7C43F-1FB4-4638-BA7D-D12B97ED7DCF}" destId="{3ACA4991-C8B0-4483-975D-1DE958F54AE3}" srcOrd="0" destOrd="0" presId="urn:microsoft.com/office/officeart/2005/8/layout/hierarchy4"/>
    <dgm:cxn modelId="{5613D95C-63AE-41DF-A98F-69BF0D01FF09}" type="presParOf" srcId="{3ACA4991-C8B0-4483-975D-1DE958F54AE3}" destId="{8A441FDC-0862-457A-890E-7F06E8F9F96C}" srcOrd="0" destOrd="0" presId="urn:microsoft.com/office/officeart/2005/8/layout/hierarchy4"/>
    <dgm:cxn modelId="{CF5A2E97-6754-4BAD-B3AF-4A0CD942BA05}" type="presParOf" srcId="{3ACA4991-C8B0-4483-975D-1DE958F54AE3}" destId="{FD263729-885C-43B5-B04C-DE3A5C1326D2}" srcOrd="1" destOrd="0" presId="urn:microsoft.com/office/officeart/2005/8/layout/hierarchy4"/>
  </dgm:cxnLst>
  <dgm:bg/>
  <dgm:whole/>
</dgm:dataModel>
</file>

<file path=ppt/diagrams/data3.xml><?xml version="1.0" encoding="utf-8"?>
<dgm:dataModel xmlns:dgm="http://schemas.openxmlformats.org/drawingml/2006/diagram" xmlns:a="http://schemas.openxmlformats.org/drawingml/2006/main">
  <dgm:ptLst>
    <dgm:pt modelId="{FD47118C-A93E-4AF1-AB89-63213CF59B18}" type="doc">
      <dgm:prSet loTypeId="urn:microsoft.com/office/officeart/2005/8/layout/hierarchy4" loCatId="hierarchy" qsTypeId="urn:microsoft.com/office/officeart/2005/8/quickstyle/simple3" qsCatId="simple" csTypeId="urn:microsoft.com/office/officeart/2005/8/colors/colorful4" csCatId="colorful" phldr="1"/>
      <dgm:spPr/>
      <dgm:t>
        <a:bodyPr/>
        <a:lstStyle/>
        <a:p>
          <a:endParaRPr lang="es-EC"/>
        </a:p>
      </dgm:t>
    </dgm:pt>
    <dgm:pt modelId="{B2AF1031-4B4A-4454-BD77-B909E3F041ED}">
      <dgm:prSet phldrT="[Texto]"/>
      <dgm:spPr/>
      <dgm:t>
        <a:bodyPr/>
        <a:lstStyle/>
        <a:p>
          <a:r>
            <a:rPr lang="es-EC" dirty="0" smtClean="0"/>
            <a:t> -Joseph </a:t>
          </a:r>
          <a:r>
            <a:rPr lang="es-EC" dirty="0" err="1" smtClean="0"/>
            <a:t>Blatchford</a:t>
          </a:r>
          <a:r>
            <a:rPr lang="es-EC" dirty="0" smtClean="0"/>
            <a:t> estudiante de derecho fundó ACCIÓN International con un número reducido de voluntarios</a:t>
          </a:r>
          <a:endParaRPr lang="es-EC" dirty="0"/>
        </a:p>
      </dgm:t>
    </dgm:pt>
    <dgm:pt modelId="{77753CC6-E1B2-432F-92B1-A5929BCC8C86}" type="parTrans" cxnId="{37A8F6B2-2968-4FB9-B966-177487F930AE}">
      <dgm:prSet/>
      <dgm:spPr/>
      <dgm:t>
        <a:bodyPr/>
        <a:lstStyle/>
        <a:p>
          <a:endParaRPr lang="es-EC"/>
        </a:p>
      </dgm:t>
    </dgm:pt>
    <dgm:pt modelId="{B0D17F8A-4695-4A08-A020-2E8BE7D649E6}" type="sibTrans" cxnId="{37A8F6B2-2968-4FB9-B966-177487F930AE}">
      <dgm:prSet/>
      <dgm:spPr/>
      <dgm:t>
        <a:bodyPr/>
        <a:lstStyle/>
        <a:p>
          <a:endParaRPr lang="es-EC"/>
        </a:p>
      </dgm:t>
    </dgm:pt>
    <dgm:pt modelId="{3AC650BA-BE7D-4FA0-A1EA-6F544F1AD9D9}">
      <dgm:prSet phldrT="[Texto]"/>
      <dgm:spPr/>
      <dgm:t>
        <a:bodyPr/>
        <a:lstStyle/>
        <a:p>
          <a:r>
            <a:rPr lang="es-EC" dirty="0" smtClean="0"/>
            <a:t> - De manera </a:t>
          </a:r>
          <a:r>
            <a:rPr lang="es-EC" dirty="0" err="1" smtClean="0"/>
            <a:t>existosa</a:t>
          </a:r>
          <a:r>
            <a:rPr lang="es-EC" dirty="0" smtClean="0"/>
            <a:t> se desarrollo en la India y Venezuela </a:t>
          </a:r>
          <a:endParaRPr lang="es-EC" dirty="0"/>
        </a:p>
      </dgm:t>
    </dgm:pt>
    <dgm:pt modelId="{51D378ED-05A0-41FC-A889-956CEEF926A4}" type="parTrans" cxnId="{9E1BC412-66A1-4A6C-B6C0-B95B3E6FB070}">
      <dgm:prSet/>
      <dgm:spPr/>
      <dgm:t>
        <a:bodyPr/>
        <a:lstStyle/>
        <a:p>
          <a:endParaRPr lang="es-EC"/>
        </a:p>
      </dgm:t>
    </dgm:pt>
    <dgm:pt modelId="{2B12518F-CBF3-4250-A150-49CF53F0575E}" type="sibTrans" cxnId="{9E1BC412-66A1-4A6C-B6C0-B95B3E6FB070}">
      <dgm:prSet/>
      <dgm:spPr/>
      <dgm:t>
        <a:bodyPr/>
        <a:lstStyle/>
        <a:p>
          <a:endParaRPr lang="es-EC"/>
        </a:p>
      </dgm:t>
    </dgm:pt>
    <dgm:pt modelId="{2CFF9CA8-B05F-4C81-8E1C-4EA2580621DC}">
      <dgm:prSet phldrT="[Texto]"/>
      <dgm:spPr/>
      <dgm:t>
        <a:bodyPr/>
        <a:lstStyle/>
        <a:p>
          <a:r>
            <a:rPr lang="es-EC" dirty="0" smtClean="0"/>
            <a:t>la </a:t>
          </a:r>
          <a:r>
            <a:rPr lang="es-EC" dirty="0" err="1" smtClean="0"/>
            <a:t>microfinanciación</a:t>
          </a:r>
          <a:r>
            <a:rPr lang="es-EC" dirty="0" smtClean="0"/>
            <a:t> ha sido considerada un importante instrumento</a:t>
          </a:r>
          <a:endParaRPr lang="es-EC" dirty="0"/>
        </a:p>
      </dgm:t>
    </dgm:pt>
    <dgm:pt modelId="{74C0DE65-C2DC-4135-A16D-980BD8A54E1C}" type="parTrans" cxnId="{2EC40A9E-D328-4CEB-A226-488A6BF65EFE}">
      <dgm:prSet/>
      <dgm:spPr/>
      <dgm:t>
        <a:bodyPr/>
        <a:lstStyle/>
        <a:p>
          <a:endParaRPr lang="es-EC"/>
        </a:p>
      </dgm:t>
    </dgm:pt>
    <dgm:pt modelId="{9942632A-4B6D-4F30-98DF-DDCF95440AA0}" type="sibTrans" cxnId="{2EC40A9E-D328-4CEB-A226-488A6BF65EFE}">
      <dgm:prSet/>
      <dgm:spPr/>
      <dgm:t>
        <a:bodyPr/>
        <a:lstStyle/>
        <a:p>
          <a:endParaRPr lang="es-EC"/>
        </a:p>
      </dgm:t>
    </dgm:pt>
    <dgm:pt modelId="{579EC953-18B6-45FF-B9AC-354EA169677F}">
      <dgm:prSet phldrT="[Texto]"/>
      <dgm:spPr/>
      <dgm:t>
        <a:bodyPr/>
        <a:lstStyle/>
        <a:p>
          <a:r>
            <a:rPr lang="es-EC" dirty="0" smtClean="0"/>
            <a:t>- Contra la pobreza, ya que al facilitar el acceso de los hogares menos favorecidos</a:t>
          </a:r>
          <a:endParaRPr lang="es-EC" dirty="0"/>
        </a:p>
      </dgm:t>
    </dgm:pt>
    <dgm:pt modelId="{3E097A97-14F2-4DAF-BE52-27F08FB8C2E0}" type="parTrans" cxnId="{C990E1DA-E989-4CCC-911A-7859AAD6E776}">
      <dgm:prSet/>
      <dgm:spPr/>
      <dgm:t>
        <a:bodyPr/>
        <a:lstStyle/>
        <a:p>
          <a:endParaRPr lang="es-EC"/>
        </a:p>
      </dgm:t>
    </dgm:pt>
    <dgm:pt modelId="{D655585A-BC51-45FA-A892-D2814276D809}" type="sibTrans" cxnId="{C990E1DA-E989-4CCC-911A-7859AAD6E776}">
      <dgm:prSet/>
      <dgm:spPr/>
      <dgm:t>
        <a:bodyPr/>
        <a:lstStyle/>
        <a:p>
          <a:endParaRPr lang="es-EC"/>
        </a:p>
      </dgm:t>
    </dgm:pt>
    <dgm:pt modelId="{1491E45B-62ED-4986-A910-7912B5B1DAF9}">
      <dgm:prSet phldrT="[Texto]"/>
      <dgm:spPr/>
      <dgm:t>
        <a:bodyPr/>
        <a:lstStyle/>
        <a:p>
          <a:r>
            <a:rPr lang="es-EC" dirty="0" smtClean="0"/>
            <a:t>-Brasil, Perú, Colombia y Bolivia.</a:t>
          </a:r>
        </a:p>
        <a:p>
          <a:r>
            <a:rPr lang="es-EC" dirty="0" smtClean="0"/>
            <a:t>. </a:t>
          </a:r>
          <a:endParaRPr lang="es-EC" dirty="0"/>
        </a:p>
      </dgm:t>
    </dgm:pt>
    <dgm:pt modelId="{CC1BEF37-BCD7-4FF9-AD5A-9A67432C37B7}" type="parTrans" cxnId="{BE50CCA6-6AF7-40EE-8EB8-52F95096B827}">
      <dgm:prSet/>
      <dgm:spPr/>
      <dgm:t>
        <a:bodyPr/>
        <a:lstStyle/>
        <a:p>
          <a:endParaRPr lang="es-EC"/>
        </a:p>
      </dgm:t>
    </dgm:pt>
    <dgm:pt modelId="{82F7B5DB-3126-412E-9771-97631FF25B92}" type="sibTrans" cxnId="{BE50CCA6-6AF7-40EE-8EB8-52F95096B827}">
      <dgm:prSet/>
      <dgm:spPr/>
      <dgm:t>
        <a:bodyPr/>
        <a:lstStyle/>
        <a:p>
          <a:endParaRPr lang="es-EC"/>
        </a:p>
      </dgm:t>
    </dgm:pt>
    <dgm:pt modelId="{FF457ABF-0E19-47C7-8EBB-A8E9E491E896}">
      <dgm:prSet phldrT="[Texto]"/>
      <dgm:spPr/>
      <dgm:t>
        <a:bodyPr/>
        <a:lstStyle/>
        <a:p>
          <a:r>
            <a:rPr lang="es-EC" dirty="0" smtClean="0"/>
            <a:t>Provee  así el desarrollo económico.</a:t>
          </a:r>
        </a:p>
        <a:p>
          <a:endParaRPr lang="es-EC" dirty="0"/>
        </a:p>
      </dgm:t>
    </dgm:pt>
    <dgm:pt modelId="{ADE30E4D-3735-4717-9B11-9DD4150B1F8C}" type="parTrans" cxnId="{0E9D5BA2-259F-46A9-BAB6-FDC9687AD8C2}">
      <dgm:prSet/>
      <dgm:spPr/>
      <dgm:t>
        <a:bodyPr/>
        <a:lstStyle/>
        <a:p>
          <a:endParaRPr lang="es-EC"/>
        </a:p>
      </dgm:t>
    </dgm:pt>
    <dgm:pt modelId="{0705F4A3-6AC9-4ACD-A05A-D74020FCA02D}" type="sibTrans" cxnId="{0E9D5BA2-259F-46A9-BAB6-FDC9687AD8C2}">
      <dgm:prSet/>
      <dgm:spPr/>
      <dgm:t>
        <a:bodyPr/>
        <a:lstStyle/>
        <a:p>
          <a:endParaRPr lang="es-EC"/>
        </a:p>
      </dgm:t>
    </dgm:pt>
    <dgm:pt modelId="{2151F923-8C8D-4716-A54E-2CB31DAC1B1A}" type="pres">
      <dgm:prSet presAssocID="{FD47118C-A93E-4AF1-AB89-63213CF59B18}" presName="Name0" presStyleCnt="0">
        <dgm:presLayoutVars>
          <dgm:chPref val="1"/>
          <dgm:dir/>
          <dgm:animOne val="branch"/>
          <dgm:animLvl val="lvl"/>
          <dgm:resizeHandles/>
        </dgm:presLayoutVars>
      </dgm:prSet>
      <dgm:spPr/>
      <dgm:t>
        <a:bodyPr/>
        <a:lstStyle/>
        <a:p>
          <a:endParaRPr lang="es-EC"/>
        </a:p>
      </dgm:t>
    </dgm:pt>
    <dgm:pt modelId="{156219F1-3012-4FA9-A785-4409890D52EE}" type="pres">
      <dgm:prSet presAssocID="{B2AF1031-4B4A-4454-BD77-B909E3F041ED}" presName="vertOne" presStyleCnt="0"/>
      <dgm:spPr/>
    </dgm:pt>
    <dgm:pt modelId="{09E1822E-B32E-4F08-B839-F06659FF2800}" type="pres">
      <dgm:prSet presAssocID="{B2AF1031-4B4A-4454-BD77-B909E3F041ED}" presName="txOne" presStyleLbl="node0" presStyleIdx="0" presStyleCnt="1">
        <dgm:presLayoutVars>
          <dgm:chPref val="3"/>
        </dgm:presLayoutVars>
      </dgm:prSet>
      <dgm:spPr/>
      <dgm:t>
        <a:bodyPr/>
        <a:lstStyle/>
        <a:p>
          <a:endParaRPr lang="es-EC"/>
        </a:p>
      </dgm:t>
    </dgm:pt>
    <dgm:pt modelId="{CB20948F-272E-4BA5-855F-B2856C79291C}" type="pres">
      <dgm:prSet presAssocID="{B2AF1031-4B4A-4454-BD77-B909E3F041ED}" presName="parTransOne" presStyleCnt="0"/>
      <dgm:spPr/>
    </dgm:pt>
    <dgm:pt modelId="{2CBD9C57-8CC7-4B61-8FDF-084C2762D68F}" type="pres">
      <dgm:prSet presAssocID="{B2AF1031-4B4A-4454-BD77-B909E3F041ED}" presName="horzOne" presStyleCnt="0"/>
      <dgm:spPr/>
    </dgm:pt>
    <dgm:pt modelId="{BD7C6F32-74F6-4F69-B0BF-F5682A5BE240}" type="pres">
      <dgm:prSet presAssocID="{3AC650BA-BE7D-4FA0-A1EA-6F544F1AD9D9}" presName="vertTwo" presStyleCnt="0"/>
      <dgm:spPr/>
    </dgm:pt>
    <dgm:pt modelId="{BE1B5E0B-80BD-4663-B084-E2F513AAA52B}" type="pres">
      <dgm:prSet presAssocID="{3AC650BA-BE7D-4FA0-A1EA-6F544F1AD9D9}" presName="txTwo" presStyleLbl="node2" presStyleIdx="0" presStyleCnt="2">
        <dgm:presLayoutVars>
          <dgm:chPref val="3"/>
        </dgm:presLayoutVars>
      </dgm:prSet>
      <dgm:spPr/>
      <dgm:t>
        <a:bodyPr/>
        <a:lstStyle/>
        <a:p>
          <a:endParaRPr lang="es-EC"/>
        </a:p>
      </dgm:t>
    </dgm:pt>
    <dgm:pt modelId="{5BECA336-86A5-4CD8-B08A-F3D5F1ACDA79}" type="pres">
      <dgm:prSet presAssocID="{3AC650BA-BE7D-4FA0-A1EA-6F544F1AD9D9}" presName="parTransTwo" presStyleCnt="0"/>
      <dgm:spPr/>
    </dgm:pt>
    <dgm:pt modelId="{1BD1E777-E512-4527-8D2C-7530EC95820E}" type="pres">
      <dgm:prSet presAssocID="{3AC650BA-BE7D-4FA0-A1EA-6F544F1AD9D9}" presName="horzTwo" presStyleCnt="0"/>
      <dgm:spPr/>
    </dgm:pt>
    <dgm:pt modelId="{83449AE7-5554-452B-81B9-A7147019A284}" type="pres">
      <dgm:prSet presAssocID="{2CFF9CA8-B05F-4C81-8E1C-4EA2580621DC}" presName="vertThree" presStyleCnt="0"/>
      <dgm:spPr/>
    </dgm:pt>
    <dgm:pt modelId="{A889541C-B2C5-44E4-974E-1E31BDB82BBB}" type="pres">
      <dgm:prSet presAssocID="{2CFF9CA8-B05F-4C81-8E1C-4EA2580621DC}" presName="txThree" presStyleLbl="node3" presStyleIdx="0" presStyleCnt="3">
        <dgm:presLayoutVars>
          <dgm:chPref val="3"/>
        </dgm:presLayoutVars>
      </dgm:prSet>
      <dgm:spPr/>
      <dgm:t>
        <a:bodyPr/>
        <a:lstStyle/>
        <a:p>
          <a:endParaRPr lang="es-EC"/>
        </a:p>
      </dgm:t>
    </dgm:pt>
    <dgm:pt modelId="{948EDE9C-A0AC-43FC-83D0-35E6A68571A1}" type="pres">
      <dgm:prSet presAssocID="{2CFF9CA8-B05F-4C81-8E1C-4EA2580621DC}" presName="horzThree" presStyleCnt="0"/>
      <dgm:spPr/>
    </dgm:pt>
    <dgm:pt modelId="{07A641BD-B3F1-42FD-B9D1-1721CAF365D5}" type="pres">
      <dgm:prSet presAssocID="{9942632A-4B6D-4F30-98DF-DDCF95440AA0}" presName="sibSpaceThree" presStyleCnt="0"/>
      <dgm:spPr/>
    </dgm:pt>
    <dgm:pt modelId="{8CC7BCBC-C580-4E26-B570-3B874FCA9559}" type="pres">
      <dgm:prSet presAssocID="{579EC953-18B6-45FF-B9AC-354EA169677F}" presName="vertThree" presStyleCnt="0"/>
      <dgm:spPr/>
    </dgm:pt>
    <dgm:pt modelId="{50BB583A-C201-4D94-B72A-6BA146F11D15}" type="pres">
      <dgm:prSet presAssocID="{579EC953-18B6-45FF-B9AC-354EA169677F}" presName="txThree" presStyleLbl="node3" presStyleIdx="1" presStyleCnt="3">
        <dgm:presLayoutVars>
          <dgm:chPref val="3"/>
        </dgm:presLayoutVars>
      </dgm:prSet>
      <dgm:spPr/>
      <dgm:t>
        <a:bodyPr/>
        <a:lstStyle/>
        <a:p>
          <a:endParaRPr lang="es-EC"/>
        </a:p>
      </dgm:t>
    </dgm:pt>
    <dgm:pt modelId="{28452622-5327-4BE1-8A10-AD91C75584CC}" type="pres">
      <dgm:prSet presAssocID="{579EC953-18B6-45FF-B9AC-354EA169677F}" presName="horzThree" presStyleCnt="0"/>
      <dgm:spPr/>
    </dgm:pt>
    <dgm:pt modelId="{ECEF26B7-211B-470C-A4BA-7ED1B55AC2C4}" type="pres">
      <dgm:prSet presAssocID="{2B12518F-CBF3-4250-A150-49CF53F0575E}" presName="sibSpaceTwo" presStyleCnt="0"/>
      <dgm:spPr/>
    </dgm:pt>
    <dgm:pt modelId="{25F35937-1946-4886-A79A-83882E7D6B74}" type="pres">
      <dgm:prSet presAssocID="{1491E45B-62ED-4986-A910-7912B5B1DAF9}" presName="vertTwo" presStyleCnt="0"/>
      <dgm:spPr/>
    </dgm:pt>
    <dgm:pt modelId="{B5A2659B-4DD1-4BD2-A8FD-DB75EFBF8363}" type="pres">
      <dgm:prSet presAssocID="{1491E45B-62ED-4986-A910-7912B5B1DAF9}" presName="txTwo" presStyleLbl="node2" presStyleIdx="1" presStyleCnt="2">
        <dgm:presLayoutVars>
          <dgm:chPref val="3"/>
        </dgm:presLayoutVars>
      </dgm:prSet>
      <dgm:spPr/>
      <dgm:t>
        <a:bodyPr/>
        <a:lstStyle/>
        <a:p>
          <a:endParaRPr lang="es-EC"/>
        </a:p>
      </dgm:t>
    </dgm:pt>
    <dgm:pt modelId="{1B287FBB-F6F5-4BDD-8745-C57AAA1BD714}" type="pres">
      <dgm:prSet presAssocID="{1491E45B-62ED-4986-A910-7912B5B1DAF9}" presName="parTransTwo" presStyleCnt="0"/>
      <dgm:spPr/>
    </dgm:pt>
    <dgm:pt modelId="{5BACE1B8-4188-4F0E-AB07-534F59BB0E56}" type="pres">
      <dgm:prSet presAssocID="{1491E45B-62ED-4986-A910-7912B5B1DAF9}" presName="horzTwo" presStyleCnt="0"/>
      <dgm:spPr/>
    </dgm:pt>
    <dgm:pt modelId="{69165390-68CA-44AA-9779-E498B6DFB3A6}" type="pres">
      <dgm:prSet presAssocID="{FF457ABF-0E19-47C7-8EBB-A8E9E491E896}" presName="vertThree" presStyleCnt="0"/>
      <dgm:spPr/>
    </dgm:pt>
    <dgm:pt modelId="{B1BECC47-5A43-4DA6-A9AD-09B17389BBD0}" type="pres">
      <dgm:prSet presAssocID="{FF457ABF-0E19-47C7-8EBB-A8E9E491E896}" presName="txThree" presStyleLbl="node3" presStyleIdx="2" presStyleCnt="3">
        <dgm:presLayoutVars>
          <dgm:chPref val="3"/>
        </dgm:presLayoutVars>
      </dgm:prSet>
      <dgm:spPr/>
      <dgm:t>
        <a:bodyPr/>
        <a:lstStyle/>
        <a:p>
          <a:endParaRPr lang="es-EC"/>
        </a:p>
      </dgm:t>
    </dgm:pt>
    <dgm:pt modelId="{2F5ED48C-A2D6-4BB4-BBEA-AC363024189C}" type="pres">
      <dgm:prSet presAssocID="{FF457ABF-0E19-47C7-8EBB-A8E9E491E896}" presName="horzThree" presStyleCnt="0"/>
      <dgm:spPr/>
    </dgm:pt>
  </dgm:ptLst>
  <dgm:cxnLst>
    <dgm:cxn modelId="{BE50CCA6-6AF7-40EE-8EB8-52F95096B827}" srcId="{B2AF1031-4B4A-4454-BD77-B909E3F041ED}" destId="{1491E45B-62ED-4986-A910-7912B5B1DAF9}" srcOrd="1" destOrd="0" parTransId="{CC1BEF37-BCD7-4FF9-AD5A-9A67432C37B7}" sibTransId="{82F7B5DB-3126-412E-9771-97631FF25B92}"/>
    <dgm:cxn modelId="{0944C59F-AEDC-4DF2-A214-DB34D33C38A3}" type="presOf" srcId="{FD47118C-A93E-4AF1-AB89-63213CF59B18}" destId="{2151F923-8C8D-4716-A54E-2CB31DAC1B1A}" srcOrd="0" destOrd="0" presId="urn:microsoft.com/office/officeart/2005/8/layout/hierarchy4"/>
    <dgm:cxn modelId="{2EC40A9E-D328-4CEB-A226-488A6BF65EFE}" srcId="{3AC650BA-BE7D-4FA0-A1EA-6F544F1AD9D9}" destId="{2CFF9CA8-B05F-4C81-8E1C-4EA2580621DC}" srcOrd="0" destOrd="0" parTransId="{74C0DE65-C2DC-4135-A16D-980BD8A54E1C}" sibTransId="{9942632A-4B6D-4F30-98DF-DDCF95440AA0}"/>
    <dgm:cxn modelId="{BBD42370-92BB-491D-B6B9-DBF163641F94}" type="presOf" srcId="{3AC650BA-BE7D-4FA0-A1EA-6F544F1AD9D9}" destId="{BE1B5E0B-80BD-4663-B084-E2F513AAA52B}" srcOrd="0" destOrd="0" presId="urn:microsoft.com/office/officeart/2005/8/layout/hierarchy4"/>
    <dgm:cxn modelId="{04C27275-AD01-44B7-AFDC-9E6659EEB8BD}" type="presOf" srcId="{2CFF9CA8-B05F-4C81-8E1C-4EA2580621DC}" destId="{A889541C-B2C5-44E4-974E-1E31BDB82BBB}" srcOrd="0" destOrd="0" presId="urn:microsoft.com/office/officeart/2005/8/layout/hierarchy4"/>
    <dgm:cxn modelId="{A738AE0A-E131-4FA1-9505-940C840B1BE3}" type="presOf" srcId="{FF457ABF-0E19-47C7-8EBB-A8E9E491E896}" destId="{B1BECC47-5A43-4DA6-A9AD-09B17389BBD0}" srcOrd="0" destOrd="0" presId="urn:microsoft.com/office/officeart/2005/8/layout/hierarchy4"/>
    <dgm:cxn modelId="{0E9D5BA2-259F-46A9-BAB6-FDC9687AD8C2}" srcId="{1491E45B-62ED-4986-A910-7912B5B1DAF9}" destId="{FF457ABF-0E19-47C7-8EBB-A8E9E491E896}" srcOrd="0" destOrd="0" parTransId="{ADE30E4D-3735-4717-9B11-9DD4150B1F8C}" sibTransId="{0705F4A3-6AC9-4ACD-A05A-D74020FCA02D}"/>
    <dgm:cxn modelId="{37A8F6B2-2968-4FB9-B966-177487F930AE}" srcId="{FD47118C-A93E-4AF1-AB89-63213CF59B18}" destId="{B2AF1031-4B4A-4454-BD77-B909E3F041ED}" srcOrd="0" destOrd="0" parTransId="{77753CC6-E1B2-432F-92B1-A5929BCC8C86}" sibTransId="{B0D17F8A-4695-4A08-A020-2E8BE7D649E6}"/>
    <dgm:cxn modelId="{D295D55C-B15F-459B-8BE4-81EC29E90ACB}" type="presOf" srcId="{579EC953-18B6-45FF-B9AC-354EA169677F}" destId="{50BB583A-C201-4D94-B72A-6BA146F11D15}" srcOrd="0" destOrd="0" presId="urn:microsoft.com/office/officeart/2005/8/layout/hierarchy4"/>
    <dgm:cxn modelId="{3642F2BF-F44A-4A9C-8820-10F65CFB9748}" type="presOf" srcId="{1491E45B-62ED-4986-A910-7912B5B1DAF9}" destId="{B5A2659B-4DD1-4BD2-A8FD-DB75EFBF8363}" srcOrd="0" destOrd="0" presId="urn:microsoft.com/office/officeart/2005/8/layout/hierarchy4"/>
    <dgm:cxn modelId="{9E1BC412-66A1-4A6C-B6C0-B95B3E6FB070}" srcId="{B2AF1031-4B4A-4454-BD77-B909E3F041ED}" destId="{3AC650BA-BE7D-4FA0-A1EA-6F544F1AD9D9}" srcOrd="0" destOrd="0" parTransId="{51D378ED-05A0-41FC-A889-956CEEF926A4}" sibTransId="{2B12518F-CBF3-4250-A150-49CF53F0575E}"/>
    <dgm:cxn modelId="{2A8BCC6E-4D64-4DF8-B851-EA92D030678F}" type="presOf" srcId="{B2AF1031-4B4A-4454-BD77-B909E3F041ED}" destId="{09E1822E-B32E-4F08-B839-F06659FF2800}" srcOrd="0" destOrd="0" presId="urn:microsoft.com/office/officeart/2005/8/layout/hierarchy4"/>
    <dgm:cxn modelId="{C990E1DA-E989-4CCC-911A-7859AAD6E776}" srcId="{3AC650BA-BE7D-4FA0-A1EA-6F544F1AD9D9}" destId="{579EC953-18B6-45FF-B9AC-354EA169677F}" srcOrd="1" destOrd="0" parTransId="{3E097A97-14F2-4DAF-BE52-27F08FB8C2E0}" sibTransId="{D655585A-BC51-45FA-A892-D2814276D809}"/>
    <dgm:cxn modelId="{FAD8CECD-C837-41CE-8164-54DE6EBA87F8}" type="presParOf" srcId="{2151F923-8C8D-4716-A54E-2CB31DAC1B1A}" destId="{156219F1-3012-4FA9-A785-4409890D52EE}" srcOrd="0" destOrd="0" presId="urn:microsoft.com/office/officeart/2005/8/layout/hierarchy4"/>
    <dgm:cxn modelId="{F0D75A41-2DC4-4404-B645-898F408F6C6A}" type="presParOf" srcId="{156219F1-3012-4FA9-A785-4409890D52EE}" destId="{09E1822E-B32E-4F08-B839-F06659FF2800}" srcOrd="0" destOrd="0" presId="urn:microsoft.com/office/officeart/2005/8/layout/hierarchy4"/>
    <dgm:cxn modelId="{8AB3E58C-170E-4E00-B335-60A0EB16DE43}" type="presParOf" srcId="{156219F1-3012-4FA9-A785-4409890D52EE}" destId="{CB20948F-272E-4BA5-855F-B2856C79291C}" srcOrd="1" destOrd="0" presId="urn:microsoft.com/office/officeart/2005/8/layout/hierarchy4"/>
    <dgm:cxn modelId="{ABF142E0-76C4-4993-914C-6EDBD38D181B}" type="presParOf" srcId="{156219F1-3012-4FA9-A785-4409890D52EE}" destId="{2CBD9C57-8CC7-4B61-8FDF-084C2762D68F}" srcOrd="2" destOrd="0" presId="urn:microsoft.com/office/officeart/2005/8/layout/hierarchy4"/>
    <dgm:cxn modelId="{36F7AA8A-5DDA-45EB-BBA0-45F798E0BBB7}" type="presParOf" srcId="{2CBD9C57-8CC7-4B61-8FDF-084C2762D68F}" destId="{BD7C6F32-74F6-4F69-B0BF-F5682A5BE240}" srcOrd="0" destOrd="0" presId="urn:microsoft.com/office/officeart/2005/8/layout/hierarchy4"/>
    <dgm:cxn modelId="{EB461C3B-A482-4CE0-89B2-3536AF2BB4AC}" type="presParOf" srcId="{BD7C6F32-74F6-4F69-B0BF-F5682A5BE240}" destId="{BE1B5E0B-80BD-4663-B084-E2F513AAA52B}" srcOrd="0" destOrd="0" presId="urn:microsoft.com/office/officeart/2005/8/layout/hierarchy4"/>
    <dgm:cxn modelId="{E2C1CE79-DDFA-430B-A6F2-1F259D00C6A2}" type="presParOf" srcId="{BD7C6F32-74F6-4F69-B0BF-F5682A5BE240}" destId="{5BECA336-86A5-4CD8-B08A-F3D5F1ACDA79}" srcOrd="1" destOrd="0" presId="urn:microsoft.com/office/officeart/2005/8/layout/hierarchy4"/>
    <dgm:cxn modelId="{A18734E4-3E35-4A50-B94D-837DA36FB28D}" type="presParOf" srcId="{BD7C6F32-74F6-4F69-B0BF-F5682A5BE240}" destId="{1BD1E777-E512-4527-8D2C-7530EC95820E}" srcOrd="2" destOrd="0" presId="urn:microsoft.com/office/officeart/2005/8/layout/hierarchy4"/>
    <dgm:cxn modelId="{FA4C92F2-FD73-4245-8D79-7681F654E1C5}" type="presParOf" srcId="{1BD1E777-E512-4527-8D2C-7530EC95820E}" destId="{83449AE7-5554-452B-81B9-A7147019A284}" srcOrd="0" destOrd="0" presId="urn:microsoft.com/office/officeart/2005/8/layout/hierarchy4"/>
    <dgm:cxn modelId="{576BFC1B-6FA0-4123-8155-C78E9ABB57B1}" type="presParOf" srcId="{83449AE7-5554-452B-81B9-A7147019A284}" destId="{A889541C-B2C5-44E4-974E-1E31BDB82BBB}" srcOrd="0" destOrd="0" presId="urn:microsoft.com/office/officeart/2005/8/layout/hierarchy4"/>
    <dgm:cxn modelId="{9A2A8B55-5C07-4CEC-B2ED-AD97E8B263E3}" type="presParOf" srcId="{83449AE7-5554-452B-81B9-A7147019A284}" destId="{948EDE9C-A0AC-43FC-83D0-35E6A68571A1}" srcOrd="1" destOrd="0" presId="urn:microsoft.com/office/officeart/2005/8/layout/hierarchy4"/>
    <dgm:cxn modelId="{7E2518D3-DB73-479D-A4A0-3673CD6A0284}" type="presParOf" srcId="{1BD1E777-E512-4527-8D2C-7530EC95820E}" destId="{07A641BD-B3F1-42FD-B9D1-1721CAF365D5}" srcOrd="1" destOrd="0" presId="urn:microsoft.com/office/officeart/2005/8/layout/hierarchy4"/>
    <dgm:cxn modelId="{59F0F681-92C0-4C7C-9BB1-0B19AFCFA719}" type="presParOf" srcId="{1BD1E777-E512-4527-8D2C-7530EC95820E}" destId="{8CC7BCBC-C580-4E26-B570-3B874FCA9559}" srcOrd="2" destOrd="0" presId="urn:microsoft.com/office/officeart/2005/8/layout/hierarchy4"/>
    <dgm:cxn modelId="{972CDC66-32A6-46C4-88D3-7D289F92BB89}" type="presParOf" srcId="{8CC7BCBC-C580-4E26-B570-3B874FCA9559}" destId="{50BB583A-C201-4D94-B72A-6BA146F11D15}" srcOrd="0" destOrd="0" presId="urn:microsoft.com/office/officeart/2005/8/layout/hierarchy4"/>
    <dgm:cxn modelId="{0D525E11-3198-415E-8B9A-75EEFCF99685}" type="presParOf" srcId="{8CC7BCBC-C580-4E26-B570-3B874FCA9559}" destId="{28452622-5327-4BE1-8A10-AD91C75584CC}" srcOrd="1" destOrd="0" presId="urn:microsoft.com/office/officeart/2005/8/layout/hierarchy4"/>
    <dgm:cxn modelId="{F29EC869-DBA1-49DE-BEBD-BE189ACA295E}" type="presParOf" srcId="{2CBD9C57-8CC7-4B61-8FDF-084C2762D68F}" destId="{ECEF26B7-211B-470C-A4BA-7ED1B55AC2C4}" srcOrd="1" destOrd="0" presId="urn:microsoft.com/office/officeart/2005/8/layout/hierarchy4"/>
    <dgm:cxn modelId="{12FA5BEC-0E78-435A-9B0A-5A150883DEB7}" type="presParOf" srcId="{2CBD9C57-8CC7-4B61-8FDF-084C2762D68F}" destId="{25F35937-1946-4886-A79A-83882E7D6B74}" srcOrd="2" destOrd="0" presId="urn:microsoft.com/office/officeart/2005/8/layout/hierarchy4"/>
    <dgm:cxn modelId="{AD9AC36F-67AF-4CE4-995E-1CDA921A899D}" type="presParOf" srcId="{25F35937-1946-4886-A79A-83882E7D6B74}" destId="{B5A2659B-4DD1-4BD2-A8FD-DB75EFBF8363}" srcOrd="0" destOrd="0" presId="urn:microsoft.com/office/officeart/2005/8/layout/hierarchy4"/>
    <dgm:cxn modelId="{BA859178-4A74-4349-BC9E-9E4BD1D83D07}" type="presParOf" srcId="{25F35937-1946-4886-A79A-83882E7D6B74}" destId="{1B287FBB-F6F5-4BDD-8745-C57AAA1BD714}" srcOrd="1" destOrd="0" presId="urn:microsoft.com/office/officeart/2005/8/layout/hierarchy4"/>
    <dgm:cxn modelId="{CEEFDCEC-B8E7-470C-877B-6880122DAAF7}" type="presParOf" srcId="{25F35937-1946-4886-A79A-83882E7D6B74}" destId="{5BACE1B8-4188-4F0E-AB07-534F59BB0E56}" srcOrd="2" destOrd="0" presId="urn:microsoft.com/office/officeart/2005/8/layout/hierarchy4"/>
    <dgm:cxn modelId="{0BB813DB-BCF2-432F-9C6B-91BD5E1AFAA4}" type="presParOf" srcId="{5BACE1B8-4188-4F0E-AB07-534F59BB0E56}" destId="{69165390-68CA-44AA-9779-E498B6DFB3A6}" srcOrd="0" destOrd="0" presId="urn:microsoft.com/office/officeart/2005/8/layout/hierarchy4"/>
    <dgm:cxn modelId="{BDAD3CEB-9E3D-4E82-821C-DD07FDE9BFA9}" type="presParOf" srcId="{69165390-68CA-44AA-9779-E498B6DFB3A6}" destId="{B1BECC47-5A43-4DA6-A9AD-09B17389BBD0}" srcOrd="0" destOrd="0" presId="urn:microsoft.com/office/officeart/2005/8/layout/hierarchy4"/>
    <dgm:cxn modelId="{88AB7130-1C45-4A2C-99EB-8342472C79C9}" type="presParOf" srcId="{69165390-68CA-44AA-9779-E498B6DFB3A6}" destId="{2F5ED48C-A2D6-4BB4-BBEA-AC363024189C}" srcOrd="1" destOrd="0" presId="urn:microsoft.com/office/officeart/2005/8/layout/hierarchy4"/>
  </dgm:cxnLst>
  <dgm:bg/>
  <dgm:whole/>
</dgm:dataModel>
</file>

<file path=ppt/diagrams/data4.xml><?xml version="1.0" encoding="utf-8"?>
<dgm:dataModel xmlns:dgm="http://schemas.openxmlformats.org/drawingml/2006/diagram" xmlns:a="http://schemas.openxmlformats.org/drawingml/2006/main">
  <dgm:ptLst>
    <dgm:pt modelId="{7A012C74-5F5C-4707-B811-D8E125F32E0E}" type="doc">
      <dgm:prSet loTypeId="urn:microsoft.com/office/officeart/2005/8/layout/hList3" loCatId="list" qsTypeId="urn:microsoft.com/office/officeart/2005/8/quickstyle/simple3" qsCatId="simple" csTypeId="urn:microsoft.com/office/officeart/2005/8/colors/colorful3" csCatId="colorful" phldr="1"/>
      <dgm:spPr/>
      <dgm:t>
        <a:bodyPr/>
        <a:lstStyle/>
        <a:p>
          <a:endParaRPr lang="es-EC"/>
        </a:p>
      </dgm:t>
    </dgm:pt>
    <dgm:pt modelId="{9BA6EAC8-EF8F-4491-8AA0-A4A6096A986B}">
      <dgm:prSet phldrT="[Texto]"/>
      <dgm:spPr/>
      <dgm:t>
        <a:bodyPr/>
        <a:lstStyle/>
        <a:p>
          <a:r>
            <a:rPr lang="es-EC" dirty="0" smtClean="0">
              <a:solidFill>
                <a:schemeClr val="tx1"/>
              </a:solidFill>
            </a:rPr>
            <a:t>Organismos que se han creado específicamente para conceder créditos y prestar otros servicios financieros a clientes con bajos ingresos. </a:t>
          </a:r>
          <a:endParaRPr lang="es-EC" dirty="0">
            <a:solidFill>
              <a:schemeClr val="tx1"/>
            </a:solidFill>
          </a:endParaRPr>
        </a:p>
      </dgm:t>
    </dgm:pt>
    <dgm:pt modelId="{A7EA02E6-41C9-45E4-AC90-59DC8C6ADDC9}" type="parTrans" cxnId="{4BD1F401-E470-4A9F-A02C-72294B51CE15}">
      <dgm:prSet/>
      <dgm:spPr/>
      <dgm:t>
        <a:bodyPr/>
        <a:lstStyle/>
        <a:p>
          <a:endParaRPr lang="es-EC"/>
        </a:p>
      </dgm:t>
    </dgm:pt>
    <dgm:pt modelId="{C3BB742F-D64A-4159-8D7A-75700DDB36D4}" type="sibTrans" cxnId="{4BD1F401-E470-4A9F-A02C-72294B51CE15}">
      <dgm:prSet/>
      <dgm:spPr/>
      <dgm:t>
        <a:bodyPr/>
        <a:lstStyle/>
        <a:p>
          <a:endParaRPr lang="es-EC"/>
        </a:p>
      </dgm:t>
    </dgm:pt>
    <dgm:pt modelId="{69126D20-A7F7-43F1-9AB8-9EFF738EEA4D}">
      <dgm:prSet phldrT="[Texto]"/>
      <dgm:spPr/>
      <dgm:t>
        <a:bodyPr/>
        <a:lstStyle/>
        <a:p>
          <a:r>
            <a:rPr lang="es-EC" dirty="0" smtClean="0"/>
            <a:t>objetivo</a:t>
          </a:r>
          <a:endParaRPr lang="es-EC" dirty="0"/>
        </a:p>
      </dgm:t>
    </dgm:pt>
    <dgm:pt modelId="{F1E7453C-DE15-43D4-B8B2-B068C9D2C3E0}" type="parTrans" cxnId="{F0D3645C-C34C-4AA7-A941-00ADB4B29736}">
      <dgm:prSet/>
      <dgm:spPr/>
      <dgm:t>
        <a:bodyPr/>
        <a:lstStyle/>
        <a:p>
          <a:endParaRPr lang="es-EC"/>
        </a:p>
      </dgm:t>
    </dgm:pt>
    <dgm:pt modelId="{F6101900-26FF-40C9-AF21-547DD9E8AF7F}" type="sibTrans" cxnId="{F0D3645C-C34C-4AA7-A941-00ADB4B29736}">
      <dgm:prSet/>
      <dgm:spPr/>
      <dgm:t>
        <a:bodyPr/>
        <a:lstStyle/>
        <a:p>
          <a:endParaRPr lang="es-EC"/>
        </a:p>
      </dgm:t>
    </dgm:pt>
    <dgm:pt modelId="{B86735AF-26E8-4F6C-92C7-8029AD97A855}">
      <dgm:prSet phldrT="[Texto]"/>
      <dgm:spPr/>
      <dgm:t>
        <a:bodyPr/>
        <a:lstStyle/>
        <a:p>
          <a:r>
            <a:rPr lang="es-EC" dirty="0" smtClean="0"/>
            <a:t>-Personas </a:t>
          </a:r>
        </a:p>
        <a:p>
          <a:r>
            <a:rPr lang="es-EC" dirty="0" smtClean="0"/>
            <a:t>Microempresarios.</a:t>
          </a:r>
        </a:p>
        <a:p>
          <a:r>
            <a:rPr lang="es-EC" dirty="0" smtClean="0"/>
            <a:t>Escasos recursos.</a:t>
          </a:r>
          <a:endParaRPr lang="es-EC" dirty="0"/>
        </a:p>
      </dgm:t>
    </dgm:pt>
    <dgm:pt modelId="{9B0C723D-C670-4E36-8594-AF77CB9A237A}" type="parTrans" cxnId="{6C0AAF70-D2EF-4F75-BD46-14ACFBC9F3C7}">
      <dgm:prSet/>
      <dgm:spPr/>
      <dgm:t>
        <a:bodyPr/>
        <a:lstStyle/>
        <a:p>
          <a:endParaRPr lang="es-EC"/>
        </a:p>
      </dgm:t>
    </dgm:pt>
    <dgm:pt modelId="{093F4B7C-5840-48B5-9721-EFE82847658B}" type="sibTrans" cxnId="{6C0AAF70-D2EF-4F75-BD46-14ACFBC9F3C7}">
      <dgm:prSet/>
      <dgm:spPr/>
      <dgm:t>
        <a:bodyPr/>
        <a:lstStyle/>
        <a:p>
          <a:endParaRPr lang="es-EC"/>
        </a:p>
      </dgm:t>
    </dgm:pt>
    <dgm:pt modelId="{4058E73A-C9C9-46E8-93EA-8CC2DF6548CE}">
      <dgm:prSet phldrT="[Texto]"/>
      <dgm:spPr/>
      <dgm:t>
        <a:bodyPr/>
        <a:lstStyle/>
        <a:p>
          <a:r>
            <a:rPr lang="es-EC" dirty="0" smtClean="0"/>
            <a:t>permitan emprender un negocio y a la final obtener una rentabilidad.</a:t>
          </a:r>
        </a:p>
      </dgm:t>
    </dgm:pt>
    <dgm:pt modelId="{49240CEC-C6AC-40A6-8561-53A6AEE1998D}" type="parTrans" cxnId="{434558F0-DCEB-4521-92A4-C91488293731}">
      <dgm:prSet/>
      <dgm:spPr/>
      <dgm:t>
        <a:bodyPr/>
        <a:lstStyle/>
        <a:p>
          <a:endParaRPr lang="es-EC"/>
        </a:p>
      </dgm:t>
    </dgm:pt>
    <dgm:pt modelId="{D40913F2-B2AD-4A55-82C3-2C2F05E68F21}" type="sibTrans" cxnId="{434558F0-DCEB-4521-92A4-C91488293731}">
      <dgm:prSet/>
      <dgm:spPr/>
      <dgm:t>
        <a:bodyPr/>
        <a:lstStyle/>
        <a:p>
          <a:endParaRPr lang="es-EC"/>
        </a:p>
      </dgm:t>
    </dgm:pt>
    <dgm:pt modelId="{FFB96C70-6CAA-43F8-94BD-4D131FF5BA6D}" type="pres">
      <dgm:prSet presAssocID="{7A012C74-5F5C-4707-B811-D8E125F32E0E}" presName="composite" presStyleCnt="0">
        <dgm:presLayoutVars>
          <dgm:chMax val="1"/>
          <dgm:dir/>
          <dgm:resizeHandles val="exact"/>
        </dgm:presLayoutVars>
      </dgm:prSet>
      <dgm:spPr/>
      <dgm:t>
        <a:bodyPr/>
        <a:lstStyle/>
        <a:p>
          <a:endParaRPr lang="es-EC"/>
        </a:p>
      </dgm:t>
    </dgm:pt>
    <dgm:pt modelId="{A6461B2E-2591-46FF-9F95-564EFDFDDE7B}" type="pres">
      <dgm:prSet presAssocID="{9BA6EAC8-EF8F-4491-8AA0-A4A6096A986B}" presName="roof" presStyleLbl="dkBgShp" presStyleIdx="0" presStyleCnt="2"/>
      <dgm:spPr/>
      <dgm:t>
        <a:bodyPr/>
        <a:lstStyle/>
        <a:p>
          <a:endParaRPr lang="es-EC"/>
        </a:p>
      </dgm:t>
    </dgm:pt>
    <dgm:pt modelId="{F60D8363-81BB-4627-8F91-0A02AD4E7858}" type="pres">
      <dgm:prSet presAssocID="{9BA6EAC8-EF8F-4491-8AA0-A4A6096A986B}" presName="pillars" presStyleCnt="0"/>
      <dgm:spPr/>
    </dgm:pt>
    <dgm:pt modelId="{5F5DEC67-6E87-4EA7-885B-7A857CEE787A}" type="pres">
      <dgm:prSet presAssocID="{9BA6EAC8-EF8F-4491-8AA0-A4A6096A986B}" presName="pillar1" presStyleLbl="node1" presStyleIdx="0" presStyleCnt="3">
        <dgm:presLayoutVars>
          <dgm:bulletEnabled val="1"/>
        </dgm:presLayoutVars>
      </dgm:prSet>
      <dgm:spPr/>
      <dgm:t>
        <a:bodyPr/>
        <a:lstStyle/>
        <a:p>
          <a:endParaRPr lang="es-EC"/>
        </a:p>
      </dgm:t>
    </dgm:pt>
    <dgm:pt modelId="{25A295DB-4D00-4DC7-AECE-5C4B745041DE}" type="pres">
      <dgm:prSet presAssocID="{B86735AF-26E8-4F6C-92C7-8029AD97A855}" presName="pillarX" presStyleLbl="node1" presStyleIdx="1" presStyleCnt="3">
        <dgm:presLayoutVars>
          <dgm:bulletEnabled val="1"/>
        </dgm:presLayoutVars>
      </dgm:prSet>
      <dgm:spPr/>
      <dgm:t>
        <a:bodyPr/>
        <a:lstStyle/>
        <a:p>
          <a:endParaRPr lang="es-EC"/>
        </a:p>
      </dgm:t>
    </dgm:pt>
    <dgm:pt modelId="{8AC97039-3BAF-4FCD-9947-50022CD7F505}" type="pres">
      <dgm:prSet presAssocID="{4058E73A-C9C9-46E8-93EA-8CC2DF6548CE}" presName="pillarX" presStyleLbl="node1" presStyleIdx="2" presStyleCnt="3">
        <dgm:presLayoutVars>
          <dgm:bulletEnabled val="1"/>
        </dgm:presLayoutVars>
      </dgm:prSet>
      <dgm:spPr/>
      <dgm:t>
        <a:bodyPr/>
        <a:lstStyle/>
        <a:p>
          <a:endParaRPr lang="es-EC"/>
        </a:p>
      </dgm:t>
    </dgm:pt>
    <dgm:pt modelId="{3E037C9C-09EE-404B-8689-CDB4BBEC7614}" type="pres">
      <dgm:prSet presAssocID="{9BA6EAC8-EF8F-4491-8AA0-A4A6096A986B}" presName="base" presStyleLbl="dkBgShp" presStyleIdx="1" presStyleCnt="2"/>
      <dgm:spPr/>
    </dgm:pt>
  </dgm:ptLst>
  <dgm:cxnLst>
    <dgm:cxn modelId="{F0D3645C-C34C-4AA7-A941-00ADB4B29736}" srcId="{9BA6EAC8-EF8F-4491-8AA0-A4A6096A986B}" destId="{69126D20-A7F7-43F1-9AB8-9EFF738EEA4D}" srcOrd="0" destOrd="0" parTransId="{F1E7453C-DE15-43D4-B8B2-B068C9D2C3E0}" sibTransId="{F6101900-26FF-40C9-AF21-547DD9E8AF7F}"/>
    <dgm:cxn modelId="{4AD058DE-64DB-460D-A70E-5EF62524EA18}" type="presOf" srcId="{B86735AF-26E8-4F6C-92C7-8029AD97A855}" destId="{25A295DB-4D00-4DC7-AECE-5C4B745041DE}" srcOrd="0" destOrd="0" presId="urn:microsoft.com/office/officeart/2005/8/layout/hList3"/>
    <dgm:cxn modelId="{6C0AAF70-D2EF-4F75-BD46-14ACFBC9F3C7}" srcId="{9BA6EAC8-EF8F-4491-8AA0-A4A6096A986B}" destId="{B86735AF-26E8-4F6C-92C7-8029AD97A855}" srcOrd="1" destOrd="0" parTransId="{9B0C723D-C670-4E36-8594-AF77CB9A237A}" sibTransId="{093F4B7C-5840-48B5-9721-EFE82847658B}"/>
    <dgm:cxn modelId="{07C38919-A80F-4969-8AAF-69A76ED0D16A}" type="presOf" srcId="{69126D20-A7F7-43F1-9AB8-9EFF738EEA4D}" destId="{5F5DEC67-6E87-4EA7-885B-7A857CEE787A}" srcOrd="0" destOrd="0" presId="urn:microsoft.com/office/officeart/2005/8/layout/hList3"/>
    <dgm:cxn modelId="{37CC375B-3061-45B3-A1A2-DD12EB6369F5}" type="presOf" srcId="{4058E73A-C9C9-46E8-93EA-8CC2DF6548CE}" destId="{8AC97039-3BAF-4FCD-9947-50022CD7F505}" srcOrd="0" destOrd="0" presId="urn:microsoft.com/office/officeart/2005/8/layout/hList3"/>
    <dgm:cxn modelId="{6B29C44D-7706-4B0E-BF41-A8EF1A60F65A}" type="presOf" srcId="{9BA6EAC8-EF8F-4491-8AA0-A4A6096A986B}" destId="{A6461B2E-2591-46FF-9F95-564EFDFDDE7B}" srcOrd="0" destOrd="0" presId="urn:microsoft.com/office/officeart/2005/8/layout/hList3"/>
    <dgm:cxn modelId="{434558F0-DCEB-4521-92A4-C91488293731}" srcId="{9BA6EAC8-EF8F-4491-8AA0-A4A6096A986B}" destId="{4058E73A-C9C9-46E8-93EA-8CC2DF6548CE}" srcOrd="2" destOrd="0" parTransId="{49240CEC-C6AC-40A6-8561-53A6AEE1998D}" sibTransId="{D40913F2-B2AD-4A55-82C3-2C2F05E68F21}"/>
    <dgm:cxn modelId="{4BD1F401-E470-4A9F-A02C-72294B51CE15}" srcId="{7A012C74-5F5C-4707-B811-D8E125F32E0E}" destId="{9BA6EAC8-EF8F-4491-8AA0-A4A6096A986B}" srcOrd="0" destOrd="0" parTransId="{A7EA02E6-41C9-45E4-AC90-59DC8C6ADDC9}" sibTransId="{C3BB742F-D64A-4159-8D7A-75700DDB36D4}"/>
    <dgm:cxn modelId="{389E8B8C-C51A-4654-B77A-3BD809DD94B6}" type="presOf" srcId="{7A012C74-5F5C-4707-B811-D8E125F32E0E}" destId="{FFB96C70-6CAA-43F8-94BD-4D131FF5BA6D}" srcOrd="0" destOrd="0" presId="urn:microsoft.com/office/officeart/2005/8/layout/hList3"/>
    <dgm:cxn modelId="{F0149C99-1377-41F6-BB69-C68445C78420}" type="presParOf" srcId="{FFB96C70-6CAA-43F8-94BD-4D131FF5BA6D}" destId="{A6461B2E-2591-46FF-9F95-564EFDFDDE7B}" srcOrd="0" destOrd="0" presId="urn:microsoft.com/office/officeart/2005/8/layout/hList3"/>
    <dgm:cxn modelId="{758FFD65-64C3-4FB7-AB01-0F7FD355FF8A}" type="presParOf" srcId="{FFB96C70-6CAA-43F8-94BD-4D131FF5BA6D}" destId="{F60D8363-81BB-4627-8F91-0A02AD4E7858}" srcOrd="1" destOrd="0" presId="urn:microsoft.com/office/officeart/2005/8/layout/hList3"/>
    <dgm:cxn modelId="{307D5B11-5CA7-410F-BECD-4D06FC00B148}" type="presParOf" srcId="{F60D8363-81BB-4627-8F91-0A02AD4E7858}" destId="{5F5DEC67-6E87-4EA7-885B-7A857CEE787A}" srcOrd="0" destOrd="0" presId="urn:microsoft.com/office/officeart/2005/8/layout/hList3"/>
    <dgm:cxn modelId="{5B7AB1DF-E4C1-44C9-85EE-E1B410DEE2AA}" type="presParOf" srcId="{F60D8363-81BB-4627-8F91-0A02AD4E7858}" destId="{25A295DB-4D00-4DC7-AECE-5C4B745041DE}" srcOrd="1" destOrd="0" presId="urn:microsoft.com/office/officeart/2005/8/layout/hList3"/>
    <dgm:cxn modelId="{5FEA14B6-90BC-4FC4-939B-F47D9FA094D9}" type="presParOf" srcId="{F60D8363-81BB-4627-8F91-0A02AD4E7858}" destId="{8AC97039-3BAF-4FCD-9947-50022CD7F505}" srcOrd="2" destOrd="0" presId="urn:microsoft.com/office/officeart/2005/8/layout/hList3"/>
    <dgm:cxn modelId="{C1A5FC74-8EA1-4C7E-A290-C2DEE73AC289}" type="presParOf" srcId="{FFB96C70-6CAA-43F8-94BD-4D131FF5BA6D}" destId="{3E037C9C-09EE-404B-8689-CDB4BBEC7614}" srcOrd="2" destOrd="0" presId="urn:microsoft.com/office/officeart/2005/8/layout/hList3"/>
  </dgm:cxnLst>
  <dgm:bg/>
  <dgm:whole/>
</dgm:dataModel>
</file>

<file path=ppt/diagrams/data5.xml><?xml version="1.0" encoding="utf-8"?>
<dgm:dataModel xmlns:dgm="http://schemas.openxmlformats.org/drawingml/2006/diagram" xmlns:a="http://schemas.openxmlformats.org/drawingml/2006/main">
  <dgm:ptLst>
    <dgm:pt modelId="{6AF158BF-CFA7-4067-9E69-49F4B780E967}" type="doc">
      <dgm:prSet loTypeId="urn:microsoft.com/office/officeart/2005/8/layout/hList3" loCatId="list" qsTypeId="urn:microsoft.com/office/officeart/2005/8/quickstyle/simple3" qsCatId="simple" csTypeId="urn:microsoft.com/office/officeart/2005/8/colors/colorful3" csCatId="colorful" phldr="1"/>
      <dgm:spPr/>
      <dgm:t>
        <a:bodyPr/>
        <a:lstStyle/>
        <a:p>
          <a:endParaRPr lang="es-EC"/>
        </a:p>
      </dgm:t>
    </dgm:pt>
    <dgm:pt modelId="{C23609D0-80FC-486A-A05C-7259DD66229D}">
      <dgm:prSet phldrT="[Texto]" custT="1"/>
      <dgm:spPr/>
      <dgm:t>
        <a:bodyPr/>
        <a:lstStyle/>
        <a:p>
          <a:r>
            <a:rPr lang="es-EC" sz="3200" b="1" dirty="0" smtClean="0">
              <a:solidFill>
                <a:schemeClr val="tx1"/>
              </a:solidFill>
              <a:latin typeface="Arial" pitchFamily="34" charset="0"/>
              <a:cs typeface="Arial" pitchFamily="34" charset="0"/>
            </a:rPr>
            <a:t>Motivos para acceder a un Microcrédito</a:t>
          </a:r>
          <a:endParaRPr lang="es-EC" sz="3200" b="1" dirty="0">
            <a:solidFill>
              <a:schemeClr val="tx1"/>
            </a:solidFill>
            <a:latin typeface="Arial" pitchFamily="34" charset="0"/>
            <a:cs typeface="Arial" pitchFamily="34" charset="0"/>
          </a:endParaRPr>
        </a:p>
      </dgm:t>
    </dgm:pt>
    <dgm:pt modelId="{DC7A5CA8-6C4A-47A9-AA4B-910DC501DB82}" type="parTrans" cxnId="{A191EFCB-682C-4593-8FFE-5EF3ECCE41AC}">
      <dgm:prSet/>
      <dgm:spPr/>
      <dgm:t>
        <a:bodyPr/>
        <a:lstStyle/>
        <a:p>
          <a:endParaRPr lang="es-EC"/>
        </a:p>
      </dgm:t>
    </dgm:pt>
    <dgm:pt modelId="{6D1156F9-564E-4327-9B97-03FA398CE9E4}" type="sibTrans" cxnId="{A191EFCB-682C-4593-8FFE-5EF3ECCE41AC}">
      <dgm:prSet/>
      <dgm:spPr/>
      <dgm:t>
        <a:bodyPr/>
        <a:lstStyle/>
        <a:p>
          <a:endParaRPr lang="es-EC"/>
        </a:p>
      </dgm:t>
    </dgm:pt>
    <dgm:pt modelId="{F5A8BE7A-B37D-49F8-941E-F3A2F74FABE8}">
      <dgm:prSet phldrT="[Texto]" custT="1"/>
      <dgm:spPr/>
      <dgm:t>
        <a:bodyPr/>
        <a:lstStyle/>
        <a:p>
          <a:pPr algn="l"/>
          <a:r>
            <a:rPr lang="es-EC" sz="2000" dirty="0" smtClean="0"/>
            <a:t>Crear un pequeño negocio en el caso de que el cliente no disponga de uno propio.</a:t>
          </a:r>
          <a:endParaRPr lang="es-EC" sz="2000" dirty="0"/>
        </a:p>
      </dgm:t>
    </dgm:pt>
    <dgm:pt modelId="{9B3CDDF5-480E-4D3D-B77B-C015516A5F41}" type="parTrans" cxnId="{72C60503-0846-4F17-9200-03D2F6CDF913}">
      <dgm:prSet/>
      <dgm:spPr/>
      <dgm:t>
        <a:bodyPr/>
        <a:lstStyle/>
        <a:p>
          <a:endParaRPr lang="es-EC"/>
        </a:p>
      </dgm:t>
    </dgm:pt>
    <dgm:pt modelId="{E93650FC-C291-480F-A356-EBBD7AC7E39D}" type="sibTrans" cxnId="{72C60503-0846-4F17-9200-03D2F6CDF913}">
      <dgm:prSet/>
      <dgm:spPr/>
      <dgm:t>
        <a:bodyPr/>
        <a:lstStyle/>
        <a:p>
          <a:endParaRPr lang="es-EC"/>
        </a:p>
      </dgm:t>
    </dgm:pt>
    <dgm:pt modelId="{4ECFC018-5314-4EA3-B662-6A53826D4F33}">
      <dgm:prSet custT="1"/>
      <dgm:spPr/>
      <dgm:t>
        <a:bodyPr/>
        <a:lstStyle/>
        <a:p>
          <a:pPr algn="l"/>
          <a:r>
            <a:rPr lang="es-EC" sz="2000" dirty="0" smtClean="0"/>
            <a:t>Financiar actividades propias de la microempresa, es decir, la financiación de materias primas para la elaboración de productos terminados.</a:t>
          </a:r>
          <a:endParaRPr lang="es-EC" sz="2000" dirty="0"/>
        </a:p>
      </dgm:t>
    </dgm:pt>
    <dgm:pt modelId="{F679AA9A-6111-4740-AAD6-B92E9F999250}" type="parTrans" cxnId="{26F1A069-0F01-4206-B0D1-18FFB3D298FF}">
      <dgm:prSet/>
      <dgm:spPr/>
      <dgm:t>
        <a:bodyPr/>
        <a:lstStyle/>
        <a:p>
          <a:endParaRPr lang="es-EC"/>
        </a:p>
      </dgm:t>
    </dgm:pt>
    <dgm:pt modelId="{CCDA6927-ECB2-466F-A8B3-A3CBF6C8A6CF}" type="sibTrans" cxnId="{26F1A069-0F01-4206-B0D1-18FFB3D298FF}">
      <dgm:prSet/>
      <dgm:spPr/>
      <dgm:t>
        <a:bodyPr/>
        <a:lstStyle/>
        <a:p>
          <a:endParaRPr lang="es-EC"/>
        </a:p>
      </dgm:t>
    </dgm:pt>
    <dgm:pt modelId="{A2A6E393-1F39-498A-91A7-F228A458582B}">
      <dgm:prSet custT="1"/>
      <dgm:spPr/>
      <dgm:t>
        <a:bodyPr/>
        <a:lstStyle/>
        <a:p>
          <a:pPr algn="l"/>
          <a:r>
            <a:rPr lang="es-EC" sz="2000" dirty="0" smtClean="0"/>
            <a:t>Reparaciones o mejoras del negocio.</a:t>
          </a:r>
          <a:endParaRPr lang="es-EC" sz="2000" dirty="0"/>
        </a:p>
      </dgm:t>
    </dgm:pt>
    <dgm:pt modelId="{B678EF9E-E21A-41A9-86B5-B4C9E7B3D3F0}" type="parTrans" cxnId="{2F1CF5E9-4A9B-4983-8695-6EE892BDAD3E}">
      <dgm:prSet/>
      <dgm:spPr/>
      <dgm:t>
        <a:bodyPr/>
        <a:lstStyle/>
        <a:p>
          <a:endParaRPr lang="es-EC"/>
        </a:p>
      </dgm:t>
    </dgm:pt>
    <dgm:pt modelId="{A555A5C2-F7DB-4613-B896-A74CE48CC560}" type="sibTrans" cxnId="{2F1CF5E9-4A9B-4983-8695-6EE892BDAD3E}">
      <dgm:prSet/>
      <dgm:spPr/>
      <dgm:t>
        <a:bodyPr/>
        <a:lstStyle/>
        <a:p>
          <a:endParaRPr lang="es-EC"/>
        </a:p>
      </dgm:t>
    </dgm:pt>
    <dgm:pt modelId="{4812BFAD-F19A-41FD-A2A3-4B85E8B53E93}">
      <dgm:prSet custT="1"/>
      <dgm:spPr/>
      <dgm:t>
        <a:bodyPr/>
        <a:lstStyle/>
        <a:p>
          <a:pPr algn="l"/>
          <a:r>
            <a:rPr lang="es-EC" sz="2000" dirty="0" smtClean="0"/>
            <a:t>Atender los costes procedentes de ciertas obligaciones que pueden suceder en el seno familiar..</a:t>
          </a:r>
          <a:endParaRPr lang="es-EC" sz="2000" dirty="0"/>
        </a:p>
      </dgm:t>
    </dgm:pt>
    <dgm:pt modelId="{EA430DCD-5481-4397-AEB4-7E1684A21D1F}" type="parTrans" cxnId="{C63635AF-0AE1-4EC2-8354-163287332909}">
      <dgm:prSet/>
      <dgm:spPr/>
      <dgm:t>
        <a:bodyPr/>
        <a:lstStyle/>
        <a:p>
          <a:endParaRPr lang="es-EC"/>
        </a:p>
      </dgm:t>
    </dgm:pt>
    <dgm:pt modelId="{68267496-2212-4531-B729-6D63C7D619D3}" type="sibTrans" cxnId="{C63635AF-0AE1-4EC2-8354-163287332909}">
      <dgm:prSet/>
      <dgm:spPr/>
      <dgm:t>
        <a:bodyPr/>
        <a:lstStyle/>
        <a:p>
          <a:endParaRPr lang="es-EC"/>
        </a:p>
      </dgm:t>
    </dgm:pt>
    <dgm:pt modelId="{EA5D1D24-97FA-4DE5-B27D-65041C587009}" type="pres">
      <dgm:prSet presAssocID="{6AF158BF-CFA7-4067-9E69-49F4B780E967}" presName="composite" presStyleCnt="0">
        <dgm:presLayoutVars>
          <dgm:chMax val="1"/>
          <dgm:dir/>
          <dgm:resizeHandles val="exact"/>
        </dgm:presLayoutVars>
      </dgm:prSet>
      <dgm:spPr/>
      <dgm:t>
        <a:bodyPr/>
        <a:lstStyle/>
        <a:p>
          <a:endParaRPr lang="es-EC"/>
        </a:p>
      </dgm:t>
    </dgm:pt>
    <dgm:pt modelId="{BB58FEB1-5E33-4D4C-A02D-688F26E3E117}" type="pres">
      <dgm:prSet presAssocID="{C23609D0-80FC-486A-A05C-7259DD66229D}" presName="roof" presStyleLbl="dkBgShp" presStyleIdx="0" presStyleCnt="2"/>
      <dgm:spPr/>
      <dgm:t>
        <a:bodyPr/>
        <a:lstStyle/>
        <a:p>
          <a:endParaRPr lang="es-EC"/>
        </a:p>
      </dgm:t>
    </dgm:pt>
    <dgm:pt modelId="{49488C21-C68E-4642-9B15-B715165C4F56}" type="pres">
      <dgm:prSet presAssocID="{C23609D0-80FC-486A-A05C-7259DD66229D}" presName="pillars" presStyleCnt="0"/>
      <dgm:spPr/>
    </dgm:pt>
    <dgm:pt modelId="{C4CB2166-FE34-4C38-A92E-D83106A37993}" type="pres">
      <dgm:prSet presAssocID="{C23609D0-80FC-486A-A05C-7259DD66229D}" presName="pillar1" presStyleLbl="node1" presStyleIdx="0" presStyleCnt="4" custAng="0" custScaleY="138661">
        <dgm:presLayoutVars>
          <dgm:bulletEnabled val="1"/>
        </dgm:presLayoutVars>
      </dgm:prSet>
      <dgm:spPr/>
      <dgm:t>
        <a:bodyPr/>
        <a:lstStyle/>
        <a:p>
          <a:endParaRPr lang="es-EC"/>
        </a:p>
      </dgm:t>
    </dgm:pt>
    <dgm:pt modelId="{8D480389-6D51-4FC3-B66B-ADA8C8BCEAF8}" type="pres">
      <dgm:prSet presAssocID="{4ECFC018-5314-4EA3-B662-6A53826D4F33}" presName="pillarX" presStyleLbl="node1" presStyleIdx="1" presStyleCnt="4" custAng="0" custScaleY="138661">
        <dgm:presLayoutVars>
          <dgm:bulletEnabled val="1"/>
        </dgm:presLayoutVars>
      </dgm:prSet>
      <dgm:spPr/>
      <dgm:t>
        <a:bodyPr/>
        <a:lstStyle/>
        <a:p>
          <a:endParaRPr lang="es-EC"/>
        </a:p>
      </dgm:t>
    </dgm:pt>
    <dgm:pt modelId="{81CAACA0-F012-4C01-A652-FFF0F7192716}" type="pres">
      <dgm:prSet presAssocID="{A2A6E393-1F39-498A-91A7-F228A458582B}" presName="pillarX" presStyleLbl="node1" presStyleIdx="2" presStyleCnt="4" custAng="0" custScaleY="138661">
        <dgm:presLayoutVars>
          <dgm:bulletEnabled val="1"/>
        </dgm:presLayoutVars>
      </dgm:prSet>
      <dgm:spPr/>
      <dgm:t>
        <a:bodyPr/>
        <a:lstStyle/>
        <a:p>
          <a:endParaRPr lang="es-EC"/>
        </a:p>
      </dgm:t>
    </dgm:pt>
    <dgm:pt modelId="{72B1A27C-09F5-474A-86F1-752BC18C3950}" type="pres">
      <dgm:prSet presAssocID="{4812BFAD-F19A-41FD-A2A3-4B85E8B53E93}" presName="pillarX" presStyleLbl="node1" presStyleIdx="3" presStyleCnt="4" custAng="0" custScaleY="138661">
        <dgm:presLayoutVars>
          <dgm:bulletEnabled val="1"/>
        </dgm:presLayoutVars>
      </dgm:prSet>
      <dgm:spPr/>
      <dgm:t>
        <a:bodyPr/>
        <a:lstStyle/>
        <a:p>
          <a:endParaRPr lang="es-EC"/>
        </a:p>
      </dgm:t>
    </dgm:pt>
    <dgm:pt modelId="{5EE7A284-5FB8-4914-BFB3-37DBA2D6EA31}" type="pres">
      <dgm:prSet presAssocID="{C23609D0-80FC-486A-A05C-7259DD66229D}" presName="base" presStyleLbl="dkBgShp" presStyleIdx="1" presStyleCnt="2"/>
      <dgm:spPr/>
    </dgm:pt>
  </dgm:ptLst>
  <dgm:cxnLst>
    <dgm:cxn modelId="{E05C28FA-EFE6-4724-89D6-41CF2868CABD}" type="presOf" srcId="{F5A8BE7A-B37D-49F8-941E-F3A2F74FABE8}" destId="{C4CB2166-FE34-4C38-A92E-D83106A37993}" srcOrd="0" destOrd="0" presId="urn:microsoft.com/office/officeart/2005/8/layout/hList3"/>
    <dgm:cxn modelId="{C63635AF-0AE1-4EC2-8354-163287332909}" srcId="{C23609D0-80FC-486A-A05C-7259DD66229D}" destId="{4812BFAD-F19A-41FD-A2A3-4B85E8B53E93}" srcOrd="3" destOrd="0" parTransId="{EA430DCD-5481-4397-AEB4-7E1684A21D1F}" sibTransId="{68267496-2212-4531-B729-6D63C7D619D3}"/>
    <dgm:cxn modelId="{72C60503-0846-4F17-9200-03D2F6CDF913}" srcId="{C23609D0-80FC-486A-A05C-7259DD66229D}" destId="{F5A8BE7A-B37D-49F8-941E-F3A2F74FABE8}" srcOrd="0" destOrd="0" parTransId="{9B3CDDF5-480E-4D3D-B77B-C015516A5F41}" sibTransId="{E93650FC-C291-480F-A356-EBBD7AC7E39D}"/>
    <dgm:cxn modelId="{4EB4589A-5D93-4B3C-973E-82D9F9030CC8}" type="presOf" srcId="{4812BFAD-F19A-41FD-A2A3-4B85E8B53E93}" destId="{72B1A27C-09F5-474A-86F1-752BC18C3950}" srcOrd="0" destOrd="0" presId="urn:microsoft.com/office/officeart/2005/8/layout/hList3"/>
    <dgm:cxn modelId="{2F1CF5E9-4A9B-4983-8695-6EE892BDAD3E}" srcId="{C23609D0-80FC-486A-A05C-7259DD66229D}" destId="{A2A6E393-1F39-498A-91A7-F228A458582B}" srcOrd="2" destOrd="0" parTransId="{B678EF9E-E21A-41A9-86B5-B4C9E7B3D3F0}" sibTransId="{A555A5C2-F7DB-4613-B896-A74CE48CC560}"/>
    <dgm:cxn modelId="{26F1A069-0F01-4206-B0D1-18FFB3D298FF}" srcId="{C23609D0-80FC-486A-A05C-7259DD66229D}" destId="{4ECFC018-5314-4EA3-B662-6A53826D4F33}" srcOrd="1" destOrd="0" parTransId="{F679AA9A-6111-4740-AAD6-B92E9F999250}" sibTransId="{CCDA6927-ECB2-466F-A8B3-A3CBF6C8A6CF}"/>
    <dgm:cxn modelId="{AA8166BA-6798-4A35-B4B8-7256A7719240}" type="presOf" srcId="{C23609D0-80FC-486A-A05C-7259DD66229D}" destId="{BB58FEB1-5E33-4D4C-A02D-688F26E3E117}" srcOrd="0" destOrd="0" presId="urn:microsoft.com/office/officeart/2005/8/layout/hList3"/>
    <dgm:cxn modelId="{D3DFA62C-C835-4F3A-A299-811F0EE6D8B3}" type="presOf" srcId="{6AF158BF-CFA7-4067-9E69-49F4B780E967}" destId="{EA5D1D24-97FA-4DE5-B27D-65041C587009}" srcOrd="0" destOrd="0" presId="urn:microsoft.com/office/officeart/2005/8/layout/hList3"/>
    <dgm:cxn modelId="{65A50136-132F-48B7-AE28-65F498AC4C7A}" type="presOf" srcId="{4ECFC018-5314-4EA3-B662-6A53826D4F33}" destId="{8D480389-6D51-4FC3-B66B-ADA8C8BCEAF8}" srcOrd="0" destOrd="0" presId="urn:microsoft.com/office/officeart/2005/8/layout/hList3"/>
    <dgm:cxn modelId="{A191EFCB-682C-4593-8FFE-5EF3ECCE41AC}" srcId="{6AF158BF-CFA7-4067-9E69-49F4B780E967}" destId="{C23609D0-80FC-486A-A05C-7259DD66229D}" srcOrd="0" destOrd="0" parTransId="{DC7A5CA8-6C4A-47A9-AA4B-910DC501DB82}" sibTransId="{6D1156F9-564E-4327-9B97-03FA398CE9E4}"/>
    <dgm:cxn modelId="{AD269BF6-71DB-4389-A414-556BB893CE24}" type="presOf" srcId="{A2A6E393-1F39-498A-91A7-F228A458582B}" destId="{81CAACA0-F012-4C01-A652-FFF0F7192716}" srcOrd="0" destOrd="0" presId="urn:microsoft.com/office/officeart/2005/8/layout/hList3"/>
    <dgm:cxn modelId="{2F51FFBB-B807-4EB1-9DBC-17DB45BDC86F}" type="presParOf" srcId="{EA5D1D24-97FA-4DE5-B27D-65041C587009}" destId="{BB58FEB1-5E33-4D4C-A02D-688F26E3E117}" srcOrd="0" destOrd="0" presId="urn:microsoft.com/office/officeart/2005/8/layout/hList3"/>
    <dgm:cxn modelId="{4478E52B-4128-4BF1-9E8D-B83C50FDA6C0}" type="presParOf" srcId="{EA5D1D24-97FA-4DE5-B27D-65041C587009}" destId="{49488C21-C68E-4642-9B15-B715165C4F56}" srcOrd="1" destOrd="0" presId="urn:microsoft.com/office/officeart/2005/8/layout/hList3"/>
    <dgm:cxn modelId="{47C508FB-B73E-4C63-BAE6-E839F8312D7B}" type="presParOf" srcId="{49488C21-C68E-4642-9B15-B715165C4F56}" destId="{C4CB2166-FE34-4C38-A92E-D83106A37993}" srcOrd="0" destOrd="0" presId="urn:microsoft.com/office/officeart/2005/8/layout/hList3"/>
    <dgm:cxn modelId="{C6575AFD-02CB-4017-89A6-42F76D7020A4}" type="presParOf" srcId="{49488C21-C68E-4642-9B15-B715165C4F56}" destId="{8D480389-6D51-4FC3-B66B-ADA8C8BCEAF8}" srcOrd="1" destOrd="0" presId="urn:microsoft.com/office/officeart/2005/8/layout/hList3"/>
    <dgm:cxn modelId="{0830D4EB-4643-4E44-BD2A-6BC61B7F4DA3}" type="presParOf" srcId="{49488C21-C68E-4642-9B15-B715165C4F56}" destId="{81CAACA0-F012-4C01-A652-FFF0F7192716}" srcOrd="2" destOrd="0" presId="urn:microsoft.com/office/officeart/2005/8/layout/hList3"/>
    <dgm:cxn modelId="{8F937E9E-FBA0-4115-8147-6428A77C159F}" type="presParOf" srcId="{49488C21-C68E-4642-9B15-B715165C4F56}" destId="{72B1A27C-09F5-474A-86F1-752BC18C3950}" srcOrd="3" destOrd="0" presId="urn:microsoft.com/office/officeart/2005/8/layout/hList3"/>
    <dgm:cxn modelId="{014FC5FF-A4CE-47A0-89EB-578792AE2A47}" type="presParOf" srcId="{EA5D1D24-97FA-4DE5-B27D-65041C587009}" destId="{5EE7A284-5FB8-4914-BFB3-37DBA2D6EA31}" srcOrd="2" destOrd="0" presId="urn:microsoft.com/office/officeart/2005/8/layout/hList3"/>
  </dgm:cxnLst>
  <dgm:bg/>
  <dgm:whole/>
</dgm:dataModel>
</file>

<file path=ppt/diagrams/data6.xml><?xml version="1.0" encoding="utf-8"?>
<dgm:dataModel xmlns:dgm="http://schemas.openxmlformats.org/drawingml/2006/diagram" xmlns:a="http://schemas.openxmlformats.org/drawingml/2006/main">
  <dgm:ptLst>
    <dgm:pt modelId="{40FB8D06-84C9-4373-90FE-1C187164EB8C}" type="doc">
      <dgm:prSet loTypeId="urn:microsoft.com/office/officeart/2005/8/layout/list1" loCatId="list" qsTypeId="urn:microsoft.com/office/officeart/2005/8/quickstyle/simple3" qsCatId="simple" csTypeId="urn:microsoft.com/office/officeart/2005/8/colors/colorful3" csCatId="colorful" phldr="1"/>
      <dgm:spPr/>
      <dgm:t>
        <a:bodyPr/>
        <a:lstStyle/>
        <a:p>
          <a:endParaRPr lang="es-EC"/>
        </a:p>
      </dgm:t>
    </dgm:pt>
    <dgm:pt modelId="{C0F38B31-FB26-4E98-804D-0BDA48EB1FCB}">
      <dgm:prSet phldrT="[Texto]"/>
      <dgm:spPr/>
      <dgm:t>
        <a:bodyPr/>
        <a:lstStyle/>
        <a:p>
          <a:r>
            <a:rPr lang="es-EC" b="1" dirty="0" smtClean="0"/>
            <a:t>Aumento del ingreso</a:t>
          </a:r>
          <a:endParaRPr lang="es-EC" dirty="0"/>
        </a:p>
      </dgm:t>
    </dgm:pt>
    <dgm:pt modelId="{22253BD9-512C-4D0B-AEA2-EA73F275D17F}" type="parTrans" cxnId="{440319B4-F013-46D9-BDC1-8C8A91D370A0}">
      <dgm:prSet/>
      <dgm:spPr/>
      <dgm:t>
        <a:bodyPr/>
        <a:lstStyle/>
        <a:p>
          <a:endParaRPr lang="es-EC"/>
        </a:p>
      </dgm:t>
    </dgm:pt>
    <dgm:pt modelId="{A1ACDE80-6FDC-46EE-969A-457D1A0142E6}" type="sibTrans" cxnId="{440319B4-F013-46D9-BDC1-8C8A91D370A0}">
      <dgm:prSet/>
      <dgm:spPr/>
      <dgm:t>
        <a:bodyPr/>
        <a:lstStyle/>
        <a:p>
          <a:endParaRPr lang="es-EC"/>
        </a:p>
      </dgm:t>
    </dgm:pt>
    <dgm:pt modelId="{D8874E3D-76A4-465E-96A8-75ACBB153570}">
      <dgm:prSet phldrT="[Texto]"/>
      <dgm:spPr/>
      <dgm:t>
        <a:bodyPr/>
        <a:lstStyle/>
        <a:p>
          <a:r>
            <a:rPr lang="es-EC" b="1" dirty="0" smtClean="0"/>
            <a:t>Diversificación de los ingresos</a:t>
          </a:r>
          <a:r>
            <a:rPr lang="es-EC" dirty="0" smtClean="0"/>
            <a:t>. </a:t>
          </a:r>
          <a:endParaRPr lang="es-EC" dirty="0"/>
        </a:p>
      </dgm:t>
    </dgm:pt>
    <dgm:pt modelId="{DC6D852E-91E5-4F4C-BF9F-3899C2190FE2}" type="parTrans" cxnId="{A27A8FAE-45B7-46FF-BF7C-4C85A3C0C109}">
      <dgm:prSet/>
      <dgm:spPr/>
      <dgm:t>
        <a:bodyPr/>
        <a:lstStyle/>
        <a:p>
          <a:endParaRPr lang="es-EC"/>
        </a:p>
      </dgm:t>
    </dgm:pt>
    <dgm:pt modelId="{A9D2F334-6449-4ABE-A6CA-32327D477862}" type="sibTrans" cxnId="{A27A8FAE-45B7-46FF-BF7C-4C85A3C0C109}">
      <dgm:prSet/>
      <dgm:spPr/>
      <dgm:t>
        <a:bodyPr/>
        <a:lstStyle/>
        <a:p>
          <a:endParaRPr lang="es-EC"/>
        </a:p>
      </dgm:t>
    </dgm:pt>
    <dgm:pt modelId="{92254DE5-7053-4A30-9847-E8B75F979A96}">
      <dgm:prSet phldrT="[Texto]"/>
      <dgm:spPr/>
      <dgm:t>
        <a:bodyPr/>
        <a:lstStyle/>
        <a:p>
          <a:r>
            <a:rPr lang="es-EC" b="1" dirty="0" smtClean="0"/>
            <a:t>Efectos en el consumo</a:t>
          </a:r>
          <a:endParaRPr lang="es-EC" dirty="0"/>
        </a:p>
      </dgm:t>
    </dgm:pt>
    <dgm:pt modelId="{6104828D-891A-4BC0-98E2-5F07EC98B3AC}" type="parTrans" cxnId="{F9188B74-8577-4BAC-84A0-D67D0D249AC6}">
      <dgm:prSet/>
      <dgm:spPr/>
      <dgm:t>
        <a:bodyPr/>
        <a:lstStyle/>
        <a:p>
          <a:endParaRPr lang="es-EC"/>
        </a:p>
      </dgm:t>
    </dgm:pt>
    <dgm:pt modelId="{B290F78A-F733-4FB3-AD00-9A6DA2D13461}" type="sibTrans" cxnId="{F9188B74-8577-4BAC-84A0-D67D0D249AC6}">
      <dgm:prSet/>
      <dgm:spPr/>
      <dgm:t>
        <a:bodyPr/>
        <a:lstStyle/>
        <a:p>
          <a:endParaRPr lang="es-EC"/>
        </a:p>
      </dgm:t>
    </dgm:pt>
    <dgm:pt modelId="{8C28B0C2-23B3-4F90-A7CA-0B8EA4818E1E}">
      <dgm:prSet phldrT="[Texto]"/>
      <dgm:spPr/>
      <dgm:t>
        <a:bodyPr/>
        <a:lstStyle/>
        <a:p>
          <a:r>
            <a:rPr lang="es-EC" b="1" smtClean="0"/>
            <a:t>Efectos en el ahorro</a:t>
          </a:r>
          <a:endParaRPr lang="es-EC" dirty="0"/>
        </a:p>
      </dgm:t>
    </dgm:pt>
    <dgm:pt modelId="{46BEAD94-A8CB-45E1-AB60-2A1B752EA093}" type="parTrans" cxnId="{8747D482-0F33-4455-A7AD-A31AC85FA8BF}">
      <dgm:prSet/>
      <dgm:spPr/>
      <dgm:t>
        <a:bodyPr/>
        <a:lstStyle/>
        <a:p>
          <a:endParaRPr lang="es-EC"/>
        </a:p>
      </dgm:t>
    </dgm:pt>
    <dgm:pt modelId="{15046D36-66A2-4B4E-A100-617E76C565CE}" type="sibTrans" cxnId="{8747D482-0F33-4455-A7AD-A31AC85FA8BF}">
      <dgm:prSet/>
      <dgm:spPr/>
      <dgm:t>
        <a:bodyPr/>
        <a:lstStyle/>
        <a:p>
          <a:endParaRPr lang="es-EC"/>
        </a:p>
      </dgm:t>
    </dgm:pt>
    <dgm:pt modelId="{FFEBB82F-C1EA-4C7F-B2FD-E590F6F9EDD8}" type="pres">
      <dgm:prSet presAssocID="{40FB8D06-84C9-4373-90FE-1C187164EB8C}" presName="linear" presStyleCnt="0">
        <dgm:presLayoutVars>
          <dgm:dir/>
          <dgm:animLvl val="lvl"/>
          <dgm:resizeHandles val="exact"/>
        </dgm:presLayoutVars>
      </dgm:prSet>
      <dgm:spPr/>
      <dgm:t>
        <a:bodyPr/>
        <a:lstStyle/>
        <a:p>
          <a:endParaRPr lang="es-EC"/>
        </a:p>
      </dgm:t>
    </dgm:pt>
    <dgm:pt modelId="{6F6A463E-260A-4BBE-9556-AF0206ECDAB9}" type="pres">
      <dgm:prSet presAssocID="{C0F38B31-FB26-4E98-804D-0BDA48EB1FCB}" presName="parentLin" presStyleCnt="0"/>
      <dgm:spPr/>
    </dgm:pt>
    <dgm:pt modelId="{1AD66ED2-64EE-4949-B784-7DBCEAD17A53}" type="pres">
      <dgm:prSet presAssocID="{C0F38B31-FB26-4E98-804D-0BDA48EB1FCB}" presName="parentLeftMargin" presStyleLbl="node1" presStyleIdx="0" presStyleCnt="4"/>
      <dgm:spPr/>
      <dgm:t>
        <a:bodyPr/>
        <a:lstStyle/>
        <a:p>
          <a:endParaRPr lang="es-EC"/>
        </a:p>
      </dgm:t>
    </dgm:pt>
    <dgm:pt modelId="{DECD0588-98E0-415F-B4D6-233AA76C1022}" type="pres">
      <dgm:prSet presAssocID="{C0F38B31-FB26-4E98-804D-0BDA48EB1FCB}" presName="parentText" presStyleLbl="node1" presStyleIdx="0" presStyleCnt="4">
        <dgm:presLayoutVars>
          <dgm:chMax val="0"/>
          <dgm:bulletEnabled val="1"/>
        </dgm:presLayoutVars>
      </dgm:prSet>
      <dgm:spPr/>
      <dgm:t>
        <a:bodyPr/>
        <a:lstStyle/>
        <a:p>
          <a:endParaRPr lang="es-EC"/>
        </a:p>
      </dgm:t>
    </dgm:pt>
    <dgm:pt modelId="{66E71493-ED82-478A-AE12-3C1FA0A9E876}" type="pres">
      <dgm:prSet presAssocID="{C0F38B31-FB26-4E98-804D-0BDA48EB1FCB}" presName="negativeSpace" presStyleCnt="0"/>
      <dgm:spPr/>
    </dgm:pt>
    <dgm:pt modelId="{C00EC353-E71E-4D41-A06A-A17C8D34DF2E}" type="pres">
      <dgm:prSet presAssocID="{C0F38B31-FB26-4E98-804D-0BDA48EB1FCB}" presName="childText" presStyleLbl="conFgAcc1" presStyleIdx="0" presStyleCnt="4">
        <dgm:presLayoutVars>
          <dgm:bulletEnabled val="1"/>
        </dgm:presLayoutVars>
      </dgm:prSet>
      <dgm:spPr/>
    </dgm:pt>
    <dgm:pt modelId="{4EDED7D9-6C2C-4A6C-AC5C-EF448C69DD97}" type="pres">
      <dgm:prSet presAssocID="{A1ACDE80-6FDC-46EE-969A-457D1A0142E6}" presName="spaceBetweenRectangles" presStyleCnt="0"/>
      <dgm:spPr/>
    </dgm:pt>
    <dgm:pt modelId="{DE57FFF7-62ED-408A-819E-C2BEC9A5BE1B}" type="pres">
      <dgm:prSet presAssocID="{D8874E3D-76A4-465E-96A8-75ACBB153570}" presName="parentLin" presStyleCnt="0"/>
      <dgm:spPr/>
    </dgm:pt>
    <dgm:pt modelId="{950E8E26-6F39-4864-8E36-D6D0A2493E07}" type="pres">
      <dgm:prSet presAssocID="{D8874E3D-76A4-465E-96A8-75ACBB153570}" presName="parentLeftMargin" presStyleLbl="node1" presStyleIdx="0" presStyleCnt="4"/>
      <dgm:spPr/>
      <dgm:t>
        <a:bodyPr/>
        <a:lstStyle/>
        <a:p>
          <a:endParaRPr lang="es-EC"/>
        </a:p>
      </dgm:t>
    </dgm:pt>
    <dgm:pt modelId="{7A613CF0-6C2C-4C9D-A82C-0E072AA9D87F}" type="pres">
      <dgm:prSet presAssocID="{D8874E3D-76A4-465E-96A8-75ACBB153570}" presName="parentText" presStyleLbl="node1" presStyleIdx="1" presStyleCnt="4">
        <dgm:presLayoutVars>
          <dgm:chMax val="0"/>
          <dgm:bulletEnabled val="1"/>
        </dgm:presLayoutVars>
      </dgm:prSet>
      <dgm:spPr/>
      <dgm:t>
        <a:bodyPr/>
        <a:lstStyle/>
        <a:p>
          <a:endParaRPr lang="es-EC"/>
        </a:p>
      </dgm:t>
    </dgm:pt>
    <dgm:pt modelId="{E2AA070E-2324-494F-AF07-992AD3672FE6}" type="pres">
      <dgm:prSet presAssocID="{D8874E3D-76A4-465E-96A8-75ACBB153570}" presName="negativeSpace" presStyleCnt="0"/>
      <dgm:spPr/>
    </dgm:pt>
    <dgm:pt modelId="{AA3D13E9-3CC9-42BE-BD5F-2BDC3D04BD1F}" type="pres">
      <dgm:prSet presAssocID="{D8874E3D-76A4-465E-96A8-75ACBB153570}" presName="childText" presStyleLbl="conFgAcc1" presStyleIdx="1" presStyleCnt="4">
        <dgm:presLayoutVars>
          <dgm:bulletEnabled val="1"/>
        </dgm:presLayoutVars>
      </dgm:prSet>
      <dgm:spPr/>
    </dgm:pt>
    <dgm:pt modelId="{1D6050CA-44AB-4B8E-80CD-963AB0F7FC80}" type="pres">
      <dgm:prSet presAssocID="{A9D2F334-6449-4ABE-A6CA-32327D477862}" presName="spaceBetweenRectangles" presStyleCnt="0"/>
      <dgm:spPr/>
    </dgm:pt>
    <dgm:pt modelId="{BC654A68-56B8-4339-BF0F-BA481968AB1B}" type="pres">
      <dgm:prSet presAssocID="{92254DE5-7053-4A30-9847-E8B75F979A96}" presName="parentLin" presStyleCnt="0"/>
      <dgm:spPr/>
    </dgm:pt>
    <dgm:pt modelId="{FF395FB0-778E-48AB-A731-93B358989CEB}" type="pres">
      <dgm:prSet presAssocID="{92254DE5-7053-4A30-9847-E8B75F979A96}" presName="parentLeftMargin" presStyleLbl="node1" presStyleIdx="1" presStyleCnt="4"/>
      <dgm:spPr/>
      <dgm:t>
        <a:bodyPr/>
        <a:lstStyle/>
        <a:p>
          <a:endParaRPr lang="es-EC"/>
        </a:p>
      </dgm:t>
    </dgm:pt>
    <dgm:pt modelId="{9E039D5C-E671-43D4-8580-7DDB656FE87C}" type="pres">
      <dgm:prSet presAssocID="{92254DE5-7053-4A30-9847-E8B75F979A96}" presName="parentText" presStyleLbl="node1" presStyleIdx="2" presStyleCnt="4">
        <dgm:presLayoutVars>
          <dgm:chMax val="0"/>
          <dgm:bulletEnabled val="1"/>
        </dgm:presLayoutVars>
      </dgm:prSet>
      <dgm:spPr/>
      <dgm:t>
        <a:bodyPr/>
        <a:lstStyle/>
        <a:p>
          <a:endParaRPr lang="es-EC"/>
        </a:p>
      </dgm:t>
    </dgm:pt>
    <dgm:pt modelId="{28D97A8E-F04D-41E5-ABE1-9590D75B8277}" type="pres">
      <dgm:prSet presAssocID="{92254DE5-7053-4A30-9847-E8B75F979A96}" presName="negativeSpace" presStyleCnt="0"/>
      <dgm:spPr/>
    </dgm:pt>
    <dgm:pt modelId="{28980B8B-0E0C-4A40-8099-1ADDA547C047}" type="pres">
      <dgm:prSet presAssocID="{92254DE5-7053-4A30-9847-E8B75F979A96}" presName="childText" presStyleLbl="conFgAcc1" presStyleIdx="2" presStyleCnt="4">
        <dgm:presLayoutVars>
          <dgm:bulletEnabled val="1"/>
        </dgm:presLayoutVars>
      </dgm:prSet>
      <dgm:spPr/>
      <dgm:t>
        <a:bodyPr/>
        <a:lstStyle/>
        <a:p>
          <a:endParaRPr lang="es-EC"/>
        </a:p>
      </dgm:t>
    </dgm:pt>
    <dgm:pt modelId="{331FF9BB-210A-49A9-BB64-A6867C6F292B}" type="pres">
      <dgm:prSet presAssocID="{B290F78A-F733-4FB3-AD00-9A6DA2D13461}" presName="spaceBetweenRectangles" presStyleCnt="0"/>
      <dgm:spPr/>
    </dgm:pt>
    <dgm:pt modelId="{2D73E5FC-F743-430A-BF7D-C6548B97EB46}" type="pres">
      <dgm:prSet presAssocID="{8C28B0C2-23B3-4F90-A7CA-0B8EA4818E1E}" presName="parentLin" presStyleCnt="0"/>
      <dgm:spPr/>
    </dgm:pt>
    <dgm:pt modelId="{3D16FAEB-CD70-40E8-8A9F-F5333AEE093A}" type="pres">
      <dgm:prSet presAssocID="{8C28B0C2-23B3-4F90-A7CA-0B8EA4818E1E}" presName="parentLeftMargin" presStyleLbl="node1" presStyleIdx="2" presStyleCnt="4"/>
      <dgm:spPr/>
      <dgm:t>
        <a:bodyPr/>
        <a:lstStyle/>
        <a:p>
          <a:endParaRPr lang="es-EC"/>
        </a:p>
      </dgm:t>
    </dgm:pt>
    <dgm:pt modelId="{CD5FF3FC-E11D-4248-92AE-DCE85E83EFE9}" type="pres">
      <dgm:prSet presAssocID="{8C28B0C2-23B3-4F90-A7CA-0B8EA4818E1E}" presName="parentText" presStyleLbl="node1" presStyleIdx="3" presStyleCnt="4">
        <dgm:presLayoutVars>
          <dgm:chMax val="0"/>
          <dgm:bulletEnabled val="1"/>
        </dgm:presLayoutVars>
      </dgm:prSet>
      <dgm:spPr/>
      <dgm:t>
        <a:bodyPr/>
        <a:lstStyle/>
        <a:p>
          <a:endParaRPr lang="es-EC"/>
        </a:p>
      </dgm:t>
    </dgm:pt>
    <dgm:pt modelId="{DA7F2D59-4B44-4BB3-BB85-C87FC5FC7239}" type="pres">
      <dgm:prSet presAssocID="{8C28B0C2-23B3-4F90-A7CA-0B8EA4818E1E}" presName="negativeSpace" presStyleCnt="0"/>
      <dgm:spPr/>
    </dgm:pt>
    <dgm:pt modelId="{A427ACB8-DDD1-45FF-8DA5-B7304894D5EE}" type="pres">
      <dgm:prSet presAssocID="{8C28B0C2-23B3-4F90-A7CA-0B8EA4818E1E}" presName="childText" presStyleLbl="conFgAcc1" presStyleIdx="3" presStyleCnt="4">
        <dgm:presLayoutVars>
          <dgm:bulletEnabled val="1"/>
        </dgm:presLayoutVars>
      </dgm:prSet>
      <dgm:spPr/>
    </dgm:pt>
  </dgm:ptLst>
  <dgm:cxnLst>
    <dgm:cxn modelId="{75527881-D750-47A9-851E-9363FB17E37E}" type="presOf" srcId="{40FB8D06-84C9-4373-90FE-1C187164EB8C}" destId="{FFEBB82F-C1EA-4C7F-B2FD-E590F6F9EDD8}" srcOrd="0" destOrd="0" presId="urn:microsoft.com/office/officeart/2005/8/layout/list1"/>
    <dgm:cxn modelId="{14C71C59-672C-4147-826D-08525138E5E8}" type="presOf" srcId="{92254DE5-7053-4A30-9847-E8B75F979A96}" destId="{9E039D5C-E671-43D4-8580-7DDB656FE87C}" srcOrd="1" destOrd="0" presId="urn:microsoft.com/office/officeart/2005/8/layout/list1"/>
    <dgm:cxn modelId="{F55EAA9F-5850-4C7F-A5D9-7AA6CB252CE3}" type="presOf" srcId="{D8874E3D-76A4-465E-96A8-75ACBB153570}" destId="{7A613CF0-6C2C-4C9D-A82C-0E072AA9D87F}" srcOrd="1" destOrd="0" presId="urn:microsoft.com/office/officeart/2005/8/layout/list1"/>
    <dgm:cxn modelId="{440319B4-F013-46D9-BDC1-8C8A91D370A0}" srcId="{40FB8D06-84C9-4373-90FE-1C187164EB8C}" destId="{C0F38B31-FB26-4E98-804D-0BDA48EB1FCB}" srcOrd="0" destOrd="0" parTransId="{22253BD9-512C-4D0B-AEA2-EA73F275D17F}" sibTransId="{A1ACDE80-6FDC-46EE-969A-457D1A0142E6}"/>
    <dgm:cxn modelId="{F9188B74-8577-4BAC-84A0-D67D0D249AC6}" srcId="{40FB8D06-84C9-4373-90FE-1C187164EB8C}" destId="{92254DE5-7053-4A30-9847-E8B75F979A96}" srcOrd="2" destOrd="0" parTransId="{6104828D-891A-4BC0-98E2-5F07EC98B3AC}" sibTransId="{B290F78A-F733-4FB3-AD00-9A6DA2D13461}"/>
    <dgm:cxn modelId="{75AA581E-B639-4FA2-8D0C-D56BB5922C79}" type="presOf" srcId="{8C28B0C2-23B3-4F90-A7CA-0B8EA4818E1E}" destId="{CD5FF3FC-E11D-4248-92AE-DCE85E83EFE9}" srcOrd="1" destOrd="0" presId="urn:microsoft.com/office/officeart/2005/8/layout/list1"/>
    <dgm:cxn modelId="{EAF16362-9563-444C-99D7-4C63BF1283AE}" type="presOf" srcId="{C0F38B31-FB26-4E98-804D-0BDA48EB1FCB}" destId="{1AD66ED2-64EE-4949-B784-7DBCEAD17A53}" srcOrd="0" destOrd="0" presId="urn:microsoft.com/office/officeart/2005/8/layout/list1"/>
    <dgm:cxn modelId="{8747D482-0F33-4455-A7AD-A31AC85FA8BF}" srcId="{40FB8D06-84C9-4373-90FE-1C187164EB8C}" destId="{8C28B0C2-23B3-4F90-A7CA-0B8EA4818E1E}" srcOrd="3" destOrd="0" parTransId="{46BEAD94-A8CB-45E1-AB60-2A1B752EA093}" sibTransId="{15046D36-66A2-4B4E-A100-617E76C565CE}"/>
    <dgm:cxn modelId="{F6400566-A300-434A-8ECB-ED7582E156D8}" type="presOf" srcId="{92254DE5-7053-4A30-9847-E8B75F979A96}" destId="{FF395FB0-778E-48AB-A731-93B358989CEB}" srcOrd="0" destOrd="0" presId="urn:microsoft.com/office/officeart/2005/8/layout/list1"/>
    <dgm:cxn modelId="{FA2554E4-7E2E-4D72-B5D1-62567073A8C2}" type="presOf" srcId="{D8874E3D-76A4-465E-96A8-75ACBB153570}" destId="{950E8E26-6F39-4864-8E36-D6D0A2493E07}" srcOrd="0" destOrd="0" presId="urn:microsoft.com/office/officeart/2005/8/layout/list1"/>
    <dgm:cxn modelId="{5E0BB6F6-6F53-42B0-8EB2-AE313A5D09EB}" type="presOf" srcId="{8C28B0C2-23B3-4F90-A7CA-0B8EA4818E1E}" destId="{3D16FAEB-CD70-40E8-8A9F-F5333AEE093A}" srcOrd="0" destOrd="0" presId="urn:microsoft.com/office/officeart/2005/8/layout/list1"/>
    <dgm:cxn modelId="{8FEFE7C6-D951-4C16-86C9-17E9C423F8C2}" type="presOf" srcId="{C0F38B31-FB26-4E98-804D-0BDA48EB1FCB}" destId="{DECD0588-98E0-415F-B4D6-233AA76C1022}" srcOrd="1" destOrd="0" presId="urn:microsoft.com/office/officeart/2005/8/layout/list1"/>
    <dgm:cxn modelId="{A27A8FAE-45B7-46FF-BF7C-4C85A3C0C109}" srcId="{40FB8D06-84C9-4373-90FE-1C187164EB8C}" destId="{D8874E3D-76A4-465E-96A8-75ACBB153570}" srcOrd="1" destOrd="0" parTransId="{DC6D852E-91E5-4F4C-BF9F-3899C2190FE2}" sibTransId="{A9D2F334-6449-4ABE-A6CA-32327D477862}"/>
    <dgm:cxn modelId="{310B920D-92D0-4BF4-8148-17731FFC8AA2}" type="presParOf" srcId="{FFEBB82F-C1EA-4C7F-B2FD-E590F6F9EDD8}" destId="{6F6A463E-260A-4BBE-9556-AF0206ECDAB9}" srcOrd="0" destOrd="0" presId="urn:microsoft.com/office/officeart/2005/8/layout/list1"/>
    <dgm:cxn modelId="{F01D5112-3D17-4CF1-B69D-8F0CB9B6B1EC}" type="presParOf" srcId="{6F6A463E-260A-4BBE-9556-AF0206ECDAB9}" destId="{1AD66ED2-64EE-4949-B784-7DBCEAD17A53}" srcOrd="0" destOrd="0" presId="urn:microsoft.com/office/officeart/2005/8/layout/list1"/>
    <dgm:cxn modelId="{9BD65760-ABC9-418B-8846-BFD676DC816A}" type="presParOf" srcId="{6F6A463E-260A-4BBE-9556-AF0206ECDAB9}" destId="{DECD0588-98E0-415F-B4D6-233AA76C1022}" srcOrd="1" destOrd="0" presId="urn:microsoft.com/office/officeart/2005/8/layout/list1"/>
    <dgm:cxn modelId="{FA03666D-3BD3-40F7-90E3-0A845A54C07A}" type="presParOf" srcId="{FFEBB82F-C1EA-4C7F-B2FD-E590F6F9EDD8}" destId="{66E71493-ED82-478A-AE12-3C1FA0A9E876}" srcOrd="1" destOrd="0" presId="urn:microsoft.com/office/officeart/2005/8/layout/list1"/>
    <dgm:cxn modelId="{4207F1F6-D4EB-4860-BE19-F4209906956E}" type="presParOf" srcId="{FFEBB82F-C1EA-4C7F-B2FD-E590F6F9EDD8}" destId="{C00EC353-E71E-4D41-A06A-A17C8D34DF2E}" srcOrd="2" destOrd="0" presId="urn:microsoft.com/office/officeart/2005/8/layout/list1"/>
    <dgm:cxn modelId="{A872F777-9ECB-4480-8061-1376119DFF6A}" type="presParOf" srcId="{FFEBB82F-C1EA-4C7F-B2FD-E590F6F9EDD8}" destId="{4EDED7D9-6C2C-4A6C-AC5C-EF448C69DD97}" srcOrd="3" destOrd="0" presId="urn:microsoft.com/office/officeart/2005/8/layout/list1"/>
    <dgm:cxn modelId="{07F3D58A-FA8A-421E-825E-DE96FD942693}" type="presParOf" srcId="{FFEBB82F-C1EA-4C7F-B2FD-E590F6F9EDD8}" destId="{DE57FFF7-62ED-408A-819E-C2BEC9A5BE1B}" srcOrd="4" destOrd="0" presId="urn:microsoft.com/office/officeart/2005/8/layout/list1"/>
    <dgm:cxn modelId="{ADD6A005-23F8-4F23-A69B-D388132F2542}" type="presParOf" srcId="{DE57FFF7-62ED-408A-819E-C2BEC9A5BE1B}" destId="{950E8E26-6F39-4864-8E36-D6D0A2493E07}" srcOrd="0" destOrd="0" presId="urn:microsoft.com/office/officeart/2005/8/layout/list1"/>
    <dgm:cxn modelId="{4C6E2B80-5841-4D27-8B7C-814D2E17C29D}" type="presParOf" srcId="{DE57FFF7-62ED-408A-819E-C2BEC9A5BE1B}" destId="{7A613CF0-6C2C-4C9D-A82C-0E072AA9D87F}" srcOrd="1" destOrd="0" presId="urn:microsoft.com/office/officeart/2005/8/layout/list1"/>
    <dgm:cxn modelId="{40FAA56D-1AFE-4460-AF7A-54A873D5EC63}" type="presParOf" srcId="{FFEBB82F-C1EA-4C7F-B2FD-E590F6F9EDD8}" destId="{E2AA070E-2324-494F-AF07-992AD3672FE6}" srcOrd="5" destOrd="0" presId="urn:microsoft.com/office/officeart/2005/8/layout/list1"/>
    <dgm:cxn modelId="{E61A3F2D-F634-44DC-AB7C-698A51C256AE}" type="presParOf" srcId="{FFEBB82F-C1EA-4C7F-B2FD-E590F6F9EDD8}" destId="{AA3D13E9-3CC9-42BE-BD5F-2BDC3D04BD1F}" srcOrd="6" destOrd="0" presId="urn:microsoft.com/office/officeart/2005/8/layout/list1"/>
    <dgm:cxn modelId="{F5F57C7A-2EBB-4A2B-83D7-49F07F86E9E8}" type="presParOf" srcId="{FFEBB82F-C1EA-4C7F-B2FD-E590F6F9EDD8}" destId="{1D6050CA-44AB-4B8E-80CD-963AB0F7FC80}" srcOrd="7" destOrd="0" presId="urn:microsoft.com/office/officeart/2005/8/layout/list1"/>
    <dgm:cxn modelId="{DCB74573-EF1F-4244-9A0A-6C68F4E761F3}" type="presParOf" srcId="{FFEBB82F-C1EA-4C7F-B2FD-E590F6F9EDD8}" destId="{BC654A68-56B8-4339-BF0F-BA481968AB1B}" srcOrd="8" destOrd="0" presId="urn:microsoft.com/office/officeart/2005/8/layout/list1"/>
    <dgm:cxn modelId="{90F1E139-2DDE-44CB-A44C-296B6ADD076B}" type="presParOf" srcId="{BC654A68-56B8-4339-BF0F-BA481968AB1B}" destId="{FF395FB0-778E-48AB-A731-93B358989CEB}" srcOrd="0" destOrd="0" presId="urn:microsoft.com/office/officeart/2005/8/layout/list1"/>
    <dgm:cxn modelId="{D9B59165-BB25-4E48-A980-CBC0CA2761A8}" type="presParOf" srcId="{BC654A68-56B8-4339-BF0F-BA481968AB1B}" destId="{9E039D5C-E671-43D4-8580-7DDB656FE87C}" srcOrd="1" destOrd="0" presId="urn:microsoft.com/office/officeart/2005/8/layout/list1"/>
    <dgm:cxn modelId="{EEB61780-9CCD-4267-93E6-ADE3F5DAE76E}" type="presParOf" srcId="{FFEBB82F-C1EA-4C7F-B2FD-E590F6F9EDD8}" destId="{28D97A8E-F04D-41E5-ABE1-9590D75B8277}" srcOrd="9" destOrd="0" presId="urn:microsoft.com/office/officeart/2005/8/layout/list1"/>
    <dgm:cxn modelId="{12F92F4C-DC39-451D-BAD0-C425E8AD39AB}" type="presParOf" srcId="{FFEBB82F-C1EA-4C7F-B2FD-E590F6F9EDD8}" destId="{28980B8B-0E0C-4A40-8099-1ADDA547C047}" srcOrd="10" destOrd="0" presId="urn:microsoft.com/office/officeart/2005/8/layout/list1"/>
    <dgm:cxn modelId="{6415CEB2-5B1C-478E-8D0B-B9736B2F69A3}" type="presParOf" srcId="{FFEBB82F-C1EA-4C7F-B2FD-E590F6F9EDD8}" destId="{331FF9BB-210A-49A9-BB64-A6867C6F292B}" srcOrd="11" destOrd="0" presId="urn:microsoft.com/office/officeart/2005/8/layout/list1"/>
    <dgm:cxn modelId="{B7CFB0BC-6A93-412C-A13A-937EE3C546BD}" type="presParOf" srcId="{FFEBB82F-C1EA-4C7F-B2FD-E590F6F9EDD8}" destId="{2D73E5FC-F743-430A-BF7D-C6548B97EB46}" srcOrd="12" destOrd="0" presId="urn:microsoft.com/office/officeart/2005/8/layout/list1"/>
    <dgm:cxn modelId="{585724E8-3B3F-4E64-869B-F978C4C1E76F}" type="presParOf" srcId="{2D73E5FC-F743-430A-BF7D-C6548B97EB46}" destId="{3D16FAEB-CD70-40E8-8A9F-F5333AEE093A}" srcOrd="0" destOrd="0" presId="urn:microsoft.com/office/officeart/2005/8/layout/list1"/>
    <dgm:cxn modelId="{E72C7197-9DA7-4199-9A9E-E54869F53598}" type="presParOf" srcId="{2D73E5FC-F743-430A-BF7D-C6548B97EB46}" destId="{CD5FF3FC-E11D-4248-92AE-DCE85E83EFE9}" srcOrd="1" destOrd="0" presId="urn:microsoft.com/office/officeart/2005/8/layout/list1"/>
    <dgm:cxn modelId="{1544BA73-BEB9-433A-AE15-1B62027146DC}" type="presParOf" srcId="{FFEBB82F-C1EA-4C7F-B2FD-E590F6F9EDD8}" destId="{DA7F2D59-4B44-4BB3-BB85-C87FC5FC7239}" srcOrd="13" destOrd="0" presId="urn:microsoft.com/office/officeart/2005/8/layout/list1"/>
    <dgm:cxn modelId="{CFC98422-A84B-414C-BCCF-654BD0DBF63D}" type="presParOf" srcId="{FFEBB82F-C1EA-4C7F-B2FD-E590F6F9EDD8}" destId="{A427ACB8-DDD1-45FF-8DA5-B7304894D5EE}" srcOrd="14" destOrd="0" presId="urn:microsoft.com/office/officeart/2005/8/layout/list1"/>
  </dgm:cxnLst>
  <dgm:bg/>
  <dgm:whole/>
</dgm:dataModel>
</file>

<file path=ppt/diagrams/data7.xml><?xml version="1.0" encoding="utf-8"?>
<dgm:dataModel xmlns:dgm="http://schemas.openxmlformats.org/drawingml/2006/diagram" xmlns:a="http://schemas.openxmlformats.org/drawingml/2006/main">
  <dgm:ptLst>
    <dgm:pt modelId="{CCDAC203-AD3D-49B8-8081-F42E2682E3A2}" type="doc">
      <dgm:prSet loTypeId="urn:microsoft.com/office/officeart/2005/8/layout/default" loCatId="list" qsTypeId="urn:microsoft.com/office/officeart/2005/8/quickstyle/simple3" qsCatId="simple" csTypeId="urn:microsoft.com/office/officeart/2005/8/colors/colorful4" csCatId="colorful" phldr="1"/>
      <dgm:spPr/>
      <dgm:t>
        <a:bodyPr/>
        <a:lstStyle/>
        <a:p>
          <a:endParaRPr lang="es-EC"/>
        </a:p>
      </dgm:t>
    </dgm:pt>
    <dgm:pt modelId="{0D0FDD44-56F3-4C56-8D8C-536DD7DDD27C}">
      <dgm:prSet phldrT="[Texto]" custT="1"/>
      <dgm:spPr/>
      <dgm:t>
        <a:bodyPr/>
        <a:lstStyle/>
        <a:p>
          <a:r>
            <a:rPr lang="es-EC" sz="1800" b="1" dirty="0" smtClean="0"/>
            <a:t>Inició como crédito informal</a:t>
          </a:r>
          <a:endParaRPr lang="es-EC" sz="1800" b="1" dirty="0"/>
        </a:p>
      </dgm:t>
    </dgm:pt>
    <dgm:pt modelId="{1BBBA935-4981-4393-A209-9614E24AA002}" type="parTrans" cxnId="{DBA5DE0D-334B-47C5-92BE-F4522F3A2719}">
      <dgm:prSet/>
      <dgm:spPr/>
      <dgm:t>
        <a:bodyPr/>
        <a:lstStyle/>
        <a:p>
          <a:endParaRPr lang="es-EC"/>
        </a:p>
      </dgm:t>
    </dgm:pt>
    <dgm:pt modelId="{D89C1F4E-2F4B-40ED-9A29-D29F70DF3F29}" type="sibTrans" cxnId="{DBA5DE0D-334B-47C5-92BE-F4522F3A2719}">
      <dgm:prSet/>
      <dgm:spPr/>
      <dgm:t>
        <a:bodyPr/>
        <a:lstStyle/>
        <a:p>
          <a:endParaRPr lang="es-EC"/>
        </a:p>
      </dgm:t>
    </dgm:pt>
    <dgm:pt modelId="{45584B76-DFE7-4FF3-A038-011862DD0362}">
      <dgm:prSet phldrT="[Texto]" custT="1"/>
      <dgm:spPr/>
      <dgm:t>
        <a:bodyPr/>
        <a:lstStyle/>
        <a:p>
          <a:r>
            <a:rPr lang="es-EC" sz="1800" b="1" dirty="0" smtClean="0"/>
            <a:t>Estado para que instituciones públicas </a:t>
          </a:r>
          <a:endParaRPr lang="es-EC" sz="1800" b="1" dirty="0"/>
        </a:p>
      </dgm:t>
    </dgm:pt>
    <dgm:pt modelId="{698B4669-0DCA-45A4-928D-2CB49F7786A2}" type="parTrans" cxnId="{7526BE6C-E3BB-4C86-9EF8-FC771FFCA2C0}">
      <dgm:prSet/>
      <dgm:spPr/>
      <dgm:t>
        <a:bodyPr/>
        <a:lstStyle/>
        <a:p>
          <a:endParaRPr lang="es-EC"/>
        </a:p>
      </dgm:t>
    </dgm:pt>
    <dgm:pt modelId="{39AB0C6F-64A6-475E-8583-A01FF1D7796D}" type="sibTrans" cxnId="{7526BE6C-E3BB-4C86-9EF8-FC771FFCA2C0}">
      <dgm:prSet/>
      <dgm:spPr/>
      <dgm:t>
        <a:bodyPr/>
        <a:lstStyle/>
        <a:p>
          <a:endParaRPr lang="es-EC"/>
        </a:p>
      </dgm:t>
    </dgm:pt>
    <dgm:pt modelId="{62CCA487-D169-486C-94D7-AF672DEAFF34}">
      <dgm:prSet phldrT="[Texto]" custT="1"/>
      <dgm:spPr/>
      <dgm:t>
        <a:bodyPr/>
        <a:lstStyle/>
        <a:p>
          <a:r>
            <a:rPr lang="es-EC" sz="1800" b="1" dirty="0" smtClean="0"/>
            <a:t>Banca pública </a:t>
          </a:r>
        </a:p>
        <a:p>
          <a:r>
            <a:rPr lang="es-EC" sz="1800" b="1" dirty="0" smtClean="0"/>
            <a:t>CFN</a:t>
          </a:r>
          <a:br>
            <a:rPr lang="es-EC" sz="1800" b="1" dirty="0" smtClean="0"/>
          </a:br>
          <a:r>
            <a:rPr lang="es-EC" sz="1800" b="1" dirty="0" smtClean="0"/>
            <a:t>BNF</a:t>
          </a:r>
          <a:endParaRPr lang="es-EC" sz="1800" b="1" dirty="0"/>
        </a:p>
      </dgm:t>
    </dgm:pt>
    <dgm:pt modelId="{CC585C75-D69F-4BC4-ABA0-DF9BCECAA60D}" type="parTrans" cxnId="{B19B1D49-3B6D-4F2E-9F4A-F3016CDD1E4B}">
      <dgm:prSet/>
      <dgm:spPr/>
      <dgm:t>
        <a:bodyPr/>
        <a:lstStyle/>
        <a:p>
          <a:endParaRPr lang="es-EC"/>
        </a:p>
      </dgm:t>
    </dgm:pt>
    <dgm:pt modelId="{5E942990-FF8B-43A5-A8FB-8A6A24D4CEA4}" type="sibTrans" cxnId="{B19B1D49-3B6D-4F2E-9F4A-F3016CDD1E4B}">
      <dgm:prSet/>
      <dgm:spPr/>
      <dgm:t>
        <a:bodyPr/>
        <a:lstStyle/>
        <a:p>
          <a:endParaRPr lang="es-EC"/>
        </a:p>
      </dgm:t>
    </dgm:pt>
    <dgm:pt modelId="{07A63608-40A1-44F8-9F16-82743E79197F}" type="pres">
      <dgm:prSet presAssocID="{CCDAC203-AD3D-49B8-8081-F42E2682E3A2}" presName="diagram" presStyleCnt="0">
        <dgm:presLayoutVars>
          <dgm:dir/>
          <dgm:resizeHandles val="exact"/>
        </dgm:presLayoutVars>
      </dgm:prSet>
      <dgm:spPr/>
      <dgm:t>
        <a:bodyPr/>
        <a:lstStyle/>
        <a:p>
          <a:endParaRPr lang="es-EC"/>
        </a:p>
      </dgm:t>
    </dgm:pt>
    <dgm:pt modelId="{7AE96F29-9292-47D6-8161-E998155386BD}" type="pres">
      <dgm:prSet presAssocID="{0D0FDD44-56F3-4C56-8D8C-536DD7DDD27C}" presName="node" presStyleLbl="node1" presStyleIdx="0" presStyleCnt="3">
        <dgm:presLayoutVars>
          <dgm:bulletEnabled val="1"/>
        </dgm:presLayoutVars>
      </dgm:prSet>
      <dgm:spPr/>
      <dgm:t>
        <a:bodyPr/>
        <a:lstStyle/>
        <a:p>
          <a:endParaRPr lang="es-EC"/>
        </a:p>
      </dgm:t>
    </dgm:pt>
    <dgm:pt modelId="{7E92178D-85B1-4689-8675-7084E3B20876}" type="pres">
      <dgm:prSet presAssocID="{D89C1F4E-2F4B-40ED-9A29-D29F70DF3F29}" presName="sibTrans" presStyleCnt="0"/>
      <dgm:spPr/>
    </dgm:pt>
    <dgm:pt modelId="{023A4AD8-6197-4AD8-B27C-EE75122AFECB}" type="pres">
      <dgm:prSet presAssocID="{45584B76-DFE7-4FF3-A038-011862DD0362}" presName="node" presStyleLbl="node1" presStyleIdx="1" presStyleCnt="3">
        <dgm:presLayoutVars>
          <dgm:bulletEnabled val="1"/>
        </dgm:presLayoutVars>
      </dgm:prSet>
      <dgm:spPr/>
      <dgm:t>
        <a:bodyPr/>
        <a:lstStyle/>
        <a:p>
          <a:endParaRPr lang="es-EC"/>
        </a:p>
      </dgm:t>
    </dgm:pt>
    <dgm:pt modelId="{2F0E1B7D-2021-4732-9244-AB09DD713678}" type="pres">
      <dgm:prSet presAssocID="{39AB0C6F-64A6-475E-8583-A01FF1D7796D}" presName="sibTrans" presStyleCnt="0"/>
      <dgm:spPr/>
    </dgm:pt>
    <dgm:pt modelId="{9F17FF5F-66E5-4777-942C-A82F0CEAC0B5}" type="pres">
      <dgm:prSet presAssocID="{62CCA487-D169-486C-94D7-AF672DEAFF34}" presName="node" presStyleLbl="node1" presStyleIdx="2" presStyleCnt="3" custLinFactNeighborX="-4188" custLinFactNeighborY="-5605">
        <dgm:presLayoutVars>
          <dgm:bulletEnabled val="1"/>
        </dgm:presLayoutVars>
      </dgm:prSet>
      <dgm:spPr/>
      <dgm:t>
        <a:bodyPr/>
        <a:lstStyle/>
        <a:p>
          <a:endParaRPr lang="es-EC"/>
        </a:p>
      </dgm:t>
    </dgm:pt>
  </dgm:ptLst>
  <dgm:cxnLst>
    <dgm:cxn modelId="{BFB0137D-27B4-436B-A1AD-55AE17FD9E04}" type="presOf" srcId="{62CCA487-D169-486C-94D7-AF672DEAFF34}" destId="{9F17FF5F-66E5-4777-942C-A82F0CEAC0B5}" srcOrd="0" destOrd="0" presId="urn:microsoft.com/office/officeart/2005/8/layout/default"/>
    <dgm:cxn modelId="{DBA5DE0D-334B-47C5-92BE-F4522F3A2719}" srcId="{CCDAC203-AD3D-49B8-8081-F42E2682E3A2}" destId="{0D0FDD44-56F3-4C56-8D8C-536DD7DDD27C}" srcOrd="0" destOrd="0" parTransId="{1BBBA935-4981-4393-A209-9614E24AA002}" sibTransId="{D89C1F4E-2F4B-40ED-9A29-D29F70DF3F29}"/>
    <dgm:cxn modelId="{B19B1D49-3B6D-4F2E-9F4A-F3016CDD1E4B}" srcId="{CCDAC203-AD3D-49B8-8081-F42E2682E3A2}" destId="{62CCA487-D169-486C-94D7-AF672DEAFF34}" srcOrd="2" destOrd="0" parTransId="{CC585C75-D69F-4BC4-ABA0-DF9BCECAA60D}" sibTransId="{5E942990-FF8B-43A5-A8FB-8A6A24D4CEA4}"/>
    <dgm:cxn modelId="{E323FE1B-F8CD-456D-A72C-A96AE6A8A11C}" type="presOf" srcId="{45584B76-DFE7-4FF3-A038-011862DD0362}" destId="{023A4AD8-6197-4AD8-B27C-EE75122AFECB}" srcOrd="0" destOrd="0" presId="urn:microsoft.com/office/officeart/2005/8/layout/default"/>
    <dgm:cxn modelId="{6DE1BA05-6CEA-45C4-A364-65630B218E0E}" type="presOf" srcId="{CCDAC203-AD3D-49B8-8081-F42E2682E3A2}" destId="{07A63608-40A1-44F8-9F16-82743E79197F}" srcOrd="0" destOrd="0" presId="urn:microsoft.com/office/officeart/2005/8/layout/default"/>
    <dgm:cxn modelId="{7526BE6C-E3BB-4C86-9EF8-FC771FFCA2C0}" srcId="{CCDAC203-AD3D-49B8-8081-F42E2682E3A2}" destId="{45584B76-DFE7-4FF3-A038-011862DD0362}" srcOrd="1" destOrd="0" parTransId="{698B4669-0DCA-45A4-928D-2CB49F7786A2}" sibTransId="{39AB0C6F-64A6-475E-8583-A01FF1D7796D}"/>
    <dgm:cxn modelId="{EF212C98-D406-4270-AA8D-82E34BA93A1B}" type="presOf" srcId="{0D0FDD44-56F3-4C56-8D8C-536DD7DDD27C}" destId="{7AE96F29-9292-47D6-8161-E998155386BD}" srcOrd="0" destOrd="0" presId="urn:microsoft.com/office/officeart/2005/8/layout/default"/>
    <dgm:cxn modelId="{BEB5D3D7-E96D-440C-BC55-9DD48E4FD1F9}" type="presParOf" srcId="{07A63608-40A1-44F8-9F16-82743E79197F}" destId="{7AE96F29-9292-47D6-8161-E998155386BD}" srcOrd="0" destOrd="0" presId="urn:microsoft.com/office/officeart/2005/8/layout/default"/>
    <dgm:cxn modelId="{BC40D512-0D09-4B94-B774-855330993DE5}" type="presParOf" srcId="{07A63608-40A1-44F8-9F16-82743E79197F}" destId="{7E92178D-85B1-4689-8675-7084E3B20876}" srcOrd="1" destOrd="0" presId="urn:microsoft.com/office/officeart/2005/8/layout/default"/>
    <dgm:cxn modelId="{5E5BA696-C4E7-411D-9B43-D95B1A9C37BF}" type="presParOf" srcId="{07A63608-40A1-44F8-9F16-82743E79197F}" destId="{023A4AD8-6197-4AD8-B27C-EE75122AFECB}" srcOrd="2" destOrd="0" presId="urn:microsoft.com/office/officeart/2005/8/layout/default"/>
    <dgm:cxn modelId="{7CDFA30E-CD93-4BC7-AAD4-946D008191B2}" type="presParOf" srcId="{07A63608-40A1-44F8-9F16-82743E79197F}" destId="{2F0E1B7D-2021-4732-9244-AB09DD713678}" srcOrd="3" destOrd="0" presId="urn:microsoft.com/office/officeart/2005/8/layout/default"/>
    <dgm:cxn modelId="{3AE2E8C7-AAD2-4484-95BA-24C51647AC65}" type="presParOf" srcId="{07A63608-40A1-44F8-9F16-82743E79197F}" destId="{9F17FF5F-66E5-4777-942C-A82F0CEAC0B5}" srcOrd="4" destOrd="0" presId="urn:microsoft.com/office/officeart/2005/8/layout/default"/>
  </dgm:cxnLst>
  <dgm:bg/>
  <dgm:whole/>
</dgm:dataModel>
</file>

<file path=ppt/diagrams/data8.xml><?xml version="1.0" encoding="utf-8"?>
<dgm:dataModel xmlns:dgm="http://schemas.openxmlformats.org/drawingml/2006/diagram" xmlns:a="http://schemas.openxmlformats.org/drawingml/2006/main">
  <dgm:ptLst>
    <dgm:pt modelId="{7310F7B5-3640-4583-8ED0-55A60A5241D8}" type="doc">
      <dgm:prSet loTypeId="urn:microsoft.com/office/officeart/2005/8/layout/default" loCatId="list" qsTypeId="urn:microsoft.com/office/officeart/2005/8/quickstyle/simple3" qsCatId="simple" csTypeId="urn:microsoft.com/office/officeart/2005/8/colors/colorful3" csCatId="colorful" phldr="1"/>
      <dgm:spPr/>
      <dgm:t>
        <a:bodyPr/>
        <a:lstStyle/>
        <a:p>
          <a:endParaRPr lang="es-EC"/>
        </a:p>
      </dgm:t>
    </dgm:pt>
    <dgm:pt modelId="{1B49DDFF-06A2-405A-9657-D0ADB6B6AD33}">
      <dgm:prSet phldrT="[Texto]" custT="1"/>
      <dgm:spPr/>
      <dgm:t>
        <a:bodyPr/>
        <a:lstStyle/>
        <a:p>
          <a:r>
            <a:rPr lang="es-EC" sz="1800" dirty="0" smtClean="0"/>
            <a:t>Las cooperativas son las entidades </a:t>
          </a:r>
          <a:r>
            <a:rPr lang="es-EC" sz="1800" dirty="0" err="1" smtClean="0"/>
            <a:t>microfinancieras</a:t>
          </a:r>
          <a:r>
            <a:rPr lang="es-EC" sz="1800" dirty="0" smtClean="0"/>
            <a:t> más utilizadas por la población para la solicitud de créditos debido a las facilidades que las mismas prestan a sus clientes.</a:t>
          </a:r>
          <a:endParaRPr lang="es-EC" sz="1800" dirty="0"/>
        </a:p>
      </dgm:t>
    </dgm:pt>
    <dgm:pt modelId="{573A710B-B85A-4CE7-B891-5344B502DAFD}" type="parTrans" cxnId="{C9815DA1-5298-4847-831C-22DE52594A77}">
      <dgm:prSet/>
      <dgm:spPr/>
      <dgm:t>
        <a:bodyPr/>
        <a:lstStyle/>
        <a:p>
          <a:endParaRPr lang="es-EC"/>
        </a:p>
      </dgm:t>
    </dgm:pt>
    <dgm:pt modelId="{D2E6E3A9-6EB8-4100-B7A5-919AF334030E}" type="sibTrans" cxnId="{C9815DA1-5298-4847-831C-22DE52594A77}">
      <dgm:prSet/>
      <dgm:spPr/>
      <dgm:t>
        <a:bodyPr/>
        <a:lstStyle/>
        <a:p>
          <a:endParaRPr lang="es-EC"/>
        </a:p>
      </dgm:t>
    </dgm:pt>
    <dgm:pt modelId="{6FCDC76B-7309-4ED3-B398-235D700ECD04}">
      <dgm:prSet custT="1"/>
      <dgm:spPr/>
      <dgm:t>
        <a:bodyPr/>
        <a:lstStyle/>
        <a:p>
          <a:r>
            <a:rPr lang="es-EC" sz="1800" dirty="0" smtClean="0"/>
            <a:t>En consecuencia la frecuencia de acceso a microcréditos es alta, estableciéndose que casi la mitad de la población ha realizado préstamos entre 4 a 6 veces, desde hace 3 años.</a:t>
          </a:r>
          <a:endParaRPr lang="es-EC" sz="1800" dirty="0"/>
        </a:p>
      </dgm:t>
    </dgm:pt>
    <dgm:pt modelId="{F20E457D-ECD3-4A6D-A5DA-1EF224DC7BB3}" type="parTrans" cxnId="{991ED860-76A6-4276-8255-4F40FE940C91}">
      <dgm:prSet/>
      <dgm:spPr/>
      <dgm:t>
        <a:bodyPr/>
        <a:lstStyle/>
        <a:p>
          <a:endParaRPr lang="es-EC"/>
        </a:p>
      </dgm:t>
    </dgm:pt>
    <dgm:pt modelId="{FC719228-C2E3-44EF-8FB7-E9D80DD15E54}" type="sibTrans" cxnId="{991ED860-76A6-4276-8255-4F40FE940C91}">
      <dgm:prSet/>
      <dgm:spPr/>
      <dgm:t>
        <a:bodyPr/>
        <a:lstStyle/>
        <a:p>
          <a:endParaRPr lang="es-EC"/>
        </a:p>
      </dgm:t>
    </dgm:pt>
    <dgm:pt modelId="{90EBCEC8-6CBE-4149-8721-14F69C6120C6}">
      <dgm:prSet custT="1"/>
      <dgm:spPr/>
      <dgm:t>
        <a:bodyPr/>
        <a:lstStyle/>
        <a:p>
          <a:r>
            <a:rPr lang="es-EC" sz="1800" dirty="0" smtClean="0"/>
            <a:t>Las entidades </a:t>
          </a:r>
          <a:r>
            <a:rPr lang="es-EC" sz="1800" dirty="0" err="1" smtClean="0"/>
            <a:t>microfinancieras</a:t>
          </a:r>
          <a:r>
            <a:rPr lang="es-EC" sz="1800" dirty="0" smtClean="0"/>
            <a:t> con mayor aceptación por parte de los usuarios del sector son: </a:t>
          </a:r>
          <a:r>
            <a:rPr lang="es-EC" sz="1800" dirty="0" err="1" smtClean="0"/>
            <a:t>Cooprogreso</a:t>
          </a:r>
          <a:r>
            <a:rPr lang="es-EC" sz="1800" dirty="0" smtClean="0"/>
            <a:t>. Fundación Alternativa, </a:t>
          </a:r>
          <a:r>
            <a:rPr lang="es-EC" sz="1800" dirty="0" err="1" smtClean="0"/>
            <a:t>Fundamic</a:t>
          </a:r>
          <a:r>
            <a:rPr lang="es-EC" sz="1800" dirty="0" smtClean="0"/>
            <a:t> y la Cooperativa 4 de Octubre; las mismas que han otorgado créditos en su mayoría de 400 a 600 dólares.</a:t>
          </a:r>
          <a:endParaRPr lang="es-EC" sz="1800" dirty="0"/>
        </a:p>
      </dgm:t>
    </dgm:pt>
    <dgm:pt modelId="{B9C9E8CF-44BD-42B7-A1DA-F87C9253FF7D}" type="parTrans" cxnId="{583FA04F-C541-4CA8-B61C-725DCE453161}">
      <dgm:prSet/>
      <dgm:spPr/>
      <dgm:t>
        <a:bodyPr/>
        <a:lstStyle/>
        <a:p>
          <a:endParaRPr lang="es-EC"/>
        </a:p>
      </dgm:t>
    </dgm:pt>
    <dgm:pt modelId="{F24C6B03-BC7B-447D-815C-0E5D5DC52DD0}" type="sibTrans" cxnId="{583FA04F-C541-4CA8-B61C-725DCE453161}">
      <dgm:prSet/>
      <dgm:spPr/>
      <dgm:t>
        <a:bodyPr/>
        <a:lstStyle/>
        <a:p>
          <a:endParaRPr lang="es-EC"/>
        </a:p>
      </dgm:t>
    </dgm:pt>
    <dgm:pt modelId="{730DDCBC-1C75-4578-BCE8-63CDAF33F530}">
      <dgm:prSet custT="1"/>
      <dgm:spPr/>
      <dgm:t>
        <a:bodyPr/>
        <a:lstStyle/>
        <a:p>
          <a:r>
            <a:rPr lang="es-EC" sz="1800" dirty="0" smtClean="0"/>
            <a:t>La mayoría de la población objeto de estudio considera que los microcréditos presentan beneficios tanto para el bienestar económico como familiar, lo que se refleja en el incremento de ingresos que los diferentes tipos de negocios han obtenido; en porcentajes existe un incremento que va desde  30% al 70%, y en monto representa un ingreso promedio de 1000 a 2000 dólares en la mayoría de negocios hasta 3000 a 5000 dólares en otros.</a:t>
          </a:r>
          <a:endParaRPr lang="es-EC" sz="1800" dirty="0"/>
        </a:p>
      </dgm:t>
    </dgm:pt>
    <dgm:pt modelId="{39A27E88-0391-4035-8013-4B3D5227E5AF}" type="parTrans" cxnId="{889E4554-B253-4B8C-A6B3-07ACADDCB8B4}">
      <dgm:prSet/>
      <dgm:spPr/>
      <dgm:t>
        <a:bodyPr/>
        <a:lstStyle/>
        <a:p>
          <a:endParaRPr lang="es-EC"/>
        </a:p>
      </dgm:t>
    </dgm:pt>
    <dgm:pt modelId="{3ECDAA36-9BD0-49CD-80AE-6F1A4426D102}" type="sibTrans" cxnId="{889E4554-B253-4B8C-A6B3-07ACADDCB8B4}">
      <dgm:prSet/>
      <dgm:spPr/>
      <dgm:t>
        <a:bodyPr/>
        <a:lstStyle/>
        <a:p>
          <a:endParaRPr lang="es-EC"/>
        </a:p>
      </dgm:t>
    </dgm:pt>
    <dgm:pt modelId="{4BBA701B-FCED-427B-BF5F-AACE057BE74A}" type="pres">
      <dgm:prSet presAssocID="{7310F7B5-3640-4583-8ED0-55A60A5241D8}" presName="diagram" presStyleCnt="0">
        <dgm:presLayoutVars>
          <dgm:dir/>
          <dgm:resizeHandles val="exact"/>
        </dgm:presLayoutVars>
      </dgm:prSet>
      <dgm:spPr/>
      <dgm:t>
        <a:bodyPr/>
        <a:lstStyle/>
        <a:p>
          <a:endParaRPr lang="es-EC"/>
        </a:p>
      </dgm:t>
    </dgm:pt>
    <dgm:pt modelId="{8CD94ABE-4754-43B1-8676-656EC5ED4AD4}" type="pres">
      <dgm:prSet presAssocID="{1B49DDFF-06A2-405A-9657-D0ADB6B6AD33}" presName="node" presStyleLbl="node1" presStyleIdx="0" presStyleCnt="4" custLinFactNeighborX="5483" custLinFactNeighborY="-848">
        <dgm:presLayoutVars>
          <dgm:bulletEnabled val="1"/>
        </dgm:presLayoutVars>
      </dgm:prSet>
      <dgm:spPr/>
      <dgm:t>
        <a:bodyPr/>
        <a:lstStyle/>
        <a:p>
          <a:endParaRPr lang="es-EC"/>
        </a:p>
      </dgm:t>
    </dgm:pt>
    <dgm:pt modelId="{0139E3B2-63FE-47AD-A756-020354403FA6}" type="pres">
      <dgm:prSet presAssocID="{D2E6E3A9-6EB8-4100-B7A5-919AF334030E}" presName="sibTrans" presStyleCnt="0"/>
      <dgm:spPr/>
    </dgm:pt>
    <dgm:pt modelId="{DC6B7B14-51F3-4B13-AF97-C1EC761A90AC}" type="pres">
      <dgm:prSet presAssocID="{6FCDC76B-7309-4ED3-B398-235D700ECD04}" presName="node" presStyleLbl="node1" presStyleIdx="1" presStyleCnt="4">
        <dgm:presLayoutVars>
          <dgm:bulletEnabled val="1"/>
        </dgm:presLayoutVars>
      </dgm:prSet>
      <dgm:spPr/>
      <dgm:t>
        <a:bodyPr/>
        <a:lstStyle/>
        <a:p>
          <a:endParaRPr lang="es-EC"/>
        </a:p>
      </dgm:t>
    </dgm:pt>
    <dgm:pt modelId="{44913F4A-80A6-4516-8832-0DCA896E4417}" type="pres">
      <dgm:prSet presAssocID="{FC719228-C2E3-44EF-8FB7-E9D80DD15E54}" presName="sibTrans" presStyleCnt="0"/>
      <dgm:spPr/>
    </dgm:pt>
    <dgm:pt modelId="{BC9F3E96-51BE-46FF-94F8-D93CE6EE2202}" type="pres">
      <dgm:prSet presAssocID="{90EBCEC8-6CBE-4149-8721-14F69C6120C6}" presName="node" presStyleLbl="node1" presStyleIdx="2" presStyleCnt="4" custLinFactNeighborX="5186" custLinFactNeighborY="396">
        <dgm:presLayoutVars>
          <dgm:bulletEnabled val="1"/>
        </dgm:presLayoutVars>
      </dgm:prSet>
      <dgm:spPr/>
      <dgm:t>
        <a:bodyPr/>
        <a:lstStyle/>
        <a:p>
          <a:endParaRPr lang="es-EC"/>
        </a:p>
      </dgm:t>
    </dgm:pt>
    <dgm:pt modelId="{0C28085C-08C9-4261-A863-2627A0FFDD68}" type="pres">
      <dgm:prSet presAssocID="{F24C6B03-BC7B-447D-815C-0E5D5DC52DD0}" presName="sibTrans" presStyleCnt="0"/>
      <dgm:spPr/>
    </dgm:pt>
    <dgm:pt modelId="{6C5843F8-6843-41C1-BE8B-715BD0039798}" type="pres">
      <dgm:prSet presAssocID="{730DDCBC-1C75-4578-BCE8-63CDAF33F530}" presName="node" presStyleLbl="node1" presStyleIdx="3" presStyleCnt="4" custScaleX="106389" custScaleY="120243">
        <dgm:presLayoutVars>
          <dgm:bulletEnabled val="1"/>
        </dgm:presLayoutVars>
      </dgm:prSet>
      <dgm:spPr/>
      <dgm:t>
        <a:bodyPr/>
        <a:lstStyle/>
        <a:p>
          <a:endParaRPr lang="es-EC"/>
        </a:p>
      </dgm:t>
    </dgm:pt>
  </dgm:ptLst>
  <dgm:cxnLst>
    <dgm:cxn modelId="{889E4554-B253-4B8C-A6B3-07ACADDCB8B4}" srcId="{7310F7B5-3640-4583-8ED0-55A60A5241D8}" destId="{730DDCBC-1C75-4578-BCE8-63CDAF33F530}" srcOrd="3" destOrd="0" parTransId="{39A27E88-0391-4035-8013-4B3D5227E5AF}" sibTransId="{3ECDAA36-9BD0-49CD-80AE-6F1A4426D102}"/>
    <dgm:cxn modelId="{A82EE3ED-A599-43AA-954E-48D8DC13C5EB}" type="presOf" srcId="{7310F7B5-3640-4583-8ED0-55A60A5241D8}" destId="{4BBA701B-FCED-427B-BF5F-AACE057BE74A}" srcOrd="0" destOrd="0" presId="urn:microsoft.com/office/officeart/2005/8/layout/default"/>
    <dgm:cxn modelId="{583FA04F-C541-4CA8-B61C-725DCE453161}" srcId="{7310F7B5-3640-4583-8ED0-55A60A5241D8}" destId="{90EBCEC8-6CBE-4149-8721-14F69C6120C6}" srcOrd="2" destOrd="0" parTransId="{B9C9E8CF-44BD-42B7-A1DA-F87C9253FF7D}" sibTransId="{F24C6B03-BC7B-447D-815C-0E5D5DC52DD0}"/>
    <dgm:cxn modelId="{4C744D11-DA79-4C18-9720-022E81DA4806}" type="presOf" srcId="{730DDCBC-1C75-4578-BCE8-63CDAF33F530}" destId="{6C5843F8-6843-41C1-BE8B-715BD0039798}" srcOrd="0" destOrd="0" presId="urn:microsoft.com/office/officeart/2005/8/layout/default"/>
    <dgm:cxn modelId="{795A4CEC-8C92-4A54-A5AC-183D69DA5022}" type="presOf" srcId="{90EBCEC8-6CBE-4149-8721-14F69C6120C6}" destId="{BC9F3E96-51BE-46FF-94F8-D93CE6EE2202}" srcOrd="0" destOrd="0" presId="urn:microsoft.com/office/officeart/2005/8/layout/default"/>
    <dgm:cxn modelId="{C9815DA1-5298-4847-831C-22DE52594A77}" srcId="{7310F7B5-3640-4583-8ED0-55A60A5241D8}" destId="{1B49DDFF-06A2-405A-9657-D0ADB6B6AD33}" srcOrd="0" destOrd="0" parTransId="{573A710B-B85A-4CE7-B891-5344B502DAFD}" sibTransId="{D2E6E3A9-6EB8-4100-B7A5-919AF334030E}"/>
    <dgm:cxn modelId="{D22953A8-3E47-4327-9819-6680E29E555C}" type="presOf" srcId="{1B49DDFF-06A2-405A-9657-D0ADB6B6AD33}" destId="{8CD94ABE-4754-43B1-8676-656EC5ED4AD4}" srcOrd="0" destOrd="0" presId="urn:microsoft.com/office/officeart/2005/8/layout/default"/>
    <dgm:cxn modelId="{991ED860-76A6-4276-8255-4F40FE940C91}" srcId="{7310F7B5-3640-4583-8ED0-55A60A5241D8}" destId="{6FCDC76B-7309-4ED3-B398-235D700ECD04}" srcOrd="1" destOrd="0" parTransId="{F20E457D-ECD3-4A6D-A5DA-1EF224DC7BB3}" sibTransId="{FC719228-C2E3-44EF-8FB7-E9D80DD15E54}"/>
    <dgm:cxn modelId="{7DDBA38F-A041-4E3D-A8D4-6179B76EB39D}" type="presOf" srcId="{6FCDC76B-7309-4ED3-B398-235D700ECD04}" destId="{DC6B7B14-51F3-4B13-AF97-C1EC761A90AC}" srcOrd="0" destOrd="0" presId="urn:microsoft.com/office/officeart/2005/8/layout/default"/>
    <dgm:cxn modelId="{97404A64-D66A-48AD-A78A-11F42F343005}" type="presParOf" srcId="{4BBA701B-FCED-427B-BF5F-AACE057BE74A}" destId="{8CD94ABE-4754-43B1-8676-656EC5ED4AD4}" srcOrd="0" destOrd="0" presId="urn:microsoft.com/office/officeart/2005/8/layout/default"/>
    <dgm:cxn modelId="{0EEA502E-F766-401A-9EBD-663E6170302E}" type="presParOf" srcId="{4BBA701B-FCED-427B-BF5F-AACE057BE74A}" destId="{0139E3B2-63FE-47AD-A756-020354403FA6}" srcOrd="1" destOrd="0" presId="urn:microsoft.com/office/officeart/2005/8/layout/default"/>
    <dgm:cxn modelId="{F4A22E1A-229B-44AC-9794-74F8C4797095}" type="presParOf" srcId="{4BBA701B-FCED-427B-BF5F-AACE057BE74A}" destId="{DC6B7B14-51F3-4B13-AF97-C1EC761A90AC}" srcOrd="2" destOrd="0" presId="urn:microsoft.com/office/officeart/2005/8/layout/default"/>
    <dgm:cxn modelId="{03832026-5C43-4614-8AF8-92401E238202}" type="presParOf" srcId="{4BBA701B-FCED-427B-BF5F-AACE057BE74A}" destId="{44913F4A-80A6-4516-8832-0DCA896E4417}" srcOrd="3" destOrd="0" presId="urn:microsoft.com/office/officeart/2005/8/layout/default"/>
    <dgm:cxn modelId="{BAC3B7F0-5D90-4437-A2DE-800774A89027}" type="presParOf" srcId="{4BBA701B-FCED-427B-BF5F-AACE057BE74A}" destId="{BC9F3E96-51BE-46FF-94F8-D93CE6EE2202}" srcOrd="4" destOrd="0" presId="urn:microsoft.com/office/officeart/2005/8/layout/default"/>
    <dgm:cxn modelId="{7816B16A-9EEE-4EA3-B32A-38B192C1A312}" type="presParOf" srcId="{4BBA701B-FCED-427B-BF5F-AACE057BE74A}" destId="{0C28085C-08C9-4261-A863-2627A0FFDD68}" srcOrd="5" destOrd="0" presId="urn:microsoft.com/office/officeart/2005/8/layout/default"/>
    <dgm:cxn modelId="{D119DCBF-B96F-40F6-ADC0-0049CFBE6B11}" type="presParOf" srcId="{4BBA701B-FCED-427B-BF5F-AACE057BE74A}" destId="{6C5843F8-6843-41C1-BE8B-715BD0039798}" srcOrd="6" destOrd="0" presId="urn:microsoft.com/office/officeart/2005/8/layout/default"/>
  </dgm:cxnLst>
  <dgm:bg/>
  <dgm:whole/>
</dgm:dataModel>
</file>

<file path=ppt/diagrams/data9.xml><?xml version="1.0" encoding="utf-8"?>
<dgm:dataModel xmlns:dgm="http://schemas.openxmlformats.org/drawingml/2006/diagram" xmlns:a="http://schemas.openxmlformats.org/drawingml/2006/main">
  <dgm:ptLst>
    <dgm:pt modelId="{4FAD49D6-0B4A-4047-802B-90B6C8DD6187}" type="doc">
      <dgm:prSet loTypeId="urn:microsoft.com/office/officeart/2005/8/layout/default" loCatId="list" qsTypeId="urn:microsoft.com/office/officeart/2005/8/quickstyle/simple3" qsCatId="simple" csTypeId="urn:microsoft.com/office/officeart/2005/8/colors/colorful4" csCatId="colorful" phldr="1"/>
      <dgm:spPr/>
      <dgm:t>
        <a:bodyPr/>
        <a:lstStyle/>
        <a:p>
          <a:endParaRPr lang="es-EC"/>
        </a:p>
      </dgm:t>
    </dgm:pt>
    <dgm:pt modelId="{4676D840-7B93-423A-9657-7ED32CEB4335}">
      <dgm:prSet phldrT="[Texto]"/>
      <dgm:spPr/>
      <dgm:t>
        <a:bodyPr/>
        <a:lstStyle/>
        <a:p>
          <a:r>
            <a:rPr lang="es-EC" smtClean="0"/>
            <a:t>De acuerdo a la legislación de cada país, en Ecuador de acuerdo a la Ley PYMES: </a:t>
          </a:r>
          <a:endParaRPr lang="es-EC"/>
        </a:p>
      </dgm:t>
    </dgm:pt>
    <dgm:pt modelId="{2903E5E8-AC89-40F2-B1D3-26C8822F1700}" type="parTrans" cxnId="{3944A1BD-06DF-483E-8799-781355DE9CA4}">
      <dgm:prSet/>
      <dgm:spPr/>
      <dgm:t>
        <a:bodyPr/>
        <a:lstStyle/>
        <a:p>
          <a:endParaRPr lang="es-EC"/>
        </a:p>
      </dgm:t>
    </dgm:pt>
    <dgm:pt modelId="{35794402-630F-427A-B99C-F3CAA96FEB0E}" type="sibTrans" cxnId="{3944A1BD-06DF-483E-8799-781355DE9CA4}">
      <dgm:prSet/>
      <dgm:spPr/>
      <dgm:t>
        <a:bodyPr/>
        <a:lstStyle/>
        <a:p>
          <a:endParaRPr lang="es-EC"/>
        </a:p>
      </dgm:t>
    </dgm:pt>
    <dgm:pt modelId="{8B4952C6-9013-4497-9A72-9485C3992931}">
      <dgm:prSet/>
      <dgm:spPr/>
      <dgm:t>
        <a:bodyPr/>
        <a:lstStyle/>
        <a:p>
          <a:r>
            <a:rPr lang="es-EC" b="1" smtClean="0"/>
            <a:t>Microempresa</a:t>
          </a:r>
          <a:r>
            <a:rPr lang="es-EC" smtClean="0"/>
            <a:t> es una unidad que posee un ingreso bruto anual de menos de $100.000,00 USD, tiene hasta 10 trabajadores y pose activos fijos $10,000. </a:t>
          </a:r>
          <a:endParaRPr lang="es-EC"/>
        </a:p>
      </dgm:t>
    </dgm:pt>
    <dgm:pt modelId="{E99EA6D2-7DC2-4D24-B5C1-5855A8310E8C}" type="parTrans" cxnId="{59F2B987-632A-46C7-8904-08453C5211AC}">
      <dgm:prSet/>
      <dgm:spPr/>
      <dgm:t>
        <a:bodyPr/>
        <a:lstStyle/>
        <a:p>
          <a:endParaRPr lang="es-EC"/>
        </a:p>
      </dgm:t>
    </dgm:pt>
    <dgm:pt modelId="{B0A80685-15DE-42D1-A9DF-B842EBE561C6}" type="sibTrans" cxnId="{59F2B987-632A-46C7-8904-08453C5211AC}">
      <dgm:prSet/>
      <dgm:spPr/>
      <dgm:t>
        <a:bodyPr/>
        <a:lstStyle/>
        <a:p>
          <a:endParaRPr lang="es-EC"/>
        </a:p>
      </dgm:t>
    </dgm:pt>
    <dgm:pt modelId="{BE9A572B-2A1A-488F-AD20-29223C66D1B5}">
      <dgm:prSet/>
      <dgm:spPr/>
      <dgm:t>
        <a:bodyPr/>
        <a:lstStyle/>
        <a:p>
          <a:r>
            <a:rPr lang="es-EC" b="1" smtClean="0"/>
            <a:t>Pequeñas empresas</a:t>
          </a:r>
          <a:r>
            <a:rPr lang="es-EC" smtClean="0"/>
            <a:t> se consideran a las unidades que generan un Ingreso Bruto anual hasta $1.000.000,00 USD, que pose hasta 50 trabajadores y mantiene Activos Fijos hasta $500,000.00. </a:t>
          </a:r>
          <a:endParaRPr lang="es-EC"/>
        </a:p>
      </dgm:t>
    </dgm:pt>
    <dgm:pt modelId="{762356B4-4FE6-49AA-908E-6FA99ABDEB25}" type="parTrans" cxnId="{964614D1-6F44-4091-94DB-DF4BFEF924E2}">
      <dgm:prSet/>
      <dgm:spPr/>
      <dgm:t>
        <a:bodyPr/>
        <a:lstStyle/>
        <a:p>
          <a:endParaRPr lang="es-EC"/>
        </a:p>
      </dgm:t>
    </dgm:pt>
    <dgm:pt modelId="{A2A88183-5AFB-4120-9194-32372C0D7C1B}" type="sibTrans" cxnId="{964614D1-6F44-4091-94DB-DF4BFEF924E2}">
      <dgm:prSet/>
      <dgm:spPr/>
      <dgm:t>
        <a:bodyPr/>
        <a:lstStyle/>
        <a:p>
          <a:endParaRPr lang="es-EC"/>
        </a:p>
      </dgm:t>
    </dgm:pt>
    <dgm:pt modelId="{D82A1DA1-7D52-47A1-A816-73F9B2BC3B66}">
      <dgm:prSet/>
      <dgm:spPr/>
      <dgm:t>
        <a:bodyPr/>
        <a:lstStyle/>
        <a:p>
          <a:r>
            <a:rPr lang="es-EC" b="1" smtClean="0"/>
            <a:t>Mediana empresa,</a:t>
          </a:r>
          <a:r>
            <a:rPr lang="es-EC" smtClean="0"/>
            <a:t> Ingreso Bruto anual desde $1,000,001 hasta $3.000.000,00; trabajadores de 51 hasta 150; activos fijos $500,001 hasta $2.500.000. </a:t>
          </a:r>
          <a:endParaRPr lang="es-EC" dirty="0"/>
        </a:p>
      </dgm:t>
    </dgm:pt>
    <dgm:pt modelId="{F77D126C-F4BF-4E26-BE75-C87957137336}" type="parTrans" cxnId="{D80C4EAB-DB03-4A98-BE15-3869E44B1F69}">
      <dgm:prSet/>
      <dgm:spPr/>
      <dgm:t>
        <a:bodyPr/>
        <a:lstStyle/>
        <a:p>
          <a:endParaRPr lang="es-EC"/>
        </a:p>
      </dgm:t>
    </dgm:pt>
    <dgm:pt modelId="{932270F9-06B6-4DD6-B050-6C0217552E27}" type="sibTrans" cxnId="{D80C4EAB-DB03-4A98-BE15-3869E44B1F69}">
      <dgm:prSet/>
      <dgm:spPr/>
      <dgm:t>
        <a:bodyPr/>
        <a:lstStyle/>
        <a:p>
          <a:endParaRPr lang="es-EC"/>
        </a:p>
      </dgm:t>
    </dgm:pt>
    <dgm:pt modelId="{3144EC4B-AA40-456D-8E7B-4379ABF05D92}">
      <dgm:prSet/>
      <dgm:spPr/>
      <dgm:t>
        <a:bodyPr/>
        <a:lstStyle/>
        <a:p>
          <a:endParaRPr lang="es-EC" dirty="0"/>
        </a:p>
      </dgm:t>
    </dgm:pt>
    <dgm:pt modelId="{7A8C7084-06ED-42DA-A20E-86DEA03E0C92}" type="sibTrans" cxnId="{681DDB61-0056-4382-88A8-5B857A8C9DB1}">
      <dgm:prSet/>
      <dgm:spPr/>
      <dgm:t>
        <a:bodyPr/>
        <a:lstStyle/>
        <a:p>
          <a:endParaRPr lang="es-EC"/>
        </a:p>
      </dgm:t>
    </dgm:pt>
    <dgm:pt modelId="{2A846664-B315-4D1D-BFDE-9312AD0B0744}" type="parTrans" cxnId="{681DDB61-0056-4382-88A8-5B857A8C9DB1}">
      <dgm:prSet/>
      <dgm:spPr/>
      <dgm:t>
        <a:bodyPr/>
        <a:lstStyle/>
        <a:p>
          <a:endParaRPr lang="es-EC"/>
        </a:p>
      </dgm:t>
    </dgm:pt>
    <dgm:pt modelId="{EE96AC23-1AAC-41D4-A446-F8748940DC5B}" type="pres">
      <dgm:prSet presAssocID="{4FAD49D6-0B4A-4047-802B-90B6C8DD6187}" presName="diagram" presStyleCnt="0">
        <dgm:presLayoutVars>
          <dgm:dir/>
          <dgm:resizeHandles val="exact"/>
        </dgm:presLayoutVars>
      </dgm:prSet>
      <dgm:spPr/>
      <dgm:t>
        <a:bodyPr/>
        <a:lstStyle/>
        <a:p>
          <a:endParaRPr lang="es-EC"/>
        </a:p>
      </dgm:t>
    </dgm:pt>
    <dgm:pt modelId="{D466BA12-F37B-4E42-879F-CE30FDD2BC8B}" type="pres">
      <dgm:prSet presAssocID="{4676D840-7B93-423A-9657-7ED32CEB4335}" presName="node" presStyleLbl="node1" presStyleIdx="0" presStyleCnt="4">
        <dgm:presLayoutVars>
          <dgm:bulletEnabled val="1"/>
        </dgm:presLayoutVars>
      </dgm:prSet>
      <dgm:spPr/>
      <dgm:t>
        <a:bodyPr/>
        <a:lstStyle/>
        <a:p>
          <a:endParaRPr lang="es-EC"/>
        </a:p>
      </dgm:t>
    </dgm:pt>
    <dgm:pt modelId="{C49B849C-58A8-4393-8BDC-BD0080788C21}" type="pres">
      <dgm:prSet presAssocID="{35794402-630F-427A-B99C-F3CAA96FEB0E}" presName="sibTrans" presStyleCnt="0"/>
      <dgm:spPr/>
    </dgm:pt>
    <dgm:pt modelId="{DC3924F4-BF55-4586-A31F-43515E7246B9}" type="pres">
      <dgm:prSet presAssocID="{8B4952C6-9013-4497-9A72-9485C3992931}" presName="node" presStyleLbl="node1" presStyleIdx="1" presStyleCnt="4">
        <dgm:presLayoutVars>
          <dgm:bulletEnabled val="1"/>
        </dgm:presLayoutVars>
      </dgm:prSet>
      <dgm:spPr/>
      <dgm:t>
        <a:bodyPr/>
        <a:lstStyle/>
        <a:p>
          <a:endParaRPr lang="es-EC"/>
        </a:p>
      </dgm:t>
    </dgm:pt>
    <dgm:pt modelId="{2787580F-F73D-4573-A5DD-D7E5C3EF887E}" type="pres">
      <dgm:prSet presAssocID="{B0A80685-15DE-42D1-A9DF-B842EBE561C6}" presName="sibTrans" presStyleCnt="0"/>
      <dgm:spPr/>
    </dgm:pt>
    <dgm:pt modelId="{B2C85CB3-83DF-4AEA-A763-4EC26C7A4FA0}" type="pres">
      <dgm:prSet presAssocID="{3144EC4B-AA40-456D-8E7B-4379ABF05D92}" presName="node" presStyleLbl="node1" presStyleIdx="2" presStyleCnt="4">
        <dgm:presLayoutVars>
          <dgm:bulletEnabled val="1"/>
        </dgm:presLayoutVars>
      </dgm:prSet>
      <dgm:spPr/>
      <dgm:t>
        <a:bodyPr/>
        <a:lstStyle/>
        <a:p>
          <a:endParaRPr lang="es-EC"/>
        </a:p>
      </dgm:t>
    </dgm:pt>
    <dgm:pt modelId="{8BB33E8F-537D-432D-85F8-21484140728A}" type="pres">
      <dgm:prSet presAssocID="{7A8C7084-06ED-42DA-A20E-86DEA03E0C92}" presName="sibTrans" presStyleCnt="0"/>
      <dgm:spPr/>
    </dgm:pt>
    <dgm:pt modelId="{32498F82-97E8-48DC-BE49-1AA2F6A7EE37}" type="pres">
      <dgm:prSet presAssocID="{D82A1DA1-7D52-47A1-A816-73F9B2BC3B66}" presName="node" presStyleLbl="node1" presStyleIdx="3" presStyleCnt="4">
        <dgm:presLayoutVars>
          <dgm:bulletEnabled val="1"/>
        </dgm:presLayoutVars>
      </dgm:prSet>
      <dgm:spPr/>
      <dgm:t>
        <a:bodyPr/>
        <a:lstStyle/>
        <a:p>
          <a:endParaRPr lang="es-EC"/>
        </a:p>
      </dgm:t>
    </dgm:pt>
  </dgm:ptLst>
  <dgm:cxnLst>
    <dgm:cxn modelId="{DD775B1D-F811-4BE4-BA00-8D613A846CDF}" type="presOf" srcId="{4676D840-7B93-423A-9657-7ED32CEB4335}" destId="{D466BA12-F37B-4E42-879F-CE30FDD2BC8B}" srcOrd="0" destOrd="0" presId="urn:microsoft.com/office/officeart/2005/8/layout/default"/>
    <dgm:cxn modelId="{964614D1-6F44-4091-94DB-DF4BFEF924E2}" srcId="{3144EC4B-AA40-456D-8E7B-4379ABF05D92}" destId="{BE9A572B-2A1A-488F-AD20-29223C66D1B5}" srcOrd="0" destOrd="0" parTransId="{762356B4-4FE6-49AA-908E-6FA99ABDEB25}" sibTransId="{A2A88183-5AFB-4120-9194-32372C0D7C1B}"/>
    <dgm:cxn modelId="{59F2B987-632A-46C7-8904-08453C5211AC}" srcId="{4FAD49D6-0B4A-4047-802B-90B6C8DD6187}" destId="{8B4952C6-9013-4497-9A72-9485C3992931}" srcOrd="1" destOrd="0" parTransId="{E99EA6D2-7DC2-4D24-B5C1-5855A8310E8C}" sibTransId="{B0A80685-15DE-42D1-A9DF-B842EBE561C6}"/>
    <dgm:cxn modelId="{681DDB61-0056-4382-88A8-5B857A8C9DB1}" srcId="{4FAD49D6-0B4A-4047-802B-90B6C8DD6187}" destId="{3144EC4B-AA40-456D-8E7B-4379ABF05D92}" srcOrd="2" destOrd="0" parTransId="{2A846664-B315-4D1D-BFDE-9312AD0B0744}" sibTransId="{7A8C7084-06ED-42DA-A20E-86DEA03E0C92}"/>
    <dgm:cxn modelId="{F71D17A2-93AA-4940-B0C5-CAB985EAF2D7}" type="presOf" srcId="{3144EC4B-AA40-456D-8E7B-4379ABF05D92}" destId="{B2C85CB3-83DF-4AEA-A763-4EC26C7A4FA0}" srcOrd="0" destOrd="0" presId="urn:microsoft.com/office/officeart/2005/8/layout/default"/>
    <dgm:cxn modelId="{27831D69-B88D-4243-BAA2-B8FD008A9CF0}" type="presOf" srcId="{4FAD49D6-0B4A-4047-802B-90B6C8DD6187}" destId="{EE96AC23-1AAC-41D4-A446-F8748940DC5B}" srcOrd="0" destOrd="0" presId="urn:microsoft.com/office/officeart/2005/8/layout/default"/>
    <dgm:cxn modelId="{9ACB990A-108C-42E8-AF86-B1FFBE82ED9A}" type="presOf" srcId="{BE9A572B-2A1A-488F-AD20-29223C66D1B5}" destId="{B2C85CB3-83DF-4AEA-A763-4EC26C7A4FA0}" srcOrd="0" destOrd="1" presId="urn:microsoft.com/office/officeart/2005/8/layout/default"/>
    <dgm:cxn modelId="{3944A1BD-06DF-483E-8799-781355DE9CA4}" srcId="{4FAD49D6-0B4A-4047-802B-90B6C8DD6187}" destId="{4676D840-7B93-423A-9657-7ED32CEB4335}" srcOrd="0" destOrd="0" parTransId="{2903E5E8-AC89-40F2-B1D3-26C8822F1700}" sibTransId="{35794402-630F-427A-B99C-F3CAA96FEB0E}"/>
    <dgm:cxn modelId="{1040DF9E-D5AA-4872-86D3-2079F7822690}" type="presOf" srcId="{D82A1DA1-7D52-47A1-A816-73F9B2BC3B66}" destId="{32498F82-97E8-48DC-BE49-1AA2F6A7EE37}" srcOrd="0" destOrd="0" presId="urn:microsoft.com/office/officeart/2005/8/layout/default"/>
    <dgm:cxn modelId="{D80C4EAB-DB03-4A98-BE15-3869E44B1F69}" srcId="{4FAD49D6-0B4A-4047-802B-90B6C8DD6187}" destId="{D82A1DA1-7D52-47A1-A816-73F9B2BC3B66}" srcOrd="3" destOrd="0" parTransId="{F77D126C-F4BF-4E26-BE75-C87957137336}" sibTransId="{932270F9-06B6-4DD6-B050-6C0217552E27}"/>
    <dgm:cxn modelId="{E2524B85-A1B1-4414-AD57-388DF6552D82}" type="presOf" srcId="{8B4952C6-9013-4497-9A72-9485C3992931}" destId="{DC3924F4-BF55-4586-A31F-43515E7246B9}" srcOrd="0" destOrd="0" presId="urn:microsoft.com/office/officeart/2005/8/layout/default"/>
    <dgm:cxn modelId="{5F4C0632-0320-485C-A70C-FF9FFB3699AA}" type="presParOf" srcId="{EE96AC23-1AAC-41D4-A446-F8748940DC5B}" destId="{D466BA12-F37B-4E42-879F-CE30FDD2BC8B}" srcOrd="0" destOrd="0" presId="urn:microsoft.com/office/officeart/2005/8/layout/default"/>
    <dgm:cxn modelId="{C53C0682-4160-4FC1-8B5B-348205D73254}" type="presParOf" srcId="{EE96AC23-1AAC-41D4-A446-F8748940DC5B}" destId="{C49B849C-58A8-4393-8BDC-BD0080788C21}" srcOrd="1" destOrd="0" presId="urn:microsoft.com/office/officeart/2005/8/layout/default"/>
    <dgm:cxn modelId="{75D9BDAD-AD91-4B18-9A55-92352EFED5EF}" type="presParOf" srcId="{EE96AC23-1AAC-41D4-A446-F8748940DC5B}" destId="{DC3924F4-BF55-4586-A31F-43515E7246B9}" srcOrd="2" destOrd="0" presId="urn:microsoft.com/office/officeart/2005/8/layout/default"/>
    <dgm:cxn modelId="{BD264671-4BE9-43DF-9154-401648ACF47F}" type="presParOf" srcId="{EE96AC23-1AAC-41D4-A446-F8748940DC5B}" destId="{2787580F-F73D-4573-A5DD-D7E5C3EF887E}" srcOrd="3" destOrd="0" presId="urn:microsoft.com/office/officeart/2005/8/layout/default"/>
    <dgm:cxn modelId="{C9182487-F559-4F47-A07F-BCBD83B1A179}" type="presParOf" srcId="{EE96AC23-1AAC-41D4-A446-F8748940DC5B}" destId="{B2C85CB3-83DF-4AEA-A763-4EC26C7A4FA0}" srcOrd="4" destOrd="0" presId="urn:microsoft.com/office/officeart/2005/8/layout/default"/>
    <dgm:cxn modelId="{55C06F09-2F5F-44BC-B0E2-D751C4E0887C}" type="presParOf" srcId="{EE96AC23-1AAC-41D4-A446-F8748940DC5B}" destId="{8BB33E8F-537D-432D-85F8-21484140728A}" srcOrd="5" destOrd="0" presId="urn:microsoft.com/office/officeart/2005/8/layout/default"/>
    <dgm:cxn modelId="{57FBD1E0-B30C-4B73-BA5B-1A5339A496CD}" type="presParOf" srcId="{EE96AC23-1AAC-41D4-A446-F8748940DC5B}" destId="{32498F82-97E8-48DC-BE49-1AA2F6A7EE37}" srcOrd="6"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91E84D9-A2D3-4F6E-8D05-7E61BF1AAB1E}" type="datetimeFigureOut">
              <a:rPr lang="es-EC"/>
              <a:pPr>
                <a:defRPr/>
              </a:pPr>
              <a:t>04/04/2013</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C554A30-B903-4B45-9F25-AA7BAA189FF4}" type="slidenum">
              <a:rPr lang="es-EC"/>
              <a:pPr>
                <a:defRPr/>
              </a:pPr>
              <a:t>‹Nº›</a:t>
            </a:fld>
            <a:endParaRPr lang="es-EC"/>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C" smtClean="0"/>
          </a:p>
        </p:txBody>
      </p:sp>
      <p:sp>
        <p:nvSpPr>
          <p:cNvPr id="4198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6FFE72-398E-46CB-8157-5AFF59514A96}" type="slidenum">
              <a:rPr lang="es-EC" smtClean="0"/>
              <a:pPr/>
              <a:t>16</a:t>
            </a:fld>
            <a:endParaRPr lang="es-EC"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301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C" smtClean="0"/>
          </a:p>
        </p:txBody>
      </p:sp>
      <p:sp>
        <p:nvSpPr>
          <p:cNvPr id="4301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39DFE0-8CD4-48BB-826D-DBAEB573A097}" type="slidenum">
              <a:rPr lang="es-EC" smtClean="0"/>
              <a:pPr/>
              <a:t>18</a:t>
            </a:fld>
            <a:endParaRPr lang="es-EC"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40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440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25C4B5-4064-49CD-B294-CBA9BCCB6789}" type="slidenum">
              <a:rPr lang="es-EC" smtClean="0"/>
              <a:pPr/>
              <a:t>33</a:t>
            </a:fld>
            <a:endParaRPr lang="es-EC"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4506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5497C2-AEEC-43CD-85FD-5D740BAE1FDD}" type="slidenum">
              <a:rPr lang="es-EC" smtClean="0"/>
              <a:pPr/>
              <a:t>34</a:t>
            </a:fld>
            <a:endParaRPr lang="es-EC"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4608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F5AFE8-9BB2-49BB-8D7B-AEEBE73DC4D6}" type="slidenum">
              <a:rPr lang="es-EC" smtClean="0"/>
              <a:pPr/>
              <a:t>37</a:t>
            </a:fld>
            <a:endParaRPr lang="es-EC"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lvl1pPr>
              <a:defRPr/>
            </a:lvl1pPr>
          </a:lstStyle>
          <a:p>
            <a:pPr>
              <a:defRPr/>
            </a:pPr>
            <a:fld id="{81DDE21B-33BE-45E0-9BE1-3BC9D2DE4556}" type="datetime1">
              <a:rPr lang="es-EC"/>
              <a:pPr>
                <a:defRPr/>
              </a:pPr>
              <a:t>04/04/2013</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07543E99-1749-4EF9-B9F5-BA1FB6C7487D}" type="slidenum">
              <a:rPr lang="es-EC"/>
              <a:pPr>
                <a:defRPr/>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pPr>
              <a:defRPr/>
            </a:pPr>
            <a:fld id="{5E3021A6-4532-43D0-8D89-A806BDD8DB9E}" type="datetime1">
              <a:rPr lang="es-EC"/>
              <a:pPr>
                <a:defRPr/>
              </a:pPr>
              <a:t>04/04/2013</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5E314FD2-E0A0-4EA8-8A72-05F74EF3D334}" type="slidenum">
              <a:rPr lang="es-EC"/>
              <a:pPr>
                <a:defRPr/>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pPr>
              <a:defRPr/>
            </a:pPr>
            <a:fld id="{0364E680-C268-4865-B926-D6EF636B75B0}" type="datetime1">
              <a:rPr lang="es-EC"/>
              <a:pPr>
                <a:defRPr/>
              </a:pPr>
              <a:t>04/04/2013</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8D4D4EA4-77AA-4BC0-AB87-2EC1EFC5D896}"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pPr>
              <a:defRPr/>
            </a:pPr>
            <a:fld id="{ECF9A132-B593-4648-85FF-3446FD811C6D}" type="datetime1">
              <a:rPr lang="es-EC"/>
              <a:pPr>
                <a:defRPr/>
              </a:pPr>
              <a:t>04/04/2013</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1D4CB756-54DF-4551-A9EB-D90788AF5C7B}" type="slidenum">
              <a:rPr lang="es-EC"/>
              <a:pPr>
                <a:defRPr/>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145D763-A78E-4C02-8E72-D67E7E603C70}" type="datetime1">
              <a:rPr lang="es-EC"/>
              <a:pPr>
                <a:defRPr/>
              </a:pPr>
              <a:t>04/04/2013</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473A51BD-EA08-4A7A-8D61-D5988BCB50BC}" type="slidenum">
              <a:rPr lang="es-EC"/>
              <a:pPr>
                <a:defRPr/>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3 Marcador de fecha"/>
          <p:cNvSpPr>
            <a:spLocks noGrp="1"/>
          </p:cNvSpPr>
          <p:nvPr>
            <p:ph type="dt" sz="half" idx="10"/>
          </p:nvPr>
        </p:nvSpPr>
        <p:spPr/>
        <p:txBody>
          <a:bodyPr/>
          <a:lstStyle>
            <a:lvl1pPr>
              <a:defRPr/>
            </a:lvl1pPr>
          </a:lstStyle>
          <a:p>
            <a:pPr>
              <a:defRPr/>
            </a:pPr>
            <a:fld id="{D25CF486-37CA-43E9-BC02-FAC967AE7B43}" type="datetime1">
              <a:rPr lang="es-EC"/>
              <a:pPr>
                <a:defRPr/>
              </a:pPr>
              <a:t>04/04/2013</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D43917D9-FF7D-4BF9-B6C2-7733E8FA55ED}" type="slidenum">
              <a:rPr lang="es-EC"/>
              <a:pPr>
                <a:defRPr/>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3 Marcador de fecha"/>
          <p:cNvSpPr>
            <a:spLocks noGrp="1"/>
          </p:cNvSpPr>
          <p:nvPr>
            <p:ph type="dt" sz="half" idx="10"/>
          </p:nvPr>
        </p:nvSpPr>
        <p:spPr/>
        <p:txBody>
          <a:bodyPr/>
          <a:lstStyle>
            <a:lvl1pPr>
              <a:defRPr/>
            </a:lvl1pPr>
          </a:lstStyle>
          <a:p>
            <a:pPr>
              <a:defRPr/>
            </a:pPr>
            <a:fld id="{ABE564F2-3549-4805-A56C-82D5560C5F61}" type="datetime1">
              <a:rPr lang="es-EC"/>
              <a:pPr>
                <a:defRPr/>
              </a:pPr>
              <a:t>04/04/2013</a:t>
            </a:fld>
            <a:endParaRPr lang="es-EC"/>
          </a:p>
        </p:txBody>
      </p:sp>
      <p:sp>
        <p:nvSpPr>
          <p:cNvPr id="8" name="4 Marcador de pie de página"/>
          <p:cNvSpPr>
            <a:spLocks noGrp="1"/>
          </p:cNvSpPr>
          <p:nvPr>
            <p:ph type="ftr" sz="quarter" idx="11"/>
          </p:nvPr>
        </p:nvSpPr>
        <p:spPr/>
        <p:txBody>
          <a:bodyPr/>
          <a:lstStyle>
            <a:lvl1pPr>
              <a:defRPr/>
            </a:lvl1pPr>
          </a:lstStyle>
          <a:p>
            <a:pPr>
              <a:defRPr/>
            </a:pPr>
            <a:endParaRPr lang="es-EC"/>
          </a:p>
        </p:txBody>
      </p:sp>
      <p:sp>
        <p:nvSpPr>
          <p:cNvPr id="9" name="5 Marcador de número de diapositiva"/>
          <p:cNvSpPr>
            <a:spLocks noGrp="1"/>
          </p:cNvSpPr>
          <p:nvPr>
            <p:ph type="sldNum" sz="quarter" idx="12"/>
          </p:nvPr>
        </p:nvSpPr>
        <p:spPr/>
        <p:txBody>
          <a:bodyPr/>
          <a:lstStyle>
            <a:lvl1pPr>
              <a:defRPr/>
            </a:lvl1pPr>
          </a:lstStyle>
          <a:p>
            <a:pPr>
              <a:defRPr/>
            </a:pPr>
            <a:fld id="{00B83021-6DF3-4091-B5E7-FBA5B9ACE120}" type="slidenum">
              <a:rPr lang="es-EC"/>
              <a:pPr>
                <a:defRPr/>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3 Marcador de fecha"/>
          <p:cNvSpPr>
            <a:spLocks noGrp="1"/>
          </p:cNvSpPr>
          <p:nvPr>
            <p:ph type="dt" sz="half" idx="10"/>
          </p:nvPr>
        </p:nvSpPr>
        <p:spPr/>
        <p:txBody>
          <a:bodyPr/>
          <a:lstStyle>
            <a:lvl1pPr>
              <a:defRPr/>
            </a:lvl1pPr>
          </a:lstStyle>
          <a:p>
            <a:pPr>
              <a:defRPr/>
            </a:pPr>
            <a:fld id="{9413D255-6F61-4348-82D9-032F5E6C4236}" type="datetime1">
              <a:rPr lang="es-EC"/>
              <a:pPr>
                <a:defRPr/>
              </a:pPr>
              <a:t>04/04/2013</a:t>
            </a:fld>
            <a:endParaRPr lang="es-EC"/>
          </a:p>
        </p:txBody>
      </p:sp>
      <p:sp>
        <p:nvSpPr>
          <p:cNvPr id="4" name="4 Marcador de pie de página"/>
          <p:cNvSpPr>
            <a:spLocks noGrp="1"/>
          </p:cNvSpPr>
          <p:nvPr>
            <p:ph type="ftr" sz="quarter" idx="11"/>
          </p:nvPr>
        </p:nvSpPr>
        <p:spPr/>
        <p:txBody>
          <a:bodyPr/>
          <a:lstStyle>
            <a:lvl1pPr>
              <a:defRPr/>
            </a:lvl1pPr>
          </a:lstStyle>
          <a:p>
            <a:pPr>
              <a:defRPr/>
            </a:pPr>
            <a:endParaRPr lang="es-EC"/>
          </a:p>
        </p:txBody>
      </p:sp>
      <p:sp>
        <p:nvSpPr>
          <p:cNvPr id="5" name="5 Marcador de número de diapositiva"/>
          <p:cNvSpPr>
            <a:spLocks noGrp="1"/>
          </p:cNvSpPr>
          <p:nvPr>
            <p:ph type="sldNum" sz="quarter" idx="12"/>
          </p:nvPr>
        </p:nvSpPr>
        <p:spPr/>
        <p:txBody>
          <a:bodyPr/>
          <a:lstStyle>
            <a:lvl1pPr>
              <a:defRPr/>
            </a:lvl1pPr>
          </a:lstStyle>
          <a:p>
            <a:pPr>
              <a:defRPr/>
            </a:pPr>
            <a:fld id="{10EE81A1-E0CA-4752-AA98-91D8A710CAF1}" type="slidenum">
              <a:rPr lang="es-EC"/>
              <a:pPr>
                <a:defRPr/>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22453C5-DC41-4693-9DBE-A64C74E7017C}" type="datetime1">
              <a:rPr lang="es-EC"/>
              <a:pPr>
                <a:defRPr/>
              </a:pPr>
              <a:t>04/04/2013</a:t>
            </a:fld>
            <a:endParaRPr lang="es-EC"/>
          </a:p>
        </p:txBody>
      </p:sp>
      <p:sp>
        <p:nvSpPr>
          <p:cNvPr id="3" name="4 Marcador de pie de página"/>
          <p:cNvSpPr>
            <a:spLocks noGrp="1"/>
          </p:cNvSpPr>
          <p:nvPr>
            <p:ph type="ftr" sz="quarter" idx="11"/>
          </p:nvPr>
        </p:nvSpPr>
        <p:spPr/>
        <p:txBody>
          <a:bodyPr/>
          <a:lstStyle>
            <a:lvl1pPr>
              <a:defRPr/>
            </a:lvl1pPr>
          </a:lstStyle>
          <a:p>
            <a:pPr>
              <a:defRPr/>
            </a:pPr>
            <a:endParaRPr lang="es-EC"/>
          </a:p>
        </p:txBody>
      </p:sp>
      <p:sp>
        <p:nvSpPr>
          <p:cNvPr id="4" name="5 Marcador de número de diapositiva"/>
          <p:cNvSpPr>
            <a:spLocks noGrp="1"/>
          </p:cNvSpPr>
          <p:nvPr>
            <p:ph type="sldNum" sz="quarter" idx="12"/>
          </p:nvPr>
        </p:nvSpPr>
        <p:spPr/>
        <p:txBody>
          <a:bodyPr/>
          <a:lstStyle>
            <a:lvl1pPr>
              <a:defRPr/>
            </a:lvl1pPr>
          </a:lstStyle>
          <a:p>
            <a:pPr>
              <a:defRPr/>
            </a:pPr>
            <a:fld id="{75A29124-A956-4A90-9FF9-BAF91F70A4F9}" type="slidenum">
              <a:rPr lang="es-EC"/>
              <a:pPr>
                <a:defRPr/>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FD4E1F7-62E3-4B60-8998-3391161611E8}" type="datetime1">
              <a:rPr lang="es-EC"/>
              <a:pPr>
                <a:defRPr/>
              </a:pPr>
              <a:t>04/04/2013</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6B4B7046-34AA-4725-A97B-187B8C9876FC}" type="slidenum">
              <a:rPr lang="es-EC"/>
              <a:pPr>
                <a:defRPr/>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3BB1BA5-6976-4A55-99A4-E3B0F238E8DB}" type="datetime1">
              <a:rPr lang="es-EC"/>
              <a:pPr>
                <a:defRPr/>
              </a:pPr>
              <a:t>04/04/2013</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9E726E21-C671-4805-A908-CE1785D0EF91}" type="slidenum">
              <a:rPr lang="es-EC"/>
              <a:pPr>
                <a:defRPr/>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EC"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99AC2B6-A798-4602-B888-ADA1F7C830EF}" type="datetime1">
              <a:rPr lang="es-EC"/>
              <a:pPr>
                <a:defRPr/>
              </a:pPr>
              <a:t>04/04/2013</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FC934E0-E7B0-4171-9158-0AB46240B8BA}" type="slidenum">
              <a:rPr lang="es-EC"/>
              <a:pPr>
                <a:defRPr/>
              </a:pPr>
              <a:t>‹Nº›</a:t>
            </a:fld>
            <a:endParaRPr lang="es-EC"/>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inmiedos.net/wp-content/uploads/2012/02/ESPE.gif"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4438" y="428625"/>
            <a:ext cx="5572125" cy="785813"/>
          </a:xfrm>
        </p:spPr>
        <p:txBody>
          <a:bodyPr rtlCol="0">
            <a:normAutofit fontScale="90000"/>
          </a:bodyPr>
          <a:lstStyle/>
          <a:p>
            <a:pPr eaLnBrk="1" fontAlgn="auto" hangingPunct="1">
              <a:spcAft>
                <a:spcPts val="0"/>
              </a:spcAft>
              <a:defRPr/>
            </a:pPr>
            <a:r>
              <a:rPr lang="es-EC" dirty="0" smtClean="0"/>
              <a:t>ESCUELA POLITÉCNICA DEL EJÉRCITO</a:t>
            </a:r>
            <a:endParaRPr lang="es-EC" dirty="0"/>
          </a:p>
        </p:txBody>
      </p:sp>
      <p:sp>
        <p:nvSpPr>
          <p:cNvPr id="3" name="2 Subtítulo"/>
          <p:cNvSpPr>
            <a:spLocks noGrp="1"/>
          </p:cNvSpPr>
          <p:nvPr>
            <p:ph type="subTitle" idx="1"/>
          </p:nvPr>
        </p:nvSpPr>
        <p:spPr>
          <a:xfrm>
            <a:off x="357188" y="1571625"/>
            <a:ext cx="8572500" cy="5072063"/>
          </a:xfrm>
        </p:spPr>
        <p:txBody>
          <a:bodyPr rtlCol="0">
            <a:normAutofit fontScale="70000" lnSpcReduction="20000"/>
          </a:bodyPr>
          <a:lstStyle/>
          <a:p>
            <a:pPr eaLnBrk="1" fontAlgn="auto" hangingPunct="1">
              <a:spcAft>
                <a:spcPts val="0"/>
              </a:spcAft>
              <a:buFont typeface="Arial" pitchFamily="34" charset="0"/>
              <a:buNone/>
              <a:defRPr/>
            </a:pPr>
            <a:r>
              <a:rPr lang="es-EC" dirty="0">
                <a:solidFill>
                  <a:schemeClr val="tx1"/>
                </a:solidFill>
              </a:rPr>
              <a:t>DEPARTAMENTO DE CIENCIAS ECONOMICAS, ADMINISTRATIVAS Y DE COMERCIO</a:t>
            </a:r>
          </a:p>
          <a:p>
            <a:pPr eaLnBrk="1" fontAlgn="auto" hangingPunct="1">
              <a:spcAft>
                <a:spcPts val="0"/>
              </a:spcAft>
              <a:buFont typeface="Arial" pitchFamily="34" charset="0"/>
              <a:buNone/>
              <a:defRPr/>
            </a:pPr>
            <a:r>
              <a:rPr lang="es-EC" dirty="0">
                <a:solidFill>
                  <a:schemeClr val="tx1"/>
                </a:solidFill>
              </a:rPr>
              <a:t> </a:t>
            </a:r>
          </a:p>
          <a:p>
            <a:pPr eaLnBrk="1" fontAlgn="auto" hangingPunct="1">
              <a:spcAft>
                <a:spcPts val="0"/>
              </a:spcAft>
              <a:buFont typeface="Arial" pitchFamily="34" charset="0"/>
              <a:buNone/>
              <a:defRPr/>
            </a:pPr>
            <a:r>
              <a:rPr lang="es-EC" dirty="0">
                <a:solidFill>
                  <a:schemeClr val="tx1"/>
                </a:solidFill>
              </a:rPr>
              <a:t>CARRERA: INGENIERIA EN FINANZAS Y AUDITORIA</a:t>
            </a:r>
          </a:p>
          <a:p>
            <a:pPr eaLnBrk="1" fontAlgn="auto" hangingPunct="1">
              <a:spcAft>
                <a:spcPts val="0"/>
              </a:spcAft>
              <a:buFont typeface="Arial" pitchFamily="34" charset="0"/>
              <a:buNone/>
              <a:defRPr/>
            </a:pPr>
            <a:r>
              <a:rPr lang="es-EC" dirty="0">
                <a:solidFill>
                  <a:schemeClr val="tx1"/>
                </a:solidFill>
              </a:rPr>
              <a:t> </a:t>
            </a:r>
          </a:p>
          <a:p>
            <a:pPr eaLnBrk="1" fontAlgn="auto" hangingPunct="1">
              <a:spcAft>
                <a:spcPts val="0"/>
              </a:spcAft>
              <a:buFont typeface="Arial" pitchFamily="34" charset="0"/>
              <a:buNone/>
              <a:defRPr/>
            </a:pPr>
            <a:r>
              <a:rPr lang="es-EC" dirty="0">
                <a:solidFill>
                  <a:schemeClr val="tx1"/>
                </a:solidFill>
              </a:rPr>
              <a:t>Estudio del impacto de las entidades crediticias micro-financieras en la economía local de la ciudad de Quito.</a:t>
            </a:r>
          </a:p>
          <a:p>
            <a:pPr eaLnBrk="1" fontAlgn="auto" hangingPunct="1">
              <a:spcAft>
                <a:spcPts val="0"/>
              </a:spcAft>
              <a:buFont typeface="Arial" pitchFamily="34" charset="0"/>
              <a:buNone/>
              <a:defRPr/>
            </a:pPr>
            <a:r>
              <a:rPr lang="es-EC" dirty="0">
                <a:solidFill>
                  <a:schemeClr val="tx1"/>
                </a:solidFill>
              </a:rPr>
              <a:t> </a:t>
            </a:r>
          </a:p>
          <a:p>
            <a:pPr eaLnBrk="1" fontAlgn="auto" hangingPunct="1">
              <a:spcAft>
                <a:spcPts val="0"/>
              </a:spcAft>
              <a:buFont typeface="Arial" pitchFamily="34" charset="0"/>
              <a:buNone/>
              <a:defRPr/>
            </a:pPr>
            <a:r>
              <a:rPr lang="es-EC" dirty="0">
                <a:solidFill>
                  <a:schemeClr val="tx1"/>
                </a:solidFill>
              </a:rPr>
              <a:t> Tesis presentada como requisito previo a la obtención del grado de:</a:t>
            </a:r>
          </a:p>
          <a:p>
            <a:pPr eaLnBrk="1" fontAlgn="auto" hangingPunct="1">
              <a:spcAft>
                <a:spcPts val="0"/>
              </a:spcAft>
              <a:buFont typeface="Arial" pitchFamily="34" charset="0"/>
              <a:buNone/>
              <a:defRPr/>
            </a:pPr>
            <a:r>
              <a:rPr lang="es-EC" dirty="0">
                <a:solidFill>
                  <a:schemeClr val="tx1"/>
                </a:solidFill>
              </a:rPr>
              <a:t> </a:t>
            </a:r>
          </a:p>
          <a:p>
            <a:pPr eaLnBrk="1" fontAlgn="auto" hangingPunct="1">
              <a:spcAft>
                <a:spcPts val="0"/>
              </a:spcAft>
              <a:buFont typeface="Arial" pitchFamily="34" charset="0"/>
              <a:buNone/>
              <a:defRPr/>
            </a:pPr>
            <a:r>
              <a:rPr lang="es-EC" dirty="0">
                <a:solidFill>
                  <a:schemeClr val="tx1"/>
                </a:solidFill>
              </a:rPr>
              <a:t> INGENIERA EN FINANZAS Y AUDITORÍA, </a:t>
            </a:r>
            <a:r>
              <a:rPr lang="es-EC" dirty="0" smtClean="0">
                <a:solidFill>
                  <a:schemeClr val="tx1"/>
                </a:solidFill>
              </a:rPr>
              <a:t>CPA</a:t>
            </a:r>
            <a:r>
              <a:rPr lang="es-EC" dirty="0">
                <a:solidFill>
                  <a:schemeClr val="tx1"/>
                </a:solidFill>
              </a:rPr>
              <a:t> </a:t>
            </a:r>
          </a:p>
          <a:p>
            <a:pPr eaLnBrk="1" fontAlgn="auto" hangingPunct="1">
              <a:spcAft>
                <a:spcPts val="0"/>
              </a:spcAft>
              <a:buFont typeface="Arial" pitchFamily="34" charset="0"/>
              <a:buNone/>
              <a:defRPr/>
            </a:pPr>
            <a:r>
              <a:rPr lang="es-EC" dirty="0" err="1">
                <a:solidFill>
                  <a:schemeClr val="tx1"/>
                </a:solidFill>
              </a:rPr>
              <a:t>Geovanna</a:t>
            </a:r>
            <a:r>
              <a:rPr lang="es-EC" dirty="0">
                <a:solidFill>
                  <a:schemeClr val="tx1"/>
                </a:solidFill>
              </a:rPr>
              <a:t> Alexandra Orejuela </a:t>
            </a:r>
            <a:r>
              <a:rPr lang="es-EC" dirty="0" smtClean="0">
                <a:solidFill>
                  <a:schemeClr val="tx1"/>
                </a:solidFill>
              </a:rPr>
              <a:t>Medina.</a:t>
            </a:r>
          </a:p>
          <a:p>
            <a:pPr algn="just" eaLnBrk="1" fontAlgn="auto" hangingPunct="1">
              <a:spcAft>
                <a:spcPts val="0"/>
              </a:spcAft>
              <a:buFont typeface="Arial" pitchFamily="34" charset="0"/>
              <a:buNone/>
              <a:defRPr/>
            </a:pPr>
            <a:r>
              <a:rPr lang="es-EC" dirty="0" smtClean="0">
                <a:solidFill>
                  <a:schemeClr val="tx1"/>
                </a:solidFill>
              </a:rPr>
              <a:t>              </a:t>
            </a:r>
          </a:p>
          <a:p>
            <a:pPr algn="just" eaLnBrk="1" fontAlgn="auto" hangingPunct="1">
              <a:spcAft>
                <a:spcPts val="0"/>
              </a:spcAft>
              <a:buFont typeface="Arial" pitchFamily="34" charset="0"/>
              <a:buNone/>
              <a:defRPr/>
            </a:pPr>
            <a:r>
              <a:rPr lang="es-EC" dirty="0">
                <a:solidFill>
                  <a:schemeClr val="tx1"/>
                </a:solidFill>
              </a:rPr>
              <a:t> </a:t>
            </a:r>
            <a:r>
              <a:rPr lang="es-EC" dirty="0" smtClean="0">
                <a:solidFill>
                  <a:schemeClr val="tx1"/>
                </a:solidFill>
              </a:rPr>
              <a:t>               </a:t>
            </a:r>
            <a:r>
              <a:rPr lang="es-EC" dirty="0" err="1" smtClean="0">
                <a:solidFill>
                  <a:schemeClr val="tx1"/>
                </a:solidFill>
              </a:rPr>
              <a:t>Econ</a:t>
            </a:r>
            <a:r>
              <a:rPr lang="es-EC" dirty="0">
                <a:solidFill>
                  <a:schemeClr val="tx1"/>
                </a:solidFill>
              </a:rPr>
              <a:t>. Gustavo </a:t>
            </a:r>
            <a:r>
              <a:rPr lang="es-EC" dirty="0" err="1">
                <a:solidFill>
                  <a:schemeClr val="tx1"/>
                </a:solidFill>
              </a:rPr>
              <a:t>Moncayo</a:t>
            </a:r>
            <a:r>
              <a:rPr lang="es-EC" dirty="0">
                <a:solidFill>
                  <a:schemeClr val="tx1"/>
                </a:solidFill>
              </a:rPr>
              <a:t>        </a:t>
            </a:r>
            <a:r>
              <a:rPr lang="es-EC" dirty="0" smtClean="0">
                <a:solidFill>
                  <a:schemeClr val="tx1"/>
                </a:solidFill>
              </a:rPr>
              <a:t> </a:t>
            </a:r>
            <a:r>
              <a:rPr lang="es-EC" dirty="0" err="1" smtClean="0">
                <a:solidFill>
                  <a:schemeClr val="tx1"/>
                </a:solidFill>
              </a:rPr>
              <a:t>Econ</a:t>
            </a:r>
            <a:r>
              <a:rPr lang="es-EC" dirty="0" smtClean="0">
                <a:solidFill>
                  <a:schemeClr val="tx1"/>
                </a:solidFill>
              </a:rPr>
              <a:t>. Oswaldo </a:t>
            </a:r>
            <a:r>
              <a:rPr lang="es-EC" dirty="0" err="1" smtClean="0">
                <a:solidFill>
                  <a:schemeClr val="tx1"/>
                </a:solidFill>
              </a:rPr>
              <a:t>Miño</a:t>
            </a:r>
            <a:endParaRPr lang="es-EC" dirty="0" smtClean="0">
              <a:solidFill>
                <a:schemeClr val="tx1"/>
              </a:solidFill>
            </a:endParaRPr>
          </a:p>
          <a:p>
            <a:pPr algn="just" eaLnBrk="1" fontAlgn="auto" hangingPunct="1">
              <a:spcAft>
                <a:spcPts val="0"/>
              </a:spcAft>
              <a:buFont typeface="Arial" pitchFamily="34" charset="0"/>
              <a:buNone/>
              <a:defRPr/>
            </a:pPr>
            <a:r>
              <a:rPr lang="es-EC" dirty="0" smtClean="0">
                <a:solidFill>
                  <a:schemeClr val="tx1"/>
                </a:solidFill>
              </a:rPr>
              <a:t>                     DIRECTOR                                      CODIRECTOR </a:t>
            </a:r>
            <a:r>
              <a:rPr lang="es-EC" dirty="0">
                <a:solidFill>
                  <a:schemeClr val="tx1"/>
                </a:solidFill>
              </a:rPr>
              <a:t>  </a:t>
            </a:r>
          </a:p>
          <a:p>
            <a:pPr eaLnBrk="1" fontAlgn="auto" hangingPunct="1">
              <a:spcAft>
                <a:spcPts val="0"/>
              </a:spcAft>
              <a:buFont typeface="Arial" pitchFamily="34" charset="0"/>
              <a:buNone/>
              <a:defRPr/>
            </a:pPr>
            <a:endParaRPr lang="es-EC" dirty="0">
              <a:solidFill>
                <a:schemeClr val="tx1"/>
              </a:solidFill>
            </a:endParaRPr>
          </a:p>
        </p:txBody>
      </p:sp>
      <p:pic>
        <p:nvPicPr>
          <p:cNvPr id="2052" name="Picture 2" descr="http://sinmiedos.net/wp-content/uploads/2012/02/ESPE.gif"/>
          <p:cNvPicPr>
            <a:picLocks noChangeAspect="1" noChangeArrowheads="1"/>
          </p:cNvPicPr>
          <p:nvPr/>
        </p:nvPicPr>
        <p:blipFill>
          <a:blip r:embed="rId2" r:link="rId3"/>
          <a:srcRect/>
          <a:stretch>
            <a:fillRect/>
          </a:stretch>
        </p:blipFill>
        <p:spPr bwMode="auto">
          <a:xfrm>
            <a:off x="7429500" y="214313"/>
            <a:ext cx="1357313" cy="1357312"/>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pPr>
              <a:defRPr/>
            </a:pPr>
            <a:fld id="{037E4ED6-5A71-4F59-AF61-6094F8EA37AA}" type="slidenum">
              <a:rPr lang="es-EC" smtClean="0"/>
              <a:pPr>
                <a:defRPr/>
              </a:pPr>
              <a:t>1</a:t>
            </a:fld>
            <a:endParaRPr lang="es-EC"/>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lstStyle/>
          <a:p>
            <a:r>
              <a:rPr lang="es-EC" sz="2800" b="1" smtClean="0">
                <a:latin typeface="Arial" charset="0"/>
                <a:cs typeface="Arial" charset="0"/>
              </a:rPr>
              <a:t>Efectos de un microcrédito en la economía de un País</a:t>
            </a:r>
          </a:p>
        </p:txBody>
      </p:sp>
      <p:graphicFrame>
        <p:nvGraphicFramePr>
          <p:cNvPr id="4" name="3 Marcador de contenido"/>
          <p:cNvGraphicFramePr>
            <a:graphicFrameLocks noGrp="1"/>
          </p:cNvGraphicFramePr>
          <p:nvPr>
            <p:ph idx="1"/>
          </p:nvPr>
        </p:nvGraphicFramePr>
        <p:xfrm>
          <a:off x="357188" y="1357313"/>
          <a:ext cx="8329612" cy="4768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defRPr/>
            </a:pPr>
            <a:fld id="{8678C4B5-6540-4C38-995F-65C2280B45D3}" type="slidenum">
              <a:rPr lang="es-EC" smtClean="0"/>
              <a:pPr>
                <a:defRPr/>
              </a:pPr>
              <a:t>10</a:t>
            </a:fld>
            <a:endParaRPr lang="es-EC"/>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r>
              <a:rPr lang="es-EC" sz="2400" b="1" smtClean="0">
                <a:latin typeface="Arial" charset="0"/>
                <a:cs typeface="Arial" charset="0"/>
              </a:rPr>
              <a:t>CAPITULO II</a:t>
            </a:r>
            <a:br>
              <a:rPr lang="es-EC" sz="2400" b="1" smtClean="0">
                <a:latin typeface="Arial" charset="0"/>
                <a:cs typeface="Arial" charset="0"/>
              </a:rPr>
            </a:br>
            <a:r>
              <a:rPr lang="es-EC" sz="2400" b="1" smtClean="0">
                <a:latin typeface="Arial" charset="0"/>
                <a:cs typeface="Arial" charset="0"/>
              </a:rPr>
              <a:t>DIAGNÓSTICO SITUACIONAL DEL SECTOR</a:t>
            </a:r>
            <a:r>
              <a:rPr lang="es-EC" b="1" smtClean="0"/>
              <a:t/>
            </a:r>
            <a:br>
              <a:rPr lang="es-EC" b="1" smtClean="0"/>
            </a:br>
            <a:endParaRPr lang="es-EC" smtClean="0"/>
          </a:p>
        </p:txBody>
      </p:sp>
      <p:sp>
        <p:nvSpPr>
          <p:cNvPr id="12291" name="2 Marcador de contenido"/>
          <p:cNvSpPr>
            <a:spLocks noGrp="1"/>
          </p:cNvSpPr>
          <p:nvPr>
            <p:ph idx="1"/>
          </p:nvPr>
        </p:nvSpPr>
        <p:spPr>
          <a:xfrm>
            <a:off x="457200" y="1000125"/>
            <a:ext cx="8229600" cy="5500688"/>
          </a:xfrm>
        </p:spPr>
        <p:txBody>
          <a:bodyPr/>
          <a:lstStyle/>
          <a:p>
            <a:pPr>
              <a:buFont typeface="Arial" charset="0"/>
              <a:buNone/>
            </a:pPr>
            <a:r>
              <a:rPr lang="es-EC" sz="2800" b="1" smtClean="0"/>
              <a:t>Microcrédito en el Ecuador</a:t>
            </a:r>
          </a:p>
          <a:p>
            <a:pPr>
              <a:buFont typeface="Arial" charset="0"/>
              <a:buNone/>
            </a:pPr>
            <a:endParaRPr lang="es-EC" smtClean="0"/>
          </a:p>
        </p:txBody>
      </p:sp>
      <p:graphicFrame>
        <p:nvGraphicFramePr>
          <p:cNvPr id="4" name="3 Diagrama"/>
          <p:cNvGraphicFramePr/>
          <p:nvPr/>
        </p:nvGraphicFramePr>
        <p:xfrm>
          <a:off x="1285852" y="1714488"/>
          <a:ext cx="7286676"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defRPr/>
            </a:pPr>
            <a:fld id="{0C7D8DB5-4643-4E64-864E-8DBE63610554}" type="slidenum">
              <a:rPr lang="es-EC" smtClean="0"/>
              <a:pPr>
                <a:defRPr/>
              </a:pPr>
              <a:t>11</a:t>
            </a:fld>
            <a:endParaRPr lang="es-EC"/>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500063" y="357188"/>
            <a:ext cx="8229600" cy="1143000"/>
          </a:xfrm>
        </p:spPr>
        <p:txBody>
          <a:bodyPr/>
          <a:lstStyle/>
          <a:p>
            <a:r>
              <a:rPr lang="es-EC" b="1" smtClean="0">
                <a:latin typeface="Arial" charset="0"/>
                <a:cs typeface="Arial" charset="0"/>
              </a:rPr>
              <a:t>  </a:t>
            </a:r>
            <a:r>
              <a:rPr lang="es-EC" sz="2400" b="1" smtClean="0">
                <a:latin typeface="Arial" charset="0"/>
                <a:cs typeface="Arial" charset="0"/>
              </a:rPr>
              <a:t>Identificación Instituciones emisoras de Microcréditos en el Ecuador</a:t>
            </a:r>
            <a:r>
              <a:rPr lang="es-EC" b="1" smtClean="0"/>
              <a:t/>
            </a:r>
            <a:br>
              <a:rPr lang="es-EC" b="1" smtClean="0"/>
            </a:br>
            <a:endParaRPr lang="es-EC" smtClean="0"/>
          </a:p>
        </p:txBody>
      </p:sp>
      <p:sp>
        <p:nvSpPr>
          <p:cNvPr id="13315" name="2 Marcador de contenido"/>
          <p:cNvSpPr>
            <a:spLocks noGrp="1"/>
          </p:cNvSpPr>
          <p:nvPr>
            <p:ph idx="1"/>
          </p:nvPr>
        </p:nvSpPr>
        <p:spPr/>
        <p:txBody>
          <a:bodyPr/>
          <a:lstStyle/>
          <a:p>
            <a:pPr>
              <a:buFont typeface="Arial" charset="0"/>
              <a:buNone/>
            </a:pPr>
            <a:r>
              <a:rPr lang="es-EC" smtClean="0"/>
              <a:t>   En el Ecuador, el mercado de las microfinanzas está conformado por Instituciones Financieras Controladas por la Superintendencia de Bancos y Seguros, Reglamento General de la Ley Orgánica de la Economía ,que incluyen: Bancos Privados, Sociedades Financieras, Mutualistas y Cooperativas de Ahorro y Crédito</a:t>
            </a:r>
          </a:p>
        </p:txBody>
      </p:sp>
      <p:sp>
        <p:nvSpPr>
          <p:cNvPr id="4" name="3 Marcador de número de diapositiva"/>
          <p:cNvSpPr>
            <a:spLocks noGrp="1"/>
          </p:cNvSpPr>
          <p:nvPr>
            <p:ph type="sldNum" sz="quarter" idx="12"/>
          </p:nvPr>
        </p:nvSpPr>
        <p:spPr/>
        <p:txBody>
          <a:bodyPr/>
          <a:lstStyle/>
          <a:p>
            <a:pPr>
              <a:defRPr/>
            </a:pPr>
            <a:fld id="{D8E246D4-955D-4DC3-9E7E-BD062C95F3D7}" type="slidenum">
              <a:rPr lang="es-EC" smtClean="0"/>
              <a:pPr>
                <a:defRPr/>
              </a:pPr>
              <a:t>12</a:t>
            </a:fld>
            <a:endParaRPr lang="es-EC"/>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r>
              <a:rPr lang="es-EC" sz="2800" b="1" smtClean="0">
                <a:latin typeface="Arial" charset="0"/>
                <a:cs typeface="Arial" charset="0"/>
              </a:rPr>
              <a:t>CAPITULO III</a:t>
            </a:r>
            <a:br>
              <a:rPr lang="es-EC" sz="2800" b="1" smtClean="0">
                <a:latin typeface="Arial" charset="0"/>
                <a:cs typeface="Arial" charset="0"/>
              </a:rPr>
            </a:br>
            <a:r>
              <a:rPr lang="es-EC" sz="2800" b="1" smtClean="0">
                <a:latin typeface="Arial" charset="0"/>
                <a:cs typeface="Arial" charset="0"/>
              </a:rPr>
              <a:t>INVESTIGACIÓN DE CAMPO</a:t>
            </a:r>
            <a:r>
              <a:rPr lang="es-EC" b="1" smtClean="0"/>
              <a:t/>
            </a:r>
            <a:br>
              <a:rPr lang="es-EC" b="1" smtClean="0"/>
            </a:br>
            <a:endParaRPr lang="es-EC" smtClean="0"/>
          </a:p>
        </p:txBody>
      </p:sp>
      <p:sp>
        <p:nvSpPr>
          <p:cNvPr id="14339" name="2 Marcador de contenido"/>
          <p:cNvSpPr>
            <a:spLocks noGrp="1"/>
          </p:cNvSpPr>
          <p:nvPr>
            <p:ph idx="1"/>
          </p:nvPr>
        </p:nvSpPr>
        <p:spPr>
          <a:xfrm>
            <a:off x="457200" y="1214438"/>
            <a:ext cx="8229600" cy="4911725"/>
          </a:xfrm>
        </p:spPr>
        <p:txBody>
          <a:bodyPr/>
          <a:lstStyle/>
          <a:p>
            <a:pPr>
              <a:buFont typeface="Arial" charset="0"/>
              <a:buNone/>
            </a:pPr>
            <a:r>
              <a:rPr lang="es-EC" smtClean="0"/>
              <a:t>   Para el presente estudio se considera como población a </a:t>
            </a:r>
            <a:r>
              <a:rPr lang="es-EC" b="1" smtClean="0"/>
              <a:t>1.400  comerciantes.</a:t>
            </a:r>
          </a:p>
          <a:p>
            <a:pPr>
              <a:buFont typeface="Arial" charset="0"/>
              <a:buNone/>
            </a:pPr>
            <a:r>
              <a:rPr lang="es-EC" b="1" smtClean="0"/>
              <a:t>            muestra: 302 </a:t>
            </a:r>
          </a:p>
          <a:p>
            <a:r>
              <a:rPr lang="es-EC" b="1" smtClean="0"/>
              <a:t>Tabulación y análisis de resultados</a:t>
            </a:r>
          </a:p>
          <a:p>
            <a:pPr>
              <a:buFont typeface="Arial" charset="0"/>
              <a:buNone/>
            </a:pPr>
            <a:r>
              <a:rPr lang="es-EC" smtClean="0"/>
              <a:t> </a:t>
            </a:r>
          </a:p>
          <a:p>
            <a:pPr>
              <a:buFont typeface="Arial" charset="0"/>
              <a:buNone/>
            </a:pPr>
            <a:r>
              <a:rPr lang="es-EC" smtClean="0"/>
              <a:t>1.-</a:t>
            </a:r>
            <a:r>
              <a:rPr lang="es-EC" b="1" smtClean="0"/>
              <a:t>¿De qué tipo de entidad ha recibido algún tipo de crédito para su negocio o actividad con la que genera ingresos?</a:t>
            </a:r>
            <a:endParaRPr lang="es-EC" smtClean="0"/>
          </a:p>
          <a:p>
            <a:endParaRPr lang="es-EC" smtClean="0"/>
          </a:p>
        </p:txBody>
      </p:sp>
      <p:sp>
        <p:nvSpPr>
          <p:cNvPr id="4" name="3 Marcador de número de diapositiva"/>
          <p:cNvSpPr>
            <a:spLocks noGrp="1"/>
          </p:cNvSpPr>
          <p:nvPr>
            <p:ph type="sldNum" sz="quarter" idx="12"/>
          </p:nvPr>
        </p:nvSpPr>
        <p:spPr/>
        <p:txBody>
          <a:bodyPr/>
          <a:lstStyle/>
          <a:p>
            <a:pPr>
              <a:defRPr/>
            </a:pPr>
            <a:fld id="{B64116FD-01CC-4C1D-A711-4B5BC835D18B}" type="slidenum">
              <a:rPr lang="es-EC" smtClean="0"/>
              <a:pPr>
                <a:defRPr/>
              </a:pPr>
              <a:t>13</a:t>
            </a:fld>
            <a:endParaRPr lang="es-EC"/>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Grp="1" noChangeAspect="1" noChangeArrowheads="1"/>
          </p:cNvPicPr>
          <p:nvPr>
            <p:ph idx="1"/>
          </p:nvPr>
        </p:nvPicPr>
        <p:blipFill>
          <a:blip r:embed="rId2"/>
          <a:srcRect/>
          <a:stretch>
            <a:fillRect/>
          </a:stretch>
        </p:blipFill>
        <p:spPr>
          <a:xfrm>
            <a:off x="785813" y="0"/>
            <a:ext cx="7143750" cy="2571750"/>
          </a:xfrm>
          <a:solidFill>
            <a:schemeClr val="tx1"/>
          </a:solidFill>
        </p:spPr>
      </p:pic>
      <p:pic>
        <p:nvPicPr>
          <p:cNvPr id="15363" name="Gráfico 2"/>
          <p:cNvPicPr>
            <a:picLocks noChangeArrowheads="1"/>
          </p:cNvPicPr>
          <p:nvPr/>
        </p:nvPicPr>
        <p:blipFill>
          <a:blip r:embed="rId3"/>
          <a:srcRect/>
          <a:stretch>
            <a:fillRect/>
          </a:stretch>
        </p:blipFill>
        <p:spPr bwMode="auto">
          <a:xfrm>
            <a:off x="1857375" y="2786063"/>
            <a:ext cx="4257675" cy="3429000"/>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pPr>
              <a:defRPr/>
            </a:pPr>
            <a:fld id="{9A60EBE8-F36E-4024-A7F0-3BCD8BD677E4}" type="slidenum">
              <a:rPr lang="es-EC" smtClean="0"/>
              <a:pPr>
                <a:defRPr/>
              </a:pPr>
              <a:t>14</a:t>
            </a:fld>
            <a:endParaRPr lang="es-EC"/>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p:cNvPicPr>
            <a:picLocks noChangeAspect="1" noChangeArrowheads="1"/>
          </p:cNvPicPr>
          <p:nvPr/>
        </p:nvPicPr>
        <p:blipFill>
          <a:blip r:embed="rId2"/>
          <a:srcRect/>
          <a:stretch>
            <a:fillRect/>
          </a:stretch>
        </p:blipFill>
        <p:spPr bwMode="auto">
          <a:xfrm>
            <a:off x="571500" y="1071563"/>
            <a:ext cx="6215063" cy="3143250"/>
          </a:xfrm>
          <a:prstGeom prst="rect">
            <a:avLst/>
          </a:prstGeom>
          <a:solidFill>
            <a:schemeClr val="tx1"/>
          </a:solidFill>
          <a:ln w="9525">
            <a:noFill/>
            <a:miter lim="800000"/>
            <a:headEnd/>
            <a:tailEnd/>
          </a:ln>
        </p:spPr>
      </p:pic>
      <p:pic>
        <p:nvPicPr>
          <p:cNvPr id="16387" name="Gráfico 3"/>
          <p:cNvPicPr>
            <a:picLocks noGrp="1" noChangeArrowheads="1"/>
          </p:cNvPicPr>
          <p:nvPr>
            <p:ph idx="1"/>
          </p:nvPr>
        </p:nvPicPr>
        <p:blipFill>
          <a:blip r:embed="rId3"/>
          <a:srcRect/>
          <a:stretch>
            <a:fillRect/>
          </a:stretch>
        </p:blipFill>
        <p:spPr>
          <a:xfrm>
            <a:off x="4286250" y="1071563"/>
            <a:ext cx="4633913" cy="3143250"/>
          </a:xfrm>
          <a:noFill/>
        </p:spPr>
      </p:pic>
      <p:sp>
        <p:nvSpPr>
          <p:cNvPr id="16388" name="7 CuadroTexto"/>
          <p:cNvSpPr txBox="1">
            <a:spLocks noChangeArrowheads="1"/>
          </p:cNvSpPr>
          <p:nvPr/>
        </p:nvSpPr>
        <p:spPr bwMode="auto">
          <a:xfrm>
            <a:off x="571500" y="571500"/>
            <a:ext cx="3286125" cy="369888"/>
          </a:xfrm>
          <a:prstGeom prst="rect">
            <a:avLst/>
          </a:prstGeom>
          <a:noFill/>
          <a:ln w="9525">
            <a:noFill/>
            <a:miter lim="800000"/>
            <a:headEnd/>
            <a:tailEnd/>
          </a:ln>
        </p:spPr>
        <p:txBody>
          <a:bodyPr>
            <a:spAutoFit/>
          </a:bodyPr>
          <a:lstStyle/>
          <a:p>
            <a:r>
              <a:rPr lang="es-EC" b="1"/>
              <a:t>TIPO DE NEGOCIO</a:t>
            </a:r>
          </a:p>
        </p:txBody>
      </p:sp>
      <p:sp>
        <p:nvSpPr>
          <p:cNvPr id="6" name="5 Marcador de número de diapositiva"/>
          <p:cNvSpPr>
            <a:spLocks noGrp="1"/>
          </p:cNvSpPr>
          <p:nvPr>
            <p:ph type="sldNum" sz="quarter" idx="12"/>
          </p:nvPr>
        </p:nvSpPr>
        <p:spPr/>
        <p:txBody>
          <a:bodyPr/>
          <a:lstStyle/>
          <a:p>
            <a:pPr>
              <a:defRPr/>
            </a:pPr>
            <a:fld id="{27535614-735F-4391-A081-3B19AFDC1D39}" type="slidenum">
              <a:rPr lang="es-EC" smtClean="0"/>
              <a:pPr>
                <a:defRPr/>
              </a:pPr>
              <a:t>15</a:t>
            </a:fld>
            <a:endParaRPr lang="es-EC"/>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285750" y="285750"/>
            <a:ext cx="4357688" cy="642938"/>
          </a:xfrm>
        </p:spPr>
        <p:txBody>
          <a:bodyPr/>
          <a:lstStyle/>
          <a:p>
            <a:r>
              <a:rPr lang="es-EC" sz="2000" b="1" smtClean="0">
                <a:latin typeface="Arial" charset="0"/>
                <a:cs typeface="Arial" charset="0"/>
              </a:rPr>
              <a:t> Edad de los encuestados</a:t>
            </a:r>
            <a:endParaRPr lang="es-EC" sz="2000" smtClean="0">
              <a:latin typeface="Arial" charset="0"/>
              <a:cs typeface="Arial" charset="0"/>
            </a:endParaRPr>
          </a:p>
        </p:txBody>
      </p:sp>
      <p:graphicFrame>
        <p:nvGraphicFramePr>
          <p:cNvPr id="4" name="3 Tabla"/>
          <p:cNvGraphicFramePr>
            <a:graphicFrameLocks noGrp="1"/>
          </p:cNvGraphicFramePr>
          <p:nvPr/>
        </p:nvGraphicFramePr>
        <p:xfrm>
          <a:off x="214313" y="1071563"/>
          <a:ext cx="4714875" cy="2643187"/>
        </p:xfrm>
        <a:graphic>
          <a:graphicData uri="http://schemas.openxmlformats.org/drawingml/2006/table">
            <a:tbl>
              <a:tblPr/>
              <a:tblGrid>
                <a:gridCol w="1549971"/>
                <a:gridCol w="1047301"/>
                <a:gridCol w="1025910"/>
                <a:gridCol w="1091726"/>
              </a:tblGrid>
              <a:tr h="377601">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Frecuencia</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Porcentaje</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Acumulado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77601">
                <a:tc>
                  <a:txBody>
                    <a:bodyPr/>
                    <a:lstStyle/>
                    <a:p>
                      <a:pPr>
                        <a:lnSpc>
                          <a:spcPct val="150000"/>
                        </a:lnSpc>
                        <a:spcAft>
                          <a:spcPts val="0"/>
                        </a:spcAft>
                      </a:pPr>
                      <a:r>
                        <a:rPr lang="es-EC" sz="1200" dirty="0">
                          <a:solidFill>
                            <a:srgbClr val="000000"/>
                          </a:solidFill>
                          <a:latin typeface="Times New Roman"/>
                          <a:ea typeface="Times New Roman"/>
                          <a:cs typeface="Times New Roman"/>
                        </a:rPr>
                        <a:t>Menos de 20 años</a:t>
                      </a:r>
                      <a:endParaRPr lang="es-EC"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11</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4,8%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4,8%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77601">
                <a:tc>
                  <a:txBody>
                    <a:bodyPr/>
                    <a:lstStyle/>
                    <a:p>
                      <a:pPr>
                        <a:lnSpc>
                          <a:spcPct val="150000"/>
                        </a:lnSpc>
                        <a:spcAft>
                          <a:spcPts val="0"/>
                        </a:spcAft>
                      </a:pPr>
                      <a:r>
                        <a:rPr lang="es-EC" sz="1200" dirty="0">
                          <a:solidFill>
                            <a:srgbClr val="000000"/>
                          </a:solidFill>
                          <a:latin typeface="Times New Roman"/>
                          <a:ea typeface="Times New Roman"/>
                          <a:cs typeface="Times New Roman"/>
                        </a:rPr>
                        <a:t>20 – 30 años</a:t>
                      </a:r>
                      <a:endParaRPr lang="es-EC"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64</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28,1%</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32,9%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77601">
                <a:tc>
                  <a:txBody>
                    <a:bodyPr/>
                    <a:lstStyle/>
                    <a:p>
                      <a:pPr>
                        <a:lnSpc>
                          <a:spcPct val="150000"/>
                        </a:lnSpc>
                        <a:spcAft>
                          <a:spcPts val="0"/>
                        </a:spcAft>
                      </a:pPr>
                      <a:r>
                        <a:rPr lang="es-EC" sz="1200">
                          <a:solidFill>
                            <a:srgbClr val="000000"/>
                          </a:solidFill>
                          <a:latin typeface="Times New Roman"/>
                          <a:ea typeface="Times New Roman"/>
                          <a:cs typeface="Times New Roman"/>
                        </a:rPr>
                        <a:t>30 – 50 años </a:t>
                      </a:r>
                      <a:endParaRPr lang="es-EC"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126</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55,3%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88,2%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77601">
                <a:tc>
                  <a:txBody>
                    <a:bodyPr/>
                    <a:lstStyle/>
                    <a:p>
                      <a:pPr>
                        <a:lnSpc>
                          <a:spcPct val="150000"/>
                        </a:lnSpc>
                        <a:spcAft>
                          <a:spcPts val="0"/>
                        </a:spcAft>
                      </a:pPr>
                      <a:r>
                        <a:rPr lang="es-EC" sz="1200">
                          <a:solidFill>
                            <a:srgbClr val="000000"/>
                          </a:solidFill>
                          <a:latin typeface="Times New Roman"/>
                          <a:ea typeface="Times New Roman"/>
                          <a:cs typeface="Times New Roman"/>
                        </a:rPr>
                        <a:t>50 – 65 años</a:t>
                      </a:r>
                      <a:endParaRPr lang="es-EC"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16</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7,0%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95,2%</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77601">
                <a:tc>
                  <a:txBody>
                    <a:bodyPr/>
                    <a:lstStyle/>
                    <a:p>
                      <a:pPr>
                        <a:lnSpc>
                          <a:spcPct val="150000"/>
                        </a:lnSpc>
                        <a:spcAft>
                          <a:spcPts val="0"/>
                        </a:spcAft>
                      </a:pPr>
                      <a:r>
                        <a:rPr lang="es-EC" sz="1200">
                          <a:solidFill>
                            <a:srgbClr val="000000"/>
                          </a:solidFill>
                          <a:latin typeface="Times New Roman"/>
                          <a:ea typeface="Times New Roman"/>
                          <a:cs typeface="Times New Roman"/>
                        </a:rPr>
                        <a:t>Más de 65 años</a:t>
                      </a:r>
                      <a:endParaRPr lang="es-EC"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11</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4,8%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77601">
                <a:tc>
                  <a:txBody>
                    <a:bodyPr/>
                    <a:lstStyle/>
                    <a:p>
                      <a:pPr>
                        <a:lnSpc>
                          <a:spcPct val="150000"/>
                        </a:lnSpc>
                        <a:spcAft>
                          <a:spcPts val="0"/>
                        </a:spcAft>
                      </a:pPr>
                      <a:r>
                        <a:rPr lang="es-EC" sz="1200" dirty="0">
                          <a:solidFill>
                            <a:srgbClr val="000000"/>
                          </a:solidFill>
                          <a:latin typeface="Times New Roman"/>
                          <a:ea typeface="Times New Roman"/>
                          <a:cs typeface="Times New Roman"/>
                        </a:rPr>
                        <a:t>TOTAL</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200" dirty="0">
                          <a:solidFill>
                            <a:srgbClr val="000000"/>
                          </a:solidFill>
                          <a:latin typeface="Times New Roman"/>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17453" name="Gráfico 4"/>
          <p:cNvPicPr>
            <a:picLocks noChangeArrowheads="1"/>
          </p:cNvPicPr>
          <p:nvPr/>
        </p:nvPicPr>
        <p:blipFill>
          <a:blip r:embed="rId3"/>
          <a:srcRect/>
          <a:stretch>
            <a:fillRect/>
          </a:stretch>
        </p:blipFill>
        <p:spPr bwMode="auto">
          <a:xfrm>
            <a:off x="285750" y="3786188"/>
            <a:ext cx="4591050" cy="2752725"/>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E60280DC-6365-4724-8859-C3A6218979E5}" type="slidenum">
              <a:rPr lang="es-EC" smtClean="0"/>
              <a:pPr>
                <a:defRPr/>
              </a:pPr>
              <a:t>16</a:t>
            </a:fld>
            <a:endParaRPr lang="es-EC"/>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1428750" y="500063"/>
            <a:ext cx="6186488" cy="582612"/>
          </a:xfrm>
        </p:spPr>
        <p:txBody>
          <a:bodyPr/>
          <a:lstStyle/>
          <a:p>
            <a:r>
              <a:rPr lang="es-EC" sz="2400" b="1" smtClean="0">
                <a:latin typeface="Arial" charset="0"/>
                <a:cs typeface="Arial" charset="0"/>
              </a:rPr>
              <a:t>Género</a:t>
            </a:r>
            <a:r>
              <a:rPr lang="es-EC" smtClean="0"/>
              <a:t/>
            </a:r>
            <a:br>
              <a:rPr lang="es-EC" smtClean="0"/>
            </a:br>
            <a:endParaRPr lang="es-EC" smtClean="0"/>
          </a:p>
        </p:txBody>
      </p:sp>
      <p:graphicFrame>
        <p:nvGraphicFramePr>
          <p:cNvPr id="4" name="3 Marcador de contenido"/>
          <p:cNvGraphicFramePr>
            <a:graphicFrameLocks noGrp="1"/>
          </p:cNvGraphicFramePr>
          <p:nvPr>
            <p:ph idx="1"/>
          </p:nvPr>
        </p:nvGraphicFramePr>
        <p:xfrm>
          <a:off x="642938" y="857250"/>
          <a:ext cx="5786437" cy="2714625"/>
        </p:xfrm>
        <a:graphic>
          <a:graphicData uri="http://schemas.openxmlformats.org/drawingml/2006/table">
            <a:tbl>
              <a:tblPr/>
              <a:tblGrid>
                <a:gridCol w="1375815"/>
                <a:gridCol w="1459510"/>
                <a:gridCol w="1429701"/>
                <a:gridCol w="1521422"/>
              </a:tblGrid>
              <a:tr h="1085859">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Frecuencia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Porcentaje</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Acumulado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42929">
                <a:tc>
                  <a:txBody>
                    <a:bodyPr/>
                    <a:lstStyle/>
                    <a:p>
                      <a:pPr>
                        <a:lnSpc>
                          <a:spcPct val="150000"/>
                        </a:lnSpc>
                        <a:spcAft>
                          <a:spcPts val="0"/>
                        </a:spcAft>
                      </a:pPr>
                      <a:r>
                        <a:rPr lang="es-EC" sz="1200" dirty="0">
                          <a:solidFill>
                            <a:srgbClr val="000000"/>
                          </a:solidFill>
                          <a:latin typeface="Times New Roman"/>
                          <a:ea typeface="Times New Roman"/>
                          <a:cs typeface="Times New Roman"/>
                        </a:rPr>
                        <a:t>Masculino</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129</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56,6%</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56,6%</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42929">
                <a:tc>
                  <a:txBody>
                    <a:bodyPr/>
                    <a:lstStyle/>
                    <a:p>
                      <a:pPr>
                        <a:lnSpc>
                          <a:spcPct val="150000"/>
                        </a:lnSpc>
                        <a:spcAft>
                          <a:spcPts val="0"/>
                        </a:spcAft>
                      </a:pPr>
                      <a:r>
                        <a:rPr lang="es-EC" sz="1200">
                          <a:solidFill>
                            <a:srgbClr val="000000"/>
                          </a:solidFill>
                          <a:latin typeface="Times New Roman"/>
                          <a:ea typeface="Times New Roman"/>
                          <a:cs typeface="Times New Roman"/>
                        </a:rPr>
                        <a:t>Femenino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99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43,4%</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42929">
                <a:tc>
                  <a:txBody>
                    <a:bodyPr/>
                    <a:lstStyle/>
                    <a:p>
                      <a:pPr>
                        <a:lnSpc>
                          <a:spcPct val="150000"/>
                        </a:lnSpc>
                        <a:spcAft>
                          <a:spcPts val="0"/>
                        </a:spcAft>
                      </a:pPr>
                      <a:r>
                        <a:rPr lang="es-EC" sz="1200">
                          <a:solidFill>
                            <a:srgbClr val="000000"/>
                          </a:solidFill>
                          <a:latin typeface="Times New Roman"/>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200" dirty="0">
                          <a:solidFill>
                            <a:srgbClr val="000000"/>
                          </a:solidFill>
                          <a:latin typeface="Times New Roman"/>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18462" name="Gráfico 5"/>
          <p:cNvPicPr>
            <a:picLocks noChangeArrowheads="1"/>
          </p:cNvPicPr>
          <p:nvPr/>
        </p:nvPicPr>
        <p:blipFill>
          <a:blip r:embed="rId2"/>
          <a:srcRect/>
          <a:stretch>
            <a:fillRect/>
          </a:stretch>
        </p:blipFill>
        <p:spPr bwMode="auto">
          <a:xfrm>
            <a:off x="1571625" y="3643313"/>
            <a:ext cx="4429125" cy="3071812"/>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2236663E-7616-433F-8974-4FBABE116119}" type="slidenum">
              <a:rPr lang="es-EC" smtClean="0"/>
              <a:pPr>
                <a:defRPr/>
              </a:pPr>
              <a:t>17</a:t>
            </a:fld>
            <a:endParaRPr lang="es-EC"/>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357188" y="357188"/>
            <a:ext cx="8229600" cy="725487"/>
          </a:xfrm>
        </p:spPr>
        <p:txBody>
          <a:bodyPr/>
          <a:lstStyle/>
          <a:p>
            <a:r>
              <a:rPr lang="es-EC" sz="2400" smtClean="0">
                <a:latin typeface="Arial" charset="0"/>
                <a:cs typeface="Arial" charset="0"/>
              </a:rPr>
              <a:t>Cuantas veces ha recibido un crédito de una entidad microfinanciera</a:t>
            </a:r>
            <a:r>
              <a:rPr lang="es-EC" smtClean="0"/>
              <a:t/>
            </a:r>
            <a:br>
              <a:rPr lang="es-EC" smtClean="0"/>
            </a:br>
            <a:endParaRPr lang="es-EC" smtClean="0"/>
          </a:p>
        </p:txBody>
      </p:sp>
      <p:graphicFrame>
        <p:nvGraphicFramePr>
          <p:cNvPr id="4" name="3 Marcador de contenido"/>
          <p:cNvGraphicFramePr>
            <a:graphicFrameLocks noGrp="1"/>
          </p:cNvGraphicFramePr>
          <p:nvPr>
            <p:ph idx="1"/>
          </p:nvPr>
        </p:nvGraphicFramePr>
        <p:xfrm>
          <a:off x="500063" y="928688"/>
          <a:ext cx="4357687" cy="2571750"/>
        </p:xfrm>
        <a:graphic>
          <a:graphicData uri="http://schemas.openxmlformats.org/drawingml/2006/table">
            <a:tbl>
              <a:tblPr/>
              <a:tblGrid>
                <a:gridCol w="1385879"/>
                <a:gridCol w="983403"/>
                <a:gridCol w="963317"/>
                <a:gridCol w="1025119"/>
              </a:tblGrid>
              <a:tr h="857255">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Frecuencia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Porcentaje</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Acumulado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8628">
                <a:tc>
                  <a:txBody>
                    <a:bodyPr/>
                    <a:lstStyle/>
                    <a:p>
                      <a:pPr>
                        <a:lnSpc>
                          <a:spcPct val="150000"/>
                        </a:lnSpc>
                        <a:spcAft>
                          <a:spcPts val="0"/>
                        </a:spcAft>
                      </a:pPr>
                      <a:r>
                        <a:rPr lang="es-EC" sz="1200" dirty="0">
                          <a:solidFill>
                            <a:srgbClr val="000000"/>
                          </a:solidFill>
                          <a:latin typeface="Times New Roman"/>
                          <a:ea typeface="Times New Roman"/>
                          <a:cs typeface="Times New Roman"/>
                        </a:rPr>
                        <a:t>1 a 3 veces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72</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31,6%</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31,6%</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8628">
                <a:tc>
                  <a:txBody>
                    <a:bodyPr/>
                    <a:lstStyle/>
                    <a:p>
                      <a:pPr>
                        <a:lnSpc>
                          <a:spcPct val="150000"/>
                        </a:lnSpc>
                        <a:spcAft>
                          <a:spcPts val="0"/>
                        </a:spcAft>
                      </a:pPr>
                      <a:r>
                        <a:rPr lang="es-EC" sz="1200" dirty="0">
                          <a:solidFill>
                            <a:srgbClr val="000000"/>
                          </a:solidFill>
                          <a:latin typeface="Times New Roman"/>
                          <a:ea typeface="Times New Roman"/>
                          <a:cs typeface="Times New Roman"/>
                        </a:rPr>
                        <a:t>4 a 6 veces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43,9%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75,4%</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8628">
                <a:tc>
                  <a:txBody>
                    <a:bodyPr/>
                    <a:lstStyle/>
                    <a:p>
                      <a:pPr>
                        <a:lnSpc>
                          <a:spcPct val="150000"/>
                        </a:lnSpc>
                        <a:spcAft>
                          <a:spcPts val="0"/>
                        </a:spcAft>
                      </a:pPr>
                      <a:r>
                        <a:rPr lang="es-EC" sz="1200" dirty="0">
                          <a:solidFill>
                            <a:srgbClr val="000000"/>
                          </a:solidFill>
                          <a:latin typeface="Times New Roman"/>
                          <a:ea typeface="Times New Roman"/>
                          <a:cs typeface="Times New Roman"/>
                        </a:rPr>
                        <a:t>Más de 7 veces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56</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24,6%</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8628">
                <a:tc>
                  <a:txBody>
                    <a:bodyPr/>
                    <a:lstStyle/>
                    <a:p>
                      <a:pPr>
                        <a:lnSpc>
                          <a:spcPct val="150000"/>
                        </a:lnSpc>
                        <a:spcAft>
                          <a:spcPts val="0"/>
                        </a:spcAft>
                      </a:pPr>
                      <a:r>
                        <a:rPr lang="es-EC" sz="1200" dirty="0">
                          <a:solidFill>
                            <a:srgbClr val="000000"/>
                          </a:solidFill>
                          <a:latin typeface="Times New Roman"/>
                          <a:ea typeface="Times New Roman"/>
                          <a:cs typeface="Times New Roman"/>
                        </a:rPr>
                        <a:t>TOTAL</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228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200" dirty="0">
                          <a:solidFill>
                            <a:srgbClr val="000000"/>
                          </a:solidFill>
                          <a:latin typeface="Times New Roman"/>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19491" name="Gráfico 6"/>
          <p:cNvPicPr>
            <a:picLocks noChangeArrowheads="1"/>
          </p:cNvPicPr>
          <p:nvPr/>
        </p:nvPicPr>
        <p:blipFill>
          <a:blip r:embed="rId3"/>
          <a:srcRect/>
          <a:stretch>
            <a:fillRect/>
          </a:stretch>
        </p:blipFill>
        <p:spPr bwMode="auto">
          <a:xfrm>
            <a:off x="5000625" y="928688"/>
            <a:ext cx="3952875" cy="2714625"/>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D5B66BB4-6DA6-43B8-90EC-8A605FCBDB00}" type="slidenum">
              <a:rPr lang="es-EC" smtClean="0"/>
              <a:pPr>
                <a:defRPr/>
              </a:pPr>
              <a:t>18</a:t>
            </a:fld>
            <a:endParaRPr lang="es-EC"/>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r>
              <a:rPr lang="es-EC" sz="2400" b="1" smtClean="0">
                <a:latin typeface="Arial" charset="0"/>
                <a:cs typeface="Arial" charset="0"/>
              </a:rPr>
              <a:t>Desde hace que tiempo ha estado recibiendo microcrédito </a:t>
            </a:r>
            <a:endParaRPr lang="es-EC" sz="2400" smtClean="0">
              <a:latin typeface="Arial" charset="0"/>
              <a:cs typeface="Arial" charset="0"/>
            </a:endParaRPr>
          </a:p>
        </p:txBody>
      </p:sp>
      <p:graphicFrame>
        <p:nvGraphicFramePr>
          <p:cNvPr id="4" name="3 Marcador de contenido"/>
          <p:cNvGraphicFramePr>
            <a:graphicFrameLocks noGrp="1"/>
          </p:cNvGraphicFramePr>
          <p:nvPr>
            <p:ph idx="1"/>
          </p:nvPr>
        </p:nvGraphicFramePr>
        <p:xfrm>
          <a:off x="357188" y="1428750"/>
          <a:ext cx="4714875" cy="3000375"/>
        </p:xfrm>
        <a:graphic>
          <a:graphicData uri="http://schemas.openxmlformats.org/drawingml/2006/table">
            <a:tbl>
              <a:tblPr/>
              <a:tblGrid>
                <a:gridCol w="1554373"/>
                <a:gridCol w="1045834"/>
                <a:gridCol w="1024474"/>
                <a:gridCol w="1090197"/>
              </a:tblGrid>
              <a:tr h="666751">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Frecuencia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Porcentaje</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Acumulado</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666751">
                <a:tc>
                  <a:txBody>
                    <a:bodyPr/>
                    <a:lstStyle/>
                    <a:p>
                      <a:pPr>
                        <a:lnSpc>
                          <a:spcPct val="150000"/>
                        </a:lnSpc>
                        <a:spcAft>
                          <a:spcPts val="0"/>
                        </a:spcAft>
                      </a:pPr>
                      <a:r>
                        <a:rPr lang="es-EC" sz="1200" dirty="0">
                          <a:solidFill>
                            <a:srgbClr val="000000"/>
                          </a:solidFill>
                          <a:latin typeface="Times New Roman"/>
                          <a:ea typeface="Times New Roman"/>
                          <a:cs typeface="Times New Roman"/>
                        </a:rPr>
                        <a:t>Hace menos de 1 año</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33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14,5%</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14,5%</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33376">
                <a:tc>
                  <a:txBody>
                    <a:bodyPr/>
                    <a:lstStyle/>
                    <a:p>
                      <a:pPr>
                        <a:lnSpc>
                          <a:spcPct val="150000"/>
                        </a:lnSpc>
                        <a:spcAft>
                          <a:spcPts val="0"/>
                        </a:spcAft>
                      </a:pPr>
                      <a:r>
                        <a:rPr lang="es-EC" sz="1200" dirty="0">
                          <a:solidFill>
                            <a:srgbClr val="000000"/>
                          </a:solidFill>
                          <a:latin typeface="Times New Roman"/>
                          <a:ea typeface="Times New Roman"/>
                          <a:cs typeface="Times New Roman"/>
                        </a:rPr>
                        <a:t>De 1 a 3 años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73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32,0%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46,5%</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33376">
                <a:tc>
                  <a:txBody>
                    <a:bodyPr/>
                    <a:lstStyle/>
                    <a:p>
                      <a:pPr>
                        <a:lnSpc>
                          <a:spcPct val="150000"/>
                        </a:lnSpc>
                        <a:spcAft>
                          <a:spcPts val="0"/>
                        </a:spcAft>
                      </a:pPr>
                      <a:r>
                        <a:rPr lang="es-EC" sz="1200" dirty="0">
                          <a:solidFill>
                            <a:srgbClr val="000000"/>
                          </a:solidFill>
                          <a:latin typeface="Times New Roman"/>
                          <a:ea typeface="Times New Roman"/>
                          <a:cs typeface="Times New Roman"/>
                        </a:rPr>
                        <a:t>De 3 a 6 años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59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25,9%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72,4%</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33376">
                <a:tc>
                  <a:txBody>
                    <a:bodyPr/>
                    <a:lstStyle/>
                    <a:p>
                      <a:pPr>
                        <a:lnSpc>
                          <a:spcPct val="150000"/>
                        </a:lnSpc>
                        <a:spcAft>
                          <a:spcPts val="0"/>
                        </a:spcAft>
                      </a:pPr>
                      <a:r>
                        <a:rPr lang="es-EC" sz="1200">
                          <a:solidFill>
                            <a:srgbClr val="000000"/>
                          </a:solidFill>
                          <a:latin typeface="Times New Roman"/>
                          <a:ea typeface="Times New Roman"/>
                          <a:cs typeface="Times New Roman"/>
                        </a:rPr>
                        <a:t>De 6 a 10 años </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38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16,7%</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89,0%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33376">
                <a:tc>
                  <a:txBody>
                    <a:bodyPr/>
                    <a:lstStyle/>
                    <a:p>
                      <a:pPr>
                        <a:lnSpc>
                          <a:spcPct val="150000"/>
                        </a:lnSpc>
                        <a:spcAft>
                          <a:spcPts val="0"/>
                        </a:spcAft>
                      </a:pPr>
                      <a:r>
                        <a:rPr lang="es-EC" sz="1200" dirty="0">
                          <a:solidFill>
                            <a:srgbClr val="000000"/>
                          </a:solidFill>
                          <a:latin typeface="Times New Roman"/>
                          <a:ea typeface="Times New Roman"/>
                          <a:cs typeface="Times New Roman"/>
                        </a:rPr>
                        <a:t>Más de 10 años</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25</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11,0%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33376">
                <a:tc>
                  <a:txBody>
                    <a:bodyPr/>
                    <a:lstStyle/>
                    <a:p>
                      <a:pPr>
                        <a:lnSpc>
                          <a:spcPct val="150000"/>
                        </a:lnSpc>
                        <a:spcAft>
                          <a:spcPts val="0"/>
                        </a:spcAft>
                      </a:pPr>
                      <a:r>
                        <a:rPr lang="es-EC" sz="1200">
                          <a:solidFill>
                            <a:srgbClr val="000000"/>
                          </a:solidFill>
                          <a:latin typeface="Times New Roman"/>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200" dirty="0">
                          <a:solidFill>
                            <a:srgbClr val="000000"/>
                          </a:solidFill>
                          <a:latin typeface="Times New Roman"/>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20525" name="Gráfico 7"/>
          <p:cNvPicPr>
            <a:picLocks noChangeArrowheads="1"/>
          </p:cNvPicPr>
          <p:nvPr/>
        </p:nvPicPr>
        <p:blipFill>
          <a:blip r:embed="rId2"/>
          <a:srcRect b="-82"/>
          <a:stretch>
            <a:fillRect/>
          </a:stretch>
        </p:blipFill>
        <p:spPr bwMode="auto">
          <a:xfrm>
            <a:off x="5143500" y="1428750"/>
            <a:ext cx="4000500" cy="3000375"/>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A8E78663-1C16-44FA-8F2A-1CB5CB61987A}" type="slidenum">
              <a:rPr lang="es-EC" smtClean="0"/>
              <a:pPr>
                <a:defRPr/>
              </a:pPr>
              <a:t>19</a:t>
            </a:fld>
            <a:endParaRPr lang="es-EC"/>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p:txBody>
          <a:bodyPr/>
          <a:lstStyle/>
          <a:p>
            <a:pPr eaLnBrk="1" hangingPunct="1"/>
            <a:r>
              <a:rPr lang="es-EC" smtClean="0"/>
              <a:t>INTRODUCCIÓN </a:t>
            </a:r>
          </a:p>
        </p:txBody>
      </p:sp>
      <p:sp>
        <p:nvSpPr>
          <p:cNvPr id="3075" name="2 Marcador de contenido"/>
          <p:cNvSpPr>
            <a:spLocks noGrp="1"/>
          </p:cNvSpPr>
          <p:nvPr>
            <p:ph idx="1"/>
          </p:nvPr>
        </p:nvSpPr>
        <p:spPr>
          <a:xfrm>
            <a:off x="457200" y="1285875"/>
            <a:ext cx="8229600" cy="4840288"/>
          </a:xfrm>
        </p:spPr>
        <p:txBody>
          <a:bodyPr/>
          <a:lstStyle/>
          <a:p>
            <a:pPr eaLnBrk="1" hangingPunct="1">
              <a:buFont typeface="Arial" charset="0"/>
              <a:buNone/>
            </a:pPr>
            <a:r>
              <a:rPr lang="es-EC" smtClean="0"/>
              <a:t>                            Las Microfinanzas.</a:t>
            </a:r>
          </a:p>
          <a:p>
            <a:pPr eaLnBrk="1" hangingPunct="1">
              <a:buFont typeface="Arial" charset="0"/>
              <a:buNone/>
            </a:pPr>
            <a:endParaRPr lang="es-EC" smtClean="0"/>
          </a:p>
          <a:p>
            <a:pPr eaLnBrk="1" hangingPunct="1">
              <a:buFont typeface="Arial" charset="0"/>
              <a:buNone/>
            </a:pPr>
            <a:endParaRPr lang="es-EC" smtClean="0"/>
          </a:p>
          <a:p>
            <a:pPr eaLnBrk="1" hangingPunct="1">
              <a:buFont typeface="Arial" charset="0"/>
              <a:buNone/>
            </a:pPr>
            <a:endParaRPr lang="es-EC" smtClean="0"/>
          </a:p>
        </p:txBody>
      </p:sp>
      <p:graphicFrame>
        <p:nvGraphicFramePr>
          <p:cNvPr id="6" name="5 Diagrama"/>
          <p:cNvGraphicFramePr/>
          <p:nvPr/>
        </p:nvGraphicFramePr>
        <p:xfrm>
          <a:off x="1071538" y="2071678"/>
          <a:ext cx="7286676" cy="4071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defRPr/>
            </a:pPr>
            <a:fld id="{5FBAC579-8751-4EAD-9397-649B6DFB52C3}" type="slidenum">
              <a:rPr lang="es-EC" smtClean="0"/>
              <a:pPr>
                <a:defRPr/>
              </a:pPr>
              <a:t>2</a:t>
            </a:fld>
            <a:endParaRPr lang="es-EC"/>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r>
              <a:rPr lang="es-EC" sz="2400" b="1" smtClean="0">
                <a:latin typeface="Arial" charset="0"/>
                <a:cs typeface="Arial" charset="0"/>
              </a:rPr>
              <a:t>¿Cuál es el monto que en promedio le han otorgado en cada ocasión?</a:t>
            </a:r>
            <a:r>
              <a:rPr lang="es-EC" smtClean="0"/>
              <a:t/>
            </a:r>
            <a:br>
              <a:rPr lang="es-EC" smtClean="0"/>
            </a:br>
            <a:endParaRPr lang="es-EC" smtClean="0"/>
          </a:p>
        </p:txBody>
      </p:sp>
      <p:graphicFrame>
        <p:nvGraphicFramePr>
          <p:cNvPr id="4" name="3 Marcador de contenido"/>
          <p:cNvGraphicFramePr>
            <a:graphicFrameLocks noGrp="1"/>
          </p:cNvGraphicFramePr>
          <p:nvPr>
            <p:ph idx="1"/>
          </p:nvPr>
        </p:nvGraphicFramePr>
        <p:xfrm>
          <a:off x="285750" y="1071563"/>
          <a:ext cx="4786313" cy="2928937"/>
        </p:xfrm>
        <a:graphic>
          <a:graphicData uri="http://schemas.openxmlformats.org/drawingml/2006/table">
            <a:tbl>
              <a:tblPr/>
              <a:tblGrid>
                <a:gridCol w="1375254"/>
                <a:gridCol w="1128755"/>
                <a:gridCol w="1105701"/>
                <a:gridCol w="1176636"/>
              </a:tblGrid>
              <a:tr h="836846">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Frecuencia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Porcentaje</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Acumulado</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8422">
                <a:tc>
                  <a:txBody>
                    <a:bodyPr/>
                    <a:lstStyle/>
                    <a:p>
                      <a:pPr>
                        <a:lnSpc>
                          <a:spcPct val="150000"/>
                        </a:lnSpc>
                        <a:spcAft>
                          <a:spcPts val="0"/>
                        </a:spcAft>
                      </a:pPr>
                      <a:r>
                        <a:rPr lang="es-EC" sz="1200">
                          <a:solidFill>
                            <a:srgbClr val="000000"/>
                          </a:solidFill>
                          <a:latin typeface="Times New Roman"/>
                          <a:ea typeface="Times New Roman"/>
                          <a:cs typeface="Times New Roman"/>
                        </a:rPr>
                        <a:t>$100 a $300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63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27,6%</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27,6%</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8422">
                <a:tc>
                  <a:txBody>
                    <a:bodyPr/>
                    <a:lstStyle/>
                    <a:p>
                      <a:pPr>
                        <a:lnSpc>
                          <a:spcPct val="150000"/>
                        </a:lnSpc>
                        <a:spcAft>
                          <a:spcPts val="0"/>
                        </a:spcAft>
                      </a:pPr>
                      <a:r>
                        <a:rPr lang="es-EC" sz="1200">
                          <a:solidFill>
                            <a:srgbClr val="000000"/>
                          </a:solidFill>
                          <a:latin typeface="Times New Roman"/>
                          <a:ea typeface="Times New Roman"/>
                          <a:cs typeface="Times New Roman"/>
                        </a:rPr>
                        <a:t>400 a $600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96</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42,1%</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69,7%</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8422">
                <a:tc>
                  <a:txBody>
                    <a:bodyPr/>
                    <a:lstStyle/>
                    <a:p>
                      <a:pPr>
                        <a:lnSpc>
                          <a:spcPct val="150000"/>
                        </a:lnSpc>
                        <a:spcAft>
                          <a:spcPts val="0"/>
                        </a:spcAft>
                      </a:pPr>
                      <a:r>
                        <a:rPr lang="es-EC" sz="1200">
                          <a:solidFill>
                            <a:srgbClr val="000000"/>
                          </a:solidFill>
                          <a:latin typeface="Times New Roman"/>
                          <a:ea typeface="Times New Roman"/>
                          <a:cs typeface="Times New Roman"/>
                        </a:rPr>
                        <a:t>$700 a $1000  </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42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18,4%</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88,2%</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8422">
                <a:tc>
                  <a:txBody>
                    <a:bodyPr/>
                    <a:lstStyle/>
                    <a:p>
                      <a:pPr>
                        <a:lnSpc>
                          <a:spcPct val="150000"/>
                        </a:lnSpc>
                        <a:spcAft>
                          <a:spcPts val="0"/>
                        </a:spcAft>
                      </a:pPr>
                      <a:r>
                        <a:rPr lang="es-EC" sz="1200" dirty="0">
                          <a:solidFill>
                            <a:srgbClr val="000000"/>
                          </a:solidFill>
                          <a:latin typeface="Times New Roman"/>
                          <a:ea typeface="Times New Roman"/>
                          <a:cs typeface="Times New Roman"/>
                        </a:rPr>
                        <a:t>Más de $1000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27</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11,8%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8422">
                <a:tc>
                  <a:txBody>
                    <a:bodyPr/>
                    <a:lstStyle/>
                    <a:p>
                      <a:pPr>
                        <a:lnSpc>
                          <a:spcPct val="150000"/>
                        </a:lnSpc>
                        <a:spcAft>
                          <a:spcPts val="0"/>
                        </a:spcAft>
                      </a:pPr>
                      <a:r>
                        <a:rPr lang="es-EC" sz="1200">
                          <a:solidFill>
                            <a:srgbClr val="000000"/>
                          </a:solidFill>
                          <a:latin typeface="Times New Roman"/>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228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200" dirty="0">
                          <a:solidFill>
                            <a:srgbClr val="000000"/>
                          </a:solidFill>
                          <a:latin typeface="Times New Roman"/>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21544" name="Gráfico 8"/>
          <p:cNvPicPr>
            <a:picLocks noChangeArrowheads="1"/>
          </p:cNvPicPr>
          <p:nvPr/>
        </p:nvPicPr>
        <p:blipFill>
          <a:blip r:embed="rId2"/>
          <a:srcRect/>
          <a:stretch>
            <a:fillRect/>
          </a:stretch>
        </p:blipFill>
        <p:spPr bwMode="auto">
          <a:xfrm>
            <a:off x="5072063" y="1071563"/>
            <a:ext cx="3895725" cy="2928937"/>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47A6131D-4634-469C-A3F5-51B6E16CFE7C}" type="slidenum">
              <a:rPr lang="es-EC" smtClean="0"/>
              <a:pPr>
                <a:defRPr/>
              </a:pPr>
              <a:t>20</a:t>
            </a:fld>
            <a:endParaRPr lang="es-EC"/>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428625" y="0"/>
            <a:ext cx="8229600" cy="1143000"/>
          </a:xfrm>
        </p:spPr>
        <p:txBody>
          <a:bodyPr/>
          <a:lstStyle/>
          <a:p>
            <a:r>
              <a:rPr lang="es-EC" sz="2400" b="1" smtClean="0">
                <a:latin typeface="Arial" charset="0"/>
                <a:cs typeface="Arial" charset="0"/>
              </a:rPr>
              <a:t>¿Qué entidad o entidades le ha otorgado crédito para su negocio?</a:t>
            </a:r>
            <a:endParaRPr lang="es-EC" sz="2400" smtClean="0">
              <a:latin typeface="Arial" charset="0"/>
              <a:cs typeface="Arial" charset="0"/>
            </a:endParaRPr>
          </a:p>
        </p:txBody>
      </p:sp>
      <p:graphicFrame>
        <p:nvGraphicFramePr>
          <p:cNvPr id="4" name="3 Marcador de contenido"/>
          <p:cNvGraphicFramePr>
            <a:graphicFrameLocks noGrp="1"/>
          </p:cNvGraphicFramePr>
          <p:nvPr>
            <p:ph idx="1"/>
          </p:nvPr>
        </p:nvGraphicFramePr>
        <p:xfrm>
          <a:off x="214313" y="1071563"/>
          <a:ext cx="4429125" cy="3714750"/>
        </p:xfrm>
        <a:graphic>
          <a:graphicData uri="http://schemas.openxmlformats.org/drawingml/2006/table">
            <a:tbl>
              <a:tblPr/>
              <a:tblGrid>
                <a:gridCol w="1662192"/>
                <a:gridCol w="915608"/>
                <a:gridCol w="896908"/>
                <a:gridCol w="954448"/>
              </a:tblGrid>
              <a:tr h="309565">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Frecuencia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Porcentaje</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Acumulado</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09565">
                <a:tc>
                  <a:txBody>
                    <a:bodyPr/>
                    <a:lstStyle/>
                    <a:p>
                      <a:pPr>
                        <a:lnSpc>
                          <a:spcPct val="150000"/>
                        </a:lnSpc>
                        <a:spcAft>
                          <a:spcPts val="0"/>
                        </a:spcAft>
                      </a:pPr>
                      <a:r>
                        <a:rPr lang="es-EC" sz="1200">
                          <a:solidFill>
                            <a:srgbClr val="000000"/>
                          </a:solidFill>
                          <a:latin typeface="Times New Roman"/>
                          <a:ea typeface="Times New Roman"/>
                          <a:cs typeface="Times New Roman"/>
                        </a:rPr>
                        <a:t>Cooprogreso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48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21,1%</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21,1%</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619129">
                <a:tc>
                  <a:txBody>
                    <a:bodyPr/>
                    <a:lstStyle/>
                    <a:p>
                      <a:pPr>
                        <a:lnSpc>
                          <a:spcPct val="150000"/>
                        </a:lnSpc>
                        <a:spcAft>
                          <a:spcPts val="0"/>
                        </a:spcAft>
                      </a:pPr>
                      <a:r>
                        <a:rPr lang="es-EC" sz="1200" dirty="0">
                          <a:solidFill>
                            <a:srgbClr val="000000"/>
                          </a:solidFill>
                          <a:latin typeface="Times New Roman"/>
                          <a:ea typeface="Times New Roman"/>
                          <a:cs typeface="Times New Roman"/>
                        </a:rPr>
                        <a:t>Cooperativa 4 de Octubre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26</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11,4%</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32,5%</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09565">
                <a:tc>
                  <a:txBody>
                    <a:bodyPr/>
                    <a:lstStyle/>
                    <a:p>
                      <a:pPr>
                        <a:lnSpc>
                          <a:spcPct val="150000"/>
                        </a:lnSpc>
                        <a:spcAft>
                          <a:spcPts val="0"/>
                        </a:spcAft>
                      </a:pPr>
                      <a:r>
                        <a:rPr lang="es-EC" sz="1200" dirty="0" err="1">
                          <a:solidFill>
                            <a:srgbClr val="000000"/>
                          </a:solidFill>
                          <a:latin typeface="Times New Roman"/>
                          <a:ea typeface="Times New Roman"/>
                          <a:cs typeface="Times New Roman"/>
                        </a:rPr>
                        <a:t>Mushuc</a:t>
                      </a:r>
                      <a:r>
                        <a:rPr lang="es-EC" sz="1200" dirty="0">
                          <a:solidFill>
                            <a:srgbClr val="000000"/>
                          </a:solidFill>
                          <a:latin typeface="Times New Roman"/>
                          <a:ea typeface="Times New Roman"/>
                          <a:cs typeface="Times New Roman"/>
                        </a:rPr>
                        <a:t> Runa</a:t>
                      </a:r>
                      <a:endParaRPr lang="es-EC"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19</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8,3%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40,8%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09565">
                <a:tc>
                  <a:txBody>
                    <a:bodyPr/>
                    <a:lstStyle/>
                    <a:p>
                      <a:pPr>
                        <a:lnSpc>
                          <a:spcPct val="150000"/>
                        </a:lnSpc>
                        <a:spcAft>
                          <a:spcPts val="0"/>
                        </a:spcAft>
                      </a:pPr>
                      <a:r>
                        <a:rPr lang="es-EC" sz="1200">
                          <a:solidFill>
                            <a:srgbClr val="000000"/>
                          </a:solidFill>
                          <a:latin typeface="Times New Roman"/>
                          <a:ea typeface="Times New Roman"/>
                          <a:cs typeface="Times New Roman"/>
                        </a:rPr>
                        <a:t>Cepuesiu</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17</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7,5%</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48,2%</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09565">
                <a:tc>
                  <a:txBody>
                    <a:bodyPr/>
                    <a:lstStyle/>
                    <a:p>
                      <a:pPr>
                        <a:lnSpc>
                          <a:spcPct val="150000"/>
                        </a:lnSpc>
                        <a:spcAft>
                          <a:spcPts val="0"/>
                        </a:spcAft>
                      </a:pPr>
                      <a:r>
                        <a:rPr lang="es-EC" sz="1200">
                          <a:solidFill>
                            <a:srgbClr val="000000"/>
                          </a:solidFill>
                          <a:latin typeface="Times New Roman"/>
                          <a:ea typeface="Times New Roman"/>
                          <a:cs typeface="Times New Roman"/>
                        </a:rPr>
                        <a:t>Fundamic</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26</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11,4%</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59,6%</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09565">
                <a:tc>
                  <a:txBody>
                    <a:bodyPr/>
                    <a:lstStyle/>
                    <a:p>
                      <a:pPr>
                        <a:lnSpc>
                          <a:spcPct val="150000"/>
                        </a:lnSpc>
                        <a:spcAft>
                          <a:spcPts val="0"/>
                        </a:spcAft>
                      </a:pPr>
                      <a:r>
                        <a:rPr lang="es-EC" sz="1200">
                          <a:solidFill>
                            <a:srgbClr val="000000"/>
                          </a:solidFill>
                          <a:latin typeface="Times New Roman"/>
                          <a:ea typeface="Times New Roman"/>
                          <a:cs typeface="Times New Roman"/>
                        </a:rPr>
                        <a:t>Fundación Alternativa</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42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18,4%</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78,1%</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09565">
                <a:tc>
                  <a:txBody>
                    <a:bodyPr/>
                    <a:lstStyle/>
                    <a:p>
                      <a:pPr>
                        <a:lnSpc>
                          <a:spcPct val="150000"/>
                        </a:lnSpc>
                        <a:spcAft>
                          <a:spcPts val="0"/>
                        </a:spcAft>
                      </a:pPr>
                      <a:r>
                        <a:rPr lang="es-EC" sz="1200" dirty="0">
                          <a:solidFill>
                            <a:srgbClr val="000000"/>
                          </a:solidFill>
                          <a:latin typeface="Times New Roman"/>
                          <a:ea typeface="Times New Roman"/>
                          <a:cs typeface="Times New Roman"/>
                        </a:rPr>
                        <a:t>FODEMI</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11</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4,8%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82,9%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09565">
                <a:tc>
                  <a:txBody>
                    <a:bodyPr/>
                    <a:lstStyle/>
                    <a:p>
                      <a:pPr>
                        <a:lnSpc>
                          <a:spcPct val="150000"/>
                        </a:lnSpc>
                        <a:spcAft>
                          <a:spcPts val="0"/>
                        </a:spcAft>
                      </a:pPr>
                      <a:r>
                        <a:rPr lang="es-EC" sz="1200" dirty="0">
                          <a:solidFill>
                            <a:srgbClr val="000000"/>
                          </a:solidFill>
                          <a:latin typeface="Times New Roman"/>
                          <a:ea typeface="Times New Roman"/>
                          <a:cs typeface="Times New Roman"/>
                        </a:rPr>
                        <a:t>ESPOIR</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0,9%</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83,8%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09565">
                <a:tc>
                  <a:txBody>
                    <a:bodyPr/>
                    <a:lstStyle/>
                    <a:p>
                      <a:pPr>
                        <a:lnSpc>
                          <a:spcPct val="150000"/>
                        </a:lnSpc>
                        <a:spcAft>
                          <a:spcPts val="0"/>
                        </a:spcAft>
                      </a:pPr>
                      <a:r>
                        <a:rPr lang="es-EC" sz="1200">
                          <a:solidFill>
                            <a:srgbClr val="000000"/>
                          </a:solidFill>
                          <a:latin typeface="Times New Roman"/>
                          <a:ea typeface="Times New Roman"/>
                          <a:cs typeface="Times New Roman"/>
                        </a:rPr>
                        <a:t>Otras</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37</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16,2%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09565">
                <a:tc>
                  <a:txBody>
                    <a:bodyPr/>
                    <a:lstStyle/>
                    <a:p>
                      <a:pPr>
                        <a:lnSpc>
                          <a:spcPct val="150000"/>
                        </a:lnSpc>
                        <a:spcAft>
                          <a:spcPts val="0"/>
                        </a:spcAft>
                      </a:pPr>
                      <a:r>
                        <a:rPr lang="es-EC" sz="1200">
                          <a:solidFill>
                            <a:srgbClr val="000000"/>
                          </a:solidFill>
                          <a:latin typeface="Times New Roman"/>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21,9%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200" dirty="0">
                          <a:solidFill>
                            <a:srgbClr val="000000"/>
                          </a:solidFill>
                          <a:latin typeface="Times New Roman"/>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22593" name="Gráfico 9"/>
          <p:cNvPicPr>
            <a:picLocks noChangeArrowheads="1"/>
          </p:cNvPicPr>
          <p:nvPr/>
        </p:nvPicPr>
        <p:blipFill>
          <a:blip r:embed="rId2"/>
          <a:srcRect b="-47"/>
          <a:stretch>
            <a:fillRect/>
          </a:stretch>
        </p:blipFill>
        <p:spPr bwMode="auto">
          <a:xfrm>
            <a:off x="4714875" y="1000125"/>
            <a:ext cx="4124325" cy="3786188"/>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80179919-0C55-4F14-92C3-0A8FBFAC89EA}" type="slidenum">
              <a:rPr lang="es-EC" smtClean="0"/>
              <a:pPr>
                <a:defRPr/>
              </a:pPr>
              <a:t>21</a:t>
            </a:fld>
            <a:endParaRPr lang="es-EC"/>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357188" y="1214438"/>
          <a:ext cx="4572000" cy="2714625"/>
        </p:xfrm>
        <a:graphic>
          <a:graphicData uri="http://schemas.openxmlformats.org/drawingml/2006/table">
            <a:tbl>
              <a:tblPr/>
              <a:tblGrid>
                <a:gridCol w="1087069"/>
                <a:gridCol w="1153200"/>
                <a:gridCol w="1129647"/>
                <a:gridCol w="1202117"/>
              </a:tblGrid>
              <a:tr h="1085858">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Frecuencia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Porcentaje</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Acumulado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42929">
                <a:tc>
                  <a:txBody>
                    <a:bodyPr/>
                    <a:lstStyle/>
                    <a:p>
                      <a:pPr>
                        <a:lnSpc>
                          <a:spcPct val="150000"/>
                        </a:lnSpc>
                        <a:spcAft>
                          <a:spcPts val="0"/>
                        </a:spcAft>
                      </a:pPr>
                      <a:r>
                        <a:rPr lang="es-EC" sz="1200">
                          <a:solidFill>
                            <a:srgbClr val="000000"/>
                          </a:solidFill>
                          <a:latin typeface="Times New Roman"/>
                          <a:ea typeface="Times New Roman"/>
                          <a:cs typeface="Times New Roman"/>
                        </a:rPr>
                        <a:t>Individual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123</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53,9%</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53,9%</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42929">
                <a:tc>
                  <a:txBody>
                    <a:bodyPr/>
                    <a:lstStyle/>
                    <a:p>
                      <a:pPr>
                        <a:lnSpc>
                          <a:spcPct val="150000"/>
                        </a:lnSpc>
                        <a:spcAft>
                          <a:spcPts val="0"/>
                        </a:spcAft>
                      </a:pPr>
                      <a:r>
                        <a:rPr lang="es-EC" sz="1200">
                          <a:solidFill>
                            <a:srgbClr val="000000"/>
                          </a:solidFill>
                          <a:latin typeface="Times New Roman"/>
                          <a:ea typeface="Times New Roman"/>
                          <a:cs typeface="Times New Roman"/>
                        </a:rPr>
                        <a:t>Grupal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105</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46,1%</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42929">
                <a:tc>
                  <a:txBody>
                    <a:bodyPr/>
                    <a:lstStyle/>
                    <a:p>
                      <a:pPr>
                        <a:lnSpc>
                          <a:spcPct val="150000"/>
                        </a:lnSpc>
                        <a:spcAft>
                          <a:spcPts val="0"/>
                        </a:spcAft>
                      </a:pPr>
                      <a:r>
                        <a:rPr lang="es-EC" sz="1200">
                          <a:solidFill>
                            <a:srgbClr val="000000"/>
                          </a:solidFill>
                          <a:latin typeface="Times New Roman"/>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100,0%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200" dirty="0">
                          <a:solidFill>
                            <a:srgbClr val="000000"/>
                          </a:solidFill>
                          <a:latin typeface="Times New Roman"/>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
        <p:nvSpPr>
          <p:cNvPr id="23581" name="3 Rectángulo"/>
          <p:cNvSpPr>
            <a:spLocks noChangeArrowheads="1"/>
          </p:cNvSpPr>
          <p:nvPr/>
        </p:nvSpPr>
        <p:spPr bwMode="auto">
          <a:xfrm>
            <a:off x="928688" y="285750"/>
            <a:ext cx="7072312" cy="708025"/>
          </a:xfrm>
          <a:prstGeom prst="rect">
            <a:avLst/>
          </a:prstGeom>
          <a:noFill/>
          <a:ln w="9525">
            <a:noFill/>
            <a:miter lim="800000"/>
            <a:headEnd/>
            <a:tailEnd/>
          </a:ln>
        </p:spPr>
        <p:txBody>
          <a:bodyPr>
            <a:spAutoFit/>
          </a:bodyPr>
          <a:lstStyle/>
          <a:p>
            <a:r>
              <a:rPr lang="es-EC" sz="2000" b="1"/>
              <a:t>El tipo de crédito que se le ha entregado ha sido individual para su negocio o ha sido grupal.</a:t>
            </a:r>
            <a:endParaRPr lang="es-EC" sz="2000"/>
          </a:p>
        </p:txBody>
      </p:sp>
      <p:pic>
        <p:nvPicPr>
          <p:cNvPr id="23582" name="Gráfico 10"/>
          <p:cNvPicPr>
            <a:picLocks noChangeArrowheads="1"/>
          </p:cNvPicPr>
          <p:nvPr/>
        </p:nvPicPr>
        <p:blipFill>
          <a:blip r:embed="rId2"/>
          <a:srcRect b="-116"/>
          <a:stretch>
            <a:fillRect/>
          </a:stretch>
        </p:blipFill>
        <p:spPr bwMode="auto">
          <a:xfrm>
            <a:off x="5000625" y="1214438"/>
            <a:ext cx="3762375" cy="2714625"/>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7E9E0B02-6343-4EBA-A615-1ECE8C153638}" type="slidenum">
              <a:rPr lang="es-EC" smtClean="0"/>
              <a:pPr>
                <a:defRPr/>
              </a:pPr>
              <a:t>22</a:t>
            </a:fld>
            <a:endParaRPr lang="es-EC"/>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500063" y="214313"/>
            <a:ext cx="8229600" cy="1143000"/>
          </a:xfrm>
        </p:spPr>
        <p:txBody>
          <a:bodyPr/>
          <a:lstStyle/>
          <a:p>
            <a:r>
              <a:rPr lang="es-EC" sz="2400" b="1" smtClean="0"/>
              <a:t>Indique brevemente cuáles han sido los requerimientos de los microcréditos que normalmente usted solicita (marque los que requiera)</a:t>
            </a:r>
            <a:r>
              <a:rPr lang="es-EC" sz="2400" smtClean="0"/>
              <a:t/>
            </a:r>
            <a:br>
              <a:rPr lang="es-EC" sz="2400" smtClean="0"/>
            </a:br>
            <a:endParaRPr lang="es-EC" sz="2400" smtClean="0"/>
          </a:p>
        </p:txBody>
      </p:sp>
      <p:graphicFrame>
        <p:nvGraphicFramePr>
          <p:cNvPr id="5" name="4 Marcador de contenido"/>
          <p:cNvGraphicFramePr>
            <a:graphicFrameLocks noGrp="1"/>
          </p:cNvGraphicFramePr>
          <p:nvPr>
            <p:ph idx="1"/>
          </p:nvPr>
        </p:nvGraphicFramePr>
        <p:xfrm>
          <a:off x="285750" y="1143000"/>
          <a:ext cx="5072063" cy="2786063"/>
        </p:xfrm>
        <a:graphic>
          <a:graphicData uri="http://schemas.openxmlformats.org/drawingml/2006/table">
            <a:tbl>
              <a:tblPr/>
              <a:tblGrid>
                <a:gridCol w="2453722"/>
                <a:gridCol w="866449"/>
                <a:gridCol w="848753"/>
                <a:gridCol w="903203"/>
              </a:tblGrid>
              <a:tr h="557217">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Frecuencia</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Porcentaje</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Acumulado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8608">
                <a:tc>
                  <a:txBody>
                    <a:bodyPr/>
                    <a:lstStyle/>
                    <a:p>
                      <a:pPr>
                        <a:lnSpc>
                          <a:spcPct val="150000"/>
                        </a:lnSpc>
                        <a:spcAft>
                          <a:spcPts val="0"/>
                        </a:spcAft>
                      </a:pPr>
                      <a:r>
                        <a:rPr lang="es-EC" sz="1200">
                          <a:solidFill>
                            <a:srgbClr val="000000"/>
                          </a:solidFill>
                          <a:latin typeface="Times New Roman"/>
                          <a:ea typeface="Times New Roman"/>
                          <a:cs typeface="Times New Roman"/>
                        </a:rPr>
                        <a:t>Solicitud de crédito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220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33,0%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33,0%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8608">
                <a:tc>
                  <a:txBody>
                    <a:bodyPr/>
                    <a:lstStyle/>
                    <a:p>
                      <a:pPr>
                        <a:lnSpc>
                          <a:spcPct val="150000"/>
                        </a:lnSpc>
                        <a:spcAft>
                          <a:spcPts val="0"/>
                        </a:spcAft>
                      </a:pPr>
                      <a:r>
                        <a:rPr lang="es-EC" sz="1200" dirty="0">
                          <a:solidFill>
                            <a:srgbClr val="000000"/>
                          </a:solidFill>
                          <a:latin typeface="Times New Roman"/>
                          <a:ea typeface="Times New Roman"/>
                          <a:cs typeface="Times New Roman"/>
                        </a:rPr>
                        <a:t>Proformas de proveedores</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165</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24,7%</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57,7%</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8608">
                <a:tc>
                  <a:txBody>
                    <a:bodyPr/>
                    <a:lstStyle/>
                    <a:p>
                      <a:pPr>
                        <a:lnSpc>
                          <a:spcPct val="150000"/>
                        </a:lnSpc>
                        <a:spcAft>
                          <a:spcPts val="0"/>
                        </a:spcAft>
                      </a:pPr>
                      <a:r>
                        <a:rPr lang="es-EC" sz="1200">
                          <a:solidFill>
                            <a:srgbClr val="000000"/>
                          </a:solidFill>
                          <a:latin typeface="Times New Roman"/>
                          <a:ea typeface="Times New Roman"/>
                          <a:cs typeface="Times New Roman"/>
                        </a:rPr>
                        <a:t>Garantías físicas</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3,3%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61,0%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57217">
                <a:tc>
                  <a:txBody>
                    <a:bodyPr/>
                    <a:lstStyle/>
                    <a:p>
                      <a:pPr>
                        <a:lnSpc>
                          <a:spcPct val="150000"/>
                        </a:lnSpc>
                        <a:spcAft>
                          <a:spcPts val="0"/>
                        </a:spcAft>
                      </a:pPr>
                      <a:r>
                        <a:rPr lang="es-EC" sz="1200">
                          <a:solidFill>
                            <a:srgbClr val="000000"/>
                          </a:solidFill>
                          <a:latin typeface="Times New Roman"/>
                          <a:ea typeface="Times New Roman"/>
                          <a:cs typeface="Times New Roman"/>
                        </a:rPr>
                        <a:t>Visita de un asesor de crédito al negocio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138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20,7%</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81,7%</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8608">
                <a:tc>
                  <a:txBody>
                    <a:bodyPr/>
                    <a:lstStyle/>
                    <a:p>
                      <a:pPr>
                        <a:lnSpc>
                          <a:spcPct val="150000"/>
                        </a:lnSpc>
                        <a:spcAft>
                          <a:spcPts val="0"/>
                        </a:spcAft>
                      </a:pPr>
                      <a:r>
                        <a:rPr lang="es-EC" sz="1200">
                          <a:solidFill>
                            <a:srgbClr val="000000"/>
                          </a:solidFill>
                          <a:latin typeface="Times New Roman"/>
                          <a:ea typeface="Times New Roman"/>
                          <a:cs typeface="Times New Roman"/>
                        </a:rPr>
                        <a:t>Garantías personales </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36</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5,4%</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87,1%</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8608">
                <a:tc>
                  <a:txBody>
                    <a:bodyPr/>
                    <a:lstStyle/>
                    <a:p>
                      <a:pPr>
                        <a:lnSpc>
                          <a:spcPct val="150000"/>
                        </a:lnSpc>
                        <a:spcAft>
                          <a:spcPts val="0"/>
                        </a:spcAft>
                      </a:pPr>
                      <a:r>
                        <a:rPr lang="es-EC" sz="1200">
                          <a:solidFill>
                            <a:srgbClr val="000000"/>
                          </a:solidFill>
                          <a:latin typeface="Times New Roman"/>
                          <a:ea typeface="Times New Roman"/>
                          <a:cs typeface="Times New Roman"/>
                        </a:rPr>
                        <a:t>Análisis en central de riesgo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86</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12,9%</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8608">
                <a:tc>
                  <a:txBody>
                    <a:bodyPr/>
                    <a:lstStyle/>
                    <a:p>
                      <a:pPr>
                        <a:lnSpc>
                          <a:spcPct val="150000"/>
                        </a:lnSpc>
                        <a:spcAft>
                          <a:spcPts val="0"/>
                        </a:spcAft>
                      </a:pPr>
                      <a:r>
                        <a:rPr lang="es-EC" sz="1200">
                          <a:solidFill>
                            <a:srgbClr val="000000"/>
                          </a:solidFill>
                          <a:latin typeface="Times New Roman"/>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667</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100,0%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200" dirty="0">
                          <a:solidFill>
                            <a:srgbClr val="000000"/>
                          </a:solidFill>
                          <a:latin typeface="Times New Roman"/>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24626" name="Gráfico 11"/>
          <p:cNvPicPr>
            <a:picLocks noChangeArrowheads="1"/>
          </p:cNvPicPr>
          <p:nvPr/>
        </p:nvPicPr>
        <p:blipFill>
          <a:blip r:embed="rId2"/>
          <a:srcRect/>
          <a:stretch>
            <a:fillRect/>
          </a:stretch>
        </p:blipFill>
        <p:spPr bwMode="auto">
          <a:xfrm>
            <a:off x="0" y="4071938"/>
            <a:ext cx="5357813" cy="2181225"/>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8F83D45C-D6DC-4AC4-AFCD-69827929FF41}" type="slidenum">
              <a:rPr lang="es-EC" smtClean="0"/>
              <a:pPr>
                <a:defRPr/>
              </a:pPr>
              <a:t>23</a:t>
            </a:fld>
            <a:endParaRPr lang="es-EC"/>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r>
              <a:rPr lang="es-EC" sz="2400" b="1" smtClean="0">
                <a:latin typeface="Arial" charset="0"/>
                <a:cs typeface="Arial" charset="0"/>
              </a:rPr>
              <a:t>Considera usted que ha mejorado los beneficios de su negocio desde que recibe crédito de una entidad microfinanciera</a:t>
            </a:r>
            <a:endParaRPr lang="es-EC" sz="2400" smtClean="0">
              <a:latin typeface="Arial" charset="0"/>
              <a:cs typeface="Arial" charset="0"/>
            </a:endParaRPr>
          </a:p>
        </p:txBody>
      </p:sp>
      <p:graphicFrame>
        <p:nvGraphicFramePr>
          <p:cNvPr id="4" name="3 Marcador de contenido"/>
          <p:cNvGraphicFramePr>
            <a:graphicFrameLocks noGrp="1"/>
          </p:cNvGraphicFramePr>
          <p:nvPr>
            <p:ph idx="1"/>
          </p:nvPr>
        </p:nvGraphicFramePr>
        <p:xfrm>
          <a:off x="571500" y="1643063"/>
          <a:ext cx="3500438" cy="1928812"/>
        </p:xfrm>
        <a:graphic>
          <a:graphicData uri="http://schemas.openxmlformats.org/drawingml/2006/table">
            <a:tbl>
              <a:tblPr/>
              <a:tblGrid>
                <a:gridCol w="1013156"/>
                <a:gridCol w="823067"/>
                <a:gridCol w="806257"/>
                <a:gridCol w="857981"/>
              </a:tblGrid>
              <a:tr h="543215">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dirty="0">
                          <a:solidFill>
                            <a:srgbClr val="000000"/>
                          </a:solidFill>
                          <a:latin typeface="Times New Roman"/>
                          <a:ea typeface="Times New Roman"/>
                          <a:cs typeface="Times New Roman"/>
                        </a:rPr>
                        <a:t>Frecuencia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Porcentaje</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200" b="1">
                          <a:solidFill>
                            <a:srgbClr val="000000"/>
                          </a:solidFill>
                          <a:latin typeface="Times New Roman"/>
                          <a:ea typeface="Times New Roman"/>
                          <a:cs typeface="Times New Roman"/>
                        </a:rPr>
                        <a:t>Acumulado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80799">
                <a:tc>
                  <a:txBody>
                    <a:bodyPr/>
                    <a:lstStyle/>
                    <a:p>
                      <a:pPr>
                        <a:lnSpc>
                          <a:spcPct val="150000"/>
                        </a:lnSpc>
                        <a:spcAft>
                          <a:spcPts val="0"/>
                        </a:spcAft>
                      </a:pPr>
                      <a:r>
                        <a:rPr lang="es-EC" sz="1200">
                          <a:solidFill>
                            <a:srgbClr val="000000"/>
                          </a:solidFill>
                          <a:latin typeface="Times New Roman"/>
                          <a:ea typeface="Times New Roman"/>
                          <a:cs typeface="Times New Roman"/>
                        </a:rPr>
                        <a:t>Si</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160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70,2%</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70,2%</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80799">
                <a:tc>
                  <a:txBody>
                    <a:bodyPr/>
                    <a:lstStyle/>
                    <a:p>
                      <a:pPr>
                        <a:lnSpc>
                          <a:spcPct val="150000"/>
                        </a:lnSpc>
                        <a:spcAft>
                          <a:spcPts val="0"/>
                        </a:spcAft>
                      </a:pPr>
                      <a:r>
                        <a:rPr lang="es-EC" sz="1200">
                          <a:solidFill>
                            <a:srgbClr val="000000"/>
                          </a:solidFill>
                          <a:latin typeface="Times New Roman"/>
                          <a:ea typeface="Times New Roman"/>
                          <a:cs typeface="Times New Roman"/>
                        </a:rPr>
                        <a:t>No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32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14,0%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84,2%</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43215">
                <a:tc>
                  <a:txBody>
                    <a:bodyPr/>
                    <a:lstStyle/>
                    <a:p>
                      <a:pPr>
                        <a:lnSpc>
                          <a:spcPct val="150000"/>
                        </a:lnSpc>
                        <a:spcAft>
                          <a:spcPts val="0"/>
                        </a:spcAft>
                      </a:pPr>
                      <a:r>
                        <a:rPr lang="es-EC" sz="1200">
                          <a:solidFill>
                            <a:srgbClr val="000000"/>
                          </a:solidFill>
                          <a:latin typeface="Times New Roman"/>
                          <a:ea typeface="Times New Roman"/>
                          <a:cs typeface="Times New Roman"/>
                        </a:rPr>
                        <a:t>Medianamente</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36</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15,8%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dirty="0">
                          <a:solidFill>
                            <a:srgbClr val="000000"/>
                          </a:solidFill>
                          <a:latin typeface="Times New Roman"/>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80799">
                <a:tc>
                  <a:txBody>
                    <a:bodyPr/>
                    <a:lstStyle/>
                    <a:p>
                      <a:pPr>
                        <a:lnSpc>
                          <a:spcPct val="150000"/>
                        </a:lnSpc>
                        <a:spcAft>
                          <a:spcPts val="0"/>
                        </a:spcAft>
                      </a:pPr>
                      <a:r>
                        <a:rPr lang="es-EC" sz="1200">
                          <a:solidFill>
                            <a:srgbClr val="000000"/>
                          </a:solidFill>
                          <a:latin typeface="Times New Roman"/>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200">
                          <a:solidFill>
                            <a:srgbClr val="000000"/>
                          </a:solidFill>
                          <a:latin typeface="Times New Roman"/>
                          <a:ea typeface="Times New Roman"/>
                          <a:cs typeface="Times New Roman"/>
                        </a:rPr>
                        <a:t>100%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200" dirty="0">
                          <a:solidFill>
                            <a:srgbClr val="000000"/>
                          </a:solidFill>
                          <a:latin typeface="Times New Roman"/>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25635" name="Gráfico 12"/>
          <p:cNvPicPr>
            <a:picLocks noChangeArrowheads="1"/>
          </p:cNvPicPr>
          <p:nvPr/>
        </p:nvPicPr>
        <p:blipFill>
          <a:blip r:embed="rId2"/>
          <a:srcRect b="-134"/>
          <a:stretch>
            <a:fillRect/>
          </a:stretch>
        </p:blipFill>
        <p:spPr bwMode="auto">
          <a:xfrm>
            <a:off x="4143375" y="1571625"/>
            <a:ext cx="5000625" cy="2286000"/>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DD315469-3779-4E06-8916-840F50DDB37B}" type="slidenum">
              <a:rPr lang="es-EC" smtClean="0"/>
              <a:pPr>
                <a:defRPr/>
              </a:pPr>
              <a:t>24</a:t>
            </a:fld>
            <a:endParaRPr lang="es-EC"/>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428625" y="357188"/>
            <a:ext cx="8229600" cy="1143000"/>
          </a:xfrm>
        </p:spPr>
        <p:txBody>
          <a:bodyPr/>
          <a:lstStyle/>
          <a:p>
            <a:r>
              <a:rPr lang="es-EC" sz="2400" b="1" smtClean="0">
                <a:latin typeface="Arial" charset="0"/>
                <a:cs typeface="Arial" charset="0"/>
              </a:rPr>
              <a:t>Qué porcentaje considera que se han incrementado sus ingresos desde que recibió el primer microcrédito para su negocio</a:t>
            </a:r>
            <a:r>
              <a:rPr lang="es-EC" smtClean="0"/>
              <a:t/>
            </a:r>
            <a:br>
              <a:rPr lang="es-EC" smtClean="0"/>
            </a:br>
            <a:endParaRPr lang="es-EC" smtClean="0"/>
          </a:p>
        </p:txBody>
      </p:sp>
      <p:graphicFrame>
        <p:nvGraphicFramePr>
          <p:cNvPr id="4" name="3 Marcador de contenido"/>
          <p:cNvGraphicFramePr>
            <a:graphicFrameLocks noGrp="1"/>
          </p:cNvGraphicFramePr>
          <p:nvPr>
            <p:ph idx="1"/>
          </p:nvPr>
        </p:nvGraphicFramePr>
        <p:xfrm>
          <a:off x="214313" y="1357313"/>
          <a:ext cx="4572000" cy="2786062"/>
        </p:xfrm>
        <a:graphic>
          <a:graphicData uri="http://schemas.openxmlformats.org/drawingml/2006/table">
            <a:tbl>
              <a:tblPr/>
              <a:tblGrid>
                <a:gridCol w="1448822"/>
                <a:gridCol w="1041070"/>
                <a:gridCol w="1041070"/>
                <a:gridCol w="1041070"/>
              </a:tblGrid>
              <a:tr h="348260">
                <a:tc>
                  <a:txBody>
                    <a:bodyPr/>
                    <a:lstStyle/>
                    <a:p>
                      <a:pPr algn="ctr">
                        <a:lnSpc>
                          <a:spcPct val="150000"/>
                        </a:lnSpc>
                        <a:spcAft>
                          <a:spcPts val="0"/>
                        </a:spcAft>
                      </a:pPr>
                      <a:r>
                        <a:rPr lang="es-EC" sz="1100" b="1" dirty="0">
                          <a:solidFill>
                            <a:srgbClr val="000000"/>
                          </a:solidFill>
                          <a:latin typeface="Calibri"/>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100" b="1" dirty="0">
                          <a:solidFill>
                            <a:srgbClr val="000000"/>
                          </a:solidFill>
                          <a:latin typeface="Calibri"/>
                          <a:ea typeface="Times New Roman"/>
                          <a:cs typeface="Times New Roman"/>
                        </a:rPr>
                        <a:t>Frecuencia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100" b="1" dirty="0">
                          <a:solidFill>
                            <a:srgbClr val="000000"/>
                          </a:solidFill>
                          <a:latin typeface="Calibri"/>
                          <a:ea typeface="Times New Roman"/>
                          <a:cs typeface="Times New Roman"/>
                        </a:rPr>
                        <a:t>Porcentaje</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100" b="1" dirty="0">
                          <a:solidFill>
                            <a:srgbClr val="000000"/>
                          </a:solidFill>
                          <a:latin typeface="Calibri"/>
                          <a:ea typeface="Times New Roman"/>
                          <a:cs typeface="Times New Roman"/>
                        </a:rPr>
                        <a:t>Acumulado</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8260">
                <a:tc>
                  <a:txBody>
                    <a:bodyPr/>
                    <a:lstStyle/>
                    <a:p>
                      <a:pPr>
                        <a:lnSpc>
                          <a:spcPct val="150000"/>
                        </a:lnSpc>
                        <a:spcAft>
                          <a:spcPts val="0"/>
                        </a:spcAft>
                      </a:pPr>
                      <a:r>
                        <a:rPr lang="es-EC" sz="1100">
                          <a:solidFill>
                            <a:srgbClr val="000000"/>
                          </a:solidFill>
                          <a:latin typeface="Times New Roman"/>
                          <a:ea typeface="Times New Roman"/>
                          <a:cs typeface="Times New Roman"/>
                        </a:rPr>
                        <a:t>Menos del 10%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32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14,0%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14,0%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8260">
                <a:tc>
                  <a:txBody>
                    <a:bodyPr/>
                    <a:lstStyle/>
                    <a:p>
                      <a:pPr>
                        <a:lnSpc>
                          <a:spcPct val="150000"/>
                        </a:lnSpc>
                        <a:spcAft>
                          <a:spcPts val="0"/>
                        </a:spcAft>
                      </a:pPr>
                      <a:r>
                        <a:rPr lang="es-EC" sz="1100">
                          <a:solidFill>
                            <a:srgbClr val="000000"/>
                          </a:solidFill>
                          <a:latin typeface="Times New Roman"/>
                          <a:ea typeface="Times New Roman"/>
                          <a:cs typeface="Times New Roman"/>
                        </a:rPr>
                        <a:t>Del 10 al 30%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41</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18,0%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32,0%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8260">
                <a:tc>
                  <a:txBody>
                    <a:bodyPr/>
                    <a:lstStyle/>
                    <a:p>
                      <a:pPr>
                        <a:lnSpc>
                          <a:spcPct val="150000"/>
                        </a:lnSpc>
                        <a:spcAft>
                          <a:spcPts val="0"/>
                        </a:spcAft>
                      </a:pPr>
                      <a:r>
                        <a:rPr lang="es-EC" sz="1100">
                          <a:solidFill>
                            <a:srgbClr val="000000"/>
                          </a:solidFill>
                          <a:latin typeface="Times New Roman"/>
                          <a:ea typeface="Times New Roman"/>
                          <a:cs typeface="Times New Roman"/>
                        </a:rPr>
                        <a:t>Del 30 al 50%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45</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19,7%</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51,8%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8260">
                <a:tc>
                  <a:txBody>
                    <a:bodyPr/>
                    <a:lstStyle/>
                    <a:p>
                      <a:pPr>
                        <a:lnSpc>
                          <a:spcPct val="150000"/>
                        </a:lnSpc>
                        <a:spcAft>
                          <a:spcPts val="0"/>
                        </a:spcAft>
                      </a:pPr>
                      <a:r>
                        <a:rPr lang="es-EC" sz="1100">
                          <a:solidFill>
                            <a:srgbClr val="000000"/>
                          </a:solidFill>
                          <a:latin typeface="Times New Roman"/>
                          <a:ea typeface="Times New Roman"/>
                          <a:cs typeface="Times New Roman"/>
                        </a:rPr>
                        <a:t>Del 50 al 70%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29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12,7%</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64,5%</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8260">
                <a:tc>
                  <a:txBody>
                    <a:bodyPr/>
                    <a:lstStyle/>
                    <a:p>
                      <a:pPr>
                        <a:lnSpc>
                          <a:spcPct val="150000"/>
                        </a:lnSpc>
                        <a:spcAft>
                          <a:spcPts val="0"/>
                        </a:spcAft>
                      </a:pPr>
                      <a:r>
                        <a:rPr lang="es-EC" sz="1100">
                          <a:solidFill>
                            <a:srgbClr val="000000"/>
                          </a:solidFill>
                          <a:latin typeface="Times New Roman"/>
                          <a:ea typeface="Times New Roman"/>
                          <a:cs typeface="Times New Roman"/>
                        </a:rPr>
                        <a:t>Del 70 al 100%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52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87,3%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8260">
                <a:tc>
                  <a:txBody>
                    <a:bodyPr/>
                    <a:lstStyle/>
                    <a:p>
                      <a:pPr>
                        <a:lnSpc>
                          <a:spcPct val="150000"/>
                        </a:lnSpc>
                        <a:spcAft>
                          <a:spcPts val="0"/>
                        </a:spcAft>
                      </a:pPr>
                      <a:r>
                        <a:rPr lang="es-EC" sz="1100">
                          <a:solidFill>
                            <a:srgbClr val="000000"/>
                          </a:solidFill>
                          <a:latin typeface="Times New Roman"/>
                          <a:ea typeface="Times New Roman"/>
                          <a:cs typeface="Times New Roman"/>
                        </a:rPr>
                        <a:t>Más del 100%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29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12,7%</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8260">
                <a:tc>
                  <a:txBody>
                    <a:bodyPr/>
                    <a:lstStyle/>
                    <a:p>
                      <a:pPr>
                        <a:lnSpc>
                          <a:spcPct val="150000"/>
                        </a:lnSpc>
                        <a:spcAft>
                          <a:spcPts val="0"/>
                        </a:spcAft>
                      </a:pPr>
                      <a:r>
                        <a:rPr lang="es-EC" sz="1100">
                          <a:solidFill>
                            <a:srgbClr val="000000"/>
                          </a:solidFill>
                          <a:latin typeface="Calibri"/>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48%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100" dirty="0">
                          <a:solidFill>
                            <a:srgbClr val="000000"/>
                          </a:solidFill>
                          <a:latin typeface="Calibri"/>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26674" name="Gráfico 13"/>
          <p:cNvPicPr>
            <a:picLocks noChangeArrowheads="1"/>
          </p:cNvPicPr>
          <p:nvPr/>
        </p:nvPicPr>
        <p:blipFill>
          <a:blip r:embed="rId2"/>
          <a:srcRect/>
          <a:stretch>
            <a:fillRect/>
          </a:stretch>
        </p:blipFill>
        <p:spPr bwMode="auto">
          <a:xfrm>
            <a:off x="4867275" y="1357313"/>
            <a:ext cx="4062413" cy="2928937"/>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F91F95C5-57E3-48CB-B80C-9615C8B64806}" type="slidenum">
              <a:rPr lang="es-EC" smtClean="0"/>
              <a:pPr>
                <a:defRPr/>
              </a:pPr>
              <a:t>25</a:t>
            </a:fld>
            <a:endParaRPr lang="es-EC"/>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p:txBody>
          <a:bodyPr/>
          <a:lstStyle/>
          <a:p>
            <a:r>
              <a:rPr lang="es-EC" sz="2400" smtClean="0">
                <a:latin typeface="Arial" charset="0"/>
                <a:cs typeface="Arial" charset="0"/>
              </a:rPr>
              <a:t>Por favor en el siguiente cuadro indique aproximadamente los niveles de ingresos que usted ha tenido en su negocio en el 2011</a:t>
            </a:r>
            <a:r>
              <a:rPr lang="es-EC" sz="2400" b="1" smtClean="0">
                <a:latin typeface="Arial" charset="0"/>
                <a:cs typeface="Arial" charset="0"/>
              </a:rPr>
              <a:t>.</a:t>
            </a:r>
            <a:endParaRPr lang="es-EC" smtClean="0"/>
          </a:p>
        </p:txBody>
      </p:sp>
      <p:graphicFrame>
        <p:nvGraphicFramePr>
          <p:cNvPr id="4" name="3 Marcador de contenido"/>
          <p:cNvGraphicFramePr>
            <a:graphicFrameLocks noGrp="1"/>
          </p:cNvGraphicFramePr>
          <p:nvPr>
            <p:ph idx="1"/>
          </p:nvPr>
        </p:nvGraphicFramePr>
        <p:xfrm>
          <a:off x="1571625" y="1428750"/>
          <a:ext cx="4286250" cy="2500313"/>
        </p:xfrm>
        <a:graphic>
          <a:graphicData uri="http://schemas.openxmlformats.org/drawingml/2006/table">
            <a:tbl>
              <a:tblPr/>
              <a:tblGrid>
                <a:gridCol w="1437728"/>
                <a:gridCol w="949517"/>
                <a:gridCol w="949517"/>
                <a:gridCol w="949517"/>
              </a:tblGrid>
              <a:tr h="357190">
                <a:tc>
                  <a:txBody>
                    <a:bodyPr/>
                    <a:lstStyle/>
                    <a:p>
                      <a:pPr algn="ctr">
                        <a:lnSpc>
                          <a:spcPct val="150000"/>
                        </a:lnSpc>
                        <a:spcAft>
                          <a:spcPts val="0"/>
                        </a:spcAft>
                      </a:pPr>
                      <a:r>
                        <a:rPr lang="es-EC" sz="1100" b="1" dirty="0">
                          <a:solidFill>
                            <a:srgbClr val="000000"/>
                          </a:solidFill>
                          <a:latin typeface="Calibri"/>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100" b="1">
                          <a:solidFill>
                            <a:srgbClr val="000000"/>
                          </a:solidFill>
                          <a:latin typeface="Calibri"/>
                          <a:ea typeface="Times New Roman"/>
                          <a:cs typeface="Times New Roman"/>
                        </a:rPr>
                        <a:t>Frecuencia</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100" b="1">
                          <a:solidFill>
                            <a:srgbClr val="000000"/>
                          </a:solidFill>
                          <a:latin typeface="Calibri"/>
                          <a:ea typeface="Times New Roman"/>
                          <a:cs typeface="Times New Roman"/>
                        </a:rPr>
                        <a:t>Porcentaje</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50000"/>
                        </a:lnSpc>
                        <a:spcAft>
                          <a:spcPts val="0"/>
                        </a:spcAft>
                      </a:pPr>
                      <a:r>
                        <a:rPr lang="es-EC" sz="1100" b="1">
                          <a:solidFill>
                            <a:srgbClr val="000000"/>
                          </a:solidFill>
                          <a:latin typeface="Calibri"/>
                          <a:ea typeface="Times New Roman"/>
                          <a:cs typeface="Times New Roman"/>
                        </a:rPr>
                        <a:t>Acumulado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57190">
                <a:tc>
                  <a:txBody>
                    <a:bodyPr/>
                    <a:lstStyle/>
                    <a:p>
                      <a:pPr>
                        <a:lnSpc>
                          <a:spcPct val="150000"/>
                        </a:lnSpc>
                        <a:spcAft>
                          <a:spcPts val="0"/>
                        </a:spcAft>
                      </a:pPr>
                      <a:r>
                        <a:rPr lang="es-EC" sz="1100" dirty="0">
                          <a:solidFill>
                            <a:srgbClr val="000000"/>
                          </a:solidFill>
                          <a:latin typeface="Calibri"/>
                          <a:ea typeface="Times New Roman"/>
                          <a:cs typeface="Times New Roman"/>
                        </a:rPr>
                        <a:t>Menos de $500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19</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8,3%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8,3%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57190">
                <a:tc>
                  <a:txBody>
                    <a:bodyPr/>
                    <a:lstStyle/>
                    <a:p>
                      <a:pPr>
                        <a:lnSpc>
                          <a:spcPct val="150000"/>
                        </a:lnSpc>
                        <a:spcAft>
                          <a:spcPts val="0"/>
                        </a:spcAft>
                      </a:pPr>
                      <a:r>
                        <a:rPr lang="es-EC" sz="1100" dirty="0">
                          <a:solidFill>
                            <a:srgbClr val="000000"/>
                          </a:solidFill>
                          <a:latin typeface="Calibri"/>
                          <a:ea typeface="Times New Roman"/>
                          <a:cs typeface="Times New Roman"/>
                        </a:rPr>
                        <a:t>De 500 a 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25</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11,0%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19,3%</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57190">
                <a:tc>
                  <a:txBody>
                    <a:bodyPr/>
                    <a:lstStyle/>
                    <a:p>
                      <a:pPr>
                        <a:lnSpc>
                          <a:spcPct val="150000"/>
                        </a:lnSpc>
                        <a:spcAft>
                          <a:spcPts val="0"/>
                        </a:spcAft>
                      </a:pPr>
                      <a:r>
                        <a:rPr lang="es-EC" sz="1100">
                          <a:solidFill>
                            <a:srgbClr val="000000"/>
                          </a:solidFill>
                          <a:latin typeface="Calibri"/>
                          <a:ea typeface="Times New Roman"/>
                          <a:cs typeface="Times New Roman"/>
                        </a:rPr>
                        <a:t>$1000 a $2000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94</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41,2%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60,5%</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57190">
                <a:tc>
                  <a:txBody>
                    <a:bodyPr/>
                    <a:lstStyle/>
                    <a:p>
                      <a:pPr>
                        <a:lnSpc>
                          <a:spcPct val="150000"/>
                        </a:lnSpc>
                        <a:spcAft>
                          <a:spcPts val="0"/>
                        </a:spcAft>
                      </a:pPr>
                      <a:r>
                        <a:rPr lang="es-EC" sz="1100">
                          <a:solidFill>
                            <a:srgbClr val="000000"/>
                          </a:solidFill>
                          <a:latin typeface="Calibri"/>
                          <a:ea typeface="Times New Roman"/>
                          <a:cs typeface="Times New Roman"/>
                        </a:rPr>
                        <a:t>$3000 a $5000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60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26,3%</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86,8%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57190">
                <a:tc>
                  <a:txBody>
                    <a:bodyPr/>
                    <a:lstStyle/>
                    <a:p>
                      <a:pPr>
                        <a:lnSpc>
                          <a:spcPct val="150000"/>
                        </a:lnSpc>
                        <a:spcAft>
                          <a:spcPts val="0"/>
                        </a:spcAft>
                      </a:pPr>
                      <a:r>
                        <a:rPr lang="es-EC" sz="1100">
                          <a:solidFill>
                            <a:srgbClr val="000000"/>
                          </a:solidFill>
                          <a:latin typeface="Calibri"/>
                          <a:ea typeface="Times New Roman"/>
                          <a:cs typeface="Times New Roman"/>
                        </a:rPr>
                        <a:t>$5000 a  más</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30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13,2%</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dirty="0">
                          <a:solidFill>
                            <a:srgbClr val="000000"/>
                          </a:solidFill>
                          <a:latin typeface="Calibri"/>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57190">
                <a:tc>
                  <a:txBody>
                    <a:bodyPr/>
                    <a:lstStyle/>
                    <a:p>
                      <a:pPr>
                        <a:lnSpc>
                          <a:spcPct val="150000"/>
                        </a:lnSpc>
                        <a:spcAft>
                          <a:spcPts val="0"/>
                        </a:spcAft>
                      </a:pPr>
                      <a:r>
                        <a:rPr lang="es-EC" sz="1100">
                          <a:solidFill>
                            <a:srgbClr val="000000"/>
                          </a:solidFill>
                          <a:latin typeface="Calibri"/>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50000"/>
                        </a:lnSpc>
                        <a:spcAft>
                          <a:spcPts val="0"/>
                        </a:spcAft>
                      </a:pPr>
                      <a:r>
                        <a:rPr lang="es-EC" sz="1100">
                          <a:solidFill>
                            <a:srgbClr val="000000"/>
                          </a:solidFill>
                          <a:latin typeface="Calibri"/>
                          <a:ea typeface="Times New Roman"/>
                          <a:cs typeface="Times New Roman"/>
                        </a:rPr>
                        <a:t>100%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50000"/>
                        </a:lnSpc>
                        <a:spcAft>
                          <a:spcPts val="0"/>
                        </a:spcAft>
                      </a:pPr>
                      <a:r>
                        <a:rPr lang="es-EC" sz="1100" dirty="0">
                          <a:solidFill>
                            <a:srgbClr val="000000"/>
                          </a:solidFill>
                          <a:latin typeface="Calibri"/>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27693" name="Gráfico 14"/>
          <p:cNvPicPr>
            <a:picLocks noChangeArrowheads="1"/>
          </p:cNvPicPr>
          <p:nvPr/>
        </p:nvPicPr>
        <p:blipFill>
          <a:blip r:embed="rId2"/>
          <a:srcRect b="-29"/>
          <a:stretch>
            <a:fillRect/>
          </a:stretch>
        </p:blipFill>
        <p:spPr bwMode="auto">
          <a:xfrm>
            <a:off x="4429125" y="4000500"/>
            <a:ext cx="4252913" cy="2571750"/>
          </a:xfrm>
          <a:prstGeom prst="rect">
            <a:avLst/>
          </a:prstGeom>
          <a:noFill/>
          <a:ln w="9525">
            <a:noFill/>
            <a:miter lim="800000"/>
            <a:headEnd/>
            <a:tailEnd/>
          </a:ln>
        </p:spPr>
      </p:pic>
      <p:sp>
        <p:nvSpPr>
          <p:cNvPr id="27694" name="5 CuadroTexto"/>
          <p:cNvSpPr txBox="1">
            <a:spLocks noChangeArrowheads="1"/>
          </p:cNvSpPr>
          <p:nvPr/>
        </p:nvSpPr>
        <p:spPr bwMode="auto">
          <a:xfrm>
            <a:off x="1285875" y="4786313"/>
            <a:ext cx="5429250" cy="369887"/>
          </a:xfrm>
          <a:prstGeom prst="rect">
            <a:avLst/>
          </a:prstGeom>
          <a:noFill/>
          <a:ln w="9525">
            <a:noFill/>
            <a:miter lim="800000"/>
            <a:headEnd/>
            <a:tailEnd/>
          </a:ln>
        </p:spPr>
        <p:txBody>
          <a:bodyPr>
            <a:spAutoFit/>
          </a:bodyPr>
          <a:lstStyle/>
          <a:p>
            <a:endParaRPr lang="es-EC"/>
          </a:p>
        </p:txBody>
      </p:sp>
      <p:sp>
        <p:nvSpPr>
          <p:cNvPr id="7" name="6 Marcador de número de diapositiva"/>
          <p:cNvSpPr>
            <a:spLocks noGrp="1"/>
          </p:cNvSpPr>
          <p:nvPr>
            <p:ph type="sldNum" sz="quarter" idx="12"/>
          </p:nvPr>
        </p:nvSpPr>
        <p:spPr/>
        <p:txBody>
          <a:bodyPr/>
          <a:lstStyle/>
          <a:p>
            <a:pPr>
              <a:defRPr/>
            </a:pPr>
            <a:fld id="{36864E26-F16E-4280-B121-0B32EFF1465A}" type="slidenum">
              <a:rPr lang="es-EC" smtClean="0"/>
              <a:pPr>
                <a:defRPr/>
              </a:pPr>
              <a:t>26</a:t>
            </a:fld>
            <a:endParaRPr lang="es-EC"/>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285750" y="428625"/>
            <a:ext cx="8229600" cy="1143000"/>
          </a:xfrm>
        </p:spPr>
        <p:txBody>
          <a:bodyPr/>
          <a:lstStyle/>
          <a:p>
            <a:r>
              <a:rPr lang="es-EC" sz="2400" b="1" smtClean="0">
                <a:latin typeface="Arial" charset="0"/>
                <a:cs typeface="Arial" charset="0"/>
              </a:rPr>
              <a:t>Considera usted que el apoyo de la entidad microfinanciera ha aportado al mejoramiento del bienestar de su economía y familia.</a:t>
            </a:r>
            <a:r>
              <a:rPr lang="es-EC" smtClean="0"/>
              <a:t/>
            </a:r>
            <a:br>
              <a:rPr lang="es-EC" smtClean="0"/>
            </a:br>
            <a:endParaRPr lang="es-EC" smtClean="0"/>
          </a:p>
        </p:txBody>
      </p:sp>
      <p:graphicFrame>
        <p:nvGraphicFramePr>
          <p:cNvPr id="4" name="3 Marcador de contenido"/>
          <p:cNvGraphicFramePr>
            <a:graphicFrameLocks noGrp="1"/>
          </p:cNvGraphicFramePr>
          <p:nvPr>
            <p:ph idx="1"/>
          </p:nvPr>
        </p:nvGraphicFramePr>
        <p:xfrm>
          <a:off x="500063" y="1357313"/>
          <a:ext cx="4500562" cy="2571750"/>
        </p:xfrm>
        <a:graphic>
          <a:graphicData uri="http://schemas.openxmlformats.org/drawingml/2006/table">
            <a:tbl>
              <a:tblPr/>
              <a:tblGrid>
                <a:gridCol w="1332401"/>
                <a:gridCol w="1056065"/>
                <a:gridCol w="1056065"/>
                <a:gridCol w="1056065"/>
              </a:tblGrid>
              <a:tr h="514351">
                <a:tc>
                  <a:txBody>
                    <a:bodyPr/>
                    <a:lstStyle/>
                    <a:p>
                      <a:pPr algn="ctr">
                        <a:lnSpc>
                          <a:spcPct val="115000"/>
                        </a:lnSpc>
                        <a:spcAft>
                          <a:spcPts val="0"/>
                        </a:spcAft>
                      </a:pPr>
                      <a:r>
                        <a:rPr lang="es-EC" sz="1100" b="1" dirty="0">
                          <a:solidFill>
                            <a:srgbClr val="000000"/>
                          </a:solidFill>
                          <a:latin typeface="Calibri"/>
                          <a:ea typeface="Times New Roman"/>
                          <a:cs typeface="Times New Roman"/>
                        </a:rPr>
                        <a:t>Respuesta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s-EC" sz="1100" b="1" dirty="0">
                          <a:solidFill>
                            <a:srgbClr val="000000"/>
                          </a:solidFill>
                          <a:latin typeface="Calibri"/>
                          <a:ea typeface="Times New Roman"/>
                          <a:cs typeface="Times New Roman"/>
                        </a:rPr>
                        <a:t>Frecuencia</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s-EC" sz="1100" b="1" dirty="0">
                          <a:solidFill>
                            <a:srgbClr val="000000"/>
                          </a:solidFill>
                          <a:latin typeface="Calibri"/>
                          <a:ea typeface="Times New Roman"/>
                          <a:cs typeface="Times New Roman"/>
                        </a:rPr>
                        <a:t>Porcentaje</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s-EC" sz="1100" b="1">
                          <a:solidFill>
                            <a:srgbClr val="000000"/>
                          </a:solidFill>
                          <a:latin typeface="Calibri"/>
                          <a:ea typeface="Times New Roman"/>
                          <a:cs typeface="Times New Roman"/>
                        </a:rPr>
                        <a:t>Acumulado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14351">
                <a:tc>
                  <a:txBody>
                    <a:bodyPr/>
                    <a:lstStyle/>
                    <a:p>
                      <a:pPr>
                        <a:lnSpc>
                          <a:spcPct val="115000"/>
                        </a:lnSpc>
                        <a:spcAft>
                          <a:spcPts val="0"/>
                        </a:spcAft>
                      </a:pPr>
                      <a:r>
                        <a:rPr lang="es-EC" sz="1100">
                          <a:solidFill>
                            <a:srgbClr val="000000"/>
                          </a:solidFill>
                          <a:latin typeface="Calibri"/>
                          <a:ea typeface="Times New Roman"/>
                          <a:cs typeface="Times New Roman"/>
                        </a:rPr>
                        <a:t>Si</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a:solidFill>
                            <a:srgbClr val="000000"/>
                          </a:solidFill>
                          <a:latin typeface="Calibri"/>
                          <a:ea typeface="Times New Roman"/>
                          <a:cs typeface="Times New Roman"/>
                        </a:rPr>
                        <a:t>166</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dirty="0">
                          <a:solidFill>
                            <a:srgbClr val="000000"/>
                          </a:solidFill>
                          <a:latin typeface="Calibri"/>
                          <a:ea typeface="Times New Roman"/>
                          <a:cs typeface="Times New Roman"/>
                        </a:rPr>
                        <a:t>72,8%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dirty="0">
                          <a:solidFill>
                            <a:srgbClr val="000000"/>
                          </a:solidFill>
                          <a:latin typeface="Calibri"/>
                          <a:ea typeface="Times New Roman"/>
                          <a:cs typeface="Times New Roman"/>
                        </a:rPr>
                        <a:t>72,8%</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14351">
                <a:tc>
                  <a:txBody>
                    <a:bodyPr/>
                    <a:lstStyle/>
                    <a:p>
                      <a:pPr>
                        <a:lnSpc>
                          <a:spcPct val="115000"/>
                        </a:lnSpc>
                        <a:spcAft>
                          <a:spcPts val="0"/>
                        </a:spcAft>
                      </a:pPr>
                      <a:r>
                        <a:rPr lang="es-EC" sz="1100">
                          <a:solidFill>
                            <a:srgbClr val="000000"/>
                          </a:solidFill>
                          <a:latin typeface="Calibri"/>
                          <a:ea typeface="Times New Roman"/>
                          <a:cs typeface="Times New Roman"/>
                        </a:rPr>
                        <a:t>No</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a:solidFill>
                            <a:srgbClr val="000000"/>
                          </a:solidFill>
                          <a:latin typeface="Calibri"/>
                          <a:ea typeface="Times New Roman"/>
                          <a:cs typeface="Times New Roman"/>
                        </a:rPr>
                        <a:t>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a:solidFill>
                            <a:srgbClr val="000000"/>
                          </a:solidFill>
                          <a:latin typeface="Calibri"/>
                          <a:ea typeface="Times New Roman"/>
                          <a:cs typeface="Times New Roman"/>
                        </a:rPr>
                        <a:t>12,3%</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dirty="0">
                          <a:solidFill>
                            <a:srgbClr val="000000"/>
                          </a:solidFill>
                          <a:latin typeface="Calibri"/>
                          <a:ea typeface="Times New Roman"/>
                          <a:cs typeface="Times New Roman"/>
                        </a:rPr>
                        <a:t>85,1%</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14351">
                <a:tc>
                  <a:txBody>
                    <a:bodyPr/>
                    <a:lstStyle/>
                    <a:p>
                      <a:pPr>
                        <a:lnSpc>
                          <a:spcPct val="115000"/>
                        </a:lnSpc>
                        <a:spcAft>
                          <a:spcPts val="0"/>
                        </a:spcAft>
                      </a:pPr>
                      <a:r>
                        <a:rPr lang="es-EC" sz="1100">
                          <a:solidFill>
                            <a:srgbClr val="000000"/>
                          </a:solidFill>
                          <a:latin typeface="Calibri"/>
                          <a:ea typeface="Times New Roman"/>
                          <a:cs typeface="Times New Roman"/>
                        </a:rPr>
                        <a:t>Medianamente</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a:solidFill>
                            <a:srgbClr val="000000"/>
                          </a:solidFill>
                          <a:latin typeface="Calibri"/>
                          <a:ea typeface="Times New Roman"/>
                          <a:cs typeface="Times New Roman"/>
                        </a:rPr>
                        <a:t>34</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a:solidFill>
                            <a:srgbClr val="000000"/>
                          </a:solidFill>
                          <a:latin typeface="Calibri"/>
                          <a:ea typeface="Times New Roman"/>
                          <a:cs typeface="Times New Roman"/>
                        </a:rPr>
                        <a:t>14,9%</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dirty="0">
                          <a:solidFill>
                            <a:srgbClr val="000000"/>
                          </a:solidFill>
                          <a:latin typeface="Calibri"/>
                          <a:ea typeface="Times New Roman"/>
                          <a:cs typeface="Times New Roman"/>
                        </a:rPr>
                        <a:t>100,0%</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14351">
                <a:tc>
                  <a:txBody>
                    <a:bodyPr/>
                    <a:lstStyle/>
                    <a:p>
                      <a:pPr>
                        <a:lnSpc>
                          <a:spcPct val="115000"/>
                        </a:lnSpc>
                        <a:spcAft>
                          <a:spcPts val="0"/>
                        </a:spcAft>
                      </a:pPr>
                      <a:r>
                        <a:rPr lang="es-EC" sz="1100">
                          <a:solidFill>
                            <a:srgbClr val="000000"/>
                          </a:solidFill>
                          <a:latin typeface="Calibri"/>
                          <a:ea typeface="Times New Roman"/>
                          <a:cs typeface="Times New Roman"/>
                        </a:rPr>
                        <a:t>TOTAL</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a:solidFill>
                            <a:srgbClr val="000000"/>
                          </a:solidFill>
                          <a:latin typeface="Calibri"/>
                          <a:ea typeface="Times New Roman"/>
                          <a:cs typeface="Times New Roman"/>
                        </a:rPr>
                        <a:t>228</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lnSpc>
                          <a:spcPct val="115000"/>
                        </a:lnSpc>
                        <a:spcAft>
                          <a:spcPts val="0"/>
                        </a:spcAft>
                      </a:pPr>
                      <a:r>
                        <a:rPr lang="es-EC" sz="1100">
                          <a:solidFill>
                            <a:srgbClr val="000000"/>
                          </a:solidFill>
                          <a:latin typeface="Calibri"/>
                          <a:ea typeface="Times New Roman"/>
                          <a:cs typeface="Times New Roman"/>
                        </a:rPr>
                        <a:t>100%</a:t>
                      </a:r>
                      <a:endParaRPr lang="es-EC"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s-EC" sz="1100" dirty="0">
                          <a:solidFill>
                            <a:srgbClr val="000000"/>
                          </a:solidFill>
                          <a:latin typeface="Calibri"/>
                          <a:ea typeface="Times New Roman"/>
                          <a:cs typeface="Times New Roman"/>
                        </a:rPr>
                        <a:t> </a:t>
                      </a:r>
                      <a:endParaRPr lang="es-EC"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28707" name="Gráfico 15"/>
          <p:cNvPicPr>
            <a:picLocks noChangeArrowheads="1"/>
          </p:cNvPicPr>
          <p:nvPr/>
        </p:nvPicPr>
        <p:blipFill>
          <a:blip r:embed="rId2"/>
          <a:srcRect b="-82"/>
          <a:stretch>
            <a:fillRect/>
          </a:stretch>
        </p:blipFill>
        <p:spPr bwMode="auto">
          <a:xfrm>
            <a:off x="4714875" y="3929063"/>
            <a:ext cx="4071938" cy="2714625"/>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79CD4978-1308-41D8-A664-D81F875067D1}" type="slidenum">
              <a:rPr lang="es-EC" smtClean="0"/>
              <a:pPr>
                <a:defRPr/>
              </a:pPr>
              <a:t>27</a:t>
            </a:fld>
            <a:endParaRPr lang="es-EC"/>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457200" y="274638"/>
            <a:ext cx="8229600" cy="654050"/>
          </a:xfrm>
        </p:spPr>
        <p:txBody>
          <a:bodyPr/>
          <a:lstStyle/>
          <a:p>
            <a:r>
              <a:rPr lang="es-EC" sz="2400" b="1" smtClean="0">
                <a:latin typeface="Arial" charset="0"/>
                <a:cs typeface="Arial" charset="0"/>
              </a:rPr>
              <a:t>Conclusiones de la investigación de campo</a:t>
            </a:r>
            <a:r>
              <a:rPr lang="es-EC" b="1" smtClean="0"/>
              <a:t/>
            </a:r>
            <a:br>
              <a:rPr lang="es-EC" b="1" smtClean="0"/>
            </a:br>
            <a:endParaRPr lang="es-EC" smtClean="0"/>
          </a:p>
        </p:txBody>
      </p:sp>
      <p:graphicFrame>
        <p:nvGraphicFramePr>
          <p:cNvPr id="4" name="3 Marcador de contenido"/>
          <p:cNvGraphicFramePr>
            <a:graphicFrameLocks noGrp="1"/>
          </p:cNvGraphicFramePr>
          <p:nvPr>
            <p:ph idx="1"/>
          </p:nvPr>
        </p:nvGraphicFramePr>
        <p:xfrm>
          <a:off x="0" y="714356"/>
          <a:ext cx="8858280" cy="5857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defRPr/>
            </a:pPr>
            <a:fld id="{D23741BF-0583-4365-B3F4-88080B2F3959}" type="slidenum">
              <a:rPr lang="es-EC" smtClean="0"/>
              <a:pPr>
                <a:defRPr/>
              </a:pPr>
              <a:t>28</a:t>
            </a:fld>
            <a:endParaRPr lang="es-EC"/>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a:xfrm>
            <a:off x="500063" y="571500"/>
            <a:ext cx="8229600" cy="1143000"/>
          </a:xfrm>
        </p:spPr>
        <p:txBody>
          <a:bodyPr/>
          <a:lstStyle/>
          <a:p>
            <a:r>
              <a:rPr lang="es-EC" sz="2000" b="1" smtClean="0"/>
              <a:t>CAPITULO IV</a:t>
            </a:r>
            <a:br>
              <a:rPr lang="es-EC" sz="2000" b="1" smtClean="0"/>
            </a:br>
            <a:r>
              <a:rPr lang="es-EC" sz="2000" b="1" smtClean="0"/>
              <a:t>PROPUESTA</a:t>
            </a:r>
            <a:br>
              <a:rPr lang="es-EC" sz="2000" b="1" smtClean="0"/>
            </a:br>
            <a:r>
              <a:rPr lang="es-EC" sz="2000" b="1" smtClean="0"/>
              <a:t>MANUAL PARA LA APLICACIÓN DEL MICROCRÉDITO EN EL CRECIMIENTO MICROEMPRESARIAL</a:t>
            </a:r>
            <a:r>
              <a:rPr lang="es-EC" b="1" smtClean="0"/>
              <a:t/>
            </a:r>
            <a:br>
              <a:rPr lang="es-EC" b="1" smtClean="0"/>
            </a:br>
            <a:endParaRPr lang="es-EC" smtClean="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defRPr/>
            </a:pPr>
            <a:fld id="{91B5ED61-57F2-46EA-940A-F992D4C17063}" type="slidenum">
              <a:rPr lang="es-EC" smtClean="0"/>
              <a:pPr>
                <a:defRPr/>
              </a:pPr>
              <a:t>29</a:t>
            </a:fld>
            <a:endParaRPr lang="es-EC"/>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457200" y="500042"/>
          <a:ext cx="8329642"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arcador de número de diapositiva"/>
          <p:cNvSpPr>
            <a:spLocks noGrp="1"/>
          </p:cNvSpPr>
          <p:nvPr>
            <p:ph type="sldNum" sz="quarter" idx="12"/>
          </p:nvPr>
        </p:nvSpPr>
        <p:spPr/>
        <p:txBody>
          <a:bodyPr/>
          <a:lstStyle/>
          <a:p>
            <a:pPr>
              <a:defRPr/>
            </a:pPr>
            <a:fld id="{E486302A-DE08-48E5-9F1D-D71FE89CDF91}" type="slidenum">
              <a:rPr lang="es-EC" smtClean="0"/>
              <a:pPr>
                <a:defRPr/>
              </a:pPr>
              <a:t>3</a:t>
            </a:fld>
            <a:endParaRPr lang="es-EC"/>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p:txBody>
          <a:bodyPr/>
          <a:lstStyle/>
          <a:p>
            <a:r>
              <a:rPr lang="es-EC" sz="2000" smtClean="0">
                <a:latin typeface="Arial" charset="0"/>
                <a:cs typeface="Arial" charset="0"/>
              </a:rPr>
              <a:t>La microempresa ecuatoriana tiene ciertos problemas que impiden su crecimiento así: </a:t>
            </a:r>
            <a:r>
              <a:rPr lang="es-EC" smtClean="0"/>
              <a:t/>
            </a:r>
            <a:br>
              <a:rPr lang="es-EC" smtClean="0"/>
            </a:br>
            <a:endParaRPr lang="es-EC" smtClean="0"/>
          </a:p>
        </p:txBody>
      </p:sp>
      <p:graphicFrame>
        <p:nvGraphicFramePr>
          <p:cNvPr id="4" name="3 Marcador de contenido"/>
          <p:cNvGraphicFramePr>
            <a:graphicFrameLocks noGrp="1"/>
          </p:cNvGraphicFramePr>
          <p:nvPr>
            <p:ph idx="1"/>
          </p:nvPr>
        </p:nvGraphicFramePr>
        <p:xfrm>
          <a:off x="457200" y="1143000"/>
          <a:ext cx="82296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defRPr/>
            </a:pPr>
            <a:fld id="{5FDCC0E1-BFA0-4FFB-A80C-8F08EF543FE1}" type="slidenum">
              <a:rPr lang="es-EC" smtClean="0"/>
              <a:pPr>
                <a:defRPr/>
              </a:pPr>
              <a:t>30</a:t>
            </a:fld>
            <a:endParaRPr lang="es-EC"/>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596" y="1000108"/>
          <a:ext cx="8472518" cy="5483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arcador de número de diapositiva"/>
          <p:cNvSpPr>
            <a:spLocks noGrp="1"/>
          </p:cNvSpPr>
          <p:nvPr>
            <p:ph type="sldNum" sz="quarter" idx="12"/>
          </p:nvPr>
        </p:nvSpPr>
        <p:spPr/>
        <p:txBody>
          <a:bodyPr/>
          <a:lstStyle/>
          <a:p>
            <a:pPr>
              <a:defRPr/>
            </a:pPr>
            <a:fld id="{80472592-F388-41C3-B316-B2C4EB88E52C}" type="slidenum">
              <a:rPr lang="es-EC" smtClean="0"/>
              <a:pPr>
                <a:defRPr/>
              </a:pPr>
              <a:t>31</a:t>
            </a:fld>
            <a:endParaRPr lang="es-EC"/>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p:nvPr>
        </p:nvSpPr>
        <p:spPr/>
        <p:txBody>
          <a:bodyPr/>
          <a:lstStyle/>
          <a:p>
            <a:r>
              <a:rPr lang="es-EC" sz="2400" b="1" smtClean="0">
                <a:latin typeface="Arial" charset="0"/>
                <a:cs typeface="Arial" charset="0"/>
              </a:rPr>
              <a:t>Requisitos para las personas que quieren acceder a un préstamo</a:t>
            </a:r>
            <a:r>
              <a:rPr lang="es-EC" smtClean="0"/>
              <a:t/>
            </a:r>
            <a:br>
              <a:rPr lang="es-EC" smtClean="0"/>
            </a:br>
            <a:endParaRPr lang="es-EC" smtClean="0"/>
          </a:p>
        </p:txBody>
      </p:sp>
      <p:graphicFrame>
        <p:nvGraphicFramePr>
          <p:cNvPr id="4" name="3 Marcador de contenido"/>
          <p:cNvGraphicFramePr>
            <a:graphicFrameLocks noGrp="1"/>
          </p:cNvGraphicFramePr>
          <p:nvPr>
            <p:ph idx="1"/>
          </p:nvPr>
        </p:nvGraphicFramePr>
        <p:xfrm>
          <a:off x="457200" y="1143000"/>
          <a:ext cx="8401080" cy="5357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defRPr/>
            </a:pPr>
            <a:fld id="{081E01D9-CD72-4591-8852-D0B0FE368AF3}" type="slidenum">
              <a:rPr lang="es-EC" smtClean="0"/>
              <a:pPr>
                <a:defRPr/>
              </a:pPr>
              <a:t>32</a:t>
            </a:fld>
            <a:endParaRPr lang="es-EC"/>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p:txBody>
          <a:bodyPr/>
          <a:lstStyle/>
          <a:p>
            <a:r>
              <a:rPr lang="es-EC" sz="2400" b="1" smtClean="0"/>
              <a:t>Actividades no Aceptadas ó no Financiables</a:t>
            </a:r>
            <a:r>
              <a:rPr lang="es-EC" b="1" smtClean="0"/>
              <a:t/>
            </a:r>
            <a:br>
              <a:rPr lang="es-EC" b="1" smtClean="0"/>
            </a:br>
            <a:endParaRPr lang="es-EC" smtClean="0"/>
          </a:p>
        </p:txBody>
      </p:sp>
      <p:graphicFrame>
        <p:nvGraphicFramePr>
          <p:cNvPr id="5" name="4 Marcador de contenido"/>
          <p:cNvGraphicFramePr>
            <a:graphicFrameLocks noGrp="1"/>
          </p:cNvGraphicFramePr>
          <p:nvPr>
            <p:ph idx="1"/>
          </p:nvPr>
        </p:nvGraphicFramePr>
        <p:xfrm>
          <a:off x="428596" y="1000108"/>
          <a:ext cx="8286808" cy="5715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Marcador de número de diapositiva"/>
          <p:cNvSpPr>
            <a:spLocks noGrp="1"/>
          </p:cNvSpPr>
          <p:nvPr>
            <p:ph type="sldNum" sz="quarter" idx="12"/>
          </p:nvPr>
        </p:nvSpPr>
        <p:spPr/>
        <p:txBody>
          <a:bodyPr/>
          <a:lstStyle/>
          <a:p>
            <a:pPr>
              <a:defRPr/>
            </a:pPr>
            <a:fld id="{63707622-A469-41EE-8B73-9E11F614826C}" type="slidenum">
              <a:rPr lang="es-EC" smtClean="0"/>
              <a:pPr>
                <a:defRPr/>
              </a:pPr>
              <a:t>33</a:t>
            </a:fld>
            <a:endParaRPr lang="es-EC"/>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p:txBody>
          <a:bodyPr/>
          <a:lstStyle/>
          <a:p>
            <a:r>
              <a:rPr lang="es-EC" sz="2400" b="1" smtClean="0"/>
              <a:t>CAPITULO V</a:t>
            </a:r>
            <a:br>
              <a:rPr lang="es-EC" sz="2400" b="1" smtClean="0"/>
            </a:br>
            <a:r>
              <a:rPr lang="es-EC" sz="2400" b="1" smtClean="0"/>
              <a:t>CONCLUSIONES Y RECOMENDACIONES</a:t>
            </a:r>
            <a:r>
              <a:rPr lang="es-EC" b="1" smtClean="0"/>
              <a:t/>
            </a:r>
            <a:br>
              <a:rPr lang="es-EC" b="1" smtClean="0"/>
            </a:br>
            <a:endParaRPr lang="es-EC" smtClean="0"/>
          </a:p>
        </p:txBody>
      </p:sp>
      <p:graphicFrame>
        <p:nvGraphicFramePr>
          <p:cNvPr id="6" name="5 Marcador de contenido"/>
          <p:cNvGraphicFramePr>
            <a:graphicFrameLocks noGrp="1"/>
          </p:cNvGraphicFramePr>
          <p:nvPr>
            <p:ph idx="1"/>
          </p:nvPr>
        </p:nvGraphicFramePr>
        <p:xfrm>
          <a:off x="457200" y="928670"/>
          <a:ext cx="8329642" cy="5500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Marcador de número de diapositiva"/>
          <p:cNvSpPr>
            <a:spLocks noGrp="1"/>
          </p:cNvSpPr>
          <p:nvPr>
            <p:ph type="sldNum" sz="quarter" idx="12"/>
          </p:nvPr>
        </p:nvSpPr>
        <p:spPr/>
        <p:txBody>
          <a:bodyPr/>
          <a:lstStyle/>
          <a:p>
            <a:pPr>
              <a:defRPr/>
            </a:pPr>
            <a:fld id="{0ACF624A-EBB6-4698-A699-6564C5D5C16D}" type="slidenum">
              <a:rPr lang="es-EC" smtClean="0"/>
              <a:pPr>
                <a:defRPr/>
              </a:pPr>
              <a:t>34</a:t>
            </a:fld>
            <a:endParaRPr lang="es-EC"/>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428604"/>
          <a:ext cx="8543956"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arcador de número de diapositiva"/>
          <p:cNvSpPr>
            <a:spLocks noGrp="1"/>
          </p:cNvSpPr>
          <p:nvPr>
            <p:ph type="sldNum" sz="quarter" idx="12"/>
          </p:nvPr>
        </p:nvSpPr>
        <p:spPr/>
        <p:txBody>
          <a:bodyPr/>
          <a:lstStyle/>
          <a:p>
            <a:pPr>
              <a:defRPr/>
            </a:pPr>
            <a:fld id="{AEA88DE1-68E9-4F37-BE52-9E9805A0CAC7}" type="slidenum">
              <a:rPr lang="es-EC" smtClean="0"/>
              <a:pPr>
                <a:defRPr/>
              </a:pPr>
              <a:t>35</a:t>
            </a:fld>
            <a:endParaRPr lang="es-EC"/>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p:txBody>
          <a:bodyPr/>
          <a:lstStyle/>
          <a:p>
            <a:r>
              <a:rPr lang="es-EC" sz="2400" b="1" smtClean="0">
                <a:latin typeface="Arial" charset="0"/>
                <a:cs typeface="Arial" charset="0"/>
              </a:rPr>
              <a:t>Recomendaciones</a:t>
            </a:r>
            <a:r>
              <a:rPr lang="es-EC" b="1" smtClean="0"/>
              <a:t/>
            </a:r>
            <a:br>
              <a:rPr lang="es-EC" b="1" smtClean="0"/>
            </a:br>
            <a:endParaRPr lang="es-EC" smtClean="0"/>
          </a:p>
        </p:txBody>
      </p:sp>
      <p:graphicFrame>
        <p:nvGraphicFramePr>
          <p:cNvPr id="4" name="3 Marcador de contenido"/>
          <p:cNvGraphicFramePr>
            <a:graphicFrameLocks noGrp="1"/>
          </p:cNvGraphicFramePr>
          <p:nvPr>
            <p:ph idx="1"/>
          </p:nvPr>
        </p:nvGraphicFramePr>
        <p:xfrm>
          <a:off x="457200" y="1000124"/>
          <a:ext cx="8329642" cy="5286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defRPr/>
            </a:pPr>
            <a:fld id="{C8ABBD58-15E4-43DA-8E30-BE3594A6F9B0}" type="slidenum">
              <a:rPr lang="es-EC" smtClean="0"/>
              <a:pPr>
                <a:defRPr/>
              </a:pPr>
              <a:t>36</a:t>
            </a:fld>
            <a:endParaRPr lang="es-EC"/>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0"/>
          <a:ext cx="8686800" cy="6715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Marcador de número de diapositiva"/>
          <p:cNvSpPr>
            <a:spLocks noGrp="1"/>
          </p:cNvSpPr>
          <p:nvPr>
            <p:ph type="sldNum" sz="quarter" idx="12"/>
          </p:nvPr>
        </p:nvSpPr>
        <p:spPr/>
        <p:txBody>
          <a:bodyPr/>
          <a:lstStyle/>
          <a:p>
            <a:pPr>
              <a:defRPr/>
            </a:pPr>
            <a:fld id="{DD623449-7424-48CA-A873-719718C41DE4}" type="slidenum">
              <a:rPr lang="es-EC" smtClean="0"/>
              <a:pPr>
                <a:defRPr/>
              </a:pPr>
              <a:t>37</a:t>
            </a:fld>
            <a:endParaRPr lang="es-EC"/>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25C65975-CA35-4F9F-A599-FAD9743B56C8}" type="slidenum">
              <a:rPr lang="es-EC" smtClean="0"/>
              <a:pPr>
                <a:defRPr/>
              </a:pPr>
              <a:t>38</a:t>
            </a:fld>
            <a:endParaRPr lang="es-EC"/>
          </a:p>
        </p:txBody>
      </p:sp>
      <p:sp>
        <p:nvSpPr>
          <p:cNvPr id="5" name="4 Rectángulo"/>
          <p:cNvSpPr/>
          <p:nvPr/>
        </p:nvSpPr>
        <p:spPr>
          <a:xfrm rot="19375639">
            <a:off x="1189254" y="2092022"/>
            <a:ext cx="6344509" cy="2585323"/>
          </a:xfrm>
          <a:prstGeom prst="rect">
            <a:avLst/>
          </a:prstGeom>
          <a:noFill/>
        </p:spPr>
        <p:txBody>
          <a:bodyPr>
            <a:spAutoFit/>
          </a:bodyPr>
          <a:lstStyle/>
          <a:p>
            <a:pPr algn="ctr">
              <a:defRPr/>
            </a:pPr>
            <a:r>
              <a:rPr lang="es-E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GRACIAS </a:t>
            </a:r>
          </a:p>
          <a:p>
            <a:pPr algn="ctr">
              <a:defRPr/>
            </a:pPr>
            <a:r>
              <a:rPr lang="es-E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POR </a:t>
            </a:r>
          </a:p>
          <a:p>
            <a:pPr algn="ctr">
              <a:defRPr/>
            </a:pPr>
            <a:r>
              <a:rPr lang="es-E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SU ATENCIÓN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714356"/>
          <a:ext cx="8229600" cy="54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arcador de número de diapositiva"/>
          <p:cNvSpPr>
            <a:spLocks noGrp="1"/>
          </p:cNvSpPr>
          <p:nvPr>
            <p:ph type="sldNum" sz="quarter" idx="12"/>
          </p:nvPr>
        </p:nvSpPr>
        <p:spPr/>
        <p:txBody>
          <a:bodyPr/>
          <a:lstStyle/>
          <a:p>
            <a:pPr>
              <a:defRPr/>
            </a:pPr>
            <a:fld id="{305AFD47-B918-41DC-8F14-8C7FD4C2BC0A}" type="slidenum">
              <a:rPr lang="es-EC" smtClean="0"/>
              <a:pPr>
                <a:defRPr/>
              </a:pPr>
              <a:t>4</a:t>
            </a:fld>
            <a:endParaRPr lang="es-EC"/>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pPr eaLnBrk="1" hangingPunct="1"/>
            <a:r>
              <a:rPr lang="es-EC" smtClean="0"/>
              <a:t>Definición de Microfinanzas</a:t>
            </a:r>
          </a:p>
        </p:txBody>
      </p:sp>
      <p:sp>
        <p:nvSpPr>
          <p:cNvPr id="8" name="7 Marcador de número de diapositiva"/>
          <p:cNvSpPr>
            <a:spLocks noGrp="1"/>
          </p:cNvSpPr>
          <p:nvPr>
            <p:ph type="sldNum" sz="quarter" idx="12"/>
          </p:nvPr>
        </p:nvSpPr>
        <p:spPr/>
        <p:txBody>
          <a:bodyPr/>
          <a:lstStyle/>
          <a:p>
            <a:pPr>
              <a:defRPr/>
            </a:pPr>
            <a:fld id="{4FA03604-E79A-453D-9FF9-C04FE7D33004}" type="slidenum">
              <a:rPr lang="es-EC" smtClean="0"/>
              <a:pPr>
                <a:defRPr/>
              </a:pPr>
              <a:t>5</a:t>
            </a:fld>
            <a:endParaRPr lang="es-EC"/>
          </a:p>
        </p:txBody>
      </p:sp>
      <p:sp>
        <p:nvSpPr>
          <p:cNvPr id="9" name="8 Rectángulo redondeado"/>
          <p:cNvSpPr/>
          <p:nvPr/>
        </p:nvSpPr>
        <p:spPr>
          <a:xfrm>
            <a:off x="1143000" y="1928813"/>
            <a:ext cx="7143750" cy="31432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just">
              <a:defRPr/>
            </a:pPr>
            <a:r>
              <a:rPr lang="es-EC" sz="2400" dirty="0"/>
              <a:t>-Las </a:t>
            </a:r>
            <a:r>
              <a:rPr lang="es-EC" sz="2400" dirty="0" err="1"/>
              <a:t>microfinanzas</a:t>
            </a:r>
            <a:r>
              <a:rPr lang="es-EC" sz="2400" dirty="0"/>
              <a:t> hacen referencia a la prestación de servicios financieros a personas o grupos cuyo acceso a los sistemas bancarios tradicionales es limitado o inexistente en virtud de su condición socioeconómica. </a:t>
            </a:r>
          </a:p>
          <a:p>
            <a:pPr algn="ctr">
              <a:defRPr/>
            </a:pPr>
            <a:endParaRPr lang="es-EC" dirty="0"/>
          </a:p>
          <a:p>
            <a:pPr algn="ctr">
              <a:defRPr/>
            </a:pPr>
            <a:endParaRPr lang="es-EC" dirty="0"/>
          </a:p>
          <a:p>
            <a:pPr algn="ctr">
              <a:defRPr/>
            </a:pPr>
            <a:endParaRPr lang="es-EC"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CuadroTexto"/>
          <p:cNvSpPr txBox="1">
            <a:spLocks noChangeArrowheads="1"/>
          </p:cNvSpPr>
          <p:nvPr/>
        </p:nvSpPr>
        <p:spPr bwMode="auto">
          <a:xfrm>
            <a:off x="571500" y="571500"/>
            <a:ext cx="1928813" cy="400050"/>
          </a:xfrm>
          <a:prstGeom prst="rect">
            <a:avLst/>
          </a:prstGeom>
          <a:noFill/>
          <a:ln w="9525">
            <a:noFill/>
            <a:miter lim="800000"/>
            <a:headEnd/>
            <a:tailEnd/>
          </a:ln>
        </p:spPr>
        <p:txBody>
          <a:bodyPr>
            <a:spAutoFit/>
          </a:bodyPr>
          <a:lstStyle/>
          <a:p>
            <a:r>
              <a:rPr lang="es-EC" sz="2000" b="1"/>
              <a:t>OBJETIVO</a:t>
            </a:r>
          </a:p>
        </p:txBody>
      </p:sp>
      <p:sp>
        <p:nvSpPr>
          <p:cNvPr id="5" name="4 Rectángulo"/>
          <p:cNvSpPr/>
          <p:nvPr/>
        </p:nvSpPr>
        <p:spPr>
          <a:xfrm>
            <a:off x="3000375" y="785813"/>
            <a:ext cx="5000625" cy="128587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C" sz="2000" dirty="0"/>
              <a:t>Es proporcionar servicios financieros sostenibles a personas de escasos recursos</a:t>
            </a:r>
            <a:r>
              <a:rPr lang="es-EC" dirty="0"/>
              <a:t>.</a:t>
            </a:r>
          </a:p>
        </p:txBody>
      </p:sp>
      <p:sp>
        <p:nvSpPr>
          <p:cNvPr id="7172" name="5 CuadroTexto"/>
          <p:cNvSpPr txBox="1">
            <a:spLocks noChangeArrowheads="1"/>
          </p:cNvSpPr>
          <p:nvPr/>
        </p:nvSpPr>
        <p:spPr bwMode="auto">
          <a:xfrm>
            <a:off x="571500" y="2286000"/>
            <a:ext cx="2500313" cy="461963"/>
          </a:xfrm>
          <a:prstGeom prst="rect">
            <a:avLst/>
          </a:prstGeom>
          <a:noFill/>
          <a:ln w="9525">
            <a:noFill/>
            <a:miter lim="800000"/>
            <a:headEnd/>
            <a:tailEnd/>
          </a:ln>
        </p:spPr>
        <p:txBody>
          <a:bodyPr>
            <a:spAutoFit/>
          </a:bodyPr>
          <a:lstStyle/>
          <a:p>
            <a:r>
              <a:rPr lang="es-EC" sz="2400" b="1"/>
              <a:t>IMPORTANCIA</a:t>
            </a:r>
          </a:p>
        </p:txBody>
      </p:sp>
      <p:sp>
        <p:nvSpPr>
          <p:cNvPr id="7" name="6 Rectángulo"/>
          <p:cNvSpPr/>
          <p:nvPr/>
        </p:nvSpPr>
        <p:spPr>
          <a:xfrm>
            <a:off x="3071813" y="2857500"/>
            <a:ext cx="5000625" cy="128587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s-EC" sz="2000" dirty="0"/>
              <a:t>Radica en que la misma ayuda a reducir la pobreza de ciertos sectores a través del acceso a programas de microcrédito</a:t>
            </a:r>
            <a:r>
              <a:rPr lang="es-EC" dirty="0"/>
              <a:t>..</a:t>
            </a:r>
          </a:p>
        </p:txBody>
      </p:sp>
      <p:sp>
        <p:nvSpPr>
          <p:cNvPr id="7174" name="7 Rectángulo"/>
          <p:cNvSpPr>
            <a:spLocks noChangeArrowheads="1"/>
          </p:cNvSpPr>
          <p:nvPr/>
        </p:nvSpPr>
        <p:spPr bwMode="auto">
          <a:xfrm>
            <a:off x="642938" y="4214813"/>
            <a:ext cx="4000500" cy="708025"/>
          </a:xfrm>
          <a:prstGeom prst="rect">
            <a:avLst/>
          </a:prstGeom>
          <a:noFill/>
          <a:ln w="9525">
            <a:noFill/>
            <a:miter lim="800000"/>
            <a:headEnd/>
            <a:tailEnd/>
          </a:ln>
        </p:spPr>
        <p:txBody>
          <a:bodyPr>
            <a:spAutoFit/>
          </a:bodyPr>
          <a:lstStyle/>
          <a:p>
            <a:r>
              <a:rPr lang="es-EC" sz="2000" b="1"/>
              <a:t>Alcance de las Instituciones Microfinancieras</a:t>
            </a:r>
          </a:p>
        </p:txBody>
      </p:sp>
      <p:sp>
        <p:nvSpPr>
          <p:cNvPr id="9" name="8 Rectángulo"/>
          <p:cNvSpPr/>
          <p:nvPr/>
        </p:nvSpPr>
        <p:spPr>
          <a:xfrm>
            <a:off x="3000375" y="5072063"/>
            <a:ext cx="5072063" cy="14287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s-EC" sz="2000" dirty="0"/>
              <a:t>  familias del medio urbano y a las microempresas con flujos de ingresos regulares</a:t>
            </a:r>
            <a:r>
              <a:rPr lang="es-EC" dirty="0"/>
              <a:t>. </a:t>
            </a:r>
          </a:p>
          <a:p>
            <a:pPr algn="just">
              <a:defRPr/>
            </a:pPr>
            <a:endParaRPr lang="es-EC" dirty="0"/>
          </a:p>
        </p:txBody>
      </p:sp>
      <p:sp>
        <p:nvSpPr>
          <p:cNvPr id="8" name="7 Marcador de número de diapositiva"/>
          <p:cNvSpPr>
            <a:spLocks noGrp="1"/>
          </p:cNvSpPr>
          <p:nvPr>
            <p:ph type="sldNum" sz="quarter" idx="12"/>
          </p:nvPr>
        </p:nvSpPr>
        <p:spPr/>
        <p:txBody>
          <a:bodyPr/>
          <a:lstStyle/>
          <a:p>
            <a:pPr>
              <a:defRPr/>
            </a:pPr>
            <a:fld id="{BC359DB9-32E7-4F96-95B3-142F3273E35C}" type="slidenum">
              <a:rPr lang="es-EC" smtClean="0"/>
              <a:pPr>
                <a:defRPr/>
              </a:pPr>
              <a:t>6</a:t>
            </a:fld>
            <a:endParaRPr lang="es-EC"/>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457200" y="274638"/>
            <a:ext cx="8229600" cy="725487"/>
          </a:xfrm>
        </p:spPr>
        <p:txBody>
          <a:bodyPr/>
          <a:lstStyle/>
          <a:p>
            <a:r>
              <a:rPr lang="es-EC" sz="2000" b="1" smtClean="0">
                <a:latin typeface="Arial" charset="0"/>
                <a:cs typeface="Arial" charset="0"/>
              </a:rPr>
              <a:t> Instituciones Microfinancieras (IMF).</a:t>
            </a:r>
          </a:p>
        </p:txBody>
      </p:sp>
      <p:graphicFrame>
        <p:nvGraphicFramePr>
          <p:cNvPr id="4" name="3 Marcador de contenido"/>
          <p:cNvGraphicFramePr>
            <a:graphicFrameLocks noGrp="1"/>
          </p:cNvGraphicFramePr>
          <p:nvPr>
            <p:ph idx="1"/>
          </p:nvPr>
        </p:nvGraphicFramePr>
        <p:xfrm>
          <a:off x="457200" y="1071546"/>
          <a:ext cx="8229600" cy="505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defRPr/>
            </a:pPr>
            <a:fld id="{7A11CD81-2CDB-4E9B-B260-DB447F94641B}" type="slidenum">
              <a:rPr lang="es-EC" smtClean="0"/>
              <a:pPr>
                <a:defRPr/>
              </a:pPr>
              <a:t>7</a:t>
            </a:fld>
            <a:endParaRPr lang="es-EC"/>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428625" y="500063"/>
            <a:ext cx="8229600" cy="785812"/>
          </a:xfrm>
        </p:spPr>
        <p:txBody>
          <a:bodyPr/>
          <a:lstStyle/>
          <a:p>
            <a:r>
              <a:rPr lang="es-EC" sz="2800" b="1" smtClean="0">
                <a:latin typeface="Arial" charset="0"/>
                <a:cs typeface="Arial" charset="0"/>
              </a:rPr>
              <a:t>Microcrédito</a:t>
            </a:r>
            <a:r>
              <a:rPr lang="es-EC" b="1" smtClean="0"/>
              <a:t/>
            </a:r>
            <a:br>
              <a:rPr lang="es-EC" b="1" smtClean="0"/>
            </a:br>
            <a:endParaRPr lang="es-EC" smtClean="0"/>
          </a:p>
        </p:txBody>
      </p:sp>
      <p:sp>
        <p:nvSpPr>
          <p:cNvPr id="9219" name="2 Marcador de contenido"/>
          <p:cNvSpPr>
            <a:spLocks noGrp="1"/>
          </p:cNvSpPr>
          <p:nvPr>
            <p:ph idx="1"/>
          </p:nvPr>
        </p:nvSpPr>
        <p:spPr>
          <a:xfrm>
            <a:off x="457200" y="785813"/>
            <a:ext cx="8229600" cy="5357812"/>
          </a:xfrm>
        </p:spPr>
        <p:txBody>
          <a:bodyPr/>
          <a:lstStyle/>
          <a:p>
            <a:pPr algn="just">
              <a:buFont typeface="Arial" charset="0"/>
              <a:buNone/>
            </a:pPr>
            <a:r>
              <a:rPr lang="es-EC" smtClean="0"/>
              <a:t>    Créditos de pequeño monto, con plazos cortos  y medianos, sin garantías reales, otorgado en forma individual o a través de grupos, con documentación sustentatoria, de servicios o comerciales, pagaderos con el flujo operativo de las ventas de dichas actividades, adecuadamente comprobada.</a:t>
            </a:r>
          </a:p>
          <a:p>
            <a:pPr>
              <a:buFont typeface="Arial" charset="0"/>
              <a:buNone/>
            </a:pPr>
            <a:endParaRPr lang="es-EC" smtClean="0"/>
          </a:p>
          <a:p>
            <a:pPr>
              <a:buFont typeface="Arial" charset="0"/>
              <a:buNone/>
            </a:pPr>
            <a:endParaRPr lang="es-EC" smtClean="0"/>
          </a:p>
        </p:txBody>
      </p:sp>
      <p:pic>
        <p:nvPicPr>
          <p:cNvPr id="9220" name="Picture 3" descr="C:\Users\GEOVY\Desktop\images.jpg"/>
          <p:cNvPicPr>
            <a:picLocks noChangeAspect="1" noChangeArrowheads="1"/>
          </p:cNvPicPr>
          <p:nvPr/>
        </p:nvPicPr>
        <p:blipFill>
          <a:blip r:embed="rId2"/>
          <a:srcRect/>
          <a:stretch>
            <a:fillRect/>
          </a:stretch>
        </p:blipFill>
        <p:spPr bwMode="auto">
          <a:xfrm>
            <a:off x="6572250" y="3929063"/>
            <a:ext cx="2047875" cy="2238375"/>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pPr>
              <a:defRPr/>
            </a:pPr>
            <a:fld id="{414253F7-2DD3-4DAE-9419-9F8CF64BD4DF}" type="slidenum">
              <a:rPr lang="es-EC" smtClean="0"/>
              <a:pPr>
                <a:defRPr/>
              </a:pPr>
              <a:t>8</a:t>
            </a:fld>
            <a:endParaRPr lang="es-EC"/>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428625"/>
          <a:ext cx="8229600" cy="6215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arcador de número de diapositiva"/>
          <p:cNvSpPr>
            <a:spLocks noGrp="1"/>
          </p:cNvSpPr>
          <p:nvPr>
            <p:ph type="sldNum" sz="quarter" idx="12"/>
          </p:nvPr>
        </p:nvSpPr>
        <p:spPr/>
        <p:txBody>
          <a:bodyPr/>
          <a:lstStyle/>
          <a:p>
            <a:pPr>
              <a:defRPr/>
            </a:pPr>
            <a:fld id="{6EFE96CB-5978-432E-982F-308E1BEBF632}" type="slidenum">
              <a:rPr lang="es-EC" smtClean="0"/>
              <a:pPr>
                <a:defRPr/>
              </a:pPr>
              <a:t>9</a:t>
            </a:fld>
            <a:endParaRPr lang="es-EC"/>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1048</TotalTime>
  <Words>2462</Words>
  <Application>Microsoft Office PowerPoint</Application>
  <PresentationFormat>Presentación en pantalla (4:3)</PresentationFormat>
  <Paragraphs>511</Paragraphs>
  <Slides>38</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38</vt:i4>
      </vt:variant>
    </vt:vector>
  </HeadingPairs>
  <TitlesOfParts>
    <vt:vector size="42" baseType="lpstr">
      <vt:lpstr>Arial</vt:lpstr>
      <vt:lpstr>Calibri</vt:lpstr>
      <vt:lpstr>Times New Roman</vt:lpstr>
      <vt:lpstr>Tema de Office</vt:lpstr>
      <vt:lpstr>ESCUELA POLITÉCNICA DEL EJÉRCITO</vt:lpstr>
      <vt:lpstr>INTRODUCCIÓN </vt:lpstr>
      <vt:lpstr>Diapositiva 3</vt:lpstr>
      <vt:lpstr>Diapositiva 4</vt:lpstr>
      <vt:lpstr>Definición de Microfinanzas</vt:lpstr>
      <vt:lpstr>Diapositiva 6</vt:lpstr>
      <vt:lpstr> Instituciones Microfinancieras (IMF).</vt:lpstr>
      <vt:lpstr>Microcrédito </vt:lpstr>
      <vt:lpstr>Diapositiva 9</vt:lpstr>
      <vt:lpstr>Efectos de un microcrédito en la economía de un País</vt:lpstr>
      <vt:lpstr>CAPITULO II DIAGNÓSTICO SITUACIONAL DEL SECTOR </vt:lpstr>
      <vt:lpstr>  Identificación Instituciones emisoras de Microcréditos en el Ecuador </vt:lpstr>
      <vt:lpstr>CAPITULO III INVESTIGACIÓN DE CAMPO </vt:lpstr>
      <vt:lpstr>Diapositiva 14</vt:lpstr>
      <vt:lpstr>Diapositiva 15</vt:lpstr>
      <vt:lpstr> Edad de los encuestados</vt:lpstr>
      <vt:lpstr>Género </vt:lpstr>
      <vt:lpstr>Cuantas veces ha recibido un crédito de una entidad microfinanciera </vt:lpstr>
      <vt:lpstr>Desde hace que tiempo ha estado recibiendo microcrédito </vt:lpstr>
      <vt:lpstr>¿Cuál es el monto que en promedio le han otorgado en cada ocasión? </vt:lpstr>
      <vt:lpstr>¿Qué entidad o entidades le ha otorgado crédito para su negocio?</vt:lpstr>
      <vt:lpstr>Diapositiva 22</vt:lpstr>
      <vt:lpstr>Indique brevemente cuáles han sido los requerimientos de los microcréditos que normalmente usted solicita (marque los que requiera) </vt:lpstr>
      <vt:lpstr>Considera usted que ha mejorado los beneficios de su negocio desde que recibe crédito de una entidad microfinanciera</vt:lpstr>
      <vt:lpstr>Qué porcentaje considera que se han incrementado sus ingresos desde que recibió el primer microcrédito para su negocio </vt:lpstr>
      <vt:lpstr>Por favor en el siguiente cuadro indique aproximadamente los niveles de ingresos que usted ha tenido en su negocio en el 2011.</vt:lpstr>
      <vt:lpstr>Considera usted que el apoyo de la entidad microfinanciera ha aportado al mejoramiento del bienestar de su economía y familia. </vt:lpstr>
      <vt:lpstr>Conclusiones de la investigación de campo </vt:lpstr>
      <vt:lpstr>CAPITULO IV PROPUESTA MANUAL PARA LA APLICACIÓN DEL MICROCRÉDITO EN EL CRECIMIENTO MICROEMPRESARIAL </vt:lpstr>
      <vt:lpstr>La microempresa ecuatoriana tiene ciertos problemas que impiden su crecimiento así:  </vt:lpstr>
      <vt:lpstr>Diapositiva 31</vt:lpstr>
      <vt:lpstr>Requisitos para las personas que quieren acceder a un préstamo </vt:lpstr>
      <vt:lpstr>Actividades no Aceptadas ó no Financiables </vt:lpstr>
      <vt:lpstr>CAPITULO V CONCLUSIONES Y RECOMENDACIONES </vt:lpstr>
      <vt:lpstr>Diapositiva 35</vt:lpstr>
      <vt:lpstr>Recomendaciones </vt:lpstr>
      <vt:lpstr>Diapositiva 37</vt:lpstr>
      <vt:lpstr>Diapositiva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POLITÉCNICA DEL EJÉRCITO</dc:title>
  <dc:creator>GEOVY</dc:creator>
  <cp:lastModifiedBy>GEOVY</cp:lastModifiedBy>
  <cp:revision>98</cp:revision>
  <dcterms:created xsi:type="dcterms:W3CDTF">2013-02-19T02:59:41Z</dcterms:created>
  <dcterms:modified xsi:type="dcterms:W3CDTF">2013-04-04T05:24:58Z</dcterms:modified>
</cp:coreProperties>
</file>