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3">
  <p:sldMasterIdLst>
    <p:sldMasterId id="2147484020" r:id="rId1"/>
  </p:sldMasterIdLst>
  <p:notesMasterIdLst>
    <p:notesMasterId r:id="rId48"/>
  </p:notesMasterIdLst>
  <p:sldIdLst>
    <p:sldId id="280" r:id="rId2"/>
    <p:sldId id="341" r:id="rId3"/>
    <p:sldId id="345" r:id="rId4"/>
    <p:sldId id="346" r:id="rId5"/>
    <p:sldId id="347" r:id="rId6"/>
    <p:sldId id="349" r:id="rId7"/>
    <p:sldId id="358" r:id="rId8"/>
    <p:sldId id="357" r:id="rId9"/>
    <p:sldId id="423" r:id="rId10"/>
    <p:sldId id="467" r:id="rId11"/>
    <p:sldId id="444" r:id="rId12"/>
    <p:sldId id="397" r:id="rId13"/>
    <p:sldId id="447" r:id="rId14"/>
    <p:sldId id="400" r:id="rId15"/>
    <p:sldId id="449" r:id="rId16"/>
    <p:sldId id="451" r:id="rId17"/>
    <p:sldId id="452" r:id="rId18"/>
    <p:sldId id="411" r:id="rId19"/>
    <p:sldId id="458" r:id="rId20"/>
    <p:sldId id="430" r:id="rId21"/>
    <p:sldId id="256" r:id="rId22"/>
    <p:sldId id="435" r:id="rId23"/>
    <p:sldId id="436" r:id="rId24"/>
    <p:sldId id="438" r:id="rId25"/>
    <p:sldId id="441" r:id="rId26"/>
    <p:sldId id="260" r:id="rId27"/>
    <p:sldId id="440" r:id="rId28"/>
    <p:sldId id="263" r:id="rId29"/>
    <p:sldId id="264" r:id="rId30"/>
    <p:sldId id="460" r:id="rId31"/>
    <p:sldId id="265" r:id="rId32"/>
    <p:sldId id="270" r:id="rId33"/>
    <p:sldId id="416" r:id="rId34"/>
    <p:sldId id="461" r:id="rId35"/>
    <p:sldId id="271" r:id="rId36"/>
    <p:sldId id="272" r:id="rId37"/>
    <p:sldId id="273" r:id="rId38"/>
    <p:sldId id="462" r:id="rId39"/>
    <p:sldId id="463" r:id="rId40"/>
    <p:sldId id="464" r:id="rId41"/>
    <p:sldId id="465" r:id="rId42"/>
    <p:sldId id="466" r:id="rId43"/>
    <p:sldId id="275" r:id="rId44"/>
    <p:sldId id="274" r:id="rId45"/>
    <p:sldId id="279" r:id="rId46"/>
    <p:sldId id="339" r:id="rId4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832"/>
    <a:srgbClr val="AFFF8B"/>
    <a:srgbClr val="C3EC9E"/>
    <a:srgbClr val="66FF66"/>
    <a:srgbClr val="9999FF"/>
    <a:srgbClr val="003366"/>
    <a:srgbClr val="003399"/>
    <a:srgbClr val="CCCCFF"/>
    <a:srgbClr val="8D5793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4660" autoAdjust="0"/>
  </p:normalViewPr>
  <p:slideViewPr>
    <p:cSldViewPr>
      <p:cViewPr>
        <p:scale>
          <a:sx n="50" d="100"/>
          <a:sy n="50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matri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%20de%20memoria\GRAFICOS%20ENCUENTAS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chemeClr val="accent4"/>
            </a:solidFill>
          </c:spPr>
          <c:explosion val="25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0.15947922134733264"/>
                  <c:y val="-8.878900554097424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</a:t>
                    </a:r>
                    <a:r>
                      <a:rPr lang="en-US"/>
                      <a:t>0%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Val val="1"/>
            <c:showLeaderLines val="1"/>
          </c:dLbls>
          <c:cat>
            <c:strRef>
              <c:f>'DATOS SPSS'!$AB$2:$AB$3</c:f>
              <c:strCache>
                <c:ptCount val="2"/>
                <c:pt idx="0">
                  <c:v>Es socio</c:v>
                </c:pt>
                <c:pt idx="1">
                  <c:v>No es socio</c:v>
                </c:pt>
              </c:strCache>
            </c:strRef>
          </c:cat>
          <c:val>
            <c:numRef>
              <c:f>'DATOS SPSS'!$AC$2:$AC$3</c:f>
              <c:numCache>
                <c:formatCode>0.00%</c:formatCode>
                <c:ptCount val="2"/>
                <c:pt idx="0" formatCode="0%">
                  <c:v>0.5</c:v>
                </c:pt>
                <c:pt idx="1">
                  <c:v>0.5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s-EC"/>
        </a:p>
      </c:txPr>
    </c:legend>
    <c:plotVisOnly val="1"/>
  </c:chart>
  <c:spPr>
    <a:solidFill>
      <a:schemeClr val="accent5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plotArea>
      <c:layout/>
      <c:radarChart>
        <c:radarStyle val="marker"/>
        <c:ser>
          <c:idx val="0"/>
          <c:order val="0"/>
          <c:cat>
            <c:strRef>
              <c:f>'Hoja1 (2)'!$B$5:$B$10</c:f>
              <c:strCache>
                <c:ptCount val="6"/>
                <c:pt idx="0">
                  <c:v>Ingresos por hogar</c:v>
                </c:pt>
                <c:pt idx="1">
                  <c:v>Ingresos del trabajo de mujeres</c:v>
                </c:pt>
                <c:pt idx="2">
                  <c:v>Participación entidades financieras</c:v>
                </c:pt>
                <c:pt idx="3">
                  <c:v>Montos de crédito solicitado</c:v>
                </c:pt>
                <c:pt idx="4">
                  <c:v>Tasa de interés en crédito solicitado</c:v>
                </c:pt>
                <c:pt idx="5">
                  <c:v>Plazos de crédito solicitado</c:v>
                </c:pt>
              </c:strCache>
            </c:strRef>
          </c:cat>
          <c:val>
            <c:numRef>
              <c:f>'Hoja1 (2)'!$C$5:$C$10</c:f>
              <c:numCache>
                <c:formatCode>0</c:formatCode>
                <c:ptCount val="6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axId val="62745600"/>
        <c:axId val="62763776"/>
      </c:radarChart>
      <c:catAx>
        <c:axId val="62745600"/>
        <c:scaling>
          <c:orientation val="minMax"/>
        </c:scaling>
        <c:axPos val="b"/>
        <c:majorGridlines/>
        <c:tickLblPos val="nextTo"/>
        <c:crossAx val="62763776"/>
        <c:crosses val="autoZero"/>
        <c:auto val="1"/>
        <c:lblAlgn val="ctr"/>
        <c:lblOffset val="100"/>
      </c:catAx>
      <c:valAx>
        <c:axId val="62763776"/>
        <c:scaling>
          <c:orientation val="minMax"/>
        </c:scaling>
        <c:axPos val="l"/>
        <c:majorGridlines/>
        <c:numFmt formatCode="0" sourceLinked="1"/>
        <c:majorTickMark val="cross"/>
        <c:tickLblPos val="nextTo"/>
        <c:crossAx val="627456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plotVisOnly val="1"/>
  </c:chart>
  <c:spPr>
    <a:solidFill>
      <a:schemeClr val="accent3">
        <a:lumMod val="20000"/>
        <a:lumOff val="80000"/>
      </a:schemeClr>
    </a:solidFill>
    <a:ln>
      <a:solidFill>
        <a:schemeClr val="accent3">
          <a:lumMod val="75000"/>
        </a:schemeClr>
      </a:solidFill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'DATOS SPSS'!$I$56:$I$57</c:f>
              <c:strCache>
                <c:ptCount val="2"/>
                <c:pt idx="0">
                  <c:v>AHORRO</c:v>
                </c:pt>
                <c:pt idx="1">
                  <c:v>CREDITO</c:v>
                </c:pt>
              </c:strCache>
            </c:strRef>
          </c:cat>
          <c:val>
            <c:numRef>
              <c:f>'DATOS SPSS'!$J$56:$J$57</c:f>
              <c:numCache>
                <c:formatCode>###0.0</c:formatCode>
                <c:ptCount val="2"/>
                <c:pt idx="0">
                  <c:v>55.555555555555557</c:v>
                </c:pt>
                <c:pt idx="1">
                  <c:v>44.444444444444244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s-EC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'DATOS SPSS'!$T$85</c:f>
              <c:strCache>
                <c:ptCount val="1"/>
                <c:pt idx="0">
                  <c:v>DE 51 A 150 DÓLARES</c:v>
                </c:pt>
              </c:strCache>
            </c:strRef>
          </c:tx>
          <c:spPr>
            <a:solidFill>
              <a:schemeClr val="accent5"/>
            </a:solidFill>
          </c:spPr>
          <c:dLbls>
            <c:showVal val="1"/>
          </c:dLbls>
          <c:cat>
            <c:strRef>
              <c:f>'DATOS SPSS'!$U$84:$X$84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SPSS'!$U$85:$X$85</c:f>
              <c:numCache>
                <c:formatCode>General</c:formatCode>
                <c:ptCount val="4"/>
                <c:pt idx="0" formatCode="0%">
                  <c:v>0.5</c:v>
                </c:pt>
                <c:pt idx="2" formatCode="0%">
                  <c:v>0.33333333333333331</c:v>
                </c:pt>
              </c:numCache>
            </c:numRef>
          </c:val>
        </c:ser>
        <c:ser>
          <c:idx val="1"/>
          <c:order val="1"/>
          <c:tx>
            <c:strRef>
              <c:f>'DATOS SPSS'!$T$86</c:f>
              <c:strCache>
                <c:ptCount val="1"/>
                <c:pt idx="0">
                  <c:v>DE 301 A 400 DÓLARES</c:v>
                </c:pt>
              </c:strCache>
            </c:strRef>
          </c:tx>
          <c:spPr>
            <a:solidFill>
              <a:schemeClr val="accent6"/>
            </a:solidFill>
          </c:spPr>
          <c:dLbls>
            <c:showVal val="1"/>
          </c:dLbls>
          <c:cat>
            <c:strRef>
              <c:f>'DATOS SPSS'!$U$84:$X$84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SPSS'!$U$86:$X$86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3">
                  <c:v>0.16666666666666663</c:v>
                </c:pt>
              </c:numCache>
            </c:numRef>
          </c:val>
        </c:ser>
        <c:ser>
          <c:idx val="2"/>
          <c:order val="2"/>
          <c:tx>
            <c:strRef>
              <c:f>'DATOS SPSS'!$T$87</c:f>
              <c:strCache>
                <c:ptCount val="1"/>
                <c:pt idx="0">
                  <c:v>DE 401 A 1000 DÓLARES</c:v>
                </c:pt>
              </c:strCache>
            </c:strRef>
          </c:tx>
          <c:dLbls>
            <c:showVal val="1"/>
          </c:dLbls>
          <c:cat>
            <c:strRef>
              <c:f>'DATOS SPSS'!$U$84:$X$84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SPSS'!$U$87:$X$87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3">
                  <c:v>0.5</c:v>
                </c:pt>
              </c:numCache>
            </c:numRef>
          </c:val>
        </c:ser>
        <c:ser>
          <c:idx val="3"/>
          <c:order val="3"/>
          <c:tx>
            <c:strRef>
              <c:f>'DATOS SPSS'!$T$88</c:f>
              <c:strCache>
                <c:ptCount val="1"/>
                <c:pt idx="0">
                  <c:v>MÁS DE 1001 DÓLARES</c:v>
                </c:pt>
              </c:strCache>
            </c:strRef>
          </c:tx>
          <c:dLbls>
            <c:showVal val="1"/>
          </c:dLbls>
          <c:cat>
            <c:strRef>
              <c:f>'DATOS SPSS'!$U$84:$X$84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SPSS'!$U$88:$X$88</c:f>
              <c:numCache>
                <c:formatCode>General</c:formatCode>
                <c:ptCount val="4"/>
                <c:pt idx="2" formatCode="0%">
                  <c:v>0.66666666666666663</c:v>
                </c:pt>
                <c:pt idx="3" formatCode="0%">
                  <c:v>0.33333333333333331</c:v>
                </c:pt>
              </c:numCache>
            </c:numRef>
          </c:val>
        </c:ser>
        <c:shape val="box"/>
        <c:axId val="88136320"/>
        <c:axId val="88760704"/>
        <c:axId val="0"/>
      </c:bar3DChart>
      <c:catAx>
        <c:axId val="881363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C"/>
          </a:p>
        </c:txPr>
        <c:crossAx val="88760704"/>
        <c:crosses val="autoZero"/>
        <c:auto val="1"/>
        <c:lblAlgn val="ctr"/>
        <c:lblOffset val="100"/>
      </c:catAx>
      <c:valAx>
        <c:axId val="887607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C"/>
          </a:p>
        </c:txPr>
        <c:crossAx val="88136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s-EC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'DATOS SPSS'!$T$105</c:f>
              <c:strCache>
                <c:ptCount val="1"/>
                <c:pt idx="0">
                  <c:v>DE 0% A 3%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1"/>
              <c:layout>
                <c:manualLayout>
                  <c:x val="8.8194444444445116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759259259259323E-2"/>
                  <c:y val="5.8796296296296765E-3"/>
                </c:manualLayout>
              </c:layout>
              <c:showVal val="1"/>
            </c:dLbl>
            <c:dLbl>
              <c:idx val="3"/>
              <c:layout>
                <c:manualLayout>
                  <c:x val="5.8796296296296765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'DATOS SPSS'!$U$104:$X$104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SPSS'!$U$105:$X$105</c:f>
              <c:numCache>
                <c:formatCode>0%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'DATOS SPSS'!$T$106</c:f>
              <c:strCache>
                <c:ptCount val="1"/>
                <c:pt idx="0">
                  <c:v>DE 3,01% A 5%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'DATOS SPSS'!$U$104:$X$104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SPSS'!$U$106:$X$106</c:f>
              <c:numCache>
                <c:formatCode>General</c:formatCode>
                <c:ptCount val="4"/>
                <c:pt idx="0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'DATOS SPSS'!$T$107</c:f>
              <c:strCache>
                <c:ptCount val="1"/>
                <c:pt idx="0">
                  <c:v>MÁS DEL 20,01%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'DATOS SPSS'!$U$104:$X$104</c:f>
              <c:strCache>
                <c:ptCount val="4"/>
                <c:pt idx="0">
                  <c:v>AÑO 2000</c:v>
                </c:pt>
                <c:pt idx="1">
                  <c:v>AÑO 2005</c:v>
                </c:pt>
                <c:pt idx="2">
                  <c:v>AÑO 2010</c:v>
                </c:pt>
                <c:pt idx="3">
                  <c:v>AÑO 2013</c:v>
                </c:pt>
              </c:strCache>
            </c:strRef>
          </c:cat>
          <c:val>
            <c:numRef>
              <c:f>'DATOS SPSS'!$U$107:$X$107</c:f>
              <c:numCache>
                <c:formatCode>General</c:formatCode>
                <c:ptCount val="4"/>
                <c:pt idx="0" formatCode="0%">
                  <c:v>0.25</c:v>
                </c:pt>
              </c:numCache>
            </c:numRef>
          </c:val>
        </c:ser>
        <c:shape val="box"/>
        <c:axId val="96959488"/>
        <c:axId val="97088256"/>
        <c:axId val="0"/>
      </c:bar3DChart>
      <c:catAx>
        <c:axId val="96959488"/>
        <c:scaling>
          <c:orientation val="minMax"/>
        </c:scaling>
        <c:axPos val="b"/>
        <c:tickLblPos val="nextTo"/>
        <c:crossAx val="97088256"/>
        <c:crosses val="autoZero"/>
        <c:auto val="1"/>
        <c:lblAlgn val="ctr"/>
        <c:lblOffset val="100"/>
      </c:catAx>
      <c:valAx>
        <c:axId val="97088256"/>
        <c:scaling>
          <c:orientation val="minMax"/>
        </c:scaling>
        <c:axPos val="l"/>
        <c:majorGridlines/>
        <c:numFmt formatCode="0%" sourceLinked="1"/>
        <c:tickLblPos val="nextTo"/>
        <c:crossAx val="9695948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6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es-EC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Val val="1"/>
            <c:showLeaderLines val="1"/>
          </c:dLbls>
          <c:cat>
            <c:strRef>
              <c:f>'DATOS SPSS'!$B$431:$B$432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'DATOS SPSS'!$F$431:$F$432</c:f>
              <c:numCache>
                <c:formatCode>0%</c:formatCode>
                <c:ptCount val="2"/>
                <c:pt idx="0">
                  <c:v>0.9552238805970148</c:v>
                </c:pt>
                <c:pt idx="1">
                  <c:v>4.4776119402985093E-2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spPr>
    <a:solidFill>
      <a:schemeClr val="accent6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s-EC"/>
                </a:p>
              </c:txPr>
            </c:dLbl>
            <c:showPercent val="1"/>
            <c:showLeaderLines val="1"/>
          </c:dLbls>
          <c:cat>
            <c:strRef>
              <c:f>'DATOS SPSS'!$I$440:$I$443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NINGUNO</c:v>
                </c:pt>
              </c:strCache>
            </c:strRef>
          </c:cat>
          <c:val>
            <c:numRef>
              <c:f>'DATOS SPSS'!$J$440:$J$443</c:f>
              <c:numCache>
                <c:formatCode>###0.0</c:formatCode>
                <c:ptCount val="4"/>
                <c:pt idx="0">
                  <c:v>41.044776119402975</c:v>
                </c:pt>
                <c:pt idx="1">
                  <c:v>41.044776119402975</c:v>
                </c:pt>
                <c:pt idx="2">
                  <c:v>13.432835820895523</c:v>
                </c:pt>
                <c:pt idx="3">
                  <c:v>4.4776119402985071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s-EC"/>
        </a:p>
      </c:txPr>
    </c:legend>
    <c:plotVisOnly val="1"/>
    <c:dispBlanksAs val="zero"/>
  </c:chart>
  <c:spPr>
    <a:solidFill>
      <a:schemeClr val="accent6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6"/>
              </a:solidFill>
            </c:spPr>
          </c:dPt>
          <c:dLbls>
            <c:showPercent val="1"/>
            <c:showLeaderLines val="1"/>
          </c:dLbls>
          <c:cat>
            <c:strRef>
              <c:f>'DATOS SPSS'!$I$463:$I$467</c:f>
              <c:strCache>
                <c:ptCount val="5"/>
                <c:pt idx="0">
                  <c:v>0-50$</c:v>
                </c:pt>
                <c:pt idx="1">
                  <c:v>51$-100$</c:v>
                </c:pt>
                <c:pt idx="2">
                  <c:v>101$-200$</c:v>
                </c:pt>
                <c:pt idx="3">
                  <c:v>201$-300$</c:v>
                </c:pt>
                <c:pt idx="4">
                  <c:v>más de 300$</c:v>
                </c:pt>
              </c:strCache>
            </c:strRef>
          </c:cat>
          <c:val>
            <c:numRef>
              <c:f>'DATOS SPSS'!$J$463:$J$467</c:f>
              <c:numCache>
                <c:formatCode>###0.0</c:formatCode>
                <c:ptCount val="5"/>
                <c:pt idx="0">
                  <c:v>45.522388059701498</c:v>
                </c:pt>
                <c:pt idx="1">
                  <c:v>17.910447761194028</c:v>
                </c:pt>
                <c:pt idx="2">
                  <c:v>15.671641791044769</c:v>
                </c:pt>
                <c:pt idx="3">
                  <c:v>11.940298507462686</c:v>
                </c:pt>
                <c:pt idx="4">
                  <c:v>8.9552238805970141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s-EC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s-EC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s-EC"/>
                </a:p>
              </c:txPr>
            </c:dLbl>
            <c:showPercent val="1"/>
            <c:showLeaderLines val="1"/>
          </c:dLbls>
          <c:cat>
            <c:strRef>
              <c:f>'DATOS SPSS'!$I$489:$I$494</c:f>
              <c:strCache>
                <c:ptCount val="6"/>
                <c:pt idx="0">
                  <c:v>HOSPITAL PÚBLICO</c:v>
                </c:pt>
                <c:pt idx="1">
                  <c:v>HOSPITAL PRIVADO</c:v>
                </c:pt>
                <c:pt idx="2">
                  <c:v>CENTRO DE SALUD</c:v>
                </c:pt>
                <c:pt idx="3">
                  <c:v>DISPENSARIO DEL IESS</c:v>
                </c:pt>
                <c:pt idx="4">
                  <c:v>BOTICA O FARMACIA</c:v>
                </c:pt>
                <c:pt idx="5">
                  <c:v>CONSULTORIO PARTICULAR</c:v>
                </c:pt>
              </c:strCache>
            </c:strRef>
          </c:cat>
          <c:val>
            <c:numRef>
              <c:f>'DATOS SPSS'!$J$489:$J$494</c:f>
              <c:numCache>
                <c:formatCode>###0.0</c:formatCode>
                <c:ptCount val="6"/>
                <c:pt idx="0">
                  <c:v>17.910447761194028</c:v>
                </c:pt>
                <c:pt idx="1">
                  <c:v>6.7164179104477615</c:v>
                </c:pt>
                <c:pt idx="2">
                  <c:v>41.791044776119399</c:v>
                </c:pt>
                <c:pt idx="3">
                  <c:v>15.671641791044769</c:v>
                </c:pt>
                <c:pt idx="4">
                  <c:v>2.2388059701492473</c:v>
                </c:pt>
                <c:pt idx="5">
                  <c:v>15.671641791044769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s-EC"/>
        </a:p>
      </c:txPr>
    </c:legend>
    <c:plotVisOnly val="1"/>
    <c:dispBlanksAs val="zero"/>
  </c:chart>
  <c:spPr>
    <a:solidFill>
      <a:schemeClr val="accent2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Val val="1"/>
            <c:showLeaderLines val="1"/>
          </c:dLbls>
          <c:cat>
            <c:strRef>
              <c:f>'DATOS SPSS'!$I$504:$I$506</c:f>
              <c:strCache>
                <c:ptCount val="3"/>
                <c:pt idx="0">
                  <c:v>0-50$</c:v>
                </c:pt>
                <c:pt idx="1">
                  <c:v>51$-100$</c:v>
                </c:pt>
                <c:pt idx="2">
                  <c:v>más de 100$</c:v>
                </c:pt>
              </c:strCache>
            </c:strRef>
          </c:cat>
          <c:val>
            <c:numRef>
              <c:f>'DATOS SPSS'!$J$504:$J$506</c:f>
              <c:numCache>
                <c:formatCode>0%</c:formatCode>
                <c:ptCount val="3"/>
                <c:pt idx="0">
                  <c:v>0.75373134328358504</c:v>
                </c:pt>
                <c:pt idx="1">
                  <c:v>0.15671641791044832</c:v>
                </c:pt>
                <c:pt idx="2">
                  <c:v>8.95522388059702E-2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spPr>
    <a:solidFill>
      <a:schemeClr val="accent5">
        <a:lumMod val="20000"/>
        <a:lumOff val="80000"/>
      </a:schemeClr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797D7-EFE9-4687-A04D-55004FC7DE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77B3E534-98CE-45D8-8464-C42EB6B3FDF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Moradores de la comuna San José de Cocotog</a:t>
          </a:r>
          <a:endParaRPr lang="es-EC" dirty="0">
            <a:solidFill>
              <a:schemeClr val="tx1"/>
            </a:solidFill>
          </a:endParaRPr>
        </a:p>
      </dgm:t>
    </dgm:pt>
    <dgm:pt modelId="{46945D2B-5BF3-495B-9F35-DE8E8C7792BE}" type="parTrans" cxnId="{6B8F2C7A-E341-4E8D-86AF-E49B4ADD2483}">
      <dgm:prSet/>
      <dgm:spPr/>
      <dgm:t>
        <a:bodyPr/>
        <a:lstStyle/>
        <a:p>
          <a:endParaRPr lang="es-EC"/>
        </a:p>
      </dgm:t>
    </dgm:pt>
    <dgm:pt modelId="{B7A81F0F-4A7E-4AD7-B04D-C4F5C436486B}" type="sibTrans" cxnId="{6B8F2C7A-E341-4E8D-86AF-E49B4ADD2483}">
      <dgm:prSet/>
      <dgm:spPr/>
      <dgm:t>
        <a:bodyPr/>
        <a:lstStyle/>
        <a:p>
          <a:endParaRPr lang="es-EC"/>
        </a:p>
      </dgm:t>
    </dgm:pt>
    <dgm:pt modelId="{27948ABA-C780-4DE0-B4B1-3FFEA83EB8F6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Sin acceso a créditos que otorga el sistema financiero</a:t>
          </a:r>
          <a:endParaRPr lang="es-EC" dirty="0">
            <a:solidFill>
              <a:schemeClr val="tx1"/>
            </a:solidFill>
          </a:endParaRPr>
        </a:p>
      </dgm:t>
    </dgm:pt>
    <dgm:pt modelId="{DE2B730D-C910-4221-A215-11E2FF3569B4}" type="parTrans" cxnId="{59674733-B3D3-44B3-9217-320A3F9FC0A8}">
      <dgm:prSet/>
      <dgm:spPr/>
      <dgm:t>
        <a:bodyPr/>
        <a:lstStyle/>
        <a:p>
          <a:endParaRPr lang="es-EC"/>
        </a:p>
      </dgm:t>
    </dgm:pt>
    <dgm:pt modelId="{7B75AC84-4EE4-4F4C-A0BC-CB7480F513D5}" type="sibTrans" cxnId="{59674733-B3D3-44B3-9217-320A3F9FC0A8}">
      <dgm:prSet/>
      <dgm:spPr/>
      <dgm:t>
        <a:bodyPr/>
        <a:lstStyle/>
        <a:p>
          <a:endParaRPr lang="es-EC"/>
        </a:p>
      </dgm:t>
    </dgm:pt>
    <dgm:pt modelId="{15ED270E-11F3-4751-B86B-40844F34F106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Por limitadas garantías</a:t>
          </a:r>
          <a:endParaRPr lang="es-EC" dirty="0">
            <a:solidFill>
              <a:schemeClr val="tx1"/>
            </a:solidFill>
          </a:endParaRPr>
        </a:p>
      </dgm:t>
    </dgm:pt>
    <dgm:pt modelId="{0D5EF8EC-E3E0-4E29-805D-25BC87A2188E}" type="parTrans" cxnId="{4402F16D-1D3C-4564-9276-FA416A0C4019}">
      <dgm:prSet/>
      <dgm:spPr/>
      <dgm:t>
        <a:bodyPr/>
        <a:lstStyle/>
        <a:p>
          <a:endParaRPr lang="es-EC"/>
        </a:p>
      </dgm:t>
    </dgm:pt>
    <dgm:pt modelId="{1EDBD055-982C-460D-943D-9C27F2BDCDE3}" type="sibTrans" cxnId="{4402F16D-1D3C-4564-9276-FA416A0C4019}">
      <dgm:prSet/>
      <dgm:spPr/>
      <dgm:t>
        <a:bodyPr/>
        <a:lstStyle/>
        <a:p>
          <a:endParaRPr lang="es-EC"/>
        </a:p>
      </dgm:t>
    </dgm:pt>
    <dgm:pt modelId="{12848FD2-9554-43D8-B5FE-A0BCC813C95B}" type="pres">
      <dgm:prSet presAssocID="{90F797D7-EFE9-4687-A04D-55004FC7DE61}" presName="Name0" presStyleCnt="0">
        <dgm:presLayoutVars>
          <dgm:dir/>
          <dgm:resizeHandles val="exact"/>
        </dgm:presLayoutVars>
      </dgm:prSet>
      <dgm:spPr/>
    </dgm:pt>
    <dgm:pt modelId="{ED08E1DF-7B1A-4B8A-BA45-9BAB1DF044A7}" type="pres">
      <dgm:prSet presAssocID="{77B3E534-98CE-45D8-8464-C42EB6B3FDFE}" presName="node" presStyleLbl="node1" presStyleIdx="0" presStyleCnt="3" custLinFactNeighborX="8586" custLinFactNeighborY="-1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5811FC-2C02-4BEB-BB18-0AAE664E2A83}" type="pres">
      <dgm:prSet presAssocID="{B7A81F0F-4A7E-4AD7-B04D-C4F5C436486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EAC324B-5F88-4701-9005-5E0F06410E7F}" type="pres">
      <dgm:prSet presAssocID="{B7A81F0F-4A7E-4AD7-B04D-C4F5C436486B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01DAC69-C353-4A73-9021-683B85AC867B}" type="pres">
      <dgm:prSet presAssocID="{27948ABA-C780-4DE0-B4B1-3FFEA83EB8F6}" presName="node" presStyleLbl="node1" presStyleIdx="1" presStyleCnt="3" custLinFactNeighborX="8586" custLinFactNeighborY="-1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449AB-82F1-4BAC-971F-8BE286FA799F}" type="pres">
      <dgm:prSet presAssocID="{7B75AC84-4EE4-4F4C-A0BC-CB7480F513D5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8AC8ED7-E34F-456E-A0D3-242BB65A84B1}" type="pres">
      <dgm:prSet presAssocID="{7B75AC84-4EE4-4F4C-A0BC-CB7480F513D5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75C6240-92F3-4DC3-BFD2-12964183CB48}" type="pres">
      <dgm:prSet presAssocID="{15ED270E-11F3-4751-B86B-40844F34F1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7C7563-51BA-4918-AEF2-AB3E2A48C81A}" type="presOf" srcId="{B7A81F0F-4A7E-4AD7-B04D-C4F5C436486B}" destId="{0E5811FC-2C02-4BEB-BB18-0AAE664E2A83}" srcOrd="0" destOrd="0" presId="urn:microsoft.com/office/officeart/2005/8/layout/process1"/>
    <dgm:cxn modelId="{8FD8C9DA-30DD-49DA-9379-BC57AE1BF80D}" type="presOf" srcId="{90F797D7-EFE9-4687-A04D-55004FC7DE61}" destId="{12848FD2-9554-43D8-B5FE-A0BCC813C95B}" srcOrd="0" destOrd="0" presId="urn:microsoft.com/office/officeart/2005/8/layout/process1"/>
    <dgm:cxn modelId="{FD1AB39A-412B-4456-9F56-A237095DFC9E}" type="presOf" srcId="{15ED270E-11F3-4751-B86B-40844F34F106}" destId="{575C6240-92F3-4DC3-BFD2-12964183CB48}" srcOrd="0" destOrd="0" presId="urn:microsoft.com/office/officeart/2005/8/layout/process1"/>
    <dgm:cxn modelId="{59674733-B3D3-44B3-9217-320A3F9FC0A8}" srcId="{90F797D7-EFE9-4687-A04D-55004FC7DE61}" destId="{27948ABA-C780-4DE0-B4B1-3FFEA83EB8F6}" srcOrd="1" destOrd="0" parTransId="{DE2B730D-C910-4221-A215-11E2FF3569B4}" sibTransId="{7B75AC84-4EE4-4F4C-A0BC-CB7480F513D5}"/>
    <dgm:cxn modelId="{E6A15F87-B9BE-4496-9D38-3C56F4F0AF05}" type="presOf" srcId="{7B75AC84-4EE4-4F4C-A0BC-CB7480F513D5}" destId="{4FF449AB-82F1-4BAC-971F-8BE286FA799F}" srcOrd="0" destOrd="0" presId="urn:microsoft.com/office/officeart/2005/8/layout/process1"/>
    <dgm:cxn modelId="{FEDCB7A4-D16D-43AD-A804-D1C7B666DCCF}" type="presOf" srcId="{77B3E534-98CE-45D8-8464-C42EB6B3FDFE}" destId="{ED08E1DF-7B1A-4B8A-BA45-9BAB1DF044A7}" srcOrd="0" destOrd="0" presId="urn:microsoft.com/office/officeart/2005/8/layout/process1"/>
    <dgm:cxn modelId="{6B8F2C7A-E341-4E8D-86AF-E49B4ADD2483}" srcId="{90F797D7-EFE9-4687-A04D-55004FC7DE61}" destId="{77B3E534-98CE-45D8-8464-C42EB6B3FDFE}" srcOrd="0" destOrd="0" parTransId="{46945D2B-5BF3-495B-9F35-DE8E8C7792BE}" sibTransId="{B7A81F0F-4A7E-4AD7-B04D-C4F5C436486B}"/>
    <dgm:cxn modelId="{C31455B6-CA95-49A7-A907-85EC1CBA9DE9}" type="presOf" srcId="{27948ABA-C780-4DE0-B4B1-3FFEA83EB8F6}" destId="{701DAC69-C353-4A73-9021-683B85AC867B}" srcOrd="0" destOrd="0" presId="urn:microsoft.com/office/officeart/2005/8/layout/process1"/>
    <dgm:cxn modelId="{60E79A52-7584-4D93-9874-55D106AFD2C1}" type="presOf" srcId="{7B75AC84-4EE4-4F4C-A0BC-CB7480F513D5}" destId="{F8AC8ED7-E34F-456E-A0D3-242BB65A84B1}" srcOrd="1" destOrd="0" presId="urn:microsoft.com/office/officeart/2005/8/layout/process1"/>
    <dgm:cxn modelId="{4402F16D-1D3C-4564-9276-FA416A0C4019}" srcId="{90F797D7-EFE9-4687-A04D-55004FC7DE61}" destId="{15ED270E-11F3-4751-B86B-40844F34F106}" srcOrd="2" destOrd="0" parTransId="{0D5EF8EC-E3E0-4E29-805D-25BC87A2188E}" sibTransId="{1EDBD055-982C-460D-943D-9C27F2BDCDE3}"/>
    <dgm:cxn modelId="{626C78E4-03B3-412D-B28E-75A2221D5FE4}" type="presOf" srcId="{B7A81F0F-4A7E-4AD7-B04D-C4F5C436486B}" destId="{8EAC324B-5F88-4701-9005-5E0F06410E7F}" srcOrd="1" destOrd="0" presId="urn:microsoft.com/office/officeart/2005/8/layout/process1"/>
    <dgm:cxn modelId="{D964BF0E-E06D-4D1C-9601-B9ED34DD673F}" type="presParOf" srcId="{12848FD2-9554-43D8-B5FE-A0BCC813C95B}" destId="{ED08E1DF-7B1A-4B8A-BA45-9BAB1DF044A7}" srcOrd="0" destOrd="0" presId="urn:microsoft.com/office/officeart/2005/8/layout/process1"/>
    <dgm:cxn modelId="{0DDDA52A-8BB4-4A57-92F2-5C0E4CA64203}" type="presParOf" srcId="{12848FD2-9554-43D8-B5FE-A0BCC813C95B}" destId="{0E5811FC-2C02-4BEB-BB18-0AAE664E2A83}" srcOrd="1" destOrd="0" presId="urn:microsoft.com/office/officeart/2005/8/layout/process1"/>
    <dgm:cxn modelId="{D9F192D2-54DD-446F-AED1-6A07C3814C7F}" type="presParOf" srcId="{0E5811FC-2C02-4BEB-BB18-0AAE664E2A83}" destId="{8EAC324B-5F88-4701-9005-5E0F06410E7F}" srcOrd="0" destOrd="0" presId="urn:microsoft.com/office/officeart/2005/8/layout/process1"/>
    <dgm:cxn modelId="{89DE943D-61B9-4604-A6F3-1176407CFA65}" type="presParOf" srcId="{12848FD2-9554-43D8-B5FE-A0BCC813C95B}" destId="{701DAC69-C353-4A73-9021-683B85AC867B}" srcOrd="2" destOrd="0" presId="urn:microsoft.com/office/officeart/2005/8/layout/process1"/>
    <dgm:cxn modelId="{488DC5F9-E162-40C7-BAB4-B07CB8A2504B}" type="presParOf" srcId="{12848FD2-9554-43D8-B5FE-A0BCC813C95B}" destId="{4FF449AB-82F1-4BAC-971F-8BE286FA799F}" srcOrd="3" destOrd="0" presId="urn:microsoft.com/office/officeart/2005/8/layout/process1"/>
    <dgm:cxn modelId="{897F9984-A111-4883-8EA9-2CCDE329ACD6}" type="presParOf" srcId="{4FF449AB-82F1-4BAC-971F-8BE286FA799F}" destId="{F8AC8ED7-E34F-456E-A0D3-242BB65A84B1}" srcOrd="0" destOrd="0" presId="urn:microsoft.com/office/officeart/2005/8/layout/process1"/>
    <dgm:cxn modelId="{40ABB82B-0E65-40AD-9F47-81E7BEB9F4C1}" type="presParOf" srcId="{12848FD2-9554-43D8-B5FE-A0BCC813C95B}" destId="{575C6240-92F3-4DC3-BFD2-12964183CB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0DC34-1566-4857-B589-3CA06ACE9E4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044DFEB-4286-4567-B573-2F063DF9A8EF}">
      <dgm:prSet phldrT="[Texto]"/>
      <dgm:spPr/>
      <dgm:t>
        <a:bodyPr/>
        <a:lstStyle/>
        <a:p>
          <a:r>
            <a:rPr lang="es-EC" b="1" dirty="0" smtClean="0"/>
            <a:t>OBJETIVO GENERAL</a:t>
          </a:r>
          <a:endParaRPr lang="es-EC" b="1" dirty="0"/>
        </a:p>
      </dgm:t>
    </dgm:pt>
    <dgm:pt modelId="{FE49FF42-D953-4E7A-AA89-A5A3858DB497}" type="parTrans" cxnId="{D96E0E1B-19B3-4E26-BECA-462E928FEE70}">
      <dgm:prSet/>
      <dgm:spPr/>
      <dgm:t>
        <a:bodyPr/>
        <a:lstStyle/>
        <a:p>
          <a:endParaRPr lang="es-EC"/>
        </a:p>
      </dgm:t>
    </dgm:pt>
    <dgm:pt modelId="{C5BA6502-62FF-4B71-A099-6585E5996576}" type="sibTrans" cxnId="{D96E0E1B-19B3-4E26-BECA-462E928FEE70}">
      <dgm:prSet/>
      <dgm:spPr/>
      <dgm:t>
        <a:bodyPr/>
        <a:lstStyle/>
        <a:p>
          <a:endParaRPr lang="es-EC"/>
        </a:p>
      </dgm:t>
    </dgm:pt>
    <dgm:pt modelId="{FB8D98F9-0332-4B27-845A-DE30746F078B}">
      <dgm:prSet phldrT="[Texto]"/>
      <dgm:spPr/>
      <dgm:t>
        <a:bodyPr/>
        <a:lstStyle/>
        <a:p>
          <a:pPr algn="l"/>
          <a:endParaRPr lang="es-EC" dirty="0">
            <a:solidFill>
              <a:schemeClr val="bg1"/>
            </a:solidFill>
          </a:endParaRPr>
        </a:p>
      </dgm:t>
    </dgm:pt>
    <dgm:pt modelId="{624B64F6-D780-4398-96DA-2431B78B9CFC}" type="parTrans" cxnId="{B3EE6EF9-E0FF-40D3-8E7F-D9B22EA51BE2}">
      <dgm:prSet/>
      <dgm:spPr/>
      <dgm:t>
        <a:bodyPr/>
        <a:lstStyle/>
        <a:p>
          <a:endParaRPr lang="es-EC"/>
        </a:p>
      </dgm:t>
    </dgm:pt>
    <dgm:pt modelId="{6D7E709A-3B70-4A8F-B9EC-CC8D6A7CA480}" type="sibTrans" cxnId="{B3EE6EF9-E0FF-40D3-8E7F-D9B22EA51BE2}">
      <dgm:prSet/>
      <dgm:spPr/>
      <dgm:t>
        <a:bodyPr/>
        <a:lstStyle/>
        <a:p>
          <a:endParaRPr lang="es-EC"/>
        </a:p>
      </dgm:t>
    </dgm:pt>
    <dgm:pt modelId="{6C025782-676C-49F9-9ACC-1B0CB37D3FD7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</a:rPr>
            <a:t>Determinar el impacto de las microfinanzas en la comuna San José de Cocotog perteneciente a la parroquia Zámbiza, del cantón Quito, mediante la investigación de campo e información secundaria, que permita conocer el desarrollo económico, generado con la intervención de la Caja Solidaria Jesús del Gran Poder de la comuna de Cocotog.</a:t>
          </a:r>
          <a:endParaRPr lang="es-EC" dirty="0">
            <a:solidFill>
              <a:schemeClr val="tx1"/>
            </a:solidFill>
          </a:endParaRPr>
        </a:p>
      </dgm:t>
    </dgm:pt>
    <dgm:pt modelId="{7E9C89C2-0E4D-4093-9AAA-4042018FED10}" type="sibTrans" cxnId="{D8CB9627-8A9E-42FB-A0CE-449BB28B1A5A}">
      <dgm:prSet/>
      <dgm:spPr/>
      <dgm:t>
        <a:bodyPr/>
        <a:lstStyle/>
        <a:p>
          <a:endParaRPr lang="es-EC"/>
        </a:p>
      </dgm:t>
    </dgm:pt>
    <dgm:pt modelId="{71311207-9F40-43B4-B1BA-FC177FBCC3C9}" type="parTrans" cxnId="{D8CB9627-8A9E-42FB-A0CE-449BB28B1A5A}">
      <dgm:prSet/>
      <dgm:spPr/>
      <dgm:t>
        <a:bodyPr/>
        <a:lstStyle/>
        <a:p>
          <a:endParaRPr lang="es-EC"/>
        </a:p>
      </dgm:t>
    </dgm:pt>
    <dgm:pt modelId="{7AB16F20-D477-4B93-B966-546FD923B140}">
      <dgm:prSet phldrT="[Texto]"/>
      <dgm:spPr/>
      <dgm:t>
        <a:bodyPr/>
        <a:lstStyle/>
        <a:p>
          <a:pPr algn="l"/>
          <a:endParaRPr lang="es-EC" dirty="0"/>
        </a:p>
      </dgm:t>
    </dgm:pt>
    <dgm:pt modelId="{AB028014-BFDF-47D7-BF43-7DF716592D46}" type="parTrans" cxnId="{8F83654A-E49B-4C51-842B-FB0DA94D79C5}">
      <dgm:prSet/>
      <dgm:spPr/>
      <dgm:t>
        <a:bodyPr/>
        <a:lstStyle/>
        <a:p>
          <a:endParaRPr lang="es-EC"/>
        </a:p>
      </dgm:t>
    </dgm:pt>
    <dgm:pt modelId="{DFCFBB70-3035-49F9-AF0B-B4733E9ABF11}" type="sibTrans" cxnId="{8F83654A-E49B-4C51-842B-FB0DA94D79C5}">
      <dgm:prSet/>
      <dgm:spPr/>
      <dgm:t>
        <a:bodyPr/>
        <a:lstStyle/>
        <a:p>
          <a:endParaRPr lang="es-EC"/>
        </a:p>
      </dgm:t>
    </dgm:pt>
    <dgm:pt modelId="{57D059D9-633B-4F3C-AFC5-2E72848D0739}" type="pres">
      <dgm:prSet presAssocID="{D1F0DC34-1566-4857-B589-3CA06ACE9E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691F48-8709-4AEE-A794-9BA17FA4D72F}" type="pres">
      <dgm:prSet presAssocID="{D044DFEB-4286-4567-B573-2F063DF9A8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D3EE45-64E5-47D5-8954-C420F3E25905}" type="pres">
      <dgm:prSet presAssocID="{D044DFEB-4286-4567-B573-2F063DF9A8E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A0C027-DDAB-429B-BA79-BB15AB267978}" type="presOf" srcId="{6C025782-676C-49F9-9ACC-1B0CB37D3FD7}" destId="{1FD3EE45-64E5-47D5-8954-C420F3E25905}" srcOrd="0" destOrd="2" presId="urn:microsoft.com/office/officeart/2005/8/layout/vList2"/>
    <dgm:cxn modelId="{4944D222-8B7E-44DD-920A-63DD6FFF21F8}" type="presOf" srcId="{D1F0DC34-1566-4857-B589-3CA06ACE9E40}" destId="{57D059D9-633B-4F3C-AFC5-2E72848D0739}" srcOrd="0" destOrd="0" presId="urn:microsoft.com/office/officeart/2005/8/layout/vList2"/>
    <dgm:cxn modelId="{D8CB9627-8A9E-42FB-A0CE-449BB28B1A5A}" srcId="{D044DFEB-4286-4567-B573-2F063DF9A8EF}" destId="{6C025782-676C-49F9-9ACC-1B0CB37D3FD7}" srcOrd="2" destOrd="0" parTransId="{71311207-9F40-43B4-B1BA-FC177FBCC3C9}" sibTransId="{7E9C89C2-0E4D-4093-9AAA-4042018FED10}"/>
    <dgm:cxn modelId="{B3EE6EF9-E0FF-40D3-8E7F-D9B22EA51BE2}" srcId="{D044DFEB-4286-4567-B573-2F063DF9A8EF}" destId="{FB8D98F9-0332-4B27-845A-DE30746F078B}" srcOrd="1" destOrd="0" parTransId="{624B64F6-D780-4398-96DA-2431B78B9CFC}" sibTransId="{6D7E709A-3B70-4A8F-B9EC-CC8D6A7CA480}"/>
    <dgm:cxn modelId="{8F83654A-E49B-4C51-842B-FB0DA94D79C5}" srcId="{D044DFEB-4286-4567-B573-2F063DF9A8EF}" destId="{7AB16F20-D477-4B93-B966-546FD923B140}" srcOrd="0" destOrd="0" parTransId="{AB028014-BFDF-47D7-BF43-7DF716592D46}" sibTransId="{DFCFBB70-3035-49F9-AF0B-B4733E9ABF11}"/>
    <dgm:cxn modelId="{5E7E47F7-F767-48D1-8BA6-05B87ABF7A4B}" type="presOf" srcId="{D044DFEB-4286-4567-B573-2F063DF9A8EF}" destId="{D1691F48-8709-4AEE-A794-9BA17FA4D72F}" srcOrd="0" destOrd="0" presId="urn:microsoft.com/office/officeart/2005/8/layout/vList2"/>
    <dgm:cxn modelId="{C13B2FA0-6607-45C4-B457-C14531425F88}" type="presOf" srcId="{FB8D98F9-0332-4B27-845A-DE30746F078B}" destId="{1FD3EE45-64E5-47D5-8954-C420F3E25905}" srcOrd="0" destOrd="1" presId="urn:microsoft.com/office/officeart/2005/8/layout/vList2"/>
    <dgm:cxn modelId="{D96E0E1B-19B3-4E26-BECA-462E928FEE70}" srcId="{D1F0DC34-1566-4857-B589-3CA06ACE9E40}" destId="{D044DFEB-4286-4567-B573-2F063DF9A8EF}" srcOrd="0" destOrd="0" parTransId="{FE49FF42-D953-4E7A-AA89-A5A3858DB497}" sibTransId="{C5BA6502-62FF-4B71-A099-6585E5996576}"/>
    <dgm:cxn modelId="{60AC8707-91CE-4BAC-98EF-E1AA55A348F1}" type="presOf" srcId="{7AB16F20-D477-4B93-B966-546FD923B140}" destId="{1FD3EE45-64E5-47D5-8954-C420F3E25905}" srcOrd="0" destOrd="0" presId="urn:microsoft.com/office/officeart/2005/8/layout/vList2"/>
    <dgm:cxn modelId="{0A88EBEF-CA37-44FD-ACE0-B3CC1E192324}" type="presParOf" srcId="{57D059D9-633B-4F3C-AFC5-2E72848D0739}" destId="{D1691F48-8709-4AEE-A794-9BA17FA4D72F}" srcOrd="0" destOrd="0" presId="urn:microsoft.com/office/officeart/2005/8/layout/vList2"/>
    <dgm:cxn modelId="{02AF1C14-08FF-4B51-8AB6-83922FD8907B}" type="presParOf" srcId="{57D059D9-633B-4F3C-AFC5-2E72848D0739}" destId="{1FD3EE45-64E5-47D5-8954-C420F3E259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0DC34-1566-4857-B589-3CA06ACE9E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044DFEB-4286-4567-B573-2F063DF9A8EF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sz="2800" b="1" dirty="0" smtClean="0"/>
            <a:t>OBJETIVOS ESPECÍFICOS</a:t>
          </a:r>
          <a:endParaRPr lang="es-EC" sz="2800" b="1" dirty="0"/>
        </a:p>
      </dgm:t>
    </dgm:pt>
    <dgm:pt modelId="{FE49FF42-D953-4E7A-AA89-A5A3858DB497}" type="parTrans" cxnId="{D96E0E1B-19B3-4E26-BECA-462E928FEE7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5BA6502-62FF-4B71-A099-6585E5996576}" type="sibTrans" cxnId="{D96E0E1B-19B3-4E26-BECA-462E928FEE7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D369096-58CB-4F43-B24C-35D5C72BBA0A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Investigar el papel de las microfinanzas en la comuna San José de Cocotog </a:t>
          </a:r>
          <a:endParaRPr lang="es-EC" sz="2000" dirty="0">
            <a:solidFill>
              <a:schemeClr val="tx1"/>
            </a:solidFill>
          </a:endParaRPr>
        </a:p>
      </dgm:t>
    </dgm:pt>
    <dgm:pt modelId="{F22F2DD0-BDF6-418C-B7FA-21C2F3AA41F4}" type="parTrans" cxnId="{F91654B3-4759-4E86-80B8-0F4179A543B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18F6A5B-F511-4415-937F-87335A69CB2C}" type="sibTrans" cxnId="{F91654B3-4759-4E86-80B8-0F4179A543B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2A18FF0-0CE0-4197-AD34-438425F04966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Evaluar el impacto generado por los microcréditos otorgados por la caja solidaria Jesús del Gran Poder en el desarrollo económico de sus socias.</a:t>
          </a:r>
          <a:endParaRPr lang="es-EC" sz="2000" dirty="0">
            <a:solidFill>
              <a:schemeClr val="tx1"/>
            </a:solidFill>
          </a:endParaRPr>
        </a:p>
      </dgm:t>
    </dgm:pt>
    <dgm:pt modelId="{274761BE-E223-40E8-8F2D-34F1B390E9D3}" type="parTrans" cxnId="{17E017AA-04AC-47EA-B060-52353771373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DE32931-807C-410A-8FD7-CE7EE8DADA31}" type="sibTrans" cxnId="{17E017AA-04AC-47EA-B060-52353771373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A0D8EAB-2EB5-428D-9CEA-505EE4610DE5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Proponer alternativas en el manejo de la Caja Solidaria Jesús del Gran Poder para beneficio de la comuna.</a:t>
          </a:r>
          <a:endParaRPr lang="es-EC" sz="2000" dirty="0">
            <a:solidFill>
              <a:schemeClr val="tx1"/>
            </a:solidFill>
          </a:endParaRPr>
        </a:p>
      </dgm:t>
    </dgm:pt>
    <dgm:pt modelId="{4089559C-F749-49D7-92FD-15624D5E7132}" type="parTrans" cxnId="{66E6D715-8150-4630-9753-3210830B7DD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65392BC-19E5-4590-B770-9E2EC99CC9CE}" type="sibTrans" cxnId="{66E6D715-8150-4630-9753-3210830B7DD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770D32C-537E-49BB-B8E6-ACFCADCAC4DB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Determinar el desarrollo económico de los moradores de la comuna San José de Cocotog</a:t>
          </a:r>
          <a:endParaRPr lang="es-EC" sz="2100" dirty="0">
            <a:solidFill>
              <a:schemeClr val="bg1"/>
            </a:solidFill>
          </a:endParaRPr>
        </a:p>
      </dgm:t>
    </dgm:pt>
    <dgm:pt modelId="{2EFEB332-3F24-4F24-8167-D902742A5B43}" type="parTrans" cxnId="{3E67ADE4-14A7-4BAB-AF92-67A720D7D32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649C0B0-7C03-4256-B447-1F3BBA5D2160}" type="sibTrans" cxnId="{3E67ADE4-14A7-4BAB-AF92-67A720D7D32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335EB08-8C44-4EF8-BDFE-AAF23F90DD63}">
      <dgm:prSet phldrT="[Texto]"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AAB50CAC-2BF4-4C3D-A88D-E92182781BDA}" type="parTrans" cxnId="{164DE7C2-8C8D-417B-B54B-B814A4E12A1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51FAB74-A14D-45EF-AA8B-7DBD20BD36BE}" type="sibTrans" cxnId="{164DE7C2-8C8D-417B-B54B-B814A4E12A1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A317D85-55EB-4121-B014-2F33AB52A400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31C85214-6DAA-48D2-A68B-533D4E7E34BD}" type="parTrans" cxnId="{DC87E573-2D15-461D-92EF-68248E238E1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7B4BF98-4EAF-46AC-AA9D-643AE2F0BB0A}" type="sibTrans" cxnId="{DC87E573-2D15-461D-92EF-68248E238E1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6267060-6D33-41D1-B3C9-8240E7F50044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76C677E6-1611-4ACE-A7ED-9EF4B267C289}" type="parTrans" cxnId="{9DB6A478-64AF-46B7-8E16-752F4B827BE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CA0E363-BC55-4796-BC4C-F1BC92898C42}" type="sibTrans" cxnId="{9DB6A478-64AF-46B7-8E16-752F4B827BE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6D1804D-31EE-4360-B6D5-8328515C0A2D}">
      <dgm:prSet phldrT="[Texto]" custT="1"/>
      <dgm:spPr/>
      <dgm:t>
        <a:bodyPr/>
        <a:lstStyle/>
        <a:p>
          <a:endParaRPr lang="es-EC" sz="2100" dirty="0">
            <a:solidFill>
              <a:schemeClr val="bg1"/>
            </a:solidFill>
          </a:endParaRPr>
        </a:p>
      </dgm:t>
    </dgm:pt>
    <dgm:pt modelId="{551CA9A2-E8F3-4D9A-8843-9945A8A2A585}" type="parTrans" cxnId="{7C8092A4-C1F0-4AA5-8A2B-CD59113D346C}">
      <dgm:prSet/>
      <dgm:spPr/>
      <dgm:t>
        <a:bodyPr/>
        <a:lstStyle/>
        <a:p>
          <a:endParaRPr lang="es-ES"/>
        </a:p>
      </dgm:t>
    </dgm:pt>
    <dgm:pt modelId="{0CABE431-07AA-4D87-BCAC-AA2A607E8D01}" type="sibTrans" cxnId="{7C8092A4-C1F0-4AA5-8A2B-CD59113D346C}">
      <dgm:prSet/>
      <dgm:spPr/>
      <dgm:t>
        <a:bodyPr/>
        <a:lstStyle/>
        <a:p>
          <a:endParaRPr lang="es-ES"/>
        </a:p>
      </dgm:t>
    </dgm:pt>
    <dgm:pt modelId="{57D059D9-633B-4F3C-AFC5-2E72848D0739}" type="pres">
      <dgm:prSet presAssocID="{D1F0DC34-1566-4857-B589-3CA06ACE9E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691F48-8709-4AEE-A794-9BA17FA4D72F}" type="pres">
      <dgm:prSet presAssocID="{D044DFEB-4286-4567-B573-2F063DF9A8EF}" presName="parentText" presStyleLbl="node1" presStyleIdx="0" presStyleCnt="1" custScaleX="70490" custScaleY="66307" custLinFactNeighborX="-10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D3EE45-64E5-47D5-8954-C420F3E25905}" type="pres">
      <dgm:prSet presAssocID="{D044DFEB-4286-4567-B573-2F063DF9A8E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E017AA-04AC-47EA-B060-523537713737}" srcId="{D044DFEB-4286-4567-B573-2F063DF9A8EF}" destId="{92A18FF0-0CE0-4197-AD34-438425F04966}" srcOrd="5" destOrd="0" parTransId="{274761BE-E223-40E8-8F2D-34F1B390E9D3}" sibTransId="{DDE32931-807C-410A-8FD7-CE7EE8DADA31}"/>
    <dgm:cxn modelId="{9DB6A478-64AF-46B7-8E16-752F4B827BE5}" srcId="{D044DFEB-4286-4567-B573-2F063DF9A8EF}" destId="{26267060-6D33-41D1-B3C9-8240E7F50044}" srcOrd="6" destOrd="0" parTransId="{76C677E6-1611-4ACE-A7ED-9EF4B267C289}" sibTransId="{9CA0E363-BC55-4796-BC4C-F1BC92898C42}"/>
    <dgm:cxn modelId="{5DC02E8C-C4DA-483A-947F-4009164A8A2F}" type="presOf" srcId="{D1F0DC34-1566-4857-B589-3CA06ACE9E40}" destId="{57D059D9-633B-4F3C-AFC5-2E72848D0739}" srcOrd="0" destOrd="0" presId="urn:microsoft.com/office/officeart/2005/8/layout/vList2"/>
    <dgm:cxn modelId="{764E693E-994D-4450-93F7-4A2AB0EB1128}" type="presOf" srcId="{BA0D8EAB-2EB5-428D-9CEA-505EE4610DE5}" destId="{1FD3EE45-64E5-47D5-8954-C420F3E25905}" srcOrd="0" destOrd="7" presId="urn:microsoft.com/office/officeart/2005/8/layout/vList2"/>
    <dgm:cxn modelId="{8871AD5D-A28D-428E-B1B2-2B68AFA08845}" type="presOf" srcId="{86D1804D-31EE-4360-B6D5-8328515C0A2D}" destId="{1FD3EE45-64E5-47D5-8954-C420F3E25905}" srcOrd="0" destOrd="0" presId="urn:microsoft.com/office/officeart/2005/8/layout/vList2"/>
    <dgm:cxn modelId="{42A32DC1-5C73-412E-B00F-F6DD6C6AFB5D}" type="presOf" srcId="{ED369096-58CB-4F43-B24C-35D5C72BBA0A}" destId="{1FD3EE45-64E5-47D5-8954-C420F3E25905}" srcOrd="0" destOrd="3" presId="urn:microsoft.com/office/officeart/2005/8/layout/vList2"/>
    <dgm:cxn modelId="{164DE7C2-8C8D-417B-B54B-B814A4E12A1A}" srcId="{D044DFEB-4286-4567-B573-2F063DF9A8EF}" destId="{F335EB08-8C44-4EF8-BDFE-AAF23F90DD63}" srcOrd="2" destOrd="0" parTransId="{AAB50CAC-2BF4-4C3D-A88D-E92182781BDA}" sibTransId="{051FAB74-A14D-45EF-AA8B-7DBD20BD36BE}"/>
    <dgm:cxn modelId="{3E67ADE4-14A7-4BAB-AF92-67A720D7D325}" srcId="{D044DFEB-4286-4567-B573-2F063DF9A8EF}" destId="{9770D32C-537E-49BB-B8E6-ACFCADCAC4DB}" srcOrd="1" destOrd="0" parTransId="{2EFEB332-3F24-4F24-8167-D902742A5B43}" sibTransId="{8649C0B0-7C03-4256-B447-1F3BBA5D2160}"/>
    <dgm:cxn modelId="{1716569C-07AE-430B-8C83-1D59004AB6CC}" type="presOf" srcId="{D044DFEB-4286-4567-B573-2F063DF9A8EF}" destId="{D1691F48-8709-4AEE-A794-9BA17FA4D72F}" srcOrd="0" destOrd="0" presId="urn:microsoft.com/office/officeart/2005/8/layout/vList2"/>
    <dgm:cxn modelId="{F91654B3-4759-4E86-80B8-0F4179A543B6}" srcId="{D044DFEB-4286-4567-B573-2F063DF9A8EF}" destId="{ED369096-58CB-4F43-B24C-35D5C72BBA0A}" srcOrd="3" destOrd="0" parTransId="{F22F2DD0-BDF6-418C-B7FA-21C2F3AA41F4}" sibTransId="{418F6A5B-F511-4415-937F-87335A69CB2C}"/>
    <dgm:cxn modelId="{BF866AA5-731D-437F-AA87-EBB45528F9A7}" type="presOf" srcId="{26267060-6D33-41D1-B3C9-8240E7F50044}" destId="{1FD3EE45-64E5-47D5-8954-C420F3E25905}" srcOrd="0" destOrd="6" presId="urn:microsoft.com/office/officeart/2005/8/layout/vList2"/>
    <dgm:cxn modelId="{66E6D715-8150-4630-9753-3210830B7DD6}" srcId="{D044DFEB-4286-4567-B573-2F063DF9A8EF}" destId="{BA0D8EAB-2EB5-428D-9CEA-505EE4610DE5}" srcOrd="7" destOrd="0" parTransId="{4089559C-F749-49D7-92FD-15624D5E7132}" sibTransId="{665392BC-19E5-4590-B770-9E2EC99CC9CE}"/>
    <dgm:cxn modelId="{7040B92F-3EAF-45B7-9331-429811AF4F56}" type="presOf" srcId="{92A18FF0-0CE0-4197-AD34-438425F04966}" destId="{1FD3EE45-64E5-47D5-8954-C420F3E25905}" srcOrd="0" destOrd="5" presId="urn:microsoft.com/office/officeart/2005/8/layout/vList2"/>
    <dgm:cxn modelId="{3EAFC21A-0619-48C8-BF40-0AB26ED1A8AD}" type="presOf" srcId="{F335EB08-8C44-4EF8-BDFE-AAF23F90DD63}" destId="{1FD3EE45-64E5-47D5-8954-C420F3E25905}" srcOrd="0" destOrd="2" presId="urn:microsoft.com/office/officeart/2005/8/layout/vList2"/>
    <dgm:cxn modelId="{D96E0E1B-19B3-4E26-BECA-462E928FEE70}" srcId="{D1F0DC34-1566-4857-B589-3CA06ACE9E40}" destId="{D044DFEB-4286-4567-B573-2F063DF9A8EF}" srcOrd="0" destOrd="0" parTransId="{FE49FF42-D953-4E7A-AA89-A5A3858DB497}" sibTransId="{C5BA6502-62FF-4B71-A099-6585E5996576}"/>
    <dgm:cxn modelId="{7C8092A4-C1F0-4AA5-8A2B-CD59113D346C}" srcId="{D044DFEB-4286-4567-B573-2F063DF9A8EF}" destId="{86D1804D-31EE-4360-B6D5-8328515C0A2D}" srcOrd="0" destOrd="0" parTransId="{551CA9A2-E8F3-4D9A-8843-9945A8A2A585}" sibTransId="{0CABE431-07AA-4D87-BCAC-AA2A607E8D01}"/>
    <dgm:cxn modelId="{9346BEBC-92A8-40D8-957A-ECE0019899C0}" type="presOf" srcId="{9770D32C-537E-49BB-B8E6-ACFCADCAC4DB}" destId="{1FD3EE45-64E5-47D5-8954-C420F3E25905}" srcOrd="0" destOrd="1" presId="urn:microsoft.com/office/officeart/2005/8/layout/vList2"/>
    <dgm:cxn modelId="{DC87E573-2D15-461D-92EF-68248E238E15}" srcId="{D044DFEB-4286-4567-B573-2F063DF9A8EF}" destId="{2A317D85-55EB-4121-B014-2F33AB52A400}" srcOrd="4" destOrd="0" parTransId="{31C85214-6DAA-48D2-A68B-533D4E7E34BD}" sibTransId="{E7B4BF98-4EAF-46AC-AA9D-643AE2F0BB0A}"/>
    <dgm:cxn modelId="{12B26D89-48BB-4142-A351-B66C112CA764}" type="presOf" srcId="{2A317D85-55EB-4121-B014-2F33AB52A400}" destId="{1FD3EE45-64E5-47D5-8954-C420F3E25905}" srcOrd="0" destOrd="4" presId="urn:microsoft.com/office/officeart/2005/8/layout/vList2"/>
    <dgm:cxn modelId="{50F1B45A-52E0-499A-A13F-99731CA04470}" type="presParOf" srcId="{57D059D9-633B-4F3C-AFC5-2E72848D0739}" destId="{D1691F48-8709-4AEE-A794-9BA17FA4D72F}" srcOrd="0" destOrd="0" presId="urn:microsoft.com/office/officeart/2005/8/layout/vList2"/>
    <dgm:cxn modelId="{D9EA7FE9-6E25-4DA7-872A-16B7A4B296B5}" type="presParOf" srcId="{57D059D9-633B-4F3C-AFC5-2E72848D0739}" destId="{1FD3EE45-64E5-47D5-8954-C420F3E259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AC96F-B85A-4BE4-B606-8EC880C03D38}" type="doc">
      <dgm:prSet loTypeId="urn:microsoft.com/office/officeart/2005/8/layout/process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96D41CC-491A-4DF4-8D6C-71588DF02646}">
      <dgm:prSet custT="1"/>
      <dgm:spPr/>
      <dgm:t>
        <a:bodyPr/>
        <a:lstStyle/>
        <a:p>
          <a:r>
            <a:rPr lang="es-EC" sz="1800" dirty="0" smtClean="0"/>
            <a:t>Nacen como un mecanismo financiero alternativo a los mercados financieros formales</a:t>
          </a:r>
          <a:endParaRPr lang="es-EC" sz="1800" dirty="0"/>
        </a:p>
      </dgm:t>
    </dgm:pt>
    <dgm:pt modelId="{109759E7-F3C1-4657-9E56-5EF432739816}" type="parTrans" cxnId="{6C6495D0-F833-40E4-AA54-82CEBFA50418}">
      <dgm:prSet/>
      <dgm:spPr/>
      <dgm:t>
        <a:bodyPr/>
        <a:lstStyle/>
        <a:p>
          <a:endParaRPr lang="es-EC" sz="1800"/>
        </a:p>
      </dgm:t>
    </dgm:pt>
    <dgm:pt modelId="{002A9EC9-4598-446B-AEF6-9AAECCB733A5}" type="sibTrans" cxnId="{6C6495D0-F833-40E4-AA54-82CEBFA50418}">
      <dgm:prSet/>
      <dgm:spPr/>
      <dgm:t>
        <a:bodyPr/>
        <a:lstStyle/>
        <a:p>
          <a:endParaRPr lang="es-EC" sz="1800"/>
        </a:p>
      </dgm:t>
    </dgm:pt>
    <dgm:pt modelId="{8D355F79-9039-46FC-ABDC-1E1B17C9B3E7}">
      <dgm:prSet custT="1"/>
      <dgm:spPr/>
      <dgm:t>
        <a:bodyPr/>
        <a:lstStyle/>
        <a:p>
          <a:r>
            <a:rPr lang="es-EC" sz="1800" dirty="0" smtClean="0"/>
            <a:t>Permite a hogares en nivel de pobreza o extrema pobreza, acceder a servicios financieros</a:t>
          </a:r>
          <a:endParaRPr lang="es-EC" sz="1800" dirty="0"/>
        </a:p>
      </dgm:t>
    </dgm:pt>
    <dgm:pt modelId="{965EB329-8720-4A5A-8946-1714B92D2FEA}" type="parTrans" cxnId="{F188797D-E9E4-4A4B-9D63-30DE265F9A71}">
      <dgm:prSet/>
      <dgm:spPr/>
      <dgm:t>
        <a:bodyPr/>
        <a:lstStyle/>
        <a:p>
          <a:endParaRPr lang="es-EC" sz="1800"/>
        </a:p>
      </dgm:t>
    </dgm:pt>
    <dgm:pt modelId="{8F0FED72-987E-4248-8A95-DFA52028070F}" type="sibTrans" cxnId="{F188797D-E9E4-4A4B-9D63-30DE265F9A71}">
      <dgm:prSet/>
      <dgm:spPr/>
      <dgm:t>
        <a:bodyPr/>
        <a:lstStyle/>
        <a:p>
          <a:endParaRPr lang="es-EC" sz="1800"/>
        </a:p>
      </dgm:t>
    </dgm:pt>
    <dgm:pt modelId="{0AF1C1EA-DB6E-4508-9D81-21B51CBAC5C4}">
      <dgm:prSet custT="1"/>
      <dgm:spPr/>
      <dgm:t>
        <a:bodyPr/>
        <a:lstStyle/>
        <a:p>
          <a:r>
            <a:rPr lang="es-EC" sz="1800" dirty="0" smtClean="0"/>
            <a:t>Crisis financiera internacional reduce crecimiento de instituciones </a:t>
          </a:r>
          <a:r>
            <a:rPr lang="es-EC" sz="1800" dirty="0" err="1" smtClean="0"/>
            <a:t>microfinancieras</a:t>
          </a:r>
          <a:endParaRPr lang="es-EC" sz="1800" dirty="0"/>
        </a:p>
      </dgm:t>
    </dgm:pt>
    <dgm:pt modelId="{1F73E47C-6E66-4EAE-B666-4891720A3CFF}" type="parTrans" cxnId="{896A9C8E-7961-427E-91D5-C6BB7F59177E}">
      <dgm:prSet/>
      <dgm:spPr/>
      <dgm:t>
        <a:bodyPr/>
        <a:lstStyle/>
        <a:p>
          <a:endParaRPr lang="es-EC" sz="1800"/>
        </a:p>
      </dgm:t>
    </dgm:pt>
    <dgm:pt modelId="{9963DF21-3586-4062-9910-5D7C5358E476}" type="sibTrans" cxnId="{896A9C8E-7961-427E-91D5-C6BB7F59177E}">
      <dgm:prSet/>
      <dgm:spPr/>
      <dgm:t>
        <a:bodyPr/>
        <a:lstStyle/>
        <a:p>
          <a:endParaRPr lang="es-EC" sz="1800"/>
        </a:p>
      </dgm:t>
    </dgm:pt>
    <dgm:pt modelId="{2D14E809-9265-49B7-8FC8-DDC0588D781C}" type="pres">
      <dgm:prSet presAssocID="{322AC96F-B85A-4BE4-B606-8EC880C03D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00D22C-0B60-486F-B383-17CA3F672125}" type="pres">
      <dgm:prSet presAssocID="{B96D41CC-491A-4DF4-8D6C-71588DF02646}" presName="boxAndChildren" presStyleCnt="0"/>
      <dgm:spPr/>
      <dgm:t>
        <a:bodyPr/>
        <a:lstStyle/>
        <a:p>
          <a:endParaRPr lang="es-EC"/>
        </a:p>
      </dgm:t>
    </dgm:pt>
    <dgm:pt modelId="{39FEF036-6B15-4593-B7BB-85EA9A283DC1}" type="pres">
      <dgm:prSet presAssocID="{B96D41CC-491A-4DF4-8D6C-71588DF02646}" presName="parentTextBox" presStyleLbl="node1" presStyleIdx="0" presStyleCnt="1"/>
      <dgm:spPr/>
      <dgm:t>
        <a:bodyPr/>
        <a:lstStyle/>
        <a:p>
          <a:endParaRPr lang="es-EC"/>
        </a:p>
      </dgm:t>
    </dgm:pt>
    <dgm:pt modelId="{B64DEDDF-DCA4-440B-ABB4-45A2786026A5}" type="pres">
      <dgm:prSet presAssocID="{B96D41CC-491A-4DF4-8D6C-71588DF02646}" presName="entireBox" presStyleLbl="node1" presStyleIdx="0" presStyleCnt="1"/>
      <dgm:spPr/>
      <dgm:t>
        <a:bodyPr/>
        <a:lstStyle/>
        <a:p>
          <a:endParaRPr lang="es-EC"/>
        </a:p>
      </dgm:t>
    </dgm:pt>
    <dgm:pt modelId="{1933D4BA-6C63-492B-8605-1391B71A3016}" type="pres">
      <dgm:prSet presAssocID="{B96D41CC-491A-4DF4-8D6C-71588DF02646}" presName="descendantBox" presStyleCnt="0"/>
      <dgm:spPr/>
      <dgm:t>
        <a:bodyPr/>
        <a:lstStyle/>
        <a:p>
          <a:endParaRPr lang="es-EC"/>
        </a:p>
      </dgm:t>
    </dgm:pt>
    <dgm:pt modelId="{D28AAE56-E748-411A-A1D3-490BE2604BB5}" type="pres">
      <dgm:prSet presAssocID="{8D355F79-9039-46FC-ABDC-1E1B17C9B3E7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205D3-C584-4C5E-9776-FF2D1D1A25C7}" type="pres">
      <dgm:prSet presAssocID="{0AF1C1EA-DB6E-4508-9D81-21B51CBAC5C4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110EB0-7BD2-449A-BF9B-95C986A236B4}" type="presOf" srcId="{B96D41CC-491A-4DF4-8D6C-71588DF02646}" destId="{39FEF036-6B15-4593-B7BB-85EA9A283DC1}" srcOrd="0" destOrd="0" presId="urn:microsoft.com/office/officeart/2005/8/layout/process4"/>
    <dgm:cxn modelId="{8FDD0E18-57C0-432B-941E-6A7AB1756190}" type="presOf" srcId="{322AC96F-B85A-4BE4-B606-8EC880C03D38}" destId="{2D14E809-9265-49B7-8FC8-DDC0588D781C}" srcOrd="0" destOrd="0" presId="urn:microsoft.com/office/officeart/2005/8/layout/process4"/>
    <dgm:cxn modelId="{86E465DB-332C-46A6-9CA6-DB79741F4285}" type="presOf" srcId="{8D355F79-9039-46FC-ABDC-1E1B17C9B3E7}" destId="{D28AAE56-E748-411A-A1D3-490BE2604BB5}" srcOrd="0" destOrd="0" presId="urn:microsoft.com/office/officeart/2005/8/layout/process4"/>
    <dgm:cxn modelId="{F188797D-E9E4-4A4B-9D63-30DE265F9A71}" srcId="{B96D41CC-491A-4DF4-8D6C-71588DF02646}" destId="{8D355F79-9039-46FC-ABDC-1E1B17C9B3E7}" srcOrd="0" destOrd="0" parTransId="{965EB329-8720-4A5A-8946-1714B92D2FEA}" sibTransId="{8F0FED72-987E-4248-8A95-DFA52028070F}"/>
    <dgm:cxn modelId="{6C6495D0-F833-40E4-AA54-82CEBFA50418}" srcId="{322AC96F-B85A-4BE4-B606-8EC880C03D38}" destId="{B96D41CC-491A-4DF4-8D6C-71588DF02646}" srcOrd="0" destOrd="0" parTransId="{109759E7-F3C1-4657-9E56-5EF432739816}" sibTransId="{002A9EC9-4598-446B-AEF6-9AAECCB733A5}"/>
    <dgm:cxn modelId="{75222999-1F3F-4F15-81F9-6B9637F2430D}" type="presOf" srcId="{0AF1C1EA-DB6E-4508-9D81-21B51CBAC5C4}" destId="{082205D3-C584-4C5E-9776-FF2D1D1A25C7}" srcOrd="0" destOrd="0" presId="urn:microsoft.com/office/officeart/2005/8/layout/process4"/>
    <dgm:cxn modelId="{392F43B1-8FFC-481F-863F-1DF86E46FADE}" type="presOf" srcId="{B96D41CC-491A-4DF4-8D6C-71588DF02646}" destId="{B64DEDDF-DCA4-440B-ABB4-45A2786026A5}" srcOrd="1" destOrd="0" presId="urn:microsoft.com/office/officeart/2005/8/layout/process4"/>
    <dgm:cxn modelId="{896A9C8E-7961-427E-91D5-C6BB7F59177E}" srcId="{B96D41CC-491A-4DF4-8D6C-71588DF02646}" destId="{0AF1C1EA-DB6E-4508-9D81-21B51CBAC5C4}" srcOrd="1" destOrd="0" parTransId="{1F73E47C-6E66-4EAE-B666-4891720A3CFF}" sibTransId="{9963DF21-3586-4062-9910-5D7C5358E476}"/>
    <dgm:cxn modelId="{50697F6C-2D97-4F36-A75C-093668C2A955}" type="presParOf" srcId="{2D14E809-9265-49B7-8FC8-DDC0588D781C}" destId="{C200D22C-0B60-486F-B383-17CA3F672125}" srcOrd="0" destOrd="0" presId="urn:microsoft.com/office/officeart/2005/8/layout/process4"/>
    <dgm:cxn modelId="{21C7DC07-1259-4D6D-A2AA-CFEC714C90A7}" type="presParOf" srcId="{C200D22C-0B60-486F-B383-17CA3F672125}" destId="{39FEF036-6B15-4593-B7BB-85EA9A283DC1}" srcOrd="0" destOrd="0" presId="urn:microsoft.com/office/officeart/2005/8/layout/process4"/>
    <dgm:cxn modelId="{7C2A36C9-84D0-48EA-85EA-4CFFA72DCD99}" type="presParOf" srcId="{C200D22C-0B60-486F-B383-17CA3F672125}" destId="{B64DEDDF-DCA4-440B-ABB4-45A2786026A5}" srcOrd="1" destOrd="0" presId="urn:microsoft.com/office/officeart/2005/8/layout/process4"/>
    <dgm:cxn modelId="{02C62A8F-5FC6-4697-A598-98D9136B48EF}" type="presParOf" srcId="{C200D22C-0B60-486F-B383-17CA3F672125}" destId="{1933D4BA-6C63-492B-8605-1391B71A3016}" srcOrd="2" destOrd="0" presId="urn:microsoft.com/office/officeart/2005/8/layout/process4"/>
    <dgm:cxn modelId="{456B0BF2-F39A-4EFB-A9B7-D2BDC7832838}" type="presParOf" srcId="{1933D4BA-6C63-492B-8605-1391B71A3016}" destId="{D28AAE56-E748-411A-A1D3-490BE2604BB5}" srcOrd="0" destOrd="0" presId="urn:microsoft.com/office/officeart/2005/8/layout/process4"/>
    <dgm:cxn modelId="{218C4D63-0AE4-4E67-A952-AC21BD2B05B7}" type="presParOf" srcId="{1933D4BA-6C63-492B-8605-1391B71A3016}" destId="{082205D3-C584-4C5E-9776-FF2D1D1A25C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A6C056-9F2A-47D4-A5D9-547C15A03B92}" type="doc">
      <dgm:prSet loTypeId="urn:microsoft.com/office/officeart/2005/8/layout/gear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E0C1E19-A664-451F-A75B-FB84A7EF3C76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42 personas pedían prestados 856 </a:t>
          </a:r>
          <a:r>
            <a:rPr lang="es-EC" sz="1400" dirty="0" err="1" smtClean="0">
              <a:solidFill>
                <a:schemeClr val="tx1"/>
              </a:solidFill>
            </a:rPr>
            <a:t>taka</a:t>
          </a:r>
          <a:r>
            <a:rPr lang="es-EC" sz="1400" dirty="0" smtClean="0">
              <a:solidFill>
                <a:schemeClr val="tx1"/>
              </a:solidFill>
            </a:rPr>
            <a:t> ($27)</a:t>
          </a:r>
          <a:endParaRPr lang="es-EC" sz="1400" dirty="0">
            <a:solidFill>
              <a:schemeClr val="tx1"/>
            </a:solidFill>
          </a:endParaRPr>
        </a:p>
      </dgm:t>
    </dgm:pt>
    <dgm:pt modelId="{FC7B25D3-620E-43E7-88AB-289A764AB33B}" type="parTrans" cxnId="{764CA757-BEF6-4DB8-AA95-D2B9002FB44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0235B756-F988-45D4-905E-4A18890D232F}" type="sibTrans" cxnId="{764CA757-BEF6-4DB8-AA95-D2B9002FB44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71D264-A7D0-48FF-8274-62A00E0C32D8}">
      <dgm:prSet phldrT="[Texto]" custT="1"/>
      <dgm:spPr/>
      <dgm:t>
        <a:bodyPr/>
        <a:lstStyle/>
        <a:p>
          <a:r>
            <a:rPr lang="es-EC" sz="1400" dirty="0" err="1" smtClean="0">
              <a:solidFill>
                <a:schemeClr val="tx1"/>
              </a:solidFill>
            </a:rPr>
            <a:t>Yunus</a:t>
          </a:r>
          <a:r>
            <a:rPr lang="es-EC" sz="1400" dirty="0" smtClean="0">
              <a:solidFill>
                <a:schemeClr val="tx1"/>
              </a:solidFill>
            </a:rPr>
            <a:t> - microcrédito: pequeños préstamos dirigidos a personas humildes que no pueden acceder a un préstamo bancario tradicional</a:t>
          </a:r>
          <a:endParaRPr lang="es-EC" sz="1400" dirty="0">
            <a:solidFill>
              <a:schemeClr val="tx1"/>
            </a:solidFill>
          </a:endParaRPr>
        </a:p>
      </dgm:t>
    </dgm:pt>
    <dgm:pt modelId="{BA6BC91A-60C5-4BCE-96B6-A2489E14412F}" type="parTrans" cxnId="{2A5F0246-CC7D-40C8-B5F3-EDC4171357A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BC0E867-64DD-48B1-BD93-98E57406BA75}" type="sibTrans" cxnId="{2A5F0246-CC7D-40C8-B5F3-EDC4171357A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8DB9430-9142-406B-B7E4-03DF89949DE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Pobreza rural de Bangladesh  mercado no definido</a:t>
          </a:r>
          <a:endParaRPr lang="es-EC" sz="1400" dirty="0">
            <a:solidFill>
              <a:schemeClr val="tx1"/>
            </a:solidFill>
          </a:endParaRPr>
        </a:p>
      </dgm:t>
    </dgm:pt>
    <dgm:pt modelId="{35A95859-CFC9-4E6C-AC5F-6F4065A9CA7D}" type="parTrans" cxnId="{7E59D8B7-346B-4870-AD9D-8B61DFC4B58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016CBBE-904C-4D11-8FB3-AB89274E5702}" type="sibTrans" cxnId="{7E59D8B7-346B-4870-AD9D-8B61DFC4B58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7FB1B022-205A-465B-A553-8292395A623A}" type="pres">
      <dgm:prSet presAssocID="{A4A6C056-9F2A-47D4-A5D9-547C15A03B9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7E01B5-8E89-480A-BBB6-E362CF937730}" type="pres">
      <dgm:prSet presAssocID="{B671D264-A7D0-48FF-8274-62A00E0C32D8}" presName="gear1" presStyleLbl="node1" presStyleIdx="0" presStyleCnt="3" custScaleX="132323" custLinFactNeighborY="1633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59B0B9-8E56-4B1A-9F2A-C1AC0108A4CC}" type="pres">
      <dgm:prSet presAssocID="{B671D264-A7D0-48FF-8274-62A00E0C32D8}" presName="gear1srcNode" presStyleLbl="node1" presStyleIdx="0" presStyleCnt="3"/>
      <dgm:spPr/>
      <dgm:t>
        <a:bodyPr/>
        <a:lstStyle/>
        <a:p>
          <a:endParaRPr lang="es-EC"/>
        </a:p>
      </dgm:t>
    </dgm:pt>
    <dgm:pt modelId="{F97175D5-4AA3-4667-99DD-35182FD20886}" type="pres">
      <dgm:prSet presAssocID="{B671D264-A7D0-48FF-8274-62A00E0C32D8}" presName="gear1dstNode" presStyleLbl="node1" presStyleIdx="0" presStyleCnt="3"/>
      <dgm:spPr/>
      <dgm:t>
        <a:bodyPr/>
        <a:lstStyle/>
        <a:p>
          <a:endParaRPr lang="es-EC"/>
        </a:p>
      </dgm:t>
    </dgm:pt>
    <dgm:pt modelId="{4AC218F4-AEA0-479F-A0BE-337802F412FA}" type="pres">
      <dgm:prSet presAssocID="{C8DB9430-9142-406B-B7E4-03DF89949DEE}" presName="gear2" presStyleLbl="node1" presStyleIdx="1" presStyleCnt="3" custScaleX="137222" custLinFactNeighborX="2904" custLinFactNeighborY="-595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2C65BF-5BCE-4FD6-9370-8FD3CD631806}" type="pres">
      <dgm:prSet presAssocID="{C8DB9430-9142-406B-B7E4-03DF89949DEE}" presName="gear2srcNode" presStyleLbl="node1" presStyleIdx="1" presStyleCnt="3"/>
      <dgm:spPr/>
      <dgm:t>
        <a:bodyPr/>
        <a:lstStyle/>
        <a:p>
          <a:endParaRPr lang="es-EC"/>
        </a:p>
      </dgm:t>
    </dgm:pt>
    <dgm:pt modelId="{1923AB93-D245-48C5-A761-084FB02F3053}" type="pres">
      <dgm:prSet presAssocID="{C8DB9430-9142-406B-B7E4-03DF89949DEE}" presName="gear2dstNode" presStyleLbl="node1" presStyleIdx="1" presStyleCnt="3"/>
      <dgm:spPr/>
      <dgm:t>
        <a:bodyPr/>
        <a:lstStyle/>
        <a:p>
          <a:endParaRPr lang="es-EC"/>
        </a:p>
      </dgm:t>
    </dgm:pt>
    <dgm:pt modelId="{437F3606-C2B5-4685-B166-E38009231272}" type="pres">
      <dgm:prSet presAssocID="{0E0C1E19-A664-451F-A75B-FB84A7EF3C76}" presName="gear3" presStyleLbl="node1" presStyleIdx="2" presStyleCnt="3" custScaleX="139570" custScaleY="113269" custLinFactNeighborX="13192" custLinFactNeighborY="-11795"/>
      <dgm:spPr/>
      <dgm:t>
        <a:bodyPr/>
        <a:lstStyle/>
        <a:p>
          <a:endParaRPr lang="es-EC"/>
        </a:p>
      </dgm:t>
    </dgm:pt>
    <dgm:pt modelId="{1EA5DB30-8A34-48CB-862E-0AC6AD4D6F3E}" type="pres">
      <dgm:prSet presAssocID="{0E0C1E19-A664-451F-A75B-FB84A7EF3C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B9C7D-E7AD-4249-8862-6D9A04ECAF3B}" type="pres">
      <dgm:prSet presAssocID="{0E0C1E19-A664-451F-A75B-FB84A7EF3C76}" presName="gear3srcNode" presStyleLbl="node1" presStyleIdx="2" presStyleCnt="3"/>
      <dgm:spPr/>
      <dgm:t>
        <a:bodyPr/>
        <a:lstStyle/>
        <a:p>
          <a:endParaRPr lang="es-EC"/>
        </a:p>
      </dgm:t>
    </dgm:pt>
    <dgm:pt modelId="{978B1356-E345-455A-9092-EA2517F4F65A}" type="pres">
      <dgm:prSet presAssocID="{0E0C1E19-A664-451F-A75B-FB84A7EF3C76}" presName="gear3dstNode" presStyleLbl="node1" presStyleIdx="2" presStyleCnt="3"/>
      <dgm:spPr/>
      <dgm:t>
        <a:bodyPr/>
        <a:lstStyle/>
        <a:p>
          <a:endParaRPr lang="es-EC"/>
        </a:p>
      </dgm:t>
    </dgm:pt>
    <dgm:pt modelId="{EC461459-BEB0-42AC-96D4-ABFD5E07882A}" type="pres">
      <dgm:prSet presAssocID="{4BC0E867-64DD-48B1-BD93-98E57406BA75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0E0316C2-7668-494B-B39F-B265AF6F4AB1}" type="pres">
      <dgm:prSet presAssocID="{C016CBBE-904C-4D11-8FB3-AB89274E5702}" presName="connector2" presStyleLbl="sibTrans2D1" presStyleIdx="1" presStyleCnt="3" custLinFactNeighborX="-5125" custLinFactNeighborY="-8995"/>
      <dgm:spPr/>
      <dgm:t>
        <a:bodyPr/>
        <a:lstStyle/>
        <a:p>
          <a:endParaRPr lang="es-EC"/>
        </a:p>
      </dgm:t>
    </dgm:pt>
    <dgm:pt modelId="{508E4B30-378B-4526-A366-5A9B86949278}" type="pres">
      <dgm:prSet presAssocID="{0235B756-F988-45D4-905E-4A18890D232F}" presName="connector3" presStyleLbl="sibTrans2D1" presStyleIdx="2" presStyleCnt="3" custLinFactNeighborX="-1342" custLinFactNeighborY="-7605"/>
      <dgm:spPr/>
      <dgm:t>
        <a:bodyPr/>
        <a:lstStyle/>
        <a:p>
          <a:endParaRPr lang="es-EC"/>
        </a:p>
      </dgm:t>
    </dgm:pt>
  </dgm:ptLst>
  <dgm:cxnLst>
    <dgm:cxn modelId="{54720313-A166-4F00-A1A4-235238A7BFCE}" type="presOf" srcId="{C016CBBE-904C-4D11-8FB3-AB89274E5702}" destId="{0E0316C2-7668-494B-B39F-B265AF6F4AB1}" srcOrd="0" destOrd="0" presId="urn:microsoft.com/office/officeart/2005/8/layout/gear1"/>
    <dgm:cxn modelId="{56D5324C-5B62-4D76-AD52-474B7B9E241A}" type="presOf" srcId="{B671D264-A7D0-48FF-8274-62A00E0C32D8}" destId="{F97175D5-4AA3-4667-99DD-35182FD20886}" srcOrd="2" destOrd="0" presId="urn:microsoft.com/office/officeart/2005/8/layout/gear1"/>
    <dgm:cxn modelId="{764CA757-BEF6-4DB8-AA95-D2B9002FB442}" srcId="{A4A6C056-9F2A-47D4-A5D9-547C15A03B92}" destId="{0E0C1E19-A664-451F-A75B-FB84A7EF3C76}" srcOrd="2" destOrd="0" parTransId="{FC7B25D3-620E-43E7-88AB-289A764AB33B}" sibTransId="{0235B756-F988-45D4-905E-4A18890D232F}"/>
    <dgm:cxn modelId="{CC1D8114-3D45-4A41-B19B-E0621A7822E0}" type="presOf" srcId="{0235B756-F988-45D4-905E-4A18890D232F}" destId="{508E4B30-378B-4526-A366-5A9B86949278}" srcOrd="0" destOrd="0" presId="urn:microsoft.com/office/officeart/2005/8/layout/gear1"/>
    <dgm:cxn modelId="{2A5F0246-CC7D-40C8-B5F3-EDC4171357AE}" srcId="{A4A6C056-9F2A-47D4-A5D9-547C15A03B92}" destId="{B671D264-A7D0-48FF-8274-62A00E0C32D8}" srcOrd="0" destOrd="0" parTransId="{BA6BC91A-60C5-4BCE-96B6-A2489E14412F}" sibTransId="{4BC0E867-64DD-48B1-BD93-98E57406BA75}"/>
    <dgm:cxn modelId="{B36B6125-37D3-4A0C-AE53-6F5803124267}" type="presOf" srcId="{0E0C1E19-A664-451F-A75B-FB84A7EF3C76}" destId="{3B5B9C7D-E7AD-4249-8862-6D9A04ECAF3B}" srcOrd="2" destOrd="0" presId="urn:microsoft.com/office/officeart/2005/8/layout/gear1"/>
    <dgm:cxn modelId="{7E59D8B7-346B-4870-AD9D-8B61DFC4B586}" srcId="{A4A6C056-9F2A-47D4-A5D9-547C15A03B92}" destId="{C8DB9430-9142-406B-B7E4-03DF89949DEE}" srcOrd="1" destOrd="0" parTransId="{35A95859-CFC9-4E6C-AC5F-6F4065A9CA7D}" sibTransId="{C016CBBE-904C-4D11-8FB3-AB89274E5702}"/>
    <dgm:cxn modelId="{FCA7E836-ABC7-4E74-9309-9B455BB6F85D}" type="presOf" srcId="{C8DB9430-9142-406B-B7E4-03DF89949DEE}" destId="{4AC218F4-AEA0-479F-A0BE-337802F412FA}" srcOrd="0" destOrd="0" presId="urn:microsoft.com/office/officeart/2005/8/layout/gear1"/>
    <dgm:cxn modelId="{67FC6675-631D-4BE0-BC7F-23376732630A}" type="presOf" srcId="{A4A6C056-9F2A-47D4-A5D9-547C15A03B92}" destId="{7FB1B022-205A-465B-A553-8292395A623A}" srcOrd="0" destOrd="0" presId="urn:microsoft.com/office/officeart/2005/8/layout/gear1"/>
    <dgm:cxn modelId="{18EC086D-410F-4712-812D-C4456732BF21}" type="presOf" srcId="{0E0C1E19-A664-451F-A75B-FB84A7EF3C76}" destId="{437F3606-C2B5-4685-B166-E38009231272}" srcOrd="0" destOrd="0" presId="urn:microsoft.com/office/officeart/2005/8/layout/gear1"/>
    <dgm:cxn modelId="{105DB8E8-BFE1-4870-9E2B-A799A0960EDA}" type="presOf" srcId="{4BC0E867-64DD-48B1-BD93-98E57406BA75}" destId="{EC461459-BEB0-42AC-96D4-ABFD5E07882A}" srcOrd="0" destOrd="0" presId="urn:microsoft.com/office/officeart/2005/8/layout/gear1"/>
    <dgm:cxn modelId="{18593F50-D147-4F99-92BE-880CFDA71C90}" type="presOf" srcId="{B671D264-A7D0-48FF-8274-62A00E0C32D8}" destId="{6A7E01B5-8E89-480A-BBB6-E362CF937730}" srcOrd="0" destOrd="0" presId="urn:microsoft.com/office/officeart/2005/8/layout/gear1"/>
    <dgm:cxn modelId="{F80EEA72-7273-42D2-8AA0-F4E12679FB79}" type="presOf" srcId="{0E0C1E19-A664-451F-A75B-FB84A7EF3C76}" destId="{978B1356-E345-455A-9092-EA2517F4F65A}" srcOrd="3" destOrd="0" presId="urn:microsoft.com/office/officeart/2005/8/layout/gear1"/>
    <dgm:cxn modelId="{F5963968-35F8-49D0-9C40-A98BD8D63BF3}" type="presOf" srcId="{C8DB9430-9142-406B-B7E4-03DF89949DEE}" destId="{1923AB93-D245-48C5-A761-084FB02F3053}" srcOrd="2" destOrd="0" presId="urn:microsoft.com/office/officeart/2005/8/layout/gear1"/>
    <dgm:cxn modelId="{169C2402-F1CE-49C8-B370-873BF6938E39}" type="presOf" srcId="{C8DB9430-9142-406B-B7E4-03DF89949DEE}" destId="{812C65BF-5BCE-4FD6-9370-8FD3CD631806}" srcOrd="1" destOrd="0" presId="urn:microsoft.com/office/officeart/2005/8/layout/gear1"/>
    <dgm:cxn modelId="{0ED99C80-331E-49ED-BE32-6C82AC63559D}" type="presOf" srcId="{0E0C1E19-A664-451F-A75B-FB84A7EF3C76}" destId="{1EA5DB30-8A34-48CB-862E-0AC6AD4D6F3E}" srcOrd="1" destOrd="0" presId="urn:microsoft.com/office/officeart/2005/8/layout/gear1"/>
    <dgm:cxn modelId="{4FBB58E4-4F9B-4F82-8D05-4F434B24688D}" type="presOf" srcId="{B671D264-A7D0-48FF-8274-62A00E0C32D8}" destId="{CB59B0B9-8E56-4B1A-9F2A-C1AC0108A4CC}" srcOrd="1" destOrd="0" presId="urn:microsoft.com/office/officeart/2005/8/layout/gear1"/>
    <dgm:cxn modelId="{56485CD8-3B01-463D-8632-1E1357A0C4A4}" type="presParOf" srcId="{7FB1B022-205A-465B-A553-8292395A623A}" destId="{6A7E01B5-8E89-480A-BBB6-E362CF937730}" srcOrd="0" destOrd="0" presId="urn:microsoft.com/office/officeart/2005/8/layout/gear1"/>
    <dgm:cxn modelId="{973A33F3-5077-4F2C-9A52-09F95F6D8D9E}" type="presParOf" srcId="{7FB1B022-205A-465B-A553-8292395A623A}" destId="{CB59B0B9-8E56-4B1A-9F2A-C1AC0108A4CC}" srcOrd="1" destOrd="0" presId="urn:microsoft.com/office/officeart/2005/8/layout/gear1"/>
    <dgm:cxn modelId="{905610F3-F823-4F80-9D07-FC5E7F326AA6}" type="presParOf" srcId="{7FB1B022-205A-465B-A553-8292395A623A}" destId="{F97175D5-4AA3-4667-99DD-35182FD20886}" srcOrd="2" destOrd="0" presId="urn:microsoft.com/office/officeart/2005/8/layout/gear1"/>
    <dgm:cxn modelId="{610704FF-1B0F-4062-A822-DC09F14587B4}" type="presParOf" srcId="{7FB1B022-205A-465B-A553-8292395A623A}" destId="{4AC218F4-AEA0-479F-A0BE-337802F412FA}" srcOrd="3" destOrd="0" presId="urn:microsoft.com/office/officeart/2005/8/layout/gear1"/>
    <dgm:cxn modelId="{C13B1293-614B-480C-B551-CFA9A8C0591D}" type="presParOf" srcId="{7FB1B022-205A-465B-A553-8292395A623A}" destId="{812C65BF-5BCE-4FD6-9370-8FD3CD631806}" srcOrd="4" destOrd="0" presId="urn:microsoft.com/office/officeart/2005/8/layout/gear1"/>
    <dgm:cxn modelId="{A0EC9EB8-2E89-482D-9467-A1B8C61D00F0}" type="presParOf" srcId="{7FB1B022-205A-465B-A553-8292395A623A}" destId="{1923AB93-D245-48C5-A761-084FB02F3053}" srcOrd="5" destOrd="0" presId="urn:microsoft.com/office/officeart/2005/8/layout/gear1"/>
    <dgm:cxn modelId="{33B0B8B1-937D-430F-9925-94549BA83A9B}" type="presParOf" srcId="{7FB1B022-205A-465B-A553-8292395A623A}" destId="{437F3606-C2B5-4685-B166-E38009231272}" srcOrd="6" destOrd="0" presId="urn:microsoft.com/office/officeart/2005/8/layout/gear1"/>
    <dgm:cxn modelId="{58095E4D-0017-40F3-B075-4D8B04425EC4}" type="presParOf" srcId="{7FB1B022-205A-465B-A553-8292395A623A}" destId="{1EA5DB30-8A34-48CB-862E-0AC6AD4D6F3E}" srcOrd="7" destOrd="0" presId="urn:microsoft.com/office/officeart/2005/8/layout/gear1"/>
    <dgm:cxn modelId="{864CC3D7-AA7D-4C7B-AACC-F8E0184C270D}" type="presParOf" srcId="{7FB1B022-205A-465B-A553-8292395A623A}" destId="{3B5B9C7D-E7AD-4249-8862-6D9A04ECAF3B}" srcOrd="8" destOrd="0" presId="urn:microsoft.com/office/officeart/2005/8/layout/gear1"/>
    <dgm:cxn modelId="{2F45BDB0-13F1-4692-B885-823B2989D4A0}" type="presParOf" srcId="{7FB1B022-205A-465B-A553-8292395A623A}" destId="{978B1356-E345-455A-9092-EA2517F4F65A}" srcOrd="9" destOrd="0" presId="urn:microsoft.com/office/officeart/2005/8/layout/gear1"/>
    <dgm:cxn modelId="{5A1DEF37-889E-4C0C-AB62-F85A78B78973}" type="presParOf" srcId="{7FB1B022-205A-465B-A553-8292395A623A}" destId="{EC461459-BEB0-42AC-96D4-ABFD5E07882A}" srcOrd="10" destOrd="0" presId="urn:microsoft.com/office/officeart/2005/8/layout/gear1"/>
    <dgm:cxn modelId="{AE148261-8CCF-4628-8F59-BE7C6540B300}" type="presParOf" srcId="{7FB1B022-205A-465B-A553-8292395A623A}" destId="{0E0316C2-7668-494B-B39F-B265AF6F4AB1}" srcOrd="11" destOrd="0" presId="urn:microsoft.com/office/officeart/2005/8/layout/gear1"/>
    <dgm:cxn modelId="{25902F67-8F20-4A65-8A0D-8C87ACFBFE70}" type="presParOf" srcId="{7FB1B022-205A-465B-A553-8292395A623A}" destId="{508E4B30-378B-4526-A366-5A9B8694927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EE4DB-188F-4A44-9940-A8BDA53ECDA3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6DCFD0A-53C0-4404-92FA-C3956D67716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Microfinanzas cumplen un papel importante</a:t>
          </a:r>
          <a:endParaRPr lang="es-EC" sz="1600" dirty="0">
            <a:solidFill>
              <a:schemeClr val="tx1"/>
            </a:solidFill>
          </a:endParaRPr>
        </a:p>
      </dgm:t>
    </dgm:pt>
    <dgm:pt modelId="{B1722F59-F97D-4FDF-A9F1-4BF16AAF9AF1}" type="parTrans" cxnId="{2759645E-6739-4036-8E96-8F3F63884E7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6C55960-E004-4DBC-BD87-FC7F3BC79044}" type="sibTrans" cxnId="{2759645E-6739-4036-8E96-8F3F63884E7A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221FEDA-0DD0-425C-ADB4-F292A762FED6}">
      <dgm:prSet phldrT="[Texto]" custT="1"/>
      <dgm:spPr>
        <a:solidFill>
          <a:srgbClr val="9999FF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Estabilidad de Ingresos</a:t>
          </a:r>
          <a:endParaRPr lang="es-EC" sz="1600" dirty="0">
            <a:solidFill>
              <a:schemeClr val="tx1"/>
            </a:solidFill>
          </a:endParaRPr>
        </a:p>
      </dgm:t>
    </dgm:pt>
    <dgm:pt modelId="{1E7961E2-4819-47E6-BE00-3E866A0EDA6A}" type="parTrans" cxnId="{E2FB7E73-3CAC-4163-814D-033972A2B67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382E3C2-D8DC-43FE-98F6-1FD321ACC829}" type="sibTrans" cxnId="{E2FB7E73-3CAC-4163-814D-033972A2B67F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9A62292-C120-4172-85A3-EF6A62AB74B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Ahorro</a:t>
          </a:r>
          <a:endParaRPr lang="es-EC" sz="1600" dirty="0">
            <a:solidFill>
              <a:schemeClr val="tx1"/>
            </a:solidFill>
          </a:endParaRPr>
        </a:p>
      </dgm:t>
    </dgm:pt>
    <dgm:pt modelId="{8E2D5C00-38CF-4623-882A-C37050A3EC0F}" type="parTrans" cxnId="{4C78DC73-12BB-4AD1-9530-6F845A2B2B25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73AE68D-480E-4DFD-B62A-7184A14E8CC8}" type="sibTrans" cxnId="{4C78DC73-12BB-4AD1-9530-6F845A2B2B25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D41FDD4-0E85-4C20-9921-8BFC01FA5CD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smtClean="0">
              <a:solidFill>
                <a:schemeClr val="tx1"/>
              </a:solidFill>
            </a:rPr>
            <a:t>Principal actividad crianza de animales</a:t>
          </a:r>
          <a:endParaRPr lang="es-EC" sz="1600" dirty="0">
            <a:solidFill>
              <a:schemeClr val="tx1"/>
            </a:solidFill>
          </a:endParaRPr>
        </a:p>
      </dgm:t>
    </dgm:pt>
    <dgm:pt modelId="{47DEEFFC-2C47-48EA-B738-7115F7575DD6}" type="parTrans" cxnId="{1B8F0DD9-89E3-40DA-B5A1-9773DC8E123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FA0703A-CD57-4C46-8EEB-35860AAE21E6}" type="sibTrans" cxnId="{1B8F0DD9-89E3-40DA-B5A1-9773DC8E123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2BD58CE-2F27-4ECE-8777-742FBB69C227}" type="pres">
      <dgm:prSet presAssocID="{A08EE4DB-188F-4A44-9940-A8BDA53ECDA3}" presName="Name0" presStyleCnt="0">
        <dgm:presLayoutVars>
          <dgm:dir/>
          <dgm:resizeHandles val="exact"/>
        </dgm:presLayoutVars>
      </dgm:prSet>
      <dgm:spPr/>
    </dgm:pt>
    <dgm:pt modelId="{2BDAD63B-168B-46E1-A4F5-C93C2BCED178}" type="pres">
      <dgm:prSet presAssocID="{46DCFD0A-53C0-4404-92FA-C3956D6771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A186E0-C429-4E63-A684-6505D7448FC3}" type="pres">
      <dgm:prSet presAssocID="{26C55960-E004-4DBC-BD87-FC7F3BC7904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50FD00D5-1804-4260-8674-46078144060E}" type="pres">
      <dgm:prSet presAssocID="{26C55960-E004-4DBC-BD87-FC7F3BC7904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69FAB367-BDE0-4648-AE39-B7A118AE950E}" type="pres">
      <dgm:prSet presAssocID="{F221FEDA-0DD0-425C-ADB4-F292A762FE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282F8E-8BD1-4029-B4DA-E53CAD66BF7C}" type="pres">
      <dgm:prSet presAssocID="{8382E3C2-D8DC-43FE-98F6-1FD321ACC82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4C60E1C4-03F4-41B3-A8FA-1679A70D95A9}" type="pres">
      <dgm:prSet presAssocID="{8382E3C2-D8DC-43FE-98F6-1FD321ACC82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DBFED7FB-982C-4E92-B1CD-6414A1AF3E8D}" type="pres">
      <dgm:prSet presAssocID="{09A62292-C120-4172-85A3-EF6A62AB74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8F263E-B080-438B-8915-CB635A42A638}" type="pres">
      <dgm:prSet presAssocID="{A73AE68D-480E-4DFD-B62A-7184A14E8CC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5297A377-62DD-4AD8-89F8-37CC2B877176}" type="pres">
      <dgm:prSet presAssocID="{A73AE68D-480E-4DFD-B62A-7184A14E8CC8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CB69832F-2C40-4318-8426-757A9130C1F6}" type="pres">
      <dgm:prSet presAssocID="{3D41FDD4-0E85-4C20-9921-8BFC01FA5C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682009-0714-4069-87C0-DAA8495A28BB}" type="presOf" srcId="{26C55960-E004-4DBC-BD87-FC7F3BC79044}" destId="{50FD00D5-1804-4260-8674-46078144060E}" srcOrd="1" destOrd="0" presId="urn:microsoft.com/office/officeart/2005/8/layout/process1"/>
    <dgm:cxn modelId="{D3477E9D-D43E-43E2-AEC0-AD1112F12DE1}" type="presOf" srcId="{A73AE68D-480E-4DFD-B62A-7184A14E8CC8}" destId="{5297A377-62DD-4AD8-89F8-37CC2B877176}" srcOrd="1" destOrd="0" presId="urn:microsoft.com/office/officeart/2005/8/layout/process1"/>
    <dgm:cxn modelId="{FA5BFD26-F9C0-42A9-9979-BA0C24A96B0B}" type="presOf" srcId="{A73AE68D-480E-4DFD-B62A-7184A14E8CC8}" destId="{198F263E-B080-438B-8915-CB635A42A638}" srcOrd="0" destOrd="0" presId="urn:microsoft.com/office/officeart/2005/8/layout/process1"/>
    <dgm:cxn modelId="{D00D69E9-AB5B-4F0A-9471-ED8170360139}" type="presOf" srcId="{F221FEDA-0DD0-425C-ADB4-F292A762FED6}" destId="{69FAB367-BDE0-4648-AE39-B7A118AE950E}" srcOrd="0" destOrd="0" presId="urn:microsoft.com/office/officeart/2005/8/layout/process1"/>
    <dgm:cxn modelId="{897FC246-94A3-49B0-91AF-B76ABBDEBFBF}" type="presOf" srcId="{26C55960-E004-4DBC-BD87-FC7F3BC79044}" destId="{2AA186E0-C429-4E63-A684-6505D7448FC3}" srcOrd="0" destOrd="0" presId="urn:microsoft.com/office/officeart/2005/8/layout/process1"/>
    <dgm:cxn modelId="{E6125E9C-3CA1-457F-95DE-8ADACFB6792A}" type="presOf" srcId="{46DCFD0A-53C0-4404-92FA-C3956D67716C}" destId="{2BDAD63B-168B-46E1-A4F5-C93C2BCED178}" srcOrd="0" destOrd="0" presId="urn:microsoft.com/office/officeart/2005/8/layout/process1"/>
    <dgm:cxn modelId="{A61FEA7B-6C66-430C-88E5-D84C1263F770}" type="presOf" srcId="{A08EE4DB-188F-4A44-9940-A8BDA53ECDA3}" destId="{D2BD58CE-2F27-4ECE-8777-742FBB69C227}" srcOrd="0" destOrd="0" presId="urn:microsoft.com/office/officeart/2005/8/layout/process1"/>
    <dgm:cxn modelId="{321D27C1-DDE7-4D21-BEAC-B2E8737F8EB5}" type="presOf" srcId="{8382E3C2-D8DC-43FE-98F6-1FD321ACC829}" destId="{B6282F8E-8BD1-4029-B4DA-E53CAD66BF7C}" srcOrd="0" destOrd="0" presId="urn:microsoft.com/office/officeart/2005/8/layout/process1"/>
    <dgm:cxn modelId="{AE913299-A255-497E-85E8-D4B5FDC02FB7}" type="presOf" srcId="{09A62292-C120-4172-85A3-EF6A62AB74BC}" destId="{DBFED7FB-982C-4E92-B1CD-6414A1AF3E8D}" srcOrd="0" destOrd="0" presId="urn:microsoft.com/office/officeart/2005/8/layout/process1"/>
    <dgm:cxn modelId="{0F061C32-970A-460F-B5EE-D85C1676EC0D}" type="presOf" srcId="{3D41FDD4-0E85-4C20-9921-8BFC01FA5CDF}" destId="{CB69832F-2C40-4318-8426-757A9130C1F6}" srcOrd="0" destOrd="0" presId="urn:microsoft.com/office/officeart/2005/8/layout/process1"/>
    <dgm:cxn modelId="{C0900EFB-6C4D-41E6-AEFE-B46CDEAC6B7E}" type="presOf" srcId="{8382E3C2-D8DC-43FE-98F6-1FD321ACC829}" destId="{4C60E1C4-03F4-41B3-A8FA-1679A70D95A9}" srcOrd="1" destOrd="0" presId="urn:microsoft.com/office/officeart/2005/8/layout/process1"/>
    <dgm:cxn modelId="{1B8F0DD9-89E3-40DA-B5A1-9773DC8E123D}" srcId="{A08EE4DB-188F-4A44-9940-A8BDA53ECDA3}" destId="{3D41FDD4-0E85-4C20-9921-8BFC01FA5CDF}" srcOrd="3" destOrd="0" parTransId="{47DEEFFC-2C47-48EA-B738-7115F7575DD6}" sibTransId="{3FA0703A-CD57-4C46-8EEB-35860AAE21E6}"/>
    <dgm:cxn modelId="{4C78DC73-12BB-4AD1-9530-6F845A2B2B25}" srcId="{A08EE4DB-188F-4A44-9940-A8BDA53ECDA3}" destId="{09A62292-C120-4172-85A3-EF6A62AB74BC}" srcOrd="2" destOrd="0" parTransId="{8E2D5C00-38CF-4623-882A-C37050A3EC0F}" sibTransId="{A73AE68D-480E-4DFD-B62A-7184A14E8CC8}"/>
    <dgm:cxn modelId="{E2FB7E73-3CAC-4163-814D-033972A2B67F}" srcId="{A08EE4DB-188F-4A44-9940-A8BDA53ECDA3}" destId="{F221FEDA-0DD0-425C-ADB4-F292A762FED6}" srcOrd="1" destOrd="0" parTransId="{1E7961E2-4819-47E6-BE00-3E866A0EDA6A}" sibTransId="{8382E3C2-D8DC-43FE-98F6-1FD321ACC829}"/>
    <dgm:cxn modelId="{2759645E-6739-4036-8E96-8F3F63884E7A}" srcId="{A08EE4DB-188F-4A44-9940-A8BDA53ECDA3}" destId="{46DCFD0A-53C0-4404-92FA-C3956D67716C}" srcOrd="0" destOrd="0" parTransId="{B1722F59-F97D-4FDF-A9F1-4BF16AAF9AF1}" sibTransId="{26C55960-E004-4DBC-BD87-FC7F3BC79044}"/>
    <dgm:cxn modelId="{EE61CC17-5CB8-4A26-81C1-AADF438D374C}" type="presParOf" srcId="{D2BD58CE-2F27-4ECE-8777-742FBB69C227}" destId="{2BDAD63B-168B-46E1-A4F5-C93C2BCED178}" srcOrd="0" destOrd="0" presId="urn:microsoft.com/office/officeart/2005/8/layout/process1"/>
    <dgm:cxn modelId="{25489319-5B60-480F-B5EE-22D5A8CAE600}" type="presParOf" srcId="{D2BD58CE-2F27-4ECE-8777-742FBB69C227}" destId="{2AA186E0-C429-4E63-A684-6505D7448FC3}" srcOrd="1" destOrd="0" presId="urn:microsoft.com/office/officeart/2005/8/layout/process1"/>
    <dgm:cxn modelId="{3992A3E1-D319-43A1-94B9-E498DD9B31F7}" type="presParOf" srcId="{2AA186E0-C429-4E63-A684-6505D7448FC3}" destId="{50FD00D5-1804-4260-8674-46078144060E}" srcOrd="0" destOrd="0" presId="urn:microsoft.com/office/officeart/2005/8/layout/process1"/>
    <dgm:cxn modelId="{B221BA06-68C9-4386-824C-2EC19E7B9365}" type="presParOf" srcId="{D2BD58CE-2F27-4ECE-8777-742FBB69C227}" destId="{69FAB367-BDE0-4648-AE39-B7A118AE950E}" srcOrd="2" destOrd="0" presId="urn:microsoft.com/office/officeart/2005/8/layout/process1"/>
    <dgm:cxn modelId="{95DA5C30-D75C-4C34-B672-88AE3FC1C82C}" type="presParOf" srcId="{D2BD58CE-2F27-4ECE-8777-742FBB69C227}" destId="{B6282F8E-8BD1-4029-B4DA-E53CAD66BF7C}" srcOrd="3" destOrd="0" presId="urn:microsoft.com/office/officeart/2005/8/layout/process1"/>
    <dgm:cxn modelId="{53B99B17-2F9A-4104-B479-D2977AC08C5D}" type="presParOf" srcId="{B6282F8E-8BD1-4029-B4DA-E53CAD66BF7C}" destId="{4C60E1C4-03F4-41B3-A8FA-1679A70D95A9}" srcOrd="0" destOrd="0" presId="urn:microsoft.com/office/officeart/2005/8/layout/process1"/>
    <dgm:cxn modelId="{02AF5630-AAE0-4643-889A-F06BA6A6342F}" type="presParOf" srcId="{D2BD58CE-2F27-4ECE-8777-742FBB69C227}" destId="{DBFED7FB-982C-4E92-B1CD-6414A1AF3E8D}" srcOrd="4" destOrd="0" presId="urn:microsoft.com/office/officeart/2005/8/layout/process1"/>
    <dgm:cxn modelId="{8422E1D6-0699-4619-9715-46EA6386B570}" type="presParOf" srcId="{D2BD58CE-2F27-4ECE-8777-742FBB69C227}" destId="{198F263E-B080-438B-8915-CB635A42A638}" srcOrd="5" destOrd="0" presId="urn:microsoft.com/office/officeart/2005/8/layout/process1"/>
    <dgm:cxn modelId="{01458460-D273-4DEC-9D55-1ACEFF1E89D8}" type="presParOf" srcId="{198F263E-B080-438B-8915-CB635A42A638}" destId="{5297A377-62DD-4AD8-89F8-37CC2B877176}" srcOrd="0" destOrd="0" presId="urn:microsoft.com/office/officeart/2005/8/layout/process1"/>
    <dgm:cxn modelId="{0AC4D3D7-580E-4F92-9320-8529B1904B7D}" type="presParOf" srcId="{D2BD58CE-2F27-4ECE-8777-742FBB69C227}" destId="{CB69832F-2C40-4318-8426-757A9130C1F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DC3100-7404-43CA-9EEA-016BC5A479BC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0C08D70D-344A-4A36-BE33-B34C194BFCFE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Incentivar y dar a conocer los servicios financieros solidarios</a:t>
          </a:r>
          <a:endParaRPr lang="es-EC" sz="1600" dirty="0">
            <a:solidFill>
              <a:schemeClr val="tx1"/>
            </a:solidFill>
          </a:endParaRPr>
        </a:p>
      </dgm:t>
    </dgm:pt>
    <dgm:pt modelId="{D3CF8162-123E-47DC-BC5F-CC2DCC4FE05C}" type="parTrans" cxnId="{EFDAD33B-1070-4466-833E-C31659CD0BE0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3990ACF-1B9B-4BE3-9400-E55D41AB61E5}" type="sibTrans" cxnId="{EFDAD33B-1070-4466-833E-C31659CD0BE0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34D65B5-F1B3-48BC-A492-0566D8E3D9E8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Legalizar Cajas Solidarias</a:t>
          </a:r>
          <a:endParaRPr lang="es-EC" sz="1600" dirty="0">
            <a:solidFill>
              <a:schemeClr val="tx1"/>
            </a:solidFill>
          </a:endParaRPr>
        </a:p>
      </dgm:t>
    </dgm:pt>
    <dgm:pt modelId="{74F0EDAE-5734-41F0-9DC4-A0DBA918EC76}" type="parTrans" cxnId="{37D5175E-18A2-40C6-8B5C-E29F0BF6321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E865403-0709-4CA2-A502-AB2E74447177}" type="sibTrans" cxnId="{37D5175E-18A2-40C6-8B5C-E29F0BF6321C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6ED6606-39F7-4886-84DE-F2C23A184A3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Incrementar participantes</a:t>
          </a:r>
          <a:endParaRPr lang="es-EC" sz="1600" dirty="0">
            <a:solidFill>
              <a:schemeClr val="tx1"/>
            </a:solidFill>
          </a:endParaRPr>
        </a:p>
      </dgm:t>
    </dgm:pt>
    <dgm:pt modelId="{CFA9F5EC-62AF-4258-9BA9-312035AE65BB}" type="parTrans" cxnId="{2005A174-0F1E-4068-BFED-538FD47A0F60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FD656FF-55AE-4A16-B75D-699BB14B5461}" type="sibTrans" cxnId="{2005A174-0F1E-4068-BFED-538FD47A0F60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8BD1C63-2A4B-41E5-8C35-5A9239E2C34C}">
      <dgm:prSet phldrT="[Texto]" custT="1"/>
      <dgm:spPr>
        <a:solidFill>
          <a:srgbClr val="9999FF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Buscar fuentes de financiamiento y capacitación</a:t>
          </a:r>
          <a:endParaRPr lang="es-EC" sz="1600" dirty="0">
            <a:solidFill>
              <a:schemeClr val="tx1"/>
            </a:solidFill>
          </a:endParaRPr>
        </a:p>
      </dgm:t>
    </dgm:pt>
    <dgm:pt modelId="{10AE1EA9-EAC4-4787-84D7-DC429C39C294}" type="parTrans" cxnId="{2A61C95D-2AA4-489D-9E76-B9D9D5F0531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6C3E4DAF-35C7-4D61-A0EB-574226F91FDE}" type="sibTrans" cxnId="{2A61C95D-2AA4-489D-9E76-B9D9D5F0531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794A958-E6D0-42E3-B5EF-B1F9FFA9AE31}" type="pres">
      <dgm:prSet presAssocID="{D3DC3100-7404-43CA-9EEA-016BC5A479BC}" presName="Name0" presStyleCnt="0">
        <dgm:presLayoutVars>
          <dgm:dir/>
          <dgm:resizeHandles val="exact"/>
        </dgm:presLayoutVars>
      </dgm:prSet>
      <dgm:spPr/>
    </dgm:pt>
    <dgm:pt modelId="{011A3DCC-33D5-4754-BE39-7B849FE087F3}" type="pres">
      <dgm:prSet presAssocID="{0C08D70D-344A-4A36-BE33-B34C194BFC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067CFD-A045-4680-9E7F-F34C6AB64A80}" type="pres">
      <dgm:prSet presAssocID="{D3990ACF-1B9B-4BE3-9400-E55D41AB61E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E95C666-F398-40E4-A92A-4E4AD86837E5}" type="pres">
      <dgm:prSet presAssocID="{D3990ACF-1B9B-4BE3-9400-E55D41AB61E5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0909CF65-1B0F-4710-B2BC-2DF3612BBB30}" type="pres">
      <dgm:prSet presAssocID="{034D65B5-F1B3-48BC-A492-0566D8E3D9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2AA0F-3497-4B45-ACF0-3CE3CEA552D7}" type="pres">
      <dgm:prSet presAssocID="{DE865403-0709-4CA2-A502-AB2E7444717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3A58BDFE-AF60-41D8-A08D-5CDAAE6B1D2F}" type="pres">
      <dgm:prSet presAssocID="{DE865403-0709-4CA2-A502-AB2E7444717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77C7A0E1-ED3B-4B85-BB14-0DCEAA8BFA51}" type="pres">
      <dgm:prSet presAssocID="{26ED6606-39F7-4886-84DE-F2C23A184A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22CB6-4718-4133-A150-31EA9B2DFCDA}" type="pres">
      <dgm:prSet presAssocID="{1FD656FF-55AE-4A16-B75D-699BB14B5461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0C0B4D6-4C92-455D-A374-55AE4B029E9A}" type="pres">
      <dgm:prSet presAssocID="{1FD656FF-55AE-4A16-B75D-699BB14B5461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D9F89C8B-9894-4047-9E04-3D5EF80D6222}" type="pres">
      <dgm:prSet presAssocID="{38BD1C63-2A4B-41E5-8C35-5A9239E2C3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AB8299-54D4-432A-BDF9-D96CD5817C15}" type="presOf" srcId="{D3990ACF-1B9B-4BE3-9400-E55D41AB61E5}" destId="{32067CFD-A045-4680-9E7F-F34C6AB64A80}" srcOrd="0" destOrd="0" presId="urn:microsoft.com/office/officeart/2005/8/layout/process1"/>
    <dgm:cxn modelId="{FA53D1A8-46D0-4905-94AB-94D9518461A9}" type="presOf" srcId="{1FD656FF-55AE-4A16-B75D-699BB14B5461}" destId="{23322CB6-4718-4133-A150-31EA9B2DFCDA}" srcOrd="0" destOrd="0" presId="urn:microsoft.com/office/officeart/2005/8/layout/process1"/>
    <dgm:cxn modelId="{B6F1B8E0-0DE4-4F99-B275-C48EDD9B60D7}" type="presOf" srcId="{0C08D70D-344A-4A36-BE33-B34C194BFCFE}" destId="{011A3DCC-33D5-4754-BE39-7B849FE087F3}" srcOrd="0" destOrd="0" presId="urn:microsoft.com/office/officeart/2005/8/layout/process1"/>
    <dgm:cxn modelId="{791DD374-A562-42C1-814A-0806757117ED}" type="presOf" srcId="{1FD656FF-55AE-4A16-B75D-699BB14B5461}" destId="{A0C0B4D6-4C92-455D-A374-55AE4B029E9A}" srcOrd="1" destOrd="0" presId="urn:microsoft.com/office/officeart/2005/8/layout/process1"/>
    <dgm:cxn modelId="{2A61C95D-2AA4-489D-9E76-B9D9D5F0531F}" srcId="{D3DC3100-7404-43CA-9EEA-016BC5A479BC}" destId="{38BD1C63-2A4B-41E5-8C35-5A9239E2C34C}" srcOrd="3" destOrd="0" parTransId="{10AE1EA9-EAC4-4787-84D7-DC429C39C294}" sibTransId="{6C3E4DAF-35C7-4D61-A0EB-574226F91FDE}"/>
    <dgm:cxn modelId="{5ADE0046-B9B8-4281-8B53-C72A0CD6867B}" type="presOf" srcId="{034D65B5-F1B3-48BC-A492-0566D8E3D9E8}" destId="{0909CF65-1B0F-4710-B2BC-2DF3612BBB30}" srcOrd="0" destOrd="0" presId="urn:microsoft.com/office/officeart/2005/8/layout/process1"/>
    <dgm:cxn modelId="{EE8BF172-FDD2-4DDD-81E5-4A742BD4B6DE}" type="presOf" srcId="{26ED6606-39F7-4886-84DE-F2C23A184A3C}" destId="{77C7A0E1-ED3B-4B85-BB14-0DCEAA8BFA51}" srcOrd="0" destOrd="0" presId="urn:microsoft.com/office/officeart/2005/8/layout/process1"/>
    <dgm:cxn modelId="{F962FD72-E187-464B-8352-5B7ADE7371CF}" type="presOf" srcId="{D3DC3100-7404-43CA-9EEA-016BC5A479BC}" destId="{D794A958-E6D0-42E3-B5EF-B1F9FFA9AE31}" srcOrd="0" destOrd="0" presId="urn:microsoft.com/office/officeart/2005/8/layout/process1"/>
    <dgm:cxn modelId="{5AEBDDB9-5710-4216-81AB-E5724FC500AC}" type="presOf" srcId="{38BD1C63-2A4B-41E5-8C35-5A9239E2C34C}" destId="{D9F89C8B-9894-4047-9E04-3D5EF80D6222}" srcOrd="0" destOrd="0" presId="urn:microsoft.com/office/officeart/2005/8/layout/process1"/>
    <dgm:cxn modelId="{2005A174-0F1E-4068-BFED-538FD47A0F60}" srcId="{D3DC3100-7404-43CA-9EEA-016BC5A479BC}" destId="{26ED6606-39F7-4886-84DE-F2C23A184A3C}" srcOrd="2" destOrd="0" parTransId="{CFA9F5EC-62AF-4258-9BA9-312035AE65BB}" sibTransId="{1FD656FF-55AE-4A16-B75D-699BB14B5461}"/>
    <dgm:cxn modelId="{1D02C9BC-0E8C-435A-8787-ECC01673CF72}" type="presOf" srcId="{DE865403-0709-4CA2-A502-AB2E74447177}" destId="{12E2AA0F-3497-4B45-ACF0-3CE3CEA552D7}" srcOrd="0" destOrd="0" presId="urn:microsoft.com/office/officeart/2005/8/layout/process1"/>
    <dgm:cxn modelId="{32038C4C-8042-42A1-8D82-55DCB5FBF3EB}" type="presOf" srcId="{D3990ACF-1B9B-4BE3-9400-E55D41AB61E5}" destId="{6E95C666-F398-40E4-A92A-4E4AD86837E5}" srcOrd="1" destOrd="0" presId="urn:microsoft.com/office/officeart/2005/8/layout/process1"/>
    <dgm:cxn modelId="{37D5175E-18A2-40C6-8B5C-E29F0BF6321C}" srcId="{D3DC3100-7404-43CA-9EEA-016BC5A479BC}" destId="{034D65B5-F1B3-48BC-A492-0566D8E3D9E8}" srcOrd="1" destOrd="0" parTransId="{74F0EDAE-5734-41F0-9DC4-A0DBA918EC76}" sibTransId="{DE865403-0709-4CA2-A502-AB2E74447177}"/>
    <dgm:cxn modelId="{EFDAD33B-1070-4466-833E-C31659CD0BE0}" srcId="{D3DC3100-7404-43CA-9EEA-016BC5A479BC}" destId="{0C08D70D-344A-4A36-BE33-B34C194BFCFE}" srcOrd="0" destOrd="0" parTransId="{D3CF8162-123E-47DC-BC5F-CC2DCC4FE05C}" sibTransId="{D3990ACF-1B9B-4BE3-9400-E55D41AB61E5}"/>
    <dgm:cxn modelId="{201D51C9-B045-462A-9938-2E1BF9F1DD21}" type="presOf" srcId="{DE865403-0709-4CA2-A502-AB2E74447177}" destId="{3A58BDFE-AF60-41D8-A08D-5CDAAE6B1D2F}" srcOrd="1" destOrd="0" presId="urn:microsoft.com/office/officeart/2005/8/layout/process1"/>
    <dgm:cxn modelId="{BC3CA4D4-2504-42C7-B0EE-671C020741B1}" type="presParOf" srcId="{D794A958-E6D0-42E3-B5EF-B1F9FFA9AE31}" destId="{011A3DCC-33D5-4754-BE39-7B849FE087F3}" srcOrd="0" destOrd="0" presId="urn:microsoft.com/office/officeart/2005/8/layout/process1"/>
    <dgm:cxn modelId="{5CB87E5B-45C7-4964-AB73-8239B9592D66}" type="presParOf" srcId="{D794A958-E6D0-42E3-B5EF-B1F9FFA9AE31}" destId="{32067CFD-A045-4680-9E7F-F34C6AB64A80}" srcOrd="1" destOrd="0" presId="urn:microsoft.com/office/officeart/2005/8/layout/process1"/>
    <dgm:cxn modelId="{15BA3F72-B034-4DC8-903D-58B34E6E2831}" type="presParOf" srcId="{32067CFD-A045-4680-9E7F-F34C6AB64A80}" destId="{6E95C666-F398-40E4-A92A-4E4AD86837E5}" srcOrd="0" destOrd="0" presId="urn:microsoft.com/office/officeart/2005/8/layout/process1"/>
    <dgm:cxn modelId="{8296FDBE-9B1C-4A77-905F-2E6D5B2857F9}" type="presParOf" srcId="{D794A958-E6D0-42E3-B5EF-B1F9FFA9AE31}" destId="{0909CF65-1B0F-4710-B2BC-2DF3612BBB30}" srcOrd="2" destOrd="0" presId="urn:microsoft.com/office/officeart/2005/8/layout/process1"/>
    <dgm:cxn modelId="{159EF313-CF3C-4C64-AF1A-D5CBE5327771}" type="presParOf" srcId="{D794A958-E6D0-42E3-B5EF-B1F9FFA9AE31}" destId="{12E2AA0F-3497-4B45-ACF0-3CE3CEA552D7}" srcOrd="3" destOrd="0" presId="urn:microsoft.com/office/officeart/2005/8/layout/process1"/>
    <dgm:cxn modelId="{CDDBED4D-7B55-400B-A287-618AEB7CDEAC}" type="presParOf" srcId="{12E2AA0F-3497-4B45-ACF0-3CE3CEA552D7}" destId="{3A58BDFE-AF60-41D8-A08D-5CDAAE6B1D2F}" srcOrd="0" destOrd="0" presId="urn:microsoft.com/office/officeart/2005/8/layout/process1"/>
    <dgm:cxn modelId="{880B9059-5741-4079-A0A5-FBC879483BEE}" type="presParOf" srcId="{D794A958-E6D0-42E3-B5EF-B1F9FFA9AE31}" destId="{77C7A0E1-ED3B-4B85-BB14-0DCEAA8BFA51}" srcOrd="4" destOrd="0" presId="urn:microsoft.com/office/officeart/2005/8/layout/process1"/>
    <dgm:cxn modelId="{3D91A321-80AE-4265-9092-F68FAC41E608}" type="presParOf" srcId="{D794A958-E6D0-42E3-B5EF-B1F9FFA9AE31}" destId="{23322CB6-4718-4133-A150-31EA9B2DFCDA}" srcOrd="5" destOrd="0" presId="urn:microsoft.com/office/officeart/2005/8/layout/process1"/>
    <dgm:cxn modelId="{6950C5A6-1271-4F9B-8E65-FA6B9B6D0AF2}" type="presParOf" srcId="{23322CB6-4718-4133-A150-31EA9B2DFCDA}" destId="{A0C0B4D6-4C92-455D-A374-55AE4B029E9A}" srcOrd="0" destOrd="0" presId="urn:microsoft.com/office/officeart/2005/8/layout/process1"/>
    <dgm:cxn modelId="{EABC790D-7B58-4341-A67C-93C923884CE2}" type="presParOf" srcId="{D794A958-E6D0-42E3-B5EF-B1F9FFA9AE31}" destId="{D9F89C8B-9894-4047-9E04-3D5EF80D62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8E1DF-7B1A-4B8A-BA45-9BAB1DF044A7}">
      <dsp:nvSpPr>
        <dsp:cNvPr id="0" name=""/>
        <dsp:cNvSpPr/>
      </dsp:nvSpPr>
      <dsp:spPr>
        <a:xfrm>
          <a:off x="72007" y="432052"/>
          <a:ext cx="1910532" cy="120005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Moradores de la comuna San José de Cocotog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2007" y="432052"/>
        <a:ext cx="1910532" cy="1200053"/>
      </dsp:txXfrm>
    </dsp:sp>
    <dsp:sp modelId="{0E5811FC-2C02-4BEB-BB18-0AAE664E2A83}">
      <dsp:nvSpPr>
        <dsp:cNvPr id="0" name=""/>
        <dsp:cNvSpPr/>
      </dsp:nvSpPr>
      <dsp:spPr>
        <a:xfrm>
          <a:off x="2173593" y="795173"/>
          <a:ext cx="405032" cy="4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173593" y="795173"/>
        <a:ext cx="405032" cy="473812"/>
      </dsp:txXfrm>
    </dsp:sp>
    <dsp:sp modelId="{701DAC69-C353-4A73-9021-683B85AC867B}">
      <dsp:nvSpPr>
        <dsp:cNvPr id="0" name=""/>
        <dsp:cNvSpPr/>
      </dsp:nvSpPr>
      <dsp:spPr>
        <a:xfrm>
          <a:off x="2746753" y="432052"/>
          <a:ext cx="1910532" cy="120005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Sin acceso a créditos que otorga el sistema financiero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746753" y="432052"/>
        <a:ext cx="1910532" cy="1200053"/>
      </dsp:txXfrm>
    </dsp:sp>
    <dsp:sp modelId="{4FF449AB-82F1-4BAC-971F-8BE286FA799F}">
      <dsp:nvSpPr>
        <dsp:cNvPr id="0" name=""/>
        <dsp:cNvSpPr/>
      </dsp:nvSpPr>
      <dsp:spPr>
        <a:xfrm rot="15859">
          <a:off x="4831933" y="801240"/>
          <a:ext cx="370260" cy="473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5859">
        <a:off x="4831933" y="801240"/>
        <a:ext cx="370260" cy="473812"/>
      </dsp:txXfrm>
    </dsp:sp>
    <dsp:sp modelId="{575C6240-92F3-4DC3-BFD2-12964183CB48}">
      <dsp:nvSpPr>
        <dsp:cNvPr id="0" name=""/>
        <dsp:cNvSpPr/>
      </dsp:nvSpPr>
      <dsp:spPr>
        <a:xfrm>
          <a:off x="5355883" y="444089"/>
          <a:ext cx="1910532" cy="120005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Por limitadas garantías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355883" y="444089"/>
        <a:ext cx="1910532" cy="12000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91F48-8709-4AEE-A794-9BA17FA4D72F}">
      <dsp:nvSpPr>
        <dsp:cNvPr id="0" name=""/>
        <dsp:cNvSpPr/>
      </dsp:nvSpPr>
      <dsp:spPr>
        <a:xfrm>
          <a:off x="0" y="52579"/>
          <a:ext cx="7128791" cy="655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OBJETIVO GENERAL</a:t>
          </a:r>
          <a:endParaRPr lang="es-EC" sz="2800" b="1" kern="1200" dirty="0"/>
        </a:p>
      </dsp:txBody>
      <dsp:txXfrm>
        <a:off x="0" y="52579"/>
        <a:ext cx="7128791" cy="655199"/>
      </dsp:txXfrm>
    </dsp:sp>
    <dsp:sp modelId="{1FD3EE45-64E5-47D5-8954-C420F3E25905}">
      <dsp:nvSpPr>
        <dsp:cNvPr id="0" name=""/>
        <dsp:cNvSpPr/>
      </dsp:nvSpPr>
      <dsp:spPr>
        <a:xfrm>
          <a:off x="0" y="707779"/>
          <a:ext cx="7128791" cy="284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200" kern="1200" dirty="0">
            <a:solidFill>
              <a:schemeClr val="bg1"/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200" kern="1200" dirty="0" smtClean="0">
              <a:solidFill>
                <a:schemeClr val="tx1"/>
              </a:solidFill>
            </a:rPr>
            <a:t>Determinar el impacto de las microfinanzas en la comuna San José de Cocotog perteneciente a la parroquia Zámbiza, del cantón Quito, mediante la investigación de campo e información secundaria, que permita conocer el desarrollo económico, generado con la intervención de la Caja Solidaria Jesús del Gran Poder de la comuna de Cocotog.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0" y="707779"/>
        <a:ext cx="7128791" cy="2840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91F48-8709-4AEE-A794-9BA17FA4D72F}">
      <dsp:nvSpPr>
        <dsp:cNvPr id="0" name=""/>
        <dsp:cNvSpPr/>
      </dsp:nvSpPr>
      <dsp:spPr>
        <a:xfrm>
          <a:off x="1039237" y="60247"/>
          <a:ext cx="5329636" cy="80682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OBJETIVOS ESPECÍFICOS</a:t>
          </a:r>
          <a:endParaRPr lang="es-EC" sz="2800" b="1" kern="1200" dirty="0"/>
        </a:p>
      </dsp:txBody>
      <dsp:txXfrm>
        <a:off x="1039237" y="60247"/>
        <a:ext cx="5329636" cy="806823"/>
      </dsp:txXfrm>
    </dsp:sp>
    <dsp:sp modelId="{1FD3EE45-64E5-47D5-8954-C420F3E25905}">
      <dsp:nvSpPr>
        <dsp:cNvPr id="0" name=""/>
        <dsp:cNvSpPr/>
      </dsp:nvSpPr>
      <dsp:spPr>
        <a:xfrm>
          <a:off x="0" y="867071"/>
          <a:ext cx="7560840" cy="396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6670" rIns="149352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1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Determinar el desarrollo económico de los moradores de la comuna San José de Cocotog</a:t>
          </a:r>
          <a:endParaRPr lang="es-EC" sz="21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Investigar el papel de las microfinanzas en la comuna San José de Cocotog 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Evaluar el impacto generado por los microcréditos otorgados por la caja solidaria Jesús del Gran Poder en el desarrollo económico de sus socias.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Proponer alternativas en el manejo de la Caja Solidaria Jesús del Gran Poder para beneficio de la comuna.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0" y="867071"/>
        <a:ext cx="7560840" cy="39692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DAD63B-168B-46E1-A4F5-C93C2BCED178}">
      <dsp:nvSpPr>
        <dsp:cNvPr id="0" name=""/>
        <dsp:cNvSpPr/>
      </dsp:nvSpPr>
      <dsp:spPr>
        <a:xfrm>
          <a:off x="3143" y="335863"/>
          <a:ext cx="1374263" cy="10564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Microfinanzas cumplen un papel importante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143" y="335863"/>
        <a:ext cx="1374263" cy="1056464"/>
      </dsp:txXfrm>
    </dsp:sp>
    <dsp:sp modelId="{2AA186E0-C429-4E63-A684-6505D7448FC3}">
      <dsp:nvSpPr>
        <dsp:cNvPr id="0" name=""/>
        <dsp:cNvSpPr/>
      </dsp:nvSpPr>
      <dsp:spPr>
        <a:xfrm>
          <a:off x="1514832" y="693687"/>
          <a:ext cx="291343" cy="340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1514832" y="693687"/>
        <a:ext cx="291343" cy="340817"/>
      </dsp:txXfrm>
    </dsp:sp>
    <dsp:sp modelId="{69FAB367-BDE0-4648-AE39-B7A118AE950E}">
      <dsp:nvSpPr>
        <dsp:cNvPr id="0" name=""/>
        <dsp:cNvSpPr/>
      </dsp:nvSpPr>
      <dsp:spPr>
        <a:xfrm>
          <a:off x="1927111" y="335863"/>
          <a:ext cx="1374263" cy="1056464"/>
        </a:xfrm>
        <a:prstGeom prst="roundRect">
          <a:avLst>
            <a:gd name="adj" fmla="val 10000"/>
          </a:avLst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Estabilidad de Ingresos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927111" y="335863"/>
        <a:ext cx="1374263" cy="1056464"/>
      </dsp:txXfrm>
    </dsp:sp>
    <dsp:sp modelId="{B6282F8E-8BD1-4029-B4DA-E53CAD66BF7C}">
      <dsp:nvSpPr>
        <dsp:cNvPr id="0" name=""/>
        <dsp:cNvSpPr/>
      </dsp:nvSpPr>
      <dsp:spPr>
        <a:xfrm>
          <a:off x="3438801" y="693687"/>
          <a:ext cx="291343" cy="340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3438801" y="693687"/>
        <a:ext cx="291343" cy="340817"/>
      </dsp:txXfrm>
    </dsp:sp>
    <dsp:sp modelId="{DBFED7FB-982C-4E92-B1CD-6414A1AF3E8D}">
      <dsp:nvSpPr>
        <dsp:cNvPr id="0" name=""/>
        <dsp:cNvSpPr/>
      </dsp:nvSpPr>
      <dsp:spPr>
        <a:xfrm>
          <a:off x="3851080" y="335863"/>
          <a:ext cx="1374263" cy="105646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Ahorro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851080" y="335863"/>
        <a:ext cx="1374263" cy="1056464"/>
      </dsp:txXfrm>
    </dsp:sp>
    <dsp:sp modelId="{198F263E-B080-438B-8915-CB635A42A638}">
      <dsp:nvSpPr>
        <dsp:cNvPr id="0" name=""/>
        <dsp:cNvSpPr/>
      </dsp:nvSpPr>
      <dsp:spPr>
        <a:xfrm>
          <a:off x="5362770" y="693687"/>
          <a:ext cx="291343" cy="340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5362770" y="693687"/>
        <a:ext cx="291343" cy="340817"/>
      </dsp:txXfrm>
    </dsp:sp>
    <dsp:sp modelId="{CB69832F-2C40-4318-8426-757A9130C1F6}">
      <dsp:nvSpPr>
        <dsp:cNvPr id="0" name=""/>
        <dsp:cNvSpPr/>
      </dsp:nvSpPr>
      <dsp:spPr>
        <a:xfrm>
          <a:off x="5775049" y="335863"/>
          <a:ext cx="1374263" cy="105646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</a:rPr>
            <a:t>Principal actividad crianza de animales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775049" y="335863"/>
        <a:ext cx="1374263" cy="10564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1A3DCC-33D5-4754-BE39-7B849FE087F3}">
      <dsp:nvSpPr>
        <dsp:cNvPr id="0" name=""/>
        <dsp:cNvSpPr/>
      </dsp:nvSpPr>
      <dsp:spPr>
        <a:xfrm>
          <a:off x="3480" y="214907"/>
          <a:ext cx="1521907" cy="12983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Incentivar y dar a conocer los servicios financieros solidarios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480" y="214907"/>
        <a:ext cx="1521907" cy="1298377"/>
      </dsp:txXfrm>
    </dsp:sp>
    <dsp:sp modelId="{32067CFD-A045-4680-9E7F-F34C6AB64A80}">
      <dsp:nvSpPr>
        <dsp:cNvPr id="0" name=""/>
        <dsp:cNvSpPr/>
      </dsp:nvSpPr>
      <dsp:spPr>
        <a:xfrm>
          <a:off x="1677578" y="675379"/>
          <a:ext cx="322644" cy="377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1677578" y="675379"/>
        <a:ext cx="322644" cy="377433"/>
      </dsp:txXfrm>
    </dsp:sp>
    <dsp:sp modelId="{0909CF65-1B0F-4710-B2BC-2DF3612BBB30}">
      <dsp:nvSpPr>
        <dsp:cNvPr id="0" name=""/>
        <dsp:cNvSpPr/>
      </dsp:nvSpPr>
      <dsp:spPr>
        <a:xfrm>
          <a:off x="2134151" y="214907"/>
          <a:ext cx="1521907" cy="12983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Legalizar Cajas Solidarias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134151" y="214907"/>
        <a:ext cx="1521907" cy="1298377"/>
      </dsp:txXfrm>
    </dsp:sp>
    <dsp:sp modelId="{12E2AA0F-3497-4B45-ACF0-3CE3CEA552D7}">
      <dsp:nvSpPr>
        <dsp:cNvPr id="0" name=""/>
        <dsp:cNvSpPr/>
      </dsp:nvSpPr>
      <dsp:spPr>
        <a:xfrm>
          <a:off x="3808249" y="675379"/>
          <a:ext cx="322644" cy="377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92000"/>
                <a:satMod val="170000"/>
              </a:schemeClr>
            </a:gs>
            <a:gs pos="15000">
              <a:schemeClr val="accent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3808249" y="675379"/>
        <a:ext cx="322644" cy="377433"/>
      </dsp:txXfrm>
    </dsp:sp>
    <dsp:sp modelId="{77C7A0E1-ED3B-4B85-BB14-0DCEAA8BFA51}">
      <dsp:nvSpPr>
        <dsp:cNvPr id="0" name=""/>
        <dsp:cNvSpPr/>
      </dsp:nvSpPr>
      <dsp:spPr>
        <a:xfrm>
          <a:off x="4264821" y="214907"/>
          <a:ext cx="1521907" cy="129837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Incrementar participantes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264821" y="214907"/>
        <a:ext cx="1521907" cy="1298377"/>
      </dsp:txXfrm>
    </dsp:sp>
    <dsp:sp modelId="{23322CB6-4718-4133-A150-31EA9B2DFCDA}">
      <dsp:nvSpPr>
        <dsp:cNvPr id="0" name=""/>
        <dsp:cNvSpPr/>
      </dsp:nvSpPr>
      <dsp:spPr>
        <a:xfrm>
          <a:off x="5938919" y="675379"/>
          <a:ext cx="322644" cy="377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5938919" y="675379"/>
        <a:ext cx="322644" cy="377433"/>
      </dsp:txXfrm>
    </dsp:sp>
    <dsp:sp modelId="{D9F89C8B-9894-4047-9E04-3D5EF80D6222}">
      <dsp:nvSpPr>
        <dsp:cNvPr id="0" name=""/>
        <dsp:cNvSpPr/>
      </dsp:nvSpPr>
      <dsp:spPr>
        <a:xfrm>
          <a:off x="6395491" y="214907"/>
          <a:ext cx="1521907" cy="1298377"/>
        </a:xfrm>
        <a:prstGeom prst="roundRect">
          <a:avLst>
            <a:gd name="adj" fmla="val 10000"/>
          </a:avLst>
        </a:prstGeom>
        <a:solidFill>
          <a:srgbClr val="9999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Buscar fuentes de financiamiento y capacitación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395491" y="214907"/>
        <a:ext cx="1521907" cy="129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3CB9F-4841-4968-9612-179FD9F3393D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58AC-4CDA-4C3E-A3DD-05FA26D8ED1F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6000">
              <a:srgbClr val="00CCCC"/>
            </a:gs>
            <a:gs pos="47000">
              <a:srgbClr val="00FF99"/>
            </a:gs>
            <a:gs pos="60001">
              <a:srgbClr val="2E6792"/>
            </a:gs>
            <a:gs pos="71001">
              <a:srgbClr val="3366FF"/>
            </a:gs>
            <a:gs pos="81000">
              <a:srgbClr val="1CA2F4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B2D195-DDB0-4660-8229-45C2730A2875}" type="datetimeFigureOut">
              <a:rPr lang="es-EC" smtClean="0"/>
              <a:pPr/>
              <a:t>10/05/2013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84EE84-54EF-4BD2-BDF9-17F6F6CB187D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="http://schemas.openxmlformats.org/wordprocessingml/2006/main" xmlns:v="urn:schemas-microsoft-com:vml" xmlns:w10="urn:schemas-microsoft-com:office:word" xmlns:o="urn:schemas-microsoft-com:office:offic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/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="http://schemas.openxmlformats.org/wordprocessingml/2006/main" xmlns:v="urn:schemas-microsoft-com:vml" xmlns:w10="urn:schemas-microsoft-com:office:word" xmlns:o="urn:schemas-microsoft-com:office:offic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4714" r="3000"/>
          <a:stretch>
            <a:fillRect/>
          </a:stretch>
        </p:blipFill>
        <p:spPr>
          <a:xfrm>
            <a:off x="1043608" y="692696"/>
            <a:ext cx="22322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836712"/>
            <a:ext cx="54726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ESCUELA POLITÉCNICA DEL EJÉRCITO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DEPARTAMENTO DE CIENCIAS ECONÓMICAS, ADMINISTRATIVAS Y DE COMERCIO</a:t>
            </a:r>
            <a:endParaRPr kumimoji="0" lang="es-EC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51720" y="3068960"/>
            <a:ext cx="6624736" cy="1080120"/>
          </a:xfrm>
        </p:spPr>
        <p:txBody>
          <a:bodyPr>
            <a:noAutofit/>
          </a:bodyPr>
          <a:lstStyle/>
          <a:p>
            <a:pPr algn="ctr"/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“IMPACTO DE LAS MICROFINANZAS EN EL DESARROLLO DE LA COMUNA COCOTOG DE LA PARROQUIA ZÁMBIZA, CANTÓN QUITO, EN LOS ÚLTIMOS DIEZ AÑOS.</a:t>
            </a:r>
            <a:b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C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CASO: CAJA SOLIDARIA JESÚS DEL GRAN PODER”</a:t>
            </a:r>
            <a:endParaRPr lang="es-EC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6264696" cy="165618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Tesis presentada como requisito previo a la obtención del grado de: </a:t>
            </a:r>
          </a:p>
          <a:p>
            <a:pPr algn="ctr"/>
            <a:r>
              <a:rPr lang="es-EC" sz="1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INGENIERA EN FINANZAS Y AUDITORÍA</a:t>
            </a:r>
          </a:p>
          <a:p>
            <a:pPr algn="ctr"/>
            <a:endParaRPr lang="es-EC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C" sz="1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SANDRA CHUQUIMARCA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4294967295"/>
          </p:nvPr>
        </p:nvSpPr>
        <p:spPr>
          <a:xfrm>
            <a:off x="1187624" y="476672"/>
            <a:ext cx="7772400" cy="1687513"/>
          </a:xfrm>
        </p:spPr>
        <p:txBody>
          <a:bodyPr>
            <a:normAutofit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ANÁLISIS DEL IMPACTO EN LA COMUNA SAN JOSÉ DE COCOTOG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913" t="38660" r="13775" b="8421"/>
          <a:stretch>
            <a:fillRect/>
          </a:stretch>
        </p:blipFill>
        <p:spPr bwMode="auto">
          <a:xfrm>
            <a:off x="1115616" y="2060848"/>
            <a:ext cx="44644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880640" y="3284984"/>
          <a:ext cx="2507784" cy="187452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3648"/>
                <a:gridCol w="1224136"/>
              </a:tblGrid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VALORACIÓN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VALORACIÓN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CUALITATIVA</a:t>
                      </a:r>
                      <a:endParaRPr lang="es-EC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CUANTITATIVA</a:t>
                      </a:r>
                      <a:endParaRPr lang="es-EC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Muy bien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5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Bien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Moderado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Mal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Muy mal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1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952648" y="2708920"/>
            <a:ext cx="243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Escala de valoración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764704"/>
            <a:ext cx="5509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ESCALA DE PUNTUACIÓN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7713" t="26649" r="16138" b="39168"/>
          <a:stretch>
            <a:fillRect/>
          </a:stretch>
        </p:blipFill>
        <p:spPr bwMode="auto">
          <a:xfrm>
            <a:off x="1043608" y="1628800"/>
            <a:ext cx="8100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56" y="1847726"/>
            <a:ext cx="3240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>
                <a:solidFill>
                  <a:schemeClr val="accent6"/>
                </a:solidFill>
              </a:rPr>
              <a:t>Entidad financiera a la que se dirigen principalmente para realizar trámites financieros (ahorro, crédito, depósito)</a:t>
            </a: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1259632" y="404664"/>
            <a:ext cx="7488832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ANÁLISIS DE RESULTADOS COMUNA SAN JOSÉ DE COCOTOG</a:t>
            </a:r>
          </a:p>
        </p:txBody>
      </p:sp>
      <p:pic>
        <p:nvPicPr>
          <p:cNvPr id="132097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76056" y="1620090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>
                <a:solidFill>
                  <a:schemeClr val="accent6"/>
                </a:solidFill>
              </a:rPr>
              <a:t>Es socio de alguna entidad microfinanciera: (Caja Solidaria, Banco Comunal, Cooperativa)</a:t>
            </a: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580112" y="2276873"/>
          <a:ext cx="288032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76056" y="4047457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>
                <a:solidFill>
                  <a:schemeClr val="accent6"/>
                </a:solidFill>
              </a:rPr>
              <a:t>Principal producto o servicio que utiliza de esta institución</a:t>
            </a: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5586658" y="4790789"/>
          <a:ext cx="2945782" cy="173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755576" y="692696"/>
          <a:ext cx="46085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1114868" y="260648"/>
            <a:ext cx="554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EVOLUCIÓN DE MONTOS – PARTICIPACIÓN ANUAL</a:t>
            </a:r>
            <a:endParaRPr lang="es-EC" dirty="0">
              <a:solidFill>
                <a:schemeClr val="accent6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299465" y="2132856"/>
            <a:ext cx="273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EVOLUCIÓN DE PLAZOS</a:t>
            </a:r>
            <a:endParaRPr lang="es-EC" dirty="0">
              <a:solidFill>
                <a:schemeClr val="accent6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508104" y="2780928"/>
          <a:ext cx="3528392" cy="1455420"/>
        </p:xfrm>
        <a:graphic>
          <a:graphicData uri="http://schemas.openxmlformats.org/drawingml/2006/table">
            <a:tbl>
              <a:tblPr/>
              <a:tblGrid>
                <a:gridCol w="1373244"/>
                <a:gridCol w="561782"/>
                <a:gridCol w="499362"/>
                <a:gridCol w="561782"/>
                <a:gridCol w="532222"/>
              </a:tblGrid>
              <a:tr h="333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latin typeface="Times New Roman"/>
                          <a:ea typeface="Times New Roman"/>
                        </a:rPr>
                        <a:t>PLAZOS       AÑOS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latin typeface="Times New Roman"/>
                          <a:ea typeface="Times New Roman"/>
                        </a:rPr>
                        <a:t>2000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latin typeface="Times New Roman"/>
                          <a:ea typeface="Times New Roman"/>
                        </a:rPr>
                        <a:t>2005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latin typeface="Times New Roman"/>
                          <a:ea typeface="Times New Roman"/>
                        </a:rPr>
                        <a:t>2010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latin typeface="Times New Roman"/>
                          <a:ea typeface="Times New Roman"/>
                        </a:rPr>
                        <a:t>2013</a:t>
                      </a:r>
                      <a:endParaRPr lang="es-EC" sz="11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</a:rPr>
                        <a:t>DE 3 A 6 MESES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dirty="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33%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dirty="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latin typeface="Times New Roman"/>
                          <a:ea typeface="Times New Roman"/>
                        </a:rPr>
                        <a:t>DE 6 MESES A 1 AÑO</a:t>
                      </a:r>
                      <a:endParaRPr lang="es-EC" sz="11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25%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dirty="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000" dirty="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67%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</a:rPr>
                        <a:t>MÁS DE 1 AÑO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</a:rPr>
                        <a:t>25%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67%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33%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827584" y="4221088"/>
          <a:ext cx="4608512" cy="231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539552" y="357301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accent6"/>
                </a:solidFill>
              </a:rPr>
              <a:t>EVOLUCIÓN DE TASAS DE INTERÉS MENSUAL</a:t>
            </a:r>
            <a:endParaRPr lang="es-EC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43608" y="476672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i="0" u="none" strike="noStrike" cap="none" normalizeH="0" baseline="0" dirty="0" smtClean="0" bmk="_Toc353973962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Rango de ingreso mensual en el año 2000</a:t>
            </a: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4509119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i="0" u="none" strike="noStrike" cap="none" normalizeH="0" baseline="0" dirty="0" smtClean="0" bmk="_Toc353973963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Rango de ingreso mensual actual</a:t>
            </a: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49" name="Gráfico 1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908721"/>
            <a:ext cx="34100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Gráfico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4869160"/>
            <a:ext cx="34100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87824" y="3143870"/>
            <a:ext cx="22322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i="0" u="none" strike="noStrike" cap="none" normalizeH="0" baseline="0" dirty="0" smtClean="0" bmk="_Toc35397396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Conceptos por los que recibieron la mayor parte de ingresos este último mes</a:t>
            </a:r>
            <a:endParaRPr kumimoji="0" lang="es-EC" sz="160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áfico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20888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3707904" y="384339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EDUCACIÓN</a:t>
            </a:r>
          </a:p>
        </p:txBody>
      </p:sp>
      <p:graphicFrame>
        <p:nvGraphicFramePr>
          <p:cNvPr id="3" name="2 Gráfico"/>
          <p:cNvGraphicFramePr/>
          <p:nvPr/>
        </p:nvGraphicFramePr>
        <p:xfrm>
          <a:off x="1122090" y="1607468"/>
          <a:ext cx="252028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1115617" y="90872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Hogares con miembros que saben leer y escribir</a:t>
            </a:r>
            <a:endParaRPr lang="es-EC" dirty="0">
              <a:solidFill>
                <a:schemeClr val="accent6"/>
              </a:solidFill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4355976" y="1916832"/>
          <a:ext cx="4246951" cy="210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4716016" y="119675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accent6"/>
                </a:solidFill>
              </a:rPr>
              <a:t>Nivel de instrucción formal más alto que poseen</a:t>
            </a:r>
            <a:endParaRPr lang="es-EC" dirty="0">
              <a:solidFill>
                <a:schemeClr val="accent6"/>
              </a:solidFill>
            </a:endParaRPr>
          </a:p>
        </p:txBody>
      </p:sp>
      <p:graphicFrame>
        <p:nvGraphicFramePr>
          <p:cNvPr id="7" name="6 Gráfico"/>
          <p:cNvGraphicFramePr/>
          <p:nvPr/>
        </p:nvGraphicFramePr>
        <p:xfrm>
          <a:off x="1115616" y="4449688"/>
          <a:ext cx="3664834" cy="210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Rectángulo"/>
          <p:cNvSpPr/>
          <p:nvPr/>
        </p:nvSpPr>
        <p:spPr>
          <a:xfrm>
            <a:off x="5220072" y="4953942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accent6"/>
                </a:solidFill>
              </a:rPr>
              <a:t>Promedio de gastos destinados para los estudios</a:t>
            </a:r>
            <a:endParaRPr lang="es-EC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/>
          <p:cNvSpPr>
            <a:spLocks noChangeArrowheads="1"/>
          </p:cNvSpPr>
          <p:nvPr/>
        </p:nvSpPr>
        <p:spPr bwMode="auto">
          <a:xfrm>
            <a:off x="3779912" y="260648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SALUD</a:t>
            </a:r>
          </a:p>
        </p:txBody>
      </p:sp>
      <p:graphicFrame>
        <p:nvGraphicFramePr>
          <p:cNvPr id="3" name="2 Gráfico"/>
          <p:cNvGraphicFramePr/>
          <p:nvPr/>
        </p:nvGraphicFramePr>
        <p:xfrm>
          <a:off x="1979712" y="1412776"/>
          <a:ext cx="4247000" cy="210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1331640" y="836712"/>
            <a:ext cx="650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Lugar al que acuden cuando un miembro de su familia se enferma </a:t>
            </a:r>
            <a:endParaRPr lang="es-EC" dirty="0">
              <a:solidFill>
                <a:schemeClr val="accent6"/>
              </a:solidFill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3851920" y="4077072"/>
          <a:ext cx="4247000" cy="210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3779912" y="3645024"/>
            <a:ext cx="358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Valor destinado para gastos médicos</a:t>
            </a:r>
            <a:endParaRPr lang="es-EC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4283968" y="384339"/>
            <a:ext cx="244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VIVIENDA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895" t="19760" r="30977" b="23540"/>
          <a:stretch>
            <a:fillRect/>
          </a:stretch>
        </p:blipFill>
        <p:spPr bwMode="auto">
          <a:xfrm>
            <a:off x="1907704" y="844864"/>
            <a:ext cx="6192688" cy="52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115616" y="764704"/>
            <a:ext cx="7488832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RESULTADO</a:t>
            </a:r>
            <a:r>
              <a:rPr lang="es-ES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DEL </a:t>
            </a: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IMPACTO</a:t>
            </a:r>
            <a:r>
              <a:rPr lang="es-ES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lvl="1" algn="ctr">
              <a:spcBef>
                <a:spcPct val="0"/>
              </a:spcBef>
            </a:pPr>
            <a:r>
              <a:rPr lang="es-ES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EN LA COMUNA</a:t>
            </a:r>
            <a:endParaRPr lang="es-EC" sz="28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7416824" cy="23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331640" y="1052736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1259632" y="548680"/>
            <a:ext cx="730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 </a:t>
            </a: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FACTORES DE IMPACTO INGRESO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835696" y="5857528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Ingreso socias= 60%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08104" y="5847148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capital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socias= 828%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1187624" y="4509120"/>
            <a:ext cx="2160240" cy="1584176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6084168" y="4581128"/>
            <a:ext cx="2808312" cy="151216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1258888" y="333375"/>
            <a:ext cx="7885112" cy="796925"/>
          </a:xfrm>
        </p:spPr>
        <p:txBody>
          <a:bodyPr>
            <a:noAutofit/>
          </a:bodyPr>
          <a:lstStyle/>
          <a:p>
            <a:r>
              <a:rPr lang="en-US" sz="29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COMUNA SAN JOSÉ DE COCOTOG</a:t>
            </a:r>
            <a:endParaRPr lang="es-EC" sz="29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27784" y="29156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29 de mayo de 1861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79912" y="14034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15 de junio de 1948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29156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17 de junio de 1935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115616" y="4154071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COMFORMACIÓN</a:t>
            </a:r>
          </a:p>
          <a:p>
            <a:endParaRPr lang="es-EC" sz="1200" b="1" dirty="0" smtClean="0"/>
          </a:p>
          <a:p>
            <a:r>
              <a:rPr lang="es-EC" dirty="0" smtClean="0">
                <a:solidFill>
                  <a:schemeClr val="bg1"/>
                </a:solidFill>
              </a:rPr>
              <a:t>  </a:t>
            </a:r>
            <a:r>
              <a:rPr lang="es-EC" dirty="0" smtClean="0"/>
              <a:t>Jesús del Gran Poder</a:t>
            </a:r>
          </a:p>
          <a:p>
            <a:r>
              <a:rPr lang="es-EC" dirty="0" smtClean="0"/>
              <a:t>  Central</a:t>
            </a:r>
          </a:p>
          <a:p>
            <a:r>
              <a:rPr lang="es-EC" dirty="0" smtClean="0"/>
              <a:t>  Santa Ana</a:t>
            </a:r>
          </a:p>
          <a:p>
            <a:r>
              <a:rPr lang="es-EC" dirty="0" smtClean="0"/>
              <a:t>  San Miguel</a:t>
            </a:r>
          </a:p>
          <a:p>
            <a:r>
              <a:rPr lang="es-EC" dirty="0" smtClean="0"/>
              <a:t>   </a:t>
            </a:r>
            <a:r>
              <a:rPr lang="es-EC" dirty="0" err="1" smtClean="0"/>
              <a:t>Yurak</a:t>
            </a:r>
            <a:r>
              <a:rPr lang="es-EC" dirty="0" smtClean="0"/>
              <a:t> al Paloma</a:t>
            </a:r>
            <a:r>
              <a:rPr lang="es-EC" dirty="0" smtClean="0">
                <a:solidFill>
                  <a:schemeClr val="bg1"/>
                </a:solidFill>
              </a:rPr>
              <a:t>.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23928" y="46026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Temperatura 10° a 22°</a:t>
            </a:r>
            <a:endParaRPr lang="es-EC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995936" y="49479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Altura 2.400 a 2.600 metros</a:t>
            </a:r>
            <a:endParaRPr lang="es-EC" sz="1600" dirty="0"/>
          </a:p>
        </p:txBody>
      </p:sp>
      <p:sp>
        <p:nvSpPr>
          <p:cNvPr id="24" name="23 Forma libre"/>
          <p:cNvSpPr/>
          <p:nvPr/>
        </p:nvSpPr>
        <p:spPr>
          <a:xfrm>
            <a:off x="3707904" y="4508927"/>
            <a:ext cx="177552" cy="354856"/>
          </a:xfrm>
          <a:custGeom>
            <a:avLst/>
            <a:gdLst>
              <a:gd name="connsiteX0" fmla="*/ 0 w 1175657"/>
              <a:gd name="connsiteY0" fmla="*/ 1074057 h 1407886"/>
              <a:gd name="connsiteX1" fmla="*/ 478971 w 1175657"/>
              <a:gd name="connsiteY1" fmla="*/ 1407886 h 1407886"/>
              <a:gd name="connsiteX2" fmla="*/ 1175657 w 1175657"/>
              <a:gd name="connsiteY2" fmla="*/ 0 h 1407886"/>
              <a:gd name="connsiteX3" fmla="*/ 420914 w 1175657"/>
              <a:gd name="connsiteY3" fmla="*/ 1117600 h 1407886"/>
              <a:gd name="connsiteX4" fmla="*/ 0 w 1175657"/>
              <a:gd name="connsiteY4" fmla="*/ 1074057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1407886">
                <a:moveTo>
                  <a:pt x="0" y="1074057"/>
                </a:moveTo>
                <a:lnTo>
                  <a:pt x="478971" y="1407886"/>
                </a:lnTo>
                <a:lnTo>
                  <a:pt x="1175657" y="0"/>
                </a:lnTo>
                <a:lnTo>
                  <a:pt x="420914" y="1117600"/>
                </a:lnTo>
                <a:lnTo>
                  <a:pt x="0" y="10740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orma libre"/>
          <p:cNvSpPr/>
          <p:nvPr/>
        </p:nvSpPr>
        <p:spPr>
          <a:xfrm>
            <a:off x="3707904" y="5018167"/>
            <a:ext cx="177552" cy="354856"/>
          </a:xfrm>
          <a:custGeom>
            <a:avLst/>
            <a:gdLst>
              <a:gd name="connsiteX0" fmla="*/ 0 w 1175657"/>
              <a:gd name="connsiteY0" fmla="*/ 1074057 h 1407886"/>
              <a:gd name="connsiteX1" fmla="*/ 478971 w 1175657"/>
              <a:gd name="connsiteY1" fmla="*/ 1407886 h 1407886"/>
              <a:gd name="connsiteX2" fmla="*/ 1175657 w 1175657"/>
              <a:gd name="connsiteY2" fmla="*/ 0 h 1407886"/>
              <a:gd name="connsiteX3" fmla="*/ 420914 w 1175657"/>
              <a:gd name="connsiteY3" fmla="*/ 1117600 h 1407886"/>
              <a:gd name="connsiteX4" fmla="*/ 0 w 1175657"/>
              <a:gd name="connsiteY4" fmla="*/ 1074057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1407886">
                <a:moveTo>
                  <a:pt x="0" y="1074057"/>
                </a:moveTo>
                <a:lnTo>
                  <a:pt x="478971" y="1407886"/>
                </a:lnTo>
                <a:lnTo>
                  <a:pt x="1175657" y="0"/>
                </a:lnTo>
                <a:lnTo>
                  <a:pt x="420914" y="1117600"/>
                </a:lnTo>
                <a:lnTo>
                  <a:pt x="0" y="10740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CuadroTexto"/>
          <p:cNvSpPr txBox="1"/>
          <p:nvPr/>
        </p:nvSpPr>
        <p:spPr>
          <a:xfrm>
            <a:off x="6012160" y="4188911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	LÍMITES</a:t>
            </a:r>
          </a:p>
          <a:p>
            <a:endParaRPr lang="es-EC" sz="1100" b="1" dirty="0" smtClean="0"/>
          </a:p>
          <a:p>
            <a:r>
              <a:rPr lang="es-EC" dirty="0" smtClean="0">
                <a:solidFill>
                  <a:schemeClr val="bg1"/>
                </a:solidFill>
              </a:rPr>
              <a:t>  </a:t>
            </a:r>
            <a:r>
              <a:rPr lang="es-EC" dirty="0" smtClean="0"/>
              <a:t>N. Quebrada </a:t>
            </a:r>
            <a:r>
              <a:rPr lang="es-EC" dirty="0" err="1" smtClean="0"/>
              <a:t>Tantaleo</a:t>
            </a:r>
            <a:endParaRPr lang="es-EC" dirty="0" smtClean="0"/>
          </a:p>
          <a:p>
            <a:r>
              <a:rPr lang="es-EC" dirty="0" smtClean="0"/>
              <a:t>  S. Quebrada            </a:t>
            </a:r>
          </a:p>
          <a:p>
            <a:r>
              <a:rPr lang="es-EC" dirty="0" smtClean="0"/>
              <a:t>      </a:t>
            </a:r>
            <a:r>
              <a:rPr lang="es-EC" dirty="0" err="1" smtClean="0"/>
              <a:t>Chaquishcahuaycu</a:t>
            </a:r>
            <a:endParaRPr lang="es-EC" dirty="0" smtClean="0"/>
          </a:p>
          <a:p>
            <a:r>
              <a:rPr lang="es-EC" dirty="0" smtClean="0"/>
              <a:t>  E. Río </a:t>
            </a:r>
            <a:r>
              <a:rPr lang="es-EC" dirty="0" err="1" smtClean="0"/>
              <a:t>Guayllabamba</a:t>
            </a:r>
            <a:endParaRPr lang="es-EC" dirty="0" smtClean="0"/>
          </a:p>
          <a:p>
            <a:r>
              <a:rPr lang="es-EC" dirty="0" smtClean="0"/>
              <a:t>  O. Barrio Gualo</a:t>
            </a:r>
            <a:endParaRPr lang="es-EC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3995936" y="5522223"/>
            <a:ext cx="2016224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Habitantes </a:t>
            </a:r>
            <a:r>
              <a:rPr lang="es-EC" sz="1600" dirty="0" smtClean="0"/>
              <a:t>3.500</a:t>
            </a:r>
            <a:endParaRPr lang="es-EC" sz="1600" dirty="0" smtClean="0">
              <a:solidFill>
                <a:schemeClr val="tx1"/>
              </a:solidFill>
            </a:endParaRPr>
          </a:p>
        </p:txBody>
      </p:sp>
      <p:sp>
        <p:nvSpPr>
          <p:cNvPr id="31" name="30 Forma libre"/>
          <p:cNvSpPr/>
          <p:nvPr/>
        </p:nvSpPr>
        <p:spPr>
          <a:xfrm>
            <a:off x="3746376" y="5527407"/>
            <a:ext cx="177552" cy="354856"/>
          </a:xfrm>
          <a:custGeom>
            <a:avLst/>
            <a:gdLst>
              <a:gd name="connsiteX0" fmla="*/ 0 w 1175657"/>
              <a:gd name="connsiteY0" fmla="*/ 1074057 h 1407886"/>
              <a:gd name="connsiteX1" fmla="*/ 478971 w 1175657"/>
              <a:gd name="connsiteY1" fmla="*/ 1407886 h 1407886"/>
              <a:gd name="connsiteX2" fmla="*/ 1175657 w 1175657"/>
              <a:gd name="connsiteY2" fmla="*/ 0 h 1407886"/>
              <a:gd name="connsiteX3" fmla="*/ 420914 w 1175657"/>
              <a:gd name="connsiteY3" fmla="*/ 1117600 h 1407886"/>
              <a:gd name="connsiteX4" fmla="*/ 0 w 1175657"/>
              <a:gd name="connsiteY4" fmla="*/ 1074057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1407886">
                <a:moveTo>
                  <a:pt x="0" y="1074057"/>
                </a:moveTo>
                <a:lnTo>
                  <a:pt x="478971" y="1407886"/>
                </a:lnTo>
                <a:lnTo>
                  <a:pt x="1175657" y="0"/>
                </a:lnTo>
                <a:lnTo>
                  <a:pt x="420914" y="1117600"/>
                </a:lnTo>
                <a:lnTo>
                  <a:pt x="0" y="10740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t="14761" b="12960"/>
          <a:stretch>
            <a:fillRect/>
          </a:stretch>
        </p:blipFill>
        <p:spPr bwMode="auto">
          <a:xfrm>
            <a:off x="2195736" y="1691516"/>
            <a:ext cx="5497289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1700808"/>
          <a:ext cx="5472607" cy="946404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{17292A2E-F333-43FB-9621-5CBBE7FDCDCB}</a:tableStyleId>
              </a:tblPr>
              <a:tblGrid>
                <a:gridCol w="2088232"/>
                <a:gridCol w="792088"/>
                <a:gridCol w="1440160"/>
                <a:gridCol w="1152127"/>
              </a:tblGrid>
              <a:tr h="304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EC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2.001</a:t>
                      </a:r>
                      <a:endParaRPr lang="es-EC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2.005</a:t>
                      </a:r>
                      <a:endParaRPr lang="es-EC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2.010</a:t>
                      </a:r>
                      <a:endParaRPr lang="es-EC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Aportaciones socias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4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10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VAR.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200%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250%</a:t>
                      </a:r>
                      <a:endParaRPr lang="es-EC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534560" y="980728"/>
            <a:ext cx="6853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solidFill>
                  <a:schemeClr val="accent6"/>
                </a:solidFill>
              </a:rPr>
              <a:t>VARIACIÓN APORTACIÓN INDIVIDUAL SOCIAS - AHORRO</a:t>
            </a:r>
            <a:endParaRPr lang="es-EC" sz="2000" dirty="0">
              <a:solidFill>
                <a:schemeClr val="accent6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475656" y="3676825"/>
          <a:ext cx="3888432" cy="2056431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22956"/>
                <a:gridCol w="1665476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ACTIVIDAD</a:t>
                      </a:r>
                      <a:endParaRPr lang="es-EC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PARTICIPACIÓN REAL</a:t>
                      </a:r>
                      <a:endParaRPr lang="es-EC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335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SimSun"/>
                          <a:cs typeface="Times New Roman"/>
                        </a:rPr>
                        <a:t>Compra animales y alimento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SimSun"/>
                          <a:cs typeface="Times New Roman"/>
                        </a:rPr>
                        <a:t>60%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SimSun"/>
                          <a:cs typeface="Times New Roman"/>
                        </a:rPr>
                        <a:t>Emergencias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SimSun"/>
                          <a:cs typeface="Times New Roman"/>
                        </a:rPr>
                        <a:t>25%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Times New Roman"/>
                          <a:ea typeface="SimSun"/>
                          <a:cs typeface="Times New Roman"/>
                        </a:rPr>
                        <a:t>Autoconsumo</a:t>
                      </a:r>
                      <a:endParaRPr lang="es-EC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SimSu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SimSun"/>
                          <a:cs typeface="Times New Roman"/>
                        </a:rPr>
                        <a:t>TOTAL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SimSun"/>
                          <a:cs typeface="Times New Roman"/>
                        </a:rPr>
                        <a:t>100%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403648" y="2996952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Actividad a la que se dirige el crédito</a:t>
            </a:r>
            <a:endParaRPr lang="es-EC" dirty="0">
              <a:solidFill>
                <a:schemeClr val="accent6"/>
              </a:solidFill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5868144" y="3429000"/>
            <a:ext cx="2952328" cy="2520280"/>
          </a:xfrm>
          <a:prstGeom prst="flowChartAlternateProcess">
            <a:avLst/>
          </a:prstGeom>
          <a:solidFill>
            <a:srgbClr val="AFFF8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El impacto de las microfinanzas de la comuna se entiende mediante el ahorro generado por los socios permitiendo la continuidad del servicio brindado a demás de destacar un porcentaje representativo en el destino del crédito hacia actividades productivas.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4294967295"/>
          </p:nvPr>
        </p:nvSpPr>
        <p:spPr>
          <a:xfrm>
            <a:off x="971600" y="2564904"/>
            <a:ext cx="7920880" cy="16155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EVALUACIÓN FINANCIERA </a:t>
            </a:r>
          </a:p>
          <a:p>
            <a:pPr algn="ctr">
              <a:buNone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DEL PROYECTO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9610" y="1124744"/>
            <a:ext cx="662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INGRESOS SIN INTERVENCIÓN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3529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79713" y="836712"/>
            <a:ext cx="6120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COSTOS Y GASTOS SIN INTERVENCIÓN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0567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87624" y="764704"/>
            <a:ext cx="768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FLUJO DE CAJA SIN INTERVENCIÓN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128792" cy="451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3744416" cy="17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3456384" cy="16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051720" y="548680"/>
            <a:ext cx="6048672" cy="523220"/>
          </a:xfrm>
          <a:prstGeom prst="rect">
            <a:avLst/>
          </a:prstGeom>
          <a:ln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EVALUACIÓN PROPUESTA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051720" y="83671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INVERSIONES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5608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051720" y="83671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INVERSIONES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7200800" cy="34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051720" y="83671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INGRESOS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352928" cy="28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051720" y="83671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COSTOS Y GASTOS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200800" cy="42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295128" y="548680"/>
            <a:ext cx="7597352" cy="576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DETERMINACIÓN DEL PROBLEMA</a:t>
            </a:r>
            <a:endParaRPr lang="es-EC" sz="29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11960" y="3356992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1331640" y="4581129"/>
            <a:ext cx="7272808" cy="92333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5000">
                <a:schemeClr val="accent4">
                  <a:tint val="92000"/>
                  <a:shade val="99000"/>
                  <a:satMod val="170000"/>
                </a:schemeClr>
              </a:gs>
              <a:gs pos="62000">
                <a:schemeClr val="accent4">
                  <a:tint val="96000"/>
                  <a:shade val="80000"/>
                  <a:satMod val="170000"/>
                </a:schemeClr>
              </a:gs>
              <a:gs pos="97000">
                <a:schemeClr val="accent4">
                  <a:tint val="98000"/>
                  <a:shade val="63000"/>
                  <a:satMod val="170000"/>
                </a:schemeClr>
              </a:gs>
              <a:gs pos="100000">
                <a:schemeClr val="accent4">
                  <a:shade val="62000"/>
                  <a:satMod val="17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Se han realizado estudios a nivel general de estas instituciones pero lamentablemente no existe un estudio que ayude a medir el impacto generado por estas en la comuna de Cocotog.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15616" y="1484784"/>
          <a:ext cx="72728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5616624" cy="151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2051720" y="83671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DEPRECIACIÓN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51720" y="83671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FLUJO DE CAJA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912768" cy="44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691680" y="1484784"/>
            <a:ext cx="662473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CRITERIOS DE EVALUACIÓN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4032448" cy="14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124744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TMAR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213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907704" y="2060848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Tasas para cálculo TMAR</a:t>
            </a:r>
            <a:endParaRPr lang="es-EC" dirty="0">
              <a:solidFill>
                <a:schemeClr val="accent6"/>
              </a:solidFill>
            </a:endParaRP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4716016" y="2276872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 =	8,26%+ 4% + (8,26% x 4,16%)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TMAR= 	8,26%+ 4,16%+ 0,34%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TMAR=	12,76%	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65104"/>
            <a:ext cx="4000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499992" y="3717032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TMAR Global</a:t>
            </a:r>
            <a:endParaRPr lang="es-EC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124744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VALOR ACTUAL NETO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43924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403648" y="836712"/>
            <a:ext cx="69847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RELACIÓN BENEFICIO COSTO 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r="1844"/>
          <a:stretch>
            <a:fillRect/>
          </a:stretch>
        </p:blipFill>
        <p:spPr bwMode="auto">
          <a:xfrm>
            <a:off x="2029394" y="1798092"/>
            <a:ext cx="5998990" cy="38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043608" y="908720"/>
            <a:ext cx="781236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TASA INTERNA DE RETORNO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65391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329940" cy="27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971600" y="1124744"/>
            <a:ext cx="777686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PERIODO DE RECUPERACIÓN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46152" b="27476"/>
          <a:stretch>
            <a:fillRect/>
          </a:stretch>
        </p:blipFill>
        <p:spPr bwMode="auto">
          <a:xfrm>
            <a:off x="2267744" y="1916832"/>
            <a:ext cx="51125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764704"/>
            <a:ext cx="7741852" cy="954107"/>
          </a:xfrm>
          <a:prstGeom prst="rect">
            <a:avLst/>
          </a:prstGeom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EVALUACIÓN PROYECTO Y PROPUESTA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35896" y="1988840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/>
                </a:solidFill>
              </a:rPr>
              <a:t>Estructura financiamiento</a:t>
            </a:r>
            <a:endParaRPr lang="es-EC" dirty="0">
              <a:solidFill>
                <a:schemeClr val="accent6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6696744" cy="93610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16506" y="620688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INGRESOS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616745" cy="27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4486910" cy="214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75656" y="2492896"/>
            <a:ext cx="7200800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3 Título"/>
          <p:cNvSpPr txBox="1">
            <a:spLocks/>
          </p:cNvSpPr>
          <p:nvPr/>
        </p:nvSpPr>
        <p:spPr>
          <a:xfrm>
            <a:off x="1259632" y="548680"/>
            <a:ext cx="6480720" cy="5760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x-none" sz="2900" b="1" spc="30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OBJETIVOS DEL PROYECTO</a:t>
            </a:r>
            <a:endParaRPr lang="es-EC" sz="29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475656" y="1340768"/>
          <a:ext cx="712879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99792" y="692696"/>
            <a:ext cx="4203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COSTOS Y GASTOS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2952328" y="3356992"/>
            <a:ext cx="3851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FLUJO DE CAJA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r="5078"/>
          <a:stretch>
            <a:fillRect/>
          </a:stretch>
        </p:blipFill>
        <p:spPr bwMode="auto">
          <a:xfrm>
            <a:off x="1547664" y="1484784"/>
            <a:ext cx="65527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49080"/>
            <a:ext cx="66247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63888" y="764704"/>
            <a:ext cx="341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UTILIDAD NETA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1880" y="3284984"/>
            <a:ext cx="33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RENTABILIDAD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r="4467"/>
          <a:stretch>
            <a:fillRect/>
          </a:stretch>
        </p:blipFill>
        <p:spPr bwMode="auto">
          <a:xfrm>
            <a:off x="1763688" y="1700808"/>
            <a:ext cx="61926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 r="5348"/>
          <a:stretch>
            <a:fillRect/>
          </a:stretch>
        </p:blipFill>
        <p:spPr bwMode="auto">
          <a:xfrm>
            <a:off x="2051720" y="4221088"/>
            <a:ext cx="56886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79712" y="692696"/>
            <a:ext cx="6068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CRITERIOS DE EVALUACIÓN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976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4294967295"/>
          </p:nvPr>
        </p:nvSpPr>
        <p:spPr>
          <a:xfrm>
            <a:off x="1115616" y="2636912"/>
            <a:ext cx="7772400" cy="2265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CONCLUSIONES </a:t>
            </a:r>
          </a:p>
          <a:p>
            <a:pPr algn="ctr">
              <a:buNone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Y</a:t>
            </a:r>
          </a:p>
          <a:p>
            <a:pPr algn="ctr">
              <a:buNone/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RECOMENDACIONES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124744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CONCLUSIONES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475656" y="2204864"/>
          <a:ext cx="715245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19672" y="4365104"/>
            <a:ext cx="6984776" cy="1477328"/>
          </a:xfrm>
          <a:prstGeom prst="rect">
            <a:avLst/>
          </a:prstGeom>
          <a:ln w="381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impacto de la Comuna San José de Cocotog no se atribuye únicamente a las microfinanzas, el gobierno y factores externos, han influido para los efectos alcanzados. Por su parte las microfinanzas han permitido mantener estabilidad económica en los hogares; por lo que se registran réplicas de proyectos </a:t>
            </a:r>
            <a:r>
              <a:rPr lang="es-EC" dirty="0" err="1" smtClean="0"/>
              <a:t>microfinancieros</a:t>
            </a:r>
            <a:r>
              <a:rPr lang="es-EC" dirty="0" smtClean="0"/>
              <a:t> aplicados al sector.</a:t>
            </a:r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124744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RECOMENDACIONES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43608" y="1772816"/>
          <a:ext cx="79208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547664" y="4077072"/>
            <a:ext cx="7128792" cy="1477328"/>
          </a:xfrm>
          <a:prstGeom prst="rect">
            <a:avLst/>
          </a:prstGeom>
          <a:ln w="381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dirty="0" smtClean="0"/>
              <a:t>Aplicar en un futuro para la medición del Impacto generado por entidades </a:t>
            </a:r>
            <a:r>
              <a:rPr lang="es-EC" dirty="0" err="1" smtClean="0"/>
              <a:t>microfinancieras</a:t>
            </a:r>
            <a:r>
              <a:rPr lang="es-EC" dirty="0" smtClean="0"/>
              <a:t>, el Modelo indicado por el CEPAL, para el cual es necesario determinar el escenario del grupo beneficiario y de control, desde su inicio con el fin de ver su evolución y los impactos generados en los objetivos del proyecto.</a:t>
            </a:r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432560" y="2132856"/>
            <a:ext cx="7406640" cy="1472184"/>
          </a:xfrm>
        </p:spPr>
        <p:txBody>
          <a:bodyPr/>
          <a:lstStyle/>
          <a:p>
            <a:pPr algn="r"/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Gracias por su atención</a:t>
            </a:r>
            <a:endParaRPr lang="es-EC" sz="2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19672" y="5373216"/>
            <a:ext cx="7056784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547664" y="2204864"/>
            <a:ext cx="7200800" cy="936104"/>
          </a:xfrm>
          <a:prstGeom prst="roundRect">
            <a:avLst/>
          </a:prstGeom>
          <a:solidFill>
            <a:srgbClr val="99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3284984"/>
            <a:ext cx="7200800" cy="792088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619672" y="4221088"/>
            <a:ext cx="7056784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331640" y="1196752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 Título"/>
          <p:cNvSpPr txBox="1">
            <a:spLocks/>
          </p:cNvSpPr>
          <p:nvPr/>
        </p:nvSpPr>
        <p:spPr>
          <a:xfrm>
            <a:off x="1259632" y="548680"/>
            <a:ext cx="6480720" cy="5760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x-none" sz="2900" b="1" spc="30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OBJETIVOS DEL PROYECTO</a:t>
            </a:r>
            <a:endParaRPr lang="es-EC" sz="29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3131840" y="548680"/>
            <a:ext cx="2592288" cy="576064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s-EC" sz="29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HIPÓTESIS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47664" y="4365104"/>
            <a:ext cx="633670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Las microfinanzas ayudan al desarrollo económico de la comuna San José de Cocotog, parroquia Zámbiza, cantón Quito, Provincia Pichincha. </a:t>
            </a: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97282" name="Picture 2" descr="http://t1.gstatic.com/images?q=tbn:ANd9GcQYaMdXesNLUP5JfpDODP-5cTCV7gisjXdrhpDPtfJ210Y8H8v3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0913"/>
            <a:ext cx="3600400" cy="209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4" name="Picture 4" descr="http://t3.gstatic.com/images?q=tbn:ANd9GcSYVslcpSTYx3zVtIv3w15zQ803aSAnXP7Kc8AEQYR0qnIG3cd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185" y="980728"/>
            <a:ext cx="1781175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331640" y="4509120"/>
          <a:ext cx="727280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7" cstate="print"/>
          <a:srcRect l="5607"/>
          <a:stretch>
            <a:fillRect/>
          </a:stretch>
        </p:blipFill>
        <p:spPr bwMode="auto">
          <a:xfrm>
            <a:off x="2915816" y="1556792"/>
            <a:ext cx="3528392" cy="24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043608" y="692696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MICROFINANZAS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691680" y="1412776"/>
          <a:ext cx="68407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Título"/>
          <p:cNvSpPr txBox="1">
            <a:spLocks/>
          </p:cNvSpPr>
          <p:nvPr/>
        </p:nvSpPr>
        <p:spPr>
          <a:xfrm>
            <a:off x="2627784" y="692696"/>
            <a:ext cx="5472608" cy="57606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bevelT w="19050" h="19050" prst="angle"/>
              <a:extrusionClr>
                <a:srgbClr val="FF0000"/>
              </a:extrusionClr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ASPECTOS MUNDIALES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1187624" y="692696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s-EC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MICROCRÉDITO</a:t>
            </a: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043608" y="4293096"/>
            <a:ext cx="3600400" cy="57606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2200" b="1" dirty="0" smtClean="0">
                <a:ln/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Microcrédito Individual</a:t>
            </a: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8582" t="56300" r="27464" b="31100"/>
          <a:stretch>
            <a:fillRect/>
          </a:stretch>
        </p:blipFill>
        <p:spPr bwMode="auto">
          <a:xfrm>
            <a:off x="1115616" y="4769734"/>
            <a:ext cx="2952328" cy="153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4572000" y="4293096"/>
            <a:ext cx="4320480" cy="57606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2200" b="1" dirty="0" smtClean="0">
                <a:ln/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Microcrédito grupal o solidario</a:t>
            </a: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EC" sz="2200" b="1" dirty="0" smtClean="0">
              <a:ln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9090" t="33570" r="23594" b="37400"/>
          <a:stretch>
            <a:fillRect/>
          </a:stretch>
        </p:blipFill>
        <p:spPr bwMode="auto">
          <a:xfrm>
            <a:off x="5076056" y="4837852"/>
            <a:ext cx="3096344" cy="161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1100" t="34880" r="30313" b="38660"/>
          <a:stretch>
            <a:fillRect/>
          </a:stretch>
        </p:blipFill>
        <p:spPr bwMode="auto">
          <a:xfrm>
            <a:off x="2219739" y="1484784"/>
            <a:ext cx="53765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6147</TotalTime>
  <Words>957</Words>
  <Application>Microsoft Office PowerPoint</Application>
  <PresentationFormat>Presentación en pantalla (4:3)</PresentationFormat>
  <Paragraphs>199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Solsticio</vt:lpstr>
      <vt:lpstr>“IMPACTO DE LAS MICROFINANZAS EN EL DESARROLLO DE LA COMUNA COCOTOG DE LA PARROQUIA ZÁMBIZA, CANTÓN QUITO, EN LOS ÚLTIMOS DIEZ AÑOS. CASO: CAJA SOLIDARIA JESÚS DEL GRAN PODER”</vt:lpstr>
      <vt:lpstr>COMUNA SAN JOSÉ DE COCOTOG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Gracias por su atención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III</dc:title>
  <dc:creator>USER</dc:creator>
  <cp:lastModifiedBy>USER</cp:lastModifiedBy>
  <cp:revision>288</cp:revision>
  <dcterms:created xsi:type="dcterms:W3CDTF">2013-03-01T23:32:52Z</dcterms:created>
  <dcterms:modified xsi:type="dcterms:W3CDTF">2013-05-10T15:32:09Z</dcterms:modified>
</cp:coreProperties>
</file>