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95" r:id="rId2"/>
    <p:sldId id="327" r:id="rId3"/>
    <p:sldId id="296" r:id="rId4"/>
    <p:sldId id="298" r:id="rId5"/>
    <p:sldId id="341" r:id="rId6"/>
    <p:sldId id="342" r:id="rId7"/>
    <p:sldId id="328" r:id="rId8"/>
    <p:sldId id="329" r:id="rId9"/>
    <p:sldId id="301" r:id="rId10"/>
    <p:sldId id="302" r:id="rId11"/>
    <p:sldId id="303" r:id="rId12"/>
    <p:sldId id="304" r:id="rId13"/>
    <p:sldId id="305" r:id="rId14"/>
    <p:sldId id="306" r:id="rId15"/>
    <p:sldId id="312" r:id="rId16"/>
    <p:sldId id="291" r:id="rId17"/>
    <p:sldId id="293" r:id="rId18"/>
    <p:sldId id="294" r:id="rId19"/>
    <p:sldId id="292" r:id="rId20"/>
    <p:sldId id="307" r:id="rId21"/>
    <p:sldId id="308" r:id="rId22"/>
    <p:sldId id="309" r:id="rId23"/>
    <p:sldId id="315" r:id="rId24"/>
    <p:sldId id="316" r:id="rId25"/>
    <p:sldId id="318" r:id="rId26"/>
    <p:sldId id="311" r:id="rId27"/>
    <p:sldId id="257" r:id="rId28"/>
    <p:sldId id="258" r:id="rId29"/>
    <p:sldId id="260" r:id="rId30"/>
    <p:sldId id="322" r:id="rId31"/>
    <p:sldId id="262" r:id="rId32"/>
    <p:sldId id="263" r:id="rId33"/>
    <p:sldId id="264" r:id="rId34"/>
    <p:sldId id="265" r:id="rId35"/>
    <p:sldId id="266" r:id="rId36"/>
    <p:sldId id="267" r:id="rId37"/>
    <p:sldId id="268" r:id="rId38"/>
    <p:sldId id="269" r:id="rId39"/>
    <p:sldId id="270" r:id="rId40"/>
    <p:sldId id="271" r:id="rId41"/>
    <p:sldId id="272" r:id="rId42"/>
    <p:sldId id="273" r:id="rId43"/>
    <p:sldId id="274" r:id="rId44"/>
    <p:sldId id="285" r:id="rId45"/>
    <p:sldId id="275" r:id="rId46"/>
    <p:sldId id="276" r:id="rId47"/>
    <p:sldId id="335" r:id="rId48"/>
    <p:sldId id="336" r:id="rId49"/>
    <p:sldId id="337" r:id="rId50"/>
    <p:sldId id="338" r:id="rId51"/>
    <p:sldId id="339" r:id="rId52"/>
    <p:sldId id="340" r:id="rId53"/>
    <p:sldId id="323" r:id="rId54"/>
    <p:sldId id="324" r:id="rId55"/>
    <p:sldId id="325" r:id="rId56"/>
    <p:sldId id="326" r:id="rId57"/>
    <p:sldId id="334" r:id="rId58"/>
    <p:sldId id="313" r:id="rId59"/>
    <p:sldId id="330" r:id="rId60"/>
    <p:sldId id="331" r:id="rId61"/>
    <p:sldId id="332" r:id="rId62"/>
    <p:sldId id="333" r:id="rId6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07" autoAdjust="0"/>
    <p:restoredTop sz="93950" autoAdjust="0"/>
  </p:normalViewPr>
  <p:slideViewPr>
    <p:cSldViewPr>
      <p:cViewPr>
        <p:scale>
          <a:sx n="80" d="100"/>
          <a:sy n="80" d="100"/>
        </p:scale>
        <p:origin x="-94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AREN\Documents\Desktop\TESIS%2005-04-2013\Ingresos\Ingresos%202009%20-%20201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KAREN\Documents\Desktop\TESIS%2005-04-2013\Egresos\Pensiones%20sin%2013%20y%2014.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KAREN\Documents\Desktop\TESIS%2005-04-2013\Egresos\Total%20Egresos%202009-2012.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KAREN\Documents\Desktop\TESIS%2005-04-2013\Egresos\Total%20Egresos%202009-2012.xls" TargetMode="Externa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KAREN\Documents\Desktop\TESIS%2005-04-2013\Ingresos\Ingresos%202009%20-%202012.xlsx" TargetMode="Externa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6.xml.rels><?xml version="1.0" encoding="UTF-8" standalone="yes"?>
<Relationships xmlns="http://schemas.openxmlformats.org/package/2006/relationships"><Relationship Id="rId1" Type="http://schemas.openxmlformats.org/officeDocument/2006/relationships/oleObject" Target="file:///C:\Users\KAREN\Documents\Desktop\cap%20III%20y%20IV\Informaci&#243;n\Cuentas%20por%20Cobrar.xls"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KAREN\Documents\Estructura%20de%20Inversiones%20Financieras.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Users\KAREN\Documents\Desktop\Evoluciones%20CAP%20III\Estructura%20de%20Inversiones%20Financieras\Estructura%20de%20Inversiones%20Financieras.xlsx" TargetMode="Externa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KAREN\Documents\Desktop\TESIS%2005-04-2013\Ingresos\Ingresos%202009%20-%202012.xlsx" TargetMode="Externa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34.xml.rels><?xml version="1.0" encoding="UTF-8" standalone="yes"?>
<Relationships xmlns="http://schemas.openxmlformats.org/package/2006/relationships"><Relationship Id="rId1" Type="http://schemas.openxmlformats.org/officeDocument/2006/relationships/oleObject" Target="file:///C:\Users\KAREN\Documents\Desktop\Evoluciones%20CAP%20III\Modelos\Baumol%202009%20-%202012.xlsx" TargetMode="Externa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37.xml.rels><?xml version="1.0" encoding="UTF-8" standalone="yes"?>
<Relationships xmlns="http://schemas.openxmlformats.org/package/2006/relationships"><Relationship Id="rId1" Type="http://schemas.openxmlformats.org/officeDocument/2006/relationships/oleObject" Target="file:///C:\Users\KAREN\Documents\Desktop\TESIS%2005-04-2013\Modelos\miller%20y%20Orr\Mille%20y%20Orr%202009%20-%202012%20actual.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C:\Users\KAREN\Documents\Desktop\Propuesta.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oleObject" Target="file:///C:\Users\KAREN\Documents\Desktop\TESIS%2005-04-2013\Ingresos\Ingresos%202009%20-%20201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KAREN\Documents\Desktop\TESIS%2005-04-2013\Ingresos\Ingresos%202009%20-%20201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KAREN\Documents\Desktop\TESIS%2005-04-2013\Ingresos\Ingresos%202009%20-%202012.xlsx"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layout>
        <c:manualLayout>
          <c:xMode val="edge"/>
          <c:yMode val="edge"/>
          <c:x val="0.12890976673089968"/>
          <c:y val="0"/>
        </c:manualLayout>
      </c:layout>
      <c:overlay val="0"/>
      <c:txPr>
        <a:bodyPr/>
        <a:lstStyle/>
        <a:p>
          <a:pPr>
            <a:defRPr lang="es-ES" sz="1200"/>
          </a:pPr>
          <a:endParaRPr lang="es-ES"/>
        </a:p>
      </c:txPr>
    </c:title>
    <c:autoTitleDeleted val="0"/>
    <c:plotArea>
      <c:layout/>
      <c:lineChart>
        <c:grouping val="standard"/>
        <c:varyColors val="0"/>
        <c:ser>
          <c:idx val="0"/>
          <c:order val="0"/>
          <c:tx>
            <c:strRef>
              <c:f>Ingresos!$B$6</c:f>
              <c:strCache>
                <c:ptCount val="1"/>
                <c:pt idx="0">
                  <c:v>Aportes Individual y Patronal (Aportes a la Seguridad Social)</c:v>
                </c:pt>
              </c:strCache>
            </c:strRef>
          </c:tx>
          <c:spPr>
            <a:ln w="15875"/>
          </c:spPr>
          <c:marker>
            <c:symbol val="circle"/>
            <c:size val="3"/>
          </c:marker>
          <c:cat>
            <c:strRef>
              <c:f>Ingresos!$C$3:$AX$3</c:f>
              <c:strCache>
                <c:ptCount val="48"/>
                <c:pt idx="0">
                  <c:v>Enero-2009</c:v>
                </c:pt>
                <c:pt idx="1">
                  <c:v>Febrero-2009</c:v>
                </c:pt>
                <c:pt idx="2">
                  <c:v>Marzo-2009</c:v>
                </c:pt>
                <c:pt idx="3">
                  <c:v>Abril-2009</c:v>
                </c:pt>
                <c:pt idx="4">
                  <c:v>Mayo-2009</c:v>
                </c:pt>
                <c:pt idx="5">
                  <c:v>Junio-2009</c:v>
                </c:pt>
                <c:pt idx="6">
                  <c:v>Julio-2009</c:v>
                </c:pt>
                <c:pt idx="7">
                  <c:v>Agosto-2009</c:v>
                </c:pt>
                <c:pt idx="8">
                  <c:v>Septiembre-2009</c:v>
                </c:pt>
                <c:pt idx="9">
                  <c:v>Octubre-2009</c:v>
                </c:pt>
                <c:pt idx="10">
                  <c:v>Noviembre-2009</c:v>
                </c:pt>
                <c:pt idx="11">
                  <c:v>Diciembre-2009</c:v>
                </c:pt>
                <c:pt idx="12">
                  <c:v>Enero-2010</c:v>
                </c:pt>
                <c:pt idx="13">
                  <c:v>Febrero-2010</c:v>
                </c:pt>
                <c:pt idx="14">
                  <c:v>Marzo-2010</c:v>
                </c:pt>
                <c:pt idx="15">
                  <c:v>Abril-2010</c:v>
                </c:pt>
                <c:pt idx="16">
                  <c:v>Mayo-2010</c:v>
                </c:pt>
                <c:pt idx="17">
                  <c:v>Junio-2010</c:v>
                </c:pt>
                <c:pt idx="18">
                  <c:v>Julio-2010</c:v>
                </c:pt>
                <c:pt idx="19">
                  <c:v>Agosto-2010</c:v>
                </c:pt>
                <c:pt idx="20">
                  <c:v>Septiembre-2010</c:v>
                </c:pt>
                <c:pt idx="21">
                  <c:v>Octubre-2010</c:v>
                </c:pt>
                <c:pt idx="22">
                  <c:v>Noviembre-2010</c:v>
                </c:pt>
                <c:pt idx="23">
                  <c:v>Diciembre-2010</c:v>
                </c:pt>
                <c:pt idx="24">
                  <c:v>Enero-2011</c:v>
                </c:pt>
                <c:pt idx="25">
                  <c:v>Febrero-2011</c:v>
                </c:pt>
                <c:pt idx="26">
                  <c:v>Marzo-2011</c:v>
                </c:pt>
                <c:pt idx="27">
                  <c:v>Abril-2011</c:v>
                </c:pt>
                <c:pt idx="28">
                  <c:v>Mayo-2011</c:v>
                </c:pt>
                <c:pt idx="29">
                  <c:v>Junio-2011</c:v>
                </c:pt>
                <c:pt idx="30">
                  <c:v>Julio-2011</c:v>
                </c:pt>
                <c:pt idx="31">
                  <c:v>Agosto-2011</c:v>
                </c:pt>
                <c:pt idx="32">
                  <c:v>Septiembre-2011</c:v>
                </c:pt>
                <c:pt idx="33">
                  <c:v>Octubre-2011</c:v>
                </c:pt>
                <c:pt idx="34">
                  <c:v>Noviembre-2011</c:v>
                </c:pt>
                <c:pt idx="35">
                  <c:v>Diciembre-2011</c:v>
                </c:pt>
                <c:pt idx="36">
                  <c:v>Enero-2012</c:v>
                </c:pt>
                <c:pt idx="37">
                  <c:v>Febrero-2012</c:v>
                </c:pt>
                <c:pt idx="38">
                  <c:v>Marzo-2012</c:v>
                </c:pt>
                <c:pt idx="39">
                  <c:v>Abril-2012</c:v>
                </c:pt>
                <c:pt idx="40">
                  <c:v>Mayo-2012</c:v>
                </c:pt>
                <c:pt idx="41">
                  <c:v>Junio-2012</c:v>
                </c:pt>
                <c:pt idx="42">
                  <c:v>Julio-2012</c:v>
                </c:pt>
                <c:pt idx="43">
                  <c:v>Agosto-2012</c:v>
                </c:pt>
                <c:pt idx="44">
                  <c:v>Septiembre-2012</c:v>
                </c:pt>
                <c:pt idx="45">
                  <c:v>Octubre-2012</c:v>
                </c:pt>
                <c:pt idx="46">
                  <c:v>Noviembre-2012</c:v>
                </c:pt>
                <c:pt idx="47">
                  <c:v>Diciembre-2012</c:v>
                </c:pt>
              </c:strCache>
            </c:strRef>
          </c:cat>
          <c:val>
            <c:numRef>
              <c:f>Ingresos!$C$6:$AX$6</c:f>
              <c:numCache>
                <c:formatCode>_-* #,##0\ _€_-;\-* #,##0\ _€_-;_-* "-"??\ _€_-;_-@_-</c:formatCode>
                <c:ptCount val="48"/>
                <c:pt idx="0">
                  <c:v>127.31</c:v>
                </c:pt>
                <c:pt idx="1">
                  <c:v>25924291.809999999</c:v>
                </c:pt>
                <c:pt idx="2">
                  <c:v>47021696.170000002</c:v>
                </c:pt>
                <c:pt idx="3">
                  <c:v>16282120.51</c:v>
                </c:pt>
                <c:pt idx="4">
                  <c:v>29795745.59</c:v>
                </c:pt>
                <c:pt idx="5">
                  <c:v>3039893.08</c:v>
                </c:pt>
                <c:pt idx="6">
                  <c:v>855.06</c:v>
                </c:pt>
                <c:pt idx="7">
                  <c:v>4311752.9400000004</c:v>
                </c:pt>
                <c:pt idx="8">
                  <c:v>28707854.890000001</c:v>
                </c:pt>
                <c:pt idx="9">
                  <c:v>58805319.940000005</c:v>
                </c:pt>
                <c:pt idx="10">
                  <c:v>27993056.699999999</c:v>
                </c:pt>
                <c:pt idx="11">
                  <c:v>45236214.910000004</c:v>
                </c:pt>
                <c:pt idx="12">
                  <c:v>49598997.400000006</c:v>
                </c:pt>
                <c:pt idx="13">
                  <c:v>28114761.199999999</c:v>
                </c:pt>
                <c:pt idx="14">
                  <c:v>479.82</c:v>
                </c:pt>
                <c:pt idx="15">
                  <c:v>54585043.830000006</c:v>
                </c:pt>
                <c:pt idx="16">
                  <c:v>53644795.520000003</c:v>
                </c:pt>
                <c:pt idx="17">
                  <c:v>26638518.510000005</c:v>
                </c:pt>
                <c:pt idx="18">
                  <c:v>26414391.93</c:v>
                </c:pt>
                <c:pt idx="19">
                  <c:v>26254257.75</c:v>
                </c:pt>
                <c:pt idx="20">
                  <c:v>26998546.710000001</c:v>
                </c:pt>
                <c:pt idx="21">
                  <c:v>34556344.75</c:v>
                </c:pt>
                <c:pt idx="22">
                  <c:v>28235775.25</c:v>
                </c:pt>
                <c:pt idx="23">
                  <c:v>27813416.41</c:v>
                </c:pt>
                <c:pt idx="24">
                  <c:v>28133314.530000001</c:v>
                </c:pt>
                <c:pt idx="25">
                  <c:v>27948456.309999999</c:v>
                </c:pt>
                <c:pt idx="26">
                  <c:v>55128789.490000002</c:v>
                </c:pt>
                <c:pt idx="27">
                  <c:v>27272935.77</c:v>
                </c:pt>
                <c:pt idx="28">
                  <c:v>36675189.220000014</c:v>
                </c:pt>
                <c:pt idx="29">
                  <c:v>29094932.520000003</c:v>
                </c:pt>
                <c:pt idx="30">
                  <c:v>29779370.81000001</c:v>
                </c:pt>
                <c:pt idx="31">
                  <c:v>971031.82000000018</c:v>
                </c:pt>
                <c:pt idx="32">
                  <c:v>58643529.270000011</c:v>
                </c:pt>
                <c:pt idx="33">
                  <c:v>162.97</c:v>
                </c:pt>
                <c:pt idx="34">
                  <c:v>24899801.230000004</c:v>
                </c:pt>
                <c:pt idx="35">
                  <c:v>34943677.510000005</c:v>
                </c:pt>
                <c:pt idx="36">
                  <c:v>29981818.699999999</c:v>
                </c:pt>
                <c:pt idx="37">
                  <c:v>30274570.75</c:v>
                </c:pt>
                <c:pt idx="38">
                  <c:v>33547016.170000009</c:v>
                </c:pt>
                <c:pt idx="39">
                  <c:v>61923852.760000013</c:v>
                </c:pt>
                <c:pt idx="40">
                  <c:v>32267827.869999997</c:v>
                </c:pt>
                <c:pt idx="41">
                  <c:v>3800</c:v>
                </c:pt>
                <c:pt idx="42">
                  <c:v>54587561.920000002</c:v>
                </c:pt>
                <c:pt idx="43">
                  <c:v>40135882.090000011</c:v>
                </c:pt>
                <c:pt idx="44">
                  <c:v>28317934.079999998</c:v>
                </c:pt>
                <c:pt idx="45">
                  <c:v>27538911.990000002</c:v>
                </c:pt>
                <c:pt idx="46">
                  <c:v>27831336.789999992</c:v>
                </c:pt>
                <c:pt idx="47">
                  <c:v>58640.43</c:v>
                </c:pt>
              </c:numCache>
            </c:numRef>
          </c:val>
          <c:smooth val="0"/>
        </c:ser>
        <c:dLbls>
          <c:showLegendKey val="0"/>
          <c:showVal val="0"/>
          <c:showCatName val="0"/>
          <c:showSerName val="0"/>
          <c:showPercent val="0"/>
          <c:showBubbleSize val="0"/>
        </c:dLbls>
        <c:marker val="1"/>
        <c:smooth val="0"/>
        <c:axId val="80030336"/>
        <c:axId val="80081280"/>
      </c:lineChart>
      <c:catAx>
        <c:axId val="80030336"/>
        <c:scaling>
          <c:orientation val="minMax"/>
        </c:scaling>
        <c:delete val="0"/>
        <c:axPos val="b"/>
        <c:majorTickMark val="out"/>
        <c:minorTickMark val="none"/>
        <c:tickLblPos val="nextTo"/>
        <c:txPr>
          <a:bodyPr/>
          <a:lstStyle/>
          <a:p>
            <a:pPr>
              <a:defRPr lang="es-ES"/>
            </a:pPr>
            <a:endParaRPr lang="es-ES"/>
          </a:p>
        </c:txPr>
        <c:crossAx val="80081280"/>
        <c:crosses val="autoZero"/>
        <c:auto val="1"/>
        <c:lblAlgn val="ctr"/>
        <c:lblOffset val="100"/>
        <c:tickLblSkip val="3"/>
        <c:tickMarkSkip val="2"/>
        <c:noMultiLvlLbl val="0"/>
      </c:catAx>
      <c:valAx>
        <c:axId val="80081280"/>
        <c:scaling>
          <c:orientation val="minMax"/>
        </c:scaling>
        <c:delete val="0"/>
        <c:axPos val="l"/>
        <c:majorGridlines/>
        <c:numFmt formatCode="_-* #,##0\ _€_-;\-* #,##0\ _€_-;_-* &quot;-&quot;??\ _€_-;_-@_-" sourceLinked="1"/>
        <c:majorTickMark val="out"/>
        <c:minorTickMark val="none"/>
        <c:tickLblPos val="nextTo"/>
        <c:txPr>
          <a:bodyPr/>
          <a:lstStyle/>
          <a:p>
            <a:pPr>
              <a:defRPr lang="es-ES"/>
            </a:pPr>
            <a:endParaRPr lang="es-ES"/>
          </a:p>
        </c:txPr>
        <c:crossAx val="80030336"/>
        <c:crosses val="autoZero"/>
        <c:crossBetween val="between"/>
        <c:majorUnit val="15000000"/>
        <c:dispUnits>
          <c:builtInUnit val="millions"/>
          <c:dispUnitsLbl/>
        </c:dispUnits>
      </c:valAx>
    </c:plotArea>
    <c:plotVisOnly val="1"/>
    <c:dispBlanksAs val="gap"/>
    <c:showDLblsOverMax val="0"/>
  </c:chart>
  <c:spPr>
    <a:solidFill>
      <a:schemeClr val="lt1"/>
    </a:solidFill>
    <a:ln w="19050" cap="flat" cmpd="sng" algn="ctr">
      <a:solidFill>
        <a:schemeClr val="dk1"/>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Hoja1!$B$7</c:f>
              <c:strCache>
                <c:ptCount val="1"/>
                <c:pt idx="0">
                  <c:v>Total Pensiones</c:v>
                </c:pt>
              </c:strCache>
            </c:strRef>
          </c:tx>
          <c:spPr>
            <a:ln w="15875"/>
          </c:spPr>
          <c:marker>
            <c:symbol val="diamond"/>
            <c:size val="3"/>
          </c:marker>
          <c:cat>
            <c:strRef>
              <c:f>Hoja1!$A$8:$A$55</c:f>
              <c:strCache>
                <c:ptCount val="48"/>
                <c:pt idx="0">
                  <c:v>Enero-2009</c:v>
                </c:pt>
                <c:pt idx="1">
                  <c:v>Febrero-2009</c:v>
                </c:pt>
                <c:pt idx="2">
                  <c:v>Marzo-2009</c:v>
                </c:pt>
                <c:pt idx="3">
                  <c:v>Abril-2009</c:v>
                </c:pt>
                <c:pt idx="4">
                  <c:v>Mayo-2009</c:v>
                </c:pt>
                <c:pt idx="5">
                  <c:v>Junio-2009</c:v>
                </c:pt>
                <c:pt idx="6">
                  <c:v>Julio-2009</c:v>
                </c:pt>
                <c:pt idx="7">
                  <c:v>Agosto-2009</c:v>
                </c:pt>
                <c:pt idx="8">
                  <c:v>Septiembre-2009</c:v>
                </c:pt>
                <c:pt idx="9">
                  <c:v>Octubre-2009</c:v>
                </c:pt>
                <c:pt idx="10">
                  <c:v>Noviembre-2009</c:v>
                </c:pt>
                <c:pt idx="11">
                  <c:v>Diciembre-2009</c:v>
                </c:pt>
                <c:pt idx="12">
                  <c:v>Enero-2010</c:v>
                </c:pt>
                <c:pt idx="13">
                  <c:v>Febrero-2010</c:v>
                </c:pt>
                <c:pt idx="14">
                  <c:v>Marzo-2010</c:v>
                </c:pt>
                <c:pt idx="15">
                  <c:v>Abril-2010</c:v>
                </c:pt>
                <c:pt idx="16">
                  <c:v>Mayo-2010</c:v>
                </c:pt>
                <c:pt idx="17">
                  <c:v>Junio-2010</c:v>
                </c:pt>
                <c:pt idx="18">
                  <c:v>Julio-2010</c:v>
                </c:pt>
                <c:pt idx="19">
                  <c:v>Agosto-2010</c:v>
                </c:pt>
                <c:pt idx="20">
                  <c:v>Septiembre-2010</c:v>
                </c:pt>
                <c:pt idx="21">
                  <c:v>Octubre-2010</c:v>
                </c:pt>
                <c:pt idx="22">
                  <c:v>Noviembre-2010</c:v>
                </c:pt>
                <c:pt idx="23">
                  <c:v>Diciembre-2010</c:v>
                </c:pt>
                <c:pt idx="24">
                  <c:v>Enero-2011</c:v>
                </c:pt>
                <c:pt idx="25">
                  <c:v>Febrero-2011</c:v>
                </c:pt>
                <c:pt idx="26">
                  <c:v>Marzo-2011</c:v>
                </c:pt>
                <c:pt idx="27">
                  <c:v>Abril-2011</c:v>
                </c:pt>
                <c:pt idx="28">
                  <c:v>Mayo-2011</c:v>
                </c:pt>
                <c:pt idx="29">
                  <c:v>Junio-2011</c:v>
                </c:pt>
                <c:pt idx="30">
                  <c:v>Julio-2011</c:v>
                </c:pt>
                <c:pt idx="31">
                  <c:v>Agosto-2011</c:v>
                </c:pt>
                <c:pt idx="32">
                  <c:v>Septiembre-2011</c:v>
                </c:pt>
                <c:pt idx="33">
                  <c:v>Octubre-2011</c:v>
                </c:pt>
                <c:pt idx="34">
                  <c:v>Noviembre-2011</c:v>
                </c:pt>
                <c:pt idx="35">
                  <c:v>Diciembre-2011</c:v>
                </c:pt>
                <c:pt idx="36">
                  <c:v>Enero-2012</c:v>
                </c:pt>
                <c:pt idx="37">
                  <c:v>Febrero-2012</c:v>
                </c:pt>
                <c:pt idx="38">
                  <c:v>Marzo-2012</c:v>
                </c:pt>
                <c:pt idx="39">
                  <c:v>Abril-2012</c:v>
                </c:pt>
                <c:pt idx="40">
                  <c:v>Mayo-2012</c:v>
                </c:pt>
                <c:pt idx="41">
                  <c:v>Junio-2012</c:v>
                </c:pt>
                <c:pt idx="42">
                  <c:v>Julio-2012</c:v>
                </c:pt>
                <c:pt idx="43">
                  <c:v>Agosto-2012</c:v>
                </c:pt>
                <c:pt idx="44">
                  <c:v>Septiembre-2012</c:v>
                </c:pt>
                <c:pt idx="45">
                  <c:v>Octubre-2012</c:v>
                </c:pt>
                <c:pt idx="46">
                  <c:v>Noviembre-2012</c:v>
                </c:pt>
                <c:pt idx="47">
                  <c:v>Diciembre-2012</c:v>
                </c:pt>
              </c:strCache>
            </c:strRef>
          </c:cat>
          <c:val>
            <c:numRef>
              <c:f>Hoja1!$B$8:$B$55</c:f>
              <c:numCache>
                <c:formatCode>_(* #,##0_);_(* \(#,##0\);_(* "-"??_);_(@_)</c:formatCode>
                <c:ptCount val="48"/>
                <c:pt idx="0">
                  <c:v>21205279.640000001</c:v>
                </c:pt>
                <c:pt idx="1">
                  <c:v>21473034.949999996</c:v>
                </c:pt>
                <c:pt idx="2">
                  <c:v>21610077.34</c:v>
                </c:pt>
                <c:pt idx="3">
                  <c:v>21932014.359999999</c:v>
                </c:pt>
                <c:pt idx="4">
                  <c:v>22317042.09</c:v>
                </c:pt>
                <c:pt idx="5">
                  <c:v>22785873.260000002</c:v>
                </c:pt>
                <c:pt idx="6">
                  <c:v>24500678</c:v>
                </c:pt>
                <c:pt idx="7">
                  <c:v>33000000</c:v>
                </c:pt>
                <c:pt idx="8">
                  <c:v>25435789</c:v>
                </c:pt>
                <c:pt idx="9">
                  <c:v>26543899</c:v>
                </c:pt>
                <c:pt idx="10">
                  <c:v>25313926.510000005</c:v>
                </c:pt>
                <c:pt idx="11">
                  <c:v>45827653</c:v>
                </c:pt>
                <c:pt idx="12">
                  <c:v>24924487.479999997</c:v>
                </c:pt>
                <c:pt idx="13">
                  <c:v>25065426.790000003</c:v>
                </c:pt>
                <c:pt idx="14">
                  <c:v>25837626</c:v>
                </c:pt>
                <c:pt idx="15">
                  <c:v>25714044.169999998</c:v>
                </c:pt>
                <c:pt idx="16">
                  <c:v>25688215.789999992</c:v>
                </c:pt>
                <c:pt idx="17">
                  <c:v>26123146.039999999</c:v>
                </c:pt>
                <c:pt idx="18">
                  <c:v>26077301.059999999</c:v>
                </c:pt>
                <c:pt idx="19">
                  <c:v>37076524</c:v>
                </c:pt>
                <c:pt idx="20">
                  <c:v>26545207.340000004</c:v>
                </c:pt>
                <c:pt idx="21">
                  <c:v>27654378</c:v>
                </c:pt>
                <c:pt idx="22">
                  <c:v>28219019.370000001</c:v>
                </c:pt>
                <c:pt idx="23">
                  <c:v>47826354</c:v>
                </c:pt>
                <c:pt idx="24">
                  <c:v>28647757.899999999</c:v>
                </c:pt>
                <c:pt idx="25">
                  <c:v>26123146.039999999</c:v>
                </c:pt>
                <c:pt idx="26">
                  <c:v>27654378</c:v>
                </c:pt>
                <c:pt idx="27">
                  <c:v>29000000</c:v>
                </c:pt>
                <c:pt idx="28">
                  <c:v>31000000</c:v>
                </c:pt>
                <c:pt idx="29">
                  <c:v>32000000</c:v>
                </c:pt>
                <c:pt idx="30">
                  <c:v>33572500</c:v>
                </c:pt>
                <c:pt idx="31">
                  <c:v>45000000</c:v>
                </c:pt>
                <c:pt idx="32">
                  <c:v>34000000</c:v>
                </c:pt>
                <c:pt idx="33">
                  <c:v>34600254</c:v>
                </c:pt>
                <c:pt idx="34">
                  <c:v>33572500</c:v>
                </c:pt>
                <c:pt idx="35">
                  <c:v>50000000</c:v>
                </c:pt>
                <c:pt idx="36">
                  <c:v>34000000</c:v>
                </c:pt>
                <c:pt idx="37">
                  <c:v>34125000</c:v>
                </c:pt>
                <c:pt idx="38">
                  <c:v>35000000</c:v>
                </c:pt>
                <c:pt idx="39">
                  <c:v>35541986.880000003</c:v>
                </c:pt>
                <c:pt idx="40">
                  <c:v>35886655.770000003</c:v>
                </c:pt>
                <c:pt idx="41">
                  <c:v>35497997.470000006</c:v>
                </c:pt>
                <c:pt idx="42">
                  <c:v>35524144.150000006</c:v>
                </c:pt>
                <c:pt idx="43">
                  <c:v>43391863.010000005</c:v>
                </c:pt>
                <c:pt idx="44">
                  <c:v>35689356.270000003</c:v>
                </c:pt>
                <c:pt idx="45">
                  <c:v>35711968.970000006</c:v>
                </c:pt>
                <c:pt idx="46">
                  <c:v>35851700</c:v>
                </c:pt>
                <c:pt idx="47">
                  <c:v>70313687.960000023</c:v>
                </c:pt>
              </c:numCache>
            </c:numRef>
          </c:val>
          <c:smooth val="0"/>
        </c:ser>
        <c:ser>
          <c:idx val="1"/>
          <c:order val="1"/>
          <c:tx>
            <c:strRef>
              <c:f>Hoja1!$C$7</c:f>
              <c:strCache>
                <c:ptCount val="1"/>
                <c:pt idx="0">
                  <c:v>Egresos sin 13º y 14º</c:v>
                </c:pt>
              </c:strCache>
            </c:strRef>
          </c:tx>
          <c:spPr>
            <a:ln w="15875"/>
          </c:spPr>
          <c:marker>
            <c:symbol val="square"/>
            <c:size val="3"/>
          </c:marker>
          <c:val>
            <c:numRef>
              <c:f>Hoja1!$C$8:$C$55</c:f>
              <c:numCache>
                <c:formatCode>_(* #,##0_);_(* \(#,##0\);_(* "-"??_);_(@_)</c:formatCode>
                <c:ptCount val="48"/>
                <c:pt idx="0">
                  <c:v>21205279.640000001</c:v>
                </c:pt>
                <c:pt idx="1">
                  <c:v>21473034.949999996</c:v>
                </c:pt>
                <c:pt idx="2">
                  <c:v>21610077.34</c:v>
                </c:pt>
                <c:pt idx="3">
                  <c:v>21932014.359999999</c:v>
                </c:pt>
                <c:pt idx="4">
                  <c:v>22000543</c:v>
                </c:pt>
                <c:pt idx="5">
                  <c:v>22785873.260000002</c:v>
                </c:pt>
                <c:pt idx="6">
                  <c:v>19325140</c:v>
                </c:pt>
                <c:pt idx="7">
                  <c:v>22345678</c:v>
                </c:pt>
                <c:pt idx="8">
                  <c:v>25435789</c:v>
                </c:pt>
                <c:pt idx="9">
                  <c:v>26543899</c:v>
                </c:pt>
                <c:pt idx="10">
                  <c:v>25313926.510000005</c:v>
                </c:pt>
                <c:pt idx="11">
                  <c:v>25432123</c:v>
                </c:pt>
                <c:pt idx="12">
                  <c:v>24924487.479999997</c:v>
                </c:pt>
                <c:pt idx="13">
                  <c:v>25065426.790000003</c:v>
                </c:pt>
                <c:pt idx="14">
                  <c:v>25837626</c:v>
                </c:pt>
                <c:pt idx="15">
                  <c:v>25714044.169999998</c:v>
                </c:pt>
                <c:pt idx="16">
                  <c:v>25688215.789999992</c:v>
                </c:pt>
                <c:pt idx="17">
                  <c:v>26123146.039999999</c:v>
                </c:pt>
                <c:pt idx="18">
                  <c:v>25000000</c:v>
                </c:pt>
                <c:pt idx="19">
                  <c:v>26435241</c:v>
                </c:pt>
                <c:pt idx="20">
                  <c:v>26545207.340000004</c:v>
                </c:pt>
                <c:pt idx="21">
                  <c:v>27654378</c:v>
                </c:pt>
                <c:pt idx="22">
                  <c:v>28219019.370000001</c:v>
                </c:pt>
                <c:pt idx="23">
                  <c:v>28219019.370000001</c:v>
                </c:pt>
                <c:pt idx="24">
                  <c:v>28647757.899999999</c:v>
                </c:pt>
                <c:pt idx="25">
                  <c:v>26123146.039999999</c:v>
                </c:pt>
                <c:pt idx="26">
                  <c:v>27625342</c:v>
                </c:pt>
                <c:pt idx="27">
                  <c:v>27654378</c:v>
                </c:pt>
                <c:pt idx="28">
                  <c:v>28219019.370000001</c:v>
                </c:pt>
                <c:pt idx="29">
                  <c:v>29672534</c:v>
                </c:pt>
                <c:pt idx="30">
                  <c:v>28926544</c:v>
                </c:pt>
                <c:pt idx="31">
                  <c:v>29051544</c:v>
                </c:pt>
                <c:pt idx="32">
                  <c:v>34000000</c:v>
                </c:pt>
                <c:pt idx="33">
                  <c:v>34600254</c:v>
                </c:pt>
                <c:pt idx="34">
                  <c:v>33572500</c:v>
                </c:pt>
                <c:pt idx="35">
                  <c:v>32000675</c:v>
                </c:pt>
                <c:pt idx="36">
                  <c:v>34000000</c:v>
                </c:pt>
                <c:pt idx="37">
                  <c:v>34125000</c:v>
                </c:pt>
                <c:pt idx="38">
                  <c:v>35000000</c:v>
                </c:pt>
                <c:pt idx="39">
                  <c:v>35541986.880000003</c:v>
                </c:pt>
                <c:pt idx="40">
                  <c:v>35886655.770000003</c:v>
                </c:pt>
                <c:pt idx="41">
                  <c:v>35497997.470000006</c:v>
                </c:pt>
                <c:pt idx="42">
                  <c:v>35524144.150000006</c:v>
                </c:pt>
                <c:pt idx="43">
                  <c:v>43391863.010000005</c:v>
                </c:pt>
                <c:pt idx="44">
                  <c:v>35689356.270000003</c:v>
                </c:pt>
                <c:pt idx="45">
                  <c:v>35711968.970000006</c:v>
                </c:pt>
                <c:pt idx="46">
                  <c:v>35851700</c:v>
                </c:pt>
                <c:pt idx="47">
                  <c:v>36000000</c:v>
                </c:pt>
              </c:numCache>
            </c:numRef>
          </c:val>
          <c:smooth val="0"/>
        </c:ser>
        <c:dLbls>
          <c:showLegendKey val="0"/>
          <c:showVal val="0"/>
          <c:showCatName val="0"/>
          <c:showSerName val="0"/>
          <c:showPercent val="0"/>
          <c:showBubbleSize val="0"/>
        </c:dLbls>
        <c:marker val="1"/>
        <c:smooth val="0"/>
        <c:axId val="98956800"/>
        <c:axId val="98958336"/>
      </c:lineChart>
      <c:catAx>
        <c:axId val="98956800"/>
        <c:scaling>
          <c:orientation val="minMax"/>
        </c:scaling>
        <c:delete val="0"/>
        <c:axPos val="b"/>
        <c:majorTickMark val="none"/>
        <c:minorTickMark val="none"/>
        <c:tickLblPos val="nextTo"/>
        <c:txPr>
          <a:bodyPr/>
          <a:lstStyle/>
          <a:p>
            <a:pPr>
              <a:defRPr lang="es-ES"/>
            </a:pPr>
            <a:endParaRPr lang="es-ES"/>
          </a:p>
        </c:txPr>
        <c:crossAx val="98958336"/>
        <c:crosses val="autoZero"/>
        <c:auto val="1"/>
        <c:lblAlgn val="ctr"/>
        <c:lblOffset val="100"/>
        <c:tickLblSkip val="3"/>
        <c:tickMarkSkip val="2"/>
        <c:noMultiLvlLbl val="0"/>
      </c:catAx>
      <c:valAx>
        <c:axId val="98958336"/>
        <c:scaling>
          <c:orientation val="minMax"/>
        </c:scaling>
        <c:delete val="0"/>
        <c:axPos val="l"/>
        <c:majorGridlines/>
        <c:numFmt formatCode="_(* #,##0_);_(* \(#,##0\);_(* &quot;-&quot;??_);_(@_)" sourceLinked="1"/>
        <c:majorTickMark val="none"/>
        <c:minorTickMark val="none"/>
        <c:tickLblPos val="nextTo"/>
        <c:spPr>
          <a:ln w="9525">
            <a:noFill/>
          </a:ln>
        </c:spPr>
        <c:txPr>
          <a:bodyPr/>
          <a:lstStyle/>
          <a:p>
            <a:pPr>
              <a:defRPr lang="es-ES"/>
            </a:pPr>
            <a:endParaRPr lang="es-ES"/>
          </a:p>
        </c:txPr>
        <c:crossAx val="98956800"/>
        <c:crosses val="autoZero"/>
        <c:crossBetween val="between"/>
        <c:majorUnit val="15000000"/>
        <c:dispUnits>
          <c:builtInUnit val="millions"/>
          <c:dispUnitsLbl>
            <c:txPr>
              <a:bodyPr/>
              <a:lstStyle/>
              <a:p>
                <a:pPr>
                  <a:defRPr lang="es-ES"/>
                </a:pPr>
                <a:endParaRPr lang="es-ES"/>
              </a:p>
            </c:txPr>
          </c:dispUnitsLbl>
        </c:dispUnits>
      </c:valAx>
    </c:plotArea>
    <c:legend>
      <c:legendPos val="b"/>
      <c:overlay val="0"/>
      <c:txPr>
        <a:bodyPr/>
        <a:lstStyle/>
        <a:p>
          <a:pPr>
            <a:defRPr lang="es-ES"/>
          </a:pPr>
          <a:endParaRPr lang="es-ES"/>
        </a:p>
      </c:txPr>
    </c:legend>
    <c:plotVisOnly val="1"/>
    <c:dispBlanksAs val="gap"/>
    <c:showDLblsOverMax val="0"/>
  </c:chart>
  <c:spPr>
    <a:solidFill>
      <a:schemeClr val="lt1"/>
    </a:solidFill>
    <a:ln w="19050" cap="flat" cmpd="sng" algn="ctr">
      <a:solidFill>
        <a:schemeClr val="dk1"/>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sz="1200"/>
            </a:pPr>
            <a:r>
              <a:rPr lang="es-ES" sz="1200"/>
              <a:t>Pensiones</a:t>
            </a:r>
          </a:p>
        </c:rich>
      </c:tx>
      <c:overlay val="0"/>
    </c:title>
    <c:autoTitleDeleted val="0"/>
    <c:plotArea>
      <c:layout/>
      <c:barChart>
        <c:barDir val="col"/>
        <c:grouping val="clustered"/>
        <c:varyColors val="0"/>
        <c:ser>
          <c:idx val="0"/>
          <c:order val="0"/>
          <c:tx>
            <c:v>Frecuencia</c:v>
          </c:tx>
          <c:spPr>
            <a:gradFill rotWithShape="1">
              <a:gsLst>
                <a:gs pos="0">
                  <a:schemeClr val="accent2">
                    <a:tint val="1000"/>
                  </a:schemeClr>
                </a:gs>
                <a:gs pos="68000">
                  <a:schemeClr val="accent2">
                    <a:tint val="77000"/>
                  </a:schemeClr>
                </a:gs>
                <a:gs pos="81000">
                  <a:schemeClr val="accent2">
                    <a:tint val="79000"/>
                  </a:schemeClr>
                </a:gs>
                <a:gs pos="86000">
                  <a:schemeClr val="accent2">
                    <a:tint val="73000"/>
                  </a:schemeClr>
                </a:gs>
                <a:gs pos="100000">
                  <a:schemeClr val="accent2">
                    <a:tint val="35000"/>
                  </a:schemeClr>
                </a:gs>
              </a:gsLst>
              <a:lin ang="5400000" scaled="1"/>
            </a:gradFill>
            <a:ln w="9525" cap="flat" cmpd="sng" algn="ctr">
              <a:solidFill>
                <a:schemeClr val="accent2">
                  <a:shade val="60000"/>
                  <a:satMod val="300000"/>
                </a:schemeClr>
              </a:solidFill>
              <a:prstDash val="solid"/>
            </a:ln>
            <a:effectLst>
              <a:glow rad="63500">
                <a:schemeClr val="accent2">
                  <a:tint val="30000"/>
                  <a:shade val="95000"/>
                  <a:satMod val="300000"/>
                  <a:alpha val="50000"/>
                </a:schemeClr>
              </a:glow>
            </a:effectLst>
          </c:spPr>
          <c:invertIfNegative val="0"/>
          <c:cat>
            <c:strRef>
              <c:f>'Egresos 2009-2012'!$J$56:$J$62</c:f>
              <c:strCache>
                <c:ptCount val="7"/>
                <c:pt idx="0">
                  <c:v> 21.205.280 </c:v>
                </c:pt>
                <c:pt idx="1">
                  <c:v> 29.390.014 </c:v>
                </c:pt>
                <c:pt idx="2">
                  <c:v> 37.574.749 </c:v>
                </c:pt>
                <c:pt idx="3">
                  <c:v> 45.759.484 </c:v>
                </c:pt>
                <c:pt idx="4">
                  <c:v> 53.944.219 </c:v>
                </c:pt>
                <c:pt idx="5">
                  <c:v> 62.128.953 </c:v>
                </c:pt>
                <c:pt idx="6">
                  <c:v>y mayor...</c:v>
                </c:pt>
              </c:strCache>
            </c:strRef>
          </c:cat>
          <c:val>
            <c:numRef>
              <c:f>'Egresos 2009-2012'!$K$56:$K$62</c:f>
              <c:numCache>
                <c:formatCode>General</c:formatCode>
                <c:ptCount val="7"/>
                <c:pt idx="0">
                  <c:v>1</c:v>
                </c:pt>
                <c:pt idx="1">
                  <c:v>19</c:v>
                </c:pt>
                <c:pt idx="2">
                  <c:v>18</c:v>
                </c:pt>
                <c:pt idx="3">
                  <c:v>6</c:v>
                </c:pt>
                <c:pt idx="4">
                  <c:v>1</c:v>
                </c:pt>
                <c:pt idx="5">
                  <c:v>1</c:v>
                </c:pt>
                <c:pt idx="6">
                  <c:v>2</c:v>
                </c:pt>
              </c:numCache>
            </c:numRef>
          </c:val>
        </c:ser>
        <c:dLbls>
          <c:showLegendKey val="0"/>
          <c:showVal val="0"/>
          <c:showCatName val="0"/>
          <c:showSerName val="0"/>
          <c:showPercent val="0"/>
          <c:showBubbleSize val="0"/>
        </c:dLbls>
        <c:gapWidth val="0"/>
        <c:axId val="84644608"/>
        <c:axId val="84646528"/>
      </c:barChart>
      <c:catAx>
        <c:axId val="84644608"/>
        <c:scaling>
          <c:orientation val="minMax"/>
        </c:scaling>
        <c:delete val="0"/>
        <c:axPos val="b"/>
        <c:title>
          <c:tx>
            <c:rich>
              <a:bodyPr/>
              <a:lstStyle/>
              <a:p>
                <a:pPr>
                  <a:defRPr lang="es-ES"/>
                </a:pPr>
                <a:r>
                  <a:rPr lang="es-ES"/>
                  <a:t>Clase</a:t>
                </a:r>
              </a:p>
            </c:rich>
          </c:tx>
          <c:overlay val="0"/>
        </c:title>
        <c:numFmt formatCode="General" sourceLinked="1"/>
        <c:majorTickMark val="out"/>
        <c:minorTickMark val="none"/>
        <c:tickLblPos val="nextTo"/>
        <c:txPr>
          <a:bodyPr/>
          <a:lstStyle/>
          <a:p>
            <a:pPr>
              <a:defRPr lang="es-ES"/>
            </a:pPr>
            <a:endParaRPr lang="es-ES"/>
          </a:p>
        </c:txPr>
        <c:crossAx val="84646528"/>
        <c:crosses val="autoZero"/>
        <c:auto val="1"/>
        <c:lblAlgn val="ctr"/>
        <c:lblOffset val="100"/>
        <c:noMultiLvlLbl val="0"/>
      </c:catAx>
      <c:valAx>
        <c:axId val="84646528"/>
        <c:scaling>
          <c:orientation val="minMax"/>
        </c:scaling>
        <c:delete val="0"/>
        <c:axPos val="l"/>
        <c:title>
          <c:tx>
            <c:rich>
              <a:bodyPr/>
              <a:lstStyle/>
              <a:p>
                <a:pPr>
                  <a:defRPr lang="es-ES"/>
                </a:pPr>
                <a:r>
                  <a:rPr lang="es-ES"/>
                  <a:t>Frecuencia</a:t>
                </a:r>
              </a:p>
            </c:rich>
          </c:tx>
          <c:overlay val="0"/>
        </c:title>
        <c:numFmt formatCode="General" sourceLinked="1"/>
        <c:majorTickMark val="out"/>
        <c:minorTickMark val="none"/>
        <c:tickLblPos val="nextTo"/>
        <c:txPr>
          <a:bodyPr/>
          <a:lstStyle/>
          <a:p>
            <a:pPr>
              <a:defRPr lang="es-ES"/>
            </a:pPr>
            <a:endParaRPr lang="es-ES"/>
          </a:p>
        </c:txPr>
        <c:crossAx val="84644608"/>
        <c:crosses val="autoZero"/>
        <c:crossBetween val="between"/>
      </c:valAx>
    </c:plotArea>
    <c:legend>
      <c:legendPos val="r"/>
      <c:overlay val="0"/>
      <c:txPr>
        <a:bodyPr/>
        <a:lstStyle/>
        <a:p>
          <a:pPr>
            <a:defRPr lang="es-ES"/>
          </a:pPr>
          <a:endParaRPr lang="es-ES"/>
        </a:p>
      </c:txPr>
    </c:legend>
    <c:plotVisOnly val="1"/>
    <c:dispBlanksAs val="gap"/>
    <c:showDLblsOverMax val="0"/>
  </c:chart>
  <c:spPr>
    <a:solidFill>
      <a:schemeClr val="lt1"/>
    </a:solidFill>
    <a:ln w="19050" cap="flat" cmpd="sng" algn="ctr">
      <a:solidFill>
        <a:schemeClr val="dk1"/>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sz="1200"/>
            </a:pPr>
            <a:r>
              <a:rPr lang="es-ES" sz="1200" dirty="0" smtClean="0"/>
              <a:t>Pensiones si Décimos</a:t>
            </a:r>
            <a:endParaRPr lang="es-ES" sz="1200" dirty="0"/>
          </a:p>
        </c:rich>
      </c:tx>
      <c:overlay val="0"/>
    </c:title>
    <c:autoTitleDeleted val="0"/>
    <c:plotArea>
      <c:layout/>
      <c:barChart>
        <c:barDir val="col"/>
        <c:grouping val="clustered"/>
        <c:varyColors val="0"/>
        <c:ser>
          <c:idx val="0"/>
          <c:order val="0"/>
          <c:tx>
            <c:v>Frecuencia</c:v>
          </c:tx>
          <c:spPr>
            <a:gradFill rotWithShape="1">
              <a:gsLst>
                <a:gs pos="0">
                  <a:schemeClr val="accent3">
                    <a:tint val="1000"/>
                  </a:schemeClr>
                </a:gs>
                <a:gs pos="68000">
                  <a:schemeClr val="accent3">
                    <a:tint val="77000"/>
                  </a:schemeClr>
                </a:gs>
                <a:gs pos="81000">
                  <a:schemeClr val="accent3">
                    <a:tint val="79000"/>
                  </a:schemeClr>
                </a:gs>
                <a:gs pos="86000">
                  <a:schemeClr val="accent3">
                    <a:tint val="73000"/>
                  </a:schemeClr>
                </a:gs>
                <a:gs pos="100000">
                  <a:schemeClr val="accent3">
                    <a:tint val="35000"/>
                  </a:schemeClr>
                </a:gs>
              </a:gsLst>
              <a:lin ang="5400000" scaled="1"/>
            </a:gradFill>
            <a:ln w="9525" cap="flat" cmpd="sng" algn="ctr">
              <a:solidFill>
                <a:schemeClr val="accent3">
                  <a:shade val="60000"/>
                  <a:satMod val="300000"/>
                </a:schemeClr>
              </a:solidFill>
              <a:prstDash val="solid"/>
            </a:ln>
            <a:effectLst>
              <a:glow rad="63500">
                <a:schemeClr val="accent3">
                  <a:tint val="30000"/>
                  <a:shade val="95000"/>
                  <a:satMod val="300000"/>
                  <a:alpha val="50000"/>
                </a:schemeClr>
              </a:glow>
            </a:effectLst>
          </c:spPr>
          <c:invertIfNegative val="0"/>
          <c:cat>
            <c:strRef>
              <c:f>'Egresos 2009-2012'!$J$72:$J$78</c:f>
              <c:strCache>
                <c:ptCount val="7"/>
                <c:pt idx="0">
                  <c:v> 669.793 </c:v>
                </c:pt>
                <c:pt idx="1">
                  <c:v> 3.140.988 </c:v>
                </c:pt>
                <c:pt idx="2">
                  <c:v> 5.612.183 </c:v>
                </c:pt>
                <c:pt idx="3">
                  <c:v> 8.083.378 </c:v>
                </c:pt>
                <c:pt idx="4">
                  <c:v> 10.554.573 </c:v>
                </c:pt>
                <c:pt idx="5">
                  <c:v> 13.025.768 </c:v>
                </c:pt>
                <c:pt idx="6">
                  <c:v>y mayor...</c:v>
                </c:pt>
              </c:strCache>
            </c:strRef>
          </c:cat>
          <c:val>
            <c:numRef>
              <c:f>'Egresos 2009-2012'!$K$72:$K$78</c:f>
              <c:numCache>
                <c:formatCode>General</c:formatCode>
                <c:ptCount val="7"/>
                <c:pt idx="0">
                  <c:v>1</c:v>
                </c:pt>
                <c:pt idx="1">
                  <c:v>6</c:v>
                </c:pt>
                <c:pt idx="2">
                  <c:v>11</c:v>
                </c:pt>
                <c:pt idx="3">
                  <c:v>14</c:v>
                </c:pt>
                <c:pt idx="4">
                  <c:v>7</c:v>
                </c:pt>
                <c:pt idx="5">
                  <c:v>6</c:v>
                </c:pt>
                <c:pt idx="6">
                  <c:v>3</c:v>
                </c:pt>
              </c:numCache>
            </c:numRef>
          </c:val>
        </c:ser>
        <c:dLbls>
          <c:showLegendKey val="0"/>
          <c:showVal val="0"/>
          <c:showCatName val="0"/>
          <c:showSerName val="0"/>
          <c:showPercent val="0"/>
          <c:showBubbleSize val="0"/>
        </c:dLbls>
        <c:gapWidth val="0"/>
        <c:axId val="84663296"/>
        <c:axId val="77993088"/>
      </c:barChart>
      <c:catAx>
        <c:axId val="84663296"/>
        <c:scaling>
          <c:orientation val="minMax"/>
        </c:scaling>
        <c:delete val="0"/>
        <c:axPos val="b"/>
        <c:title>
          <c:tx>
            <c:rich>
              <a:bodyPr/>
              <a:lstStyle/>
              <a:p>
                <a:pPr>
                  <a:defRPr lang="es-ES"/>
                </a:pPr>
                <a:r>
                  <a:rPr lang="es-ES"/>
                  <a:t>Clase</a:t>
                </a:r>
              </a:p>
            </c:rich>
          </c:tx>
          <c:overlay val="0"/>
        </c:title>
        <c:numFmt formatCode="General" sourceLinked="1"/>
        <c:majorTickMark val="out"/>
        <c:minorTickMark val="none"/>
        <c:tickLblPos val="nextTo"/>
        <c:txPr>
          <a:bodyPr/>
          <a:lstStyle/>
          <a:p>
            <a:pPr>
              <a:defRPr lang="es-ES"/>
            </a:pPr>
            <a:endParaRPr lang="es-ES"/>
          </a:p>
        </c:txPr>
        <c:crossAx val="77993088"/>
        <c:crosses val="autoZero"/>
        <c:auto val="1"/>
        <c:lblAlgn val="ctr"/>
        <c:lblOffset val="100"/>
        <c:noMultiLvlLbl val="0"/>
      </c:catAx>
      <c:valAx>
        <c:axId val="77993088"/>
        <c:scaling>
          <c:orientation val="minMax"/>
        </c:scaling>
        <c:delete val="0"/>
        <c:axPos val="l"/>
        <c:title>
          <c:tx>
            <c:rich>
              <a:bodyPr/>
              <a:lstStyle/>
              <a:p>
                <a:pPr>
                  <a:defRPr lang="es-ES"/>
                </a:pPr>
                <a:r>
                  <a:rPr lang="es-ES"/>
                  <a:t>Frecuencia</a:t>
                </a:r>
              </a:p>
            </c:rich>
          </c:tx>
          <c:overlay val="0"/>
        </c:title>
        <c:numFmt formatCode="General" sourceLinked="1"/>
        <c:majorTickMark val="out"/>
        <c:minorTickMark val="none"/>
        <c:tickLblPos val="nextTo"/>
        <c:txPr>
          <a:bodyPr/>
          <a:lstStyle/>
          <a:p>
            <a:pPr>
              <a:defRPr lang="es-ES"/>
            </a:pPr>
            <a:endParaRPr lang="es-ES"/>
          </a:p>
        </c:txPr>
        <c:crossAx val="84663296"/>
        <c:crosses val="autoZero"/>
        <c:crossBetween val="between"/>
      </c:valAx>
    </c:plotArea>
    <c:legend>
      <c:legendPos val="r"/>
      <c:overlay val="0"/>
      <c:txPr>
        <a:bodyPr/>
        <a:lstStyle/>
        <a:p>
          <a:pPr>
            <a:defRPr lang="es-ES"/>
          </a:pPr>
          <a:endParaRPr lang="es-ES"/>
        </a:p>
      </c:txPr>
    </c:legend>
    <c:plotVisOnly val="1"/>
    <c:dispBlanksAs val="gap"/>
    <c:showDLblsOverMax val="0"/>
  </c:chart>
  <c:spPr>
    <a:solidFill>
      <a:schemeClr val="lt1"/>
    </a:solidFill>
    <a:ln w="19050" cap="flat" cmpd="sng" algn="ctr">
      <a:solidFill>
        <a:schemeClr val="dk1"/>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lineChart>
        <c:grouping val="standard"/>
        <c:varyColors val="0"/>
        <c:ser>
          <c:idx val="0"/>
          <c:order val="0"/>
          <c:tx>
            <c:v>Egresos ISSFA 2009 - 2012</c:v>
          </c:tx>
          <c:spPr>
            <a:ln w="19050"/>
          </c:spPr>
          <c:marker>
            <c:symbol val="diamond"/>
            <c:size val="3"/>
          </c:marker>
          <c:cat>
            <c:strRef>
              <c:f>'Egresos 2009-2012'!$D$5:$AY$5</c:f>
              <c:strCache>
                <c:ptCount val="48"/>
                <c:pt idx="0">
                  <c:v>Enero-2009</c:v>
                </c:pt>
                <c:pt idx="1">
                  <c:v>Febrero-2009</c:v>
                </c:pt>
                <c:pt idx="2">
                  <c:v>Marzo-2009</c:v>
                </c:pt>
                <c:pt idx="3">
                  <c:v>Abril-2009</c:v>
                </c:pt>
                <c:pt idx="4">
                  <c:v>Mayo-2009</c:v>
                </c:pt>
                <c:pt idx="5">
                  <c:v>Junio-2009</c:v>
                </c:pt>
                <c:pt idx="6">
                  <c:v>Julio-2009</c:v>
                </c:pt>
                <c:pt idx="7">
                  <c:v>Agosto-2009</c:v>
                </c:pt>
                <c:pt idx="8">
                  <c:v>Septiembre-2009</c:v>
                </c:pt>
                <c:pt idx="9">
                  <c:v>Octubre-2009</c:v>
                </c:pt>
                <c:pt idx="10">
                  <c:v>Noviembre-2009</c:v>
                </c:pt>
                <c:pt idx="11">
                  <c:v>Diciembre-2009</c:v>
                </c:pt>
                <c:pt idx="12">
                  <c:v>Enero-2010</c:v>
                </c:pt>
                <c:pt idx="13">
                  <c:v>Febrero-2010</c:v>
                </c:pt>
                <c:pt idx="14">
                  <c:v>Marzo-2010</c:v>
                </c:pt>
                <c:pt idx="15">
                  <c:v>Abril-2010</c:v>
                </c:pt>
                <c:pt idx="16">
                  <c:v>Mayo-2010</c:v>
                </c:pt>
                <c:pt idx="17">
                  <c:v>Junio-2010</c:v>
                </c:pt>
                <c:pt idx="18">
                  <c:v>Julio-2010</c:v>
                </c:pt>
                <c:pt idx="19">
                  <c:v>Agosto-2010</c:v>
                </c:pt>
                <c:pt idx="20">
                  <c:v>Septiembre-2010</c:v>
                </c:pt>
                <c:pt idx="21">
                  <c:v>Octubre-2010</c:v>
                </c:pt>
                <c:pt idx="22">
                  <c:v>Noviembre-2010</c:v>
                </c:pt>
                <c:pt idx="23">
                  <c:v>Diciembre-2010</c:v>
                </c:pt>
                <c:pt idx="24">
                  <c:v>Enero-2011</c:v>
                </c:pt>
                <c:pt idx="25">
                  <c:v>Febrero-2011</c:v>
                </c:pt>
                <c:pt idx="26">
                  <c:v>Marzo-2011</c:v>
                </c:pt>
                <c:pt idx="27">
                  <c:v>Abril-2011</c:v>
                </c:pt>
                <c:pt idx="28">
                  <c:v>Mayo-2011</c:v>
                </c:pt>
                <c:pt idx="29">
                  <c:v>Junio-2011</c:v>
                </c:pt>
                <c:pt idx="30">
                  <c:v>Julio-2011</c:v>
                </c:pt>
                <c:pt idx="31">
                  <c:v>Agosto-2011</c:v>
                </c:pt>
                <c:pt idx="32">
                  <c:v>Septiembre-2011</c:v>
                </c:pt>
                <c:pt idx="33">
                  <c:v>Octubre-2011</c:v>
                </c:pt>
                <c:pt idx="34">
                  <c:v>Noviembre-2011</c:v>
                </c:pt>
                <c:pt idx="35">
                  <c:v>Diciembre-2011</c:v>
                </c:pt>
                <c:pt idx="36">
                  <c:v>Enero-2012</c:v>
                </c:pt>
                <c:pt idx="37">
                  <c:v>Febrero-2012</c:v>
                </c:pt>
                <c:pt idx="38">
                  <c:v>Marzo-2012</c:v>
                </c:pt>
                <c:pt idx="39">
                  <c:v>Abril-2012</c:v>
                </c:pt>
                <c:pt idx="40">
                  <c:v>Mayo-2012</c:v>
                </c:pt>
                <c:pt idx="41">
                  <c:v>Junio-2012</c:v>
                </c:pt>
                <c:pt idx="42">
                  <c:v>Julio-2012</c:v>
                </c:pt>
                <c:pt idx="43">
                  <c:v>Agosto-2012</c:v>
                </c:pt>
                <c:pt idx="44">
                  <c:v>Septiembre-2012</c:v>
                </c:pt>
                <c:pt idx="45">
                  <c:v>Octubre-2012</c:v>
                </c:pt>
                <c:pt idx="46">
                  <c:v>Noviembre-2012</c:v>
                </c:pt>
                <c:pt idx="47">
                  <c:v>Diciembre-2012</c:v>
                </c:pt>
              </c:strCache>
            </c:strRef>
          </c:cat>
          <c:val>
            <c:numRef>
              <c:f>'Egresos 2009-2012'!$D$7:$AY$7</c:f>
              <c:numCache>
                <c:formatCode>_(* #,##0_);_(* \(#,##0\);_(* "-"??_);_(@_)</c:formatCode>
                <c:ptCount val="48"/>
                <c:pt idx="0">
                  <c:v>28191976.090000004</c:v>
                </c:pt>
                <c:pt idx="1">
                  <c:v>59687431.760000244</c:v>
                </c:pt>
                <c:pt idx="2">
                  <c:v>62179858.219999947</c:v>
                </c:pt>
                <c:pt idx="3">
                  <c:v>63579520.27000007</c:v>
                </c:pt>
                <c:pt idx="4">
                  <c:v>56441505.790000051</c:v>
                </c:pt>
                <c:pt idx="5">
                  <c:v>59649562.710000001</c:v>
                </c:pt>
                <c:pt idx="6">
                  <c:v>57985696.160000011</c:v>
                </c:pt>
                <c:pt idx="7">
                  <c:v>49456719.710000016</c:v>
                </c:pt>
                <c:pt idx="8">
                  <c:v>70086113.899999991</c:v>
                </c:pt>
                <c:pt idx="9">
                  <c:v>53034958.210000031</c:v>
                </c:pt>
                <c:pt idx="10">
                  <c:v>51745876.990000002</c:v>
                </c:pt>
                <c:pt idx="11">
                  <c:v>87826872.359999999</c:v>
                </c:pt>
                <c:pt idx="12">
                  <c:v>37700797.660000011</c:v>
                </c:pt>
                <c:pt idx="13">
                  <c:v>47874448.540000036</c:v>
                </c:pt>
                <c:pt idx="14">
                  <c:v>62142164.692000009</c:v>
                </c:pt>
                <c:pt idx="15">
                  <c:v>80769291.820000008</c:v>
                </c:pt>
                <c:pt idx="16">
                  <c:v>64836859.069999985</c:v>
                </c:pt>
                <c:pt idx="17">
                  <c:v>58499349.710000001</c:v>
                </c:pt>
                <c:pt idx="18">
                  <c:v>67949038.14199999</c:v>
                </c:pt>
                <c:pt idx="19">
                  <c:v>79951174.182000011</c:v>
                </c:pt>
                <c:pt idx="20">
                  <c:v>63018839.340000004</c:v>
                </c:pt>
                <c:pt idx="21">
                  <c:v>62621728.849999979</c:v>
                </c:pt>
                <c:pt idx="22">
                  <c:v>77718996.770000011</c:v>
                </c:pt>
                <c:pt idx="23">
                  <c:v>113565508.63</c:v>
                </c:pt>
                <c:pt idx="24">
                  <c:v>47673135.080000006</c:v>
                </c:pt>
                <c:pt idx="25">
                  <c:v>86658842.700000063</c:v>
                </c:pt>
                <c:pt idx="26">
                  <c:v>89811945.429999977</c:v>
                </c:pt>
                <c:pt idx="27">
                  <c:v>97004669.23999998</c:v>
                </c:pt>
                <c:pt idx="28">
                  <c:v>81675137.749999985</c:v>
                </c:pt>
                <c:pt idx="29">
                  <c:v>79191606.329999894</c:v>
                </c:pt>
                <c:pt idx="30">
                  <c:v>83351635.051999971</c:v>
                </c:pt>
                <c:pt idx="31">
                  <c:v>72496191.299999937</c:v>
                </c:pt>
                <c:pt idx="32">
                  <c:v>70492250.779999912</c:v>
                </c:pt>
                <c:pt idx="33">
                  <c:v>79423778.963999957</c:v>
                </c:pt>
                <c:pt idx="34">
                  <c:v>80554930.909999967</c:v>
                </c:pt>
                <c:pt idx="35">
                  <c:v>101370441.20999996</c:v>
                </c:pt>
                <c:pt idx="36">
                  <c:v>47965464.110000007</c:v>
                </c:pt>
                <c:pt idx="37">
                  <c:v>62131469.770000003</c:v>
                </c:pt>
                <c:pt idx="38">
                  <c:v>73438057.257999972</c:v>
                </c:pt>
                <c:pt idx="39">
                  <c:v>70068158.697999969</c:v>
                </c:pt>
                <c:pt idx="40">
                  <c:v>80372993.575999916</c:v>
                </c:pt>
                <c:pt idx="41">
                  <c:v>66198166.331999972</c:v>
                </c:pt>
                <c:pt idx="42">
                  <c:v>60967364.879999973</c:v>
                </c:pt>
                <c:pt idx="43">
                  <c:v>68036729.689999968</c:v>
                </c:pt>
                <c:pt idx="44">
                  <c:v>62010629.563999973</c:v>
                </c:pt>
                <c:pt idx="45">
                  <c:v>64361275.762000009</c:v>
                </c:pt>
                <c:pt idx="46">
                  <c:v>60563179.780000001</c:v>
                </c:pt>
                <c:pt idx="47">
                  <c:v>96504192.550000012</c:v>
                </c:pt>
              </c:numCache>
            </c:numRef>
          </c:val>
          <c:smooth val="0"/>
        </c:ser>
        <c:ser>
          <c:idx val="1"/>
          <c:order val="1"/>
          <c:tx>
            <c:strRef>
              <c:f>'Egresos 2009-2012'!$C$25</c:f>
              <c:strCache>
                <c:ptCount val="1"/>
                <c:pt idx="0">
                  <c:v>EGRESOS SIN PENSIONES</c:v>
                </c:pt>
              </c:strCache>
            </c:strRef>
          </c:tx>
          <c:spPr>
            <a:ln w="19050"/>
          </c:spPr>
          <c:marker>
            <c:symbol val="square"/>
            <c:size val="3"/>
          </c:marker>
          <c:cat>
            <c:strRef>
              <c:f>'Egresos 2009-2012'!$D$5:$AY$5</c:f>
              <c:strCache>
                <c:ptCount val="48"/>
                <c:pt idx="0">
                  <c:v>Enero-2009</c:v>
                </c:pt>
                <c:pt idx="1">
                  <c:v>Febrero-2009</c:v>
                </c:pt>
                <c:pt idx="2">
                  <c:v>Marzo-2009</c:v>
                </c:pt>
                <c:pt idx="3">
                  <c:v>Abril-2009</c:v>
                </c:pt>
                <c:pt idx="4">
                  <c:v>Mayo-2009</c:v>
                </c:pt>
                <c:pt idx="5">
                  <c:v>Junio-2009</c:v>
                </c:pt>
                <c:pt idx="6">
                  <c:v>Julio-2009</c:v>
                </c:pt>
                <c:pt idx="7">
                  <c:v>Agosto-2009</c:v>
                </c:pt>
                <c:pt idx="8">
                  <c:v>Septiembre-2009</c:v>
                </c:pt>
                <c:pt idx="9">
                  <c:v>Octubre-2009</c:v>
                </c:pt>
                <c:pt idx="10">
                  <c:v>Noviembre-2009</c:v>
                </c:pt>
                <c:pt idx="11">
                  <c:v>Diciembre-2009</c:v>
                </c:pt>
                <c:pt idx="12">
                  <c:v>Enero-2010</c:v>
                </c:pt>
                <c:pt idx="13">
                  <c:v>Febrero-2010</c:v>
                </c:pt>
                <c:pt idx="14">
                  <c:v>Marzo-2010</c:v>
                </c:pt>
                <c:pt idx="15">
                  <c:v>Abril-2010</c:v>
                </c:pt>
                <c:pt idx="16">
                  <c:v>Mayo-2010</c:v>
                </c:pt>
                <c:pt idx="17">
                  <c:v>Junio-2010</c:v>
                </c:pt>
                <c:pt idx="18">
                  <c:v>Julio-2010</c:v>
                </c:pt>
                <c:pt idx="19">
                  <c:v>Agosto-2010</c:v>
                </c:pt>
                <c:pt idx="20">
                  <c:v>Septiembre-2010</c:v>
                </c:pt>
                <c:pt idx="21">
                  <c:v>Octubre-2010</c:v>
                </c:pt>
                <c:pt idx="22">
                  <c:v>Noviembre-2010</c:v>
                </c:pt>
                <c:pt idx="23">
                  <c:v>Diciembre-2010</c:v>
                </c:pt>
                <c:pt idx="24">
                  <c:v>Enero-2011</c:v>
                </c:pt>
                <c:pt idx="25">
                  <c:v>Febrero-2011</c:v>
                </c:pt>
                <c:pt idx="26">
                  <c:v>Marzo-2011</c:v>
                </c:pt>
                <c:pt idx="27">
                  <c:v>Abril-2011</c:v>
                </c:pt>
                <c:pt idx="28">
                  <c:v>Mayo-2011</c:v>
                </c:pt>
                <c:pt idx="29">
                  <c:v>Junio-2011</c:v>
                </c:pt>
                <c:pt idx="30">
                  <c:v>Julio-2011</c:v>
                </c:pt>
                <c:pt idx="31">
                  <c:v>Agosto-2011</c:v>
                </c:pt>
                <c:pt idx="32">
                  <c:v>Septiembre-2011</c:v>
                </c:pt>
                <c:pt idx="33">
                  <c:v>Octubre-2011</c:v>
                </c:pt>
                <c:pt idx="34">
                  <c:v>Noviembre-2011</c:v>
                </c:pt>
                <c:pt idx="35">
                  <c:v>Diciembre-2011</c:v>
                </c:pt>
                <c:pt idx="36">
                  <c:v>Enero-2012</c:v>
                </c:pt>
                <c:pt idx="37">
                  <c:v>Febrero-2012</c:v>
                </c:pt>
                <c:pt idx="38">
                  <c:v>Marzo-2012</c:v>
                </c:pt>
                <c:pt idx="39">
                  <c:v>Abril-2012</c:v>
                </c:pt>
                <c:pt idx="40">
                  <c:v>Mayo-2012</c:v>
                </c:pt>
                <c:pt idx="41">
                  <c:v>Junio-2012</c:v>
                </c:pt>
                <c:pt idx="42">
                  <c:v>Julio-2012</c:v>
                </c:pt>
                <c:pt idx="43">
                  <c:v>Agosto-2012</c:v>
                </c:pt>
                <c:pt idx="44">
                  <c:v>Septiembre-2012</c:v>
                </c:pt>
                <c:pt idx="45">
                  <c:v>Octubre-2012</c:v>
                </c:pt>
                <c:pt idx="46">
                  <c:v>Noviembre-2012</c:v>
                </c:pt>
                <c:pt idx="47">
                  <c:v>Diciembre-2012</c:v>
                </c:pt>
              </c:strCache>
            </c:strRef>
          </c:cat>
          <c:val>
            <c:numRef>
              <c:f>'Egresos 2009-2012'!$D$25:$AY$25</c:f>
              <c:numCache>
                <c:formatCode>_(* #,##0_);_(* \(#,##0\);_(* "-"??_);_(@_)</c:formatCode>
                <c:ptCount val="48"/>
                <c:pt idx="0">
                  <c:v>6986696.450000003</c:v>
                </c:pt>
                <c:pt idx="1">
                  <c:v>38214396.810000204</c:v>
                </c:pt>
                <c:pt idx="2">
                  <c:v>40569780.879999913</c:v>
                </c:pt>
                <c:pt idx="3">
                  <c:v>41647505.910000056</c:v>
                </c:pt>
                <c:pt idx="4">
                  <c:v>34124463.700000018</c:v>
                </c:pt>
                <c:pt idx="5">
                  <c:v>36863689.449999973</c:v>
                </c:pt>
                <c:pt idx="6">
                  <c:v>27996140.52</c:v>
                </c:pt>
                <c:pt idx="7">
                  <c:v>25362970.250000015</c:v>
                </c:pt>
                <c:pt idx="8">
                  <c:v>37518198</c:v>
                </c:pt>
                <c:pt idx="9">
                  <c:v>28067290.59000003</c:v>
                </c:pt>
                <c:pt idx="10">
                  <c:v>26431950.479999993</c:v>
                </c:pt>
                <c:pt idx="11">
                  <c:v>40037608.720000029</c:v>
                </c:pt>
                <c:pt idx="12">
                  <c:v>12776310.179999989</c:v>
                </c:pt>
                <c:pt idx="13">
                  <c:v>22809021.750000034</c:v>
                </c:pt>
                <c:pt idx="14">
                  <c:v>35418275.401999995</c:v>
                </c:pt>
                <c:pt idx="15">
                  <c:v>55055247.650000021</c:v>
                </c:pt>
                <c:pt idx="16">
                  <c:v>39148643.279999986</c:v>
                </c:pt>
                <c:pt idx="17">
                  <c:v>32376203.669999994</c:v>
                </c:pt>
                <c:pt idx="18">
                  <c:v>41871737.082000002</c:v>
                </c:pt>
                <c:pt idx="19">
                  <c:v>47508643.732000023</c:v>
                </c:pt>
                <c:pt idx="20">
                  <c:v>36473632</c:v>
                </c:pt>
                <c:pt idx="21">
                  <c:v>23183079.189999983</c:v>
                </c:pt>
                <c:pt idx="22">
                  <c:v>49499977.400000006</c:v>
                </c:pt>
                <c:pt idx="23">
                  <c:v>58805126.690000013</c:v>
                </c:pt>
                <c:pt idx="24">
                  <c:v>19025377.18</c:v>
                </c:pt>
                <c:pt idx="25">
                  <c:v>58099384.700000048</c:v>
                </c:pt>
                <c:pt idx="26">
                  <c:v>45009552.370000005</c:v>
                </c:pt>
                <c:pt idx="27">
                  <c:v>64625515.220000021</c:v>
                </c:pt>
                <c:pt idx="28">
                  <c:v>37348831.710000001</c:v>
                </c:pt>
                <c:pt idx="29">
                  <c:v>44028141.119999893</c:v>
                </c:pt>
                <c:pt idx="30">
                  <c:v>41945492.212000005</c:v>
                </c:pt>
                <c:pt idx="31">
                  <c:v>37596750.619999968</c:v>
                </c:pt>
                <c:pt idx="32">
                  <c:v>35818612.479999945</c:v>
                </c:pt>
                <c:pt idx="33">
                  <c:v>44756831.123999983</c:v>
                </c:pt>
                <c:pt idx="34">
                  <c:v>47594108.459999971</c:v>
                </c:pt>
                <c:pt idx="35">
                  <c:v>37678655.809999973</c:v>
                </c:pt>
                <c:pt idx="36">
                  <c:v>15224894.579999993</c:v>
                </c:pt>
                <c:pt idx="37">
                  <c:v>29159596.059999991</c:v>
                </c:pt>
                <c:pt idx="38">
                  <c:v>32846546.407999963</c:v>
                </c:pt>
                <c:pt idx="39">
                  <c:v>34526171.817999981</c:v>
                </c:pt>
                <c:pt idx="40">
                  <c:v>44486337.805999972</c:v>
                </c:pt>
                <c:pt idx="41">
                  <c:v>30700168.861999966</c:v>
                </c:pt>
                <c:pt idx="42">
                  <c:v>25443220.729999956</c:v>
                </c:pt>
                <c:pt idx="43">
                  <c:v>24644866.679999981</c:v>
                </c:pt>
                <c:pt idx="44">
                  <c:v>26321273.293999963</c:v>
                </c:pt>
                <c:pt idx="45">
                  <c:v>28649306.791999973</c:v>
                </c:pt>
                <c:pt idx="46">
                  <c:v>24711479.779999986</c:v>
                </c:pt>
                <c:pt idx="47">
                  <c:v>26190504.590000004</c:v>
                </c:pt>
              </c:numCache>
            </c:numRef>
          </c:val>
          <c:smooth val="0"/>
        </c:ser>
        <c:dLbls>
          <c:showLegendKey val="0"/>
          <c:showVal val="0"/>
          <c:showCatName val="0"/>
          <c:showSerName val="0"/>
          <c:showPercent val="0"/>
          <c:showBubbleSize val="0"/>
        </c:dLbls>
        <c:marker val="1"/>
        <c:smooth val="0"/>
        <c:axId val="99065856"/>
        <c:axId val="99067392"/>
      </c:lineChart>
      <c:catAx>
        <c:axId val="99065856"/>
        <c:scaling>
          <c:orientation val="minMax"/>
        </c:scaling>
        <c:delete val="0"/>
        <c:axPos val="b"/>
        <c:numFmt formatCode="General" sourceLinked="1"/>
        <c:majorTickMark val="out"/>
        <c:minorTickMark val="none"/>
        <c:tickLblPos val="nextTo"/>
        <c:txPr>
          <a:bodyPr/>
          <a:lstStyle/>
          <a:p>
            <a:pPr>
              <a:defRPr lang="es-ES"/>
            </a:pPr>
            <a:endParaRPr lang="es-ES"/>
          </a:p>
        </c:txPr>
        <c:crossAx val="99067392"/>
        <c:crosses val="autoZero"/>
        <c:auto val="1"/>
        <c:lblAlgn val="ctr"/>
        <c:lblOffset val="100"/>
        <c:tickLblSkip val="3"/>
        <c:tickMarkSkip val="2"/>
        <c:noMultiLvlLbl val="0"/>
      </c:catAx>
      <c:valAx>
        <c:axId val="99067392"/>
        <c:scaling>
          <c:orientation val="minMax"/>
        </c:scaling>
        <c:delete val="0"/>
        <c:axPos val="l"/>
        <c:majorGridlines/>
        <c:numFmt formatCode="_(* #,##0_);_(* \(#,##0\);_(* &quot;-&quot;??_);_(@_)" sourceLinked="1"/>
        <c:majorTickMark val="out"/>
        <c:minorTickMark val="none"/>
        <c:tickLblPos val="nextTo"/>
        <c:txPr>
          <a:bodyPr/>
          <a:lstStyle/>
          <a:p>
            <a:pPr>
              <a:defRPr lang="es-ES"/>
            </a:pPr>
            <a:endParaRPr lang="es-ES"/>
          </a:p>
        </c:txPr>
        <c:crossAx val="99065856"/>
        <c:crosses val="autoZero"/>
        <c:crossBetween val="between"/>
        <c:dispUnits>
          <c:builtInUnit val="millions"/>
          <c:dispUnitsLbl>
            <c:txPr>
              <a:bodyPr/>
              <a:lstStyle/>
              <a:p>
                <a:pPr>
                  <a:defRPr lang="es-ES"/>
                </a:pPr>
                <a:endParaRPr lang="es-ES"/>
              </a:p>
            </c:txPr>
          </c:dispUnitsLbl>
        </c:dispUnits>
      </c:valAx>
    </c:plotArea>
    <c:legend>
      <c:legendPos val="b"/>
      <c:overlay val="0"/>
      <c:txPr>
        <a:bodyPr/>
        <a:lstStyle/>
        <a:p>
          <a:pPr>
            <a:defRPr lang="es-ES"/>
          </a:pPr>
          <a:endParaRPr lang="es-ES"/>
        </a:p>
      </c:txPr>
    </c:legend>
    <c:plotVisOnly val="1"/>
    <c:dispBlanksAs val="gap"/>
    <c:showDLblsOverMax val="0"/>
  </c:chart>
  <c:spPr>
    <a:solidFill>
      <a:schemeClr val="lt1"/>
    </a:solidFill>
    <a:ln w="19050" cap="flat" cmpd="sng" algn="ctr">
      <a:solidFill>
        <a:schemeClr val="dk1"/>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overlay val="0"/>
      <c:txPr>
        <a:bodyPr/>
        <a:lstStyle/>
        <a:p>
          <a:pPr>
            <a:defRPr lang="es-ES" sz="1200"/>
          </a:pPr>
          <a:endParaRPr lang="es-ES"/>
        </a:p>
      </c:txPr>
    </c:title>
    <c:autoTitleDeleted val="0"/>
    <c:plotArea>
      <c:layout>
        <c:manualLayout>
          <c:layoutTarget val="inner"/>
          <c:xMode val="edge"/>
          <c:yMode val="edge"/>
          <c:x val="0.11826990670580713"/>
          <c:y val="0.14700240594925634"/>
          <c:w val="0.85673276035650325"/>
          <c:h val="0.55468467483231254"/>
        </c:manualLayout>
      </c:layout>
      <c:lineChart>
        <c:grouping val="standard"/>
        <c:varyColors val="0"/>
        <c:ser>
          <c:idx val="0"/>
          <c:order val="0"/>
          <c:tx>
            <c:strRef>
              <c:f>'Egresos 2009-2012'!$C$9</c:f>
              <c:strCache>
                <c:ptCount val="1"/>
                <c:pt idx="0">
                  <c:v>Seguro de Cesantía</c:v>
                </c:pt>
              </c:strCache>
            </c:strRef>
          </c:tx>
          <c:spPr>
            <a:ln w="19050"/>
          </c:spPr>
          <c:marker>
            <c:symbol val="circle"/>
            <c:size val="3"/>
          </c:marker>
          <c:cat>
            <c:strRef>
              <c:f>'Egresos 2009-2012'!$D$5:$AY$5</c:f>
              <c:strCache>
                <c:ptCount val="48"/>
                <c:pt idx="0">
                  <c:v>Enero-2009</c:v>
                </c:pt>
                <c:pt idx="1">
                  <c:v>Febrero-2009</c:v>
                </c:pt>
                <c:pt idx="2">
                  <c:v>Marzo-2009</c:v>
                </c:pt>
                <c:pt idx="3">
                  <c:v>Abril-2009</c:v>
                </c:pt>
                <c:pt idx="4">
                  <c:v>Mayo-2009</c:v>
                </c:pt>
                <c:pt idx="5">
                  <c:v>Junio-2009</c:v>
                </c:pt>
                <c:pt idx="6">
                  <c:v>Julio-2009</c:v>
                </c:pt>
                <c:pt idx="7">
                  <c:v>Agosto-2009</c:v>
                </c:pt>
                <c:pt idx="8">
                  <c:v>Septiembre-2009</c:v>
                </c:pt>
                <c:pt idx="9">
                  <c:v>Octubre-2009</c:v>
                </c:pt>
                <c:pt idx="10">
                  <c:v>Noviembre-2009</c:v>
                </c:pt>
                <c:pt idx="11">
                  <c:v>Diciembre-2009</c:v>
                </c:pt>
                <c:pt idx="12">
                  <c:v>Enero-2010</c:v>
                </c:pt>
                <c:pt idx="13">
                  <c:v>Febrero-2010</c:v>
                </c:pt>
                <c:pt idx="14">
                  <c:v>Marzo-2010</c:v>
                </c:pt>
                <c:pt idx="15">
                  <c:v>Abril-2010</c:v>
                </c:pt>
                <c:pt idx="16">
                  <c:v>Mayo-2010</c:v>
                </c:pt>
                <c:pt idx="17">
                  <c:v>Junio-2010</c:v>
                </c:pt>
                <c:pt idx="18">
                  <c:v>Julio-2010</c:v>
                </c:pt>
                <c:pt idx="19">
                  <c:v>Agosto-2010</c:v>
                </c:pt>
                <c:pt idx="20">
                  <c:v>Septiembre-2010</c:v>
                </c:pt>
                <c:pt idx="21">
                  <c:v>Octubre-2010</c:v>
                </c:pt>
                <c:pt idx="22">
                  <c:v>Noviembre-2010</c:v>
                </c:pt>
                <c:pt idx="23">
                  <c:v>Diciembre-2010</c:v>
                </c:pt>
                <c:pt idx="24">
                  <c:v>Enero-2011</c:v>
                </c:pt>
                <c:pt idx="25">
                  <c:v>Febrero-2011</c:v>
                </c:pt>
                <c:pt idx="26">
                  <c:v>Marzo-2011</c:v>
                </c:pt>
                <c:pt idx="27">
                  <c:v>Abril-2011</c:v>
                </c:pt>
                <c:pt idx="28">
                  <c:v>Mayo-2011</c:v>
                </c:pt>
                <c:pt idx="29">
                  <c:v>Junio-2011</c:v>
                </c:pt>
                <c:pt idx="30">
                  <c:v>Julio-2011</c:v>
                </c:pt>
                <c:pt idx="31">
                  <c:v>Agosto-2011</c:v>
                </c:pt>
                <c:pt idx="32">
                  <c:v>Septiembre-2011</c:v>
                </c:pt>
                <c:pt idx="33">
                  <c:v>Octubre-2011</c:v>
                </c:pt>
                <c:pt idx="34">
                  <c:v>Noviembre-2011</c:v>
                </c:pt>
                <c:pt idx="35">
                  <c:v>Diciembre-2011</c:v>
                </c:pt>
                <c:pt idx="36">
                  <c:v>Enero-2012</c:v>
                </c:pt>
                <c:pt idx="37">
                  <c:v>Febrero-2012</c:v>
                </c:pt>
                <c:pt idx="38">
                  <c:v>Marzo-2012</c:v>
                </c:pt>
                <c:pt idx="39">
                  <c:v>Abril-2012</c:v>
                </c:pt>
                <c:pt idx="40">
                  <c:v>Mayo-2012</c:v>
                </c:pt>
                <c:pt idx="41">
                  <c:v>Junio-2012</c:v>
                </c:pt>
                <c:pt idx="42">
                  <c:v>Julio-2012</c:v>
                </c:pt>
                <c:pt idx="43">
                  <c:v>Agosto-2012</c:v>
                </c:pt>
                <c:pt idx="44">
                  <c:v>Septiembre-2012</c:v>
                </c:pt>
                <c:pt idx="45">
                  <c:v>Octubre-2012</c:v>
                </c:pt>
                <c:pt idx="46">
                  <c:v>Noviembre-2012</c:v>
                </c:pt>
                <c:pt idx="47">
                  <c:v>Diciembre-2012</c:v>
                </c:pt>
              </c:strCache>
            </c:strRef>
          </c:cat>
          <c:val>
            <c:numRef>
              <c:f>'Egresos 2009-2012'!$D$9:$AY$9</c:f>
              <c:numCache>
                <c:formatCode>_(* #,##0_);_(* \(#,##0\);_(* "-"??_);_(@_)</c:formatCode>
                <c:ptCount val="48"/>
                <c:pt idx="0">
                  <c:v>669792.54</c:v>
                </c:pt>
                <c:pt idx="1">
                  <c:v>3785807.24</c:v>
                </c:pt>
                <c:pt idx="2">
                  <c:v>9176865.75</c:v>
                </c:pt>
                <c:pt idx="3">
                  <c:v>14362466.9</c:v>
                </c:pt>
                <c:pt idx="4">
                  <c:v>8028953.4700000016</c:v>
                </c:pt>
                <c:pt idx="5">
                  <c:v>8945892.8000000007</c:v>
                </c:pt>
                <c:pt idx="6">
                  <c:v>8911431.3399999961</c:v>
                </c:pt>
                <c:pt idx="7">
                  <c:v>7642083.9900000002</c:v>
                </c:pt>
                <c:pt idx="8">
                  <c:v>10852941.439999996</c:v>
                </c:pt>
                <c:pt idx="9">
                  <c:v>6573767</c:v>
                </c:pt>
                <c:pt idx="10">
                  <c:v>5143301.83</c:v>
                </c:pt>
                <c:pt idx="11">
                  <c:v>4948553.4000000004</c:v>
                </c:pt>
                <c:pt idx="12">
                  <c:v>4704014.83</c:v>
                </c:pt>
                <c:pt idx="13">
                  <c:v>7970463.6000000006</c:v>
                </c:pt>
                <c:pt idx="14">
                  <c:v>12587838.189999996</c:v>
                </c:pt>
                <c:pt idx="15">
                  <c:v>7844033.1800000006</c:v>
                </c:pt>
                <c:pt idx="16">
                  <c:v>6941189.6699999999</c:v>
                </c:pt>
                <c:pt idx="17">
                  <c:v>6519576.2800000003</c:v>
                </c:pt>
                <c:pt idx="18">
                  <c:v>6345547.7700000014</c:v>
                </c:pt>
                <c:pt idx="19">
                  <c:v>12104656.92</c:v>
                </c:pt>
                <c:pt idx="20">
                  <c:v>5996572.8000000007</c:v>
                </c:pt>
                <c:pt idx="21">
                  <c:v>4073599.23</c:v>
                </c:pt>
                <c:pt idx="22">
                  <c:v>7424630.0600000005</c:v>
                </c:pt>
                <c:pt idx="23">
                  <c:v>9036352.0999999959</c:v>
                </c:pt>
                <c:pt idx="24">
                  <c:v>9116496.429999996</c:v>
                </c:pt>
                <c:pt idx="25">
                  <c:v>6410615.79</c:v>
                </c:pt>
                <c:pt idx="26">
                  <c:v>10791731.239999995</c:v>
                </c:pt>
                <c:pt idx="27">
                  <c:v>15496962.83</c:v>
                </c:pt>
                <c:pt idx="28">
                  <c:v>10594318.43</c:v>
                </c:pt>
                <c:pt idx="29">
                  <c:v>10437103.060000002</c:v>
                </c:pt>
                <c:pt idx="30">
                  <c:v>7425371.9800000004</c:v>
                </c:pt>
                <c:pt idx="31">
                  <c:v>3865681.08</c:v>
                </c:pt>
                <c:pt idx="32">
                  <c:v>2845347.53</c:v>
                </c:pt>
                <c:pt idx="33">
                  <c:v>9047291.3499999959</c:v>
                </c:pt>
                <c:pt idx="34">
                  <c:v>3993330.01</c:v>
                </c:pt>
                <c:pt idx="35">
                  <c:v>2689270.92</c:v>
                </c:pt>
                <c:pt idx="36">
                  <c:v>2073903.73</c:v>
                </c:pt>
                <c:pt idx="37">
                  <c:v>4259293.25</c:v>
                </c:pt>
                <c:pt idx="38">
                  <c:v>7867665.4400000004</c:v>
                </c:pt>
                <c:pt idx="39">
                  <c:v>13259539.789999995</c:v>
                </c:pt>
                <c:pt idx="40">
                  <c:v>12544084.41</c:v>
                </c:pt>
                <c:pt idx="41">
                  <c:v>3979068.14</c:v>
                </c:pt>
                <c:pt idx="42">
                  <c:v>6291384.4400000004</c:v>
                </c:pt>
                <c:pt idx="43">
                  <c:v>2467129.54</c:v>
                </c:pt>
                <c:pt idx="44">
                  <c:v>4315784.9700000016</c:v>
                </c:pt>
                <c:pt idx="45">
                  <c:v>4004002.32</c:v>
                </c:pt>
                <c:pt idx="46">
                  <c:v>1723656.76</c:v>
                </c:pt>
                <c:pt idx="47">
                  <c:v>1511996.8</c:v>
                </c:pt>
              </c:numCache>
            </c:numRef>
          </c:val>
          <c:smooth val="0"/>
        </c:ser>
        <c:dLbls>
          <c:showLegendKey val="0"/>
          <c:showVal val="0"/>
          <c:showCatName val="0"/>
          <c:showSerName val="0"/>
          <c:showPercent val="0"/>
          <c:showBubbleSize val="0"/>
        </c:dLbls>
        <c:marker val="1"/>
        <c:smooth val="0"/>
        <c:axId val="137485312"/>
        <c:axId val="137491200"/>
      </c:lineChart>
      <c:catAx>
        <c:axId val="137485312"/>
        <c:scaling>
          <c:orientation val="minMax"/>
        </c:scaling>
        <c:delete val="0"/>
        <c:axPos val="b"/>
        <c:numFmt formatCode="General" sourceLinked="1"/>
        <c:majorTickMark val="out"/>
        <c:minorTickMark val="none"/>
        <c:tickLblPos val="nextTo"/>
        <c:txPr>
          <a:bodyPr/>
          <a:lstStyle/>
          <a:p>
            <a:pPr>
              <a:defRPr lang="es-ES"/>
            </a:pPr>
            <a:endParaRPr lang="es-ES"/>
          </a:p>
        </c:txPr>
        <c:crossAx val="137491200"/>
        <c:crosses val="autoZero"/>
        <c:auto val="1"/>
        <c:lblAlgn val="ctr"/>
        <c:lblOffset val="100"/>
        <c:tickLblSkip val="3"/>
        <c:tickMarkSkip val="2"/>
        <c:noMultiLvlLbl val="0"/>
      </c:catAx>
      <c:valAx>
        <c:axId val="137491200"/>
        <c:scaling>
          <c:orientation val="minMax"/>
        </c:scaling>
        <c:delete val="0"/>
        <c:axPos val="l"/>
        <c:majorGridlines/>
        <c:numFmt formatCode="_(* #,##0_);_(* \(#,##0\);_(* &quot;-&quot;??_);_(@_)" sourceLinked="1"/>
        <c:majorTickMark val="out"/>
        <c:minorTickMark val="none"/>
        <c:tickLblPos val="nextTo"/>
        <c:txPr>
          <a:bodyPr/>
          <a:lstStyle/>
          <a:p>
            <a:pPr>
              <a:defRPr lang="es-ES"/>
            </a:pPr>
            <a:endParaRPr lang="es-ES"/>
          </a:p>
        </c:txPr>
        <c:crossAx val="137485312"/>
        <c:crosses val="autoZero"/>
        <c:crossBetween val="between"/>
        <c:dispUnits>
          <c:builtInUnit val="millions"/>
          <c:dispUnitsLbl>
            <c:txPr>
              <a:bodyPr/>
              <a:lstStyle/>
              <a:p>
                <a:pPr>
                  <a:defRPr lang="es-ES"/>
                </a:pPr>
                <a:endParaRPr lang="es-ES"/>
              </a:p>
            </c:txPr>
          </c:dispUnitsLbl>
        </c:dispUnits>
      </c:valAx>
    </c:plotArea>
    <c:plotVisOnly val="1"/>
    <c:dispBlanksAs val="gap"/>
    <c:showDLblsOverMax val="0"/>
  </c:chart>
  <c:spPr>
    <a:solidFill>
      <a:schemeClr val="lt1"/>
    </a:solidFill>
    <a:ln w="19050" cap="flat" cmpd="sng" algn="ctr">
      <a:solidFill>
        <a:schemeClr val="accent2"/>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sz="1200"/>
            </a:pPr>
            <a:r>
              <a:rPr lang="es-ES" sz="1200" dirty="0" smtClean="0"/>
              <a:t>Cesantía</a:t>
            </a:r>
            <a:endParaRPr lang="es-ES" sz="1200" dirty="0"/>
          </a:p>
        </c:rich>
      </c:tx>
      <c:overlay val="0"/>
    </c:title>
    <c:autoTitleDeleted val="0"/>
    <c:plotArea>
      <c:layout/>
      <c:barChart>
        <c:barDir val="col"/>
        <c:grouping val="clustered"/>
        <c:varyColors val="0"/>
        <c:ser>
          <c:idx val="0"/>
          <c:order val="0"/>
          <c:tx>
            <c:v>Frecuencia</c:v>
          </c:tx>
          <c:spPr>
            <a:gradFill rotWithShape="1">
              <a:gsLst>
                <a:gs pos="0">
                  <a:schemeClr val="accent1">
                    <a:tint val="1000"/>
                  </a:schemeClr>
                </a:gs>
                <a:gs pos="68000">
                  <a:schemeClr val="accent1">
                    <a:tint val="77000"/>
                  </a:schemeClr>
                </a:gs>
                <a:gs pos="81000">
                  <a:schemeClr val="accent1">
                    <a:tint val="79000"/>
                  </a:schemeClr>
                </a:gs>
                <a:gs pos="86000">
                  <a:schemeClr val="accent1">
                    <a:tint val="73000"/>
                  </a:schemeClr>
                </a:gs>
                <a:gs pos="100000">
                  <a:schemeClr val="accent1">
                    <a:tint val="35000"/>
                  </a:schemeClr>
                </a:gs>
              </a:gsLst>
              <a:lin ang="5400000" scaled="1"/>
            </a:gradFill>
            <a:ln w="9525" cap="flat" cmpd="sng" algn="ctr">
              <a:solidFill>
                <a:schemeClr val="accent1">
                  <a:shade val="60000"/>
                  <a:satMod val="300000"/>
                </a:schemeClr>
              </a:solidFill>
              <a:prstDash val="solid"/>
            </a:ln>
            <a:effectLst>
              <a:glow rad="63500">
                <a:schemeClr val="accent1">
                  <a:tint val="30000"/>
                  <a:shade val="95000"/>
                  <a:satMod val="300000"/>
                  <a:alpha val="50000"/>
                </a:schemeClr>
              </a:glow>
            </a:effectLst>
          </c:spPr>
          <c:invertIfNegative val="0"/>
          <c:cat>
            <c:strRef>
              <c:f>'Egresos 2009-2012'!$J$54:$J$60</c:f>
              <c:strCache>
                <c:ptCount val="7"/>
                <c:pt idx="0">
                  <c:v> 669.793 </c:v>
                </c:pt>
                <c:pt idx="1">
                  <c:v> 3.140.988 </c:v>
                </c:pt>
                <c:pt idx="2">
                  <c:v> 5.612.183 </c:v>
                </c:pt>
                <c:pt idx="3">
                  <c:v> 8.083.378 </c:v>
                </c:pt>
                <c:pt idx="4">
                  <c:v> 10.554.573 </c:v>
                </c:pt>
                <c:pt idx="5">
                  <c:v> 13.025.768 </c:v>
                </c:pt>
                <c:pt idx="6">
                  <c:v>y mayor...</c:v>
                </c:pt>
              </c:strCache>
            </c:strRef>
          </c:cat>
          <c:val>
            <c:numRef>
              <c:f>'Egresos 2009-2012'!$K$54:$K$60</c:f>
              <c:numCache>
                <c:formatCode>General</c:formatCode>
                <c:ptCount val="7"/>
                <c:pt idx="0">
                  <c:v>1</c:v>
                </c:pt>
                <c:pt idx="1">
                  <c:v>6</c:v>
                </c:pt>
                <c:pt idx="2">
                  <c:v>11</c:v>
                </c:pt>
                <c:pt idx="3">
                  <c:v>14</c:v>
                </c:pt>
                <c:pt idx="4">
                  <c:v>7</c:v>
                </c:pt>
                <c:pt idx="5">
                  <c:v>6</c:v>
                </c:pt>
                <c:pt idx="6">
                  <c:v>3</c:v>
                </c:pt>
              </c:numCache>
            </c:numRef>
          </c:val>
        </c:ser>
        <c:dLbls>
          <c:showLegendKey val="0"/>
          <c:showVal val="0"/>
          <c:showCatName val="0"/>
          <c:showSerName val="0"/>
          <c:showPercent val="0"/>
          <c:showBubbleSize val="0"/>
        </c:dLbls>
        <c:gapWidth val="0"/>
        <c:axId val="137274112"/>
        <c:axId val="137276032"/>
      </c:barChart>
      <c:catAx>
        <c:axId val="137274112"/>
        <c:scaling>
          <c:orientation val="minMax"/>
        </c:scaling>
        <c:delete val="0"/>
        <c:axPos val="b"/>
        <c:title>
          <c:tx>
            <c:rich>
              <a:bodyPr/>
              <a:lstStyle/>
              <a:p>
                <a:pPr>
                  <a:defRPr lang="es-ES"/>
                </a:pPr>
                <a:r>
                  <a:rPr lang="es-ES"/>
                  <a:t>Clase</a:t>
                </a:r>
              </a:p>
            </c:rich>
          </c:tx>
          <c:overlay val="0"/>
        </c:title>
        <c:numFmt formatCode="General" sourceLinked="1"/>
        <c:majorTickMark val="out"/>
        <c:minorTickMark val="none"/>
        <c:tickLblPos val="nextTo"/>
        <c:txPr>
          <a:bodyPr/>
          <a:lstStyle/>
          <a:p>
            <a:pPr>
              <a:defRPr lang="es-ES"/>
            </a:pPr>
            <a:endParaRPr lang="es-ES"/>
          </a:p>
        </c:txPr>
        <c:crossAx val="137276032"/>
        <c:crosses val="autoZero"/>
        <c:auto val="1"/>
        <c:lblAlgn val="ctr"/>
        <c:lblOffset val="100"/>
        <c:noMultiLvlLbl val="0"/>
      </c:catAx>
      <c:valAx>
        <c:axId val="137276032"/>
        <c:scaling>
          <c:orientation val="minMax"/>
        </c:scaling>
        <c:delete val="0"/>
        <c:axPos val="l"/>
        <c:title>
          <c:tx>
            <c:rich>
              <a:bodyPr/>
              <a:lstStyle/>
              <a:p>
                <a:pPr>
                  <a:defRPr lang="es-ES"/>
                </a:pPr>
                <a:r>
                  <a:rPr lang="es-ES"/>
                  <a:t>Frecuencia</a:t>
                </a:r>
              </a:p>
            </c:rich>
          </c:tx>
          <c:overlay val="0"/>
        </c:title>
        <c:numFmt formatCode="General" sourceLinked="1"/>
        <c:majorTickMark val="out"/>
        <c:minorTickMark val="none"/>
        <c:tickLblPos val="nextTo"/>
        <c:txPr>
          <a:bodyPr/>
          <a:lstStyle/>
          <a:p>
            <a:pPr>
              <a:defRPr lang="es-ES"/>
            </a:pPr>
            <a:endParaRPr lang="es-ES"/>
          </a:p>
        </c:txPr>
        <c:crossAx val="137274112"/>
        <c:crosses val="autoZero"/>
        <c:crossBetween val="between"/>
      </c:valAx>
    </c:plotArea>
    <c:legend>
      <c:legendPos val="r"/>
      <c:overlay val="0"/>
      <c:txPr>
        <a:bodyPr/>
        <a:lstStyle/>
        <a:p>
          <a:pPr>
            <a:defRPr lang="es-ES"/>
          </a:pPr>
          <a:endParaRPr lang="es-ES"/>
        </a:p>
      </c:txPr>
    </c:legend>
    <c:plotVisOnly val="1"/>
    <c:dispBlanksAs val="gap"/>
    <c:showDLblsOverMax val="0"/>
  </c:chart>
  <c:spPr>
    <a:solidFill>
      <a:schemeClr val="lt1"/>
    </a:solidFill>
    <a:ln w="19050" cap="flat" cmpd="sng" algn="ctr">
      <a:solidFill>
        <a:schemeClr val="accent2"/>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overlay val="0"/>
      <c:txPr>
        <a:bodyPr/>
        <a:lstStyle/>
        <a:p>
          <a:pPr>
            <a:defRPr lang="es-ES" sz="1200"/>
          </a:pPr>
          <a:endParaRPr lang="es-ES"/>
        </a:p>
      </c:txPr>
    </c:title>
    <c:autoTitleDeleted val="0"/>
    <c:plotArea>
      <c:layout>
        <c:manualLayout>
          <c:layoutTarget val="inner"/>
          <c:xMode val="edge"/>
          <c:yMode val="edge"/>
          <c:x val="0.11826990670580713"/>
          <c:y val="0.14700240594925634"/>
          <c:w val="0.85673276035650325"/>
          <c:h val="0.55468467483231254"/>
        </c:manualLayout>
      </c:layout>
      <c:lineChart>
        <c:grouping val="standard"/>
        <c:varyColors val="0"/>
        <c:ser>
          <c:idx val="0"/>
          <c:order val="0"/>
          <c:tx>
            <c:strRef>
              <c:f>'Egresos 2009-2012'!$C$10</c:f>
              <c:strCache>
                <c:ptCount val="1"/>
                <c:pt idx="0">
                  <c:v>Seguro de Enfermedad y Maternidad (Salud)</c:v>
                </c:pt>
              </c:strCache>
            </c:strRef>
          </c:tx>
          <c:spPr>
            <a:ln w="19050"/>
          </c:spPr>
          <c:marker>
            <c:symbol val="circle"/>
            <c:size val="3"/>
          </c:marker>
          <c:cat>
            <c:strRef>
              <c:f>'Egresos 2009-2012'!$D$5:$AY$5</c:f>
              <c:strCache>
                <c:ptCount val="48"/>
                <c:pt idx="0">
                  <c:v>Enero-2009</c:v>
                </c:pt>
                <c:pt idx="1">
                  <c:v>Febrero-2009</c:v>
                </c:pt>
                <c:pt idx="2">
                  <c:v>Marzo-2009</c:v>
                </c:pt>
                <c:pt idx="3">
                  <c:v>Abril-2009</c:v>
                </c:pt>
                <c:pt idx="4">
                  <c:v>Mayo-2009</c:v>
                </c:pt>
                <c:pt idx="5">
                  <c:v>Junio-2009</c:v>
                </c:pt>
                <c:pt idx="6">
                  <c:v>Julio-2009</c:v>
                </c:pt>
                <c:pt idx="7">
                  <c:v>Agosto-2009</c:v>
                </c:pt>
                <c:pt idx="8">
                  <c:v>Septiembre-2009</c:v>
                </c:pt>
                <c:pt idx="9">
                  <c:v>Octubre-2009</c:v>
                </c:pt>
                <c:pt idx="10">
                  <c:v>Noviembre-2009</c:v>
                </c:pt>
                <c:pt idx="11">
                  <c:v>Diciembre-2009</c:v>
                </c:pt>
                <c:pt idx="12">
                  <c:v>Enero-2010</c:v>
                </c:pt>
                <c:pt idx="13">
                  <c:v>Febrero-2010</c:v>
                </c:pt>
                <c:pt idx="14">
                  <c:v>Marzo-2010</c:v>
                </c:pt>
                <c:pt idx="15">
                  <c:v>Abril-2010</c:v>
                </c:pt>
                <c:pt idx="16">
                  <c:v>Mayo-2010</c:v>
                </c:pt>
                <c:pt idx="17">
                  <c:v>Junio-2010</c:v>
                </c:pt>
                <c:pt idx="18">
                  <c:v>Julio-2010</c:v>
                </c:pt>
                <c:pt idx="19">
                  <c:v>Agosto-2010</c:v>
                </c:pt>
                <c:pt idx="20">
                  <c:v>Septiembre-2010</c:v>
                </c:pt>
                <c:pt idx="21">
                  <c:v>Octubre-2010</c:v>
                </c:pt>
                <c:pt idx="22">
                  <c:v>Noviembre-2010</c:v>
                </c:pt>
                <c:pt idx="23">
                  <c:v>Diciembre-2010</c:v>
                </c:pt>
                <c:pt idx="24">
                  <c:v>Enero-2011</c:v>
                </c:pt>
                <c:pt idx="25">
                  <c:v>Febrero-2011</c:v>
                </c:pt>
                <c:pt idx="26">
                  <c:v>Marzo-2011</c:v>
                </c:pt>
                <c:pt idx="27">
                  <c:v>Abril-2011</c:v>
                </c:pt>
                <c:pt idx="28">
                  <c:v>Mayo-2011</c:v>
                </c:pt>
                <c:pt idx="29">
                  <c:v>Junio-2011</c:v>
                </c:pt>
                <c:pt idx="30">
                  <c:v>Julio-2011</c:v>
                </c:pt>
                <c:pt idx="31">
                  <c:v>Agosto-2011</c:v>
                </c:pt>
                <c:pt idx="32">
                  <c:v>Septiembre-2011</c:v>
                </c:pt>
                <c:pt idx="33">
                  <c:v>Octubre-2011</c:v>
                </c:pt>
                <c:pt idx="34">
                  <c:v>Noviembre-2011</c:v>
                </c:pt>
                <c:pt idx="35">
                  <c:v>Diciembre-2011</c:v>
                </c:pt>
                <c:pt idx="36">
                  <c:v>Enero-2012</c:v>
                </c:pt>
                <c:pt idx="37">
                  <c:v>Febrero-2012</c:v>
                </c:pt>
                <c:pt idx="38">
                  <c:v>Marzo-2012</c:v>
                </c:pt>
                <c:pt idx="39">
                  <c:v>Abril-2012</c:v>
                </c:pt>
                <c:pt idx="40">
                  <c:v>Mayo-2012</c:v>
                </c:pt>
                <c:pt idx="41">
                  <c:v>Junio-2012</c:v>
                </c:pt>
                <c:pt idx="42">
                  <c:v>Julio-2012</c:v>
                </c:pt>
                <c:pt idx="43">
                  <c:v>Agosto-2012</c:v>
                </c:pt>
                <c:pt idx="44">
                  <c:v>Septiembre-2012</c:v>
                </c:pt>
                <c:pt idx="45">
                  <c:v>Octubre-2012</c:v>
                </c:pt>
                <c:pt idx="46">
                  <c:v>Noviembre-2012</c:v>
                </c:pt>
                <c:pt idx="47">
                  <c:v>Diciembre-2012</c:v>
                </c:pt>
              </c:strCache>
            </c:strRef>
          </c:cat>
          <c:val>
            <c:numRef>
              <c:f>'Egresos 2009-2012'!$D$10:$AY$10</c:f>
              <c:numCache>
                <c:formatCode>_(* #,##0_);_(* \(#,##0\);_(* "-"??_);_(@_)</c:formatCode>
                <c:ptCount val="48"/>
                <c:pt idx="0">
                  <c:v>28814.920000000006</c:v>
                </c:pt>
                <c:pt idx="1">
                  <c:v>760764.66</c:v>
                </c:pt>
                <c:pt idx="2">
                  <c:v>2155065.23</c:v>
                </c:pt>
                <c:pt idx="3">
                  <c:v>1812395.6300000001</c:v>
                </c:pt>
                <c:pt idx="4">
                  <c:v>3313203.2600000002</c:v>
                </c:pt>
                <c:pt idx="5">
                  <c:v>3182419.08</c:v>
                </c:pt>
                <c:pt idx="6">
                  <c:v>3487017.44</c:v>
                </c:pt>
                <c:pt idx="7">
                  <c:v>2028805.09</c:v>
                </c:pt>
                <c:pt idx="8">
                  <c:v>3202960.18</c:v>
                </c:pt>
                <c:pt idx="9">
                  <c:v>3582373.05</c:v>
                </c:pt>
                <c:pt idx="10">
                  <c:v>2893958.16</c:v>
                </c:pt>
                <c:pt idx="11">
                  <c:v>7362514.9700000016</c:v>
                </c:pt>
                <c:pt idx="12">
                  <c:v>308086.24</c:v>
                </c:pt>
                <c:pt idx="13">
                  <c:v>896851.28999999969</c:v>
                </c:pt>
                <c:pt idx="14">
                  <c:v>2469241.4</c:v>
                </c:pt>
                <c:pt idx="15">
                  <c:v>2384953.0699999998</c:v>
                </c:pt>
                <c:pt idx="16">
                  <c:v>3939950.68</c:v>
                </c:pt>
                <c:pt idx="17">
                  <c:v>3820676.27</c:v>
                </c:pt>
                <c:pt idx="18">
                  <c:v>1799031.26</c:v>
                </c:pt>
                <c:pt idx="19">
                  <c:v>3835744.96</c:v>
                </c:pt>
                <c:pt idx="20">
                  <c:v>4492469.05</c:v>
                </c:pt>
                <c:pt idx="21">
                  <c:v>1254208.6400000006</c:v>
                </c:pt>
                <c:pt idx="22">
                  <c:v>3363077.15</c:v>
                </c:pt>
                <c:pt idx="23">
                  <c:v>10234369.75</c:v>
                </c:pt>
                <c:pt idx="24">
                  <c:v>487816.72000000009</c:v>
                </c:pt>
                <c:pt idx="25">
                  <c:v>1247565.9099999999</c:v>
                </c:pt>
                <c:pt idx="26">
                  <c:v>3979192.4</c:v>
                </c:pt>
                <c:pt idx="27">
                  <c:v>2527408.3199999989</c:v>
                </c:pt>
                <c:pt idx="28">
                  <c:v>3476702</c:v>
                </c:pt>
                <c:pt idx="29">
                  <c:v>2965025.52</c:v>
                </c:pt>
                <c:pt idx="30">
                  <c:v>4114727.88</c:v>
                </c:pt>
                <c:pt idx="31">
                  <c:v>3753407.04</c:v>
                </c:pt>
                <c:pt idx="32">
                  <c:v>3608367.8699999992</c:v>
                </c:pt>
                <c:pt idx="33">
                  <c:v>6435486.7800000003</c:v>
                </c:pt>
                <c:pt idx="34">
                  <c:v>4877335.6099999994</c:v>
                </c:pt>
                <c:pt idx="35">
                  <c:v>9662158.1500000004</c:v>
                </c:pt>
                <c:pt idx="36">
                  <c:v>1986007.04</c:v>
                </c:pt>
                <c:pt idx="37">
                  <c:v>540747.04</c:v>
                </c:pt>
                <c:pt idx="38">
                  <c:v>623928.11</c:v>
                </c:pt>
                <c:pt idx="39">
                  <c:v>546936.71</c:v>
                </c:pt>
                <c:pt idx="40">
                  <c:v>607034.22</c:v>
                </c:pt>
                <c:pt idx="41">
                  <c:v>605399.72</c:v>
                </c:pt>
                <c:pt idx="42">
                  <c:v>711886.87</c:v>
                </c:pt>
                <c:pt idx="43">
                  <c:v>642051.71000000008</c:v>
                </c:pt>
                <c:pt idx="44">
                  <c:v>615772.05000000005</c:v>
                </c:pt>
                <c:pt idx="45">
                  <c:v>714457.75</c:v>
                </c:pt>
                <c:pt idx="46">
                  <c:v>589532.93999999959</c:v>
                </c:pt>
                <c:pt idx="47">
                  <c:v>3002237.7</c:v>
                </c:pt>
              </c:numCache>
            </c:numRef>
          </c:val>
          <c:smooth val="0"/>
        </c:ser>
        <c:dLbls>
          <c:showLegendKey val="0"/>
          <c:showVal val="0"/>
          <c:showCatName val="0"/>
          <c:showSerName val="0"/>
          <c:showPercent val="0"/>
          <c:showBubbleSize val="0"/>
        </c:dLbls>
        <c:marker val="1"/>
        <c:smooth val="0"/>
        <c:axId val="137180672"/>
        <c:axId val="137182208"/>
      </c:lineChart>
      <c:catAx>
        <c:axId val="137180672"/>
        <c:scaling>
          <c:orientation val="minMax"/>
        </c:scaling>
        <c:delete val="0"/>
        <c:axPos val="b"/>
        <c:numFmt formatCode="General" sourceLinked="1"/>
        <c:majorTickMark val="out"/>
        <c:minorTickMark val="none"/>
        <c:tickLblPos val="nextTo"/>
        <c:txPr>
          <a:bodyPr/>
          <a:lstStyle/>
          <a:p>
            <a:pPr>
              <a:defRPr lang="es-ES"/>
            </a:pPr>
            <a:endParaRPr lang="es-ES"/>
          </a:p>
        </c:txPr>
        <c:crossAx val="137182208"/>
        <c:crosses val="autoZero"/>
        <c:auto val="1"/>
        <c:lblAlgn val="ctr"/>
        <c:lblOffset val="100"/>
        <c:tickLblSkip val="3"/>
        <c:tickMarkSkip val="2"/>
        <c:noMultiLvlLbl val="0"/>
      </c:catAx>
      <c:valAx>
        <c:axId val="137182208"/>
        <c:scaling>
          <c:orientation val="minMax"/>
        </c:scaling>
        <c:delete val="0"/>
        <c:axPos val="l"/>
        <c:majorGridlines/>
        <c:numFmt formatCode="_(* #,##0_);_(* \(#,##0\);_(* &quot;-&quot;??_);_(@_)" sourceLinked="1"/>
        <c:majorTickMark val="out"/>
        <c:minorTickMark val="none"/>
        <c:tickLblPos val="nextTo"/>
        <c:txPr>
          <a:bodyPr/>
          <a:lstStyle/>
          <a:p>
            <a:pPr>
              <a:defRPr lang="es-ES"/>
            </a:pPr>
            <a:endParaRPr lang="es-ES"/>
          </a:p>
        </c:txPr>
        <c:crossAx val="137180672"/>
        <c:crosses val="autoZero"/>
        <c:crossBetween val="between"/>
        <c:dispUnits>
          <c:builtInUnit val="millions"/>
          <c:dispUnitsLbl>
            <c:txPr>
              <a:bodyPr/>
              <a:lstStyle/>
              <a:p>
                <a:pPr>
                  <a:defRPr lang="es-ES"/>
                </a:pPr>
                <a:endParaRPr lang="es-ES"/>
              </a:p>
            </c:txPr>
          </c:dispUnitsLbl>
        </c:dispUnits>
      </c:valAx>
    </c:plotArea>
    <c:plotVisOnly val="1"/>
    <c:dispBlanksAs val="gap"/>
    <c:showDLblsOverMax val="0"/>
  </c:chart>
  <c:spPr>
    <a:solidFill>
      <a:schemeClr val="lt1"/>
    </a:solidFill>
    <a:ln w="19050" cap="flat" cmpd="sng" algn="ctr">
      <a:solidFill>
        <a:schemeClr val="accent4"/>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sz="1200"/>
            </a:pPr>
            <a:r>
              <a:rPr lang="es-ES" sz="1200" dirty="0" smtClean="0"/>
              <a:t>Salud</a:t>
            </a:r>
            <a:endParaRPr lang="es-ES" sz="1200" dirty="0"/>
          </a:p>
        </c:rich>
      </c:tx>
      <c:overlay val="0"/>
    </c:title>
    <c:autoTitleDeleted val="0"/>
    <c:plotArea>
      <c:layout/>
      <c:barChart>
        <c:barDir val="col"/>
        <c:grouping val="clustered"/>
        <c:varyColors val="0"/>
        <c:ser>
          <c:idx val="0"/>
          <c:order val="0"/>
          <c:tx>
            <c:v>Frecuencia</c:v>
          </c:tx>
          <c:spPr>
            <a:gradFill rotWithShape="1">
              <a:gsLst>
                <a:gs pos="0">
                  <a:schemeClr val="accent5">
                    <a:tint val="1000"/>
                  </a:schemeClr>
                </a:gs>
                <a:gs pos="68000">
                  <a:schemeClr val="accent5">
                    <a:tint val="77000"/>
                  </a:schemeClr>
                </a:gs>
                <a:gs pos="81000">
                  <a:schemeClr val="accent5">
                    <a:tint val="79000"/>
                  </a:schemeClr>
                </a:gs>
                <a:gs pos="86000">
                  <a:schemeClr val="accent5">
                    <a:tint val="73000"/>
                  </a:schemeClr>
                </a:gs>
                <a:gs pos="100000">
                  <a:schemeClr val="accent5">
                    <a:tint val="35000"/>
                  </a:schemeClr>
                </a:gs>
              </a:gsLst>
              <a:lin ang="5400000" scaled="1"/>
            </a:gradFill>
            <a:ln w="9525" cap="flat" cmpd="sng" algn="ctr">
              <a:solidFill>
                <a:schemeClr val="accent5">
                  <a:shade val="60000"/>
                  <a:satMod val="300000"/>
                </a:schemeClr>
              </a:solidFill>
              <a:prstDash val="solid"/>
            </a:ln>
            <a:effectLst>
              <a:glow rad="63500">
                <a:schemeClr val="accent5">
                  <a:tint val="30000"/>
                  <a:shade val="95000"/>
                  <a:satMod val="300000"/>
                  <a:alpha val="50000"/>
                </a:schemeClr>
              </a:glow>
            </a:effectLst>
          </c:spPr>
          <c:invertIfNegative val="0"/>
          <c:cat>
            <c:strRef>
              <c:f>'Egresos 2009-2012'!$J$70:$J$76</c:f>
              <c:strCache>
                <c:ptCount val="7"/>
                <c:pt idx="0">
                  <c:v> 28.815 </c:v>
                </c:pt>
                <c:pt idx="1">
                  <c:v> 1.729.741 </c:v>
                </c:pt>
                <c:pt idx="2">
                  <c:v> 3.430.667 </c:v>
                </c:pt>
                <c:pt idx="3">
                  <c:v> 5.131.592 </c:v>
                </c:pt>
                <c:pt idx="4">
                  <c:v> 6.832.518 </c:v>
                </c:pt>
                <c:pt idx="5">
                  <c:v> 8.533.444 </c:v>
                </c:pt>
                <c:pt idx="6">
                  <c:v>y mayor...</c:v>
                </c:pt>
              </c:strCache>
            </c:strRef>
          </c:cat>
          <c:val>
            <c:numRef>
              <c:f>'Egresos 2009-2012'!$K$70:$K$76</c:f>
              <c:numCache>
                <c:formatCode>General</c:formatCode>
                <c:ptCount val="7"/>
                <c:pt idx="0">
                  <c:v>1</c:v>
                </c:pt>
                <c:pt idx="1">
                  <c:v>16</c:v>
                </c:pt>
                <c:pt idx="2">
                  <c:v>15</c:v>
                </c:pt>
                <c:pt idx="3">
                  <c:v>12</c:v>
                </c:pt>
                <c:pt idx="4">
                  <c:v>1</c:v>
                </c:pt>
                <c:pt idx="5">
                  <c:v>1</c:v>
                </c:pt>
                <c:pt idx="6">
                  <c:v>2</c:v>
                </c:pt>
              </c:numCache>
            </c:numRef>
          </c:val>
        </c:ser>
        <c:dLbls>
          <c:showLegendKey val="0"/>
          <c:showVal val="0"/>
          <c:showCatName val="0"/>
          <c:showSerName val="0"/>
          <c:showPercent val="0"/>
          <c:showBubbleSize val="0"/>
        </c:dLbls>
        <c:gapWidth val="0"/>
        <c:axId val="138378240"/>
        <c:axId val="138380416"/>
      </c:barChart>
      <c:catAx>
        <c:axId val="138378240"/>
        <c:scaling>
          <c:orientation val="minMax"/>
        </c:scaling>
        <c:delete val="0"/>
        <c:axPos val="b"/>
        <c:title>
          <c:tx>
            <c:rich>
              <a:bodyPr/>
              <a:lstStyle/>
              <a:p>
                <a:pPr>
                  <a:defRPr lang="es-ES"/>
                </a:pPr>
                <a:r>
                  <a:rPr lang="es-ES"/>
                  <a:t>Clase</a:t>
                </a:r>
              </a:p>
            </c:rich>
          </c:tx>
          <c:overlay val="0"/>
        </c:title>
        <c:numFmt formatCode="General" sourceLinked="1"/>
        <c:majorTickMark val="out"/>
        <c:minorTickMark val="none"/>
        <c:tickLblPos val="nextTo"/>
        <c:txPr>
          <a:bodyPr/>
          <a:lstStyle/>
          <a:p>
            <a:pPr>
              <a:defRPr lang="es-ES"/>
            </a:pPr>
            <a:endParaRPr lang="es-ES"/>
          </a:p>
        </c:txPr>
        <c:crossAx val="138380416"/>
        <c:crosses val="autoZero"/>
        <c:auto val="1"/>
        <c:lblAlgn val="ctr"/>
        <c:lblOffset val="100"/>
        <c:noMultiLvlLbl val="0"/>
      </c:catAx>
      <c:valAx>
        <c:axId val="138380416"/>
        <c:scaling>
          <c:orientation val="minMax"/>
        </c:scaling>
        <c:delete val="0"/>
        <c:axPos val="l"/>
        <c:title>
          <c:tx>
            <c:rich>
              <a:bodyPr/>
              <a:lstStyle/>
              <a:p>
                <a:pPr>
                  <a:defRPr lang="es-ES"/>
                </a:pPr>
                <a:r>
                  <a:rPr lang="es-ES"/>
                  <a:t>Frecuencia</a:t>
                </a:r>
              </a:p>
            </c:rich>
          </c:tx>
          <c:overlay val="0"/>
        </c:title>
        <c:numFmt formatCode="General" sourceLinked="1"/>
        <c:majorTickMark val="out"/>
        <c:minorTickMark val="none"/>
        <c:tickLblPos val="nextTo"/>
        <c:txPr>
          <a:bodyPr/>
          <a:lstStyle/>
          <a:p>
            <a:pPr>
              <a:defRPr lang="es-ES"/>
            </a:pPr>
            <a:endParaRPr lang="es-ES"/>
          </a:p>
        </c:txPr>
        <c:crossAx val="138378240"/>
        <c:crosses val="autoZero"/>
        <c:crossBetween val="between"/>
      </c:valAx>
    </c:plotArea>
    <c:legend>
      <c:legendPos val="r"/>
      <c:overlay val="0"/>
      <c:txPr>
        <a:bodyPr/>
        <a:lstStyle/>
        <a:p>
          <a:pPr>
            <a:defRPr lang="es-ES"/>
          </a:pPr>
          <a:endParaRPr lang="es-ES"/>
        </a:p>
      </c:txPr>
    </c:legend>
    <c:plotVisOnly val="1"/>
    <c:dispBlanksAs val="gap"/>
    <c:showDLblsOverMax val="0"/>
  </c:chart>
  <c:spPr>
    <a:solidFill>
      <a:schemeClr val="lt1"/>
    </a:solidFill>
    <a:ln w="19050" cap="flat" cmpd="sng" algn="ctr">
      <a:solidFill>
        <a:schemeClr val="accent4"/>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overlay val="0"/>
      <c:txPr>
        <a:bodyPr/>
        <a:lstStyle/>
        <a:p>
          <a:pPr>
            <a:defRPr lang="es-ES" sz="1200"/>
          </a:pPr>
          <a:endParaRPr lang="es-ES"/>
        </a:p>
      </c:txPr>
    </c:title>
    <c:autoTitleDeleted val="0"/>
    <c:plotArea>
      <c:layout/>
      <c:lineChart>
        <c:grouping val="standard"/>
        <c:varyColors val="0"/>
        <c:ser>
          <c:idx val="0"/>
          <c:order val="0"/>
          <c:tx>
            <c:strRef>
              <c:f>'Egresos 2009-2012'!$C$11</c:f>
              <c:strCache>
                <c:ptCount val="1"/>
                <c:pt idx="0">
                  <c:v>Fondos de Reserva</c:v>
                </c:pt>
              </c:strCache>
            </c:strRef>
          </c:tx>
          <c:spPr>
            <a:ln w="19050"/>
          </c:spPr>
          <c:marker>
            <c:symbol val="circle"/>
            <c:size val="3"/>
          </c:marker>
          <c:cat>
            <c:strRef>
              <c:f>'Egresos 2009-2012'!$D$5:$AY$5</c:f>
              <c:strCache>
                <c:ptCount val="48"/>
                <c:pt idx="0">
                  <c:v>Enero-2009</c:v>
                </c:pt>
                <c:pt idx="1">
                  <c:v>Febrero-2009</c:v>
                </c:pt>
                <c:pt idx="2">
                  <c:v>Marzo-2009</c:v>
                </c:pt>
                <c:pt idx="3">
                  <c:v>Abril-2009</c:v>
                </c:pt>
                <c:pt idx="4">
                  <c:v>Mayo-2009</c:v>
                </c:pt>
                <c:pt idx="5">
                  <c:v>Junio-2009</c:v>
                </c:pt>
                <c:pt idx="6">
                  <c:v>Julio-2009</c:v>
                </c:pt>
                <c:pt idx="7">
                  <c:v>Agosto-2009</c:v>
                </c:pt>
                <c:pt idx="8">
                  <c:v>Septiembre-2009</c:v>
                </c:pt>
                <c:pt idx="9">
                  <c:v>Octubre-2009</c:v>
                </c:pt>
                <c:pt idx="10">
                  <c:v>Noviembre-2009</c:v>
                </c:pt>
                <c:pt idx="11">
                  <c:v>Diciembre-2009</c:v>
                </c:pt>
                <c:pt idx="12">
                  <c:v>Enero-2010</c:v>
                </c:pt>
                <c:pt idx="13">
                  <c:v>Febrero-2010</c:v>
                </c:pt>
                <c:pt idx="14">
                  <c:v>Marzo-2010</c:v>
                </c:pt>
                <c:pt idx="15">
                  <c:v>Abril-2010</c:v>
                </c:pt>
                <c:pt idx="16">
                  <c:v>Mayo-2010</c:v>
                </c:pt>
                <c:pt idx="17">
                  <c:v>Junio-2010</c:v>
                </c:pt>
                <c:pt idx="18">
                  <c:v>Julio-2010</c:v>
                </c:pt>
                <c:pt idx="19">
                  <c:v>Agosto-2010</c:v>
                </c:pt>
                <c:pt idx="20">
                  <c:v>Septiembre-2010</c:v>
                </c:pt>
                <c:pt idx="21">
                  <c:v>Octubre-2010</c:v>
                </c:pt>
                <c:pt idx="22">
                  <c:v>Noviembre-2010</c:v>
                </c:pt>
                <c:pt idx="23">
                  <c:v>Diciembre-2010</c:v>
                </c:pt>
                <c:pt idx="24">
                  <c:v>Enero-2011</c:v>
                </c:pt>
                <c:pt idx="25">
                  <c:v>Febrero-2011</c:v>
                </c:pt>
                <c:pt idx="26">
                  <c:v>Marzo-2011</c:v>
                </c:pt>
                <c:pt idx="27">
                  <c:v>Abril-2011</c:v>
                </c:pt>
                <c:pt idx="28">
                  <c:v>Mayo-2011</c:v>
                </c:pt>
                <c:pt idx="29">
                  <c:v>Junio-2011</c:v>
                </c:pt>
                <c:pt idx="30">
                  <c:v>Julio-2011</c:v>
                </c:pt>
                <c:pt idx="31">
                  <c:v>Agosto-2011</c:v>
                </c:pt>
                <c:pt idx="32">
                  <c:v>Septiembre-2011</c:v>
                </c:pt>
                <c:pt idx="33">
                  <c:v>Octubre-2011</c:v>
                </c:pt>
                <c:pt idx="34">
                  <c:v>Noviembre-2011</c:v>
                </c:pt>
                <c:pt idx="35">
                  <c:v>Diciembre-2011</c:v>
                </c:pt>
                <c:pt idx="36">
                  <c:v>Enero-2012</c:v>
                </c:pt>
                <c:pt idx="37">
                  <c:v>Febrero-2012</c:v>
                </c:pt>
                <c:pt idx="38">
                  <c:v>Marzo-2012</c:v>
                </c:pt>
                <c:pt idx="39">
                  <c:v>Abril-2012</c:v>
                </c:pt>
                <c:pt idx="40">
                  <c:v>Mayo-2012</c:v>
                </c:pt>
                <c:pt idx="41">
                  <c:v>Junio-2012</c:v>
                </c:pt>
                <c:pt idx="42">
                  <c:v>Julio-2012</c:v>
                </c:pt>
                <c:pt idx="43">
                  <c:v>Agosto-2012</c:v>
                </c:pt>
                <c:pt idx="44">
                  <c:v>Septiembre-2012</c:v>
                </c:pt>
                <c:pt idx="45">
                  <c:v>Octubre-2012</c:v>
                </c:pt>
                <c:pt idx="46">
                  <c:v>Noviembre-2012</c:v>
                </c:pt>
                <c:pt idx="47">
                  <c:v>Diciembre-2012</c:v>
                </c:pt>
              </c:strCache>
            </c:strRef>
          </c:cat>
          <c:val>
            <c:numRef>
              <c:f>'Egresos 2009-2012'!$D$11:$AY$11</c:f>
              <c:numCache>
                <c:formatCode>_(* #,##0_);_(* \(#,##0\);_(* "-"??_);_(@_)</c:formatCode>
                <c:ptCount val="48"/>
                <c:pt idx="0">
                  <c:v>1823323.85</c:v>
                </c:pt>
                <c:pt idx="1">
                  <c:v>970031.75</c:v>
                </c:pt>
                <c:pt idx="2">
                  <c:v>2259700.7599999998</c:v>
                </c:pt>
                <c:pt idx="3">
                  <c:v>2210292.69</c:v>
                </c:pt>
                <c:pt idx="4">
                  <c:v>3000380.12</c:v>
                </c:pt>
                <c:pt idx="5">
                  <c:v>9158702.6199999955</c:v>
                </c:pt>
                <c:pt idx="6">
                  <c:v>1454610.08</c:v>
                </c:pt>
                <c:pt idx="7">
                  <c:v>3388339.9</c:v>
                </c:pt>
                <c:pt idx="8">
                  <c:v>455829.03</c:v>
                </c:pt>
                <c:pt idx="9">
                  <c:v>3941077.4099999997</c:v>
                </c:pt>
                <c:pt idx="10">
                  <c:v>4626682.7</c:v>
                </c:pt>
                <c:pt idx="11">
                  <c:v>5041350.8199999994</c:v>
                </c:pt>
                <c:pt idx="12">
                  <c:v>2808564.86</c:v>
                </c:pt>
                <c:pt idx="13">
                  <c:v>0</c:v>
                </c:pt>
                <c:pt idx="14">
                  <c:v>2808564.86</c:v>
                </c:pt>
                <c:pt idx="15">
                  <c:v>2808564.86</c:v>
                </c:pt>
                <c:pt idx="16">
                  <c:v>7607083.4500000002</c:v>
                </c:pt>
                <c:pt idx="17">
                  <c:v>0</c:v>
                </c:pt>
                <c:pt idx="18">
                  <c:v>10415648.310000002</c:v>
                </c:pt>
                <c:pt idx="19">
                  <c:v>10415648.310000002</c:v>
                </c:pt>
                <c:pt idx="20">
                  <c:v>7138380.9900000002</c:v>
                </c:pt>
                <c:pt idx="21">
                  <c:v>0</c:v>
                </c:pt>
                <c:pt idx="22">
                  <c:v>17554029.300000001</c:v>
                </c:pt>
                <c:pt idx="23">
                  <c:v>17554029.300000001</c:v>
                </c:pt>
                <c:pt idx="24">
                  <c:v>4581001.4000000004</c:v>
                </c:pt>
                <c:pt idx="25">
                  <c:v>3800429.51</c:v>
                </c:pt>
                <c:pt idx="26">
                  <c:v>2651264.3699999992</c:v>
                </c:pt>
                <c:pt idx="27">
                  <c:v>2393286.65</c:v>
                </c:pt>
                <c:pt idx="28">
                  <c:v>2120930</c:v>
                </c:pt>
                <c:pt idx="29">
                  <c:v>2612534.2200000002</c:v>
                </c:pt>
                <c:pt idx="30">
                  <c:v>4544497.4800000004</c:v>
                </c:pt>
                <c:pt idx="31">
                  <c:v>5124996.95</c:v>
                </c:pt>
                <c:pt idx="32">
                  <c:v>5254032.3900000006</c:v>
                </c:pt>
                <c:pt idx="33">
                  <c:v>3581861.16</c:v>
                </c:pt>
                <c:pt idx="34">
                  <c:v>3421397.46</c:v>
                </c:pt>
                <c:pt idx="35">
                  <c:v>4431856.8199999994</c:v>
                </c:pt>
                <c:pt idx="36">
                  <c:v>4607506.51</c:v>
                </c:pt>
                <c:pt idx="37">
                  <c:v>2590015.44</c:v>
                </c:pt>
                <c:pt idx="38">
                  <c:v>4925676.92</c:v>
                </c:pt>
                <c:pt idx="39">
                  <c:v>2541208.08</c:v>
                </c:pt>
                <c:pt idx="40">
                  <c:v>6215663.7000000002</c:v>
                </c:pt>
                <c:pt idx="41">
                  <c:v>7684342.4400000004</c:v>
                </c:pt>
                <c:pt idx="42">
                  <c:v>2681192.58</c:v>
                </c:pt>
                <c:pt idx="43">
                  <c:v>5597940.2000000002</c:v>
                </c:pt>
                <c:pt idx="44">
                  <c:v>2833481.25</c:v>
                </c:pt>
                <c:pt idx="45">
                  <c:v>6600233.4300000016</c:v>
                </c:pt>
                <c:pt idx="46">
                  <c:v>5327488.1900000004</c:v>
                </c:pt>
                <c:pt idx="47">
                  <c:v>7432061.75</c:v>
                </c:pt>
              </c:numCache>
            </c:numRef>
          </c:val>
          <c:smooth val="0"/>
        </c:ser>
        <c:dLbls>
          <c:showLegendKey val="0"/>
          <c:showVal val="0"/>
          <c:showCatName val="0"/>
          <c:showSerName val="0"/>
          <c:showPercent val="0"/>
          <c:showBubbleSize val="0"/>
        </c:dLbls>
        <c:marker val="1"/>
        <c:smooth val="0"/>
        <c:axId val="138520448"/>
        <c:axId val="138521984"/>
      </c:lineChart>
      <c:catAx>
        <c:axId val="138520448"/>
        <c:scaling>
          <c:orientation val="minMax"/>
        </c:scaling>
        <c:delete val="0"/>
        <c:axPos val="b"/>
        <c:numFmt formatCode="General" sourceLinked="1"/>
        <c:majorTickMark val="out"/>
        <c:minorTickMark val="none"/>
        <c:tickLblPos val="nextTo"/>
        <c:txPr>
          <a:bodyPr rot="-2160000"/>
          <a:lstStyle/>
          <a:p>
            <a:pPr>
              <a:defRPr lang="es-ES"/>
            </a:pPr>
            <a:endParaRPr lang="es-ES"/>
          </a:p>
        </c:txPr>
        <c:crossAx val="138521984"/>
        <c:crosses val="autoZero"/>
        <c:auto val="1"/>
        <c:lblAlgn val="ctr"/>
        <c:lblOffset val="100"/>
        <c:tickLblSkip val="4"/>
        <c:tickMarkSkip val="2"/>
        <c:noMultiLvlLbl val="0"/>
      </c:catAx>
      <c:valAx>
        <c:axId val="138521984"/>
        <c:scaling>
          <c:orientation val="minMax"/>
        </c:scaling>
        <c:delete val="0"/>
        <c:axPos val="l"/>
        <c:majorGridlines/>
        <c:numFmt formatCode="_(* #,##0_);_(* \(#,##0\);_(* &quot;-&quot;??_);_(@_)" sourceLinked="1"/>
        <c:majorTickMark val="out"/>
        <c:minorTickMark val="none"/>
        <c:tickLblPos val="nextTo"/>
        <c:txPr>
          <a:bodyPr/>
          <a:lstStyle/>
          <a:p>
            <a:pPr>
              <a:defRPr lang="es-ES"/>
            </a:pPr>
            <a:endParaRPr lang="es-ES"/>
          </a:p>
        </c:txPr>
        <c:crossAx val="138520448"/>
        <c:crosses val="autoZero"/>
        <c:crossBetween val="between"/>
        <c:majorUnit val="5000000"/>
        <c:dispUnits>
          <c:builtInUnit val="millions"/>
          <c:dispUnitsLbl>
            <c:txPr>
              <a:bodyPr/>
              <a:lstStyle/>
              <a:p>
                <a:pPr>
                  <a:defRPr lang="es-ES"/>
                </a:pPr>
                <a:endParaRPr lang="es-ES"/>
              </a:p>
            </c:txPr>
          </c:dispUnitsLbl>
        </c:dispUnits>
      </c:valAx>
    </c:plotArea>
    <c:plotVisOnly val="1"/>
    <c:dispBlanksAs val="gap"/>
    <c:showDLblsOverMax val="0"/>
  </c:chart>
  <c:spPr>
    <a:solidFill>
      <a:schemeClr val="lt1"/>
    </a:solidFill>
    <a:ln w="19050" cap="flat" cmpd="sng" algn="ctr">
      <a:solidFill>
        <a:schemeClr val="accent4"/>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sz="1200"/>
            </a:pPr>
            <a:r>
              <a:rPr lang="es-ES" sz="1200" dirty="0" smtClean="0"/>
              <a:t>Fondos de Reserva</a:t>
            </a:r>
            <a:endParaRPr lang="es-ES" sz="1200" dirty="0"/>
          </a:p>
        </c:rich>
      </c:tx>
      <c:overlay val="0"/>
    </c:title>
    <c:autoTitleDeleted val="0"/>
    <c:plotArea>
      <c:layout/>
      <c:barChart>
        <c:barDir val="col"/>
        <c:grouping val="clustered"/>
        <c:varyColors val="0"/>
        <c:ser>
          <c:idx val="0"/>
          <c:order val="0"/>
          <c:tx>
            <c:v>Frecuencia</c:v>
          </c:tx>
          <c:spPr>
            <a:gradFill rotWithShape="1">
              <a:gsLst>
                <a:gs pos="0">
                  <a:schemeClr val="accent4">
                    <a:tint val="1000"/>
                  </a:schemeClr>
                </a:gs>
                <a:gs pos="68000">
                  <a:schemeClr val="accent4">
                    <a:tint val="77000"/>
                  </a:schemeClr>
                </a:gs>
                <a:gs pos="81000">
                  <a:schemeClr val="accent4">
                    <a:tint val="79000"/>
                  </a:schemeClr>
                </a:gs>
                <a:gs pos="86000">
                  <a:schemeClr val="accent4">
                    <a:tint val="73000"/>
                  </a:schemeClr>
                </a:gs>
                <a:gs pos="100000">
                  <a:schemeClr val="accent4">
                    <a:tint val="35000"/>
                  </a:schemeClr>
                </a:gs>
              </a:gsLst>
              <a:lin ang="5400000" scaled="1"/>
            </a:gradFill>
            <a:ln w="9525" cap="flat" cmpd="sng" algn="ctr">
              <a:solidFill>
                <a:schemeClr val="accent4">
                  <a:shade val="60000"/>
                  <a:satMod val="300000"/>
                </a:schemeClr>
              </a:solidFill>
              <a:prstDash val="solid"/>
            </a:ln>
            <a:effectLst>
              <a:glow rad="63500">
                <a:schemeClr val="accent4">
                  <a:tint val="30000"/>
                  <a:shade val="95000"/>
                  <a:satMod val="300000"/>
                  <a:alpha val="50000"/>
                </a:schemeClr>
              </a:glow>
            </a:effectLst>
          </c:spPr>
          <c:invertIfNegative val="0"/>
          <c:cat>
            <c:strRef>
              <c:f>'Egresos 2009-2012'!$J$86:$J$92</c:f>
              <c:strCache>
                <c:ptCount val="7"/>
                <c:pt idx="0">
                  <c:v> -   </c:v>
                </c:pt>
                <c:pt idx="1">
                  <c:v> 2.925.672 </c:v>
                </c:pt>
                <c:pt idx="2">
                  <c:v> 5.851.343 </c:v>
                </c:pt>
                <c:pt idx="3">
                  <c:v> 8.777.015 </c:v>
                </c:pt>
                <c:pt idx="4">
                  <c:v> 11.702.686 </c:v>
                </c:pt>
                <c:pt idx="5">
                  <c:v> 14.628.358 </c:v>
                </c:pt>
                <c:pt idx="6">
                  <c:v>y mayor...</c:v>
                </c:pt>
              </c:strCache>
            </c:strRef>
          </c:cat>
          <c:val>
            <c:numRef>
              <c:f>'Egresos 2009-2012'!$K$86:$K$92</c:f>
              <c:numCache>
                <c:formatCode>General</c:formatCode>
                <c:ptCount val="7"/>
                <c:pt idx="0">
                  <c:v>3</c:v>
                </c:pt>
                <c:pt idx="1">
                  <c:v>17</c:v>
                </c:pt>
                <c:pt idx="2">
                  <c:v>17</c:v>
                </c:pt>
                <c:pt idx="3">
                  <c:v>6</c:v>
                </c:pt>
                <c:pt idx="4">
                  <c:v>3</c:v>
                </c:pt>
                <c:pt idx="5">
                  <c:v>0</c:v>
                </c:pt>
                <c:pt idx="6">
                  <c:v>2</c:v>
                </c:pt>
              </c:numCache>
            </c:numRef>
          </c:val>
        </c:ser>
        <c:dLbls>
          <c:showLegendKey val="0"/>
          <c:showVal val="0"/>
          <c:showCatName val="0"/>
          <c:showSerName val="0"/>
          <c:showPercent val="0"/>
          <c:showBubbleSize val="0"/>
        </c:dLbls>
        <c:gapWidth val="0"/>
        <c:axId val="138284416"/>
        <c:axId val="138286592"/>
      </c:barChart>
      <c:catAx>
        <c:axId val="138284416"/>
        <c:scaling>
          <c:orientation val="minMax"/>
        </c:scaling>
        <c:delete val="0"/>
        <c:axPos val="b"/>
        <c:title>
          <c:tx>
            <c:rich>
              <a:bodyPr/>
              <a:lstStyle/>
              <a:p>
                <a:pPr>
                  <a:defRPr lang="es-ES"/>
                </a:pPr>
                <a:r>
                  <a:rPr lang="es-ES"/>
                  <a:t>Clase</a:t>
                </a:r>
              </a:p>
            </c:rich>
          </c:tx>
          <c:overlay val="0"/>
        </c:title>
        <c:numFmt formatCode="General" sourceLinked="1"/>
        <c:majorTickMark val="out"/>
        <c:minorTickMark val="none"/>
        <c:tickLblPos val="nextTo"/>
        <c:txPr>
          <a:bodyPr/>
          <a:lstStyle/>
          <a:p>
            <a:pPr>
              <a:defRPr lang="es-ES"/>
            </a:pPr>
            <a:endParaRPr lang="es-ES"/>
          </a:p>
        </c:txPr>
        <c:crossAx val="138286592"/>
        <c:crosses val="autoZero"/>
        <c:auto val="1"/>
        <c:lblAlgn val="ctr"/>
        <c:lblOffset val="100"/>
        <c:noMultiLvlLbl val="0"/>
      </c:catAx>
      <c:valAx>
        <c:axId val="138286592"/>
        <c:scaling>
          <c:orientation val="minMax"/>
        </c:scaling>
        <c:delete val="0"/>
        <c:axPos val="l"/>
        <c:title>
          <c:tx>
            <c:rich>
              <a:bodyPr/>
              <a:lstStyle/>
              <a:p>
                <a:pPr>
                  <a:defRPr lang="es-ES"/>
                </a:pPr>
                <a:r>
                  <a:rPr lang="es-ES"/>
                  <a:t>Frecuencia</a:t>
                </a:r>
              </a:p>
            </c:rich>
          </c:tx>
          <c:overlay val="0"/>
        </c:title>
        <c:numFmt formatCode="General" sourceLinked="1"/>
        <c:majorTickMark val="out"/>
        <c:minorTickMark val="none"/>
        <c:tickLblPos val="nextTo"/>
        <c:txPr>
          <a:bodyPr/>
          <a:lstStyle/>
          <a:p>
            <a:pPr>
              <a:defRPr lang="es-ES"/>
            </a:pPr>
            <a:endParaRPr lang="es-ES"/>
          </a:p>
        </c:txPr>
        <c:crossAx val="138284416"/>
        <c:crosses val="autoZero"/>
        <c:crossBetween val="between"/>
      </c:valAx>
    </c:plotArea>
    <c:legend>
      <c:legendPos val="r"/>
      <c:overlay val="0"/>
      <c:txPr>
        <a:bodyPr/>
        <a:lstStyle/>
        <a:p>
          <a:pPr>
            <a:defRPr lang="es-ES"/>
          </a:pPr>
          <a:endParaRPr lang="es-ES"/>
        </a:p>
      </c:txPr>
    </c:legend>
    <c:plotVisOnly val="1"/>
    <c:dispBlanksAs val="gap"/>
    <c:showDLblsOverMax val="0"/>
  </c:chart>
  <c:spPr>
    <a:solidFill>
      <a:schemeClr val="lt1"/>
    </a:solidFill>
    <a:ln w="19050" cap="flat" cmpd="sng" algn="ctr">
      <a:solidFill>
        <a:schemeClr val="accent4"/>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overlay val="0"/>
      <c:txPr>
        <a:bodyPr/>
        <a:lstStyle/>
        <a:p>
          <a:pPr>
            <a:defRPr lang="es-ES" sz="1200"/>
          </a:pPr>
          <a:endParaRPr lang="es-ES"/>
        </a:p>
      </c:txPr>
    </c:title>
    <c:autoTitleDeleted val="0"/>
    <c:plotArea>
      <c:layout/>
      <c:lineChart>
        <c:grouping val="standard"/>
        <c:varyColors val="0"/>
        <c:ser>
          <c:idx val="0"/>
          <c:order val="0"/>
          <c:tx>
            <c:strRef>
              <c:f>Ingresos!$B$7</c:f>
              <c:strCache>
                <c:ptCount val="1"/>
                <c:pt idx="0">
                  <c:v>Contribución Estado</c:v>
                </c:pt>
              </c:strCache>
            </c:strRef>
          </c:tx>
          <c:spPr>
            <a:ln w="15875"/>
          </c:spPr>
          <c:marker>
            <c:symbol val="circle"/>
            <c:size val="3"/>
          </c:marker>
          <c:cat>
            <c:strRef>
              <c:f>Ingresos!$C$3:$AX$3</c:f>
              <c:strCache>
                <c:ptCount val="48"/>
                <c:pt idx="0">
                  <c:v>Enero-2009</c:v>
                </c:pt>
                <c:pt idx="1">
                  <c:v>Febrero-2009</c:v>
                </c:pt>
                <c:pt idx="2">
                  <c:v>Marzo-2009</c:v>
                </c:pt>
                <c:pt idx="3">
                  <c:v>Abril-2009</c:v>
                </c:pt>
                <c:pt idx="4">
                  <c:v>Mayo-2009</c:v>
                </c:pt>
                <c:pt idx="5">
                  <c:v>Junio-2009</c:v>
                </c:pt>
                <c:pt idx="6">
                  <c:v>Julio-2009</c:v>
                </c:pt>
                <c:pt idx="7">
                  <c:v>Agosto-2009</c:v>
                </c:pt>
                <c:pt idx="8">
                  <c:v>Septiembre-2009</c:v>
                </c:pt>
                <c:pt idx="9">
                  <c:v>Octubre-2009</c:v>
                </c:pt>
                <c:pt idx="10">
                  <c:v>Noviembre-2009</c:v>
                </c:pt>
                <c:pt idx="11">
                  <c:v>Diciembre-2009</c:v>
                </c:pt>
                <c:pt idx="12">
                  <c:v>Enero-2010</c:v>
                </c:pt>
                <c:pt idx="13">
                  <c:v>Febrero-2010</c:v>
                </c:pt>
                <c:pt idx="14">
                  <c:v>Marzo-2010</c:v>
                </c:pt>
                <c:pt idx="15">
                  <c:v>Abril-2010</c:v>
                </c:pt>
                <c:pt idx="16">
                  <c:v>Mayo-2010</c:v>
                </c:pt>
                <c:pt idx="17">
                  <c:v>Junio-2010</c:v>
                </c:pt>
                <c:pt idx="18">
                  <c:v>Julio-2010</c:v>
                </c:pt>
                <c:pt idx="19">
                  <c:v>Agosto-2010</c:v>
                </c:pt>
                <c:pt idx="20">
                  <c:v>Septiembre-2010</c:v>
                </c:pt>
                <c:pt idx="21">
                  <c:v>Octubre-2010</c:v>
                </c:pt>
                <c:pt idx="22">
                  <c:v>Noviembre-2010</c:v>
                </c:pt>
                <c:pt idx="23">
                  <c:v>Diciembre-2010</c:v>
                </c:pt>
                <c:pt idx="24">
                  <c:v>Enero-2011</c:v>
                </c:pt>
                <c:pt idx="25">
                  <c:v>Febrero-2011</c:v>
                </c:pt>
                <c:pt idx="26">
                  <c:v>Marzo-2011</c:v>
                </c:pt>
                <c:pt idx="27">
                  <c:v>Abril-2011</c:v>
                </c:pt>
                <c:pt idx="28">
                  <c:v>Mayo-2011</c:v>
                </c:pt>
                <c:pt idx="29">
                  <c:v>Junio-2011</c:v>
                </c:pt>
                <c:pt idx="30">
                  <c:v>Julio-2011</c:v>
                </c:pt>
                <c:pt idx="31">
                  <c:v>Agosto-2011</c:v>
                </c:pt>
                <c:pt idx="32">
                  <c:v>Septiembre-2011</c:v>
                </c:pt>
                <c:pt idx="33">
                  <c:v>Octubre-2011</c:v>
                </c:pt>
                <c:pt idx="34">
                  <c:v>Noviembre-2011</c:v>
                </c:pt>
                <c:pt idx="35">
                  <c:v>Diciembre-2011</c:v>
                </c:pt>
                <c:pt idx="36">
                  <c:v>Enero-2012</c:v>
                </c:pt>
                <c:pt idx="37">
                  <c:v>Febrero-2012</c:v>
                </c:pt>
                <c:pt idx="38">
                  <c:v>Marzo-2012</c:v>
                </c:pt>
                <c:pt idx="39">
                  <c:v>Abril-2012</c:v>
                </c:pt>
                <c:pt idx="40">
                  <c:v>Mayo-2012</c:v>
                </c:pt>
                <c:pt idx="41">
                  <c:v>Junio-2012</c:v>
                </c:pt>
                <c:pt idx="42">
                  <c:v>Julio-2012</c:v>
                </c:pt>
                <c:pt idx="43">
                  <c:v>Agosto-2012</c:v>
                </c:pt>
                <c:pt idx="44">
                  <c:v>Septiembre-2012</c:v>
                </c:pt>
                <c:pt idx="45">
                  <c:v>Octubre-2012</c:v>
                </c:pt>
                <c:pt idx="46">
                  <c:v>Noviembre-2012</c:v>
                </c:pt>
                <c:pt idx="47">
                  <c:v>Diciembre-2012</c:v>
                </c:pt>
              </c:strCache>
            </c:strRef>
          </c:cat>
          <c:val>
            <c:numRef>
              <c:f>Ingresos!$C$7:$AX$7</c:f>
              <c:numCache>
                <c:formatCode>_-* #,##0\ _€_-;\-* #,##0\ _€_-;_-* "-"??\ _€_-;_-@_-</c:formatCode>
                <c:ptCount val="48"/>
                <c:pt idx="0">
                  <c:v>0</c:v>
                </c:pt>
                <c:pt idx="1">
                  <c:v>0</c:v>
                </c:pt>
                <c:pt idx="2">
                  <c:v>0</c:v>
                </c:pt>
                <c:pt idx="3">
                  <c:v>31019826.300000001</c:v>
                </c:pt>
                <c:pt idx="4">
                  <c:v>0</c:v>
                </c:pt>
                <c:pt idx="5">
                  <c:v>4139376.3899999997</c:v>
                </c:pt>
                <c:pt idx="6">
                  <c:v>30785000</c:v>
                </c:pt>
                <c:pt idx="7">
                  <c:v>25381967.390000001</c:v>
                </c:pt>
                <c:pt idx="8">
                  <c:v>10000000</c:v>
                </c:pt>
                <c:pt idx="9">
                  <c:v>0</c:v>
                </c:pt>
                <c:pt idx="10">
                  <c:v>964933.55</c:v>
                </c:pt>
                <c:pt idx="11">
                  <c:v>136795.54999999999</c:v>
                </c:pt>
                <c:pt idx="12">
                  <c:v>0</c:v>
                </c:pt>
                <c:pt idx="13">
                  <c:v>108743.22</c:v>
                </c:pt>
                <c:pt idx="14">
                  <c:v>47620972.93</c:v>
                </c:pt>
                <c:pt idx="15">
                  <c:v>15966321.84</c:v>
                </c:pt>
                <c:pt idx="16">
                  <c:v>813130.63</c:v>
                </c:pt>
                <c:pt idx="17">
                  <c:v>15950668</c:v>
                </c:pt>
                <c:pt idx="18">
                  <c:v>45688646.93</c:v>
                </c:pt>
                <c:pt idx="19">
                  <c:v>31583073.199999999</c:v>
                </c:pt>
                <c:pt idx="20">
                  <c:v>24552501.07</c:v>
                </c:pt>
                <c:pt idx="21">
                  <c:v>31926128</c:v>
                </c:pt>
                <c:pt idx="22">
                  <c:v>0</c:v>
                </c:pt>
                <c:pt idx="23">
                  <c:v>15963831.98</c:v>
                </c:pt>
                <c:pt idx="24">
                  <c:v>0</c:v>
                </c:pt>
                <c:pt idx="25">
                  <c:v>49500536.920000002</c:v>
                </c:pt>
                <c:pt idx="26">
                  <c:v>33729406</c:v>
                </c:pt>
                <c:pt idx="27">
                  <c:v>17000273</c:v>
                </c:pt>
                <c:pt idx="28">
                  <c:v>17090663</c:v>
                </c:pt>
                <c:pt idx="29">
                  <c:v>17181043</c:v>
                </c:pt>
                <c:pt idx="30">
                  <c:v>39.61</c:v>
                </c:pt>
                <c:pt idx="31">
                  <c:v>40817544</c:v>
                </c:pt>
                <c:pt idx="32">
                  <c:v>55098517.170000002</c:v>
                </c:pt>
                <c:pt idx="33">
                  <c:v>0</c:v>
                </c:pt>
                <c:pt idx="34">
                  <c:v>17542583</c:v>
                </c:pt>
                <c:pt idx="35">
                  <c:v>52981624</c:v>
                </c:pt>
                <c:pt idx="36">
                  <c:v>0</c:v>
                </c:pt>
                <c:pt idx="37">
                  <c:v>21042581</c:v>
                </c:pt>
                <c:pt idx="38">
                  <c:v>21127605</c:v>
                </c:pt>
                <c:pt idx="39">
                  <c:v>21337799</c:v>
                </c:pt>
                <c:pt idx="40">
                  <c:v>43792960</c:v>
                </c:pt>
                <c:pt idx="41">
                  <c:v>22385621</c:v>
                </c:pt>
                <c:pt idx="42">
                  <c:v>0</c:v>
                </c:pt>
                <c:pt idx="43">
                  <c:v>62269121.850000001</c:v>
                </c:pt>
                <c:pt idx="44">
                  <c:v>23608294.629999999</c:v>
                </c:pt>
                <c:pt idx="45">
                  <c:v>35551847.450000003</c:v>
                </c:pt>
                <c:pt idx="46">
                  <c:v>91541120.760000005</c:v>
                </c:pt>
                <c:pt idx="47">
                  <c:v>0</c:v>
                </c:pt>
              </c:numCache>
            </c:numRef>
          </c:val>
          <c:smooth val="0"/>
        </c:ser>
        <c:dLbls>
          <c:showLegendKey val="0"/>
          <c:showVal val="0"/>
          <c:showCatName val="0"/>
          <c:showSerName val="0"/>
          <c:showPercent val="0"/>
          <c:showBubbleSize val="0"/>
        </c:dLbls>
        <c:marker val="1"/>
        <c:smooth val="0"/>
        <c:axId val="81961728"/>
        <c:axId val="81963264"/>
      </c:lineChart>
      <c:catAx>
        <c:axId val="81961728"/>
        <c:scaling>
          <c:orientation val="minMax"/>
        </c:scaling>
        <c:delete val="0"/>
        <c:axPos val="b"/>
        <c:majorTickMark val="out"/>
        <c:minorTickMark val="none"/>
        <c:tickLblPos val="nextTo"/>
        <c:txPr>
          <a:bodyPr/>
          <a:lstStyle/>
          <a:p>
            <a:pPr>
              <a:defRPr lang="es-ES"/>
            </a:pPr>
            <a:endParaRPr lang="es-ES"/>
          </a:p>
        </c:txPr>
        <c:crossAx val="81963264"/>
        <c:crosses val="autoZero"/>
        <c:auto val="1"/>
        <c:lblAlgn val="ctr"/>
        <c:lblOffset val="100"/>
        <c:tickLblSkip val="3"/>
        <c:tickMarkSkip val="2"/>
        <c:noMultiLvlLbl val="0"/>
      </c:catAx>
      <c:valAx>
        <c:axId val="81963264"/>
        <c:scaling>
          <c:orientation val="minMax"/>
        </c:scaling>
        <c:delete val="0"/>
        <c:axPos val="l"/>
        <c:majorGridlines/>
        <c:numFmt formatCode="_-* #,##0\ _€_-;\-* #,##0\ _€_-;_-* &quot;-&quot;??\ _€_-;_-@_-" sourceLinked="1"/>
        <c:majorTickMark val="out"/>
        <c:minorTickMark val="none"/>
        <c:tickLblPos val="nextTo"/>
        <c:txPr>
          <a:bodyPr/>
          <a:lstStyle/>
          <a:p>
            <a:pPr>
              <a:defRPr lang="es-ES"/>
            </a:pPr>
            <a:endParaRPr lang="es-ES"/>
          </a:p>
        </c:txPr>
        <c:crossAx val="81961728"/>
        <c:crosses val="autoZero"/>
        <c:crossBetween val="between"/>
        <c:dispUnits>
          <c:builtInUnit val="millions"/>
          <c:dispUnitsLbl/>
        </c:dispUnits>
      </c:valAx>
    </c:plotArea>
    <c:plotVisOnly val="1"/>
    <c:dispBlanksAs val="gap"/>
    <c:showDLblsOverMax val="0"/>
  </c:chart>
  <c:spPr>
    <a:solidFill>
      <a:schemeClr val="lt1"/>
    </a:solidFill>
    <a:ln w="19050" cap="flat" cmpd="sng" algn="ctr">
      <a:solidFill>
        <a:schemeClr val="dk1"/>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lang="es-ES" sz="1200"/>
          </a:pPr>
          <a:endParaRPr lang="es-ES"/>
        </a:p>
      </c:txPr>
    </c:title>
    <c:autoTitleDeleted val="0"/>
    <c:plotArea>
      <c:layout/>
      <c:lineChart>
        <c:grouping val="standard"/>
        <c:varyColors val="0"/>
        <c:ser>
          <c:idx val="0"/>
          <c:order val="0"/>
          <c:tx>
            <c:strRef>
              <c:f>'Egresos 2009-2012'!$C$12</c:f>
              <c:strCache>
                <c:ptCount val="1"/>
                <c:pt idx="0">
                  <c:v>Otros Fondos y Prestaciones</c:v>
                </c:pt>
              </c:strCache>
            </c:strRef>
          </c:tx>
          <c:spPr>
            <a:ln w="22225"/>
          </c:spPr>
          <c:marker>
            <c:symbol val="diamond"/>
            <c:size val="3"/>
            <c:spPr>
              <a:solidFill>
                <a:schemeClr val="accent1"/>
              </a:solidFill>
            </c:spPr>
          </c:marker>
          <c:cat>
            <c:strRef>
              <c:f>'Egresos 2009-2012'!$D$5:$AY$5</c:f>
              <c:strCache>
                <c:ptCount val="48"/>
                <c:pt idx="0">
                  <c:v>Enero-2009</c:v>
                </c:pt>
                <c:pt idx="1">
                  <c:v>Febrero-2009</c:v>
                </c:pt>
                <c:pt idx="2">
                  <c:v>Marzo-2009</c:v>
                </c:pt>
                <c:pt idx="3">
                  <c:v>Abril-2009</c:v>
                </c:pt>
                <c:pt idx="4">
                  <c:v>Mayo-2009</c:v>
                </c:pt>
                <c:pt idx="5">
                  <c:v>Junio-2009</c:v>
                </c:pt>
                <c:pt idx="6">
                  <c:v>Julio-2009</c:v>
                </c:pt>
                <c:pt idx="7">
                  <c:v>Agosto-2009</c:v>
                </c:pt>
                <c:pt idx="8">
                  <c:v>Septiembre-2009</c:v>
                </c:pt>
                <c:pt idx="9">
                  <c:v>Octubre-2009</c:v>
                </c:pt>
                <c:pt idx="10">
                  <c:v>Noviembre-2009</c:v>
                </c:pt>
                <c:pt idx="11">
                  <c:v>Diciembre-2009</c:v>
                </c:pt>
                <c:pt idx="12">
                  <c:v>Enero-2010</c:v>
                </c:pt>
                <c:pt idx="13">
                  <c:v>Febrero-2010</c:v>
                </c:pt>
                <c:pt idx="14">
                  <c:v>Marzo-2010</c:v>
                </c:pt>
                <c:pt idx="15">
                  <c:v>Abril-2010</c:v>
                </c:pt>
                <c:pt idx="16">
                  <c:v>Mayo-2010</c:v>
                </c:pt>
                <c:pt idx="17">
                  <c:v>Junio-2010</c:v>
                </c:pt>
                <c:pt idx="18">
                  <c:v>Julio-2010</c:v>
                </c:pt>
                <c:pt idx="19">
                  <c:v>Agosto-2010</c:v>
                </c:pt>
                <c:pt idx="20">
                  <c:v>Septiembre-2010</c:v>
                </c:pt>
                <c:pt idx="21">
                  <c:v>Octubre-2010</c:v>
                </c:pt>
                <c:pt idx="22">
                  <c:v>Noviembre-2010</c:v>
                </c:pt>
                <c:pt idx="23">
                  <c:v>Diciembre-2010</c:v>
                </c:pt>
                <c:pt idx="24">
                  <c:v>Enero-2011</c:v>
                </c:pt>
                <c:pt idx="25">
                  <c:v>Febrero-2011</c:v>
                </c:pt>
                <c:pt idx="26">
                  <c:v>Marzo-2011</c:v>
                </c:pt>
                <c:pt idx="27">
                  <c:v>Abril-2011</c:v>
                </c:pt>
                <c:pt idx="28">
                  <c:v>Mayo-2011</c:v>
                </c:pt>
                <c:pt idx="29">
                  <c:v>Junio-2011</c:v>
                </c:pt>
                <c:pt idx="30">
                  <c:v>Julio-2011</c:v>
                </c:pt>
                <c:pt idx="31">
                  <c:v>Agosto-2011</c:v>
                </c:pt>
                <c:pt idx="32">
                  <c:v>Septiembre-2011</c:v>
                </c:pt>
                <c:pt idx="33">
                  <c:v>Octubre-2011</c:v>
                </c:pt>
                <c:pt idx="34">
                  <c:v>Noviembre-2011</c:v>
                </c:pt>
                <c:pt idx="35">
                  <c:v>Diciembre-2011</c:v>
                </c:pt>
                <c:pt idx="36">
                  <c:v>Enero-2012</c:v>
                </c:pt>
                <c:pt idx="37">
                  <c:v>Febrero-2012</c:v>
                </c:pt>
                <c:pt idx="38">
                  <c:v>Marzo-2012</c:v>
                </c:pt>
                <c:pt idx="39">
                  <c:v>Abril-2012</c:v>
                </c:pt>
                <c:pt idx="40">
                  <c:v>Mayo-2012</c:v>
                </c:pt>
                <c:pt idx="41">
                  <c:v>Junio-2012</c:v>
                </c:pt>
                <c:pt idx="42">
                  <c:v>Julio-2012</c:v>
                </c:pt>
                <c:pt idx="43">
                  <c:v>Agosto-2012</c:v>
                </c:pt>
                <c:pt idx="44">
                  <c:v>Septiembre-2012</c:v>
                </c:pt>
                <c:pt idx="45">
                  <c:v>Octubre-2012</c:v>
                </c:pt>
                <c:pt idx="46">
                  <c:v>Noviembre-2012</c:v>
                </c:pt>
                <c:pt idx="47">
                  <c:v>Diciembre-2012</c:v>
                </c:pt>
              </c:strCache>
            </c:strRef>
          </c:cat>
          <c:val>
            <c:numRef>
              <c:f>'Egresos 2009-2012'!$D$12:$AY$12</c:f>
              <c:numCache>
                <c:formatCode>_(* #,##0_);_(* \(#,##0\);_(* "-"??_);_(@_)</c:formatCode>
                <c:ptCount val="48"/>
                <c:pt idx="0">
                  <c:v>272381.46000000002</c:v>
                </c:pt>
                <c:pt idx="1">
                  <c:v>233905.53</c:v>
                </c:pt>
                <c:pt idx="2">
                  <c:v>317628.38</c:v>
                </c:pt>
                <c:pt idx="3">
                  <c:v>387677.94</c:v>
                </c:pt>
                <c:pt idx="4">
                  <c:v>395164.78</c:v>
                </c:pt>
                <c:pt idx="5">
                  <c:v>606032.54</c:v>
                </c:pt>
                <c:pt idx="6">
                  <c:v>412880.03</c:v>
                </c:pt>
                <c:pt idx="7">
                  <c:v>382987.63999999996</c:v>
                </c:pt>
                <c:pt idx="8">
                  <c:v>478210.22000000009</c:v>
                </c:pt>
                <c:pt idx="9">
                  <c:v>523445.33999999997</c:v>
                </c:pt>
                <c:pt idx="10">
                  <c:v>420884.49000000011</c:v>
                </c:pt>
                <c:pt idx="11">
                  <c:v>776763.32000000018</c:v>
                </c:pt>
                <c:pt idx="12">
                  <c:v>191856.27000000008</c:v>
                </c:pt>
                <c:pt idx="13">
                  <c:v>369992.01</c:v>
                </c:pt>
                <c:pt idx="14">
                  <c:v>824451.90999999968</c:v>
                </c:pt>
                <c:pt idx="15">
                  <c:v>683595.41000000015</c:v>
                </c:pt>
                <c:pt idx="16">
                  <c:v>519613.85000000003</c:v>
                </c:pt>
                <c:pt idx="17">
                  <c:v>447265.31000000006</c:v>
                </c:pt>
                <c:pt idx="18">
                  <c:v>447008.86000000004</c:v>
                </c:pt>
                <c:pt idx="19">
                  <c:v>375812.44</c:v>
                </c:pt>
                <c:pt idx="20">
                  <c:v>493336.74</c:v>
                </c:pt>
                <c:pt idx="21">
                  <c:v>516211.52</c:v>
                </c:pt>
                <c:pt idx="22">
                  <c:v>447190.95</c:v>
                </c:pt>
                <c:pt idx="23">
                  <c:v>688707.16999999981</c:v>
                </c:pt>
                <c:pt idx="24">
                  <c:v>572765.4</c:v>
                </c:pt>
                <c:pt idx="25">
                  <c:v>501855.97000000009</c:v>
                </c:pt>
                <c:pt idx="26">
                  <c:v>561646.5499999997</c:v>
                </c:pt>
                <c:pt idx="27">
                  <c:v>427288.72000000009</c:v>
                </c:pt>
                <c:pt idx="28">
                  <c:v>655340.8400000002</c:v>
                </c:pt>
                <c:pt idx="29">
                  <c:v>498397.05</c:v>
                </c:pt>
                <c:pt idx="30">
                  <c:v>489570.38999999996</c:v>
                </c:pt>
                <c:pt idx="31">
                  <c:v>510673.74</c:v>
                </c:pt>
                <c:pt idx="32">
                  <c:v>531265.93999999971</c:v>
                </c:pt>
                <c:pt idx="33">
                  <c:v>408396.4</c:v>
                </c:pt>
                <c:pt idx="34">
                  <c:v>554193.85000000033</c:v>
                </c:pt>
                <c:pt idx="35">
                  <c:v>423560.94</c:v>
                </c:pt>
                <c:pt idx="36">
                  <c:v>420699.07</c:v>
                </c:pt>
                <c:pt idx="37">
                  <c:v>203366</c:v>
                </c:pt>
                <c:pt idx="38">
                  <c:v>767130.54</c:v>
                </c:pt>
                <c:pt idx="39">
                  <c:v>633537.41</c:v>
                </c:pt>
                <c:pt idx="40">
                  <c:v>598199.19000000006</c:v>
                </c:pt>
                <c:pt idx="41">
                  <c:v>509226.9200000001</c:v>
                </c:pt>
                <c:pt idx="42">
                  <c:v>508340.6</c:v>
                </c:pt>
                <c:pt idx="43">
                  <c:v>633091.42000000004</c:v>
                </c:pt>
                <c:pt idx="44">
                  <c:v>580975.09</c:v>
                </c:pt>
                <c:pt idx="45">
                  <c:v>566364.5</c:v>
                </c:pt>
                <c:pt idx="46">
                  <c:v>521733.29000000015</c:v>
                </c:pt>
                <c:pt idx="47">
                  <c:v>480275.37</c:v>
                </c:pt>
              </c:numCache>
            </c:numRef>
          </c:val>
          <c:smooth val="0"/>
        </c:ser>
        <c:dLbls>
          <c:showLegendKey val="0"/>
          <c:showVal val="0"/>
          <c:showCatName val="0"/>
          <c:showSerName val="0"/>
          <c:showPercent val="0"/>
          <c:showBubbleSize val="0"/>
        </c:dLbls>
        <c:marker val="1"/>
        <c:smooth val="0"/>
        <c:axId val="138951296"/>
        <c:axId val="138957952"/>
      </c:lineChart>
      <c:catAx>
        <c:axId val="138951296"/>
        <c:scaling>
          <c:orientation val="minMax"/>
        </c:scaling>
        <c:delete val="0"/>
        <c:axPos val="b"/>
        <c:numFmt formatCode="General" sourceLinked="1"/>
        <c:majorTickMark val="out"/>
        <c:minorTickMark val="none"/>
        <c:tickLblPos val="nextTo"/>
        <c:txPr>
          <a:bodyPr/>
          <a:lstStyle/>
          <a:p>
            <a:pPr>
              <a:defRPr lang="es-ES"/>
            </a:pPr>
            <a:endParaRPr lang="es-ES"/>
          </a:p>
        </c:txPr>
        <c:crossAx val="138957952"/>
        <c:crosses val="autoZero"/>
        <c:auto val="1"/>
        <c:lblAlgn val="ctr"/>
        <c:lblOffset val="100"/>
        <c:tickLblSkip val="3"/>
        <c:tickMarkSkip val="2"/>
        <c:noMultiLvlLbl val="0"/>
      </c:catAx>
      <c:valAx>
        <c:axId val="138957952"/>
        <c:scaling>
          <c:orientation val="minMax"/>
        </c:scaling>
        <c:delete val="0"/>
        <c:axPos val="l"/>
        <c:majorGridlines/>
        <c:numFmt formatCode="_(* #,##0_);_(* \(#,##0\);_(* &quot;-&quot;??_);_(@_)" sourceLinked="1"/>
        <c:majorTickMark val="out"/>
        <c:minorTickMark val="none"/>
        <c:tickLblPos val="nextTo"/>
        <c:txPr>
          <a:bodyPr/>
          <a:lstStyle/>
          <a:p>
            <a:pPr>
              <a:defRPr lang="es-ES"/>
            </a:pPr>
            <a:endParaRPr lang="es-ES"/>
          </a:p>
        </c:txPr>
        <c:crossAx val="138951296"/>
        <c:crosses val="autoZero"/>
        <c:crossBetween val="between"/>
        <c:majorUnit val="200000"/>
      </c:valAx>
    </c:plotArea>
    <c:plotVisOnly val="1"/>
    <c:dispBlanksAs val="gap"/>
    <c:showDLblsOverMax val="0"/>
  </c:chart>
  <c:spPr>
    <a:solidFill>
      <a:schemeClr val="lt1"/>
    </a:solidFill>
    <a:ln w="19050" cap="flat" cmpd="sng" algn="ctr">
      <a:solidFill>
        <a:schemeClr val="accent1"/>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sz="1200"/>
            </a:pPr>
            <a:r>
              <a:rPr lang="en-US" sz="1200" b="1" i="0" baseline="0" dirty="0" err="1" smtClean="0">
                <a:effectLst/>
              </a:rPr>
              <a:t>Otros</a:t>
            </a:r>
            <a:r>
              <a:rPr lang="en-US" sz="1200" b="1" i="0" baseline="0" dirty="0" smtClean="0">
                <a:effectLst/>
              </a:rPr>
              <a:t> </a:t>
            </a:r>
            <a:r>
              <a:rPr lang="en-US" sz="1200" b="1" i="0" baseline="0" dirty="0" err="1" smtClean="0">
                <a:effectLst/>
              </a:rPr>
              <a:t>Fondos</a:t>
            </a:r>
            <a:r>
              <a:rPr lang="en-US" sz="1200" b="1" i="0" baseline="0" dirty="0" smtClean="0">
                <a:effectLst/>
              </a:rPr>
              <a:t> y </a:t>
            </a:r>
            <a:r>
              <a:rPr lang="en-US" sz="1200" b="1" i="0" baseline="0" dirty="0" err="1" smtClean="0">
                <a:effectLst/>
              </a:rPr>
              <a:t>Prestaciones</a:t>
            </a:r>
            <a:endParaRPr lang="es-ES" sz="1200" dirty="0">
              <a:effectLst/>
            </a:endParaRPr>
          </a:p>
        </c:rich>
      </c:tx>
      <c:overlay val="0"/>
    </c:title>
    <c:autoTitleDeleted val="0"/>
    <c:plotArea>
      <c:layout/>
      <c:barChart>
        <c:barDir val="col"/>
        <c:grouping val="clustered"/>
        <c:varyColors val="0"/>
        <c:ser>
          <c:idx val="0"/>
          <c:order val="0"/>
          <c:tx>
            <c:v>Frecuencia</c:v>
          </c:tx>
          <c:spPr>
            <a:gradFill rotWithShape="1">
              <a:gsLst>
                <a:gs pos="0">
                  <a:schemeClr val="accent1">
                    <a:tint val="1000"/>
                  </a:schemeClr>
                </a:gs>
                <a:gs pos="68000">
                  <a:schemeClr val="accent1">
                    <a:tint val="77000"/>
                  </a:schemeClr>
                </a:gs>
                <a:gs pos="81000">
                  <a:schemeClr val="accent1">
                    <a:tint val="79000"/>
                  </a:schemeClr>
                </a:gs>
                <a:gs pos="86000">
                  <a:schemeClr val="accent1">
                    <a:tint val="73000"/>
                  </a:schemeClr>
                </a:gs>
                <a:gs pos="100000">
                  <a:schemeClr val="accent1">
                    <a:tint val="35000"/>
                  </a:schemeClr>
                </a:gs>
              </a:gsLst>
              <a:lin ang="5400000" scaled="1"/>
            </a:gradFill>
            <a:ln w="9525" cap="flat" cmpd="sng" algn="ctr">
              <a:solidFill>
                <a:schemeClr val="accent1">
                  <a:shade val="60000"/>
                  <a:satMod val="300000"/>
                </a:schemeClr>
              </a:solidFill>
              <a:prstDash val="solid"/>
            </a:ln>
            <a:effectLst>
              <a:glow rad="63500">
                <a:schemeClr val="accent1">
                  <a:tint val="30000"/>
                  <a:shade val="95000"/>
                  <a:satMod val="300000"/>
                  <a:alpha val="50000"/>
                </a:schemeClr>
              </a:glow>
            </a:effectLst>
          </c:spPr>
          <c:invertIfNegative val="0"/>
          <c:cat>
            <c:strRef>
              <c:f>'Egresos 2009-2012'!$J$102:$J$108</c:f>
              <c:strCache>
                <c:ptCount val="7"/>
                <c:pt idx="0">
                  <c:v> 191.856 </c:v>
                </c:pt>
                <c:pt idx="1">
                  <c:v> 297.289 </c:v>
                </c:pt>
                <c:pt idx="2">
                  <c:v> 402.721 </c:v>
                </c:pt>
                <c:pt idx="3">
                  <c:v> 508.154 </c:v>
                </c:pt>
                <c:pt idx="4">
                  <c:v> 613.587 </c:v>
                </c:pt>
                <c:pt idx="5">
                  <c:v> 719.019 </c:v>
                </c:pt>
                <c:pt idx="6">
                  <c:v>y mayor...</c:v>
                </c:pt>
              </c:strCache>
            </c:strRef>
          </c:cat>
          <c:val>
            <c:numRef>
              <c:f>'Egresos 2009-2012'!$K$102:$K$108</c:f>
              <c:numCache>
                <c:formatCode>General</c:formatCode>
                <c:ptCount val="7"/>
                <c:pt idx="0">
                  <c:v>1</c:v>
                </c:pt>
                <c:pt idx="1">
                  <c:v>3</c:v>
                </c:pt>
                <c:pt idx="2">
                  <c:v>6</c:v>
                </c:pt>
                <c:pt idx="3">
                  <c:v>15</c:v>
                </c:pt>
                <c:pt idx="4">
                  <c:v>15</c:v>
                </c:pt>
                <c:pt idx="5">
                  <c:v>5</c:v>
                </c:pt>
                <c:pt idx="6">
                  <c:v>3</c:v>
                </c:pt>
              </c:numCache>
            </c:numRef>
          </c:val>
        </c:ser>
        <c:dLbls>
          <c:showLegendKey val="0"/>
          <c:showVal val="0"/>
          <c:showCatName val="0"/>
          <c:showSerName val="0"/>
          <c:showPercent val="0"/>
          <c:showBubbleSize val="0"/>
        </c:dLbls>
        <c:gapWidth val="0"/>
        <c:axId val="139227904"/>
        <c:axId val="139229824"/>
      </c:barChart>
      <c:catAx>
        <c:axId val="139227904"/>
        <c:scaling>
          <c:orientation val="minMax"/>
        </c:scaling>
        <c:delete val="0"/>
        <c:axPos val="b"/>
        <c:title>
          <c:tx>
            <c:rich>
              <a:bodyPr/>
              <a:lstStyle/>
              <a:p>
                <a:pPr>
                  <a:defRPr lang="es-ES"/>
                </a:pPr>
                <a:r>
                  <a:rPr lang="es-ES"/>
                  <a:t>Clase</a:t>
                </a:r>
              </a:p>
            </c:rich>
          </c:tx>
          <c:overlay val="0"/>
        </c:title>
        <c:numFmt formatCode="General" sourceLinked="1"/>
        <c:majorTickMark val="out"/>
        <c:minorTickMark val="none"/>
        <c:tickLblPos val="nextTo"/>
        <c:txPr>
          <a:bodyPr/>
          <a:lstStyle/>
          <a:p>
            <a:pPr>
              <a:defRPr lang="es-ES"/>
            </a:pPr>
            <a:endParaRPr lang="es-ES"/>
          </a:p>
        </c:txPr>
        <c:crossAx val="139229824"/>
        <c:crosses val="autoZero"/>
        <c:auto val="1"/>
        <c:lblAlgn val="ctr"/>
        <c:lblOffset val="100"/>
        <c:noMultiLvlLbl val="0"/>
      </c:catAx>
      <c:valAx>
        <c:axId val="139229824"/>
        <c:scaling>
          <c:orientation val="minMax"/>
        </c:scaling>
        <c:delete val="0"/>
        <c:axPos val="l"/>
        <c:title>
          <c:tx>
            <c:rich>
              <a:bodyPr/>
              <a:lstStyle/>
              <a:p>
                <a:pPr>
                  <a:defRPr lang="es-ES"/>
                </a:pPr>
                <a:r>
                  <a:rPr lang="es-ES"/>
                  <a:t>Frecuencia</a:t>
                </a:r>
              </a:p>
            </c:rich>
          </c:tx>
          <c:overlay val="0"/>
        </c:title>
        <c:numFmt formatCode="General" sourceLinked="1"/>
        <c:majorTickMark val="out"/>
        <c:minorTickMark val="none"/>
        <c:tickLblPos val="nextTo"/>
        <c:txPr>
          <a:bodyPr/>
          <a:lstStyle/>
          <a:p>
            <a:pPr>
              <a:defRPr lang="es-ES"/>
            </a:pPr>
            <a:endParaRPr lang="es-ES"/>
          </a:p>
        </c:txPr>
        <c:crossAx val="139227904"/>
        <c:crosses val="autoZero"/>
        <c:crossBetween val="between"/>
      </c:valAx>
    </c:plotArea>
    <c:legend>
      <c:legendPos val="r"/>
      <c:overlay val="0"/>
      <c:txPr>
        <a:bodyPr/>
        <a:lstStyle/>
        <a:p>
          <a:pPr>
            <a:defRPr lang="es-ES"/>
          </a:pPr>
          <a:endParaRPr lang="es-ES"/>
        </a:p>
      </c:txPr>
    </c:legend>
    <c:plotVisOnly val="1"/>
    <c:dispBlanksAs val="gap"/>
    <c:showDLblsOverMax val="0"/>
  </c:chart>
  <c:spPr>
    <a:solidFill>
      <a:schemeClr val="lt1"/>
    </a:solidFill>
    <a:ln w="19050" cap="flat" cmpd="sng" algn="ctr">
      <a:solidFill>
        <a:schemeClr val="accent1"/>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overlay val="0"/>
      <c:txPr>
        <a:bodyPr/>
        <a:lstStyle/>
        <a:p>
          <a:pPr>
            <a:defRPr lang="es-ES" sz="1200"/>
          </a:pPr>
          <a:endParaRPr lang="es-ES"/>
        </a:p>
      </c:txPr>
    </c:title>
    <c:autoTitleDeleted val="0"/>
    <c:plotArea>
      <c:layout/>
      <c:lineChart>
        <c:grouping val="standard"/>
        <c:varyColors val="0"/>
        <c:ser>
          <c:idx val="0"/>
          <c:order val="0"/>
          <c:tx>
            <c:strRef>
              <c:f>'Egresos 2009-2012'!$C$13</c:f>
              <c:strCache>
                <c:ptCount val="1"/>
                <c:pt idx="0">
                  <c:v>Préstamos</c:v>
                </c:pt>
              </c:strCache>
            </c:strRef>
          </c:tx>
          <c:spPr>
            <a:ln w="19050"/>
          </c:spPr>
          <c:marker>
            <c:symbol val="diamond"/>
            <c:size val="3"/>
          </c:marker>
          <c:cat>
            <c:strRef>
              <c:f>'Egresos 2009-2012'!$D$5:$AY$5</c:f>
              <c:strCache>
                <c:ptCount val="48"/>
                <c:pt idx="0">
                  <c:v>Enero-2009</c:v>
                </c:pt>
                <c:pt idx="1">
                  <c:v>Febrero-2009</c:v>
                </c:pt>
                <c:pt idx="2">
                  <c:v>Marzo-2009</c:v>
                </c:pt>
                <c:pt idx="3">
                  <c:v>Abril-2009</c:v>
                </c:pt>
                <c:pt idx="4">
                  <c:v>Mayo-2009</c:v>
                </c:pt>
                <c:pt idx="5">
                  <c:v>Junio-2009</c:v>
                </c:pt>
                <c:pt idx="6">
                  <c:v>Julio-2009</c:v>
                </c:pt>
                <c:pt idx="7">
                  <c:v>Agosto-2009</c:v>
                </c:pt>
                <c:pt idx="8">
                  <c:v>Septiembre-2009</c:v>
                </c:pt>
                <c:pt idx="9">
                  <c:v>Octubre-2009</c:v>
                </c:pt>
                <c:pt idx="10">
                  <c:v>Noviembre-2009</c:v>
                </c:pt>
                <c:pt idx="11">
                  <c:v>Diciembre-2009</c:v>
                </c:pt>
                <c:pt idx="12">
                  <c:v>Enero-2010</c:v>
                </c:pt>
                <c:pt idx="13">
                  <c:v>Febrero-2010</c:v>
                </c:pt>
                <c:pt idx="14">
                  <c:v>Marzo-2010</c:v>
                </c:pt>
                <c:pt idx="15">
                  <c:v>Abril-2010</c:v>
                </c:pt>
                <c:pt idx="16">
                  <c:v>Mayo-2010</c:v>
                </c:pt>
                <c:pt idx="17">
                  <c:v>Junio-2010</c:v>
                </c:pt>
                <c:pt idx="18">
                  <c:v>Julio-2010</c:v>
                </c:pt>
                <c:pt idx="19">
                  <c:v>Agosto-2010</c:v>
                </c:pt>
                <c:pt idx="20">
                  <c:v>Septiembre-2010</c:v>
                </c:pt>
                <c:pt idx="21">
                  <c:v>Octubre-2010</c:v>
                </c:pt>
                <c:pt idx="22">
                  <c:v>Noviembre-2010</c:v>
                </c:pt>
                <c:pt idx="23">
                  <c:v>Diciembre-2010</c:v>
                </c:pt>
                <c:pt idx="24">
                  <c:v>Enero-2011</c:v>
                </c:pt>
                <c:pt idx="25">
                  <c:v>Febrero-2011</c:v>
                </c:pt>
                <c:pt idx="26">
                  <c:v>Marzo-2011</c:v>
                </c:pt>
                <c:pt idx="27">
                  <c:v>Abril-2011</c:v>
                </c:pt>
                <c:pt idx="28">
                  <c:v>Mayo-2011</c:v>
                </c:pt>
                <c:pt idx="29">
                  <c:v>Junio-2011</c:v>
                </c:pt>
                <c:pt idx="30">
                  <c:v>Julio-2011</c:v>
                </c:pt>
                <c:pt idx="31">
                  <c:v>Agosto-2011</c:v>
                </c:pt>
                <c:pt idx="32">
                  <c:v>Septiembre-2011</c:v>
                </c:pt>
                <c:pt idx="33">
                  <c:v>Octubre-2011</c:v>
                </c:pt>
                <c:pt idx="34">
                  <c:v>Noviembre-2011</c:v>
                </c:pt>
                <c:pt idx="35">
                  <c:v>Diciembre-2011</c:v>
                </c:pt>
                <c:pt idx="36">
                  <c:v>Enero-2012</c:v>
                </c:pt>
                <c:pt idx="37">
                  <c:v>Febrero-2012</c:v>
                </c:pt>
                <c:pt idx="38">
                  <c:v>Marzo-2012</c:v>
                </c:pt>
                <c:pt idx="39">
                  <c:v>Abril-2012</c:v>
                </c:pt>
                <c:pt idx="40">
                  <c:v>Mayo-2012</c:v>
                </c:pt>
                <c:pt idx="41">
                  <c:v>Junio-2012</c:v>
                </c:pt>
                <c:pt idx="42">
                  <c:v>Julio-2012</c:v>
                </c:pt>
                <c:pt idx="43">
                  <c:v>Agosto-2012</c:v>
                </c:pt>
                <c:pt idx="44">
                  <c:v>Septiembre-2012</c:v>
                </c:pt>
                <c:pt idx="45">
                  <c:v>Octubre-2012</c:v>
                </c:pt>
                <c:pt idx="46">
                  <c:v>Noviembre-2012</c:v>
                </c:pt>
                <c:pt idx="47">
                  <c:v>Diciembre-2012</c:v>
                </c:pt>
              </c:strCache>
            </c:strRef>
          </c:cat>
          <c:val>
            <c:numRef>
              <c:f>'Egresos 2009-2012'!$D$13:$AY$13</c:f>
              <c:numCache>
                <c:formatCode>_(* #,##0_);_(* \(#,##0\);_(* "-"??_);_(@_)</c:formatCode>
                <c:ptCount val="48"/>
                <c:pt idx="0">
                  <c:v>4192383.6799999997</c:v>
                </c:pt>
                <c:pt idx="1">
                  <c:v>32463887.630000226</c:v>
                </c:pt>
                <c:pt idx="2">
                  <c:v>26660520.759999905</c:v>
                </c:pt>
                <c:pt idx="3">
                  <c:v>22874672.750000078</c:v>
                </c:pt>
                <c:pt idx="4">
                  <c:v>19386762.070000026</c:v>
                </c:pt>
                <c:pt idx="5">
                  <c:v>14970642.40999997</c:v>
                </c:pt>
                <c:pt idx="6">
                  <c:v>13730201.629999993</c:v>
                </c:pt>
                <c:pt idx="7">
                  <c:v>11920753.630000006</c:v>
                </c:pt>
                <c:pt idx="8">
                  <c:v>22528257.129999995</c:v>
                </c:pt>
                <c:pt idx="9">
                  <c:v>13446627.790000029</c:v>
                </c:pt>
                <c:pt idx="10">
                  <c:v>13347123.299999982</c:v>
                </c:pt>
                <c:pt idx="11">
                  <c:v>21908426.210000001</c:v>
                </c:pt>
                <c:pt idx="12">
                  <c:v>4763787.9800000004</c:v>
                </c:pt>
                <c:pt idx="13">
                  <c:v>13571714.850000042</c:v>
                </c:pt>
                <c:pt idx="14">
                  <c:v>16728179.042000009</c:v>
                </c:pt>
                <c:pt idx="15">
                  <c:v>41334101.130000032</c:v>
                </c:pt>
                <c:pt idx="16">
                  <c:v>20140805.629999951</c:v>
                </c:pt>
                <c:pt idx="17">
                  <c:v>21588685.809999984</c:v>
                </c:pt>
                <c:pt idx="18">
                  <c:v>22864500.881999977</c:v>
                </c:pt>
                <c:pt idx="19">
                  <c:v>20776781.102000024</c:v>
                </c:pt>
                <c:pt idx="20">
                  <c:v>18352872.419999987</c:v>
                </c:pt>
                <c:pt idx="21">
                  <c:v>17339059.799999986</c:v>
                </c:pt>
                <c:pt idx="22">
                  <c:v>20711049.939999998</c:v>
                </c:pt>
                <c:pt idx="23">
                  <c:v>21291668.370000005</c:v>
                </c:pt>
                <c:pt idx="24">
                  <c:v>4267297.2300000004</c:v>
                </c:pt>
                <c:pt idx="25">
                  <c:v>46138917.520000063</c:v>
                </c:pt>
                <c:pt idx="26">
                  <c:v>27025717.80999998</c:v>
                </c:pt>
                <c:pt idx="27">
                  <c:v>43780568.699999996</c:v>
                </c:pt>
                <c:pt idx="28">
                  <c:v>20501540.43999996</c:v>
                </c:pt>
                <c:pt idx="29">
                  <c:v>27515081.269999877</c:v>
                </c:pt>
                <c:pt idx="30">
                  <c:v>25371324.481999964</c:v>
                </c:pt>
                <c:pt idx="31">
                  <c:v>24341991.809999935</c:v>
                </c:pt>
                <c:pt idx="32">
                  <c:v>23579598.749999911</c:v>
                </c:pt>
                <c:pt idx="33">
                  <c:v>25283795.433999948</c:v>
                </c:pt>
                <c:pt idx="34">
                  <c:v>34747851.529999986</c:v>
                </c:pt>
                <c:pt idx="35">
                  <c:v>20471808.979999974</c:v>
                </c:pt>
                <c:pt idx="36">
                  <c:v>6136778.2300000004</c:v>
                </c:pt>
                <c:pt idx="37">
                  <c:v>21566174.329999998</c:v>
                </c:pt>
                <c:pt idx="38">
                  <c:v>18662145.397999965</c:v>
                </c:pt>
                <c:pt idx="39">
                  <c:v>17544949.827999987</c:v>
                </c:pt>
                <c:pt idx="40">
                  <c:v>24521356.285999954</c:v>
                </c:pt>
                <c:pt idx="41">
                  <c:v>17922131.641999967</c:v>
                </c:pt>
                <c:pt idx="42">
                  <c:v>15250416.239999965</c:v>
                </c:pt>
                <c:pt idx="43">
                  <c:v>15304653.809999974</c:v>
                </c:pt>
                <c:pt idx="44">
                  <c:v>17975259.933999963</c:v>
                </c:pt>
                <c:pt idx="45">
                  <c:v>16764248.791999977</c:v>
                </c:pt>
                <c:pt idx="46">
                  <c:v>16549068.59999999</c:v>
                </c:pt>
                <c:pt idx="47">
                  <c:v>13763932.970000004</c:v>
                </c:pt>
              </c:numCache>
            </c:numRef>
          </c:val>
          <c:smooth val="0"/>
        </c:ser>
        <c:dLbls>
          <c:showLegendKey val="0"/>
          <c:showVal val="0"/>
          <c:showCatName val="0"/>
          <c:showSerName val="0"/>
          <c:showPercent val="0"/>
          <c:showBubbleSize val="0"/>
        </c:dLbls>
        <c:marker val="1"/>
        <c:smooth val="0"/>
        <c:axId val="139144576"/>
        <c:axId val="139150464"/>
      </c:lineChart>
      <c:catAx>
        <c:axId val="139144576"/>
        <c:scaling>
          <c:orientation val="minMax"/>
        </c:scaling>
        <c:delete val="0"/>
        <c:axPos val="b"/>
        <c:numFmt formatCode="General" sourceLinked="1"/>
        <c:majorTickMark val="out"/>
        <c:minorTickMark val="none"/>
        <c:tickLblPos val="nextTo"/>
        <c:txPr>
          <a:bodyPr/>
          <a:lstStyle/>
          <a:p>
            <a:pPr>
              <a:defRPr lang="es-ES"/>
            </a:pPr>
            <a:endParaRPr lang="es-ES"/>
          </a:p>
        </c:txPr>
        <c:crossAx val="139150464"/>
        <c:crosses val="autoZero"/>
        <c:auto val="1"/>
        <c:lblAlgn val="ctr"/>
        <c:lblOffset val="100"/>
        <c:tickLblSkip val="3"/>
        <c:tickMarkSkip val="2"/>
        <c:noMultiLvlLbl val="0"/>
      </c:catAx>
      <c:valAx>
        <c:axId val="139150464"/>
        <c:scaling>
          <c:orientation val="minMax"/>
        </c:scaling>
        <c:delete val="0"/>
        <c:axPos val="l"/>
        <c:majorGridlines/>
        <c:numFmt formatCode="_(* #,##0_);_(* \(#,##0\);_(* &quot;-&quot;??_);_(@_)" sourceLinked="1"/>
        <c:majorTickMark val="out"/>
        <c:minorTickMark val="none"/>
        <c:tickLblPos val="nextTo"/>
        <c:txPr>
          <a:bodyPr/>
          <a:lstStyle/>
          <a:p>
            <a:pPr>
              <a:defRPr lang="es-ES"/>
            </a:pPr>
            <a:endParaRPr lang="es-ES"/>
          </a:p>
        </c:txPr>
        <c:crossAx val="139144576"/>
        <c:crosses val="autoZero"/>
        <c:crossBetween val="between"/>
        <c:dispUnits>
          <c:builtInUnit val="millions"/>
          <c:dispUnitsLbl>
            <c:txPr>
              <a:bodyPr/>
              <a:lstStyle/>
              <a:p>
                <a:pPr>
                  <a:defRPr lang="es-ES"/>
                </a:pPr>
                <a:endParaRPr lang="es-ES"/>
              </a:p>
            </c:txPr>
          </c:dispUnitsLbl>
        </c:dispUnits>
      </c:valAx>
    </c:plotArea>
    <c:plotVisOnly val="1"/>
    <c:dispBlanksAs val="gap"/>
    <c:showDLblsOverMax val="0"/>
  </c:chart>
  <c:spPr>
    <a:solidFill>
      <a:schemeClr val="lt1"/>
    </a:solidFill>
    <a:ln w="19050" cap="flat" cmpd="sng" algn="ctr">
      <a:solidFill>
        <a:schemeClr val="accent1"/>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sz="1200"/>
            </a:pPr>
            <a:r>
              <a:rPr lang="en-US" sz="1200" b="1" i="0" baseline="0" dirty="0" err="1" smtClean="0">
                <a:effectLst/>
              </a:rPr>
              <a:t>Préstamos</a:t>
            </a:r>
            <a:endParaRPr lang="es-ES" sz="1200" dirty="0">
              <a:effectLst/>
            </a:endParaRPr>
          </a:p>
        </c:rich>
      </c:tx>
      <c:overlay val="0"/>
    </c:title>
    <c:autoTitleDeleted val="0"/>
    <c:plotArea>
      <c:layout>
        <c:manualLayout>
          <c:layoutTarget val="inner"/>
          <c:xMode val="edge"/>
          <c:yMode val="edge"/>
          <c:x val="0.13911738621530556"/>
          <c:y val="0.22114544861475005"/>
          <c:w val="0.64517969354805005"/>
          <c:h val="0.35072449966669517"/>
        </c:manualLayout>
      </c:layout>
      <c:barChart>
        <c:barDir val="col"/>
        <c:grouping val="clustered"/>
        <c:varyColors val="0"/>
        <c:ser>
          <c:idx val="0"/>
          <c:order val="0"/>
          <c:tx>
            <c:v>Frecuencia</c:v>
          </c:tx>
          <c:spPr>
            <a:gradFill rotWithShape="1">
              <a:gsLst>
                <a:gs pos="0">
                  <a:schemeClr val="accent3">
                    <a:tint val="1000"/>
                  </a:schemeClr>
                </a:gs>
                <a:gs pos="68000">
                  <a:schemeClr val="accent3">
                    <a:tint val="77000"/>
                  </a:schemeClr>
                </a:gs>
                <a:gs pos="81000">
                  <a:schemeClr val="accent3">
                    <a:tint val="79000"/>
                  </a:schemeClr>
                </a:gs>
                <a:gs pos="86000">
                  <a:schemeClr val="accent3">
                    <a:tint val="73000"/>
                  </a:schemeClr>
                </a:gs>
                <a:gs pos="100000">
                  <a:schemeClr val="accent3">
                    <a:tint val="35000"/>
                  </a:schemeClr>
                </a:gs>
              </a:gsLst>
              <a:lin ang="5400000" scaled="1"/>
            </a:gradFill>
            <a:ln w="9525" cap="flat" cmpd="sng" algn="ctr">
              <a:solidFill>
                <a:schemeClr val="accent3">
                  <a:shade val="60000"/>
                  <a:satMod val="300000"/>
                </a:schemeClr>
              </a:solidFill>
              <a:prstDash val="solid"/>
            </a:ln>
            <a:effectLst>
              <a:glow rad="63500">
                <a:schemeClr val="accent3">
                  <a:tint val="30000"/>
                  <a:shade val="95000"/>
                  <a:satMod val="300000"/>
                  <a:alpha val="50000"/>
                </a:schemeClr>
              </a:glow>
            </a:effectLst>
          </c:spPr>
          <c:invertIfNegative val="0"/>
          <c:cat>
            <c:strRef>
              <c:f>'Egresos 2009-2012'!$J$124:$J$130</c:f>
              <c:strCache>
                <c:ptCount val="7"/>
                <c:pt idx="0">
                  <c:v>4192383,68</c:v>
                </c:pt>
                <c:pt idx="1">
                  <c:v>11183472,65</c:v>
                </c:pt>
                <c:pt idx="2">
                  <c:v>18174561,63</c:v>
                </c:pt>
                <c:pt idx="3">
                  <c:v>25165650,6</c:v>
                </c:pt>
                <c:pt idx="4">
                  <c:v>32156739,57</c:v>
                </c:pt>
                <c:pt idx="5">
                  <c:v>39147828,55</c:v>
                </c:pt>
                <c:pt idx="6">
                  <c:v>y mayor...</c:v>
                </c:pt>
              </c:strCache>
            </c:strRef>
          </c:cat>
          <c:val>
            <c:numRef>
              <c:f>'Egresos 2009-2012'!$K$124:$K$130</c:f>
              <c:numCache>
                <c:formatCode>General</c:formatCode>
                <c:ptCount val="7"/>
                <c:pt idx="0">
                  <c:v>1</c:v>
                </c:pt>
                <c:pt idx="1">
                  <c:v>3</c:v>
                </c:pt>
                <c:pt idx="2">
                  <c:v>16</c:v>
                </c:pt>
                <c:pt idx="3">
                  <c:v>18</c:v>
                </c:pt>
                <c:pt idx="4">
                  <c:v>5</c:v>
                </c:pt>
                <c:pt idx="5">
                  <c:v>2</c:v>
                </c:pt>
                <c:pt idx="6">
                  <c:v>3</c:v>
                </c:pt>
              </c:numCache>
            </c:numRef>
          </c:val>
        </c:ser>
        <c:dLbls>
          <c:showLegendKey val="0"/>
          <c:showVal val="0"/>
          <c:showCatName val="0"/>
          <c:showSerName val="0"/>
          <c:showPercent val="0"/>
          <c:showBubbleSize val="0"/>
        </c:dLbls>
        <c:gapWidth val="0"/>
        <c:axId val="139568256"/>
        <c:axId val="139570176"/>
      </c:barChart>
      <c:catAx>
        <c:axId val="139568256"/>
        <c:scaling>
          <c:orientation val="minMax"/>
        </c:scaling>
        <c:delete val="0"/>
        <c:axPos val="b"/>
        <c:title>
          <c:tx>
            <c:rich>
              <a:bodyPr/>
              <a:lstStyle/>
              <a:p>
                <a:pPr>
                  <a:defRPr lang="es-ES"/>
                </a:pPr>
                <a:r>
                  <a:rPr lang="es-ES"/>
                  <a:t>Clase</a:t>
                </a:r>
              </a:p>
            </c:rich>
          </c:tx>
          <c:layout>
            <c:manualLayout>
              <c:xMode val="edge"/>
              <c:yMode val="edge"/>
              <c:x val="0.43931451856610826"/>
              <c:y val="0.89057186491487061"/>
            </c:manualLayout>
          </c:layout>
          <c:overlay val="0"/>
        </c:title>
        <c:numFmt formatCode="#,##0" sourceLinked="0"/>
        <c:majorTickMark val="out"/>
        <c:minorTickMark val="none"/>
        <c:tickLblPos val="nextTo"/>
        <c:txPr>
          <a:bodyPr/>
          <a:lstStyle/>
          <a:p>
            <a:pPr>
              <a:defRPr lang="es-ES"/>
            </a:pPr>
            <a:endParaRPr lang="es-ES"/>
          </a:p>
        </c:txPr>
        <c:crossAx val="139570176"/>
        <c:crosses val="autoZero"/>
        <c:auto val="1"/>
        <c:lblAlgn val="ctr"/>
        <c:lblOffset val="100"/>
        <c:noMultiLvlLbl val="0"/>
      </c:catAx>
      <c:valAx>
        <c:axId val="139570176"/>
        <c:scaling>
          <c:orientation val="minMax"/>
        </c:scaling>
        <c:delete val="0"/>
        <c:axPos val="l"/>
        <c:title>
          <c:tx>
            <c:rich>
              <a:bodyPr/>
              <a:lstStyle/>
              <a:p>
                <a:pPr>
                  <a:defRPr lang="es-ES"/>
                </a:pPr>
                <a:r>
                  <a:rPr lang="es-ES"/>
                  <a:t>Frecuencia</a:t>
                </a:r>
              </a:p>
            </c:rich>
          </c:tx>
          <c:overlay val="0"/>
        </c:title>
        <c:numFmt formatCode="General" sourceLinked="1"/>
        <c:majorTickMark val="out"/>
        <c:minorTickMark val="none"/>
        <c:tickLblPos val="nextTo"/>
        <c:txPr>
          <a:bodyPr/>
          <a:lstStyle/>
          <a:p>
            <a:pPr>
              <a:defRPr lang="es-ES"/>
            </a:pPr>
            <a:endParaRPr lang="es-ES"/>
          </a:p>
        </c:txPr>
        <c:crossAx val="139568256"/>
        <c:crosses val="autoZero"/>
        <c:crossBetween val="between"/>
      </c:valAx>
    </c:plotArea>
    <c:legend>
      <c:legendPos val="r"/>
      <c:overlay val="0"/>
      <c:txPr>
        <a:bodyPr/>
        <a:lstStyle/>
        <a:p>
          <a:pPr>
            <a:defRPr lang="es-ES"/>
          </a:pPr>
          <a:endParaRPr lang="es-ES"/>
        </a:p>
      </c:txPr>
    </c:legend>
    <c:plotVisOnly val="1"/>
    <c:dispBlanksAs val="gap"/>
    <c:showDLblsOverMax val="0"/>
  </c:chart>
  <c:spPr>
    <a:solidFill>
      <a:schemeClr val="lt1"/>
    </a:solidFill>
    <a:ln w="19050" cap="flat" cmpd="sng" algn="ctr">
      <a:solidFill>
        <a:schemeClr val="accent1"/>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lang="es-ES" sz="1200"/>
            </a:pPr>
            <a:r>
              <a:rPr lang="en-US" sz="1200"/>
              <a:t>CAJA- BANCOS</a:t>
            </a:r>
          </a:p>
        </c:rich>
      </c:tx>
      <c:layout>
        <c:manualLayout>
          <c:xMode val="edge"/>
          <c:yMode val="edge"/>
          <c:x val="0.37359065111005102"/>
          <c:y val="0"/>
        </c:manualLayout>
      </c:layout>
      <c:overlay val="0"/>
    </c:title>
    <c:autoTitleDeleted val="0"/>
    <c:plotArea>
      <c:layout>
        <c:manualLayout>
          <c:layoutTarget val="inner"/>
          <c:xMode val="edge"/>
          <c:yMode val="edge"/>
          <c:x val="0.16152552218215263"/>
          <c:y val="0.12658586925687898"/>
          <c:w val="0.80033229773348857"/>
          <c:h val="0.49458814319315292"/>
        </c:manualLayout>
      </c:layout>
      <c:lineChart>
        <c:grouping val="standard"/>
        <c:varyColors val="0"/>
        <c:ser>
          <c:idx val="0"/>
          <c:order val="0"/>
          <c:tx>
            <c:strRef>
              <c:f>Hoja1!$D$2</c:f>
              <c:strCache>
                <c:ptCount val="1"/>
                <c:pt idx="0">
                  <c:v>TOTAL CAJA- BANCOS</c:v>
                </c:pt>
              </c:strCache>
            </c:strRef>
          </c:tx>
          <c:spPr>
            <a:ln w="19050"/>
          </c:spPr>
          <c:marker>
            <c:symbol val="diamond"/>
            <c:size val="3"/>
          </c:marker>
          <c:cat>
            <c:strRef>
              <c:f>Hoja1!$E$3:$E$50</c:f>
              <c:strCache>
                <c:ptCount val="48"/>
                <c:pt idx="0">
                  <c:v>ENERO-2009</c:v>
                </c:pt>
                <c:pt idx="1">
                  <c:v>FEBRERO-2009</c:v>
                </c:pt>
                <c:pt idx="2">
                  <c:v>MARZO-2009</c:v>
                </c:pt>
                <c:pt idx="3">
                  <c:v>ABRIL-2009</c:v>
                </c:pt>
                <c:pt idx="4">
                  <c:v>MAYO-2009</c:v>
                </c:pt>
                <c:pt idx="5">
                  <c:v>JUNIO-2009</c:v>
                </c:pt>
                <c:pt idx="6">
                  <c:v>JULIO-2009</c:v>
                </c:pt>
                <c:pt idx="7">
                  <c:v>AGOSTO-2009</c:v>
                </c:pt>
                <c:pt idx="8">
                  <c:v>SEPTIEMBRE-2009</c:v>
                </c:pt>
                <c:pt idx="9">
                  <c:v>OCTUBRE-2009</c:v>
                </c:pt>
                <c:pt idx="10">
                  <c:v>NOVIEMBRE-2009</c:v>
                </c:pt>
                <c:pt idx="11">
                  <c:v>DICIEMBRE-2009</c:v>
                </c:pt>
                <c:pt idx="12">
                  <c:v>ENERO-2010</c:v>
                </c:pt>
                <c:pt idx="13">
                  <c:v>FEBRERO-2010</c:v>
                </c:pt>
                <c:pt idx="14">
                  <c:v>MARZO-2010</c:v>
                </c:pt>
                <c:pt idx="15">
                  <c:v>ABRIL-2010</c:v>
                </c:pt>
                <c:pt idx="16">
                  <c:v>MAYO-2010</c:v>
                </c:pt>
                <c:pt idx="17">
                  <c:v>JUNIO-2010</c:v>
                </c:pt>
                <c:pt idx="18">
                  <c:v>JULIO-2010</c:v>
                </c:pt>
                <c:pt idx="19">
                  <c:v>AGOSTO-2010</c:v>
                </c:pt>
                <c:pt idx="20">
                  <c:v>SEPTIEMBRE-2010</c:v>
                </c:pt>
                <c:pt idx="21">
                  <c:v>OCTUBRE-2010</c:v>
                </c:pt>
                <c:pt idx="22">
                  <c:v>NOVIEMBRE-2010</c:v>
                </c:pt>
                <c:pt idx="23">
                  <c:v>DICIEMBRE-2010</c:v>
                </c:pt>
                <c:pt idx="24">
                  <c:v>ENERO-2011</c:v>
                </c:pt>
                <c:pt idx="25">
                  <c:v>FEBRERO-2011</c:v>
                </c:pt>
                <c:pt idx="26">
                  <c:v>MARZO-2011</c:v>
                </c:pt>
                <c:pt idx="27">
                  <c:v>ABRIL-2011</c:v>
                </c:pt>
                <c:pt idx="28">
                  <c:v>MAYO-2011</c:v>
                </c:pt>
                <c:pt idx="29">
                  <c:v>JUNIO-2011</c:v>
                </c:pt>
                <c:pt idx="30">
                  <c:v>JULIO-2011</c:v>
                </c:pt>
                <c:pt idx="31">
                  <c:v>AGOSTO-2011</c:v>
                </c:pt>
                <c:pt idx="32">
                  <c:v>SEPTIEMBRE-2011</c:v>
                </c:pt>
                <c:pt idx="33">
                  <c:v>OCTUBRE-2011</c:v>
                </c:pt>
                <c:pt idx="34">
                  <c:v>NOVIEMBRE-2011</c:v>
                </c:pt>
                <c:pt idx="35">
                  <c:v>DICIEMBRE-2011</c:v>
                </c:pt>
                <c:pt idx="36">
                  <c:v>ENERO-2012</c:v>
                </c:pt>
                <c:pt idx="37">
                  <c:v>FEBRERO-2012</c:v>
                </c:pt>
                <c:pt idx="38">
                  <c:v>MARZO-2012</c:v>
                </c:pt>
                <c:pt idx="39">
                  <c:v>ABRIL-2012</c:v>
                </c:pt>
                <c:pt idx="40">
                  <c:v>MAYO-2012</c:v>
                </c:pt>
                <c:pt idx="41">
                  <c:v>JUNIO-2012</c:v>
                </c:pt>
                <c:pt idx="42">
                  <c:v>JULIO-2012</c:v>
                </c:pt>
                <c:pt idx="43">
                  <c:v>AGOSTO-2012</c:v>
                </c:pt>
                <c:pt idx="44">
                  <c:v>SEPTIEMBRE-2012</c:v>
                </c:pt>
                <c:pt idx="45">
                  <c:v>OCTUBRE-2012</c:v>
                </c:pt>
                <c:pt idx="46">
                  <c:v>NOVIEMBRE-2012</c:v>
                </c:pt>
                <c:pt idx="47">
                  <c:v>DICIEMBRE-2012</c:v>
                </c:pt>
              </c:strCache>
            </c:strRef>
          </c:cat>
          <c:val>
            <c:numRef>
              <c:f>Hoja1!$D$3:$D$50</c:f>
              <c:numCache>
                <c:formatCode>_-* #,##0\ _€_-;\-* #,##0\ _€_-;_-* "-"??\ _€_-;_-@_-</c:formatCode>
                <c:ptCount val="48"/>
                <c:pt idx="0">
                  <c:v>13995806.010000002</c:v>
                </c:pt>
                <c:pt idx="1">
                  <c:v>16976515.970000003</c:v>
                </c:pt>
                <c:pt idx="2">
                  <c:v>28770468.210000001</c:v>
                </c:pt>
                <c:pt idx="3">
                  <c:v>11849295.720000001</c:v>
                </c:pt>
                <c:pt idx="4">
                  <c:v>5667360.0600000005</c:v>
                </c:pt>
                <c:pt idx="5">
                  <c:v>17584440.309999999</c:v>
                </c:pt>
                <c:pt idx="6">
                  <c:v>18711189.23</c:v>
                </c:pt>
                <c:pt idx="7">
                  <c:v>14204671.92</c:v>
                </c:pt>
                <c:pt idx="8">
                  <c:v>6026424.9100000001</c:v>
                </c:pt>
                <c:pt idx="9">
                  <c:v>7852281.3500000006</c:v>
                </c:pt>
                <c:pt idx="10">
                  <c:v>37771461.440000005</c:v>
                </c:pt>
                <c:pt idx="11">
                  <c:v>21039752.889999997</c:v>
                </c:pt>
                <c:pt idx="12">
                  <c:v>57833744.100000001</c:v>
                </c:pt>
                <c:pt idx="13">
                  <c:v>27175873.580000002</c:v>
                </c:pt>
                <c:pt idx="14">
                  <c:v>24082399.120000001</c:v>
                </c:pt>
                <c:pt idx="15">
                  <c:v>41677999.290000014</c:v>
                </c:pt>
                <c:pt idx="16">
                  <c:v>8324524.9400000013</c:v>
                </c:pt>
                <c:pt idx="17">
                  <c:v>17703676.260000002</c:v>
                </c:pt>
                <c:pt idx="18">
                  <c:v>28070110.490000002</c:v>
                </c:pt>
                <c:pt idx="19">
                  <c:v>11572139.6</c:v>
                </c:pt>
                <c:pt idx="20">
                  <c:v>2591132.1</c:v>
                </c:pt>
                <c:pt idx="21">
                  <c:v>11286202.720000001</c:v>
                </c:pt>
                <c:pt idx="22">
                  <c:v>11942045.030000001</c:v>
                </c:pt>
                <c:pt idx="23">
                  <c:v>2418428.8499999992</c:v>
                </c:pt>
                <c:pt idx="24">
                  <c:v>14620698.390000002</c:v>
                </c:pt>
                <c:pt idx="25">
                  <c:v>12974404.460000005</c:v>
                </c:pt>
                <c:pt idx="26">
                  <c:v>44375520.420000002</c:v>
                </c:pt>
                <c:pt idx="27">
                  <c:v>40977809.620000012</c:v>
                </c:pt>
                <c:pt idx="28">
                  <c:v>45225606.510000005</c:v>
                </c:pt>
                <c:pt idx="29">
                  <c:v>5925990.1599999992</c:v>
                </c:pt>
                <c:pt idx="30">
                  <c:v>44254355.470000006</c:v>
                </c:pt>
                <c:pt idx="31">
                  <c:v>30828892.32</c:v>
                </c:pt>
                <c:pt idx="32">
                  <c:v>61290802.100000001</c:v>
                </c:pt>
                <c:pt idx="33">
                  <c:v>3299350.65</c:v>
                </c:pt>
                <c:pt idx="34">
                  <c:v>8233779.46</c:v>
                </c:pt>
                <c:pt idx="35">
                  <c:v>605684.01</c:v>
                </c:pt>
                <c:pt idx="36">
                  <c:v>10561012.67</c:v>
                </c:pt>
                <c:pt idx="37">
                  <c:v>16919352.07</c:v>
                </c:pt>
                <c:pt idx="38">
                  <c:v>4735681.7300000004</c:v>
                </c:pt>
                <c:pt idx="39">
                  <c:v>41390039.130000003</c:v>
                </c:pt>
                <c:pt idx="40">
                  <c:v>63067460.620000012</c:v>
                </c:pt>
                <c:pt idx="41">
                  <c:v>3531642.65</c:v>
                </c:pt>
                <c:pt idx="42">
                  <c:v>7735679.2200000007</c:v>
                </c:pt>
                <c:pt idx="43">
                  <c:v>38094900.710000001</c:v>
                </c:pt>
                <c:pt idx="44">
                  <c:v>70908302.86999999</c:v>
                </c:pt>
                <c:pt idx="45">
                  <c:v>71354905.090000004</c:v>
                </c:pt>
                <c:pt idx="46">
                  <c:v>42914942.550000004</c:v>
                </c:pt>
                <c:pt idx="47">
                  <c:v>8872260.0800000001</c:v>
                </c:pt>
              </c:numCache>
            </c:numRef>
          </c:val>
          <c:smooth val="0"/>
        </c:ser>
        <c:dLbls>
          <c:showLegendKey val="0"/>
          <c:showVal val="0"/>
          <c:showCatName val="0"/>
          <c:showSerName val="0"/>
          <c:showPercent val="0"/>
          <c:showBubbleSize val="0"/>
        </c:dLbls>
        <c:marker val="1"/>
        <c:smooth val="0"/>
        <c:axId val="139498624"/>
        <c:axId val="139500160"/>
      </c:lineChart>
      <c:catAx>
        <c:axId val="139498624"/>
        <c:scaling>
          <c:orientation val="minMax"/>
        </c:scaling>
        <c:delete val="0"/>
        <c:axPos val="b"/>
        <c:majorTickMark val="out"/>
        <c:minorTickMark val="none"/>
        <c:tickLblPos val="nextTo"/>
        <c:txPr>
          <a:bodyPr/>
          <a:lstStyle/>
          <a:p>
            <a:pPr>
              <a:defRPr lang="es-ES" sz="700"/>
            </a:pPr>
            <a:endParaRPr lang="es-ES"/>
          </a:p>
        </c:txPr>
        <c:crossAx val="139500160"/>
        <c:crosses val="autoZero"/>
        <c:auto val="1"/>
        <c:lblAlgn val="ctr"/>
        <c:lblOffset val="100"/>
        <c:tickLblSkip val="4"/>
        <c:tickMarkSkip val="2"/>
        <c:noMultiLvlLbl val="0"/>
      </c:catAx>
      <c:valAx>
        <c:axId val="139500160"/>
        <c:scaling>
          <c:orientation val="minMax"/>
        </c:scaling>
        <c:delete val="0"/>
        <c:axPos val="l"/>
        <c:majorGridlines/>
        <c:numFmt formatCode="_-* #,##0\ _€_-;\-* #,##0\ _€_-;_-* &quot;-&quot;??\ _€_-;_-@_-" sourceLinked="1"/>
        <c:majorTickMark val="out"/>
        <c:minorTickMark val="none"/>
        <c:tickLblPos val="nextTo"/>
        <c:txPr>
          <a:bodyPr/>
          <a:lstStyle/>
          <a:p>
            <a:pPr>
              <a:defRPr lang="es-ES"/>
            </a:pPr>
            <a:endParaRPr lang="es-ES"/>
          </a:p>
        </c:txPr>
        <c:crossAx val="139498624"/>
        <c:crosses val="autoZero"/>
        <c:crossBetween val="between"/>
        <c:dispUnits>
          <c:builtInUnit val="millions"/>
          <c:dispUnitsLbl>
            <c:txPr>
              <a:bodyPr/>
              <a:lstStyle/>
              <a:p>
                <a:pPr>
                  <a:defRPr lang="es-ES"/>
                </a:pPr>
                <a:endParaRPr lang="es-ES"/>
              </a:p>
            </c:txPr>
          </c:dispUnitsLbl>
        </c:dispUnits>
      </c:valAx>
    </c:plotArea>
    <c:plotVisOnly val="1"/>
    <c:dispBlanksAs val="gap"/>
    <c:showDLblsOverMax val="0"/>
  </c:chart>
  <c:spPr>
    <a:solidFill>
      <a:schemeClr val="lt1"/>
    </a:solidFill>
    <a:ln w="19050" cap="flat" cmpd="sng" algn="ctr">
      <a:solidFill>
        <a:schemeClr val="accent1"/>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8"/>
    </mc:Choice>
    <mc:Fallback>
      <c:style val="38"/>
    </mc:Fallback>
  </mc:AlternateContent>
  <c:chart>
    <c:autoTitleDeleted val="0"/>
    <c:plotArea>
      <c:layout>
        <c:manualLayout>
          <c:layoutTarget val="inner"/>
          <c:xMode val="edge"/>
          <c:yMode val="edge"/>
          <c:x val="0.13337823682796432"/>
          <c:y val="7.1113855879726004E-2"/>
          <c:w val="0.82436315866369181"/>
          <c:h val="0.49191481586890012"/>
        </c:manualLayout>
      </c:layout>
      <c:barChart>
        <c:barDir val="col"/>
        <c:grouping val="clustered"/>
        <c:varyColors val="0"/>
        <c:ser>
          <c:idx val="0"/>
          <c:order val="0"/>
          <c:tx>
            <c:v>Recuperación de Inversiones</c:v>
          </c:tx>
          <c:spPr>
            <a:solidFill>
              <a:schemeClr val="accent2">
                <a:lumMod val="40000"/>
                <a:lumOff val="60000"/>
              </a:schemeClr>
            </a:solidFill>
          </c:spPr>
          <c:invertIfNegative val="0"/>
          <c:cat>
            <c:strRef>
              <c:f>Hoja1!$D$3:$AY$3</c:f>
              <c:strCache>
                <c:ptCount val="48"/>
                <c:pt idx="0">
                  <c:v>Enero-2009</c:v>
                </c:pt>
                <c:pt idx="1">
                  <c:v>Febrero-2009</c:v>
                </c:pt>
                <c:pt idx="2">
                  <c:v>Marzo-2009</c:v>
                </c:pt>
                <c:pt idx="3">
                  <c:v>Abril-2009</c:v>
                </c:pt>
                <c:pt idx="4">
                  <c:v>Mayo-2009</c:v>
                </c:pt>
                <c:pt idx="5">
                  <c:v>Junio-2009</c:v>
                </c:pt>
                <c:pt idx="6">
                  <c:v>Julio-2009</c:v>
                </c:pt>
                <c:pt idx="7">
                  <c:v>Agosto-2009</c:v>
                </c:pt>
                <c:pt idx="8">
                  <c:v>Septiembre-2009</c:v>
                </c:pt>
                <c:pt idx="9">
                  <c:v>Octubre-2009</c:v>
                </c:pt>
                <c:pt idx="10">
                  <c:v>Noviembre-2009</c:v>
                </c:pt>
                <c:pt idx="11">
                  <c:v>Diciembre-2009</c:v>
                </c:pt>
                <c:pt idx="12">
                  <c:v>Enero-2010</c:v>
                </c:pt>
                <c:pt idx="13">
                  <c:v>Febrero-2010</c:v>
                </c:pt>
                <c:pt idx="14">
                  <c:v>Marzo-2010</c:v>
                </c:pt>
                <c:pt idx="15">
                  <c:v>Abril-2010</c:v>
                </c:pt>
                <c:pt idx="16">
                  <c:v>Mayo-2010</c:v>
                </c:pt>
                <c:pt idx="17">
                  <c:v>Junio-2010</c:v>
                </c:pt>
                <c:pt idx="18">
                  <c:v>Julio-2010</c:v>
                </c:pt>
                <c:pt idx="19">
                  <c:v>Agosto-2010</c:v>
                </c:pt>
                <c:pt idx="20">
                  <c:v>Septiembre-2010</c:v>
                </c:pt>
                <c:pt idx="21">
                  <c:v>Octubre-2010</c:v>
                </c:pt>
                <c:pt idx="22">
                  <c:v>Noviembre-2010</c:v>
                </c:pt>
                <c:pt idx="23">
                  <c:v>Diciembre-2010</c:v>
                </c:pt>
                <c:pt idx="24">
                  <c:v>Enero-2011</c:v>
                </c:pt>
                <c:pt idx="25">
                  <c:v>Febrero-2011</c:v>
                </c:pt>
                <c:pt idx="26">
                  <c:v>Marzo-2011</c:v>
                </c:pt>
                <c:pt idx="27">
                  <c:v>Abril-2011</c:v>
                </c:pt>
                <c:pt idx="28">
                  <c:v>Mayo-2011</c:v>
                </c:pt>
                <c:pt idx="29">
                  <c:v>Junio-2011</c:v>
                </c:pt>
                <c:pt idx="30">
                  <c:v>Julio-2011</c:v>
                </c:pt>
                <c:pt idx="31">
                  <c:v>Agosto-2011</c:v>
                </c:pt>
                <c:pt idx="32">
                  <c:v>Septiembre-2011</c:v>
                </c:pt>
                <c:pt idx="33">
                  <c:v>Octubre-2011</c:v>
                </c:pt>
                <c:pt idx="34">
                  <c:v>Noviembre-2011</c:v>
                </c:pt>
                <c:pt idx="35">
                  <c:v>Diciembre-2011</c:v>
                </c:pt>
                <c:pt idx="36">
                  <c:v>Enero-2012</c:v>
                </c:pt>
                <c:pt idx="37">
                  <c:v>Febrero-2012</c:v>
                </c:pt>
                <c:pt idx="38">
                  <c:v>Marzo-2012</c:v>
                </c:pt>
                <c:pt idx="39">
                  <c:v>Abril-2012</c:v>
                </c:pt>
                <c:pt idx="40">
                  <c:v>Mayo-2012</c:v>
                </c:pt>
                <c:pt idx="41">
                  <c:v>Junio-2012</c:v>
                </c:pt>
                <c:pt idx="42">
                  <c:v>Julio-2012</c:v>
                </c:pt>
                <c:pt idx="43">
                  <c:v>Agosto-2012</c:v>
                </c:pt>
                <c:pt idx="44">
                  <c:v>Septiembre-2012</c:v>
                </c:pt>
                <c:pt idx="45">
                  <c:v>Octubre-2012</c:v>
                </c:pt>
                <c:pt idx="46">
                  <c:v>Noviembre-2012</c:v>
                </c:pt>
                <c:pt idx="47">
                  <c:v>Diciembre-2012</c:v>
                </c:pt>
              </c:strCache>
            </c:strRef>
          </c:cat>
          <c:val>
            <c:numRef>
              <c:f>Hoja1!$D$5:$AY$5</c:f>
              <c:numCache>
                <c:formatCode>_-* #,##0\ _€_-;\-* #,##0\ _€_-;_-* "-"??\ _€_-;_-@_-</c:formatCode>
                <c:ptCount val="48"/>
                <c:pt idx="0">
                  <c:v>46000000.010000005</c:v>
                </c:pt>
                <c:pt idx="1">
                  <c:v>46000000.010000005</c:v>
                </c:pt>
                <c:pt idx="2">
                  <c:v>54500000</c:v>
                </c:pt>
                <c:pt idx="3">
                  <c:v>56500000</c:v>
                </c:pt>
                <c:pt idx="4">
                  <c:v>54000000</c:v>
                </c:pt>
                <c:pt idx="5">
                  <c:v>65000000</c:v>
                </c:pt>
                <c:pt idx="6">
                  <c:v>31000000</c:v>
                </c:pt>
                <c:pt idx="7">
                  <c:v>10200000</c:v>
                </c:pt>
                <c:pt idx="8">
                  <c:v>26300000.010000005</c:v>
                </c:pt>
                <c:pt idx="9">
                  <c:v>49000000</c:v>
                </c:pt>
                <c:pt idx="10">
                  <c:v>45500000</c:v>
                </c:pt>
                <c:pt idx="11">
                  <c:v>20800000</c:v>
                </c:pt>
                <c:pt idx="12">
                  <c:v>0</c:v>
                </c:pt>
                <c:pt idx="13">
                  <c:v>18000000</c:v>
                </c:pt>
                <c:pt idx="14">
                  <c:v>18000000</c:v>
                </c:pt>
                <c:pt idx="15">
                  <c:v>25000000</c:v>
                </c:pt>
                <c:pt idx="16">
                  <c:v>65000000</c:v>
                </c:pt>
                <c:pt idx="17">
                  <c:v>25800000</c:v>
                </c:pt>
                <c:pt idx="18">
                  <c:v>40000000</c:v>
                </c:pt>
                <c:pt idx="19">
                  <c:v>63000000</c:v>
                </c:pt>
                <c:pt idx="20">
                  <c:v>60000000</c:v>
                </c:pt>
                <c:pt idx="21">
                  <c:v>60000000</c:v>
                </c:pt>
                <c:pt idx="22">
                  <c:v>53000000</c:v>
                </c:pt>
                <c:pt idx="23">
                  <c:v>40000000.020000003</c:v>
                </c:pt>
                <c:pt idx="24">
                  <c:v>40000000</c:v>
                </c:pt>
                <c:pt idx="25">
                  <c:v>103000000</c:v>
                </c:pt>
                <c:pt idx="26">
                  <c:v>47000000.010000005</c:v>
                </c:pt>
                <c:pt idx="27">
                  <c:v>63000000.020000003</c:v>
                </c:pt>
                <c:pt idx="28">
                  <c:v>56000000</c:v>
                </c:pt>
                <c:pt idx="29">
                  <c:v>58000000.010000005</c:v>
                </c:pt>
                <c:pt idx="30">
                  <c:v>56000000</c:v>
                </c:pt>
                <c:pt idx="31">
                  <c:v>48000000</c:v>
                </c:pt>
                <c:pt idx="32">
                  <c:v>100000000</c:v>
                </c:pt>
                <c:pt idx="33">
                  <c:v>58000000.030000001</c:v>
                </c:pt>
                <c:pt idx="34">
                  <c:v>58000000</c:v>
                </c:pt>
                <c:pt idx="35">
                  <c:v>86000000</c:v>
                </c:pt>
                <c:pt idx="36">
                  <c:v>74000000.010000005</c:v>
                </c:pt>
                <c:pt idx="37">
                  <c:v>103000000</c:v>
                </c:pt>
                <c:pt idx="38">
                  <c:v>47000000.010000005</c:v>
                </c:pt>
                <c:pt idx="39">
                  <c:v>63000000.020000003</c:v>
                </c:pt>
                <c:pt idx="40">
                  <c:v>56000000</c:v>
                </c:pt>
                <c:pt idx="41">
                  <c:v>58000000.010000005</c:v>
                </c:pt>
                <c:pt idx="42">
                  <c:v>56000000</c:v>
                </c:pt>
                <c:pt idx="43">
                  <c:v>48000000</c:v>
                </c:pt>
                <c:pt idx="44">
                  <c:v>100000000</c:v>
                </c:pt>
                <c:pt idx="45">
                  <c:v>58000000.030000001</c:v>
                </c:pt>
                <c:pt idx="46">
                  <c:v>58000000</c:v>
                </c:pt>
                <c:pt idx="47">
                  <c:v>86000000</c:v>
                </c:pt>
              </c:numCache>
            </c:numRef>
          </c:val>
        </c:ser>
        <c:ser>
          <c:idx val="1"/>
          <c:order val="1"/>
          <c:tx>
            <c:v>Egresos</c:v>
          </c:tx>
          <c:spPr>
            <a:solidFill>
              <a:srgbClr val="0070C0"/>
            </a:solidFill>
          </c:spPr>
          <c:invertIfNegative val="0"/>
          <c:cat>
            <c:strRef>
              <c:f>Hoja1!$D$3:$AY$3</c:f>
              <c:strCache>
                <c:ptCount val="48"/>
                <c:pt idx="0">
                  <c:v>Enero-2009</c:v>
                </c:pt>
                <c:pt idx="1">
                  <c:v>Febrero-2009</c:v>
                </c:pt>
                <c:pt idx="2">
                  <c:v>Marzo-2009</c:v>
                </c:pt>
                <c:pt idx="3">
                  <c:v>Abril-2009</c:v>
                </c:pt>
                <c:pt idx="4">
                  <c:v>Mayo-2009</c:v>
                </c:pt>
                <c:pt idx="5">
                  <c:v>Junio-2009</c:v>
                </c:pt>
                <c:pt idx="6">
                  <c:v>Julio-2009</c:v>
                </c:pt>
                <c:pt idx="7">
                  <c:v>Agosto-2009</c:v>
                </c:pt>
                <c:pt idx="8">
                  <c:v>Septiembre-2009</c:v>
                </c:pt>
                <c:pt idx="9">
                  <c:v>Octubre-2009</c:v>
                </c:pt>
                <c:pt idx="10">
                  <c:v>Noviembre-2009</c:v>
                </c:pt>
                <c:pt idx="11">
                  <c:v>Diciembre-2009</c:v>
                </c:pt>
                <c:pt idx="12">
                  <c:v>Enero-2010</c:v>
                </c:pt>
                <c:pt idx="13">
                  <c:v>Febrero-2010</c:v>
                </c:pt>
                <c:pt idx="14">
                  <c:v>Marzo-2010</c:v>
                </c:pt>
                <c:pt idx="15">
                  <c:v>Abril-2010</c:v>
                </c:pt>
                <c:pt idx="16">
                  <c:v>Mayo-2010</c:v>
                </c:pt>
                <c:pt idx="17">
                  <c:v>Junio-2010</c:v>
                </c:pt>
                <c:pt idx="18">
                  <c:v>Julio-2010</c:v>
                </c:pt>
                <c:pt idx="19">
                  <c:v>Agosto-2010</c:v>
                </c:pt>
                <c:pt idx="20">
                  <c:v>Septiembre-2010</c:v>
                </c:pt>
                <c:pt idx="21">
                  <c:v>Octubre-2010</c:v>
                </c:pt>
                <c:pt idx="22">
                  <c:v>Noviembre-2010</c:v>
                </c:pt>
                <c:pt idx="23">
                  <c:v>Diciembre-2010</c:v>
                </c:pt>
                <c:pt idx="24">
                  <c:v>Enero-2011</c:v>
                </c:pt>
                <c:pt idx="25">
                  <c:v>Febrero-2011</c:v>
                </c:pt>
                <c:pt idx="26">
                  <c:v>Marzo-2011</c:v>
                </c:pt>
                <c:pt idx="27">
                  <c:v>Abril-2011</c:v>
                </c:pt>
                <c:pt idx="28">
                  <c:v>Mayo-2011</c:v>
                </c:pt>
                <c:pt idx="29">
                  <c:v>Junio-2011</c:v>
                </c:pt>
                <c:pt idx="30">
                  <c:v>Julio-2011</c:v>
                </c:pt>
                <c:pt idx="31">
                  <c:v>Agosto-2011</c:v>
                </c:pt>
                <c:pt idx="32">
                  <c:v>Septiembre-2011</c:v>
                </c:pt>
                <c:pt idx="33">
                  <c:v>Octubre-2011</c:v>
                </c:pt>
                <c:pt idx="34">
                  <c:v>Noviembre-2011</c:v>
                </c:pt>
                <c:pt idx="35">
                  <c:v>Diciembre-2011</c:v>
                </c:pt>
                <c:pt idx="36">
                  <c:v>Enero-2012</c:v>
                </c:pt>
                <c:pt idx="37">
                  <c:v>Febrero-2012</c:v>
                </c:pt>
                <c:pt idx="38">
                  <c:v>Marzo-2012</c:v>
                </c:pt>
                <c:pt idx="39">
                  <c:v>Abril-2012</c:v>
                </c:pt>
                <c:pt idx="40">
                  <c:v>Mayo-2012</c:v>
                </c:pt>
                <c:pt idx="41">
                  <c:v>Junio-2012</c:v>
                </c:pt>
                <c:pt idx="42">
                  <c:v>Julio-2012</c:v>
                </c:pt>
                <c:pt idx="43">
                  <c:v>Agosto-2012</c:v>
                </c:pt>
                <c:pt idx="44">
                  <c:v>Septiembre-2012</c:v>
                </c:pt>
                <c:pt idx="45">
                  <c:v>Octubre-2012</c:v>
                </c:pt>
                <c:pt idx="46">
                  <c:v>Noviembre-2012</c:v>
                </c:pt>
                <c:pt idx="47">
                  <c:v>Diciembre-2012</c:v>
                </c:pt>
              </c:strCache>
            </c:strRef>
          </c:cat>
          <c:val>
            <c:numRef>
              <c:f>Hoja1!$D$6:$AY$6</c:f>
              <c:numCache>
                <c:formatCode>_(* #,##0_);_(* \(#,##0\);_(* "-"??_);_(@_)</c:formatCode>
                <c:ptCount val="48"/>
                <c:pt idx="0">
                  <c:v>23999592.41</c:v>
                </c:pt>
                <c:pt idx="1">
                  <c:v>27223544.129999999</c:v>
                </c:pt>
                <c:pt idx="2">
                  <c:v>35519337.460000001</c:v>
                </c:pt>
                <c:pt idx="3">
                  <c:v>40704847.520000003</c:v>
                </c:pt>
                <c:pt idx="4">
                  <c:v>37054743.720000014</c:v>
                </c:pt>
                <c:pt idx="5">
                  <c:v>44678920.300000004</c:v>
                </c:pt>
                <c:pt idx="6">
                  <c:v>44255494.530000001</c:v>
                </c:pt>
                <c:pt idx="7">
                  <c:v>37535966.080000006</c:v>
                </c:pt>
                <c:pt idx="8">
                  <c:v>47557856.770000003</c:v>
                </c:pt>
                <c:pt idx="9">
                  <c:v>39588330.420000002</c:v>
                </c:pt>
                <c:pt idx="10">
                  <c:v>38398753.690000013</c:v>
                </c:pt>
                <c:pt idx="11">
                  <c:v>65918446.150000006</c:v>
                </c:pt>
                <c:pt idx="12">
                  <c:v>32937009.68</c:v>
                </c:pt>
                <c:pt idx="13">
                  <c:v>27223544.129999999</c:v>
                </c:pt>
                <c:pt idx="14">
                  <c:v>35519337.460000001</c:v>
                </c:pt>
                <c:pt idx="15">
                  <c:v>40704847.520000003</c:v>
                </c:pt>
                <c:pt idx="16">
                  <c:v>37054743.720000014</c:v>
                </c:pt>
                <c:pt idx="17">
                  <c:v>44678920.300000004</c:v>
                </c:pt>
                <c:pt idx="18">
                  <c:v>44255494.530000001</c:v>
                </c:pt>
                <c:pt idx="19">
                  <c:v>37535966.080000006</c:v>
                </c:pt>
                <c:pt idx="20">
                  <c:v>47557856.770000003</c:v>
                </c:pt>
                <c:pt idx="21">
                  <c:v>39588330.420000002</c:v>
                </c:pt>
                <c:pt idx="22">
                  <c:v>38398753.690000013</c:v>
                </c:pt>
                <c:pt idx="23">
                  <c:v>65918446.150000006</c:v>
                </c:pt>
                <c:pt idx="24">
                  <c:v>43405837.850000001</c:v>
                </c:pt>
                <c:pt idx="25">
                  <c:v>40519925.18</c:v>
                </c:pt>
                <c:pt idx="26">
                  <c:v>62786227.620000012</c:v>
                </c:pt>
                <c:pt idx="27">
                  <c:v>53224100.540000007</c:v>
                </c:pt>
                <c:pt idx="28">
                  <c:v>61173597.310000002</c:v>
                </c:pt>
                <c:pt idx="29">
                  <c:v>51676525.060000002</c:v>
                </c:pt>
                <c:pt idx="30">
                  <c:v>57980310.57</c:v>
                </c:pt>
                <c:pt idx="31">
                  <c:v>48154199.490000002</c:v>
                </c:pt>
                <c:pt idx="32">
                  <c:v>46912652.030000001</c:v>
                </c:pt>
                <c:pt idx="33">
                  <c:v>54139983.530000001</c:v>
                </c:pt>
                <c:pt idx="34">
                  <c:v>45807079.380000003</c:v>
                </c:pt>
                <c:pt idx="35">
                  <c:v>80898632.230000004</c:v>
                </c:pt>
                <c:pt idx="36">
                  <c:v>42890694.850000001</c:v>
                </c:pt>
                <c:pt idx="37">
                  <c:v>40519925.18</c:v>
                </c:pt>
                <c:pt idx="38">
                  <c:v>62786227.620000012</c:v>
                </c:pt>
                <c:pt idx="39">
                  <c:v>53224100.540000007</c:v>
                </c:pt>
                <c:pt idx="40">
                  <c:v>61173597.310000002</c:v>
                </c:pt>
                <c:pt idx="41">
                  <c:v>51676525.060000002</c:v>
                </c:pt>
                <c:pt idx="42">
                  <c:v>57980310.57</c:v>
                </c:pt>
                <c:pt idx="43">
                  <c:v>48154199.490000002</c:v>
                </c:pt>
                <c:pt idx="44">
                  <c:v>46912652.030000001</c:v>
                </c:pt>
                <c:pt idx="45">
                  <c:v>54139983.530000001</c:v>
                </c:pt>
                <c:pt idx="46">
                  <c:v>45807079.380000003</c:v>
                </c:pt>
                <c:pt idx="47">
                  <c:v>80898632.230000004</c:v>
                </c:pt>
              </c:numCache>
            </c:numRef>
          </c:val>
        </c:ser>
        <c:dLbls>
          <c:showLegendKey val="0"/>
          <c:showVal val="0"/>
          <c:showCatName val="0"/>
          <c:showSerName val="0"/>
          <c:showPercent val="0"/>
          <c:showBubbleSize val="0"/>
        </c:dLbls>
        <c:gapWidth val="60"/>
        <c:overlap val="10"/>
        <c:axId val="139944320"/>
        <c:axId val="139945856"/>
      </c:barChart>
      <c:catAx>
        <c:axId val="139944320"/>
        <c:scaling>
          <c:orientation val="minMax"/>
        </c:scaling>
        <c:delete val="0"/>
        <c:axPos val="b"/>
        <c:majorTickMark val="out"/>
        <c:minorTickMark val="none"/>
        <c:tickLblPos val="nextTo"/>
        <c:txPr>
          <a:bodyPr/>
          <a:lstStyle/>
          <a:p>
            <a:pPr>
              <a:defRPr lang="es-ES" sz="900"/>
            </a:pPr>
            <a:endParaRPr lang="es-ES"/>
          </a:p>
        </c:txPr>
        <c:crossAx val="139945856"/>
        <c:crosses val="autoZero"/>
        <c:auto val="1"/>
        <c:lblAlgn val="ctr"/>
        <c:lblOffset val="100"/>
        <c:tickLblSkip val="3"/>
        <c:noMultiLvlLbl val="0"/>
      </c:catAx>
      <c:valAx>
        <c:axId val="139945856"/>
        <c:scaling>
          <c:orientation val="minMax"/>
        </c:scaling>
        <c:delete val="0"/>
        <c:axPos val="l"/>
        <c:majorGridlines/>
        <c:numFmt formatCode="_-* #,##0\ _€_-;\-* #,##0\ _€_-;_-* &quot;-&quot;??\ _€_-;_-@_-" sourceLinked="1"/>
        <c:majorTickMark val="out"/>
        <c:minorTickMark val="none"/>
        <c:tickLblPos val="nextTo"/>
        <c:txPr>
          <a:bodyPr/>
          <a:lstStyle/>
          <a:p>
            <a:pPr>
              <a:defRPr lang="es-ES"/>
            </a:pPr>
            <a:endParaRPr lang="es-ES"/>
          </a:p>
        </c:txPr>
        <c:crossAx val="139944320"/>
        <c:crosses val="autoZero"/>
        <c:crossBetween val="between"/>
        <c:dispUnits>
          <c:builtInUnit val="millions"/>
          <c:dispUnitsLbl>
            <c:layout>
              <c:manualLayout>
                <c:xMode val="edge"/>
                <c:yMode val="edge"/>
                <c:x val="1.7001833284220134E-2"/>
                <c:y val="9.6414424644480523E-2"/>
              </c:manualLayout>
            </c:layout>
            <c:txPr>
              <a:bodyPr/>
              <a:lstStyle/>
              <a:p>
                <a:pPr>
                  <a:defRPr lang="es-ES"/>
                </a:pPr>
                <a:endParaRPr lang="es-ES"/>
              </a:p>
            </c:txPr>
          </c:dispUnitsLbl>
        </c:dispUnits>
      </c:valAx>
    </c:plotArea>
    <c:legend>
      <c:legendPos val="b"/>
      <c:layout>
        <c:manualLayout>
          <c:xMode val="edge"/>
          <c:yMode val="edge"/>
          <c:x val="0.26465338677325528"/>
          <c:y val="0.84823857077036957"/>
          <c:w val="0.47066460248633496"/>
          <c:h val="0.11885773848740815"/>
        </c:manualLayout>
      </c:layout>
      <c:overlay val="0"/>
      <c:txPr>
        <a:bodyPr/>
        <a:lstStyle/>
        <a:p>
          <a:pPr>
            <a:defRPr lang="es-ES"/>
          </a:pPr>
          <a:endParaRPr lang="es-ES"/>
        </a:p>
      </c:txPr>
    </c:legend>
    <c:plotVisOnly val="1"/>
    <c:dispBlanksAs val="gap"/>
    <c:showDLblsOverMax val="0"/>
  </c:chart>
  <c:spPr>
    <a:solidFill>
      <a:schemeClr val="lt1"/>
    </a:solidFill>
    <a:ln w="19050" cap="flat" cmpd="sng" algn="ctr">
      <a:solidFill>
        <a:schemeClr val="accent2"/>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lang="es-ES" sz="1200"/>
            </a:pPr>
            <a:r>
              <a:rPr lang="en-US" sz="1200"/>
              <a:t>Evolución Cuentas por Cobrar al Estado</a:t>
            </a:r>
          </a:p>
        </c:rich>
      </c:tx>
      <c:overlay val="0"/>
    </c:title>
    <c:autoTitleDeleted val="0"/>
    <c:plotArea>
      <c:layout/>
      <c:lineChart>
        <c:grouping val="standard"/>
        <c:varyColors val="0"/>
        <c:ser>
          <c:idx val="0"/>
          <c:order val="0"/>
          <c:tx>
            <c:strRef>
              <c:f>Hoja1!$F$3</c:f>
              <c:strCache>
                <c:ptCount val="1"/>
                <c:pt idx="0">
                  <c:v>TOTAL</c:v>
                </c:pt>
              </c:strCache>
            </c:strRef>
          </c:tx>
          <c:spPr>
            <a:ln w="22225"/>
          </c:spPr>
          <c:cat>
            <c:numRef>
              <c:f>Hoja1!$G$4:$G$51</c:f>
              <c:numCache>
                <c:formatCode>mmm\-yy</c:formatCode>
                <c:ptCount val="48"/>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numCache>
            </c:numRef>
          </c:cat>
          <c:val>
            <c:numRef>
              <c:f>Hoja1!$F$4:$F$51</c:f>
              <c:numCache>
                <c:formatCode>#,##0</c:formatCode>
                <c:ptCount val="48"/>
                <c:pt idx="0">
                  <c:v>124200328.71000002</c:v>
                </c:pt>
                <c:pt idx="1">
                  <c:v>132427288.03</c:v>
                </c:pt>
                <c:pt idx="2">
                  <c:v>91220662.25999999</c:v>
                </c:pt>
                <c:pt idx="3">
                  <c:v>101268422.10999997</c:v>
                </c:pt>
                <c:pt idx="4">
                  <c:v>105111619.94000003</c:v>
                </c:pt>
                <c:pt idx="5">
                  <c:v>136989533.65000001</c:v>
                </c:pt>
                <c:pt idx="6">
                  <c:v>140860789.13999999</c:v>
                </c:pt>
                <c:pt idx="7">
                  <c:v>166725444.70999998</c:v>
                </c:pt>
                <c:pt idx="8">
                  <c:v>216398711.91</c:v>
                </c:pt>
                <c:pt idx="9">
                  <c:v>205166271.94999999</c:v>
                </c:pt>
                <c:pt idx="10">
                  <c:v>229562105.28000003</c:v>
                </c:pt>
                <c:pt idx="11">
                  <c:v>239393197.28</c:v>
                </c:pt>
                <c:pt idx="12">
                  <c:v>224580997.72</c:v>
                </c:pt>
                <c:pt idx="13">
                  <c:v>238945979.99000001</c:v>
                </c:pt>
                <c:pt idx="14">
                  <c:v>241952473.53999999</c:v>
                </c:pt>
                <c:pt idx="15">
                  <c:v>208255609.08999997</c:v>
                </c:pt>
                <c:pt idx="16">
                  <c:v>191116451.81</c:v>
                </c:pt>
                <c:pt idx="17">
                  <c:v>191302825.49000001</c:v>
                </c:pt>
                <c:pt idx="18">
                  <c:v>170963462.90000001</c:v>
                </c:pt>
                <c:pt idx="19">
                  <c:v>152555446.22</c:v>
                </c:pt>
                <c:pt idx="20">
                  <c:v>144123727.8900001</c:v>
                </c:pt>
                <c:pt idx="21">
                  <c:v>129156296.82000004</c:v>
                </c:pt>
                <c:pt idx="22">
                  <c:v>144834131.26999998</c:v>
                </c:pt>
                <c:pt idx="23">
                  <c:v>161388057.16000006</c:v>
                </c:pt>
                <c:pt idx="24">
                  <c:v>178994416.20000005</c:v>
                </c:pt>
                <c:pt idx="25">
                  <c:v>145422279.00000006</c:v>
                </c:pt>
                <c:pt idx="26">
                  <c:v>100339520.04000005</c:v>
                </c:pt>
                <c:pt idx="27">
                  <c:v>100329307.52000004</c:v>
                </c:pt>
                <c:pt idx="28">
                  <c:v>101193746.76000005</c:v>
                </c:pt>
                <c:pt idx="29">
                  <c:v>101188463.89000005</c:v>
                </c:pt>
                <c:pt idx="30">
                  <c:v>117603840.52000004</c:v>
                </c:pt>
                <c:pt idx="31">
                  <c:v>138935958.09000006</c:v>
                </c:pt>
                <c:pt idx="32">
                  <c:v>91454991.349999994</c:v>
                </c:pt>
                <c:pt idx="33">
                  <c:v>148470399.60000005</c:v>
                </c:pt>
                <c:pt idx="34">
                  <c:v>155333190.50000003</c:v>
                </c:pt>
                <c:pt idx="35">
                  <c:v>132666837.10000004</c:v>
                </c:pt>
                <c:pt idx="36">
                  <c:v>151913559.72000003</c:v>
                </c:pt>
                <c:pt idx="37">
                  <c:v>154850008.66000003</c:v>
                </c:pt>
                <c:pt idx="38">
                  <c:v>154099302.85000008</c:v>
                </c:pt>
                <c:pt idx="39">
                  <c:v>115057641.28000003</c:v>
                </c:pt>
                <c:pt idx="40">
                  <c:v>92441957.490000054</c:v>
                </c:pt>
                <c:pt idx="41">
                  <c:v>133427219.13000004</c:v>
                </c:pt>
                <c:pt idx="42">
                  <c:v>114972032.49000005</c:v>
                </c:pt>
                <c:pt idx="43">
                  <c:v>69602479.260000035</c:v>
                </c:pt>
                <c:pt idx="44">
                  <c:v>68617575.14000003</c:v>
                </c:pt>
                <c:pt idx="45">
                  <c:v>68615513.210000053</c:v>
                </c:pt>
                <c:pt idx="46">
                  <c:v>177872.02999999991</c:v>
                </c:pt>
                <c:pt idx="47">
                  <c:v>84760157.959999993</c:v>
                </c:pt>
              </c:numCache>
            </c:numRef>
          </c:val>
          <c:smooth val="0"/>
        </c:ser>
        <c:dLbls>
          <c:showLegendKey val="0"/>
          <c:showVal val="0"/>
          <c:showCatName val="0"/>
          <c:showSerName val="0"/>
          <c:showPercent val="0"/>
          <c:showBubbleSize val="0"/>
        </c:dLbls>
        <c:marker val="1"/>
        <c:smooth val="0"/>
        <c:axId val="104948864"/>
        <c:axId val="104950400"/>
      </c:lineChart>
      <c:dateAx>
        <c:axId val="104948864"/>
        <c:scaling>
          <c:orientation val="minMax"/>
        </c:scaling>
        <c:delete val="0"/>
        <c:axPos val="b"/>
        <c:numFmt formatCode="mmm\-yy" sourceLinked="1"/>
        <c:majorTickMark val="out"/>
        <c:minorTickMark val="none"/>
        <c:tickLblPos val="nextTo"/>
        <c:txPr>
          <a:bodyPr/>
          <a:lstStyle/>
          <a:p>
            <a:pPr>
              <a:defRPr lang="es-ES"/>
            </a:pPr>
            <a:endParaRPr lang="es-ES"/>
          </a:p>
        </c:txPr>
        <c:crossAx val="104950400"/>
        <c:crosses val="autoZero"/>
        <c:auto val="1"/>
        <c:lblOffset val="100"/>
        <c:baseTimeUnit val="months"/>
        <c:majorUnit val="3"/>
        <c:majorTimeUnit val="months"/>
        <c:minorUnit val="1"/>
        <c:minorTimeUnit val="months"/>
      </c:dateAx>
      <c:valAx>
        <c:axId val="104950400"/>
        <c:scaling>
          <c:orientation val="minMax"/>
        </c:scaling>
        <c:delete val="0"/>
        <c:axPos val="l"/>
        <c:majorGridlines/>
        <c:numFmt formatCode="#,##0" sourceLinked="1"/>
        <c:majorTickMark val="out"/>
        <c:minorTickMark val="none"/>
        <c:tickLblPos val="nextTo"/>
        <c:txPr>
          <a:bodyPr/>
          <a:lstStyle/>
          <a:p>
            <a:pPr>
              <a:defRPr lang="es-ES"/>
            </a:pPr>
            <a:endParaRPr lang="es-ES"/>
          </a:p>
        </c:txPr>
        <c:crossAx val="104948864"/>
        <c:crosses val="autoZero"/>
        <c:crossBetween val="between"/>
        <c:dispUnits>
          <c:builtInUnit val="millions"/>
          <c:dispUnitsLbl>
            <c:txPr>
              <a:bodyPr/>
              <a:lstStyle/>
              <a:p>
                <a:pPr>
                  <a:defRPr lang="es-ES"/>
                </a:pPr>
                <a:endParaRPr lang="es-ES"/>
              </a:p>
            </c:txPr>
          </c:dispUnitsLbl>
        </c:dispUnits>
      </c:valAx>
    </c:plotArea>
    <c:plotVisOnly val="1"/>
    <c:dispBlanksAs val="gap"/>
    <c:showDLblsOverMax val="0"/>
  </c:chart>
  <c:spPr>
    <a:solidFill>
      <a:schemeClr val="lt1"/>
    </a:solidFill>
    <a:ln w="19050" cap="flat" cmpd="sng" algn="ctr">
      <a:solidFill>
        <a:schemeClr val="accent3"/>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826491902361528E-2"/>
          <c:y val="5.2259447799667534E-2"/>
          <c:w val="0.8970162225055226"/>
          <c:h val="0.62769545155980189"/>
        </c:manualLayout>
      </c:layout>
      <c:barChart>
        <c:barDir val="col"/>
        <c:grouping val="clustered"/>
        <c:varyColors val="0"/>
        <c:ser>
          <c:idx val="0"/>
          <c:order val="0"/>
          <c:tx>
            <c:strRef>
              <c:f>Hoja1!$C$21</c:f>
              <c:strCache>
                <c:ptCount val="1"/>
                <c:pt idx="0">
                  <c:v>Porcentaje 2011</c:v>
                </c:pt>
              </c:strCache>
            </c:strRef>
          </c:tx>
          <c:invertIfNegative val="0"/>
          <c:dLbls>
            <c:dLbl>
              <c:idx val="3"/>
              <c:layout>
                <c:manualLayout>
                  <c:x val="-8.1769044300150345E-3"/>
                  <c:y val="0"/>
                </c:manualLayout>
              </c:layout>
              <c:showLegendKey val="0"/>
              <c:showVal val="1"/>
              <c:showCatName val="0"/>
              <c:showSerName val="0"/>
              <c:showPercent val="0"/>
              <c:showBubbleSize val="0"/>
            </c:dLbl>
            <c:txPr>
              <a:bodyPr/>
              <a:lstStyle/>
              <a:p>
                <a:pPr>
                  <a:defRPr lang="es-ES"/>
                </a:pPr>
                <a:endParaRPr lang="es-ES"/>
              </a:p>
            </c:txPr>
            <c:showLegendKey val="0"/>
            <c:showVal val="1"/>
            <c:showCatName val="0"/>
            <c:showSerName val="0"/>
            <c:showPercent val="0"/>
            <c:showBubbleSize val="0"/>
            <c:showLeaderLines val="0"/>
          </c:dLbls>
          <c:cat>
            <c:strRef>
              <c:f>Hoja1!$B$22:$B$33</c:f>
              <c:strCache>
                <c:ptCount val="12"/>
                <c:pt idx="0">
                  <c:v>1 - 7</c:v>
                </c:pt>
                <c:pt idx="1">
                  <c:v>8 - 14</c:v>
                </c:pt>
                <c:pt idx="2">
                  <c:v>15 -21</c:v>
                </c:pt>
                <c:pt idx="3">
                  <c:v>22 -29</c:v>
                </c:pt>
                <c:pt idx="4">
                  <c:v>30 - 60</c:v>
                </c:pt>
                <c:pt idx="5">
                  <c:v>61 -90</c:v>
                </c:pt>
                <c:pt idx="6">
                  <c:v>91 - 120</c:v>
                </c:pt>
                <c:pt idx="7">
                  <c:v>271 -360</c:v>
                </c:pt>
                <c:pt idx="8">
                  <c:v>361 -720</c:v>
                </c:pt>
                <c:pt idx="9">
                  <c:v>721 -1080</c:v>
                </c:pt>
                <c:pt idx="10">
                  <c:v>1080 y más</c:v>
                </c:pt>
                <c:pt idx="11">
                  <c:v>Renta Variable</c:v>
                </c:pt>
              </c:strCache>
            </c:strRef>
          </c:cat>
          <c:val>
            <c:numRef>
              <c:f>Hoja1!$C$22:$C$33</c:f>
              <c:numCache>
                <c:formatCode>0%</c:formatCode>
                <c:ptCount val="12"/>
                <c:pt idx="0">
                  <c:v>6.5511034909553706E-2</c:v>
                </c:pt>
                <c:pt idx="1">
                  <c:v>7.8510700394472527E-2</c:v>
                </c:pt>
                <c:pt idx="2">
                  <c:v>7.8367093990964184E-2</c:v>
                </c:pt>
                <c:pt idx="3">
                  <c:v>7.8367118393403559E-2</c:v>
                </c:pt>
                <c:pt idx="4">
                  <c:v>0.59294613542583652</c:v>
                </c:pt>
                <c:pt idx="5">
                  <c:v>6.51089906650969E-2</c:v>
                </c:pt>
                <c:pt idx="6">
                  <c:v>0</c:v>
                </c:pt>
                <c:pt idx="7">
                  <c:v>0</c:v>
                </c:pt>
                <c:pt idx="8">
                  <c:v>3.962088513873413E-2</c:v>
                </c:pt>
                <c:pt idx="9">
                  <c:v>9.1812278000080825E-4</c:v>
                </c:pt>
                <c:pt idx="10">
                  <c:v>0</c:v>
                </c:pt>
                <c:pt idx="11">
                  <c:v>6.499183019377003E-4</c:v>
                </c:pt>
              </c:numCache>
            </c:numRef>
          </c:val>
        </c:ser>
        <c:ser>
          <c:idx val="1"/>
          <c:order val="1"/>
          <c:tx>
            <c:strRef>
              <c:f>Hoja1!$D$21</c:f>
              <c:strCache>
                <c:ptCount val="1"/>
                <c:pt idx="0">
                  <c:v>Porcentaje 2012</c:v>
                </c:pt>
              </c:strCache>
            </c:strRef>
          </c:tx>
          <c:invertIfNegative val="0"/>
          <c:dLbls>
            <c:dLbl>
              <c:idx val="3"/>
              <c:layout>
                <c:manualLayout>
                  <c:x val="1.0902539240020057E-2"/>
                  <c:y val="5.2540194282882195E-3"/>
                </c:manualLayout>
              </c:layout>
              <c:showLegendKey val="0"/>
              <c:showVal val="1"/>
              <c:showCatName val="0"/>
              <c:showSerName val="0"/>
              <c:showPercent val="0"/>
              <c:showBubbleSize val="0"/>
            </c:dLbl>
            <c:dLbl>
              <c:idx val="4"/>
              <c:layout>
                <c:manualLayout>
                  <c:x val="6.7873303167421259E-3"/>
                  <c:y val="1.3126230584117261E-2"/>
                </c:manualLayout>
              </c:layout>
              <c:showLegendKey val="0"/>
              <c:showVal val="1"/>
              <c:showCatName val="0"/>
              <c:showSerName val="0"/>
              <c:showPercent val="0"/>
              <c:showBubbleSize val="0"/>
            </c:dLbl>
            <c:txPr>
              <a:bodyPr/>
              <a:lstStyle/>
              <a:p>
                <a:pPr>
                  <a:defRPr lang="es-ES"/>
                </a:pPr>
                <a:endParaRPr lang="es-ES"/>
              </a:p>
            </c:txPr>
            <c:showLegendKey val="0"/>
            <c:showVal val="1"/>
            <c:showCatName val="0"/>
            <c:showSerName val="0"/>
            <c:showPercent val="0"/>
            <c:showBubbleSize val="0"/>
            <c:showLeaderLines val="0"/>
          </c:dLbls>
          <c:cat>
            <c:strRef>
              <c:f>Hoja1!$B$22:$B$33</c:f>
              <c:strCache>
                <c:ptCount val="12"/>
                <c:pt idx="0">
                  <c:v>1 - 7</c:v>
                </c:pt>
                <c:pt idx="1">
                  <c:v>8 - 14</c:v>
                </c:pt>
                <c:pt idx="2">
                  <c:v>15 -21</c:v>
                </c:pt>
                <c:pt idx="3">
                  <c:v>22 -29</c:v>
                </c:pt>
                <c:pt idx="4">
                  <c:v>30 - 60</c:v>
                </c:pt>
                <c:pt idx="5">
                  <c:v>61 -90</c:v>
                </c:pt>
                <c:pt idx="6">
                  <c:v>91 - 120</c:v>
                </c:pt>
                <c:pt idx="7">
                  <c:v>271 -360</c:v>
                </c:pt>
                <c:pt idx="8">
                  <c:v>361 -720</c:v>
                </c:pt>
                <c:pt idx="9">
                  <c:v>721 -1080</c:v>
                </c:pt>
                <c:pt idx="10">
                  <c:v>1080 y más</c:v>
                </c:pt>
                <c:pt idx="11">
                  <c:v>Renta Variable</c:v>
                </c:pt>
              </c:strCache>
            </c:strRef>
          </c:cat>
          <c:val>
            <c:numRef>
              <c:f>Hoja1!$D$22:$D$33</c:f>
              <c:numCache>
                <c:formatCode>0%</c:formatCode>
                <c:ptCount val="12"/>
                <c:pt idx="0">
                  <c:v>3.0156444149545596E-2</c:v>
                </c:pt>
                <c:pt idx="1">
                  <c:v>1.6744443852270349E-2</c:v>
                </c:pt>
                <c:pt idx="2">
                  <c:v>1.6744401983323883E-2</c:v>
                </c:pt>
                <c:pt idx="3">
                  <c:v>0.10059389427482363</c:v>
                </c:pt>
                <c:pt idx="4">
                  <c:v>0.23440533794620344</c:v>
                </c:pt>
                <c:pt idx="5">
                  <c:v>0.21719546968442643</c:v>
                </c:pt>
                <c:pt idx="6">
                  <c:v>0.13356775880248689</c:v>
                </c:pt>
                <c:pt idx="7">
                  <c:v>2.0296660740817221E-2</c:v>
                </c:pt>
                <c:pt idx="8">
                  <c:v>4.7032837653277523E-4</c:v>
                </c:pt>
                <c:pt idx="9">
                  <c:v>0.13402300139091616</c:v>
                </c:pt>
                <c:pt idx="10">
                  <c:v>9.5424664904942932E-2</c:v>
                </c:pt>
                <c:pt idx="11">
                  <c:v>3.7759389371102637E-4</c:v>
                </c:pt>
              </c:numCache>
            </c:numRef>
          </c:val>
        </c:ser>
        <c:dLbls>
          <c:showLegendKey val="0"/>
          <c:showVal val="0"/>
          <c:showCatName val="0"/>
          <c:showSerName val="0"/>
          <c:showPercent val="0"/>
          <c:showBubbleSize val="0"/>
        </c:dLbls>
        <c:gapWidth val="80"/>
        <c:axId val="106510592"/>
        <c:axId val="106520576"/>
      </c:barChart>
      <c:catAx>
        <c:axId val="106510592"/>
        <c:scaling>
          <c:orientation val="minMax"/>
        </c:scaling>
        <c:delete val="0"/>
        <c:axPos val="b"/>
        <c:majorTickMark val="out"/>
        <c:minorTickMark val="none"/>
        <c:tickLblPos val="nextTo"/>
        <c:txPr>
          <a:bodyPr/>
          <a:lstStyle/>
          <a:p>
            <a:pPr>
              <a:defRPr lang="es-ES"/>
            </a:pPr>
            <a:endParaRPr lang="es-ES"/>
          </a:p>
        </c:txPr>
        <c:crossAx val="106520576"/>
        <c:crosses val="autoZero"/>
        <c:auto val="1"/>
        <c:lblAlgn val="ctr"/>
        <c:lblOffset val="100"/>
        <c:noMultiLvlLbl val="0"/>
      </c:catAx>
      <c:valAx>
        <c:axId val="106520576"/>
        <c:scaling>
          <c:orientation val="minMax"/>
        </c:scaling>
        <c:delete val="0"/>
        <c:axPos val="l"/>
        <c:majorGridlines/>
        <c:numFmt formatCode="0%" sourceLinked="1"/>
        <c:majorTickMark val="out"/>
        <c:minorTickMark val="none"/>
        <c:tickLblPos val="nextTo"/>
        <c:txPr>
          <a:bodyPr/>
          <a:lstStyle/>
          <a:p>
            <a:pPr>
              <a:defRPr lang="es-ES"/>
            </a:pPr>
            <a:endParaRPr lang="es-ES"/>
          </a:p>
        </c:txPr>
        <c:crossAx val="106510592"/>
        <c:crosses val="autoZero"/>
        <c:crossBetween val="between"/>
      </c:valAx>
    </c:plotArea>
    <c:legend>
      <c:legendPos val="r"/>
      <c:layout>
        <c:manualLayout>
          <c:xMode val="edge"/>
          <c:yMode val="edge"/>
          <c:x val="1.217242752118537E-2"/>
          <c:y val="0.82968168784472118"/>
          <c:w val="0.22959717478294187"/>
          <c:h val="0.14895885831483133"/>
        </c:manualLayout>
      </c:layout>
      <c:overlay val="0"/>
      <c:txPr>
        <a:bodyPr/>
        <a:lstStyle/>
        <a:p>
          <a:pPr>
            <a:defRPr lang="es-ES"/>
          </a:pPr>
          <a:endParaRPr lang="es-ES"/>
        </a:p>
      </c:txPr>
    </c:legend>
    <c:plotVisOnly val="1"/>
    <c:dispBlanksAs val="gap"/>
    <c:showDLblsOverMax val="0"/>
  </c:chart>
  <c:spPr>
    <a:solidFill>
      <a:schemeClr val="lt1"/>
    </a:solidFill>
    <a:ln w="19050" cap="flat" cmpd="sng" algn="ctr">
      <a:solidFill>
        <a:schemeClr val="accent2"/>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Hoja1!$C$45</c:f>
              <c:strCache>
                <c:ptCount val="1"/>
                <c:pt idx="0">
                  <c:v>Total 2011</c:v>
                </c:pt>
              </c:strCache>
            </c:strRef>
          </c:tx>
          <c:invertIfNegative val="0"/>
          <c:dLbls>
            <c:txPr>
              <a:bodyPr/>
              <a:lstStyle/>
              <a:p>
                <a:pPr>
                  <a:defRPr lang="es-ES"/>
                </a:pPr>
                <a:endParaRPr lang="es-ES"/>
              </a:p>
            </c:txPr>
            <c:showLegendKey val="0"/>
            <c:showVal val="1"/>
            <c:showCatName val="0"/>
            <c:showSerName val="0"/>
            <c:showPercent val="0"/>
            <c:showBubbleSize val="0"/>
            <c:showLeaderLines val="0"/>
          </c:dLbls>
          <c:cat>
            <c:strRef>
              <c:f>Hoja1!$B$46:$B$48</c:f>
              <c:strCache>
                <c:ptCount val="3"/>
                <c:pt idx="0">
                  <c:v>Bonos del Estado</c:v>
                </c:pt>
                <c:pt idx="1">
                  <c:v>Certificados </c:v>
                </c:pt>
                <c:pt idx="2">
                  <c:v>Acciones</c:v>
                </c:pt>
              </c:strCache>
            </c:strRef>
          </c:cat>
          <c:val>
            <c:numRef>
              <c:f>Hoja1!$C$46:$C$48</c:f>
              <c:numCache>
                <c:formatCode>0.0%</c:formatCode>
                <c:ptCount val="3"/>
                <c:pt idx="0">
                  <c:v>4.0539007918734937E-2</c:v>
                </c:pt>
                <c:pt idx="1">
                  <c:v>0.95881107377932762</c:v>
                </c:pt>
                <c:pt idx="2">
                  <c:v>6.499183019377003E-4</c:v>
                </c:pt>
              </c:numCache>
            </c:numRef>
          </c:val>
        </c:ser>
        <c:ser>
          <c:idx val="1"/>
          <c:order val="1"/>
          <c:tx>
            <c:strRef>
              <c:f>Hoja1!$D$45</c:f>
              <c:strCache>
                <c:ptCount val="1"/>
                <c:pt idx="0">
                  <c:v>Total 2012</c:v>
                </c:pt>
              </c:strCache>
            </c:strRef>
          </c:tx>
          <c:invertIfNegative val="0"/>
          <c:dLbls>
            <c:dLbl>
              <c:idx val="1"/>
              <c:layout>
                <c:manualLayout>
                  <c:x val="5.5114197542252906E-2"/>
                  <c:y val="8.1651543554426154E-3"/>
                </c:manualLayout>
              </c:layout>
              <c:showLegendKey val="0"/>
              <c:showVal val="1"/>
              <c:showCatName val="0"/>
              <c:showSerName val="0"/>
              <c:showPercent val="0"/>
              <c:showBubbleSize val="0"/>
            </c:dLbl>
            <c:dLbl>
              <c:idx val="2"/>
              <c:layout>
                <c:manualLayout>
                  <c:x val="5.6241474697455503E-2"/>
                  <c:y val="0"/>
                </c:manualLayout>
              </c:layout>
              <c:showLegendKey val="0"/>
              <c:showVal val="1"/>
              <c:showCatName val="0"/>
              <c:showSerName val="0"/>
              <c:showPercent val="0"/>
              <c:showBubbleSize val="0"/>
            </c:dLbl>
            <c:txPr>
              <a:bodyPr/>
              <a:lstStyle/>
              <a:p>
                <a:pPr>
                  <a:defRPr lang="es-ES"/>
                </a:pPr>
                <a:endParaRPr lang="es-ES"/>
              </a:p>
            </c:txPr>
            <c:showLegendKey val="0"/>
            <c:showVal val="1"/>
            <c:showCatName val="0"/>
            <c:showSerName val="0"/>
            <c:showPercent val="0"/>
            <c:showBubbleSize val="0"/>
            <c:showLeaderLines val="0"/>
          </c:dLbls>
          <c:cat>
            <c:strRef>
              <c:f>Hoja1!$B$46:$B$48</c:f>
              <c:strCache>
                <c:ptCount val="3"/>
                <c:pt idx="0">
                  <c:v>Bonos del Estado</c:v>
                </c:pt>
                <c:pt idx="1">
                  <c:v>Certificados </c:v>
                </c:pt>
                <c:pt idx="2">
                  <c:v>Acciones</c:v>
                </c:pt>
              </c:strCache>
            </c:strRef>
          </c:cat>
          <c:val>
            <c:numRef>
              <c:f>Hoja1!$D$46:$D$48</c:f>
              <c:numCache>
                <c:formatCode>0.0%</c:formatCode>
                <c:ptCount val="3"/>
                <c:pt idx="0">
                  <c:v>0.24371515035824801</c:v>
                </c:pt>
                <c:pt idx="1">
                  <c:v>0.75591673932916048</c:v>
                </c:pt>
                <c:pt idx="2">
                  <c:v>3.6811031259184157E-4</c:v>
                </c:pt>
              </c:numCache>
            </c:numRef>
          </c:val>
        </c:ser>
        <c:dLbls>
          <c:showLegendKey val="0"/>
          <c:showVal val="0"/>
          <c:showCatName val="0"/>
          <c:showSerName val="0"/>
          <c:showPercent val="0"/>
          <c:showBubbleSize val="0"/>
        </c:dLbls>
        <c:gapWidth val="150"/>
        <c:shape val="box"/>
        <c:axId val="106546688"/>
        <c:axId val="106548224"/>
        <c:axId val="0"/>
      </c:bar3DChart>
      <c:catAx>
        <c:axId val="106546688"/>
        <c:scaling>
          <c:orientation val="minMax"/>
        </c:scaling>
        <c:delete val="0"/>
        <c:axPos val="b"/>
        <c:majorTickMark val="out"/>
        <c:minorTickMark val="none"/>
        <c:tickLblPos val="nextTo"/>
        <c:txPr>
          <a:bodyPr/>
          <a:lstStyle/>
          <a:p>
            <a:pPr>
              <a:defRPr lang="es-ES"/>
            </a:pPr>
            <a:endParaRPr lang="es-ES"/>
          </a:p>
        </c:txPr>
        <c:crossAx val="106548224"/>
        <c:crosses val="autoZero"/>
        <c:auto val="1"/>
        <c:lblAlgn val="ctr"/>
        <c:lblOffset val="100"/>
        <c:noMultiLvlLbl val="0"/>
      </c:catAx>
      <c:valAx>
        <c:axId val="106548224"/>
        <c:scaling>
          <c:orientation val="minMax"/>
        </c:scaling>
        <c:delete val="0"/>
        <c:axPos val="l"/>
        <c:numFmt formatCode="0.0%" sourceLinked="1"/>
        <c:majorTickMark val="out"/>
        <c:minorTickMark val="none"/>
        <c:tickLblPos val="nextTo"/>
        <c:txPr>
          <a:bodyPr/>
          <a:lstStyle/>
          <a:p>
            <a:pPr>
              <a:defRPr lang="es-ES"/>
            </a:pPr>
            <a:endParaRPr lang="es-ES"/>
          </a:p>
        </c:txPr>
        <c:crossAx val="106546688"/>
        <c:crosses val="autoZero"/>
        <c:crossBetween val="between"/>
      </c:valAx>
    </c:plotArea>
    <c:legend>
      <c:legendPos val="r"/>
      <c:overlay val="0"/>
      <c:txPr>
        <a:bodyPr/>
        <a:lstStyle/>
        <a:p>
          <a:pPr>
            <a:defRPr lang="es-ES"/>
          </a:pPr>
          <a:endParaRPr lang="es-ES"/>
        </a:p>
      </c:txPr>
    </c:legend>
    <c:plotVisOnly val="1"/>
    <c:dispBlanksAs val="gap"/>
    <c:showDLblsOverMax val="0"/>
  </c:chart>
  <c:spPr>
    <a:solidFill>
      <a:schemeClr val="lt1"/>
    </a:solidFill>
    <a:ln w="19050" cap="flat" cmpd="sng" algn="ctr">
      <a:solidFill>
        <a:schemeClr val="accent1"/>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sz="1600"/>
            </a:pPr>
            <a:r>
              <a:rPr lang="es-ES" sz="1600"/>
              <a:t>Determinación del Saldo Óptimo de Efectivo</a:t>
            </a:r>
          </a:p>
        </c:rich>
      </c:tx>
      <c:overlay val="1"/>
    </c:title>
    <c:autoTitleDeleted val="0"/>
    <c:plotArea>
      <c:layout>
        <c:manualLayout>
          <c:layoutTarget val="inner"/>
          <c:xMode val="edge"/>
          <c:yMode val="edge"/>
          <c:x val="0.16797259735023271"/>
          <c:y val="0.11607751861206023"/>
          <c:w val="0.63552091630094121"/>
          <c:h val="0.61157661896036586"/>
        </c:manualLayout>
      </c:layout>
      <c:lineChart>
        <c:grouping val="standard"/>
        <c:varyColors val="0"/>
        <c:ser>
          <c:idx val="0"/>
          <c:order val="0"/>
          <c:tx>
            <c:strRef>
              <c:f>'2009'!$E$27</c:f>
              <c:strCache>
                <c:ptCount val="1"/>
                <c:pt idx="0">
                  <c:v>CO=(C/2)*K</c:v>
                </c:pt>
              </c:strCache>
            </c:strRef>
          </c:tx>
          <c:marker>
            <c:symbol val="none"/>
          </c:marker>
          <c:cat>
            <c:numRef>
              <c:f>'2009'!$C$28:$C$39</c:f>
              <c:numCache>
                <c:formatCode>#,##0</c:formatCode>
                <c:ptCount val="12"/>
                <c:pt idx="0">
                  <c:v>58322174.347500026</c:v>
                </c:pt>
                <c:pt idx="1">
                  <c:v>67854307.527439967</c:v>
                </c:pt>
                <c:pt idx="2">
                  <c:v>77386440.707379967</c:v>
                </c:pt>
                <c:pt idx="3">
                  <c:v>86918573.887319908</c:v>
                </c:pt>
                <c:pt idx="4">
                  <c:v>96450707.067259908</c:v>
                </c:pt>
                <c:pt idx="5">
                  <c:v>105982840.24719991</c:v>
                </c:pt>
                <c:pt idx="6">
                  <c:v>115514973.42713985</c:v>
                </c:pt>
                <c:pt idx="7">
                  <c:v>125047106.60707982</c:v>
                </c:pt>
                <c:pt idx="8">
                  <c:v>134579239.78701979</c:v>
                </c:pt>
                <c:pt idx="9">
                  <c:v>144111372.96695974</c:v>
                </c:pt>
                <c:pt idx="10">
                  <c:v>153643506.1468997</c:v>
                </c:pt>
                <c:pt idx="11">
                  <c:v>163175639.32683977</c:v>
                </c:pt>
              </c:numCache>
            </c:numRef>
          </c:cat>
          <c:val>
            <c:numRef>
              <c:f>'2009'!$E$28:$E$39</c:f>
              <c:numCache>
                <c:formatCode>#,##0</c:formatCode>
                <c:ptCount val="12"/>
                <c:pt idx="0">
                  <c:v>149013.15545786257</c:v>
                </c:pt>
                <c:pt idx="1">
                  <c:v>173367.75573260913</c:v>
                </c:pt>
                <c:pt idx="2">
                  <c:v>197722.35600735576</c:v>
                </c:pt>
                <c:pt idx="3">
                  <c:v>222076.95628210242</c:v>
                </c:pt>
                <c:pt idx="4">
                  <c:v>246431.55655684895</c:v>
                </c:pt>
                <c:pt idx="5">
                  <c:v>270786.15683159558</c:v>
                </c:pt>
                <c:pt idx="6">
                  <c:v>295140.75710634218</c:v>
                </c:pt>
                <c:pt idx="7">
                  <c:v>319495.35738108889</c:v>
                </c:pt>
                <c:pt idx="8">
                  <c:v>343849.95765583555</c:v>
                </c:pt>
                <c:pt idx="9">
                  <c:v>368204.55793058203</c:v>
                </c:pt>
                <c:pt idx="10">
                  <c:v>392559.15820532857</c:v>
                </c:pt>
                <c:pt idx="11">
                  <c:v>416913.75848007546</c:v>
                </c:pt>
              </c:numCache>
            </c:numRef>
          </c:val>
          <c:smooth val="0"/>
        </c:ser>
        <c:ser>
          <c:idx val="2"/>
          <c:order val="1"/>
          <c:tx>
            <c:strRef>
              <c:f>'2009'!$F$27</c:f>
              <c:strCache>
                <c:ptCount val="1"/>
                <c:pt idx="0">
                  <c:v>CC=(T/C)*F</c:v>
                </c:pt>
              </c:strCache>
            </c:strRef>
          </c:tx>
          <c:marker>
            <c:symbol val="none"/>
          </c:marker>
          <c:cat>
            <c:numRef>
              <c:f>'2009'!$C$28:$C$39</c:f>
              <c:numCache>
                <c:formatCode>#,##0</c:formatCode>
                <c:ptCount val="12"/>
                <c:pt idx="0">
                  <c:v>58322174.347500026</c:v>
                </c:pt>
                <c:pt idx="1">
                  <c:v>67854307.527439967</c:v>
                </c:pt>
                <c:pt idx="2">
                  <c:v>77386440.707379967</c:v>
                </c:pt>
                <c:pt idx="3">
                  <c:v>86918573.887319908</c:v>
                </c:pt>
                <c:pt idx="4">
                  <c:v>96450707.067259908</c:v>
                </c:pt>
                <c:pt idx="5">
                  <c:v>105982840.24719991</c:v>
                </c:pt>
                <c:pt idx="6">
                  <c:v>115514973.42713985</c:v>
                </c:pt>
                <c:pt idx="7">
                  <c:v>125047106.60707982</c:v>
                </c:pt>
                <c:pt idx="8">
                  <c:v>134579239.78701979</c:v>
                </c:pt>
                <c:pt idx="9">
                  <c:v>144111372.96695974</c:v>
                </c:pt>
                <c:pt idx="10">
                  <c:v>153643506.1468997</c:v>
                </c:pt>
                <c:pt idx="11">
                  <c:v>163175639.32683977</c:v>
                </c:pt>
              </c:numCache>
            </c:numRef>
          </c:cat>
          <c:val>
            <c:numRef>
              <c:f>'2009'!$F$28:$F$39</c:f>
              <c:numCache>
                <c:formatCode>#,##0</c:formatCode>
                <c:ptCount val="12"/>
                <c:pt idx="0">
                  <c:v>116803.20000000001</c:v>
                </c:pt>
                <c:pt idx="1">
                  <c:v>100394.75521861431</c:v>
                </c:pt>
                <c:pt idx="2">
                  <c:v>88028.555551544676</c:v>
                </c:pt>
                <c:pt idx="3">
                  <c:v>78374.693579040759</c:v>
                </c:pt>
                <c:pt idx="4">
                  <c:v>70628.995907675548</c:v>
                </c:pt>
                <c:pt idx="5">
                  <c:v>64276.599672708784</c:v>
                </c:pt>
                <c:pt idx="6">
                  <c:v>58972.585047969274</c:v>
                </c:pt>
                <c:pt idx="7">
                  <c:v>54477.202868444685</c:v>
                </c:pt>
                <c:pt idx="8">
                  <c:v>50618.628887536288</c:v>
                </c:pt>
                <c:pt idx="9">
                  <c:v>47270.499576100388</c:v>
                </c:pt>
                <c:pt idx="10">
                  <c:v>44337.810074658846</c:v>
                </c:pt>
                <c:pt idx="11">
                  <c:v>41747.754890673932</c:v>
                </c:pt>
              </c:numCache>
            </c:numRef>
          </c:val>
          <c:smooth val="0"/>
        </c:ser>
        <c:ser>
          <c:idx val="3"/>
          <c:order val="2"/>
          <c:tx>
            <c:strRef>
              <c:f>'2009'!$G$27</c:f>
              <c:strCache>
                <c:ptCount val="1"/>
                <c:pt idx="0">
                  <c:v>CT</c:v>
                </c:pt>
              </c:strCache>
            </c:strRef>
          </c:tx>
          <c:marker>
            <c:symbol val="none"/>
          </c:marker>
          <c:cat>
            <c:numRef>
              <c:f>'2009'!$C$28:$C$39</c:f>
              <c:numCache>
                <c:formatCode>#,##0</c:formatCode>
                <c:ptCount val="12"/>
                <c:pt idx="0">
                  <c:v>58322174.347500026</c:v>
                </c:pt>
                <c:pt idx="1">
                  <c:v>67854307.527439967</c:v>
                </c:pt>
                <c:pt idx="2">
                  <c:v>77386440.707379967</c:v>
                </c:pt>
                <c:pt idx="3">
                  <c:v>86918573.887319908</c:v>
                </c:pt>
                <c:pt idx="4">
                  <c:v>96450707.067259908</c:v>
                </c:pt>
                <c:pt idx="5">
                  <c:v>105982840.24719991</c:v>
                </c:pt>
                <c:pt idx="6">
                  <c:v>115514973.42713985</c:v>
                </c:pt>
                <c:pt idx="7">
                  <c:v>125047106.60707982</c:v>
                </c:pt>
                <c:pt idx="8">
                  <c:v>134579239.78701979</c:v>
                </c:pt>
                <c:pt idx="9">
                  <c:v>144111372.96695974</c:v>
                </c:pt>
                <c:pt idx="10">
                  <c:v>153643506.1468997</c:v>
                </c:pt>
                <c:pt idx="11">
                  <c:v>163175639.32683977</c:v>
                </c:pt>
              </c:numCache>
            </c:numRef>
          </c:cat>
          <c:val>
            <c:numRef>
              <c:f>'2009'!$G$28:$G$39</c:f>
              <c:numCache>
                <c:formatCode>#,##0</c:formatCode>
                <c:ptCount val="12"/>
                <c:pt idx="0">
                  <c:v>265816.35545786255</c:v>
                </c:pt>
                <c:pt idx="1">
                  <c:v>273762.51095122361</c:v>
                </c:pt>
                <c:pt idx="2">
                  <c:v>285750.91155890061</c:v>
                </c:pt>
                <c:pt idx="3">
                  <c:v>300451.64986114315</c:v>
                </c:pt>
                <c:pt idx="4">
                  <c:v>317060.55246452463</c:v>
                </c:pt>
                <c:pt idx="5">
                  <c:v>335062.75650430447</c:v>
                </c:pt>
                <c:pt idx="6">
                  <c:v>354113.34215431137</c:v>
                </c:pt>
                <c:pt idx="7">
                  <c:v>373972.56024953362</c:v>
                </c:pt>
                <c:pt idx="8">
                  <c:v>394468.58654337202</c:v>
                </c:pt>
                <c:pt idx="9">
                  <c:v>415475.05750668253</c:v>
                </c:pt>
                <c:pt idx="10">
                  <c:v>436896.96827998757</c:v>
                </c:pt>
                <c:pt idx="11">
                  <c:v>458661.51337074937</c:v>
                </c:pt>
              </c:numCache>
            </c:numRef>
          </c:val>
          <c:smooth val="0"/>
        </c:ser>
        <c:dLbls>
          <c:showLegendKey val="0"/>
          <c:showVal val="0"/>
          <c:showCatName val="0"/>
          <c:showSerName val="0"/>
          <c:showPercent val="0"/>
          <c:showBubbleSize val="0"/>
        </c:dLbls>
        <c:marker val="1"/>
        <c:smooth val="0"/>
        <c:axId val="140653696"/>
        <c:axId val="140655616"/>
      </c:lineChart>
      <c:catAx>
        <c:axId val="140653696"/>
        <c:scaling>
          <c:orientation val="minMax"/>
        </c:scaling>
        <c:delete val="0"/>
        <c:axPos val="b"/>
        <c:title>
          <c:tx>
            <c:rich>
              <a:bodyPr/>
              <a:lstStyle/>
              <a:p>
                <a:pPr>
                  <a:defRPr lang="es-ES"/>
                </a:pPr>
                <a:r>
                  <a:rPr lang="es-ES"/>
                  <a:t>(X) Saldo de Efectivo</a:t>
                </a:r>
              </a:p>
            </c:rich>
          </c:tx>
          <c:overlay val="0"/>
        </c:title>
        <c:numFmt formatCode="#,##0" sourceLinked="1"/>
        <c:majorTickMark val="out"/>
        <c:minorTickMark val="cross"/>
        <c:tickLblPos val="low"/>
        <c:spPr>
          <a:ln w="3175">
            <a:solidFill>
              <a:srgbClr val="000000"/>
            </a:solidFill>
            <a:prstDash val="solid"/>
          </a:ln>
        </c:spPr>
        <c:txPr>
          <a:bodyPr rot="1800000" vert="horz"/>
          <a:lstStyle/>
          <a:p>
            <a:pPr>
              <a:defRPr lang="es-ES"/>
            </a:pPr>
            <a:endParaRPr lang="es-ES"/>
          </a:p>
        </c:txPr>
        <c:crossAx val="140655616"/>
        <c:crosses val="autoZero"/>
        <c:auto val="1"/>
        <c:lblAlgn val="ctr"/>
        <c:lblOffset val="100"/>
        <c:tickLblSkip val="1"/>
        <c:tickMarkSkip val="2"/>
        <c:noMultiLvlLbl val="0"/>
      </c:catAx>
      <c:valAx>
        <c:axId val="140655616"/>
        <c:scaling>
          <c:orientation val="minMax"/>
        </c:scaling>
        <c:delete val="0"/>
        <c:axPos val="l"/>
        <c:majorGridlines>
          <c:spPr>
            <a:ln w="3175">
              <a:solidFill>
                <a:srgbClr val="000000"/>
              </a:solidFill>
              <a:prstDash val="solid"/>
            </a:ln>
          </c:spPr>
        </c:majorGridlines>
        <c:title>
          <c:tx>
            <c:rich>
              <a:bodyPr rot="-5400000" vert="horz"/>
              <a:lstStyle/>
              <a:p>
                <a:pPr>
                  <a:defRPr lang="es-ES"/>
                </a:pPr>
                <a:r>
                  <a:rPr lang="es-ES"/>
                  <a:t>Costos de Mantener Efectivo</a:t>
                </a:r>
              </a:p>
            </c:rich>
          </c:tx>
          <c:layout>
            <c:manualLayout>
              <c:xMode val="edge"/>
              <c:yMode val="edge"/>
              <c:x val="2.2626549711627541E-2"/>
              <c:y val="0.19402794154017824"/>
            </c:manualLayout>
          </c:layout>
          <c:overlay val="0"/>
        </c:title>
        <c:numFmt formatCode="#,##0" sourceLinked="1"/>
        <c:majorTickMark val="out"/>
        <c:minorTickMark val="none"/>
        <c:tickLblPos val="nextTo"/>
        <c:spPr>
          <a:ln w="3175">
            <a:solidFill>
              <a:srgbClr val="000000"/>
            </a:solidFill>
            <a:prstDash val="solid"/>
          </a:ln>
        </c:spPr>
        <c:txPr>
          <a:bodyPr rot="0" vert="horz"/>
          <a:lstStyle/>
          <a:p>
            <a:pPr>
              <a:defRPr lang="es-ES"/>
            </a:pPr>
            <a:endParaRPr lang="es-ES"/>
          </a:p>
        </c:txPr>
        <c:crossAx val="140653696"/>
        <c:crossesAt val="1"/>
        <c:crossBetween val="between"/>
        <c:majorUnit val="100000"/>
      </c:valAx>
      <c:spPr>
        <a:noFill/>
        <a:ln w="12700">
          <a:solidFill>
            <a:srgbClr val="808080"/>
          </a:solidFill>
          <a:prstDash val="solid"/>
        </a:ln>
      </c:spPr>
    </c:plotArea>
    <c:legend>
      <c:legendPos val="r"/>
      <c:overlay val="0"/>
      <c:spPr>
        <a:solidFill>
          <a:srgbClr val="FFFFFF"/>
        </a:solidFill>
        <a:ln w="25400">
          <a:noFill/>
        </a:ln>
      </c:spPr>
      <c:txPr>
        <a:bodyPr/>
        <a:lstStyle/>
        <a:p>
          <a:pPr>
            <a:defRPr lang="es-ES"/>
          </a:pPr>
          <a:endParaRPr lang="es-ES"/>
        </a:p>
      </c:txPr>
    </c:legend>
    <c:plotVisOnly val="1"/>
    <c:dispBlanksAs val="gap"/>
    <c:showDLblsOverMax val="0"/>
  </c:chart>
  <c:spPr>
    <a:solidFill>
      <a:schemeClr val="lt1"/>
    </a:solidFill>
    <a:ln w="19050" cap="flat" cmpd="sng" algn="ctr">
      <a:solidFill>
        <a:schemeClr val="accent2"/>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overlay val="0"/>
      <c:txPr>
        <a:bodyPr/>
        <a:lstStyle/>
        <a:p>
          <a:pPr>
            <a:defRPr lang="es-ES" sz="1200"/>
          </a:pPr>
          <a:endParaRPr lang="es-ES"/>
        </a:p>
      </c:txPr>
    </c:title>
    <c:autoTitleDeleted val="0"/>
    <c:plotArea>
      <c:layout/>
      <c:lineChart>
        <c:grouping val="standard"/>
        <c:varyColors val="0"/>
        <c:ser>
          <c:idx val="0"/>
          <c:order val="0"/>
          <c:tx>
            <c:strRef>
              <c:f>Ingresos!$B$8</c:f>
              <c:strCache>
                <c:ptCount val="1"/>
                <c:pt idx="0">
                  <c:v>Recuperación Préstamos</c:v>
                </c:pt>
              </c:strCache>
            </c:strRef>
          </c:tx>
          <c:spPr>
            <a:ln w="15875"/>
          </c:spPr>
          <c:marker>
            <c:symbol val="circle"/>
            <c:size val="3"/>
          </c:marker>
          <c:cat>
            <c:strRef>
              <c:f>Ingresos!$C$3:$AX$3</c:f>
              <c:strCache>
                <c:ptCount val="48"/>
                <c:pt idx="0">
                  <c:v>Enero-2009</c:v>
                </c:pt>
                <c:pt idx="1">
                  <c:v>Febrero-2009</c:v>
                </c:pt>
                <c:pt idx="2">
                  <c:v>Marzo-2009</c:v>
                </c:pt>
                <c:pt idx="3">
                  <c:v>Abril-2009</c:v>
                </c:pt>
                <c:pt idx="4">
                  <c:v>Mayo-2009</c:v>
                </c:pt>
                <c:pt idx="5">
                  <c:v>Junio-2009</c:v>
                </c:pt>
                <c:pt idx="6">
                  <c:v>Julio-2009</c:v>
                </c:pt>
                <c:pt idx="7">
                  <c:v>Agosto-2009</c:v>
                </c:pt>
                <c:pt idx="8">
                  <c:v>Septiembre-2009</c:v>
                </c:pt>
                <c:pt idx="9">
                  <c:v>Octubre-2009</c:v>
                </c:pt>
                <c:pt idx="10">
                  <c:v>Noviembre-2009</c:v>
                </c:pt>
                <c:pt idx="11">
                  <c:v>Diciembre-2009</c:v>
                </c:pt>
                <c:pt idx="12">
                  <c:v>Enero-2010</c:v>
                </c:pt>
                <c:pt idx="13">
                  <c:v>Febrero-2010</c:v>
                </c:pt>
                <c:pt idx="14">
                  <c:v>Marzo-2010</c:v>
                </c:pt>
                <c:pt idx="15">
                  <c:v>Abril-2010</c:v>
                </c:pt>
                <c:pt idx="16">
                  <c:v>Mayo-2010</c:v>
                </c:pt>
                <c:pt idx="17">
                  <c:v>Junio-2010</c:v>
                </c:pt>
                <c:pt idx="18">
                  <c:v>Julio-2010</c:v>
                </c:pt>
                <c:pt idx="19">
                  <c:v>Agosto-2010</c:v>
                </c:pt>
                <c:pt idx="20">
                  <c:v>Septiembre-2010</c:v>
                </c:pt>
                <c:pt idx="21">
                  <c:v>Octubre-2010</c:v>
                </c:pt>
                <c:pt idx="22">
                  <c:v>Noviembre-2010</c:v>
                </c:pt>
                <c:pt idx="23">
                  <c:v>Diciembre-2010</c:v>
                </c:pt>
                <c:pt idx="24">
                  <c:v>Enero-2011</c:v>
                </c:pt>
                <c:pt idx="25">
                  <c:v>Febrero-2011</c:v>
                </c:pt>
                <c:pt idx="26">
                  <c:v>Marzo-2011</c:v>
                </c:pt>
                <c:pt idx="27">
                  <c:v>Abril-2011</c:v>
                </c:pt>
                <c:pt idx="28">
                  <c:v>Mayo-2011</c:v>
                </c:pt>
                <c:pt idx="29">
                  <c:v>Junio-2011</c:v>
                </c:pt>
                <c:pt idx="30">
                  <c:v>Julio-2011</c:v>
                </c:pt>
                <c:pt idx="31">
                  <c:v>Agosto-2011</c:v>
                </c:pt>
                <c:pt idx="32">
                  <c:v>Septiembre-2011</c:v>
                </c:pt>
                <c:pt idx="33">
                  <c:v>Octubre-2011</c:v>
                </c:pt>
                <c:pt idx="34">
                  <c:v>Noviembre-2011</c:v>
                </c:pt>
                <c:pt idx="35">
                  <c:v>Diciembre-2011</c:v>
                </c:pt>
                <c:pt idx="36">
                  <c:v>Enero-2012</c:v>
                </c:pt>
                <c:pt idx="37">
                  <c:v>Febrero-2012</c:v>
                </c:pt>
                <c:pt idx="38">
                  <c:v>Marzo-2012</c:v>
                </c:pt>
                <c:pt idx="39">
                  <c:v>Abril-2012</c:v>
                </c:pt>
                <c:pt idx="40">
                  <c:v>Mayo-2012</c:v>
                </c:pt>
                <c:pt idx="41">
                  <c:v>Junio-2012</c:v>
                </c:pt>
                <c:pt idx="42">
                  <c:v>Julio-2012</c:v>
                </c:pt>
                <c:pt idx="43">
                  <c:v>Agosto-2012</c:v>
                </c:pt>
                <c:pt idx="44">
                  <c:v>Septiembre-2012</c:v>
                </c:pt>
                <c:pt idx="45">
                  <c:v>Octubre-2012</c:v>
                </c:pt>
                <c:pt idx="46">
                  <c:v>Noviembre-2012</c:v>
                </c:pt>
                <c:pt idx="47">
                  <c:v>Diciembre-2012</c:v>
                </c:pt>
              </c:strCache>
            </c:strRef>
          </c:cat>
          <c:val>
            <c:numRef>
              <c:f>Ingresos!$C$8:$AW$8</c:f>
              <c:numCache>
                <c:formatCode>_-* #,##0\ _€_-;\-* #,##0\ _€_-;_-* "-"??\ _€_-;_-@_-</c:formatCode>
                <c:ptCount val="47"/>
                <c:pt idx="0">
                  <c:v>5382511.0100000007</c:v>
                </c:pt>
                <c:pt idx="1">
                  <c:v>13520033.689999996</c:v>
                </c:pt>
                <c:pt idx="2">
                  <c:v>19230885.379999999</c:v>
                </c:pt>
                <c:pt idx="3">
                  <c:v>11574022.190000001</c:v>
                </c:pt>
                <c:pt idx="4">
                  <c:v>14994995.609999994</c:v>
                </c:pt>
                <c:pt idx="5">
                  <c:v>14904187.219999995</c:v>
                </c:pt>
                <c:pt idx="6">
                  <c:v>7191861.2200000007</c:v>
                </c:pt>
                <c:pt idx="7">
                  <c:v>7584242.29</c:v>
                </c:pt>
                <c:pt idx="8">
                  <c:v>15980442.729999995</c:v>
                </c:pt>
                <c:pt idx="9">
                  <c:v>21419290.82</c:v>
                </c:pt>
                <c:pt idx="10">
                  <c:v>15569918.9</c:v>
                </c:pt>
                <c:pt idx="11">
                  <c:v>15733045.84</c:v>
                </c:pt>
                <c:pt idx="12">
                  <c:v>18145616.779999997</c:v>
                </c:pt>
                <c:pt idx="13">
                  <c:v>13036952.190000003</c:v>
                </c:pt>
                <c:pt idx="14">
                  <c:v>7479213.8000000007</c:v>
                </c:pt>
                <c:pt idx="15">
                  <c:v>19163052.140000001</c:v>
                </c:pt>
                <c:pt idx="16">
                  <c:v>20119296.63000001</c:v>
                </c:pt>
                <c:pt idx="17">
                  <c:v>12809414.290000001</c:v>
                </c:pt>
                <c:pt idx="18">
                  <c:v>13321374.170000004</c:v>
                </c:pt>
                <c:pt idx="19">
                  <c:v>14219002.479999999</c:v>
                </c:pt>
                <c:pt idx="20">
                  <c:v>14576362.229999997</c:v>
                </c:pt>
                <c:pt idx="21">
                  <c:v>14740588.33</c:v>
                </c:pt>
                <c:pt idx="22">
                  <c:v>18005534.27</c:v>
                </c:pt>
                <c:pt idx="23">
                  <c:v>14918915.34</c:v>
                </c:pt>
                <c:pt idx="24">
                  <c:v>14527521.360000005</c:v>
                </c:pt>
                <c:pt idx="25">
                  <c:v>15155834.659999995</c:v>
                </c:pt>
                <c:pt idx="26">
                  <c:v>22070754.160000004</c:v>
                </c:pt>
                <c:pt idx="27">
                  <c:v>15120412.450000007</c:v>
                </c:pt>
                <c:pt idx="28">
                  <c:v>15505420.530000001</c:v>
                </c:pt>
                <c:pt idx="29">
                  <c:v>15553625.939999996</c:v>
                </c:pt>
                <c:pt idx="30">
                  <c:v>15503123.700000003</c:v>
                </c:pt>
                <c:pt idx="31">
                  <c:v>9562882.5199999958</c:v>
                </c:pt>
                <c:pt idx="32">
                  <c:v>23540546.27</c:v>
                </c:pt>
                <c:pt idx="33">
                  <c:v>10458244.210000001</c:v>
                </c:pt>
                <c:pt idx="34">
                  <c:v>14724284.729999997</c:v>
                </c:pt>
                <c:pt idx="35">
                  <c:v>19688059.59</c:v>
                </c:pt>
                <c:pt idx="36">
                  <c:v>18692111.559999999</c:v>
                </c:pt>
                <c:pt idx="37">
                  <c:v>16662441.809999999</c:v>
                </c:pt>
                <c:pt idx="38">
                  <c:v>17991679.66</c:v>
                </c:pt>
                <c:pt idx="39">
                  <c:v>24654977.029999997</c:v>
                </c:pt>
                <c:pt idx="40">
                  <c:v>17562346.16</c:v>
                </c:pt>
                <c:pt idx="41">
                  <c:v>11381665.649999995</c:v>
                </c:pt>
                <c:pt idx="42">
                  <c:v>24891432.32</c:v>
                </c:pt>
                <c:pt idx="43">
                  <c:v>18477528.690000001</c:v>
                </c:pt>
                <c:pt idx="44">
                  <c:v>18421866.170000009</c:v>
                </c:pt>
                <c:pt idx="45">
                  <c:v>18491849</c:v>
                </c:pt>
                <c:pt idx="46">
                  <c:v>18553925.900000002</c:v>
                </c:pt>
              </c:numCache>
            </c:numRef>
          </c:val>
          <c:smooth val="0"/>
        </c:ser>
        <c:dLbls>
          <c:showLegendKey val="0"/>
          <c:showVal val="0"/>
          <c:showCatName val="0"/>
          <c:showSerName val="0"/>
          <c:showPercent val="0"/>
          <c:showBubbleSize val="0"/>
        </c:dLbls>
        <c:marker val="1"/>
        <c:smooth val="0"/>
        <c:axId val="82725504"/>
        <c:axId val="82731392"/>
      </c:lineChart>
      <c:catAx>
        <c:axId val="82725504"/>
        <c:scaling>
          <c:orientation val="minMax"/>
        </c:scaling>
        <c:delete val="0"/>
        <c:axPos val="b"/>
        <c:majorTickMark val="out"/>
        <c:minorTickMark val="none"/>
        <c:tickLblPos val="nextTo"/>
        <c:txPr>
          <a:bodyPr/>
          <a:lstStyle/>
          <a:p>
            <a:pPr>
              <a:defRPr lang="es-ES"/>
            </a:pPr>
            <a:endParaRPr lang="es-ES"/>
          </a:p>
        </c:txPr>
        <c:crossAx val="82731392"/>
        <c:crosses val="autoZero"/>
        <c:auto val="1"/>
        <c:lblAlgn val="ctr"/>
        <c:lblOffset val="100"/>
        <c:tickLblSkip val="3"/>
        <c:tickMarkSkip val="2"/>
        <c:noMultiLvlLbl val="0"/>
      </c:catAx>
      <c:valAx>
        <c:axId val="82731392"/>
        <c:scaling>
          <c:orientation val="minMax"/>
        </c:scaling>
        <c:delete val="0"/>
        <c:axPos val="l"/>
        <c:majorGridlines/>
        <c:numFmt formatCode="_-* #,##0\ _€_-;\-* #,##0\ _€_-;_-* &quot;-&quot;??\ _€_-;_-@_-" sourceLinked="1"/>
        <c:majorTickMark val="out"/>
        <c:minorTickMark val="none"/>
        <c:tickLblPos val="nextTo"/>
        <c:txPr>
          <a:bodyPr/>
          <a:lstStyle/>
          <a:p>
            <a:pPr>
              <a:defRPr lang="es-ES"/>
            </a:pPr>
            <a:endParaRPr lang="es-ES"/>
          </a:p>
        </c:txPr>
        <c:crossAx val="82725504"/>
        <c:crosses val="autoZero"/>
        <c:crossBetween val="between"/>
        <c:dispUnits>
          <c:builtInUnit val="millions"/>
          <c:dispUnitsLbl/>
        </c:dispUnits>
      </c:valAx>
    </c:plotArea>
    <c:plotVisOnly val="1"/>
    <c:dispBlanksAs val="gap"/>
    <c:showDLblsOverMax val="0"/>
  </c:chart>
  <c:spPr>
    <a:solidFill>
      <a:schemeClr val="lt1"/>
    </a:solidFill>
    <a:ln w="19050" cap="flat" cmpd="sng" algn="ctr">
      <a:solidFill>
        <a:schemeClr val="dk1"/>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sz="1600"/>
            </a:pPr>
            <a:r>
              <a:rPr lang="es-ES" sz="1600"/>
              <a:t>Determinación del Saldo Efectivo Óptimo</a:t>
            </a:r>
          </a:p>
        </c:rich>
      </c:tx>
      <c:layout>
        <c:manualLayout>
          <c:xMode val="edge"/>
          <c:yMode val="edge"/>
          <c:x val="0.12507862976101239"/>
          <c:y val="0"/>
        </c:manualLayout>
      </c:layout>
      <c:overlay val="1"/>
    </c:title>
    <c:autoTitleDeleted val="0"/>
    <c:plotArea>
      <c:layout>
        <c:manualLayout>
          <c:layoutTarget val="inner"/>
          <c:xMode val="edge"/>
          <c:yMode val="edge"/>
          <c:x val="0.16797259735023271"/>
          <c:y val="0.12641882978013039"/>
          <c:w val="0.60130532266462666"/>
          <c:h val="0.60123515387988868"/>
        </c:manualLayout>
      </c:layout>
      <c:lineChart>
        <c:grouping val="standard"/>
        <c:varyColors val="0"/>
        <c:ser>
          <c:idx val="0"/>
          <c:order val="0"/>
          <c:tx>
            <c:strRef>
              <c:f>'2010'!$E$25</c:f>
              <c:strCache>
                <c:ptCount val="1"/>
                <c:pt idx="0">
                  <c:v>CO=(C/2)*K</c:v>
                </c:pt>
              </c:strCache>
            </c:strRef>
          </c:tx>
          <c:marker>
            <c:symbol val="none"/>
          </c:marker>
          <c:cat>
            <c:numRef>
              <c:f>'2010'!$C$26:$C$37</c:f>
              <c:numCache>
                <c:formatCode>#,##0</c:formatCode>
                <c:ptCount val="12"/>
                <c:pt idx="0">
                  <c:v>68054016.450499997</c:v>
                </c:pt>
                <c:pt idx="1">
                  <c:v>76684661.843741521</c:v>
                </c:pt>
                <c:pt idx="2">
                  <c:v>85315307.236983046</c:v>
                </c:pt>
                <c:pt idx="3">
                  <c:v>93945952.630224571</c:v>
                </c:pt>
                <c:pt idx="4">
                  <c:v>102576598.02346615</c:v>
                </c:pt>
                <c:pt idx="5">
                  <c:v>111207243.41670762</c:v>
                </c:pt>
                <c:pt idx="6">
                  <c:v>119837888.80994914</c:v>
                </c:pt>
                <c:pt idx="7">
                  <c:v>128468534.20319068</c:v>
                </c:pt>
                <c:pt idx="8">
                  <c:v>137099179.59643224</c:v>
                </c:pt>
                <c:pt idx="9">
                  <c:v>145729824.98967376</c:v>
                </c:pt>
                <c:pt idx="10">
                  <c:v>154360470.38291535</c:v>
                </c:pt>
                <c:pt idx="11">
                  <c:v>162991115.77615669</c:v>
                </c:pt>
              </c:numCache>
            </c:numRef>
          </c:cat>
          <c:val>
            <c:numRef>
              <c:f>'2010'!$E$26:$E$37</c:f>
              <c:numCache>
                <c:formatCode>#,##0</c:formatCode>
                <c:ptCount val="12"/>
                <c:pt idx="0">
                  <c:v>98338.053770972474</c:v>
                </c:pt>
                <c:pt idx="1">
                  <c:v>110809.33636420651</c:v>
                </c:pt>
                <c:pt idx="2">
                  <c:v>123280.61895744051</c:v>
                </c:pt>
                <c:pt idx="3">
                  <c:v>135751.90155067446</c:v>
                </c:pt>
                <c:pt idx="4">
                  <c:v>148223.18414390853</c:v>
                </c:pt>
                <c:pt idx="5">
                  <c:v>160694.46673714247</c:v>
                </c:pt>
                <c:pt idx="6">
                  <c:v>173165.74933037654</c:v>
                </c:pt>
                <c:pt idx="7">
                  <c:v>185637.03192361054</c:v>
                </c:pt>
                <c:pt idx="8">
                  <c:v>198108.3145168444</c:v>
                </c:pt>
                <c:pt idx="9">
                  <c:v>210579.59711007852</c:v>
                </c:pt>
                <c:pt idx="10">
                  <c:v>223050.87970331253</c:v>
                </c:pt>
                <c:pt idx="11">
                  <c:v>235522.16229654648</c:v>
                </c:pt>
              </c:numCache>
            </c:numRef>
          </c:val>
          <c:smooth val="0"/>
        </c:ser>
        <c:ser>
          <c:idx val="2"/>
          <c:order val="1"/>
          <c:tx>
            <c:strRef>
              <c:f>'2010'!$F$25</c:f>
              <c:strCache>
                <c:ptCount val="1"/>
                <c:pt idx="0">
                  <c:v>CC=(T/C)*F</c:v>
                </c:pt>
              </c:strCache>
            </c:strRef>
          </c:tx>
          <c:marker>
            <c:symbol val="none"/>
          </c:marker>
          <c:cat>
            <c:numRef>
              <c:f>'2010'!$C$26:$C$37</c:f>
              <c:numCache>
                <c:formatCode>#,##0</c:formatCode>
                <c:ptCount val="12"/>
                <c:pt idx="0">
                  <c:v>68054016.450499997</c:v>
                </c:pt>
                <c:pt idx="1">
                  <c:v>76684661.843741521</c:v>
                </c:pt>
                <c:pt idx="2">
                  <c:v>85315307.236983046</c:v>
                </c:pt>
                <c:pt idx="3">
                  <c:v>93945952.630224571</c:v>
                </c:pt>
                <c:pt idx="4">
                  <c:v>102576598.02346615</c:v>
                </c:pt>
                <c:pt idx="5">
                  <c:v>111207243.41670762</c:v>
                </c:pt>
                <c:pt idx="6">
                  <c:v>119837888.80994914</c:v>
                </c:pt>
                <c:pt idx="7">
                  <c:v>128468534.20319068</c:v>
                </c:pt>
                <c:pt idx="8">
                  <c:v>137099179.59643224</c:v>
                </c:pt>
                <c:pt idx="9">
                  <c:v>145729824.98967376</c:v>
                </c:pt>
                <c:pt idx="10">
                  <c:v>154360470.38291535</c:v>
                </c:pt>
                <c:pt idx="11">
                  <c:v>162991115.77615669</c:v>
                </c:pt>
              </c:numCache>
            </c:numRef>
          </c:cat>
          <c:val>
            <c:numRef>
              <c:f>'2010'!$F$26:$F$37</c:f>
              <c:numCache>
                <c:formatCode>#,##0</c:formatCode>
                <c:ptCount val="12"/>
                <c:pt idx="0">
                  <c:v>126960</c:v>
                </c:pt>
                <c:pt idx="1">
                  <c:v>112671.00513739344</c:v>
                </c:pt>
                <c:pt idx="2">
                  <c:v>101273.00959668934</c:v>
                </c:pt>
                <c:pt idx="3">
                  <c:v>91969.240682070085</c:v>
                </c:pt>
                <c:pt idx="4">
                  <c:v>84231.082869202801</c:v>
                </c:pt>
                <c:pt idx="5">
                  <c:v>77694.021208490827</c:v>
                </c:pt>
                <c:pt idx="6">
                  <c:v>72098.549251463119</c:v>
                </c:pt>
                <c:pt idx="7">
                  <c:v>67254.896166947132</c:v>
                </c:pt>
                <c:pt idx="8">
                  <c:v>63021.076814527696</c:v>
                </c:pt>
                <c:pt idx="9">
                  <c:v>59288.741540502851</c:v>
                </c:pt>
                <c:pt idx="10">
                  <c:v>55973.772994616222</c:v>
                </c:pt>
                <c:pt idx="11">
                  <c:v>53009.870430124443</c:v>
                </c:pt>
              </c:numCache>
            </c:numRef>
          </c:val>
          <c:smooth val="0"/>
        </c:ser>
        <c:ser>
          <c:idx val="3"/>
          <c:order val="2"/>
          <c:tx>
            <c:strRef>
              <c:f>'2010'!$G$25</c:f>
              <c:strCache>
                <c:ptCount val="1"/>
                <c:pt idx="0">
                  <c:v>CT</c:v>
                </c:pt>
              </c:strCache>
            </c:strRef>
          </c:tx>
          <c:marker>
            <c:symbol val="none"/>
          </c:marker>
          <c:cat>
            <c:numRef>
              <c:f>'2010'!$C$26:$C$37</c:f>
              <c:numCache>
                <c:formatCode>#,##0</c:formatCode>
                <c:ptCount val="12"/>
                <c:pt idx="0">
                  <c:v>68054016.450499997</c:v>
                </c:pt>
                <c:pt idx="1">
                  <c:v>76684661.843741521</c:v>
                </c:pt>
                <c:pt idx="2">
                  <c:v>85315307.236983046</c:v>
                </c:pt>
                <c:pt idx="3">
                  <c:v>93945952.630224571</c:v>
                </c:pt>
                <c:pt idx="4">
                  <c:v>102576598.02346615</c:v>
                </c:pt>
                <c:pt idx="5">
                  <c:v>111207243.41670762</c:v>
                </c:pt>
                <c:pt idx="6">
                  <c:v>119837888.80994914</c:v>
                </c:pt>
                <c:pt idx="7">
                  <c:v>128468534.20319068</c:v>
                </c:pt>
                <c:pt idx="8">
                  <c:v>137099179.59643224</c:v>
                </c:pt>
                <c:pt idx="9">
                  <c:v>145729824.98967376</c:v>
                </c:pt>
                <c:pt idx="10">
                  <c:v>154360470.38291535</c:v>
                </c:pt>
                <c:pt idx="11">
                  <c:v>162991115.77615669</c:v>
                </c:pt>
              </c:numCache>
            </c:numRef>
          </c:cat>
          <c:val>
            <c:numRef>
              <c:f>'2010'!$G$26:$G$37</c:f>
              <c:numCache>
                <c:formatCode>#,##0</c:formatCode>
                <c:ptCount val="12"/>
                <c:pt idx="0">
                  <c:v>225298.0537709725</c:v>
                </c:pt>
                <c:pt idx="1">
                  <c:v>223480.34150159988</c:v>
                </c:pt>
                <c:pt idx="2">
                  <c:v>224553.62855412977</c:v>
                </c:pt>
                <c:pt idx="3">
                  <c:v>227721.14223274463</c:v>
                </c:pt>
                <c:pt idx="4">
                  <c:v>232454.26701311136</c:v>
                </c:pt>
                <c:pt idx="5">
                  <c:v>238388.48794563339</c:v>
                </c:pt>
                <c:pt idx="6">
                  <c:v>245264.29858183971</c:v>
                </c:pt>
                <c:pt idx="7">
                  <c:v>252891.92809055763</c:v>
                </c:pt>
                <c:pt idx="8">
                  <c:v>261129.3913313722</c:v>
                </c:pt>
                <c:pt idx="9">
                  <c:v>269868.33865058125</c:v>
                </c:pt>
                <c:pt idx="10">
                  <c:v>279024.65269792866</c:v>
                </c:pt>
                <c:pt idx="11">
                  <c:v>288532.03272667085</c:v>
                </c:pt>
              </c:numCache>
            </c:numRef>
          </c:val>
          <c:smooth val="0"/>
        </c:ser>
        <c:dLbls>
          <c:showLegendKey val="0"/>
          <c:showVal val="0"/>
          <c:showCatName val="0"/>
          <c:showSerName val="0"/>
          <c:showPercent val="0"/>
          <c:showBubbleSize val="0"/>
        </c:dLbls>
        <c:marker val="1"/>
        <c:smooth val="0"/>
        <c:axId val="141451264"/>
        <c:axId val="141453184"/>
      </c:lineChart>
      <c:catAx>
        <c:axId val="141451264"/>
        <c:scaling>
          <c:orientation val="minMax"/>
        </c:scaling>
        <c:delete val="0"/>
        <c:axPos val="b"/>
        <c:title>
          <c:tx>
            <c:rich>
              <a:bodyPr/>
              <a:lstStyle/>
              <a:p>
                <a:pPr>
                  <a:defRPr lang="es-ES"/>
                </a:pPr>
                <a:r>
                  <a:rPr lang="es-ES"/>
                  <a:t>Saldo de Efectivo</a:t>
                </a:r>
              </a:p>
            </c:rich>
          </c:tx>
          <c:overlay val="0"/>
        </c:title>
        <c:numFmt formatCode="#,##0" sourceLinked="1"/>
        <c:majorTickMark val="out"/>
        <c:minorTickMark val="none"/>
        <c:tickLblPos val="nextTo"/>
        <c:spPr>
          <a:ln w="3175">
            <a:solidFill>
              <a:srgbClr val="000000"/>
            </a:solidFill>
            <a:prstDash val="solid"/>
          </a:ln>
        </c:spPr>
        <c:txPr>
          <a:bodyPr rot="-1560000" vert="horz"/>
          <a:lstStyle/>
          <a:p>
            <a:pPr>
              <a:defRPr lang="es-ES"/>
            </a:pPr>
            <a:endParaRPr lang="es-ES"/>
          </a:p>
        </c:txPr>
        <c:crossAx val="141453184"/>
        <c:crosses val="autoZero"/>
        <c:auto val="1"/>
        <c:lblAlgn val="ctr"/>
        <c:lblOffset val="100"/>
        <c:tickLblSkip val="2"/>
        <c:tickMarkSkip val="1"/>
        <c:noMultiLvlLbl val="0"/>
      </c:catAx>
      <c:valAx>
        <c:axId val="141453184"/>
        <c:scaling>
          <c:orientation val="minMax"/>
        </c:scaling>
        <c:delete val="0"/>
        <c:axPos val="l"/>
        <c:majorGridlines>
          <c:spPr>
            <a:ln w="3175">
              <a:solidFill>
                <a:srgbClr val="000000"/>
              </a:solidFill>
              <a:prstDash val="solid"/>
            </a:ln>
          </c:spPr>
        </c:majorGridlines>
        <c:title>
          <c:tx>
            <c:rich>
              <a:bodyPr rot="-5400000" vert="horz"/>
              <a:lstStyle/>
              <a:p>
                <a:pPr>
                  <a:defRPr lang="es-ES"/>
                </a:pPr>
                <a:r>
                  <a:rPr lang="es-ES"/>
                  <a:t>Costos de Mantener Efectivo</a:t>
                </a:r>
              </a:p>
            </c:rich>
          </c:tx>
          <c:layout>
            <c:manualLayout>
              <c:xMode val="edge"/>
              <c:yMode val="edge"/>
              <c:x val="2.2626549711627541E-2"/>
              <c:y val="0.19402794154017824"/>
            </c:manualLayout>
          </c:layout>
          <c:overlay val="0"/>
        </c:title>
        <c:numFmt formatCode="#,##0" sourceLinked="1"/>
        <c:majorTickMark val="out"/>
        <c:minorTickMark val="none"/>
        <c:tickLblPos val="nextTo"/>
        <c:spPr>
          <a:ln w="3175">
            <a:solidFill>
              <a:srgbClr val="000000"/>
            </a:solidFill>
            <a:prstDash val="solid"/>
          </a:ln>
        </c:spPr>
        <c:txPr>
          <a:bodyPr rot="0" vert="horz"/>
          <a:lstStyle/>
          <a:p>
            <a:pPr>
              <a:defRPr lang="es-ES"/>
            </a:pPr>
            <a:endParaRPr lang="es-ES"/>
          </a:p>
        </c:txPr>
        <c:crossAx val="141451264"/>
        <c:crosses val="autoZero"/>
        <c:crossBetween val="between"/>
      </c:valAx>
      <c:spPr>
        <a:noFill/>
        <a:ln w="12700">
          <a:solidFill>
            <a:srgbClr val="808080"/>
          </a:solidFill>
          <a:prstDash val="solid"/>
        </a:ln>
      </c:spPr>
    </c:plotArea>
    <c:legend>
      <c:legendPos val="r"/>
      <c:overlay val="0"/>
      <c:spPr>
        <a:solidFill>
          <a:srgbClr val="FFFFFF"/>
        </a:solidFill>
        <a:ln w="25400">
          <a:noFill/>
        </a:ln>
      </c:spPr>
      <c:txPr>
        <a:bodyPr/>
        <a:lstStyle/>
        <a:p>
          <a:pPr>
            <a:defRPr lang="es-ES"/>
          </a:pPr>
          <a:endParaRPr lang="es-ES"/>
        </a:p>
      </c:txPr>
    </c:legend>
    <c:plotVisOnly val="1"/>
    <c:dispBlanksAs val="gap"/>
    <c:showDLblsOverMax val="0"/>
  </c:chart>
  <c:spPr>
    <a:solidFill>
      <a:schemeClr val="lt1"/>
    </a:solidFill>
    <a:ln w="19050" cap="flat" cmpd="sng" algn="ctr">
      <a:solidFill>
        <a:schemeClr val="accent1"/>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cat>
            <c:numRef>
              <c:f>'2010'!$C$69:$O$69</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'2010'!$C$70:$C$83</c:f>
              <c:numCache>
                <c:formatCode>General</c:formatCode>
                <c:ptCount val="14"/>
                <c:pt idx="0" formatCode="_-* #,##0\ _€_-;\-* #,##0\ _€_-;_-* &quot;-&quot;??\ _€_-;_-@_-">
                  <c:v>77326154.738308236</c:v>
                </c:pt>
                <c:pt idx="1">
                  <c:v>0</c:v>
                </c:pt>
              </c:numCache>
            </c:numRef>
          </c:val>
          <c:smooth val="0"/>
        </c:ser>
        <c:ser>
          <c:idx val="1"/>
          <c:order val="1"/>
          <c:cat>
            <c:numRef>
              <c:f>'2010'!$C$69:$O$69</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'2010'!$D$70:$D$82</c:f>
              <c:numCache>
                <c:formatCode>_-* #,##0\ _€_-;\-* #,##0\ _€_-;_-* "-"??\ _€_-;_-@_-</c:formatCode>
                <c:ptCount val="13"/>
                <c:pt idx="1">
                  <c:v>77326154.738308236</c:v>
                </c:pt>
                <c:pt idx="2" formatCode="General">
                  <c:v>0</c:v>
                </c:pt>
              </c:numCache>
            </c:numRef>
          </c:val>
          <c:smooth val="0"/>
        </c:ser>
        <c:ser>
          <c:idx val="2"/>
          <c:order val="2"/>
          <c:cat>
            <c:numRef>
              <c:f>'2010'!$C$69:$O$69</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'2010'!$E$70:$E$83</c:f>
              <c:numCache>
                <c:formatCode>General</c:formatCode>
                <c:ptCount val="14"/>
                <c:pt idx="2" formatCode="_-* #,##0\ _€_-;\-* #,##0\ _€_-;_-* &quot;-&quot;??\ _€_-;_-@_-">
                  <c:v>77326154.738308236</c:v>
                </c:pt>
                <c:pt idx="3">
                  <c:v>0</c:v>
                </c:pt>
              </c:numCache>
            </c:numRef>
          </c:val>
          <c:smooth val="0"/>
        </c:ser>
        <c:ser>
          <c:idx val="3"/>
          <c:order val="3"/>
          <c:cat>
            <c:numRef>
              <c:f>'2010'!$C$69:$O$69</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'2010'!$F$70:$F$83</c:f>
              <c:numCache>
                <c:formatCode>General</c:formatCode>
                <c:ptCount val="14"/>
                <c:pt idx="3" formatCode="_-* #,##0\ _€_-;\-* #,##0\ _€_-;_-* &quot;-&quot;??\ _€_-;_-@_-">
                  <c:v>77326154.738308236</c:v>
                </c:pt>
                <c:pt idx="4">
                  <c:v>0</c:v>
                </c:pt>
              </c:numCache>
            </c:numRef>
          </c:val>
          <c:smooth val="0"/>
        </c:ser>
        <c:ser>
          <c:idx val="4"/>
          <c:order val="4"/>
          <c:cat>
            <c:numRef>
              <c:f>'2010'!$C$69:$O$69</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'2010'!$G$70:$G$83</c:f>
              <c:numCache>
                <c:formatCode>General</c:formatCode>
                <c:ptCount val="14"/>
                <c:pt idx="4" formatCode="_-* #,##0\ _€_-;\-* #,##0\ _€_-;_-* &quot;-&quot;??\ _€_-;_-@_-">
                  <c:v>77326154.738308236</c:v>
                </c:pt>
                <c:pt idx="5">
                  <c:v>0</c:v>
                </c:pt>
              </c:numCache>
            </c:numRef>
          </c:val>
          <c:smooth val="0"/>
        </c:ser>
        <c:ser>
          <c:idx val="5"/>
          <c:order val="5"/>
          <c:cat>
            <c:numRef>
              <c:f>'2010'!$C$69:$O$69</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'2010'!$H$70:$H$83</c:f>
              <c:numCache>
                <c:formatCode>General</c:formatCode>
                <c:ptCount val="14"/>
                <c:pt idx="5" formatCode="_-* #,##0\ _€_-;\-* #,##0\ _€_-;_-* &quot;-&quot;??\ _€_-;_-@_-">
                  <c:v>77326154.738308236</c:v>
                </c:pt>
                <c:pt idx="6">
                  <c:v>0</c:v>
                </c:pt>
              </c:numCache>
            </c:numRef>
          </c:val>
          <c:smooth val="0"/>
        </c:ser>
        <c:ser>
          <c:idx val="6"/>
          <c:order val="6"/>
          <c:cat>
            <c:numRef>
              <c:f>'2010'!$C$69:$O$69</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'2010'!$I$70:$I$83</c:f>
              <c:numCache>
                <c:formatCode>General</c:formatCode>
                <c:ptCount val="14"/>
                <c:pt idx="6" formatCode="_-* #,##0\ _€_-;\-* #,##0\ _€_-;_-* &quot;-&quot;??\ _€_-;_-@_-">
                  <c:v>77326154.738308236</c:v>
                </c:pt>
                <c:pt idx="7">
                  <c:v>0</c:v>
                </c:pt>
              </c:numCache>
            </c:numRef>
          </c:val>
          <c:smooth val="0"/>
        </c:ser>
        <c:ser>
          <c:idx val="7"/>
          <c:order val="7"/>
          <c:cat>
            <c:numRef>
              <c:f>'2010'!$C$69:$O$69</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'2010'!$J$70:$J$83</c:f>
              <c:numCache>
                <c:formatCode>General</c:formatCode>
                <c:ptCount val="14"/>
                <c:pt idx="7" formatCode="_-* #,##0\ _€_-;\-* #,##0\ _€_-;_-* &quot;-&quot;??\ _€_-;_-@_-">
                  <c:v>77326154.738308236</c:v>
                </c:pt>
                <c:pt idx="8">
                  <c:v>0</c:v>
                </c:pt>
              </c:numCache>
            </c:numRef>
          </c:val>
          <c:smooth val="0"/>
        </c:ser>
        <c:ser>
          <c:idx val="8"/>
          <c:order val="8"/>
          <c:cat>
            <c:numRef>
              <c:f>'2010'!$C$69:$O$69</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'2010'!$K$70:$K$83</c:f>
              <c:numCache>
                <c:formatCode>General</c:formatCode>
                <c:ptCount val="14"/>
                <c:pt idx="8" formatCode="_-* #,##0\ _€_-;\-* #,##0\ _€_-;_-* &quot;-&quot;??\ _€_-;_-@_-">
                  <c:v>77326154.738308236</c:v>
                </c:pt>
                <c:pt idx="9">
                  <c:v>0</c:v>
                </c:pt>
              </c:numCache>
            </c:numRef>
          </c:val>
          <c:smooth val="0"/>
        </c:ser>
        <c:ser>
          <c:idx val="9"/>
          <c:order val="9"/>
          <c:cat>
            <c:numRef>
              <c:f>'2010'!$C$69:$O$69</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'2010'!$L$70:$L$83</c:f>
              <c:numCache>
                <c:formatCode>General</c:formatCode>
                <c:ptCount val="14"/>
                <c:pt idx="9" formatCode="_-* #,##0\ _€_-;\-* #,##0\ _€_-;_-* &quot;-&quot;??\ _€_-;_-@_-">
                  <c:v>77326154.738308236</c:v>
                </c:pt>
                <c:pt idx="10">
                  <c:v>0</c:v>
                </c:pt>
              </c:numCache>
            </c:numRef>
          </c:val>
          <c:smooth val="0"/>
        </c:ser>
        <c:ser>
          <c:idx val="10"/>
          <c:order val="10"/>
          <c:cat>
            <c:numRef>
              <c:f>'2010'!$C$69:$O$69</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'2010'!$M$70:$M$82</c:f>
              <c:numCache>
                <c:formatCode>General</c:formatCode>
                <c:ptCount val="13"/>
                <c:pt idx="10" formatCode="_-* #,##0\ _€_-;\-* #,##0\ _€_-;_-* &quot;-&quot;??\ _€_-;_-@_-">
                  <c:v>77326154.738308236</c:v>
                </c:pt>
                <c:pt idx="11">
                  <c:v>0</c:v>
                </c:pt>
              </c:numCache>
            </c:numRef>
          </c:val>
          <c:smooth val="0"/>
        </c:ser>
        <c:ser>
          <c:idx val="11"/>
          <c:order val="11"/>
          <c:cat>
            <c:numRef>
              <c:f>'2010'!$C$69:$O$69</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'2010'!$N$70:$N$83</c:f>
              <c:numCache>
                <c:formatCode>General</c:formatCode>
                <c:ptCount val="14"/>
                <c:pt idx="11" formatCode="_-* #,##0\ _€_-;\-* #,##0\ _€_-;_-* &quot;-&quot;??\ _€_-;_-@_-">
                  <c:v>77326154.738308236</c:v>
                </c:pt>
                <c:pt idx="12">
                  <c:v>0</c:v>
                </c:pt>
              </c:numCache>
            </c:numRef>
          </c:val>
          <c:smooth val="0"/>
        </c:ser>
        <c:ser>
          <c:idx val="13"/>
          <c:order val="12"/>
          <c:tx>
            <c:strRef>
              <c:f>'2010'!$J$25</c:f>
              <c:strCache>
                <c:ptCount val="1"/>
                <c:pt idx="0">
                  <c:v>Egresos Mensuales 2010</c:v>
                </c:pt>
              </c:strCache>
            </c:strRef>
          </c:tx>
          <c:val>
            <c:numRef>
              <c:f>'2010'!$J$26:$J$37</c:f>
              <c:numCache>
                <c:formatCode>_-* #,##0\ _€_-;\-* #,##0\ _€_-;_-* "-"??\ _€_-;_-@_-</c:formatCode>
                <c:ptCount val="12"/>
                <c:pt idx="0">
                  <c:v>37700797.660000011</c:v>
                </c:pt>
                <c:pt idx="1">
                  <c:v>47874448.540000036</c:v>
                </c:pt>
                <c:pt idx="2">
                  <c:v>62142164.692000009</c:v>
                </c:pt>
                <c:pt idx="3">
                  <c:v>80769291.820000008</c:v>
                </c:pt>
                <c:pt idx="4">
                  <c:v>64836859.06999997</c:v>
                </c:pt>
                <c:pt idx="5">
                  <c:v>58499349.710000001</c:v>
                </c:pt>
                <c:pt idx="6">
                  <c:v>67949038.14199999</c:v>
                </c:pt>
                <c:pt idx="7">
                  <c:v>79951174.182000011</c:v>
                </c:pt>
                <c:pt idx="8">
                  <c:v>63018839.340000004</c:v>
                </c:pt>
                <c:pt idx="9">
                  <c:v>62621728.849999979</c:v>
                </c:pt>
                <c:pt idx="10">
                  <c:v>77718996.770000011</c:v>
                </c:pt>
                <c:pt idx="11">
                  <c:v>113565508.63</c:v>
                </c:pt>
              </c:numCache>
            </c:numRef>
          </c:val>
          <c:smooth val="0"/>
        </c:ser>
        <c:ser>
          <c:idx val="14"/>
          <c:order val="13"/>
          <c:tx>
            <c:strRef>
              <c:f>'2010'!$P$69</c:f>
              <c:strCache>
                <c:ptCount val="1"/>
                <c:pt idx="0">
                  <c:v>Saldo medio</c:v>
                </c:pt>
              </c:strCache>
            </c:strRef>
          </c:tx>
          <c:spPr>
            <a:ln w="25400">
              <a:solidFill>
                <a:srgbClr val="00B050"/>
              </a:solidFill>
            </a:ln>
          </c:spPr>
          <c:marker>
            <c:symbol val="circle"/>
            <c:size val="3"/>
          </c:marker>
          <c:val>
            <c:numRef>
              <c:f>'2010'!$P$70:$P$81</c:f>
              <c:numCache>
                <c:formatCode>_-* #,##0\ _€_-;\-* #,##0\ _€_-;_-* "-"??\ _€_-;_-@_-</c:formatCode>
                <c:ptCount val="12"/>
                <c:pt idx="0">
                  <c:v>38663077.369154118</c:v>
                </c:pt>
                <c:pt idx="1">
                  <c:v>38663077.369154118</c:v>
                </c:pt>
                <c:pt idx="2">
                  <c:v>38663077.369154118</c:v>
                </c:pt>
                <c:pt idx="3">
                  <c:v>38663077.369154118</c:v>
                </c:pt>
                <c:pt idx="4">
                  <c:v>38663077.369154118</c:v>
                </c:pt>
                <c:pt idx="5">
                  <c:v>38663077.369154118</c:v>
                </c:pt>
                <c:pt idx="6">
                  <c:v>38663077.369154118</c:v>
                </c:pt>
                <c:pt idx="7">
                  <c:v>38663077.369154118</c:v>
                </c:pt>
                <c:pt idx="8">
                  <c:v>38663077.369154118</c:v>
                </c:pt>
                <c:pt idx="9">
                  <c:v>38663077.369154118</c:v>
                </c:pt>
                <c:pt idx="10">
                  <c:v>38663077.369154118</c:v>
                </c:pt>
                <c:pt idx="11">
                  <c:v>38663077.369154118</c:v>
                </c:pt>
              </c:numCache>
            </c:numRef>
          </c:val>
          <c:smooth val="0"/>
        </c:ser>
        <c:dLbls>
          <c:showLegendKey val="0"/>
          <c:showVal val="0"/>
          <c:showCatName val="0"/>
          <c:showSerName val="0"/>
          <c:showPercent val="0"/>
          <c:showBubbleSize val="0"/>
        </c:dLbls>
        <c:dropLines>
          <c:spPr>
            <a:ln w="19050">
              <a:solidFill>
                <a:schemeClr val="tx1"/>
              </a:solidFill>
              <a:prstDash val="dash"/>
            </a:ln>
          </c:spPr>
        </c:dropLines>
        <c:marker val="1"/>
        <c:smooth val="0"/>
        <c:axId val="141214848"/>
        <c:axId val="141216768"/>
      </c:lineChart>
      <c:catAx>
        <c:axId val="141214848"/>
        <c:scaling>
          <c:orientation val="minMax"/>
        </c:scaling>
        <c:delete val="0"/>
        <c:axPos val="b"/>
        <c:title>
          <c:tx>
            <c:rich>
              <a:bodyPr/>
              <a:lstStyle/>
              <a:p>
                <a:pPr>
                  <a:defRPr lang="es-ES"/>
                </a:pPr>
                <a:r>
                  <a:rPr lang="es-ES"/>
                  <a:t>Meses</a:t>
                </a:r>
              </a:p>
            </c:rich>
          </c:tx>
          <c:overlay val="0"/>
        </c:title>
        <c:numFmt formatCode="General" sourceLinked="1"/>
        <c:majorTickMark val="none"/>
        <c:minorTickMark val="none"/>
        <c:tickLblPos val="nextTo"/>
        <c:txPr>
          <a:bodyPr/>
          <a:lstStyle/>
          <a:p>
            <a:pPr>
              <a:defRPr lang="es-ES"/>
            </a:pPr>
            <a:endParaRPr lang="es-ES"/>
          </a:p>
        </c:txPr>
        <c:crossAx val="141216768"/>
        <c:crosses val="autoZero"/>
        <c:auto val="1"/>
        <c:lblAlgn val="ctr"/>
        <c:lblOffset val="100"/>
        <c:noMultiLvlLbl val="0"/>
      </c:catAx>
      <c:valAx>
        <c:axId val="141216768"/>
        <c:scaling>
          <c:orientation val="minMax"/>
        </c:scaling>
        <c:delete val="0"/>
        <c:axPos val="l"/>
        <c:majorGridlines/>
        <c:title>
          <c:tx>
            <c:rich>
              <a:bodyPr/>
              <a:lstStyle/>
              <a:p>
                <a:pPr>
                  <a:defRPr lang="es-ES"/>
                </a:pPr>
                <a:r>
                  <a:rPr lang="es-ES"/>
                  <a:t>Saldo Inicial</a:t>
                </a:r>
              </a:p>
            </c:rich>
          </c:tx>
          <c:overlay val="0"/>
        </c:title>
        <c:numFmt formatCode="_-* #,##0\ _€_-;\-* #,##0\ _€_-;_-* &quot;-&quot;??\ _€_-;_-@_-" sourceLinked="1"/>
        <c:majorTickMark val="out"/>
        <c:minorTickMark val="none"/>
        <c:tickLblPos val="nextTo"/>
        <c:txPr>
          <a:bodyPr/>
          <a:lstStyle/>
          <a:p>
            <a:pPr>
              <a:defRPr lang="es-ES"/>
            </a:pPr>
            <a:endParaRPr lang="es-ES"/>
          </a:p>
        </c:txPr>
        <c:crossAx val="141214848"/>
        <c:crosses val="autoZero"/>
        <c:crossBetween val="midCat"/>
        <c:dispUnits>
          <c:builtInUnit val="millions"/>
          <c:dispUnitsLbl>
            <c:txPr>
              <a:bodyPr/>
              <a:lstStyle/>
              <a:p>
                <a:pPr>
                  <a:defRPr lang="es-ES"/>
                </a:pPr>
                <a:endParaRPr lang="es-ES"/>
              </a:p>
            </c:txPr>
          </c:dispUnitsLbl>
        </c:dispUnits>
      </c:valAx>
    </c:plotArea>
    <c:plotVisOnly val="1"/>
    <c:dispBlanksAs val="gap"/>
    <c:showDLblsOverMax val="0"/>
  </c:chart>
  <c:spPr>
    <a:solidFill>
      <a:schemeClr val="lt1"/>
    </a:solidFill>
    <a:ln w="19050" cap="flat" cmpd="sng" algn="ctr">
      <a:solidFill>
        <a:schemeClr val="accent2"/>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sz="1600"/>
            </a:pPr>
            <a:r>
              <a:rPr lang="es-ES" sz="1600"/>
              <a:t>Determinación del Saldo Efectivo Óptimo</a:t>
            </a:r>
          </a:p>
        </c:rich>
      </c:tx>
      <c:overlay val="1"/>
    </c:title>
    <c:autoTitleDeleted val="0"/>
    <c:plotArea>
      <c:layout>
        <c:manualLayout>
          <c:layoutTarget val="inner"/>
          <c:xMode val="edge"/>
          <c:yMode val="edge"/>
          <c:x val="0.16797259735023271"/>
          <c:y val="0.14404693003118207"/>
          <c:w val="0.58794219447668639"/>
          <c:h val="0.58360724140251696"/>
        </c:manualLayout>
      </c:layout>
      <c:lineChart>
        <c:grouping val="standard"/>
        <c:varyColors val="0"/>
        <c:ser>
          <c:idx val="0"/>
          <c:order val="0"/>
          <c:tx>
            <c:strRef>
              <c:f>'2011'!$E$25</c:f>
              <c:strCache>
                <c:ptCount val="1"/>
                <c:pt idx="0">
                  <c:v>CO=(C/2)*K</c:v>
                </c:pt>
              </c:strCache>
            </c:strRef>
          </c:tx>
          <c:marker>
            <c:symbol val="none"/>
          </c:marker>
          <c:cat>
            <c:numRef>
              <c:f>'2011'!$C$26:$C$37</c:f>
              <c:numCache>
                <c:formatCode>#,##0</c:formatCode>
                <c:ptCount val="12"/>
                <c:pt idx="0">
                  <c:v>80808713.728833273</c:v>
                </c:pt>
                <c:pt idx="1">
                  <c:v>88447375.179039687</c:v>
                </c:pt>
                <c:pt idx="2">
                  <c:v>96086036.629246131</c:v>
                </c:pt>
                <c:pt idx="3">
                  <c:v>103724698.07945254</c:v>
                </c:pt>
                <c:pt idx="4">
                  <c:v>111363359.52965893</c:v>
                </c:pt>
                <c:pt idx="5">
                  <c:v>119002020.9798654</c:v>
                </c:pt>
                <c:pt idx="6">
                  <c:v>126640682.43007182</c:v>
                </c:pt>
                <c:pt idx="7">
                  <c:v>134279343.88027826</c:v>
                </c:pt>
                <c:pt idx="8">
                  <c:v>141918005.3304846</c:v>
                </c:pt>
                <c:pt idx="9">
                  <c:v>149556666.78069106</c:v>
                </c:pt>
                <c:pt idx="10">
                  <c:v>157195328.2308974</c:v>
                </c:pt>
                <c:pt idx="11">
                  <c:v>164833989.6811038</c:v>
                </c:pt>
              </c:numCache>
            </c:numRef>
          </c:cat>
          <c:val>
            <c:numRef>
              <c:f>'2011'!$E$26:$E$37</c:f>
              <c:numCache>
                <c:formatCode>#,##0</c:formatCode>
                <c:ptCount val="12"/>
                <c:pt idx="0">
                  <c:v>92121.933650869949</c:v>
                </c:pt>
                <c:pt idx="1">
                  <c:v>100830.0077041053</c:v>
                </c:pt>
                <c:pt idx="2">
                  <c:v>109538.08175734058</c:v>
                </c:pt>
                <c:pt idx="3">
                  <c:v>118246.15581057593</c:v>
                </c:pt>
                <c:pt idx="4">
                  <c:v>126954.22986381124</c:v>
                </c:pt>
                <c:pt idx="5">
                  <c:v>135662.30391704646</c:v>
                </c:pt>
                <c:pt idx="6">
                  <c:v>144370.37797028184</c:v>
                </c:pt>
                <c:pt idx="7">
                  <c:v>153078.45202351714</c:v>
                </c:pt>
                <c:pt idx="8">
                  <c:v>161786.52607675243</c:v>
                </c:pt>
                <c:pt idx="9">
                  <c:v>170494.60012998784</c:v>
                </c:pt>
                <c:pt idx="10">
                  <c:v>179202.67418322302</c:v>
                </c:pt>
                <c:pt idx="11">
                  <c:v>187910.74823645831</c:v>
                </c:pt>
              </c:numCache>
            </c:numRef>
          </c:val>
          <c:smooth val="0"/>
        </c:ser>
        <c:ser>
          <c:idx val="2"/>
          <c:order val="1"/>
          <c:tx>
            <c:strRef>
              <c:f>'2011'!$F$25</c:f>
              <c:strCache>
                <c:ptCount val="1"/>
                <c:pt idx="0">
                  <c:v>CC=(T/C)*F</c:v>
                </c:pt>
              </c:strCache>
            </c:strRef>
          </c:tx>
          <c:marker>
            <c:symbol val="none"/>
          </c:marker>
          <c:cat>
            <c:numRef>
              <c:f>'2011'!$C$26:$C$37</c:f>
              <c:numCache>
                <c:formatCode>#,##0</c:formatCode>
                <c:ptCount val="12"/>
                <c:pt idx="0">
                  <c:v>80808713.728833273</c:v>
                </c:pt>
                <c:pt idx="1">
                  <c:v>88447375.179039687</c:v>
                </c:pt>
                <c:pt idx="2">
                  <c:v>96086036.629246131</c:v>
                </c:pt>
                <c:pt idx="3">
                  <c:v>103724698.07945254</c:v>
                </c:pt>
                <c:pt idx="4">
                  <c:v>111363359.52965893</c:v>
                </c:pt>
                <c:pt idx="5">
                  <c:v>119002020.9798654</c:v>
                </c:pt>
                <c:pt idx="6">
                  <c:v>126640682.43007182</c:v>
                </c:pt>
                <c:pt idx="7">
                  <c:v>134279343.88027826</c:v>
                </c:pt>
                <c:pt idx="8">
                  <c:v>141918005.3304846</c:v>
                </c:pt>
                <c:pt idx="9">
                  <c:v>149556666.78069106</c:v>
                </c:pt>
                <c:pt idx="10">
                  <c:v>157195328.2308974</c:v>
                </c:pt>
                <c:pt idx="11">
                  <c:v>164833989.6811038</c:v>
                </c:pt>
              </c:numCache>
            </c:numRef>
          </c:cat>
          <c:val>
            <c:numRef>
              <c:f>'2011'!$F$26:$F$37</c:f>
              <c:numCache>
                <c:formatCode>#,##0</c:formatCode>
                <c:ptCount val="12"/>
                <c:pt idx="0">
                  <c:v>138000</c:v>
                </c:pt>
                <c:pt idx="1">
                  <c:v>126081.77995113308</c:v>
                </c:pt>
                <c:pt idx="2">
                  <c:v>116058.51261831242</c:v>
                </c:pt>
                <c:pt idx="3">
                  <c:v>107511.54451215592</c:v>
                </c:pt>
                <c:pt idx="4">
                  <c:v>100137.08765322434</c:v>
                </c:pt>
                <c:pt idx="5">
                  <c:v>93709.353864383505</c:v>
                </c:pt>
                <c:pt idx="6">
                  <c:v>88057.030968201434</c:v>
                </c:pt>
                <c:pt idx="7">
                  <c:v>83047.788083635751</c:v>
                </c:pt>
                <c:pt idx="8">
                  <c:v>78577.784887902308</c:v>
                </c:pt>
                <c:pt idx="9">
                  <c:v>74564.395788063644</c:v>
                </c:pt>
                <c:pt idx="10">
                  <c:v>70941.055437721981</c:v>
                </c:pt>
                <c:pt idx="11">
                  <c:v>67653.537453976867</c:v>
                </c:pt>
              </c:numCache>
            </c:numRef>
          </c:val>
          <c:smooth val="0"/>
        </c:ser>
        <c:ser>
          <c:idx val="3"/>
          <c:order val="2"/>
          <c:tx>
            <c:strRef>
              <c:f>'2011'!$G$25</c:f>
              <c:strCache>
                <c:ptCount val="1"/>
                <c:pt idx="0">
                  <c:v>CT</c:v>
                </c:pt>
              </c:strCache>
            </c:strRef>
          </c:tx>
          <c:marker>
            <c:symbol val="none"/>
          </c:marker>
          <c:cat>
            <c:numRef>
              <c:f>'2011'!$C$26:$C$37</c:f>
              <c:numCache>
                <c:formatCode>#,##0</c:formatCode>
                <c:ptCount val="12"/>
                <c:pt idx="0">
                  <c:v>80808713.728833273</c:v>
                </c:pt>
                <c:pt idx="1">
                  <c:v>88447375.179039687</c:v>
                </c:pt>
                <c:pt idx="2">
                  <c:v>96086036.629246131</c:v>
                </c:pt>
                <c:pt idx="3">
                  <c:v>103724698.07945254</c:v>
                </c:pt>
                <c:pt idx="4">
                  <c:v>111363359.52965893</c:v>
                </c:pt>
                <c:pt idx="5">
                  <c:v>119002020.9798654</c:v>
                </c:pt>
                <c:pt idx="6">
                  <c:v>126640682.43007182</c:v>
                </c:pt>
                <c:pt idx="7">
                  <c:v>134279343.88027826</c:v>
                </c:pt>
                <c:pt idx="8">
                  <c:v>141918005.3304846</c:v>
                </c:pt>
                <c:pt idx="9">
                  <c:v>149556666.78069106</c:v>
                </c:pt>
                <c:pt idx="10">
                  <c:v>157195328.2308974</c:v>
                </c:pt>
                <c:pt idx="11">
                  <c:v>164833989.6811038</c:v>
                </c:pt>
              </c:numCache>
            </c:numRef>
          </c:cat>
          <c:val>
            <c:numRef>
              <c:f>'2011'!$G$26:$G$37</c:f>
              <c:numCache>
                <c:formatCode>#,##0</c:formatCode>
                <c:ptCount val="12"/>
                <c:pt idx="0">
                  <c:v>230121.93365086996</c:v>
                </c:pt>
                <c:pt idx="1">
                  <c:v>226911.78765523841</c:v>
                </c:pt>
                <c:pt idx="2">
                  <c:v>225596.59437565311</c:v>
                </c:pt>
                <c:pt idx="3">
                  <c:v>225757.70032273181</c:v>
                </c:pt>
                <c:pt idx="4">
                  <c:v>227091.31751703555</c:v>
                </c:pt>
                <c:pt idx="5">
                  <c:v>229371.65778143008</c:v>
                </c:pt>
                <c:pt idx="6">
                  <c:v>232427.40893848331</c:v>
                </c:pt>
                <c:pt idx="7">
                  <c:v>236126.24010715296</c:v>
                </c:pt>
                <c:pt idx="8">
                  <c:v>240364.31096465475</c:v>
                </c:pt>
                <c:pt idx="9">
                  <c:v>245058.99591805131</c:v>
                </c:pt>
                <c:pt idx="10">
                  <c:v>250143.729620945</c:v>
                </c:pt>
                <c:pt idx="11">
                  <c:v>255564.28569043521</c:v>
                </c:pt>
              </c:numCache>
            </c:numRef>
          </c:val>
          <c:smooth val="0"/>
        </c:ser>
        <c:dLbls>
          <c:showLegendKey val="0"/>
          <c:showVal val="0"/>
          <c:showCatName val="0"/>
          <c:showSerName val="0"/>
          <c:showPercent val="0"/>
          <c:showBubbleSize val="0"/>
        </c:dLbls>
        <c:marker val="1"/>
        <c:smooth val="0"/>
        <c:axId val="141975936"/>
        <c:axId val="141977856"/>
      </c:lineChart>
      <c:catAx>
        <c:axId val="141975936"/>
        <c:scaling>
          <c:orientation val="minMax"/>
        </c:scaling>
        <c:delete val="0"/>
        <c:axPos val="b"/>
        <c:title>
          <c:tx>
            <c:rich>
              <a:bodyPr/>
              <a:lstStyle/>
              <a:p>
                <a:pPr>
                  <a:defRPr lang="es-ES"/>
                </a:pPr>
                <a:r>
                  <a:rPr lang="es-ES"/>
                  <a:t>Saldo de Efectivo</a:t>
                </a:r>
              </a:p>
            </c:rich>
          </c:tx>
          <c:overlay val="0"/>
        </c:title>
        <c:numFmt formatCode="#,##0" sourceLinked="1"/>
        <c:majorTickMark val="out"/>
        <c:minorTickMark val="none"/>
        <c:tickLblPos val="nextTo"/>
        <c:spPr>
          <a:ln w="3175">
            <a:solidFill>
              <a:srgbClr val="000000"/>
            </a:solidFill>
            <a:prstDash val="solid"/>
          </a:ln>
        </c:spPr>
        <c:txPr>
          <a:bodyPr rot="-2220000" vert="horz"/>
          <a:lstStyle/>
          <a:p>
            <a:pPr>
              <a:defRPr lang="es-ES"/>
            </a:pPr>
            <a:endParaRPr lang="es-ES"/>
          </a:p>
        </c:txPr>
        <c:crossAx val="141977856"/>
        <c:crosses val="autoZero"/>
        <c:auto val="1"/>
        <c:lblAlgn val="ctr"/>
        <c:lblOffset val="100"/>
        <c:tickLblSkip val="1"/>
        <c:tickMarkSkip val="1"/>
        <c:noMultiLvlLbl val="0"/>
      </c:catAx>
      <c:valAx>
        <c:axId val="141977856"/>
        <c:scaling>
          <c:orientation val="minMax"/>
        </c:scaling>
        <c:delete val="0"/>
        <c:axPos val="l"/>
        <c:majorGridlines>
          <c:spPr>
            <a:ln w="3175">
              <a:solidFill>
                <a:srgbClr val="000000"/>
              </a:solidFill>
              <a:prstDash val="solid"/>
            </a:ln>
          </c:spPr>
        </c:majorGridlines>
        <c:title>
          <c:tx>
            <c:rich>
              <a:bodyPr rot="-5400000" vert="horz"/>
              <a:lstStyle/>
              <a:p>
                <a:pPr>
                  <a:defRPr lang="es-ES"/>
                </a:pPr>
                <a:r>
                  <a:rPr lang="es-ES"/>
                  <a:t>Costos de Mantener Efectivo</a:t>
                </a:r>
              </a:p>
            </c:rich>
          </c:tx>
          <c:layout>
            <c:manualLayout>
              <c:xMode val="edge"/>
              <c:yMode val="edge"/>
              <c:x val="2.2626549711627541E-2"/>
              <c:y val="0.19402794154017824"/>
            </c:manualLayout>
          </c:layout>
          <c:overlay val="0"/>
        </c:title>
        <c:numFmt formatCode="#,##0" sourceLinked="1"/>
        <c:majorTickMark val="out"/>
        <c:minorTickMark val="none"/>
        <c:tickLblPos val="nextTo"/>
        <c:spPr>
          <a:ln w="3175">
            <a:solidFill>
              <a:srgbClr val="000000"/>
            </a:solidFill>
            <a:prstDash val="solid"/>
          </a:ln>
        </c:spPr>
        <c:txPr>
          <a:bodyPr rot="0" vert="horz"/>
          <a:lstStyle/>
          <a:p>
            <a:pPr>
              <a:defRPr lang="es-ES"/>
            </a:pPr>
            <a:endParaRPr lang="es-ES"/>
          </a:p>
        </c:txPr>
        <c:crossAx val="141975936"/>
        <c:crosses val="autoZero"/>
        <c:crossBetween val="between"/>
      </c:valAx>
      <c:spPr>
        <a:noFill/>
        <a:ln w="12700">
          <a:solidFill>
            <a:srgbClr val="808080"/>
          </a:solidFill>
          <a:prstDash val="solid"/>
        </a:ln>
      </c:spPr>
    </c:plotArea>
    <c:legend>
      <c:legendPos val="r"/>
      <c:overlay val="0"/>
      <c:spPr>
        <a:solidFill>
          <a:srgbClr val="FFFFFF"/>
        </a:solidFill>
        <a:ln w="25400">
          <a:noFill/>
        </a:ln>
      </c:spPr>
      <c:txPr>
        <a:bodyPr/>
        <a:lstStyle/>
        <a:p>
          <a:pPr>
            <a:defRPr lang="es-ES"/>
          </a:pPr>
          <a:endParaRPr lang="es-ES"/>
        </a:p>
      </c:txPr>
    </c:legend>
    <c:plotVisOnly val="1"/>
    <c:dispBlanksAs val="gap"/>
    <c:showDLblsOverMax val="0"/>
  </c:chart>
  <c:spPr>
    <a:solidFill>
      <a:schemeClr val="lt1"/>
    </a:solidFill>
    <a:ln w="19050" cap="flat" cmpd="sng" algn="ctr">
      <a:solidFill>
        <a:schemeClr val="accent3"/>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cat>
            <c:numRef>
              <c:f>'2010'!$C$69:$O$69</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'2011'!$C$70:$C$83</c:f>
              <c:numCache>
                <c:formatCode>General</c:formatCode>
                <c:ptCount val="14"/>
                <c:pt idx="0" formatCode="_-* #,##0\ _€_-;\-* #,##0\ _€_-;_-* &quot;-&quot;??\ _€_-;_-@_-">
                  <c:v>98904537.061679244</c:v>
                </c:pt>
                <c:pt idx="1">
                  <c:v>0</c:v>
                </c:pt>
              </c:numCache>
            </c:numRef>
          </c:val>
          <c:smooth val="0"/>
        </c:ser>
        <c:ser>
          <c:idx val="1"/>
          <c:order val="1"/>
          <c:cat>
            <c:numRef>
              <c:f>'2010'!$C$69:$O$69</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'2011'!$D$70:$D$82</c:f>
              <c:numCache>
                <c:formatCode>_-* #,##0\ _€_-;\-* #,##0\ _€_-;_-* "-"??\ _€_-;_-@_-</c:formatCode>
                <c:ptCount val="13"/>
                <c:pt idx="1">
                  <c:v>98904537.061679244</c:v>
                </c:pt>
                <c:pt idx="2" formatCode="General">
                  <c:v>0</c:v>
                </c:pt>
              </c:numCache>
            </c:numRef>
          </c:val>
          <c:smooth val="0"/>
        </c:ser>
        <c:ser>
          <c:idx val="2"/>
          <c:order val="2"/>
          <c:cat>
            <c:numRef>
              <c:f>'2010'!$C$69:$O$69</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'2011'!$E$70:$E$83</c:f>
              <c:numCache>
                <c:formatCode>General</c:formatCode>
                <c:ptCount val="14"/>
                <c:pt idx="2" formatCode="_-* #,##0\ _€_-;\-* #,##0\ _€_-;_-* &quot;-&quot;??\ _€_-;_-@_-">
                  <c:v>98904537.061679244</c:v>
                </c:pt>
                <c:pt idx="3">
                  <c:v>0</c:v>
                </c:pt>
              </c:numCache>
            </c:numRef>
          </c:val>
          <c:smooth val="0"/>
        </c:ser>
        <c:ser>
          <c:idx val="3"/>
          <c:order val="3"/>
          <c:cat>
            <c:numRef>
              <c:f>'2010'!$C$69:$O$69</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'2011'!$F$70:$F$83</c:f>
              <c:numCache>
                <c:formatCode>General</c:formatCode>
                <c:ptCount val="14"/>
                <c:pt idx="3" formatCode="_-* #,##0\ _€_-;\-* #,##0\ _€_-;_-* &quot;-&quot;??\ _€_-;_-@_-">
                  <c:v>98904537.061679244</c:v>
                </c:pt>
                <c:pt idx="4">
                  <c:v>0</c:v>
                </c:pt>
              </c:numCache>
            </c:numRef>
          </c:val>
          <c:smooth val="0"/>
        </c:ser>
        <c:ser>
          <c:idx val="4"/>
          <c:order val="4"/>
          <c:cat>
            <c:numRef>
              <c:f>'2010'!$C$69:$O$69</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'2011'!$G$70:$G$83</c:f>
              <c:numCache>
                <c:formatCode>General</c:formatCode>
                <c:ptCount val="14"/>
                <c:pt idx="4" formatCode="_-* #,##0\ _€_-;\-* #,##0\ _€_-;_-* &quot;-&quot;??\ _€_-;_-@_-">
                  <c:v>98904537.061679244</c:v>
                </c:pt>
                <c:pt idx="5">
                  <c:v>0</c:v>
                </c:pt>
              </c:numCache>
            </c:numRef>
          </c:val>
          <c:smooth val="0"/>
        </c:ser>
        <c:ser>
          <c:idx val="5"/>
          <c:order val="5"/>
          <c:cat>
            <c:numRef>
              <c:f>'2010'!$C$69:$O$69</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'2011'!$H$70:$H$83</c:f>
              <c:numCache>
                <c:formatCode>General</c:formatCode>
                <c:ptCount val="14"/>
                <c:pt idx="5" formatCode="_-* #,##0\ _€_-;\-* #,##0\ _€_-;_-* &quot;-&quot;??\ _€_-;_-@_-">
                  <c:v>98904537.061679244</c:v>
                </c:pt>
                <c:pt idx="6">
                  <c:v>0</c:v>
                </c:pt>
              </c:numCache>
            </c:numRef>
          </c:val>
          <c:smooth val="0"/>
        </c:ser>
        <c:ser>
          <c:idx val="6"/>
          <c:order val="6"/>
          <c:cat>
            <c:numRef>
              <c:f>'2010'!$C$69:$O$69</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'2011'!$I$70:$I$83</c:f>
              <c:numCache>
                <c:formatCode>General</c:formatCode>
                <c:ptCount val="14"/>
                <c:pt idx="6" formatCode="_-* #,##0\ _€_-;\-* #,##0\ _€_-;_-* &quot;-&quot;??\ _€_-;_-@_-">
                  <c:v>98904537.061679244</c:v>
                </c:pt>
                <c:pt idx="7">
                  <c:v>0</c:v>
                </c:pt>
              </c:numCache>
            </c:numRef>
          </c:val>
          <c:smooth val="0"/>
        </c:ser>
        <c:ser>
          <c:idx val="7"/>
          <c:order val="7"/>
          <c:cat>
            <c:numRef>
              <c:f>'2010'!$C$69:$O$69</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'2011'!$J$70:$J$83</c:f>
              <c:numCache>
                <c:formatCode>General</c:formatCode>
                <c:ptCount val="14"/>
                <c:pt idx="7" formatCode="_-* #,##0\ _€_-;\-* #,##0\ _€_-;_-* &quot;-&quot;??\ _€_-;_-@_-">
                  <c:v>98904537.061679244</c:v>
                </c:pt>
                <c:pt idx="8">
                  <c:v>0</c:v>
                </c:pt>
              </c:numCache>
            </c:numRef>
          </c:val>
          <c:smooth val="0"/>
        </c:ser>
        <c:ser>
          <c:idx val="8"/>
          <c:order val="8"/>
          <c:cat>
            <c:numRef>
              <c:f>'2010'!$C$69:$O$69</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'2011'!$K$70:$K$83</c:f>
              <c:numCache>
                <c:formatCode>General</c:formatCode>
                <c:ptCount val="14"/>
                <c:pt idx="8" formatCode="_-* #,##0\ _€_-;\-* #,##0\ _€_-;_-* &quot;-&quot;??\ _€_-;_-@_-">
                  <c:v>98904537.061679244</c:v>
                </c:pt>
                <c:pt idx="9">
                  <c:v>0</c:v>
                </c:pt>
              </c:numCache>
            </c:numRef>
          </c:val>
          <c:smooth val="0"/>
        </c:ser>
        <c:ser>
          <c:idx val="9"/>
          <c:order val="9"/>
          <c:cat>
            <c:numRef>
              <c:f>'2010'!$C$69:$O$69</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'2011'!$L$70:$L$83</c:f>
              <c:numCache>
                <c:formatCode>General</c:formatCode>
                <c:ptCount val="14"/>
                <c:pt idx="9" formatCode="_-* #,##0\ _€_-;\-* #,##0\ _€_-;_-* &quot;-&quot;??\ _€_-;_-@_-">
                  <c:v>98904537.061679244</c:v>
                </c:pt>
                <c:pt idx="10">
                  <c:v>0</c:v>
                </c:pt>
              </c:numCache>
            </c:numRef>
          </c:val>
          <c:smooth val="0"/>
        </c:ser>
        <c:ser>
          <c:idx val="10"/>
          <c:order val="10"/>
          <c:cat>
            <c:numRef>
              <c:f>'2010'!$C$69:$O$69</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'2011'!$M$70:$M$82</c:f>
              <c:numCache>
                <c:formatCode>General</c:formatCode>
                <c:ptCount val="13"/>
                <c:pt idx="10" formatCode="_-* #,##0\ _€_-;\-* #,##0\ _€_-;_-* &quot;-&quot;??\ _€_-;_-@_-">
                  <c:v>98904537.061679244</c:v>
                </c:pt>
                <c:pt idx="11">
                  <c:v>0</c:v>
                </c:pt>
              </c:numCache>
            </c:numRef>
          </c:val>
          <c:smooth val="0"/>
        </c:ser>
        <c:ser>
          <c:idx val="11"/>
          <c:order val="11"/>
          <c:cat>
            <c:numRef>
              <c:f>'2010'!$C$69:$O$69</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'2011'!$N$70:$N$83</c:f>
              <c:numCache>
                <c:formatCode>General</c:formatCode>
                <c:ptCount val="14"/>
                <c:pt idx="11" formatCode="_-* #,##0\ _€_-;\-* #,##0\ _€_-;_-* &quot;-&quot;??\ _€_-;_-@_-">
                  <c:v>98904537.061679244</c:v>
                </c:pt>
                <c:pt idx="12">
                  <c:v>0</c:v>
                </c:pt>
              </c:numCache>
            </c:numRef>
          </c:val>
          <c:smooth val="0"/>
        </c:ser>
        <c:ser>
          <c:idx val="12"/>
          <c:order val="12"/>
          <c:cat>
            <c:numRef>
              <c:f>'2010'!$C$69:$O$69</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'2011'!$O$69:$O$82</c:f>
              <c:numCache>
                <c:formatCode>General</c:formatCode>
                <c:ptCount val="14"/>
                <c:pt idx="0">
                  <c:v>12</c:v>
                </c:pt>
                <c:pt idx="13" formatCode="_-* #,##0\ _€_-;\-* #,##0\ _€_-;_-* &quot;-&quot;??\ _€_-;_-@_-">
                  <c:v>98904537.061679244</c:v>
                </c:pt>
              </c:numCache>
            </c:numRef>
          </c:val>
          <c:smooth val="0"/>
        </c:ser>
        <c:ser>
          <c:idx val="13"/>
          <c:order val="13"/>
          <c:tx>
            <c:strRef>
              <c:f>'2011'!$J$25</c:f>
              <c:strCache>
                <c:ptCount val="1"/>
                <c:pt idx="0">
                  <c:v>Egresos Mensuales 2011</c:v>
                </c:pt>
              </c:strCache>
            </c:strRef>
          </c:tx>
          <c:val>
            <c:numRef>
              <c:f>'2011'!$J$26:$J$37</c:f>
              <c:numCache>
                <c:formatCode>_-* #,##0\ _€_-;\-* #,##0\ _€_-;_-* "-"??\ _€_-;_-@_-</c:formatCode>
                <c:ptCount val="12"/>
                <c:pt idx="0">
                  <c:v>47673135.080000006</c:v>
                </c:pt>
                <c:pt idx="1">
                  <c:v>86658842.700000063</c:v>
                </c:pt>
                <c:pt idx="2">
                  <c:v>89811945.429999977</c:v>
                </c:pt>
                <c:pt idx="3">
                  <c:v>97004669.23999998</c:v>
                </c:pt>
                <c:pt idx="4">
                  <c:v>81675137.749999985</c:v>
                </c:pt>
                <c:pt idx="5">
                  <c:v>79191606.329999894</c:v>
                </c:pt>
                <c:pt idx="6">
                  <c:v>83351635.051999971</c:v>
                </c:pt>
                <c:pt idx="7">
                  <c:v>72496191.299999937</c:v>
                </c:pt>
                <c:pt idx="8">
                  <c:v>70492250.779999912</c:v>
                </c:pt>
                <c:pt idx="9">
                  <c:v>79423778.963999957</c:v>
                </c:pt>
                <c:pt idx="10">
                  <c:v>80554930.909999967</c:v>
                </c:pt>
                <c:pt idx="11">
                  <c:v>101370441.20999996</c:v>
                </c:pt>
              </c:numCache>
            </c:numRef>
          </c:val>
          <c:smooth val="0"/>
        </c:ser>
        <c:ser>
          <c:idx val="14"/>
          <c:order val="14"/>
          <c:tx>
            <c:strRef>
              <c:f>'2011'!$P$69</c:f>
              <c:strCache>
                <c:ptCount val="1"/>
                <c:pt idx="0">
                  <c:v>Saldo medio</c:v>
                </c:pt>
              </c:strCache>
            </c:strRef>
          </c:tx>
          <c:spPr>
            <a:ln w="25400">
              <a:solidFill>
                <a:srgbClr val="00B050"/>
              </a:solidFill>
            </a:ln>
          </c:spPr>
          <c:marker>
            <c:symbol val="circle"/>
            <c:size val="3"/>
          </c:marker>
          <c:val>
            <c:numRef>
              <c:f>'2011'!$P$70:$P$81</c:f>
              <c:numCache>
                <c:formatCode>_-* #,##0\ _€_-;\-* #,##0\ _€_-;_-* "-"??\ _€_-;_-@_-</c:formatCode>
                <c:ptCount val="12"/>
                <c:pt idx="0">
                  <c:v>49452268.530839637</c:v>
                </c:pt>
                <c:pt idx="1">
                  <c:v>49452268.530839637</c:v>
                </c:pt>
                <c:pt idx="2">
                  <c:v>49452268.530839637</c:v>
                </c:pt>
                <c:pt idx="3">
                  <c:v>49452268.530839637</c:v>
                </c:pt>
                <c:pt idx="4">
                  <c:v>49452268.530839637</c:v>
                </c:pt>
                <c:pt idx="5">
                  <c:v>49452268.530839637</c:v>
                </c:pt>
                <c:pt idx="6">
                  <c:v>49452268.530839637</c:v>
                </c:pt>
                <c:pt idx="7">
                  <c:v>49452268.530839637</c:v>
                </c:pt>
                <c:pt idx="8">
                  <c:v>49452268.530839637</c:v>
                </c:pt>
                <c:pt idx="9">
                  <c:v>49452268.530839637</c:v>
                </c:pt>
                <c:pt idx="10">
                  <c:v>49452268.530839637</c:v>
                </c:pt>
                <c:pt idx="11">
                  <c:v>49452268.530839637</c:v>
                </c:pt>
              </c:numCache>
            </c:numRef>
          </c:val>
          <c:smooth val="0"/>
        </c:ser>
        <c:dLbls>
          <c:showLegendKey val="0"/>
          <c:showVal val="0"/>
          <c:showCatName val="0"/>
          <c:showSerName val="0"/>
          <c:showPercent val="0"/>
          <c:showBubbleSize val="0"/>
        </c:dLbls>
        <c:dropLines>
          <c:spPr>
            <a:ln w="19050">
              <a:solidFill>
                <a:schemeClr val="tx1"/>
              </a:solidFill>
              <a:prstDash val="dash"/>
            </a:ln>
          </c:spPr>
        </c:dropLines>
        <c:marker val="1"/>
        <c:smooth val="0"/>
        <c:axId val="141728000"/>
        <c:axId val="141738368"/>
      </c:lineChart>
      <c:catAx>
        <c:axId val="141728000"/>
        <c:scaling>
          <c:orientation val="minMax"/>
        </c:scaling>
        <c:delete val="0"/>
        <c:axPos val="b"/>
        <c:title>
          <c:tx>
            <c:rich>
              <a:bodyPr/>
              <a:lstStyle/>
              <a:p>
                <a:pPr>
                  <a:defRPr lang="es-ES"/>
                </a:pPr>
                <a:r>
                  <a:rPr lang="es-ES"/>
                  <a:t>Meses</a:t>
                </a:r>
              </a:p>
            </c:rich>
          </c:tx>
          <c:overlay val="0"/>
        </c:title>
        <c:numFmt formatCode="General" sourceLinked="1"/>
        <c:majorTickMark val="none"/>
        <c:minorTickMark val="none"/>
        <c:tickLblPos val="nextTo"/>
        <c:txPr>
          <a:bodyPr/>
          <a:lstStyle/>
          <a:p>
            <a:pPr>
              <a:defRPr lang="es-ES"/>
            </a:pPr>
            <a:endParaRPr lang="es-ES"/>
          </a:p>
        </c:txPr>
        <c:crossAx val="141738368"/>
        <c:crosses val="autoZero"/>
        <c:auto val="1"/>
        <c:lblAlgn val="ctr"/>
        <c:lblOffset val="100"/>
        <c:noMultiLvlLbl val="0"/>
      </c:catAx>
      <c:valAx>
        <c:axId val="141738368"/>
        <c:scaling>
          <c:orientation val="minMax"/>
        </c:scaling>
        <c:delete val="0"/>
        <c:axPos val="l"/>
        <c:majorGridlines/>
        <c:title>
          <c:tx>
            <c:rich>
              <a:bodyPr/>
              <a:lstStyle/>
              <a:p>
                <a:pPr>
                  <a:defRPr lang="es-ES"/>
                </a:pPr>
                <a:r>
                  <a:rPr lang="es-ES"/>
                  <a:t>Saldo Inicial</a:t>
                </a:r>
              </a:p>
            </c:rich>
          </c:tx>
          <c:overlay val="0"/>
        </c:title>
        <c:numFmt formatCode="_-* #,##0\ _€_-;\-* #,##0\ _€_-;_-* &quot;-&quot;??\ _€_-;_-@_-" sourceLinked="1"/>
        <c:majorTickMark val="out"/>
        <c:minorTickMark val="none"/>
        <c:tickLblPos val="nextTo"/>
        <c:txPr>
          <a:bodyPr/>
          <a:lstStyle/>
          <a:p>
            <a:pPr>
              <a:defRPr lang="es-ES"/>
            </a:pPr>
            <a:endParaRPr lang="es-ES"/>
          </a:p>
        </c:txPr>
        <c:crossAx val="141728000"/>
        <c:crosses val="autoZero"/>
        <c:crossBetween val="midCat"/>
        <c:dispUnits>
          <c:builtInUnit val="millions"/>
          <c:dispUnitsLbl>
            <c:txPr>
              <a:bodyPr/>
              <a:lstStyle/>
              <a:p>
                <a:pPr>
                  <a:defRPr lang="es-ES"/>
                </a:pPr>
                <a:endParaRPr lang="es-ES"/>
              </a:p>
            </c:txPr>
          </c:dispUnitsLbl>
        </c:dispUnits>
      </c:valAx>
    </c:plotArea>
    <c:plotVisOnly val="1"/>
    <c:dispBlanksAs val="gap"/>
    <c:showDLblsOverMax val="0"/>
  </c:chart>
  <c:spPr>
    <a:solidFill>
      <a:schemeClr val="lt1"/>
    </a:solidFill>
    <a:ln w="19050" cap="flat" cmpd="sng" algn="ctr">
      <a:solidFill>
        <a:schemeClr val="accent3"/>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sz="1600"/>
            </a:pPr>
            <a:r>
              <a:rPr lang="es-ES" sz="1600"/>
              <a:t>Determinación del Saldo Efectivo Óptimo</a:t>
            </a:r>
          </a:p>
        </c:rich>
      </c:tx>
      <c:overlay val="1"/>
    </c:title>
    <c:autoTitleDeleted val="0"/>
    <c:plotArea>
      <c:layout>
        <c:manualLayout>
          <c:layoutTarget val="inner"/>
          <c:xMode val="edge"/>
          <c:yMode val="edge"/>
          <c:x val="0.15750827068597326"/>
          <c:y val="0.13631205059902912"/>
          <c:w val="0.6544428705452483"/>
          <c:h val="0.56892322041736954"/>
        </c:manualLayout>
      </c:layout>
      <c:lineChart>
        <c:grouping val="standard"/>
        <c:varyColors val="0"/>
        <c:ser>
          <c:idx val="0"/>
          <c:order val="0"/>
          <c:tx>
            <c:strRef>
              <c:f>'2012'!$E$25</c:f>
              <c:strCache>
                <c:ptCount val="1"/>
                <c:pt idx="0">
                  <c:v>CO=(C/2)*K</c:v>
                </c:pt>
              </c:strCache>
            </c:strRef>
          </c:tx>
          <c:marker>
            <c:symbol val="none"/>
          </c:marker>
          <c:cat>
            <c:numRef>
              <c:f>'2012'!$C$26:$C$37</c:f>
              <c:numCache>
                <c:formatCode>#,##0</c:formatCode>
                <c:ptCount val="12"/>
                <c:pt idx="0">
                  <c:v>67718140.164166644</c:v>
                </c:pt>
                <c:pt idx="1">
                  <c:v>73399324.95652917</c:v>
                </c:pt>
                <c:pt idx="2">
                  <c:v>79080509.748891726</c:v>
                </c:pt>
                <c:pt idx="3">
                  <c:v>84761694.541254237</c:v>
                </c:pt>
                <c:pt idx="4">
                  <c:v>90442879.333616823</c:v>
                </c:pt>
                <c:pt idx="5">
                  <c:v>96124064.125979349</c:v>
                </c:pt>
                <c:pt idx="6">
                  <c:v>101805248.9183419</c:v>
                </c:pt>
                <c:pt idx="7">
                  <c:v>107486433.71070443</c:v>
                </c:pt>
                <c:pt idx="8">
                  <c:v>113167618.503067</c:v>
                </c:pt>
                <c:pt idx="9">
                  <c:v>118848803.29542954</c:v>
                </c:pt>
                <c:pt idx="10">
                  <c:v>124529988.08779204</c:v>
                </c:pt>
                <c:pt idx="11">
                  <c:v>130211172.88015456</c:v>
                </c:pt>
              </c:numCache>
            </c:numRef>
          </c:cat>
          <c:val>
            <c:numRef>
              <c:f>'2012'!$E$26:$E$37</c:f>
              <c:numCache>
                <c:formatCode>#,##0</c:formatCode>
                <c:ptCount val="12"/>
                <c:pt idx="0">
                  <c:v>78891.63329125414</c:v>
                </c:pt>
                <c:pt idx="1">
                  <c:v>85510.213574356443</c:v>
                </c:pt>
                <c:pt idx="2">
                  <c:v>92128.793857458848</c:v>
                </c:pt>
                <c:pt idx="3">
                  <c:v>98747.374140561267</c:v>
                </c:pt>
                <c:pt idx="4">
                  <c:v>105365.95442366357</c:v>
                </c:pt>
                <c:pt idx="5">
                  <c:v>111984.53470676597</c:v>
                </c:pt>
                <c:pt idx="6">
                  <c:v>118603.11498986832</c:v>
                </c:pt>
                <c:pt idx="7">
                  <c:v>125221.69527297067</c:v>
                </c:pt>
                <c:pt idx="8">
                  <c:v>131840.27555607303</c:v>
                </c:pt>
                <c:pt idx="9">
                  <c:v>138458.85583917538</c:v>
                </c:pt>
                <c:pt idx="10">
                  <c:v>145077.43612227775</c:v>
                </c:pt>
                <c:pt idx="11">
                  <c:v>151696.0164053801</c:v>
                </c:pt>
              </c:numCache>
            </c:numRef>
          </c:val>
          <c:smooth val="0"/>
        </c:ser>
        <c:ser>
          <c:idx val="2"/>
          <c:order val="1"/>
          <c:tx>
            <c:strRef>
              <c:f>'2012'!$F$25</c:f>
              <c:strCache>
                <c:ptCount val="1"/>
                <c:pt idx="0">
                  <c:v>CC=(T/C)*F</c:v>
                </c:pt>
              </c:strCache>
            </c:strRef>
          </c:tx>
          <c:marker>
            <c:symbol val="none"/>
          </c:marker>
          <c:cat>
            <c:numRef>
              <c:f>'2012'!$C$26:$C$37</c:f>
              <c:numCache>
                <c:formatCode>#,##0</c:formatCode>
                <c:ptCount val="12"/>
                <c:pt idx="0">
                  <c:v>67718140.164166644</c:v>
                </c:pt>
                <c:pt idx="1">
                  <c:v>73399324.95652917</c:v>
                </c:pt>
                <c:pt idx="2">
                  <c:v>79080509.748891726</c:v>
                </c:pt>
                <c:pt idx="3">
                  <c:v>84761694.541254237</c:v>
                </c:pt>
                <c:pt idx="4">
                  <c:v>90442879.333616823</c:v>
                </c:pt>
                <c:pt idx="5">
                  <c:v>96124064.125979349</c:v>
                </c:pt>
                <c:pt idx="6">
                  <c:v>101805248.9183419</c:v>
                </c:pt>
                <c:pt idx="7">
                  <c:v>107486433.71070443</c:v>
                </c:pt>
                <c:pt idx="8">
                  <c:v>113167618.503067</c:v>
                </c:pt>
                <c:pt idx="9">
                  <c:v>118848803.29542954</c:v>
                </c:pt>
                <c:pt idx="10">
                  <c:v>124529988.08779204</c:v>
                </c:pt>
                <c:pt idx="11">
                  <c:v>130211172.88015456</c:v>
                </c:pt>
              </c:numCache>
            </c:numRef>
          </c:cat>
          <c:val>
            <c:numRef>
              <c:f>'2012'!$F$26:$F$37</c:f>
              <c:numCache>
                <c:formatCode>#,##0</c:formatCode>
                <c:ptCount val="12"/>
                <c:pt idx="0">
                  <c:v>150000</c:v>
                </c:pt>
                <c:pt idx="1">
                  <c:v>138389.8425583739</c:v>
                </c:pt>
                <c:pt idx="2">
                  <c:v>128447.84456852028</c:v>
                </c:pt>
                <c:pt idx="3">
                  <c:v>119838.57896660085</c:v>
                </c:pt>
                <c:pt idx="4">
                  <c:v>112310.89832021153</c:v>
                </c:pt>
                <c:pt idx="5">
                  <c:v>105673.02908991008</c:v>
                </c:pt>
                <c:pt idx="6">
                  <c:v>99776.004995307419</c:v>
                </c:pt>
                <c:pt idx="7">
                  <c:v>94502.35414791145</c:v>
                </c:pt>
                <c:pt idx="8">
                  <c:v>89758.193721728923</c:v>
                </c:pt>
                <c:pt idx="9">
                  <c:v>85467.591956945107</c:v>
                </c:pt>
                <c:pt idx="10">
                  <c:v>81568.473430383165</c:v>
                </c:pt>
                <c:pt idx="11">
                  <c:v>78009.596257719633</c:v>
                </c:pt>
              </c:numCache>
            </c:numRef>
          </c:val>
          <c:smooth val="0"/>
        </c:ser>
        <c:ser>
          <c:idx val="3"/>
          <c:order val="2"/>
          <c:tx>
            <c:strRef>
              <c:f>'2012'!$G$25</c:f>
              <c:strCache>
                <c:ptCount val="1"/>
                <c:pt idx="0">
                  <c:v>CT</c:v>
                </c:pt>
              </c:strCache>
            </c:strRef>
          </c:tx>
          <c:marker>
            <c:symbol val="none"/>
          </c:marker>
          <c:cat>
            <c:numRef>
              <c:f>'2012'!$C$26:$C$37</c:f>
              <c:numCache>
                <c:formatCode>#,##0</c:formatCode>
                <c:ptCount val="12"/>
                <c:pt idx="0">
                  <c:v>67718140.164166644</c:v>
                </c:pt>
                <c:pt idx="1">
                  <c:v>73399324.95652917</c:v>
                </c:pt>
                <c:pt idx="2">
                  <c:v>79080509.748891726</c:v>
                </c:pt>
                <c:pt idx="3">
                  <c:v>84761694.541254237</c:v>
                </c:pt>
                <c:pt idx="4">
                  <c:v>90442879.333616823</c:v>
                </c:pt>
                <c:pt idx="5">
                  <c:v>96124064.125979349</c:v>
                </c:pt>
                <c:pt idx="6">
                  <c:v>101805248.9183419</c:v>
                </c:pt>
                <c:pt idx="7">
                  <c:v>107486433.71070443</c:v>
                </c:pt>
                <c:pt idx="8">
                  <c:v>113167618.503067</c:v>
                </c:pt>
                <c:pt idx="9">
                  <c:v>118848803.29542954</c:v>
                </c:pt>
                <c:pt idx="10">
                  <c:v>124529988.08779204</c:v>
                </c:pt>
                <c:pt idx="11">
                  <c:v>130211172.88015456</c:v>
                </c:pt>
              </c:numCache>
            </c:numRef>
          </c:cat>
          <c:val>
            <c:numRef>
              <c:f>'2012'!$G$26:$G$37</c:f>
              <c:numCache>
                <c:formatCode>#,##0</c:formatCode>
                <c:ptCount val="12"/>
                <c:pt idx="0">
                  <c:v>228891.63329125408</c:v>
                </c:pt>
                <c:pt idx="1">
                  <c:v>223900.05613273033</c:v>
                </c:pt>
                <c:pt idx="2">
                  <c:v>220576.63842597912</c:v>
                </c:pt>
                <c:pt idx="3">
                  <c:v>218585.95310716203</c:v>
                </c:pt>
                <c:pt idx="4">
                  <c:v>217676.85274387512</c:v>
                </c:pt>
                <c:pt idx="5">
                  <c:v>217657.56379667597</c:v>
                </c:pt>
                <c:pt idx="6">
                  <c:v>218379.11998517578</c:v>
                </c:pt>
                <c:pt idx="7">
                  <c:v>219724.04942088213</c:v>
                </c:pt>
                <c:pt idx="8">
                  <c:v>221598.46927780192</c:v>
                </c:pt>
                <c:pt idx="9">
                  <c:v>223926.44779612042</c:v>
                </c:pt>
                <c:pt idx="10">
                  <c:v>226645.90955266092</c:v>
                </c:pt>
                <c:pt idx="11">
                  <c:v>229705.61266309978</c:v>
                </c:pt>
              </c:numCache>
            </c:numRef>
          </c:val>
          <c:smooth val="0"/>
        </c:ser>
        <c:dLbls>
          <c:showLegendKey val="0"/>
          <c:showVal val="0"/>
          <c:showCatName val="0"/>
          <c:showSerName val="0"/>
          <c:showPercent val="0"/>
          <c:showBubbleSize val="0"/>
        </c:dLbls>
        <c:marker val="1"/>
        <c:smooth val="0"/>
        <c:axId val="106271872"/>
        <c:axId val="106273792"/>
      </c:lineChart>
      <c:catAx>
        <c:axId val="106271872"/>
        <c:scaling>
          <c:orientation val="minMax"/>
        </c:scaling>
        <c:delete val="0"/>
        <c:axPos val="b"/>
        <c:title>
          <c:tx>
            <c:rich>
              <a:bodyPr/>
              <a:lstStyle/>
              <a:p>
                <a:pPr>
                  <a:defRPr lang="es-ES"/>
                </a:pPr>
                <a:r>
                  <a:rPr lang="es-ES"/>
                  <a:t>Saldo de Efectivo</a:t>
                </a:r>
              </a:p>
            </c:rich>
          </c:tx>
          <c:overlay val="0"/>
        </c:title>
        <c:numFmt formatCode="#,##0" sourceLinked="0"/>
        <c:majorTickMark val="out"/>
        <c:minorTickMark val="in"/>
        <c:tickLblPos val="nextTo"/>
        <c:spPr>
          <a:ln w="3175">
            <a:solidFill>
              <a:srgbClr val="000000"/>
            </a:solidFill>
            <a:prstDash val="solid"/>
          </a:ln>
        </c:spPr>
        <c:txPr>
          <a:bodyPr rot="-5400000" vert="horz"/>
          <a:lstStyle/>
          <a:p>
            <a:pPr>
              <a:defRPr lang="es-ES"/>
            </a:pPr>
            <a:endParaRPr lang="es-ES"/>
          </a:p>
        </c:txPr>
        <c:crossAx val="106273792"/>
        <c:crosses val="autoZero"/>
        <c:auto val="1"/>
        <c:lblAlgn val="ctr"/>
        <c:lblOffset val="100"/>
        <c:tickLblSkip val="1"/>
        <c:tickMarkSkip val="1"/>
        <c:noMultiLvlLbl val="0"/>
      </c:catAx>
      <c:valAx>
        <c:axId val="106273792"/>
        <c:scaling>
          <c:orientation val="minMax"/>
        </c:scaling>
        <c:delete val="0"/>
        <c:axPos val="l"/>
        <c:majorGridlines>
          <c:spPr>
            <a:ln w="3175">
              <a:solidFill>
                <a:srgbClr val="000000"/>
              </a:solidFill>
              <a:prstDash val="solid"/>
            </a:ln>
          </c:spPr>
        </c:majorGridlines>
        <c:title>
          <c:tx>
            <c:rich>
              <a:bodyPr rot="-5400000" vert="horz"/>
              <a:lstStyle/>
              <a:p>
                <a:pPr>
                  <a:defRPr lang="es-ES"/>
                </a:pPr>
                <a:r>
                  <a:rPr lang="es-ES"/>
                  <a:t>Costos de Mantener Efectivo</a:t>
                </a:r>
              </a:p>
            </c:rich>
          </c:tx>
          <c:layout>
            <c:manualLayout>
              <c:xMode val="edge"/>
              <c:yMode val="edge"/>
              <c:x val="2.2626549711627541E-2"/>
              <c:y val="0.19402794154017824"/>
            </c:manualLayout>
          </c:layout>
          <c:overlay val="0"/>
        </c:title>
        <c:numFmt formatCode="#,##0.00" sourceLinked="0"/>
        <c:majorTickMark val="out"/>
        <c:minorTickMark val="none"/>
        <c:tickLblPos val="nextTo"/>
        <c:spPr>
          <a:ln w="3175">
            <a:solidFill>
              <a:srgbClr val="000000"/>
            </a:solidFill>
            <a:prstDash val="solid"/>
          </a:ln>
        </c:spPr>
        <c:txPr>
          <a:bodyPr rot="0" vert="horz"/>
          <a:lstStyle/>
          <a:p>
            <a:pPr>
              <a:defRPr lang="es-ES"/>
            </a:pPr>
            <a:endParaRPr lang="es-ES"/>
          </a:p>
        </c:txPr>
        <c:crossAx val="106271872"/>
        <c:crosses val="autoZero"/>
        <c:crossBetween val="between"/>
        <c:dispUnits>
          <c:builtInUnit val="millions"/>
          <c:dispUnitsLbl>
            <c:txPr>
              <a:bodyPr/>
              <a:lstStyle/>
              <a:p>
                <a:pPr>
                  <a:defRPr lang="es-ES"/>
                </a:pPr>
                <a:endParaRPr lang="es-ES"/>
              </a:p>
            </c:txPr>
          </c:dispUnitsLbl>
        </c:dispUnits>
      </c:valAx>
      <c:spPr>
        <a:noFill/>
        <a:ln w="12700">
          <a:solidFill>
            <a:srgbClr val="808080"/>
          </a:solidFill>
          <a:prstDash val="solid"/>
        </a:ln>
      </c:spPr>
    </c:plotArea>
    <c:legend>
      <c:legendPos val="r"/>
      <c:overlay val="0"/>
      <c:spPr>
        <a:solidFill>
          <a:srgbClr val="FFFFFF"/>
        </a:solidFill>
        <a:ln w="25400">
          <a:noFill/>
        </a:ln>
      </c:spPr>
      <c:txPr>
        <a:bodyPr/>
        <a:lstStyle/>
        <a:p>
          <a:pPr>
            <a:defRPr lang="es-ES"/>
          </a:pPr>
          <a:endParaRPr lang="es-ES"/>
        </a:p>
      </c:txPr>
    </c:legend>
    <c:plotVisOnly val="1"/>
    <c:dispBlanksAs val="gap"/>
    <c:showDLblsOverMax val="0"/>
  </c:chart>
  <c:spPr>
    <a:solidFill>
      <a:schemeClr val="lt1"/>
    </a:solidFill>
    <a:ln w="19050" cap="flat" cmpd="sng" algn="ctr">
      <a:solidFill>
        <a:schemeClr val="accent1"/>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'2010'!$C$16</c:f>
              <c:strCache>
                <c:ptCount val="1"/>
                <c:pt idx="0">
                  <c:v>Flujos Netos</c:v>
                </c:pt>
              </c:strCache>
            </c:strRef>
          </c:tx>
          <c:spPr>
            <a:ln w="19050"/>
          </c:spPr>
          <c:marker>
            <c:symbol val="diamond"/>
            <c:size val="3"/>
          </c:marker>
          <c:cat>
            <c:numRef>
              <c:f>'2010'!$B$17:$B$28</c:f>
              <c:numCache>
                <c:formatCode>mmm\-yy</c:formatCode>
                <c:ptCount val="12"/>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numCache>
            </c:numRef>
          </c:cat>
          <c:val>
            <c:numRef>
              <c:f>'2010'!$C$17:$C$28</c:f>
              <c:numCache>
                <c:formatCode>_-* #,##0\ _€_-;\-* #,##0\ _€_-;_-* "-"??\ _€_-;_-@_-</c:formatCode>
                <c:ptCount val="12"/>
                <c:pt idx="0">
                  <c:v>53845713.091451302</c:v>
                </c:pt>
                <c:pt idx="1">
                  <c:v>47382131.111451268</c:v>
                </c:pt>
                <c:pt idx="2">
                  <c:v>40528843.029451273</c:v>
                </c:pt>
                <c:pt idx="3">
                  <c:v>49651754.669451252</c:v>
                </c:pt>
                <c:pt idx="4">
                  <c:v>59846898.769451305</c:v>
                </c:pt>
                <c:pt idx="5">
                  <c:v>56930934.039451301</c:v>
                </c:pt>
                <c:pt idx="6">
                  <c:v>74717625.717451304</c:v>
                </c:pt>
                <c:pt idx="7">
                  <c:v>67016917.155451283</c:v>
                </c:pt>
                <c:pt idx="8">
                  <c:v>70326815.575451225</c:v>
                </c:pt>
                <c:pt idx="9">
                  <c:v>89110583.755451277</c:v>
                </c:pt>
                <c:pt idx="10">
                  <c:v>57997807.875451297</c:v>
                </c:pt>
                <c:pt idx="11">
                  <c:v>5624547.6354513019</c:v>
                </c:pt>
              </c:numCache>
            </c:numRef>
          </c:val>
          <c:smooth val="0"/>
        </c:ser>
        <c:ser>
          <c:idx val="1"/>
          <c:order val="1"/>
          <c:tx>
            <c:strRef>
              <c:f>'2010'!$E$16</c:f>
              <c:strCache>
                <c:ptCount val="1"/>
                <c:pt idx="0">
                  <c:v>L</c:v>
                </c:pt>
              </c:strCache>
            </c:strRef>
          </c:tx>
          <c:spPr>
            <a:ln w="19050"/>
          </c:spPr>
          <c:marker>
            <c:symbol val="square"/>
            <c:size val="3"/>
          </c:marker>
          <c:cat>
            <c:numRef>
              <c:f>'2010'!$B$17:$B$28</c:f>
              <c:numCache>
                <c:formatCode>mmm\-yy</c:formatCode>
                <c:ptCount val="12"/>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numCache>
            </c:numRef>
          </c:cat>
          <c:val>
            <c:numRef>
              <c:f>'2010'!$E$17:$E$28</c:f>
              <c:numCache>
                <c:formatCode>_-* #,##0\ _€_-;\-* #,##0\ _€_-;_-* "-"??\ _€_-;_-@_-</c:formatCode>
                <c:ptCount val="12"/>
                <c:pt idx="0">
                  <c:v>17013504.112625007</c:v>
                </c:pt>
                <c:pt idx="1">
                  <c:v>17013504.112625007</c:v>
                </c:pt>
                <c:pt idx="2">
                  <c:v>17013504.112625007</c:v>
                </c:pt>
                <c:pt idx="3">
                  <c:v>17013504.112625007</c:v>
                </c:pt>
                <c:pt idx="4">
                  <c:v>17013504.112625007</c:v>
                </c:pt>
                <c:pt idx="5">
                  <c:v>17013504.112625007</c:v>
                </c:pt>
                <c:pt idx="6">
                  <c:v>17013504.112625007</c:v>
                </c:pt>
                <c:pt idx="7">
                  <c:v>17013504.112625007</c:v>
                </c:pt>
                <c:pt idx="8">
                  <c:v>17013504.112625007</c:v>
                </c:pt>
                <c:pt idx="9">
                  <c:v>17013504.112625007</c:v>
                </c:pt>
                <c:pt idx="10">
                  <c:v>17013504.112625007</c:v>
                </c:pt>
                <c:pt idx="11">
                  <c:v>17013504.112625007</c:v>
                </c:pt>
              </c:numCache>
            </c:numRef>
          </c:val>
          <c:smooth val="0"/>
        </c:ser>
        <c:ser>
          <c:idx val="2"/>
          <c:order val="2"/>
          <c:tx>
            <c:strRef>
              <c:f>'2010'!$F$16</c:f>
              <c:strCache>
                <c:ptCount val="1"/>
                <c:pt idx="0">
                  <c:v>Z</c:v>
                </c:pt>
              </c:strCache>
            </c:strRef>
          </c:tx>
          <c:spPr>
            <a:ln w="19050"/>
          </c:spPr>
          <c:marker>
            <c:symbol val="triangle"/>
            <c:size val="3"/>
          </c:marker>
          <c:cat>
            <c:numRef>
              <c:f>'2010'!$B$17:$B$28</c:f>
              <c:numCache>
                <c:formatCode>mmm\-yy</c:formatCode>
                <c:ptCount val="12"/>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numCache>
            </c:numRef>
          </c:cat>
          <c:val>
            <c:numRef>
              <c:f>'2010'!$F$17:$F$28</c:f>
              <c:numCache>
                <c:formatCode>_-* #,##0\ _€_-;\-* #,##0\ _€_-;_-* "-"??\ _€_-;_-@_-</c:formatCode>
                <c:ptCount val="12"/>
                <c:pt idx="0">
                  <c:v>27552094.791237246</c:v>
                </c:pt>
                <c:pt idx="1">
                  <c:v>27552094.791237246</c:v>
                </c:pt>
                <c:pt idx="2">
                  <c:v>27552094.791237246</c:v>
                </c:pt>
                <c:pt idx="3">
                  <c:v>27552094.791237246</c:v>
                </c:pt>
                <c:pt idx="4">
                  <c:v>27552094.791237246</c:v>
                </c:pt>
                <c:pt idx="5">
                  <c:v>27552094.791237246</c:v>
                </c:pt>
                <c:pt idx="6">
                  <c:v>27552094.791237246</c:v>
                </c:pt>
                <c:pt idx="7">
                  <c:v>27552094.791237246</c:v>
                </c:pt>
                <c:pt idx="8">
                  <c:v>27552094.791237246</c:v>
                </c:pt>
                <c:pt idx="9">
                  <c:v>27552094.791237246</c:v>
                </c:pt>
                <c:pt idx="10">
                  <c:v>27552094.791237246</c:v>
                </c:pt>
                <c:pt idx="11">
                  <c:v>27552094.791237246</c:v>
                </c:pt>
              </c:numCache>
            </c:numRef>
          </c:val>
          <c:smooth val="0"/>
        </c:ser>
        <c:ser>
          <c:idx val="3"/>
          <c:order val="3"/>
          <c:tx>
            <c:strRef>
              <c:f>'2010'!$G$16</c:f>
              <c:strCache>
                <c:ptCount val="1"/>
                <c:pt idx="0">
                  <c:v>H</c:v>
                </c:pt>
              </c:strCache>
            </c:strRef>
          </c:tx>
          <c:spPr>
            <a:ln w="19050"/>
          </c:spPr>
          <c:marker>
            <c:symbol val="x"/>
            <c:size val="3"/>
            <c:spPr>
              <a:solidFill>
                <a:schemeClr val="accent1"/>
              </a:solidFill>
            </c:spPr>
          </c:marker>
          <c:trendline>
            <c:trendlineType val="linear"/>
            <c:dispRSqr val="0"/>
            <c:dispEq val="0"/>
          </c:trendline>
          <c:cat>
            <c:numRef>
              <c:f>'2010'!$B$17:$B$28</c:f>
              <c:numCache>
                <c:formatCode>mmm\-yy</c:formatCode>
                <c:ptCount val="12"/>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numCache>
            </c:numRef>
          </c:cat>
          <c:val>
            <c:numRef>
              <c:f>'2010'!$G$17:$G$28</c:f>
              <c:numCache>
                <c:formatCode>_(* #,##0_);_(* \(#,##0\);_(* "-"??_);_(@_)</c:formatCode>
                <c:ptCount val="12"/>
                <c:pt idx="0">
                  <c:v>48629276.148461752</c:v>
                </c:pt>
                <c:pt idx="1">
                  <c:v>48629276.148461752</c:v>
                </c:pt>
                <c:pt idx="2">
                  <c:v>48629276.148461752</c:v>
                </c:pt>
                <c:pt idx="3">
                  <c:v>48629276.148461752</c:v>
                </c:pt>
                <c:pt idx="4">
                  <c:v>48629276.148461752</c:v>
                </c:pt>
                <c:pt idx="5">
                  <c:v>48629276.148461752</c:v>
                </c:pt>
                <c:pt idx="6">
                  <c:v>48629276.148461752</c:v>
                </c:pt>
                <c:pt idx="7">
                  <c:v>48629276.148461752</c:v>
                </c:pt>
                <c:pt idx="8">
                  <c:v>48629276.148461752</c:v>
                </c:pt>
                <c:pt idx="9">
                  <c:v>48629276.148461752</c:v>
                </c:pt>
                <c:pt idx="10">
                  <c:v>48629276.148461752</c:v>
                </c:pt>
                <c:pt idx="11">
                  <c:v>48629276.148461752</c:v>
                </c:pt>
              </c:numCache>
            </c:numRef>
          </c:val>
          <c:smooth val="0"/>
        </c:ser>
        <c:dLbls>
          <c:showLegendKey val="0"/>
          <c:showVal val="0"/>
          <c:showCatName val="0"/>
          <c:showSerName val="0"/>
          <c:showPercent val="0"/>
          <c:showBubbleSize val="0"/>
        </c:dLbls>
        <c:marker val="1"/>
        <c:smooth val="0"/>
        <c:axId val="144863616"/>
        <c:axId val="144865536"/>
      </c:lineChart>
      <c:dateAx>
        <c:axId val="144863616"/>
        <c:scaling>
          <c:orientation val="minMax"/>
        </c:scaling>
        <c:delete val="0"/>
        <c:axPos val="b"/>
        <c:title>
          <c:tx>
            <c:rich>
              <a:bodyPr/>
              <a:lstStyle/>
              <a:p>
                <a:pPr>
                  <a:defRPr lang="es-ES"/>
                </a:pPr>
                <a:r>
                  <a:rPr lang="es-ES" dirty="0" smtClean="0"/>
                  <a:t>Tiempo</a:t>
                </a:r>
                <a:r>
                  <a:rPr lang="es-ES" baseline="0" dirty="0" smtClean="0"/>
                  <a:t> ( meses)</a:t>
                </a:r>
                <a:endParaRPr lang="es-ES" dirty="0"/>
              </a:p>
            </c:rich>
          </c:tx>
          <c:overlay val="0"/>
        </c:title>
        <c:numFmt formatCode="mmm\-yy" sourceLinked="1"/>
        <c:majorTickMark val="out"/>
        <c:minorTickMark val="none"/>
        <c:tickLblPos val="nextTo"/>
        <c:txPr>
          <a:bodyPr/>
          <a:lstStyle/>
          <a:p>
            <a:pPr>
              <a:defRPr lang="es-ES"/>
            </a:pPr>
            <a:endParaRPr lang="es-ES"/>
          </a:p>
        </c:txPr>
        <c:crossAx val="144865536"/>
        <c:crosses val="autoZero"/>
        <c:auto val="1"/>
        <c:lblOffset val="100"/>
        <c:baseTimeUnit val="months"/>
      </c:dateAx>
      <c:valAx>
        <c:axId val="144865536"/>
        <c:scaling>
          <c:orientation val="minMax"/>
        </c:scaling>
        <c:delete val="0"/>
        <c:axPos val="l"/>
        <c:majorGridlines/>
        <c:title>
          <c:tx>
            <c:rich>
              <a:bodyPr rot="-5400000" vert="horz"/>
              <a:lstStyle/>
              <a:p>
                <a:pPr>
                  <a:defRPr lang="es-ES"/>
                </a:pPr>
                <a:r>
                  <a:rPr lang="es-ES" dirty="0" smtClean="0"/>
                  <a:t>Saldo de </a:t>
                </a:r>
                <a:r>
                  <a:rPr lang="es-ES" dirty="0" err="1" smtClean="0"/>
                  <a:t>Efecivo</a:t>
                </a:r>
                <a:endParaRPr lang="es-ES" dirty="0"/>
              </a:p>
            </c:rich>
          </c:tx>
          <c:overlay val="0"/>
        </c:title>
        <c:numFmt formatCode="_-* #,##0\ _€_-;\-* #,##0\ _€_-;_-* &quot;-&quot;??\ _€_-;_-@_-" sourceLinked="1"/>
        <c:majorTickMark val="out"/>
        <c:minorTickMark val="none"/>
        <c:tickLblPos val="nextTo"/>
        <c:txPr>
          <a:bodyPr/>
          <a:lstStyle/>
          <a:p>
            <a:pPr>
              <a:defRPr lang="es-ES"/>
            </a:pPr>
            <a:endParaRPr lang="es-ES"/>
          </a:p>
        </c:txPr>
        <c:crossAx val="144863616"/>
        <c:crosses val="autoZero"/>
        <c:crossBetween val="between"/>
        <c:majorUnit val="10000000"/>
      </c:valAx>
      <c:spPr>
        <a:ln w="12700"/>
      </c:spPr>
    </c:plotArea>
    <c:legend>
      <c:legendPos val="r"/>
      <c:legendEntry>
        <c:idx val="4"/>
        <c:delete val="1"/>
      </c:legendEntry>
      <c:overlay val="0"/>
      <c:txPr>
        <a:bodyPr/>
        <a:lstStyle/>
        <a:p>
          <a:pPr>
            <a:defRPr lang="es-ES"/>
          </a:pPr>
          <a:endParaRPr lang="es-ES"/>
        </a:p>
      </c:txPr>
    </c:legend>
    <c:plotVisOnly val="1"/>
    <c:dispBlanksAs val="gap"/>
    <c:showDLblsOverMax val="0"/>
  </c:chart>
  <c:spPr>
    <a:solidFill>
      <a:schemeClr val="lt1"/>
    </a:solidFill>
    <a:ln w="19050" cap="flat" cmpd="sng" algn="ctr">
      <a:solidFill>
        <a:schemeClr val="dk1"/>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'2011'!$C$16</c:f>
              <c:strCache>
                <c:ptCount val="1"/>
                <c:pt idx="0">
                  <c:v>Saldo de Efectivo</c:v>
                </c:pt>
              </c:strCache>
            </c:strRef>
          </c:tx>
          <c:spPr>
            <a:ln w="19050"/>
          </c:spPr>
          <c:marker>
            <c:symbol val="diamond"/>
            <c:size val="3"/>
          </c:marker>
          <c:cat>
            <c:numRef>
              <c:f>'2011'!$B$17:$B$28</c:f>
              <c:numCache>
                <c:formatCode>mmm\-yy</c:formatCode>
                <c:ptCount val="12"/>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numCache>
            </c:numRef>
          </c:cat>
          <c:val>
            <c:numRef>
              <c:f>'2011'!$C$17:$C$28</c:f>
              <c:numCache>
                <c:formatCode>_-* #,##0\ _€_-;\-* #,##0\ _€_-;_-* "-"??\ _€_-;_-@_-</c:formatCode>
                <c:ptCount val="12"/>
                <c:pt idx="0">
                  <c:v>37025091.697803572</c:v>
                </c:pt>
                <c:pt idx="1">
                  <c:v>43150805.657803521</c:v>
                </c:pt>
                <c:pt idx="2">
                  <c:v>64460848.967803568</c:v>
                </c:pt>
                <c:pt idx="3">
                  <c:v>27286518.20780357</c:v>
                </c:pt>
                <c:pt idx="4">
                  <c:v>15249870.2778036</c:v>
                </c:pt>
                <c:pt idx="5">
                  <c:v>-1934650.2921963038</c:v>
                </c:pt>
                <c:pt idx="6">
                  <c:v>-39734758.624196306</c:v>
                </c:pt>
                <c:pt idx="7">
                  <c:v>-60627472.514196217</c:v>
                </c:pt>
                <c:pt idx="8">
                  <c:v>6398362.0258038919</c:v>
                </c:pt>
                <c:pt idx="9">
                  <c:v>-61663563.178196073</c:v>
                </c:pt>
                <c:pt idx="10">
                  <c:v>-84891357.658196017</c:v>
                </c:pt>
                <c:pt idx="11">
                  <c:v>-76711113.33819598</c:v>
                </c:pt>
              </c:numCache>
            </c:numRef>
          </c:val>
          <c:smooth val="0"/>
        </c:ser>
        <c:ser>
          <c:idx val="1"/>
          <c:order val="1"/>
          <c:tx>
            <c:strRef>
              <c:f>'2011'!$E$16</c:f>
              <c:strCache>
                <c:ptCount val="1"/>
                <c:pt idx="0">
                  <c:v>L</c:v>
                </c:pt>
              </c:strCache>
            </c:strRef>
          </c:tx>
          <c:spPr>
            <a:ln w="19050"/>
          </c:spPr>
          <c:marker>
            <c:symbol val="square"/>
            <c:size val="3"/>
          </c:marker>
          <c:cat>
            <c:numRef>
              <c:f>'2011'!$B$17:$B$28</c:f>
              <c:numCache>
                <c:formatCode>mmm\-yy</c:formatCode>
                <c:ptCount val="12"/>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numCache>
            </c:numRef>
          </c:cat>
          <c:val>
            <c:numRef>
              <c:f>'2011'!$E$17:$E$28</c:f>
              <c:numCache>
                <c:formatCode>_-* #,##0\ _€_-;\-* #,##0\ _€_-;_-* "-"??\ _€_-;_-@_-</c:formatCode>
                <c:ptCount val="12"/>
                <c:pt idx="0">
                  <c:v>20202178.432208326</c:v>
                </c:pt>
                <c:pt idx="1">
                  <c:v>20202178.432208326</c:v>
                </c:pt>
                <c:pt idx="2">
                  <c:v>20202178.432208326</c:v>
                </c:pt>
                <c:pt idx="3">
                  <c:v>20202178.432208326</c:v>
                </c:pt>
                <c:pt idx="4">
                  <c:v>20202178.432208326</c:v>
                </c:pt>
                <c:pt idx="5">
                  <c:v>20202178.432208326</c:v>
                </c:pt>
                <c:pt idx="6">
                  <c:v>20202178.432208326</c:v>
                </c:pt>
                <c:pt idx="7">
                  <c:v>20202178.432208326</c:v>
                </c:pt>
                <c:pt idx="8">
                  <c:v>20202178.432208326</c:v>
                </c:pt>
                <c:pt idx="9">
                  <c:v>20202178.432208326</c:v>
                </c:pt>
                <c:pt idx="10">
                  <c:v>20202178.432208326</c:v>
                </c:pt>
                <c:pt idx="11">
                  <c:v>20202178.432208326</c:v>
                </c:pt>
              </c:numCache>
            </c:numRef>
          </c:val>
          <c:smooth val="0"/>
        </c:ser>
        <c:ser>
          <c:idx val="2"/>
          <c:order val="2"/>
          <c:tx>
            <c:strRef>
              <c:f>'2011'!$F$16</c:f>
              <c:strCache>
                <c:ptCount val="1"/>
                <c:pt idx="0">
                  <c:v>Z</c:v>
                </c:pt>
              </c:strCache>
            </c:strRef>
          </c:tx>
          <c:spPr>
            <a:ln w="19050"/>
          </c:spPr>
          <c:marker>
            <c:symbol val="triangle"/>
            <c:size val="3"/>
          </c:marker>
          <c:cat>
            <c:numRef>
              <c:f>'2011'!$B$17:$B$28</c:f>
              <c:numCache>
                <c:formatCode>mmm\-yy</c:formatCode>
                <c:ptCount val="12"/>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numCache>
            </c:numRef>
          </c:cat>
          <c:val>
            <c:numRef>
              <c:f>'2011'!$F$17:$F$28</c:f>
              <c:numCache>
                <c:formatCode>_-* #,##0\ _€_-;\-* #,##0\ _€_-;_-* "-"??\ _€_-;_-@_-</c:formatCode>
                <c:ptCount val="12"/>
                <c:pt idx="0">
                  <c:v>41753400.487803556</c:v>
                </c:pt>
                <c:pt idx="1">
                  <c:v>41753400.487803556</c:v>
                </c:pt>
                <c:pt idx="2">
                  <c:v>41753400.487803556</c:v>
                </c:pt>
                <c:pt idx="3">
                  <c:v>41753400.487803556</c:v>
                </c:pt>
                <c:pt idx="4">
                  <c:v>41753400.487803556</c:v>
                </c:pt>
                <c:pt idx="5">
                  <c:v>41753400.487803556</c:v>
                </c:pt>
                <c:pt idx="6">
                  <c:v>41753400.487803556</c:v>
                </c:pt>
                <c:pt idx="7">
                  <c:v>41753400.487803556</c:v>
                </c:pt>
                <c:pt idx="8">
                  <c:v>41753400.487803556</c:v>
                </c:pt>
                <c:pt idx="9">
                  <c:v>41753400.487803556</c:v>
                </c:pt>
                <c:pt idx="10">
                  <c:v>41753400.487803556</c:v>
                </c:pt>
                <c:pt idx="11">
                  <c:v>41753400.487803556</c:v>
                </c:pt>
              </c:numCache>
            </c:numRef>
          </c:val>
          <c:smooth val="0"/>
        </c:ser>
        <c:ser>
          <c:idx val="3"/>
          <c:order val="3"/>
          <c:tx>
            <c:strRef>
              <c:f>'2011'!$G$16</c:f>
              <c:strCache>
                <c:ptCount val="1"/>
                <c:pt idx="0">
                  <c:v>H</c:v>
                </c:pt>
              </c:strCache>
            </c:strRef>
          </c:tx>
          <c:spPr>
            <a:ln w="19050"/>
          </c:spPr>
          <c:marker>
            <c:symbol val="x"/>
            <c:size val="3"/>
            <c:spPr>
              <a:solidFill>
                <a:schemeClr val="accent1"/>
              </a:solidFill>
            </c:spPr>
          </c:marker>
          <c:trendline>
            <c:trendlineType val="linear"/>
            <c:dispRSqr val="0"/>
            <c:dispEq val="0"/>
          </c:trendline>
          <c:cat>
            <c:numRef>
              <c:f>'2011'!$B$17:$B$28</c:f>
              <c:numCache>
                <c:formatCode>mmm\-yy</c:formatCode>
                <c:ptCount val="12"/>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numCache>
            </c:numRef>
          </c:cat>
          <c:val>
            <c:numRef>
              <c:f>'2011'!$G$17:$G$28</c:f>
              <c:numCache>
                <c:formatCode>_(* #,##0_);_(* \(#,##0\);_(* "-"??_);_(@_)</c:formatCode>
                <c:ptCount val="12"/>
                <c:pt idx="0">
                  <c:v>84855844.598994046</c:v>
                </c:pt>
                <c:pt idx="1">
                  <c:v>84855844.598994046</c:v>
                </c:pt>
                <c:pt idx="2">
                  <c:v>84855844.598994046</c:v>
                </c:pt>
                <c:pt idx="3">
                  <c:v>84855844.598994046</c:v>
                </c:pt>
                <c:pt idx="4">
                  <c:v>84855844.598994046</c:v>
                </c:pt>
                <c:pt idx="5">
                  <c:v>84855844.598994046</c:v>
                </c:pt>
                <c:pt idx="6">
                  <c:v>84855844.598994046</c:v>
                </c:pt>
                <c:pt idx="7">
                  <c:v>84855844.598994046</c:v>
                </c:pt>
                <c:pt idx="8">
                  <c:v>84855844.598994046</c:v>
                </c:pt>
                <c:pt idx="9">
                  <c:v>84855844.598994046</c:v>
                </c:pt>
                <c:pt idx="10">
                  <c:v>84855844.598994046</c:v>
                </c:pt>
                <c:pt idx="11">
                  <c:v>84855844.598994046</c:v>
                </c:pt>
              </c:numCache>
            </c:numRef>
          </c:val>
          <c:smooth val="0"/>
        </c:ser>
        <c:dLbls>
          <c:showLegendKey val="0"/>
          <c:showVal val="0"/>
          <c:showCatName val="0"/>
          <c:showSerName val="0"/>
          <c:showPercent val="0"/>
          <c:showBubbleSize val="0"/>
        </c:dLbls>
        <c:marker val="1"/>
        <c:smooth val="0"/>
        <c:axId val="144912768"/>
        <c:axId val="144914688"/>
      </c:lineChart>
      <c:dateAx>
        <c:axId val="144912768"/>
        <c:scaling>
          <c:orientation val="minMax"/>
        </c:scaling>
        <c:delete val="0"/>
        <c:axPos val="b"/>
        <c:title>
          <c:tx>
            <c:rich>
              <a:bodyPr/>
              <a:lstStyle/>
              <a:p>
                <a:pPr>
                  <a:defRPr lang="es-ES"/>
                </a:pPr>
                <a:r>
                  <a:rPr lang="es-ES"/>
                  <a:t>Tiempo (meses)</a:t>
                </a:r>
              </a:p>
            </c:rich>
          </c:tx>
          <c:overlay val="0"/>
        </c:title>
        <c:numFmt formatCode="mmm\-yy" sourceLinked="1"/>
        <c:majorTickMark val="out"/>
        <c:minorTickMark val="none"/>
        <c:tickLblPos val="nextTo"/>
        <c:txPr>
          <a:bodyPr/>
          <a:lstStyle/>
          <a:p>
            <a:pPr>
              <a:defRPr lang="es-ES"/>
            </a:pPr>
            <a:endParaRPr lang="es-ES"/>
          </a:p>
        </c:txPr>
        <c:crossAx val="144914688"/>
        <c:crosses val="autoZero"/>
        <c:auto val="1"/>
        <c:lblOffset val="100"/>
        <c:baseTimeUnit val="months"/>
      </c:dateAx>
      <c:valAx>
        <c:axId val="144914688"/>
        <c:scaling>
          <c:orientation val="minMax"/>
        </c:scaling>
        <c:delete val="0"/>
        <c:axPos val="l"/>
        <c:title>
          <c:tx>
            <c:rich>
              <a:bodyPr rot="-5400000" vert="horz"/>
              <a:lstStyle/>
              <a:p>
                <a:pPr>
                  <a:defRPr lang="es-ES"/>
                </a:pPr>
                <a:r>
                  <a:rPr lang="es-ES"/>
                  <a:t>Saldo de Efectivo</a:t>
                </a:r>
              </a:p>
            </c:rich>
          </c:tx>
          <c:overlay val="0"/>
        </c:title>
        <c:numFmt formatCode="_-* #,##0\ _€_-;\-* #,##0\ _€_-;_-* &quot;-&quot;??\ _€_-;_-@_-" sourceLinked="1"/>
        <c:majorTickMark val="out"/>
        <c:minorTickMark val="none"/>
        <c:tickLblPos val="nextTo"/>
        <c:txPr>
          <a:bodyPr/>
          <a:lstStyle/>
          <a:p>
            <a:pPr>
              <a:defRPr lang="es-ES"/>
            </a:pPr>
            <a:endParaRPr lang="es-ES"/>
          </a:p>
        </c:txPr>
        <c:crossAx val="144912768"/>
        <c:crosses val="autoZero"/>
        <c:crossBetween val="between"/>
        <c:majorUnit val="20000000"/>
      </c:valAx>
      <c:spPr>
        <a:ln w="12700"/>
      </c:spPr>
    </c:plotArea>
    <c:legend>
      <c:legendPos val="r"/>
      <c:legendEntry>
        <c:idx val="4"/>
        <c:delete val="1"/>
      </c:legendEntry>
      <c:overlay val="0"/>
      <c:txPr>
        <a:bodyPr/>
        <a:lstStyle/>
        <a:p>
          <a:pPr>
            <a:defRPr lang="es-ES"/>
          </a:pPr>
          <a:endParaRPr lang="es-ES"/>
        </a:p>
      </c:txPr>
    </c:legend>
    <c:plotVisOnly val="1"/>
    <c:dispBlanksAs val="gap"/>
    <c:showDLblsOverMax val="0"/>
  </c:chart>
  <c:spPr>
    <a:solidFill>
      <a:schemeClr val="lt1"/>
    </a:solidFill>
    <a:ln w="19050" cap="flat" cmpd="sng" algn="ctr">
      <a:solidFill>
        <a:schemeClr val="accent5"/>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'2012'!$C$16</c:f>
              <c:strCache>
                <c:ptCount val="1"/>
                <c:pt idx="0">
                  <c:v>Saldo de Efectivo</c:v>
                </c:pt>
              </c:strCache>
            </c:strRef>
          </c:tx>
          <c:spPr>
            <a:ln w="19050"/>
          </c:spPr>
          <c:marker>
            <c:symbol val="diamond"/>
            <c:size val="3"/>
          </c:marker>
          <c:cat>
            <c:numRef>
              <c:f>'2012'!$B$17:$B$28</c:f>
              <c:numCache>
                <c:formatCode>mmm\-yy</c:formatCode>
                <c:ptCount val="12"/>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numCache>
            </c:numRef>
          </c:cat>
          <c:val>
            <c:numRef>
              <c:f>'2012'!$C$17:$C$28</c:f>
              <c:numCache>
                <c:formatCode>_-* #,##0\ _€_-;\-* #,##0\ _€_-;_-* "-"??\ _€_-;_-@_-</c:formatCode>
                <c:ptCount val="12"/>
                <c:pt idx="0">
                  <c:v>-11315557.733200008</c:v>
                </c:pt>
                <c:pt idx="1">
                  <c:v>15258824.994400002</c:v>
                </c:pt>
                <c:pt idx="2">
                  <c:v>10331843.033200007</c:v>
                </c:pt>
                <c:pt idx="3">
                  <c:v>7047188.3924000096</c:v>
                </c:pt>
                <c:pt idx="4">
                  <c:v>-27441685.335999951</c:v>
                </c:pt>
                <c:pt idx="5">
                  <c:v>-17976056.883199945</c:v>
                </c:pt>
                <c:pt idx="6">
                  <c:v>-28333908.428599939</c:v>
                </c:pt>
                <c:pt idx="7">
                  <c:v>-5561616.2012999514</c:v>
                </c:pt>
                <c:pt idx="8">
                  <c:v>-9014233.3830999509</c:v>
                </c:pt>
                <c:pt idx="9">
                  <c:v>-45266713.791999936</c:v>
                </c:pt>
                <c:pt idx="10">
                  <c:v>222065740.02000022</c:v>
                </c:pt>
                <c:pt idx="11">
                  <c:v>140953706.61000019</c:v>
                </c:pt>
              </c:numCache>
            </c:numRef>
          </c:val>
          <c:smooth val="0"/>
        </c:ser>
        <c:ser>
          <c:idx val="1"/>
          <c:order val="1"/>
          <c:tx>
            <c:strRef>
              <c:f>'2012'!$E$16</c:f>
              <c:strCache>
                <c:ptCount val="1"/>
                <c:pt idx="0">
                  <c:v>L</c:v>
                </c:pt>
              </c:strCache>
            </c:strRef>
          </c:tx>
          <c:spPr>
            <a:ln w="19050"/>
          </c:spPr>
          <c:marker>
            <c:symbol val="square"/>
            <c:size val="3"/>
          </c:marker>
          <c:cat>
            <c:numRef>
              <c:f>'2012'!$B$17:$B$28</c:f>
              <c:numCache>
                <c:formatCode>mmm\-yy</c:formatCode>
                <c:ptCount val="12"/>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numCache>
            </c:numRef>
          </c:cat>
          <c:val>
            <c:numRef>
              <c:f>'2012'!$E$17:$E$28</c:f>
              <c:numCache>
                <c:formatCode>_-* #,##0\ _€_-;\-* #,##0\ _€_-;_-* "-"??\ _€_-;_-@_-</c:formatCode>
                <c:ptCount val="12"/>
                <c:pt idx="0">
                  <c:v>16929535.041041661</c:v>
                </c:pt>
                <c:pt idx="1">
                  <c:v>16929535.041041661</c:v>
                </c:pt>
                <c:pt idx="2">
                  <c:v>16929535.041041661</c:v>
                </c:pt>
                <c:pt idx="3">
                  <c:v>16929535.041041661</c:v>
                </c:pt>
                <c:pt idx="4">
                  <c:v>16929535.041041661</c:v>
                </c:pt>
                <c:pt idx="5">
                  <c:v>16929535.041041661</c:v>
                </c:pt>
                <c:pt idx="6">
                  <c:v>16929535.041041661</c:v>
                </c:pt>
                <c:pt idx="7">
                  <c:v>16929535.041041661</c:v>
                </c:pt>
                <c:pt idx="8">
                  <c:v>16929535.041041661</c:v>
                </c:pt>
                <c:pt idx="9">
                  <c:v>16929535.041041661</c:v>
                </c:pt>
                <c:pt idx="10">
                  <c:v>16929535.041041661</c:v>
                </c:pt>
                <c:pt idx="11">
                  <c:v>16929535.041041661</c:v>
                </c:pt>
              </c:numCache>
            </c:numRef>
          </c:val>
          <c:smooth val="0"/>
        </c:ser>
        <c:ser>
          <c:idx val="2"/>
          <c:order val="2"/>
          <c:tx>
            <c:strRef>
              <c:f>'2012'!$F$16</c:f>
              <c:strCache>
                <c:ptCount val="1"/>
                <c:pt idx="0">
                  <c:v>Z</c:v>
                </c:pt>
              </c:strCache>
            </c:strRef>
          </c:tx>
          <c:spPr>
            <a:ln w="19050"/>
          </c:spPr>
          <c:marker>
            <c:symbol val="triangle"/>
            <c:size val="3"/>
          </c:marker>
          <c:cat>
            <c:numRef>
              <c:f>'2012'!$B$17:$B$28</c:f>
              <c:numCache>
                <c:formatCode>mmm\-yy</c:formatCode>
                <c:ptCount val="12"/>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numCache>
            </c:numRef>
          </c:cat>
          <c:val>
            <c:numRef>
              <c:f>'2012'!$F$17:$F$28</c:f>
              <c:numCache>
                <c:formatCode>_-* #,##0\ _€_-;\-* #,##0\ _€_-;_-* "-"??\ _€_-;_-@_-</c:formatCode>
                <c:ptCount val="12"/>
                <c:pt idx="0">
                  <c:v>46191442.22129564</c:v>
                </c:pt>
                <c:pt idx="1">
                  <c:v>46191442.22129564</c:v>
                </c:pt>
                <c:pt idx="2">
                  <c:v>46191442.22129564</c:v>
                </c:pt>
                <c:pt idx="3">
                  <c:v>46191442.22129564</c:v>
                </c:pt>
                <c:pt idx="4">
                  <c:v>46191442.22129564</c:v>
                </c:pt>
                <c:pt idx="5">
                  <c:v>46191442.22129564</c:v>
                </c:pt>
                <c:pt idx="6">
                  <c:v>46191442.22129564</c:v>
                </c:pt>
                <c:pt idx="7">
                  <c:v>46191442.22129564</c:v>
                </c:pt>
                <c:pt idx="8">
                  <c:v>46191442.22129564</c:v>
                </c:pt>
                <c:pt idx="9">
                  <c:v>46191442.22129564</c:v>
                </c:pt>
                <c:pt idx="10">
                  <c:v>46191442.22129564</c:v>
                </c:pt>
                <c:pt idx="11">
                  <c:v>46191442.22129564</c:v>
                </c:pt>
              </c:numCache>
            </c:numRef>
          </c:val>
          <c:smooth val="0"/>
        </c:ser>
        <c:ser>
          <c:idx val="3"/>
          <c:order val="3"/>
          <c:tx>
            <c:strRef>
              <c:f>'2012'!$G$16</c:f>
              <c:strCache>
                <c:ptCount val="1"/>
                <c:pt idx="0">
                  <c:v>H</c:v>
                </c:pt>
              </c:strCache>
            </c:strRef>
          </c:tx>
          <c:spPr>
            <a:ln w="19050"/>
          </c:spPr>
          <c:marker>
            <c:symbol val="x"/>
            <c:size val="3"/>
            <c:spPr>
              <a:solidFill>
                <a:schemeClr val="accent1"/>
              </a:solidFill>
            </c:spPr>
          </c:marker>
          <c:trendline>
            <c:trendlineType val="linear"/>
            <c:dispRSqr val="0"/>
            <c:dispEq val="0"/>
          </c:trendline>
          <c:cat>
            <c:numRef>
              <c:f>'2012'!$B$17:$B$28</c:f>
              <c:numCache>
                <c:formatCode>mmm\-yy</c:formatCode>
                <c:ptCount val="12"/>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numCache>
            </c:numRef>
          </c:cat>
          <c:val>
            <c:numRef>
              <c:f>'2012'!$G$17:$G$28</c:f>
              <c:numCache>
                <c:formatCode>_(* #,##0_);_(* \(#,##0\);_(* "-"??_);_(@_)</c:formatCode>
                <c:ptCount val="12"/>
                <c:pt idx="0">
                  <c:v>104715256.58180359</c:v>
                </c:pt>
                <c:pt idx="1">
                  <c:v>104715256.58180359</c:v>
                </c:pt>
                <c:pt idx="2">
                  <c:v>104715256.58180359</c:v>
                </c:pt>
                <c:pt idx="3">
                  <c:v>104715256.58180359</c:v>
                </c:pt>
                <c:pt idx="4">
                  <c:v>104715256.58180359</c:v>
                </c:pt>
                <c:pt idx="5">
                  <c:v>104715256.58180359</c:v>
                </c:pt>
                <c:pt idx="6">
                  <c:v>104715256.58180359</c:v>
                </c:pt>
                <c:pt idx="7">
                  <c:v>104715256.58180359</c:v>
                </c:pt>
                <c:pt idx="8">
                  <c:v>104715256.58180359</c:v>
                </c:pt>
                <c:pt idx="9">
                  <c:v>104715256.58180359</c:v>
                </c:pt>
                <c:pt idx="10">
                  <c:v>104715256.58180359</c:v>
                </c:pt>
                <c:pt idx="11">
                  <c:v>104715256.58180359</c:v>
                </c:pt>
              </c:numCache>
            </c:numRef>
          </c:val>
          <c:smooth val="0"/>
        </c:ser>
        <c:dLbls>
          <c:showLegendKey val="0"/>
          <c:showVal val="0"/>
          <c:showCatName val="0"/>
          <c:showSerName val="0"/>
          <c:showPercent val="0"/>
          <c:showBubbleSize val="0"/>
        </c:dLbls>
        <c:marker val="1"/>
        <c:smooth val="0"/>
        <c:axId val="106410752"/>
        <c:axId val="106412672"/>
      </c:lineChart>
      <c:dateAx>
        <c:axId val="106410752"/>
        <c:scaling>
          <c:orientation val="minMax"/>
        </c:scaling>
        <c:delete val="0"/>
        <c:axPos val="b"/>
        <c:title>
          <c:tx>
            <c:rich>
              <a:bodyPr/>
              <a:lstStyle/>
              <a:p>
                <a:pPr>
                  <a:defRPr/>
                </a:pPr>
                <a:r>
                  <a:rPr lang="es-ES"/>
                  <a:t>Tiempo (Meses)</a:t>
                </a:r>
              </a:p>
            </c:rich>
          </c:tx>
          <c:overlay val="0"/>
        </c:title>
        <c:numFmt formatCode="mmm\-yy" sourceLinked="1"/>
        <c:majorTickMark val="out"/>
        <c:minorTickMark val="none"/>
        <c:tickLblPos val="nextTo"/>
        <c:crossAx val="106412672"/>
        <c:crosses val="autoZero"/>
        <c:auto val="1"/>
        <c:lblOffset val="100"/>
        <c:baseTimeUnit val="months"/>
      </c:dateAx>
      <c:valAx>
        <c:axId val="106412672"/>
        <c:scaling>
          <c:orientation val="minMax"/>
        </c:scaling>
        <c:delete val="0"/>
        <c:axPos val="l"/>
        <c:title>
          <c:tx>
            <c:rich>
              <a:bodyPr rot="-5400000" vert="horz"/>
              <a:lstStyle/>
              <a:p>
                <a:pPr>
                  <a:defRPr/>
                </a:pPr>
                <a:r>
                  <a:rPr lang="es-ES"/>
                  <a:t>Saldo de Efectivo</a:t>
                </a:r>
              </a:p>
            </c:rich>
          </c:tx>
          <c:overlay val="0"/>
        </c:title>
        <c:numFmt formatCode="_-* #,##0\ _€_-;\-* #,##0\ _€_-;_-* &quot;-&quot;??\ _€_-;_-@_-" sourceLinked="1"/>
        <c:majorTickMark val="out"/>
        <c:minorTickMark val="none"/>
        <c:tickLblPos val="nextTo"/>
        <c:crossAx val="106410752"/>
        <c:crosses val="autoZero"/>
        <c:crossBetween val="midCat"/>
        <c:majorUnit val="15000000"/>
        <c:dispUnits>
          <c:builtInUnit val="millions"/>
          <c:dispUnitsLbl/>
        </c:dispUnits>
      </c:valAx>
      <c:spPr>
        <a:ln w="12700"/>
      </c:spPr>
    </c:plotArea>
    <c:legend>
      <c:legendPos val="r"/>
      <c:legendEntry>
        <c:idx val="4"/>
        <c:delete val="1"/>
      </c:legendEntry>
      <c:overlay val="0"/>
    </c:legend>
    <c:plotVisOnly val="1"/>
    <c:dispBlanksAs val="gap"/>
    <c:showDLblsOverMax val="0"/>
  </c:chart>
  <c:spPr>
    <a:solidFill>
      <a:schemeClr val="lt1"/>
    </a:solidFill>
    <a:ln w="19050" cap="flat" cmpd="sng" algn="ctr">
      <a:solidFill>
        <a:schemeClr val="accent6"/>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s-ES" sz="1200"/>
              <a:t>Determinación del Saldo Efectivo Óptimo</a:t>
            </a:r>
          </a:p>
        </c:rich>
      </c:tx>
      <c:overlay val="1"/>
    </c:title>
    <c:autoTitleDeleted val="0"/>
    <c:plotArea>
      <c:layout>
        <c:manualLayout>
          <c:layoutTarget val="inner"/>
          <c:xMode val="edge"/>
          <c:yMode val="edge"/>
          <c:x val="0.15750827561407577"/>
          <c:y val="0.10349904773401793"/>
          <c:w val="0.62700757155675646"/>
          <c:h val="0.57142429230244529"/>
        </c:manualLayout>
      </c:layout>
      <c:lineChart>
        <c:grouping val="standard"/>
        <c:varyColors val="0"/>
        <c:ser>
          <c:idx val="0"/>
          <c:order val="0"/>
          <c:tx>
            <c:strRef>
              <c:f>'2012'!$E$25</c:f>
              <c:strCache>
                <c:ptCount val="1"/>
                <c:pt idx="0">
                  <c:v>CO=(C/2)*K</c:v>
                </c:pt>
              </c:strCache>
            </c:strRef>
          </c:tx>
          <c:marker>
            <c:symbol val="none"/>
          </c:marker>
          <c:cat>
            <c:numRef>
              <c:f>'2012'!$C$26:$C$37</c:f>
              <c:numCache>
                <c:formatCode>#,##0</c:formatCode>
                <c:ptCount val="12"/>
                <c:pt idx="0">
                  <c:v>28575363.949999977</c:v>
                </c:pt>
                <c:pt idx="1">
                  <c:v>31037202.470878594</c:v>
                </c:pt>
                <c:pt idx="2">
                  <c:v>33499040.99175721</c:v>
                </c:pt>
                <c:pt idx="3">
                  <c:v>35960879.512635827</c:v>
                </c:pt>
                <c:pt idx="4">
                  <c:v>38422718.03351444</c:v>
                </c:pt>
                <c:pt idx="5">
                  <c:v>40884556.554393053</c:v>
                </c:pt>
                <c:pt idx="6">
                  <c:v>43346395.075271666</c:v>
                </c:pt>
                <c:pt idx="7">
                  <c:v>45808233.596150279</c:v>
                </c:pt>
                <c:pt idx="8">
                  <c:v>48270072.117028892</c:v>
                </c:pt>
                <c:pt idx="9">
                  <c:v>50731910.637907505</c:v>
                </c:pt>
                <c:pt idx="10">
                  <c:v>53193749.158786118</c:v>
                </c:pt>
                <c:pt idx="11">
                  <c:v>55655587.679664731</c:v>
                </c:pt>
              </c:numCache>
            </c:numRef>
          </c:cat>
          <c:val>
            <c:numRef>
              <c:f>'2012'!$E$26:$E$37</c:f>
              <c:numCache>
                <c:formatCode>#,##0</c:formatCode>
                <c:ptCount val="12"/>
                <c:pt idx="0">
                  <c:v>33290.299001749976</c:v>
                </c:pt>
                <c:pt idx="1">
                  <c:v>36158.340878573559</c:v>
                </c:pt>
                <c:pt idx="2">
                  <c:v>39026.38275539715</c:v>
                </c:pt>
                <c:pt idx="3">
                  <c:v>41894.42463222074</c:v>
                </c:pt>
                <c:pt idx="4">
                  <c:v>44762.466509044323</c:v>
                </c:pt>
                <c:pt idx="5">
                  <c:v>47630.508385867906</c:v>
                </c:pt>
                <c:pt idx="6">
                  <c:v>50498.550262691489</c:v>
                </c:pt>
                <c:pt idx="7">
                  <c:v>53366.592139515073</c:v>
                </c:pt>
                <c:pt idx="8">
                  <c:v>56234.634016338663</c:v>
                </c:pt>
                <c:pt idx="9">
                  <c:v>59102.675893162246</c:v>
                </c:pt>
                <c:pt idx="10">
                  <c:v>61970.717769985829</c:v>
                </c:pt>
                <c:pt idx="11">
                  <c:v>64838.759646809413</c:v>
                </c:pt>
              </c:numCache>
            </c:numRef>
          </c:val>
          <c:smooth val="0"/>
        </c:ser>
        <c:ser>
          <c:idx val="2"/>
          <c:order val="1"/>
          <c:tx>
            <c:strRef>
              <c:f>'2012'!$F$25</c:f>
              <c:strCache>
                <c:ptCount val="1"/>
                <c:pt idx="0">
                  <c:v>CC=(T/C)*F</c:v>
                </c:pt>
              </c:strCache>
            </c:strRef>
          </c:tx>
          <c:marker>
            <c:symbol val="none"/>
          </c:marker>
          <c:cat>
            <c:numRef>
              <c:f>'2012'!$C$26:$C$37</c:f>
              <c:numCache>
                <c:formatCode>#,##0</c:formatCode>
                <c:ptCount val="12"/>
                <c:pt idx="0">
                  <c:v>28575363.949999977</c:v>
                </c:pt>
                <c:pt idx="1">
                  <c:v>31037202.470878594</c:v>
                </c:pt>
                <c:pt idx="2">
                  <c:v>33499040.99175721</c:v>
                </c:pt>
                <c:pt idx="3">
                  <c:v>35960879.512635827</c:v>
                </c:pt>
                <c:pt idx="4">
                  <c:v>38422718.03351444</c:v>
                </c:pt>
                <c:pt idx="5">
                  <c:v>40884556.554393053</c:v>
                </c:pt>
                <c:pt idx="6">
                  <c:v>43346395.075271666</c:v>
                </c:pt>
                <c:pt idx="7">
                  <c:v>45808233.596150279</c:v>
                </c:pt>
                <c:pt idx="8">
                  <c:v>48270072.117028892</c:v>
                </c:pt>
                <c:pt idx="9">
                  <c:v>50731910.637907505</c:v>
                </c:pt>
                <c:pt idx="10">
                  <c:v>53193749.158786118</c:v>
                </c:pt>
                <c:pt idx="11">
                  <c:v>55655587.679664731</c:v>
                </c:pt>
              </c:numCache>
            </c:numRef>
          </c:cat>
          <c:val>
            <c:numRef>
              <c:f>'2012'!$F$26:$F$37</c:f>
              <c:numCache>
                <c:formatCode>#,##0</c:formatCode>
                <c:ptCount val="12"/>
                <c:pt idx="0">
                  <c:v>60000</c:v>
                </c:pt>
                <c:pt idx="1">
                  <c:v>55240.862594130071</c:v>
                </c:pt>
                <c:pt idx="2">
                  <c:v>51181.22149890424</c:v>
                </c:pt>
                <c:pt idx="3">
                  <c:v>47677.416688252997</c:v>
                </c:pt>
                <c:pt idx="4">
                  <c:v>44622.606748031125</c:v>
                </c:pt>
                <c:pt idx="5">
                  <c:v>41935.683825235792</c:v>
                </c:pt>
                <c:pt idx="6">
                  <c:v>39553.965999311033</c:v>
                </c:pt>
                <c:pt idx="7">
                  <c:v>37428.246024838802</c:v>
                </c:pt>
                <c:pt idx="8">
                  <c:v>35519.355198873702</c:v>
                </c:pt>
                <c:pt idx="9">
                  <c:v>33795.727687789607</c:v>
                </c:pt>
                <c:pt idx="10">
                  <c:v>32231.641200586586</c:v>
                </c:pt>
                <c:pt idx="11">
                  <c:v>30805.924588708374</c:v>
                </c:pt>
              </c:numCache>
            </c:numRef>
          </c:val>
          <c:smooth val="0"/>
        </c:ser>
        <c:ser>
          <c:idx val="3"/>
          <c:order val="2"/>
          <c:tx>
            <c:strRef>
              <c:f>'2012'!$G$25</c:f>
              <c:strCache>
                <c:ptCount val="1"/>
                <c:pt idx="0">
                  <c:v>CT</c:v>
                </c:pt>
              </c:strCache>
            </c:strRef>
          </c:tx>
          <c:marker>
            <c:symbol val="none"/>
          </c:marker>
          <c:cat>
            <c:numRef>
              <c:f>'2012'!$C$26:$C$37</c:f>
              <c:numCache>
                <c:formatCode>#,##0</c:formatCode>
                <c:ptCount val="12"/>
                <c:pt idx="0">
                  <c:v>28575363.949999977</c:v>
                </c:pt>
                <c:pt idx="1">
                  <c:v>31037202.470878594</c:v>
                </c:pt>
                <c:pt idx="2">
                  <c:v>33499040.99175721</c:v>
                </c:pt>
                <c:pt idx="3">
                  <c:v>35960879.512635827</c:v>
                </c:pt>
                <c:pt idx="4">
                  <c:v>38422718.03351444</c:v>
                </c:pt>
                <c:pt idx="5">
                  <c:v>40884556.554393053</c:v>
                </c:pt>
                <c:pt idx="6">
                  <c:v>43346395.075271666</c:v>
                </c:pt>
                <c:pt idx="7">
                  <c:v>45808233.596150279</c:v>
                </c:pt>
                <c:pt idx="8">
                  <c:v>48270072.117028892</c:v>
                </c:pt>
                <c:pt idx="9">
                  <c:v>50731910.637907505</c:v>
                </c:pt>
                <c:pt idx="10">
                  <c:v>53193749.158786118</c:v>
                </c:pt>
                <c:pt idx="11">
                  <c:v>55655587.679664731</c:v>
                </c:pt>
              </c:numCache>
            </c:numRef>
          </c:cat>
          <c:val>
            <c:numRef>
              <c:f>'2012'!$G$26:$G$37</c:f>
              <c:numCache>
                <c:formatCode>#,##0</c:formatCode>
                <c:ptCount val="12"/>
                <c:pt idx="0">
                  <c:v>93290.299001749983</c:v>
                </c:pt>
                <c:pt idx="1">
                  <c:v>91399.203472703637</c:v>
                </c:pt>
                <c:pt idx="2">
                  <c:v>90207.60425430139</c:v>
                </c:pt>
                <c:pt idx="3">
                  <c:v>89571.84132047373</c:v>
                </c:pt>
                <c:pt idx="4">
                  <c:v>89385.073257075448</c:v>
                </c:pt>
                <c:pt idx="5">
                  <c:v>89566.192211103698</c:v>
                </c:pt>
                <c:pt idx="6">
                  <c:v>90052.516262002522</c:v>
                </c:pt>
                <c:pt idx="7">
                  <c:v>90794.838164353874</c:v>
                </c:pt>
                <c:pt idx="8">
                  <c:v>91753.989215212365</c:v>
                </c:pt>
                <c:pt idx="9">
                  <c:v>92898.403580951854</c:v>
                </c:pt>
                <c:pt idx="10">
                  <c:v>94202.358970572415</c:v>
                </c:pt>
                <c:pt idx="11">
                  <c:v>95644.68423551778</c:v>
                </c:pt>
              </c:numCache>
            </c:numRef>
          </c:val>
          <c:smooth val="0"/>
        </c:ser>
        <c:dLbls>
          <c:showLegendKey val="0"/>
          <c:showVal val="0"/>
          <c:showCatName val="0"/>
          <c:showSerName val="0"/>
          <c:showPercent val="0"/>
          <c:showBubbleSize val="0"/>
        </c:dLbls>
        <c:marker val="1"/>
        <c:smooth val="0"/>
        <c:axId val="81230848"/>
        <c:axId val="81245312"/>
      </c:lineChart>
      <c:catAx>
        <c:axId val="81230848"/>
        <c:scaling>
          <c:orientation val="minMax"/>
        </c:scaling>
        <c:delete val="0"/>
        <c:axPos val="b"/>
        <c:title>
          <c:tx>
            <c:rich>
              <a:bodyPr/>
              <a:lstStyle/>
              <a:p>
                <a:pPr>
                  <a:defRPr/>
                </a:pPr>
                <a:r>
                  <a:rPr lang="es-ES"/>
                  <a:t>Saldo de Efectivo</a:t>
                </a:r>
              </a:p>
            </c:rich>
          </c:tx>
          <c:overlay val="0"/>
        </c:title>
        <c:numFmt formatCode="#,##0" sourceLinked="0"/>
        <c:majorTickMark val="out"/>
        <c:minorTickMark val="in"/>
        <c:tickLblPos val="nextTo"/>
        <c:spPr>
          <a:ln w="3175">
            <a:solidFill>
              <a:srgbClr val="000000"/>
            </a:solidFill>
            <a:prstDash val="solid"/>
          </a:ln>
        </c:spPr>
        <c:txPr>
          <a:bodyPr rot="-5400000" vert="horz"/>
          <a:lstStyle/>
          <a:p>
            <a:pPr>
              <a:defRPr/>
            </a:pPr>
            <a:endParaRPr lang="es-ES"/>
          </a:p>
        </c:txPr>
        <c:crossAx val="81245312"/>
        <c:crosses val="autoZero"/>
        <c:auto val="1"/>
        <c:lblAlgn val="ctr"/>
        <c:lblOffset val="100"/>
        <c:tickLblSkip val="1"/>
        <c:tickMarkSkip val="1"/>
        <c:noMultiLvlLbl val="0"/>
      </c:catAx>
      <c:valAx>
        <c:axId val="81245312"/>
        <c:scaling>
          <c:orientation val="minMax"/>
        </c:scaling>
        <c:delete val="0"/>
        <c:axPos val="l"/>
        <c:majorGridlines>
          <c:spPr>
            <a:ln w="3175">
              <a:solidFill>
                <a:srgbClr val="000000"/>
              </a:solidFill>
              <a:prstDash val="solid"/>
            </a:ln>
          </c:spPr>
        </c:majorGridlines>
        <c:title>
          <c:tx>
            <c:rich>
              <a:bodyPr rot="-5400000" vert="horz"/>
              <a:lstStyle/>
              <a:p>
                <a:pPr>
                  <a:defRPr/>
                </a:pPr>
                <a:r>
                  <a:rPr lang="es-ES"/>
                  <a:t>Costos de Mantener Efectivo</a:t>
                </a:r>
              </a:p>
            </c:rich>
          </c:tx>
          <c:layout>
            <c:manualLayout>
              <c:xMode val="edge"/>
              <c:yMode val="edge"/>
              <c:x val="2.2626549711627527E-2"/>
              <c:y val="0.19402794154017819"/>
            </c:manualLayout>
          </c:layout>
          <c:overlay val="0"/>
        </c:title>
        <c:numFmt formatCode="#,##0.00" sourceLinked="0"/>
        <c:majorTickMark val="out"/>
        <c:minorTickMark val="none"/>
        <c:tickLblPos val="nextTo"/>
        <c:spPr>
          <a:ln w="3175">
            <a:solidFill>
              <a:srgbClr val="000000"/>
            </a:solidFill>
            <a:prstDash val="solid"/>
          </a:ln>
        </c:spPr>
        <c:txPr>
          <a:bodyPr rot="0" vert="horz"/>
          <a:lstStyle/>
          <a:p>
            <a:pPr>
              <a:defRPr/>
            </a:pPr>
            <a:endParaRPr lang="es-ES"/>
          </a:p>
        </c:txPr>
        <c:crossAx val="81230848"/>
        <c:crosses val="autoZero"/>
        <c:crossBetween val="between"/>
        <c:dispUnits>
          <c:builtInUnit val="millions"/>
          <c:dispUnitsLbl/>
        </c:dispUnits>
      </c:valAx>
      <c:spPr>
        <a:noFill/>
        <a:ln w="12700">
          <a:solidFill>
            <a:srgbClr val="808080"/>
          </a:solidFill>
          <a:prstDash val="solid"/>
        </a:ln>
      </c:spPr>
    </c:plotArea>
    <c:legend>
      <c:legendPos val="r"/>
      <c:overlay val="0"/>
      <c:spPr>
        <a:solidFill>
          <a:srgbClr val="FFFFFF"/>
        </a:solidFill>
        <a:ln w="25400">
          <a:noFill/>
        </a:ln>
      </c:spPr>
    </c:legend>
    <c:plotVisOnly val="1"/>
    <c:dispBlanksAs val="gap"/>
    <c:showDLblsOverMax val="0"/>
  </c:chart>
  <c:spPr>
    <a:solidFill>
      <a:schemeClr val="lt1"/>
    </a:solidFill>
    <a:ln w="19050" cap="flat" cmpd="sng" algn="ctr">
      <a:solidFill>
        <a:schemeClr val="accent3"/>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10946145291160639"/>
          <c:y val="3.1696978143218826E-2"/>
          <c:w val="0.88404377418924329"/>
          <c:h val="0.62750328083989504"/>
        </c:manualLayout>
      </c:layout>
      <c:area3DChart>
        <c:grouping val="stacked"/>
        <c:varyColors val="0"/>
        <c:ser>
          <c:idx val="2"/>
          <c:order val="0"/>
          <c:tx>
            <c:strRef>
              <c:f>Ingresos!$B$6</c:f>
              <c:strCache>
                <c:ptCount val="1"/>
                <c:pt idx="0">
                  <c:v>Aportes Individual y Patronal (Aportes a la Seguridad Social)</c:v>
                </c:pt>
              </c:strCache>
            </c:strRef>
          </c:tx>
          <c:cat>
            <c:strRef>
              <c:f>Ingresos!$C$3:$AX$3</c:f>
              <c:strCache>
                <c:ptCount val="48"/>
                <c:pt idx="0">
                  <c:v>Enero-2009</c:v>
                </c:pt>
                <c:pt idx="1">
                  <c:v>Febrero-2009</c:v>
                </c:pt>
                <c:pt idx="2">
                  <c:v>Marzo-2009</c:v>
                </c:pt>
                <c:pt idx="3">
                  <c:v>Abril-2009</c:v>
                </c:pt>
                <c:pt idx="4">
                  <c:v>Mayo-2009</c:v>
                </c:pt>
                <c:pt idx="5">
                  <c:v>Junio-2009</c:v>
                </c:pt>
                <c:pt idx="6">
                  <c:v>Julio-2009</c:v>
                </c:pt>
                <c:pt idx="7">
                  <c:v>Agosto-2009</c:v>
                </c:pt>
                <c:pt idx="8">
                  <c:v>Septiembre-2009</c:v>
                </c:pt>
                <c:pt idx="9">
                  <c:v>Octubre-2009</c:v>
                </c:pt>
                <c:pt idx="10">
                  <c:v>Noviembre-2009</c:v>
                </c:pt>
                <c:pt idx="11">
                  <c:v>Diciembre-2009</c:v>
                </c:pt>
                <c:pt idx="12">
                  <c:v>Enero-2010</c:v>
                </c:pt>
                <c:pt idx="13">
                  <c:v>Febrero-2010</c:v>
                </c:pt>
                <c:pt idx="14">
                  <c:v>Marzo-2010</c:v>
                </c:pt>
                <c:pt idx="15">
                  <c:v>Abril-2010</c:v>
                </c:pt>
                <c:pt idx="16">
                  <c:v>Mayo-2010</c:v>
                </c:pt>
                <c:pt idx="17">
                  <c:v>Junio-2010</c:v>
                </c:pt>
                <c:pt idx="18">
                  <c:v>Julio-2010</c:v>
                </c:pt>
                <c:pt idx="19">
                  <c:v>Agosto-2010</c:v>
                </c:pt>
                <c:pt idx="20">
                  <c:v>Septiembre-2010</c:v>
                </c:pt>
                <c:pt idx="21">
                  <c:v>Octubre-2010</c:v>
                </c:pt>
                <c:pt idx="22">
                  <c:v>Noviembre-2010</c:v>
                </c:pt>
                <c:pt idx="23">
                  <c:v>Diciembre-2010</c:v>
                </c:pt>
                <c:pt idx="24">
                  <c:v>Enero-2011</c:v>
                </c:pt>
                <c:pt idx="25">
                  <c:v>Febrero-2011</c:v>
                </c:pt>
                <c:pt idx="26">
                  <c:v>Marzo-2011</c:v>
                </c:pt>
                <c:pt idx="27">
                  <c:v>Abril-2011</c:v>
                </c:pt>
                <c:pt idx="28">
                  <c:v>Mayo-2011</c:v>
                </c:pt>
                <c:pt idx="29">
                  <c:v>Junio-2011</c:v>
                </c:pt>
                <c:pt idx="30">
                  <c:v>Julio-2011</c:v>
                </c:pt>
                <c:pt idx="31">
                  <c:v>Agosto-2011</c:v>
                </c:pt>
                <c:pt idx="32">
                  <c:v>Septiembre-2011</c:v>
                </c:pt>
                <c:pt idx="33">
                  <c:v>Octubre-2011</c:v>
                </c:pt>
                <c:pt idx="34">
                  <c:v>Noviembre-2011</c:v>
                </c:pt>
                <c:pt idx="35">
                  <c:v>Diciembre-2011</c:v>
                </c:pt>
                <c:pt idx="36">
                  <c:v>Enero-2012</c:v>
                </c:pt>
                <c:pt idx="37">
                  <c:v>Febrero-2012</c:v>
                </c:pt>
                <c:pt idx="38">
                  <c:v>Marzo-2012</c:v>
                </c:pt>
                <c:pt idx="39">
                  <c:v>Abril-2012</c:v>
                </c:pt>
                <c:pt idx="40">
                  <c:v>Mayo-2012</c:v>
                </c:pt>
                <c:pt idx="41">
                  <c:v>Junio-2012</c:v>
                </c:pt>
                <c:pt idx="42">
                  <c:v>Julio-2012</c:v>
                </c:pt>
                <c:pt idx="43">
                  <c:v>Agosto-2012</c:v>
                </c:pt>
                <c:pt idx="44">
                  <c:v>Septiembre-2012</c:v>
                </c:pt>
                <c:pt idx="45">
                  <c:v>Octubre-2012</c:v>
                </c:pt>
                <c:pt idx="46">
                  <c:v>Noviembre-2012</c:v>
                </c:pt>
                <c:pt idx="47">
                  <c:v>Diciembre-2012</c:v>
                </c:pt>
              </c:strCache>
            </c:strRef>
          </c:cat>
          <c:val>
            <c:numRef>
              <c:f>Ingresos!$C$6:$AX$6</c:f>
              <c:numCache>
                <c:formatCode>_-* #,##0\ _€_-;\-* #,##0\ _€_-;_-* "-"??\ _€_-;_-@_-</c:formatCode>
                <c:ptCount val="48"/>
                <c:pt idx="0">
                  <c:v>127.31</c:v>
                </c:pt>
                <c:pt idx="1">
                  <c:v>25924291.809999999</c:v>
                </c:pt>
                <c:pt idx="2">
                  <c:v>47021696.170000002</c:v>
                </c:pt>
                <c:pt idx="3">
                  <c:v>16282120.51</c:v>
                </c:pt>
                <c:pt idx="4">
                  <c:v>29795745.59</c:v>
                </c:pt>
                <c:pt idx="5">
                  <c:v>3039893.08</c:v>
                </c:pt>
                <c:pt idx="6">
                  <c:v>855.06</c:v>
                </c:pt>
                <c:pt idx="7">
                  <c:v>4311752.9400000004</c:v>
                </c:pt>
                <c:pt idx="8">
                  <c:v>28707854.890000001</c:v>
                </c:pt>
                <c:pt idx="9">
                  <c:v>58805319.939999998</c:v>
                </c:pt>
                <c:pt idx="10">
                  <c:v>27993056.699999999</c:v>
                </c:pt>
                <c:pt idx="11">
                  <c:v>45236214.909999996</c:v>
                </c:pt>
                <c:pt idx="12">
                  <c:v>49598997.399999999</c:v>
                </c:pt>
                <c:pt idx="13">
                  <c:v>28114761.199999999</c:v>
                </c:pt>
                <c:pt idx="14">
                  <c:v>479.82</c:v>
                </c:pt>
                <c:pt idx="15">
                  <c:v>54585043.829999998</c:v>
                </c:pt>
                <c:pt idx="16">
                  <c:v>53644795.520000003</c:v>
                </c:pt>
                <c:pt idx="17">
                  <c:v>26638518.510000002</c:v>
                </c:pt>
                <c:pt idx="18">
                  <c:v>26414391.93</c:v>
                </c:pt>
                <c:pt idx="19">
                  <c:v>26254257.75</c:v>
                </c:pt>
                <c:pt idx="20">
                  <c:v>26998546.710000001</c:v>
                </c:pt>
                <c:pt idx="21">
                  <c:v>34556344.75</c:v>
                </c:pt>
                <c:pt idx="22">
                  <c:v>28235775.25</c:v>
                </c:pt>
                <c:pt idx="23">
                  <c:v>27813416.41</c:v>
                </c:pt>
                <c:pt idx="24">
                  <c:v>28133314.530000001</c:v>
                </c:pt>
                <c:pt idx="25">
                  <c:v>27948456.309999999</c:v>
                </c:pt>
                <c:pt idx="26">
                  <c:v>55128789.490000002</c:v>
                </c:pt>
                <c:pt idx="27">
                  <c:v>27272935.77</c:v>
                </c:pt>
                <c:pt idx="28">
                  <c:v>36675189.219999999</c:v>
                </c:pt>
                <c:pt idx="29">
                  <c:v>29094932.520000003</c:v>
                </c:pt>
                <c:pt idx="30">
                  <c:v>29779370.810000002</c:v>
                </c:pt>
                <c:pt idx="31">
                  <c:v>971031.82</c:v>
                </c:pt>
                <c:pt idx="32">
                  <c:v>58643529.269999996</c:v>
                </c:pt>
                <c:pt idx="33">
                  <c:v>162.97</c:v>
                </c:pt>
                <c:pt idx="34">
                  <c:v>24899801.230000004</c:v>
                </c:pt>
                <c:pt idx="35">
                  <c:v>34943677.509999998</c:v>
                </c:pt>
                <c:pt idx="36">
                  <c:v>29981818.699999999</c:v>
                </c:pt>
                <c:pt idx="37">
                  <c:v>30274570.75</c:v>
                </c:pt>
                <c:pt idx="38">
                  <c:v>33547016.170000002</c:v>
                </c:pt>
                <c:pt idx="39">
                  <c:v>61923852.759999998</c:v>
                </c:pt>
                <c:pt idx="40">
                  <c:v>32267827.869999997</c:v>
                </c:pt>
                <c:pt idx="41">
                  <c:v>3800</c:v>
                </c:pt>
                <c:pt idx="42">
                  <c:v>54587561.920000002</c:v>
                </c:pt>
                <c:pt idx="43">
                  <c:v>40135882.090000004</c:v>
                </c:pt>
                <c:pt idx="44">
                  <c:v>28317934.079999998</c:v>
                </c:pt>
                <c:pt idx="45">
                  <c:v>27538911.990000002</c:v>
                </c:pt>
                <c:pt idx="46">
                  <c:v>27831336.789999999</c:v>
                </c:pt>
                <c:pt idx="47">
                  <c:v>58640.43</c:v>
                </c:pt>
              </c:numCache>
            </c:numRef>
          </c:val>
        </c:ser>
        <c:ser>
          <c:idx val="3"/>
          <c:order val="1"/>
          <c:tx>
            <c:strRef>
              <c:f>Ingresos!$B$7</c:f>
              <c:strCache>
                <c:ptCount val="1"/>
                <c:pt idx="0">
                  <c:v>Contribución Estado</c:v>
                </c:pt>
              </c:strCache>
            </c:strRef>
          </c:tx>
          <c:cat>
            <c:strRef>
              <c:f>Ingresos!$C$3:$AX$3</c:f>
              <c:strCache>
                <c:ptCount val="48"/>
                <c:pt idx="0">
                  <c:v>Enero-2009</c:v>
                </c:pt>
                <c:pt idx="1">
                  <c:v>Febrero-2009</c:v>
                </c:pt>
                <c:pt idx="2">
                  <c:v>Marzo-2009</c:v>
                </c:pt>
                <c:pt idx="3">
                  <c:v>Abril-2009</c:v>
                </c:pt>
                <c:pt idx="4">
                  <c:v>Mayo-2009</c:v>
                </c:pt>
                <c:pt idx="5">
                  <c:v>Junio-2009</c:v>
                </c:pt>
                <c:pt idx="6">
                  <c:v>Julio-2009</c:v>
                </c:pt>
                <c:pt idx="7">
                  <c:v>Agosto-2009</c:v>
                </c:pt>
                <c:pt idx="8">
                  <c:v>Septiembre-2009</c:v>
                </c:pt>
                <c:pt idx="9">
                  <c:v>Octubre-2009</c:v>
                </c:pt>
                <c:pt idx="10">
                  <c:v>Noviembre-2009</c:v>
                </c:pt>
                <c:pt idx="11">
                  <c:v>Diciembre-2009</c:v>
                </c:pt>
                <c:pt idx="12">
                  <c:v>Enero-2010</c:v>
                </c:pt>
                <c:pt idx="13">
                  <c:v>Febrero-2010</c:v>
                </c:pt>
                <c:pt idx="14">
                  <c:v>Marzo-2010</c:v>
                </c:pt>
                <c:pt idx="15">
                  <c:v>Abril-2010</c:v>
                </c:pt>
                <c:pt idx="16">
                  <c:v>Mayo-2010</c:v>
                </c:pt>
                <c:pt idx="17">
                  <c:v>Junio-2010</c:v>
                </c:pt>
                <c:pt idx="18">
                  <c:v>Julio-2010</c:v>
                </c:pt>
                <c:pt idx="19">
                  <c:v>Agosto-2010</c:v>
                </c:pt>
                <c:pt idx="20">
                  <c:v>Septiembre-2010</c:v>
                </c:pt>
                <c:pt idx="21">
                  <c:v>Octubre-2010</c:v>
                </c:pt>
                <c:pt idx="22">
                  <c:v>Noviembre-2010</c:v>
                </c:pt>
                <c:pt idx="23">
                  <c:v>Diciembre-2010</c:v>
                </c:pt>
                <c:pt idx="24">
                  <c:v>Enero-2011</c:v>
                </c:pt>
                <c:pt idx="25">
                  <c:v>Febrero-2011</c:v>
                </c:pt>
                <c:pt idx="26">
                  <c:v>Marzo-2011</c:v>
                </c:pt>
                <c:pt idx="27">
                  <c:v>Abril-2011</c:v>
                </c:pt>
                <c:pt idx="28">
                  <c:v>Mayo-2011</c:v>
                </c:pt>
                <c:pt idx="29">
                  <c:v>Junio-2011</c:v>
                </c:pt>
                <c:pt idx="30">
                  <c:v>Julio-2011</c:v>
                </c:pt>
                <c:pt idx="31">
                  <c:v>Agosto-2011</c:v>
                </c:pt>
                <c:pt idx="32">
                  <c:v>Septiembre-2011</c:v>
                </c:pt>
                <c:pt idx="33">
                  <c:v>Octubre-2011</c:v>
                </c:pt>
                <c:pt idx="34">
                  <c:v>Noviembre-2011</c:v>
                </c:pt>
                <c:pt idx="35">
                  <c:v>Diciembre-2011</c:v>
                </c:pt>
                <c:pt idx="36">
                  <c:v>Enero-2012</c:v>
                </c:pt>
                <c:pt idx="37">
                  <c:v>Febrero-2012</c:v>
                </c:pt>
                <c:pt idx="38">
                  <c:v>Marzo-2012</c:v>
                </c:pt>
                <c:pt idx="39">
                  <c:v>Abril-2012</c:v>
                </c:pt>
                <c:pt idx="40">
                  <c:v>Mayo-2012</c:v>
                </c:pt>
                <c:pt idx="41">
                  <c:v>Junio-2012</c:v>
                </c:pt>
                <c:pt idx="42">
                  <c:v>Julio-2012</c:v>
                </c:pt>
                <c:pt idx="43">
                  <c:v>Agosto-2012</c:v>
                </c:pt>
                <c:pt idx="44">
                  <c:v>Septiembre-2012</c:v>
                </c:pt>
                <c:pt idx="45">
                  <c:v>Octubre-2012</c:v>
                </c:pt>
                <c:pt idx="46">
                  <c:v>Noviembre-2012</c:v>
                </c:pt>
                <c:pt idx="47">
                  <c:v>Diciembre-2012</c:v>
                </c:pt>
              </c:strCache>
            </c:strRef>
          </c:cat>
          <c:val>
            <c:numRef>
              <c:f>Ingresos!$C$7:$AX$7</c:f>
              <c:numCache>
                <c:formatCode>_-* #,##0\ _€_-;\-* #,##0\ _€_-;_-* "-"??\ _€_-;_-@_-</c:formatCode>
                <c:ptCount val="48"/>
                <c:pt idx="0">
                  <c:v>0</c:v>
                </c:pt>
                <c:pt idx="1">
                  <c:v>0</c:v>
                </c:pt>
                <c:pt idx="2">
                  <c:v>0</c:v>
                </c:pt>
                <c:pt idx="3">
                  <c:v>31019826.300000001</c:v>
                </c:pt>
                <c:pt idx="4">
                  <c:v>0</c:v>
                </c:pt>
                <c:pt idx="5">
                  <c:v>4139376.39</c:v>
                </c:pt>
                <c:pt idx="6">
                  <c:v>30785000</c:v>
                </c:pt>
                <c:pt idx="7">
                  <c:v>25381967.390000001</c:v>
                </c:pt>
                <c:pt idx="8">
                  <c:v>10000000</c:v>
                </c:pt>
                <c:pt idx="9">
                  <c:v>0</c:v>
                </c:pt>
                <c:pt idx="10">
                  <c:v>964933.55</c:v>
                </c:pt>
                <c:pt idx="11">
                  <c:v>136795.54999999999</c:v>
                </c:pt>
                <c:pt idx="12">
                  <c:v>0</c:v>
                </c:pt>
                <c:pt idx="13">
                  <c:v>108743.22</c:v>
                </c:pt>
                <c:pt idx="14">
                  <c:v>47620972.93</c:v>
                </c:pt>
                <c:pt idx="15">
                  <c:v>15966321.84</c:v>
                </c:pt>
                <c:pt idx="16">
                  <c:v>813130.63</c:v>
                </c:pt>
                <c:pt idx="17">
                  <c:v>15950668</c:v>
                </c:pt>
                <c:pt idx="18">
                  <c:v>45688646.93</c:v>
                </c:pt>
                <c:pt idx="19">
                  <c:v>31583073.199999999</c:v>
                </c:pt>
                <c:pt idx="20">
                  <c:v>24552501.07</c:v>
                </c:pt>
                <c:pt idx="21">
                  <c:v>31926128</c:v>
                </c:pt>
                <c:pt idx="22">
                  <c:v>0</c:v>
                </c:pt>
                <c:pt idx="23">
                  <c:v>15963831.98</c:v>
                </c:pt>
                <c:pt idx="24">
                  <c:v>0</c:v>
                </c:pt>
                <c:pt idx="25">
                  <c:v>49500536.920000002</c:v>
                </c:pt>
                <c:pt idx="26">
                  <c:v>33729406</c:v>
                </c:pt>
                <c:pt idx="27">
                  <c:v>17000273</c:v>
                </c:pt>
                <c:pt idx="28">
                  <c:v>17090663</c:v>
                </c:pt>
                <c:pt idx="29">
                  <c:v>17181043</c:v>
                </c:pt>
                <c:pt idx="30">
                  <c:v>39.61</c:v>
                </c:pt>
                <c:pt idx="31">
                  <c:v>40817544</c:v>
                </c:pt>
                <c:pt idx="32">
                  <c:v>55098517.170000002</c:v>
                </c:pt>
                <c:pt idx="33">
                  <c:v>0</c:v>
                </c:pt>
                <c:pt idx="34">
                  <c:v>17542583</c:v>
                </c:pt>
                <c:pt idx="35">
                  <c:v>52981624</c:v>
                </c:pt>
                <c:pt idx="36">
                  <c:v>0</c:v>
                </c:pt>
                <c:pt idx="37">
                  <c:v>21042581</c:v>
                </c:pt>
                <c:pt idx="38">
                  <c:v>21127605</c:v>
                </c:pt>
                <c:pt idx="39">
                  <c:v>21337799</c:v>
                </c:pt>
                <c:pt idx="40">
                  <c:v>43792960</c:v>
                </c:pt>
                <c:pt idx="41">
                  <c:v>22385621</c:v>
                </c:pt>
                <c:pt idx="42">
                  <c:v>0</c:v>
                </c:pt>
                <c:pt idx="43">
                  <c:v>62269121.850000001</c:v>
                </c:pt>
                <c:pt idx="44">
                  <c:v>23608294.629999999</c:v>
                </c:pt>
                <c:pt idx="45">
                  <c:v>35551847.450000003</c:v>
                </c:pt>
                <c:pt idx="46">
                  <c:v>91541120.760000005</c:v>
                </c:pt>
                <c:pt idx="47">
                  <c:v>0</c:v>
                </c:pt>
              </c:numCache>
            </c:numRef>
          </c:val>
        </c:ser>
        <c:ser>
          <c:idx val="4"/>
          <c:order val="2"/>
          <c:tx>
            <c:strRef>
              <c:f>Ingresos!$B$8</c:f>
              <c:strCache>
                <c:ptCount val="1"/>
                <c:pt idx="0">
                  <c:v>Recuperación Préstamos</c:v>
                </c:pt>
              </c:strCache>
            </c:strRef>
          </c:tx>
          <c:cat>
            <c:strRef>
              <c:f>Ingresos!$C$3:$AX$3</c:f>
              <c:strCache>
                <c:ptCount val="48"/>
                <c:pt idx="0">
                  <c:v>Enero-2009</c:v>
                </c:pt>
                <c:pt idx="1">
                  <c:v>Febrero-2009</c:v>
                </c:pt>
                <c:pt idx="2">
                  <c:v>Marzo-2009</c:v>
                </c:pt>
                <c:pt idx="3">
                  <c:v>Abril-2009</c:v>
                </c:pt>
                <c:pt idx="4">
                  <c:v>Mayo-2009</c:v>
                </c:pt>
                <c:pt idx="5">
                  <c:v>Junio-2009</c:v>
                </c:pt>
                <c:pt idx="6">
                  <c:v>Julio-2009</c:v>
                </c:pt>
                <c:pt idx="7">
                  <c:v>Agosto-2009</c:v>
                </c:pt>
                <c:pt idx="8">
                  <c:v>Septiembre-2009</c:v>
                </c:pt>
                <c:pt idx="9">
                  <c:v>Octubre-2009</c:v>
                </c:pt>
                <c:pt idx="10">
                  <c:v>Noviembre-2009</c:v>
                </c:pt>
                <c:pt idx="11">
                  <c:v>Diciembre-2009</c:v>
                </c:pt>
                <c:pt idx="12">
                  <c:v>Enero-2010</c:v>
                </c:pt>
                <c:pt idx="13">
                  <c:v>Febrero-2010</c:v>
                </c:pt>
                <c:pt idx="14">
                  <c:v>Marzo-2010</c:v>
                </c:pt>
                <c:pt idx="15">
                  <c:v>Abril-2010</c:v>
                </c:pt>
                <c:pt idx="16">
                  <c:v>Mayo-2010</c:v>
                </c:pt>
                <c:pt idx="17">
                  <c:v>Junio-2010</c:v>
                </c:pt>
                <c:pt idx="18">
                  <c:v>Julio-2010</c:v>
                </c:pt>
                <c:pt idx="19">
                  <c:v>Agosto-2010</c:v>
                </c:pt>
                <c:pt idx="20">
                  <c:v>Septiembre-2010</c:v>
                </c:pt>
                <c:pt idx="21">
                  <c:v>Octubre-2010</c:v>
                </c:pt>
                <c:pt idx="22">
                  <c:v>Noviembre-2010</c:v>
                </c:pt>
                <c:pt idx="23">
                  <c:v>Diciembre-2010</c:v>
                </c:pt>
                <c:pt idx="24">
                  <c:v>Enero-2011</c:v>
                </c:pt>
                <c:pt idx="25">
                  <c:v>Febrero-2011</c:v>
                </c:pt>
                <c:pt idx="26">
                  <c:v>Marzo-2011</c:v>
                </c:pt>
                <c:pt idx="27">
                  <c:v>Abril-2011</c:v>
                </c:pt>
                <c:pt idx="28">
                  <c:v>Mayo-2011</c:v>
                </c:pt>
                <c:pt idx="29">
                  <c:v>Junio-2011</c:v>
                </c:pt>
                <c:pt idx="30">
                  <c:v>Julio-2011</c:v>
                </c:pt>
                <c:pt idx="31">
                  <c:v>Agosto-2011</c:v>
                </c:pt>
                <c:pt idx="32">
                  <c:v>Septiembre-2011</c:v>
                </c:pt>
                <c:pt idx="33">
                  <c:v>Octubre-2011</c:v>
                </c:pt>
                <c:pt idx="34">
                  <c:v>Noviembre-2011</c:v>
                </c:pt>
                <c:pt idx="35">
                  <c:v>Diciembre-2011</c:v>
                </c:pt>
                <c:pt idx="36">
                  <c:v>Enero-2012</c:v>
                </c:pt>
                <c:pt idx="37">
                  <c:v>Febrero-2012</c:v>
                </c:pt>
                <c:pt idx="38">
                  <c:v>Marzo-2012</c:v>
                </c:pt>
                <c:pt idx="39">
                  <c:v>Abril-2012</c:v>
                </c:pt>
                <c:pt idx="40">
                  <c:v>Mayo-2012</c:v>
                </c:pt>
                <c:pt idx="41">
                  <c:v>Junio-2012</c:v>
                </c:pt>
                <c:pt idx="42">
                  <c:v>Julio-2012</c:v>
                </c:pt>
                <c:pt idx="43">
                  <c:v>Agosto-2012</c:v>
                </c:pt>
                <c:pt idx="44">
                  <c:v>Septiembre-2012</c:v>
                </c:pt>
                <c:pt idx="45">
                  <c:v>Octubre-2012</c:v>
                </c:pt>
                <c:pt idx="46">
                  <c:v>Noviembre-2012</c:v>
                </c:pt>
                <c:pt idx="47">
                  <c:v>Diciembre-2012</c:v>
                </c:pt>
              </c:strCache>
            </c:strRef>
          </c:cat>
          <c:val>
            <c:numRef>
              <c:f>Ingresos!$C$8:$AX$8</c:f>
              <c:numCache>
                <c:formatCode>_-* #,##0\ _€_-;\-* #,##0\ _€_-;_-* "-"??\ _€_-;_-@_-</c:formatCode>
                <c:ptCount val="48"/>
                <c:pt idx="0">
                  <c:v>5382511.0099999998</c:v>
                </c:pt>
                <c:pt idx="1">
                  <c:v>13520033.689999999</c:v>
                </c:pt>
                <c:pt idx="2">
                  <c:v>19230885.379999999</c:v>
                </c:pt>
                <c:pt idx="3">
                  <c:v>11574022.190000001</c:v>
                </c:pt>
                <c:pt idx="4">
                  <c:v>14994995.609999998</c:v>
                </c:pt>
                <c:pt idx="5">
                  <c:v>14904187.219999999</c:v>
                </c:pt>
                <c:pt idx="6">
                  <c:v>7191861.2200000007</c:v>
                </c:pt>
                <c:pt idx="7">
                  <c:v>7584242.29</c:v>
                </c:pt>
                <c:pt idx="8">
                  <c:v>15980442.729999999</c:v>
                </c:pt>
                <c:pt idx="9">
                  <c:v>21419290.819999997</c:v>
                </c:pt>
                <c:pt idx="10">
                  <c:v>15569918.9</c:v>
                </c:pt>
                <c:pt idx="11">
                  <c:v>15733045.84</c:v>
                </c:pt>
                <c:pt idx="12">
                  <c:v>18145616.779999997</c:v>
                </c:pt>
                <c:pt idx="13">
                  <c:v>13036952.190000003</c:v>
                </c:pt>
                <c:pt idx="14">
                  <c:v>7479213.7999999989</c:v>
                </c:pt>
                <c:pt idx="15">
                  <c:v>19163052.140000001</c:v>
                </c:pt>
                <c:pt idx="16">
                  <c:v>20119296.630000003</c:v>
                </c:pt>
                <c:pt idx="17">
                  <c:v>12809414.290000001</c:v>
                </c:pt>
                <c:pt idx="18">
                  <c:v>13321374.170000004</c:v>
                </c:pt>
                <c:pt idx="19">
                  <c:v>14219002.479999999</c:v>
                </c:pt>
                <c:pt idx="20">
                  <c:v>14576362.23</c:v>
                </c:pt>
                <c:pt idx="21">
                  <c:v>14740588.33</c:v>
                </c:pt>
                <c:pt idx="22">
                  <c:v>18005534.27</c:v>
                </c:pt>
                <c:pt idx="23">
                  <c:v>14918915.34</c:v>
                </c:pt>
                <c:pt idx="24">
                  <c:v>14527521.360000001</c:v>
                </c:pt>
                <c:pt idx="25">
                  <c:v>15155834.659999998</c:v>
                </c:pt>
                <c:pt idx="26">
                  <c:v>22070754.160000004</c:v>
                </c:pt>
                <c:pt idx="27">
                  <c:v>15120412.450000003</c:v>
                </c:pt>
                <c:pt idx="28">
                  <c:v>15505420.530000001</c:v>
                </c:pt>
                <c:pt idx="29">
                  <c:v>15553625.939999999</c:v>
                </c:pt>
                <c:pt idx="30">
                  <c:v>15503123.700000003</c:v>
                </c:pt>
                <c:pt idx="31">
                  <c:v>9562882.5199999996</c:v>
                </c:pt>
                <c:pt idx="32">
                  <c:v>23540546.27</c:v>
                </c:pt>
                <c:pt idx="33">
                  <c:v>10458244.210000001</c:v>
                </c:pt>
                <c:pt idx="34">
                  <c:v>14724284.73</c:v>
                </c:pt>
                <c:pt idx="35">
                  <c:v>19688059.59</c:v>
                </c:pt>
                <c:pt idx="36">
                  <c:v>18692111.559999999</c:v>
                </c:pt>
                <c:pt idx="37">
                  <c:v>16662441.809999999</c:v>
                </c:pt>
                <c:pt idx="38">
                  <c:v>17991679.66</c:v>
                </c:pt>
                <c:pt idx="39">
                  <c:v>24654977.029999997</c:v>
                </c:pt>
                <c:pt idx="40">
                  <c:v>17562346.16</c:v>
                </c:pt>
                <c:pt idx="41">
                  <c:v>11381665.649999999</c:v>
                </c:pt>
                <c:pt idx="42">
                  <c:v>24891432.32</c:v>
                </c:pt>
                <c:pt idx="43">
                  <c:v>18477528.690000001</c:v>
                </c:pt>
                <c:pt idx="44">
                  <c:v>18421866.170000002</c:v>
                </c:pt>
                <c:pt idx="45">
                  <c:v>18491849</c:v>
                </c:pt>
                <c:pt idx="46">
                  <c:v>18553925.900000002</c:v>
                </c:pt>
                <c:pt idx="47">
                  <c:v>11309882.699999999</c:v>
                </c:pt>
              </c:numCache>
            </c:numRef>
          </c:val>
        </c:ser>
        <c:ser>
          <c:idx val="6"/>
          <c:order val="3"/>
          <c:tx>
            <c:strRef>
              <c:f>Ingresos!$B$9</c:f>
              <c:strCache>
                <c:ptCount val="1"/>
                <c:pt idx="0">
                  <c:v>Otros Ingresos</c:v>
                </c:pt>
              </c:strCache>
            </c:strRef>
          </c:tx>
          <c:spPr>
            <a:solidFill>
              <a:srgbClr val="EEF23C"/>
            </a:solidFill>
          </c:spPr>
          <c:cat>
            <c:strRef>
              <c:f>Ingresos!$C$3:$AX$3</c:f>
              <c:strCache>
                <c:ptCount val="48"/>
                <c:pt idx="0">
                  <c:v>Enero-2009</c:v>
                </c:pt>
                <c:pt idx="1">
                  <c:v>Febrero-2009</c:v>
                </c:pt>
                <c:pt idx="2">
                  <c:v>Marzo-2009</c:v>
                </c:pt>
                <c:pt idx="3">
                  <c:v>Abril-2009</c:v>
                </c:pt>
                <c:pt idx="4">
                  <c:v>Mayo-2009</c:v>
                </c:pt>
                <c:pt idx="5">
                  <c:v>Junio-2009</c:v>
                </c:pt>
                <c:pt idx="6">
                  <c:v>Julio-2009</c:v>
                </c:pt>
                <c:pt idx="7">
                  <c:v>Agosto-2009</c:v>
                </c:pt>
                <c:pt idx="8">
                  <c:v>Septiembre-2009</c:v>
                </c:pt>
                <c:pt idx="9">
                  <c:v>Octubre-2009</c:v>
                </c:pt>
                <c:pt idx="10">
                  <c:v>Noviembre-2009</c:v>
                </c:pt>
                <c:pt idx="11">
                  <c:v>Diciembre-2009</c:v>
                </c:pt>
                <c:pt idx="12">
                  <c:v>Enero-2010</c:v>
                </c:pt>
                <c:pt idx="13">
                  <c:v>Febrero-2010</c:v>
                </c:pt>
                <c:pt idx="14">
                  <c:v>Marzo-2010</c:v>
                </c:pt>
                <c:pt idx="15">
                  <c:v>Abril-2010</c:v>
                </c:pt>
                <c:pt idx="16">
                  <c:v>Mayo-2010</c:v>
                </c:pt>
                <c:pt idx="17">
                  <c:v>Junio-2010</c:v>
                </c:pt>
                <c:pt idx="18">
                  <c:v>Julio-2010</c:v>
                </c:pt>
                <c:pt idx="19">
                  <c:v>Agosto-2010</c:v>
                </c:pt>
                <c:pt idx="20">
                  <c:v>Septiembre-2010</c:v>
                </c:pt>
                <c:pt idx="21">
                  <c:v>Octubre-2010</c:v>
                </c:pt>
                <c:pt idx="22">
                  <c:v>Noviembre-2010</c:v>
                </c:pt>
                <c:pt idx="23">
                  <c:v>Diciembre-2010</c:v>
                </c:pt>
                <c:pt idx="24">
                  <c:v>Enero-2011</c:v>
                </c:pt>
                <c:pt idx="25">
                  <c:v>Febrero-2011</c:v>
                </c:pt>
                <c:pt idx="26">
                  <c:v>Marzo-2011</c:v>
                </c:pt>
                <c:pt idx="27">
                  <c:v>Abril-2011</c:v>
                </c:pt>
                <c:pt idx="28">
                  <c:v>Mayo-2011</c:v>
                </c:pt>
                <c:pt idx="29">
                  <c:v>Junio-2011</c:v>
                </c:pt>
                <c:pt idx="30">
                  <c:v>Julio-2011</c:v>
                </c:pt>
                <c:pt idx="31">
                  <c:v>Agosto-2011</c:v>
                </c:pt>
                <c:pt idx="32">
                  <c:v>Septiembre-2011</c:v>
                </c:pt>
                <c:pt idx="33">
                  <c:v>Octubre-2011</c:v>
                </c:pt>
                <c:pt idx="34">
                  <c:v>Noviembre-2011</c:v>
                </c:pt>
                <c:pt idx="35">
                  <c:v>Diciembre-2011</c:v>
                </c:pt>
                <c:pt idx="36">
                  <c:v>Enero-2012</c:v>
                </c:pt>
                <c:pt idx="37">
                  <c:v>Febrero-2012</c:v>
                </c:pt>
                <c:pt idx="38">
                  <c:v>Marzo-2012</c:v>
                </c:pt>
                <c:pt idx="39">
                  <c:v>Abril-2012</c:v>
                </c:pt>
                <c:pt idx="40">
                  <c:v>Mayo-2012</c:v>
                </c:pt>
                <c:pt idx="41">
                  <c:v>Junio-2012</c:v>
                </c:pt>
                <c:pt idx="42">
                  <c:v>Julio-2012</c:v>
                </c:pt>
                <c:pt idx="43">
                  <c:v>Agosto-2012</c:v>
                </c:pt>
                <c:pt idx="44">
                  <c:v>Septiembre-2012</c:v>
                </c:pt>
                <c:pt idx="45">
                  <c:v>Octubre-2012</c:v>
                </c:pt>
                <c:pt idx="46">
                  <c:v>Noviembre-2012</c:v>
                </c:pt>
                <c:pt idx="47">
                  <c:v>Diciembre-2012</c:v>
                </c:pt>
              </c:strCache>
            </c:strRef>
          </c:cat>
          <c:val>
            <c:numRef>
              <c:f>Ingresos!$C$9:$AX$9</c:f>
              <c:numCache>
                <c:formatCode>_-* #,##0\ _€_-;\-* #,##0\ _€_-;_-* "-"??\ _€_-;_-@_-</c:formatCode>
                <c:ptCount val="48"/>
                <c:pt idx="0">
                  <c:v>241799.73</c:v>
                </c:pt>
                <c:pt idx="1">
                  <c:v>225925.1</c:v>
                </c:pt>
                <c:pt idx="2">
                  <c:v>262960.08</c:v>
                </c:pt>
                <c:pt idx="3">
                  <c:v>399935.22</c:v>
                </c:pt>
                <c:pt idx="4">
                  <c:v>254425.03</c:v>
                </c:pt>
                <c:pt idx="5">
                  <c:v>227747.03</c:v>
                </c:pt>
                <c:pt idx="6">
                  <c:v>267818.67</c:v>
                </c:pt>
                <c:pt idx="7">
                  <c:v>176859.13</c:v>
                </c:pt>
                <c:pt idx="8">
                  <c:v>171600.11</c:v>
                </c:pt>
                <c:pt idx="9">
                  <c:v>195140.16</c:v>
                </c:pt>
                <c:pt idx="10">
                  <c:v>296026.23</c:v>
                </c:pt>
                <c:pt idx="11">
                  <c:v>422843.4</c:v>
                </c:pt>
                <c:pt idx="12">
                  <c:v>253953.74</c:v>
                </c:pt>
                <c:pt idx="13">
                  <c:v>150409.95000000001</c:v>
                </c:pt>
                <c:pt idx="14">
                  <c:v>188210.06</c:v>
                </c:pt>
                <c:pt idx="15">
                  <c:v>177785.65</c:v>
                </c:pt>
                <c:pt idx="16">
                  <c:v>454780.39</c:v>
                </c:pt>
                <c:pt idx="17">
                  <c:v>184784.18</c:v>
                </c:pt>
                <c:pt idx="18">
                  <c:v>311316.78999999998</c:v>
                </c:pt>
                <c:pt idx="19">
                  <c:v>194132.19</c:v>
                </c:pt>
                <c:pt idx="20">
                  <c:v>201327.75</c:v>
                </c:pt>
                <c:pt idx="21">
                  <c:v>182435.95</c:v>
                </c:pt>
                <c:pt idx="22">
                  <c:v>364911.37</c:v>
                </c:pt>
                <c:pt idx="23">
                  <c:v>2496084.66</c:v>
                </c:pt>
                <c:pt idx="24">
                  <c:v>283990.40000000002</c:v>
                </c:pt>
                <c:pt idx="25">
                  <c:v>179728.77</c:v>
                </c:pt>
                <c:pt idx="26">
                  <c:v>193039.09</c:v>
                </c:pt>
                <c:pt idx="27">
                  <c:v>436717.26</c:v>
                </c:pt>
                <c:pt idx="28">
                  <c:v>367217.07</c:v>
                </c:pt>
                <c:pt idx="29">
                  <c:v>177484.3</c:v>
                </c:pt>
                <c:pt idx="30">
                  <c:v>268992.59999999998</c:v>
                </c:pt>
                <c:pt idx="31">
                  <c:v>252019.07</c:v>
                </c:pt>
                <c:pt idx="32">
                  <c:v>235492.61</c:v>
                </c:pt>
                <c:pt idx="33">
                  <c:v>903446.58</c:v>
                </c:pt>
                <c:pt idx="34">
                  <c:v>160467.47</c:v>
                </c:pt>
                <c:pt idx="35">
                  <c:v>1937324.43</c:v>
                </c:pt>
                <c:pt idx="36">
                  <c:v>207496.87</c:v>
                </c:pt>
                <c:pt idx="37">
                  <c:v>158777.87</c:v>
                </c:pt>
                <c:pt idx="38">
                  <c:v>421975.28</c:v>
                </c:pt>
                <c:pt idx="39">
                  <c:v>333249.45</c:v>
                </c:pt>
                <c:pt idx="40">
                  <c:v>238093.82</c:v>
                </c:pt>
                <c:pt idx="41">
                  <c:v>565009.79</c:v>
                </c:pt>
                <c:pt idx="42">
                  <c:v>341477.84</c:v>
                </c:pt>
                <c:pt idx="43">
                  <c:v>338800.3</c:v>
                </c:pt>
                <c:pt idx="44">
                  <c:v>633519.06999999995</c:v>
                </c:pt>
                <c:pt idx="45">
                  <c:v>19967207.82</c:v>
                </c:pt>
                <c:pt idx="46">
                  <c:v>124333.57</c:v>
                </c:pt>
                <c:pt idx="47">
                  <c:v>4023636.01</c:v>
                </c:pt>
              </c:numCache>
            </c:numRef>
          </c:val>
        </c:ser>
        <c:dLbls>
          <c:showLegendKey val="0"/>
          <c:showVal val="0"/>
          <c:showCatName val="0"/>
          <c:showSerName val="0"/>
          <c:showPercent val="0"/>
          <c:showBubbleSize val="0"/>
        </c:dLbls>
        <c:axId val="82768640"/>
        <c:axId val="82770176"/>
        <c:axId val="0"/>
      </c:area3DChart>
      <c:catAx>
        <c:axId val="82768640"/>
        <c:scaling>
          <c:orientation val="minMax"/>
        </c:scaling>
        <c:delete val="0"/>
        <c:axPos val="b"/>
        <c:majorTickMark val="out"/>
        <c:minorTickMark val="none"/>
        <c:tickLblPos val="nextTo"/>
        <c:txPr>
          <a:bodyPr rot="-1560000"/>
          <a:lstStyle/>
          <a:p>
            <a:pPr>
              <a:defRPr sz="800"/>
            </a:pPr>
            <a:endParaRPr lang="es-ES"/>
          </a:p>
        </c:txPr>
        <c:crossAx val="82770176"/>
        <c:crosses val="autoZero"/>
        <c:auto val="1"/>
        <c:lblAlgn val="ctr"/>
        <c:lblOffset val="100"/>
        <c:tickLblSkip val="3"/>
        <c:tickMarkSkip val="2"/>
        <c:noMultiLvlLbl val="0"/>
      </c:catAx>
      <c:valAx>
        <c:axId val="82770176"/>
        <c:scaling>
          <c:orientation val="minMax"/>
        </c:scaling>
        <c:delete val="0"/>
        <c:axPos val="l"/>
        <c:majorGridlines/>
        <c:numFmt formatCode="#,##0" sourceLinked="0"/>
        <c:majorTickMark val="out"/>
        <c:minorTickMark val="none"/>
        <c:tickLblPos val="nextTo"/>
        <c:crossAx val="82768640"/>
        <c:crosses val="autoZero"/>
        <c:crossBetween val="midCat"/>
        <c:dispUnits>
          <c:builtInUnit val="millions"/>
          <c:dispUnitsLbl/>
        </c:dispUnits>
      </c:valAx>
    </c:plotArea>
    <c:legend>
      <c:legendPos val="b"/>
      <c:layout>
        <c:manualLayout>
          <c:xMode val="edge"/>
          <c:yMode val="edge"/>
          <c:x val="0"/>
          <c:y val="0.61912136201255574"/>
          <c:w val="0.50841716713546026"/>
          <c:h val="0.3484952203852747"/>
        </c:manualLayout>
      </c:layout>
      <c:overlay val="0"/>
    </c:legend>
    <c:plotVisOnly val="1"/>
    <c:dispBlanksAs val="zero"/>
    <c:showDLblsOverMax val="0"/>
  </c:chart>
  <c:spPr>
    <a:solidFill>
      <a:schemeClr val="lt1"/>
    </a:solidFill>
    <a:ln w="19050" cap="flat" cmpd="sng" algn="ctr">
      <a:solidFill>
        <a:schemeClr val="dk1"/>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es-ES" sz="1400"/>
            </a:pPr>
            <a:r>
              <a:rPr lang="es-ES" sz="1400"/>
              <a:t>Recuperación Préstamos</a:t>
            </a:r>
          </a:p>
        </c:rich>
      </c:tx>
      <c:overlay val="0"/>
    </c:title>
    <c:autoTitleDeleted val="0"/>
    <c:plotArea>
      <c:layout/>
      <c:barChart>
        <c:barDir val="col"/>
        <c:grouping val="clustered"/>
        <c:varyColors val="0"/>
        <c:ser>
          <c:idx val="0"/>
          <c:order val="0"/>
          <c:tx>
            <c:v>Frecuencia</c:v>
          </c:tx>
          <c:spPr>
            <a:gradFill rotWithShape="1">
              <a:gsLst>
                <a:gs pos="0">
                  <a:schemeClr val="accent3">
                    <a:tint val="73000"/>
                    <a:satMod val="150000"/>
                  </a:schemeClr>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ln>
              <a:noFill/>
            </a:ln>
            <a:effectLst>
              <a:glow rad="76200">
                <a:schemeClr val="accent3">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3">
                  <a:shade val="30000"/>
                  <a:satMod val="200000"/>
                </a:schemeClr>
              </a:contourClr>
            </a:sp3d>
          </c:spPr>
          <c:invertIfNegative val="0"/>
          <c:cat>
            <c:strRef>
              <c:f>Ingresos!$J$68:$J$74</c:f>
              <c:strCache>
                <c:ptCount val="7"/>
                <c:pt idx="0">
                  <c:v> 5.382.511   </c:v>
                </c:pt>
                <c:pt idx="1">
                  <c:v> 8.633.998   </c:v>
                </c:pt>
                <c:pt idx="2">
                  <c:v> 11.885.485   </c:v>
                </c:pt>
                <c:pt idx="3">
                  <c:v> 15.136.972   </c:v>
                </c:pt>
                <c:pt idx="4">
                  <c:v> 18.388.459   </c:v>
                </c:pt>
                <c:pt idx="5">
                  <c:v>21639945,44</c:v>
                </c:pt>
                <c:pt idx="6">
                  <c:v>y mayor...</c:v>
                </c:pt>
              </c:strCache>
            </c:strRef>
          </c:cat>
          <c:val>
            <c:numRef>
              <c:f>Ingresos!$K$68:$K$74</c:f>
              <c:numCache>
                <c:formatCode>General</c:formatCode>
                <c:ptCount val="7"/>
                <c:pt idx="0">
                  <c:v>1</c:v>
                </c:pt>
                <c:pt idx="1">
                  <c:v>3</c:v>
                </c:pt>
                <c:pt idx="2">
                  <c:v>5</c:v>
                </c:pt>
                <c:pt idx="3">
                  <c:v>13</c:v>
                </c:pt>
                <c:pt idx="4">
                  <c:v>12</c:v>
                </c:pt>
                <c:pt idx="5">
                  <c:v>10</c:v>
                </c:pt>
                <c:pt idx="6">
                  <c:v>4</c:v>
                </c:pt>
              </c:numCache>
            </c:numRef>
          </c:val>
        </c:ser>
        <c:dLbls>
          <c:showLegendKey val="0"/>
          <c:showVal val="0"/>
          <c:showCatName val="0"/>
          <c:showSerName val="0"/>
          <c:showPercent val="0"/>
          <c:showBubbleSize val="0"/>
        </c:dLbls>
        <c:gapWidth val="0"/>
        <c:axId val="83955072"/>
        <c:axId val="84003072"/>
      </c:barChart>
      <c:catAx>
        <c:axId val="83955072"/>
        <c:scaling>
          <c:orientation val="minMax"/>
        </c:scaling>
        <c:delete val="0"/>
        <c:axPos val="b"/>
        <c:title>
          <c:tx>
            <c:rich>
              <a:bodyPr/>
              <a:lstStyle/>
              <a:p>
                <a:pPr>
                  <a:defRPr lang="es-ES"/>
                </a:pPr>
                <a:r>
                  <a:rPr lang="es-ES"/>
                  <a:t>Clase</a:t>
                </a:r>
              </a:p>
            </c:rich>
          </c:tx>
          <c:overlay val="0"/>
        </c:title>
        <c:numFmt formatCode="_-* #,##0\ _€_-;\-* #,##0\ _€_-;_-* &quot;-&quot;??\ _€_-;_-@_-" sourceLinked="1"/>
        <c:majorTickMark val="out"/>
        <c:minorTickMark val="none"/>
        <c:tickLblPos val="nextTo"/>
        <c:txPr>
          <a:bodyPr/>
          <a:lstStyle/>
          <a:p>
            <a:pPr>
              <a:defRPr lang="es-ES"/>
            </a:pPr>
            <a:endParaRPr lang="es-ES"/>
          </a:p>
        </c:txPr>
        <c:crossAx val="84003072"/>
        <c:crosses val="autoZero"/>
        <c:auto val="1"/>
        <c:lblAlgn val="ctr"/>
        <c:lblOffset val="100"/>
        <c:noMultiLvlLbl val="0"/>
      </c:catAx>
      <c:valAx>
        <c:axId val="84003072"/>
        <c:scaling>
          <c:orientation val="minMax"/>
        </c:scaling>
        <c:delete val="0"/>
        <c:axPos val="l"/>
        <c:title>
          <c:tx>
            <c:rich>
              <a:bodyPr/>
              <a:lstStyle/>
              <a:p>
                <a:pPr>
                  <a:defRPr lang="es-ES"/>
                </a:pPr>
                <a:r>
                  <a:rPr lang="es-ES"/>
                  <a:t>Frecuencia</a:t>
                </a:r>
              </a:p>
            </c:rich>
          </c:tx>
          <c:overlay val="0"/>
        </c:title>
        <c:numFmt formatCode="General" sourceLinked="1"/>
        <c:majorTickMark val="out"/>
        <c:minorTickMark val="none"/>
        <c:tickLblPos val="nextTo"/>
        <c:txPr>
          <a:bodyPr/>
          <a:lstStyle/>
          <a:p>
            <a:pPr>
              <a:defRPr lang="es-ES"/>
            </a:pPr>
            <a:endParaRPr lang="es-ES"/>
          </a:p>
        </c:txPr>
        <c:crossAx val="83955072"/>
        <c:crosses val="autoZero"/>
        <c:crossBetween val="between"/>
      </c:valAx>
    </c:plotArea>
    <c:legend>
      <c:legendPos val="r"/>
      <c:overlay val="0"/>
      <c:txPr>
        <a:bodyPr/>
        <a:lstStyle/>
        <a:p>
          <a:pPr>
            <a:defRPr lang="es-ES"/>
          </a:pPr>
          <a:endParaRPr lang="es-ES"/>
        </a:p>
      </c:txPr>
    </c:legend>
    <c:plotVisOnly val="1"/>
    <c:dispBlanksAs val="gap"/>
    <c:showDLblsOverMax val="0"/>
  </c:chart>
  <c:spPr>
    <a:solidFill>
      <a:schemeClr val="lt1"/>
    </a:solidFill>
    <a:ln w="19050" cap="flat" cmpd="sng" algn="ctr">
      <a:solidFill>
        <a:schemeClr val="accent3"/>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sz="1400"/>
            </a:pPr>
            <a:r>
              <a:rPr lang="es-ES" sz="1400"/>
              <a:t>Contribución Estado</a:t>
            </a:r>
          </a:p>
        </c:rich>
      </c:tx>
      <c:overlay val="0"/>
    </c:title>
    <c:autoTitleDeleted val="0"/>
    <c:plotArea>
      <c:layout/>
      <c:barChart>
        <c:barDir val="col"/>
        <c:grouping val="clustered"/>
        <c:varyColors val="0"/>
        <c:ser>
          <c:idx val="0"/>
          <c:order val="0"/>
          <c:tx>
            <c:v>Frecuencia</c:v>
          </c:tx>
          <c:spPr>
            <a:gradFill rotWithShape="1">
              <a:gsLst>
                <a:gs pos="0">
                  <a:schemeClr val="accent4">
                    <a:tint val="1000"/>
                  </a:schemeClr>
                </a:gs>
                <a:gs pos="68000">
                  <a:schemeClr val="accent4">
                    <a:tint val="77000"/>
                  </a:schemeClr>
                </a:gs>
                <a:gs pos="81000">
                  <a:schemeClr val="accent4">
                    <a:tint val="79000"/>
                  </a:schemeClr>
                </a:gs>
                <a:gs pos="86000">
                  <a:schemeClr val="accent4">
                    <a:tint val="73000"/>
                  </a:schemeClr>
                </a:gs>
                <a:gs pos="100000">
                  <a:schemeClr val="accent4">
                    <a:tint val="35000"/>
                  </a:schemeClr>
                </a:gs>
              </a:gsLst>
              <a:lin ang="5400000" scaled="1"/>
            </a:gradFill>
            <a:ln w="9525" cap="flat" cmpd="sng" algn="ctr">
              <a:solidFill>
                <a:schemeClr val="accent4">
                  <a:shade val="60000"/>
                  <a:satMod val="300000"/>
                </a:schemeClr>
              </a:solidFill>
              <a:prstDash val="solid"/>
            </a:ln>
            <a:effectLst>
              <a:glow rad="63500">
                <a:schemeClr val="accent4">
                  <a:tint val="30000"/>
                  <a:shade val="95000"/>
                  <a:satMod val="300000"/>
                  <a:alpha val="50000"/>
                </a:schemeClr>
              </a:glow>
            </a:effectLst>
          </c:spPr>
          <c:invertIfNegative val="0"/>
          <c:cat>
            <c:strRef>
              <c:f>Ingresos!$J$52:$J$58</c:f>
              <c:strCache>
                <c:ptCount val="7"/>
                <c:pt idx="0">
                  <c:v> -     </c:v>
                </c:pt>
                <c:pt idx="1">
                  <c:v> 15.256.853   </c:v>
                </c:pt>
                <c:pt idx="2">
                  <c:v> 30.513.707   </c:v>
                </c:pt>
                <c:pt idx="3">
                  <c:v> 45.770.560   </c:v>
                </c:pt>
                <c:pt idx="4">
                  <c:v> 61.027.414   </c:v>
                </c:pt>
                <c:pt idx="5">
                  <c:v> 76.284.267   </c:v>
                </c:pt>
                <c:pt idx="6">
                  <c:v>y mayor...</c:v>
                </c:pt>
              </c:strCache>
            </c:strRef>
          </c:cat>
          <c:val>
            <c:numRef>
              <c:f>Ingresos!$K$52:$K$58</c:f>
              <c:numCache>
                <c:formatCode>General</c:formatCode>
                <c:ptCount val="7"/>
                <c:pt idx="0">
                  <c:v>5</c:v>
                </c:pt>
                <c:pt idx="1">
                  <c:v>7</c:v>
                </c:pt>
                <c:pt idx="2">
                  <c:v>14</c:v>
                </c:pt>
                <c:pt idx="3">
                  <c:v>9</c:v>
                </c:pt>
                <c:pt idx="4">
                  <c:v>4</c:v>
                </c:pt>
                <c:pt idx="5">
                  <c:v>1</c:v>
                </c:pt>
                <c:pt idx="6">
                  <c:v>1</c:v>
                </c:pt>
              </c:numCache>
            </c:numRef>
          </c:val>
        </c:ser>
        <c:dLbls>
          <c:showLegendKey val="0"/>
          <c:showVal val="0"/>
          <c:showCatName val="0"/>
          <c:showSerName val="0"/>
          <c:showPercent val="0"/>
          <c:showBubbleSize val="0"/>
        </c:dLbls>
        <c:gapWidth val="0"/>
        <c:axId val="84043648"/>
        <c:axId val="84045824"/>
      </c:barChart>
      <c:catAx>
        <c:axId val="84043648"/>
        <c:scaling>
          <c:orientation val="minMax"/>
        </c:scaling>
        <c:delete val="0"/>
        <c:axPos val="b"/>
        <c:title>
          <c:tx>
            <c:rich>
              <a:bodyPr/>
              <a:lstStyle/>
              <a:p>
                <a:pPr>
                  <a:defRPr lang="es-ES"/>
                </a:pPr>
                <a:r>
                  <a:rPr lang="es-ES"/>
                  <a:t>Clase</a:t>
                </a:r>
              </a:p>
            </c:rich>
          </c:tx>
          <c:overlay val="0"/>
        </c:title>
        <c:majorTickMark val="out"/>
        <c:minorTickMark val="none"/>
        <c:tickLblPos val="nextTo"/>
        <c:txPr>
          <a:bodyPr/>
          <a:lstStyle/>
          <a:p>
            <a:pPr>
              <a:defRPr lang="es-ES"/>
            </a:pPr>
            <a:endParaRPr lang="es-ES"/>
          </a:p>
        </c:txPr>
        <c:crossAx val="84045824"/>
        <c:crosses val="autoZero"/>
        <c:auto val="1"/>
        <c:lblAlgn val="ctr"/>
        <c:lblOffset val="100"/>
        <c:noMultiLvlLbl val="0"/>
      </c:catAx>
      <c:valAx>
        <c:axId val="84045824"/>
        <c:scaling>
          <c:orientation val="minMax"/>
        </c:scaling>
        <c:delete val="0"/>
        <c:axPos val="l"/>
        <c:title>
          <c:tx>
            <c:rich>
              <a:bodyPr/>
              <a:lstStyle/>
              <a:p>
                <a:pPr>
                  <a:defRPr lang="es-ES"/>
                </a:pPr>
                <a:r>
                  <a:rPr lang="es-ES"/>
                  <a:t>Frecuencia</a:t>
                </a:r>
              </a:p>
            </c:rich>
          </c:tx>
          <c:overlay val="0"/>
        </c:title>
        <c:numFmt formatCode="General" sourceLinked="1"/>
        <c:majorTickMark val="out"/>
        <c:minorTickMark val="none"/>
        <c:tickLblPos val="nextTo"/>
        <c:txPr>
          <a:bodyPr/>
          <a:lstStyle/>
          <a:p>
            <a:pPr>
              <a:defRPr lang="es-ES"/>
            </a:pPr>
            <a:endParaRPr lang="es-ES"/>
          </a:p>
        </c:txPr>
        <c:crossAx val="84043648"/>
        <c:crosses val="autoZero"/>
        <c:crossBetween val="between"/>
      </c:valAx>
    </c:plotArea>
    <c:legend>
      <c:legendPos val="r"/>
      <c:overlay val="0"/>
      <c:txPr>
        <a:bodyPr/>
        <a:lstStyle/>
        <a:p>
          <a:pPr>
            <a:defRPr lang="es-ES"/>
          </a:pPr>
          <a:endParaRPr lang="es-ES"/>
        </a:p>
      </c:txPr>
    </c:legend>
    <c:plotVisOnly val="1"/>
    <c:dispBlanksAs val="gap"/>
    <c:showDLblsOverMax val="0"/>
  </c:chart>
  <c:spPr>
    <a:solidFill>
      <a:schemeClr val="lt1"/>
    </a:solidFill>
    <a:ln w="19050" cap="flat" cmpd="sng" algn="ctr">
      <a:solidFill>
        <a:schemeClr val="dk1"/>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sz="1400"/>
            </a:pPr>
            <a:r>
              <a:rPr lang="es-ES" sz="1400"/>
              <a:t>Aportes a la Seguridad Social</a:t>
            </a:r>
          </a:p>
        </c:rich>
      </c:tx>
      <c:overlay val="0"/>
    </c:title>
    <c:autoTitleDeleted val="0"/>
    <c:plotArea>
      <c:layout/>
      <c:barChart>
        <c:barDir val="col"/>
        <c:grouping val="clustered"/>
        <c:varyColors val="0"/>
        <c:ser>
          <c:idx val="0"/>
          <c:order val="0"/>
          <c:tx>
            <c:v>Frecuencia</c:v>
          </c:tx>
          <c:spPr>
            <a:gradFill rotWithShape="1">
              <a:gsLst>
                <a:gs pos="0">
                  <a:schemeClr val="accent5">
                    <a:tint val="1000"/>
                  </a:schemeClr>
                </a:gs>
                <a:gs pos="68000">
                  <a:schemeClr val="accent5">
                    <a:tint val="77000"/>
                  </a:schemeClr>
                </a:gs>
                <a:gs pos="81000">
                  <a:schemeClr val="accent5">
                    <a:tint val="79000"/>
                  </a:schemeClr>
                </a:gs>
                <a:gs pos="86000">
                  <a:schemeClr val="accent5">
                    <a:tint val="73000"/>
                  </a:schemeClr>
                </a:gs>
                <a:gs pos="100000">
                  <a:schemeClr val="accent5">
                    <a:tint val="35000"/>
                  </a:schemeClr>
                </a:gs>
              </a:gsLst>
              <a:lin ang="5400000" scaled="1"/>
            </a:gradFill>
            <a:ln w="9525" cap="flat" cmpd="sng" algn="ctr">
              <a:solidFill>
                <a:schemeClr val="accent5">
                  <a:shade val="60000"/>
                  <a:satMod val="300000"/>
                </a:schemeClr>
              </a:solidFill>
              <a:prstDash val="solid"/>
            </a:ln>
            <a:effectLst>
              <a:glow rad="63500">
                <a:schemeClr val="accent5">
                  <a:tint val="30000"/>
                  <a:shade val="95000"/>
                  <a:satMod val="300000"/>
                  <a:alpha val="50000"/>
                </a:schemeClr>
              </a:glow>
            </a:effectLst>
          </c:spPr>
          <c:invertIfNegative val="0"/>
          <c:cat>
            <c:strRef>
              <c:f>Ingresos!$J$35:$J$41</c:f>
              <c:strCache>
                <c:ptCount val="7"/>
                <c:pt idx="0">
                  <c:v> 127   </c:v>
                </c:pt>
                <c:pt idx="1">
                  <c:v> 10.320.748   </c:v>
                </c:pt>
                <c:pt idx="2">
                  <c:v> 20.641.369   </c:v>
                </c:pt>
                <c:pt idx="3">
                  <c:v> 30.961.990   </c:v>
                </c:pt>
                <c:pt idx="4">
                  <c:v> 41.282.611   </c:v>
                </c:pt>
                <c:pt idx="5">
                  <c:v> 51.603.232   </c:v>
                </c:pt>
                <c:pt idx="6">
                  <c:v>y mayor...</c:v>
                </c:pt>
              </c:strCache>
            </c:strRef>
          </c:cat>
          <c:val>
            <c:numRef>
              <c:f>Ingresos!$K$35:$K$41</c:f>
              <c:numCache>
                <c:formatCode>General</c:formatCode>
                <c:ptCount val="7"/>
                <c:pt idx="0">
                  <c:v>2</c:v>
                </c:pt>
                <c:pt idx="1">
                  <c:v>2</c:v>
                </c:pt>
                <c:pt idx="2">
                  <c:v>4</c:v>
                </c:pt>
                <c:pt idx="3" formatCode="_-* #,##0\ _€_-;\-* #,##0\ _€_-;_-* &quot;-&quot;??\ _€_-;_-@_-">
                  <c:v>9</c:v>
                </c:pt>
                <c:pt idx="4">
                  <c:v>18</c:v>
                </c:pt>
                <c:pt idx="5">
                  <c:v>11</c:v>
                </c:pt>
                <c:pt idx="6">
                  <c:v>1</c:v>
                </c:pt>
              </c:numCache>
            </c:numRef>
          </c:val>
        </c:ser>
        <c:dLbls>
          <c:showLegendKey val="0"/>
          <c:showVal val="0"/>
          <c:showCatName val="0"/>
          <c:showSerName val="0"/>
          <c:showPercent val="0"/>
          <c:showBubbleSize val="0"/>
        </c:dLbls>
        <c:gapWidth val="0"/>
        <c:axId val="84079744"/>
        <c:axId val="84081664"/>
      </c:barChart>
      <c:catAx>
        <c:axId val="84079744"/>
        <c:scaling>
          <c:orientation val="minMax"/>
        </c:scaling>
        <c:delete val="0"/>
        <c:axPos val="b"/>
        <c:title>
          <c:tx>
            <c:rich>
              <a:bodyPr/>
              <a:lstStyle/>
              <a:p>
                <a:pPr>
                  <a:defRPr lang="es-ES"/>
                </a:pPr>
                <a:r>
                  <a:rPr lang="es-ES"/>
                  <a:t>Clase</a:t>
                </a:r>
              </a:p>
            </c:rich>
          </c:tx>
          <c:overlay val="0"/>
        </c:title>
        <c:majorTickMark val="out"/>
        <c:minorTickMark val="none"/>
        <c:tickLblPos val="nextTo"/>
        <c:txPr>
          <a:bodyPr/>
          <a:lstStyle/>
          <a:p>
            <a:pPr>
              <a:defRPr lang="es-ES"/>
            </a:pPr>
            <a:endParaRPr lang="es-ES"/>
          </a:p>
        </c:txPr>
        <c:crossAx val="84081664"/>
        <c:crosses val="autoZero"/>
        <c:auto val="1"/>
        <c:lblAlgn val="ctr"/>
        <c:lblOffset val="100"/>
        <c:noMultiLvlLbl val="0"/>
      </c:catAx>
      <c:valAx>
        <c:axId val="84081664"/>
        <c:scaling>
          <c:orientation val="minMax"/>
        </c:scaling>
        <c:delete val="0"/>
        <c:axPos val="l"/>
        <c:title>
          <c:tx>
            <c:rich>
              <a:bodyPr/>
              <a:lstStyle/>
              <a:p>
                <a:pPr>
                  <a:defRPr lang="es-ES"/>
                </a:pPr>
                <a:r>
                  <a:rPr lang="es-ES"/>
                  <a:t>Frecuencia</a:t>
                </a:r>
              </a:p>
            </c:rich>
          </c:tx>
          <c:overlay val="0"/>
        </c:title>
        <c:numFmt formatCode="General" sourceLinked="1"/>
        <c:majorTickMark val="out"/>
        <c:minorTickMark val="none"/>
        <c:tickLblPos val="nextTo"/>
        <c:txPr>
          <a:bodyPr/>
          <a:lstStyle/>
          <a:p>
            <a:pPr>
              <a:defRPr lang="es-ES"/>
            </a:pPr>
            <a:endParaRPr lang="es-ES"/>
          </a:p>
        </c:txPr>
        <c:crossAx val="84079744"/>
        <c:crosses val="autoZero"/>
        <c:crossBetween val="between"/>
      </c:valAx>
    </c:plotArea>
    <c:legend>
      <c:legendPos val="r"/>
      <c:overlay val="0"/>
      <c:txPr>
        <a:bodyPr/>
        <a:lstStyle/>
        <a:p>
          <a:pPr>
            <a:defRPr lang="es-ES"/>
          </a:pPr>
          <a:endParaRPr lang="es-ES"/>
        </a:p>
      </c:txPr>
    </c:legend>
    <c:plotVisOnly val="1"/>
    <c:dispBlanksAs val="gap"/>
    <c:showDLblsOverMax val="0"/>
  </c:chart>
  <c:spPr>
    <a:solidFill>
      <a:schemeClr val="lt1"/>
    </a:solidFill>
    <a:ln w="19050" cap="flat" cmpd="sng" algn="ctr">
      <a:solidFill>
        <a:schemeClr val="dk1"/>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2"/>
          <c:order val="0"/>
          <c:tx>
            <c:strRef>
              <c:f>'Egresos 2009-2012'!$C$8</c:f>
              <c:strCache>
                <c:ptCount val="1"/>
                <c:pt idx="0">
                  <c:v>Retiro invalidez y muerte (Pensiones)</c:v>
                </c:pt>
              </c:strCache>
            </c:strRef>
          </c:tx>
          <c:cat>
            <c:strRef>
              <c:f>'Egresos 2009-2012'!$D$5:$AY$5</c:f>
              <c:strCache>
                <c:ptCount val="48"/>
                <c:pt idx="0">
                  <c:v>Enero-2009</c:v>
                </c:pt>
                <c:pt idx="1">
                  <c:v>Febrero-2009</c:v>
                </c:pt>
                <c:pt idx="2">
                  <c:v>Marzo-2009</c:v>
                </c:pt>
                <c:pt idx="3">
                  <c:v>Abril-2009</c:v>
                </c:pt>
                <c:pt idx="4">
                  <c:v>Mayo-2009</c:v>
                </c:pt>
                <c:pt idx="5">
                  <c:v>Junio-2009</c:v>
                </c:pt>
                <c:pt idx="6">
                  <c:v>Julio-2009</c:v>
                </c:pt>
                <c:pt idx="7">
                  <c:v>Agosto-2009</c:v>
                </c:pt>
                <c:pt idx="8">
                  <c:v>Septiembre-2009</c:v>
                </c:pt>
                <c:pt idx="9">
                  <c:v>Octubre-2009</c:v>
                </c:pt>
                <c:pt idx="10">
                  <c:v>Noviembre-2009</c:v>
                </c:pt>
                <c:pt idx="11">
                  <c:v>Diciembre-2009</c:v>
                </c:pt>
                <c:pt idx="12">
                  <c:v>Enero-2010</c:v>
                </c:pt>
                <c:pt idx="13">
                  <c:v>Febrero-2010</c:v>
                </c:pt>
                <c:pt idx="14">
                  <c:v>Marzo-2010</c:v>
                </c:pt>
                <c:pt idx="15">
                  <c:v>Abril-2010</c:v>
                </c:pt>
                <c:pt idx="16">
                  <c:v>Mayo-2010</c:v>
                </c:pt>
                <c:pt idx="17">
                  <c:v>Junio-2010</c:v>
                </c:pt>
                <c:pt idx="18">
                  <c:v>Julio-2010</c:v>
                </c:pt>
                <c:pt idx="19">
                  <c:v>Agosto-2010</c:v>
                </c:pt>
                <c:pt idx="20">
                  <c:v>Septiembre-2010</c:v>
                </c:pt>
                <c:pt idx="21">
                  <c:v>Octubre-2010</c:v>
                </c:pt>
                <c:pt idx="22">
                  <c:v>Noviembre-2010</c:v>
                </c:pt>
                <c:pt idx="23">
                  <c:v>Diciembre-2010</c:v>
                </c:pt>
                <c:pt idx="24">
                  <c:v>Enero-2011</c:v>
                </c:pt>
                <c:pt idx="25">
                  <c:v>Febrero-2011</c:v>
                </c:pt>
                <c:pt idx="26">
                  <c:v>Marzo-2011</c:v>
                </c:pt>
                <c:pt idx="27">
                  <c:v>Abril-2011</c:v>
                </c:pt>
                <c:pt idx="28">
                  <c:v>Mayo-2011</c:v>
                </c:pt>
                <c:pt idx="29">
                  <c:v>Junio-2011</c:v>
                </c:pt>
                <c:pt idx="30">
                  <c:v>Julio-2011</c:v>
                </c:pt>
                <c:pt idx="31">
                  <c:v>Agosto-2011</c:v>
                </c:pt>
                <c:pt idx="32">
                  <c:v>Septiembre-2011</c:v>
                </c:pt>
                <c:pt idx="33">
                  <c:v>Octubre-2011</c:v>
                </c:pt>
                <c:pt idx="34">
                  <c:v>Noviembre-2011</c:v>
                </c:pt>
                <c:pt idx="35">
                  <c:v>Diciembre-2011</c:v>
                </c:pt>
                <c:pt idx="36">
                  <c:v>Enero-2012</c:v>
                </c:pt>
                <c:pt idx="37">
                  <c:v>Febrero-2012</c:v>
                </c:pt>
                <c:pt idx="38">
                  <c:v>Marzo-2012</c:v>
                </c:pt>
                <c:pt idx="39">
                  <c:v>Abril-2012</c:v>
                </c:pt>
                <c:pt idx="40">
                  <c:v>Mayo-2012</c:v>
                </c:pt>
                <c:pt idx="41">
                  <c:v>Junio-2012</c:v>
                </c:pt>
                <c:pt idx="42">
                  <c:v>Julio-2012</c:v>
                </c:pt>
                <c:pt idx="43">
                  <c:v>Agosto-2012</c:v>
                </c:pt>
                <c:pt idx="44">
                  <c:v>Septiembre-2012</c:v>
                </c:pt>
                <c:pt idx="45">
                  <c:v>Octubre-2012</c:v>
                </c:pt>
                <c:pt idx="46">
                  <c:v>Noviembre-2012</c:v>
                </c:pt>
                <c:pt idx="47">
                  <c:v>Diciembre-2012</c:v>
                </c:pt>
              </c:strCache>
            </c:strRef>
          </c:cat>
          <c:val>
            <c:numRef>
              <c:f>'Egresos 2009-2012'!$D$8:$BA$8</c:f>
              <c:numCache>
                <c:formatCode>_(* #,##0_);_(* \(#,##0\);_(* "-"??_);_(@_)</c:formatCode>
                <c:ptCount val="50"/>
                <c:pt idx="0">
                  <c:v>21205279.640000001</c:v>
                </c:pt>
                <c:pt idx="1">
                  <c:v>21473034.949999996</c:v>
                </c:pt>
                <c:pt idx="2">
                  <c:v>21610077.34</c:v>
                </c:pt>
                <c:pt idx="3">
                  <c:v>21932014.359999999</c:v>
                </c:pt>
                <c:pt idx="4">
                  <c:v>22317042.09</c:v>
                </c:pt>
                <c:pt idx="5">
                  <c:v>22785873.260000002</c:v>
                </c:pt>
                <c:pt idx="6">
                  <c:v>29989555.640000001</c:v>
                </c:pt>
                <c:pt idx="7">
                  <c:v>24093749.459999997</c:v>
                </c:pt>
                <c:pt idx="8">
                  <c:v>32567915.899999999</c:v>
                </c:pt>
                <c:pt idx="9">
                  <c:v>24967667.620000001</c:v>
                </c:pt>
                <c:pt idx="10">
                  <c:v>25313926.510000005</c:v>
                </c:pt>
                <c:pt idx="11">
                  <c:v>47789263.640000001</c:v>
                </c:pt>
                <c:pt idx="12">
                  <c:v>24924487.479999997</c:v>
                </c:pt>
                <c:pt idx="13">
                  <c:v>25065426.790000003</c:v>
                </c:pt>
                <c:pt idx="14">
                  <c:v>26723889.290000003</c:v>
                </c:pt>
                <c:pt idx="15">
                  <c:v>25714044.169999998</c:v>
                </c:pt>
                <c:pt idx="16">
                  <c:v>25688215.789999992</c:v>
                </c:pt>
                <c:pt idx="17">
                  <c:v>26123146.039999999</c:v>
                </c:pt>
                <c:pt idx="18">
                  <c:v>26077301.059999999</c:v>
                </c:pt>
                <c:pt idx="19">
                  <c:v>32442530.449999996</c:v>
                </c:pt>
                <c:pt idx="20">
                  <c:v>26545207.340000004</c:v>
                </c:pt>
                <c:pt idx="21">
                  <c:v>39438649.660000011</c:v>
                </c:pt>
                <c:pt idx="22">
                  <c:v>28219019.370000001</c:v>
                </c:pt>
                <c:pt idx="23">
                  <c:v>54760381.940000005</c:v>
                </c:pt>
                <c:pt idx="24">
                  <c:v>28647757.899999999</c:v>
                </c:pt>
                <c:pt idx="25">
                  <c:v>28559458</c:v>
                </c:pt>
                <c:pt idx="26">
                  <c:v>44802393.060000002</c:v>
                </c:pt>
                <c:pt idx="27">
                  <c:v>32379154.02</c:v>
                </c:pt>
                <c:pt idx="28">
                  <c:v>44326306.040000007</c:v>
                </c:pt>
                <c:pt idx="29">
                  <c:v>35163465.210000001</c:v>
                </c:pt>
                <c:pt idx="30">
                  <c:v>41406142.840000004</c:v>
                </c:pt>
                <c:pt idx="31">
                  <c:v>34899440.68</c:v>
                </c:pt>
                <c:pt idx="32">
                  <c:v>34673638.300000004</c:v>
                </c:pt>
                <c:pt idx="33">
                  <c:v>34666947.840000004</c:v>
                </c:pt>
                <c:pt idx="34">
                  <c:v>32960822.449999996</c:v>
                </c:pt>
                <c:pt idx="35">
                  <c:v>63691785.400000006</c:v>
                </c:pt>
                <c:pt idx="36">
                  <c:v>32740569.530000001</c:v>
                </c:pt>
                <c:pt idx="37">
                  <c:v>32971873.709999997</c:v>
                </c:pt>
                <c:pt idx="38">
                  <c:v>40591510.849999994</c:v>
                </c:pt>
                <c:pt idx="39">
                  <c:v>35541986.880000003</c:v>
                </c:pt>
                <c:pt idx="40">
                  <c:v>35886655.770000003</c:v>
                </c:pt>
                <c:pt idx="41">
                  <c:v>35497997.470000006</c:v>
                </c:pt>
                <c:pt idx="42">
                  <c:v>35524144.150000006</c:v>
                </c:pt>
                <c:pt idx="43">
                  <c:v>43391863.010000005</c:v>
                </c:pt>
                <c:pt idx="44">
                  <c:v>35689356.270000003</c:v>
                </c:pt>
                <c:pt idx="45">
                  <c:v>35711968.970000006</c:v>
                </c:pt>
                <c:pt idx="46">
                  <c:v>35851700</c:v>
                </c:pt>
                <c:pt idx="47">
                  <c:v>70313687.960000023</c:v>
                </c:pt>
                <c:pt idx="48">
                  <c:v>10371715.306687932</c:v>
                </c:pt>
                <c:pt idx="49">
                  <c:v>33409548.460416667</c:v>
                </c:pt>
              </c:numCache>
            </c:numRef>
          </c:val>
        </c:ser>
        <c:ser>
          <c:idx val="3"/>
          <c:order val="1"/>
          <c:tx>
            <c:strRef>
              <c:f>'Egresos 2009-2012'!$C$9</c:f>
              <c:strCache>
                <c:ptCount val="1"/>
                <c:pt idx="0">
                  <c:v>Seguro de Cesantía</c:v>
                </c:pt>
              </c:strCache>
            </c:strRef>
          </c:tx>
          <c:cat>
            <c:strRef>
              <c:f>'Egresos 2009-2012'!$D$5:$AY$5</c:f>
              <c:strCache>
                <c:ptCount val="48"/>
                <c:pt idx="0">
                  <c:v>Enero-2009</c:v>
                </c:pt>
                <c:pt idx="1">
                  <c:v>Febrero-2009</c:v>
                </c:pt>
                <c:pt idx="2">
                  <c:v>Marzo-2009</c:v>
                </c:pt>
                <c:pt idx="3">
                  <c:v>Abril-2009</c:v>
                </c:pt>
                <c:pt idx="4">
                  <c:v>Mayo-2009</c:v>
                </c:pt>
                <c:pt idx="5">
                  <c:v>Junio-2009</c:v>
                </c:pt>
                <c:pt idx="6">
                  <c:v>Julio-2009</c:v>
                </c:pt>
                <c:pt idx="7">
                  <c:v>Agosto-2009</c:v>
                </c:pt>
                <c:pt idx="8">
                  <c:v>Septiembre-2009</c:v>
                </c:pt>
                <c:pt idx="9">
                  <c:v>Octubre-2009</c:v>
                </c:pt>
                <c:pt idx="10">
                  <c:v>Noviembre-2009</c:v>
                </c:pt>
                <c:pt idx="11">
                  <c:v>Diciembre-2009</c:v>
                </c:pt>
                <c:pt idx="12">
                  <c:v>Enero-2010</c:v>
                </c:pt>
                <c:pt idx="13">
                  <c:v>Febrero-2010</c:v>
                </c:pt>
                <c:pt idx="14">
                  <c:v>Marzo-2010</c:v>
                </c:pt>
                <c:pt idx="15">
                  <c:v>Abril-2010</c:v>
                </c:pt>
                <c:pt idx="16">
                  <c:v>Mayo-2010</c:v>
                </c:pt>
                <c:pt idx="17">
                  <c:v>Junio-2010</c:v>
                </c:pt>
                <c:pt idx="18">
                  <c:v>Julio-2010</c:v>
                </c:pt>
                <c:pt idx="19">
                  <c:v>Agosto-2010</c:v>
                </c:pt>
                <c:pt idx="20">
                  <c:v>Septiembre-2010</c:v>
                </c:pt>
                <c:pt idx="21">
                  <c:v>Octubre-2010</c:v>
                </c:pt>
                <c:pt idx="22">
                  <c:v>Noviembre-2010</c:v>
                </c:pt>
                <c:pt idx="23">
                  <c:v>Diciembre-2010</c:v>
                </c:pt>
                <c:pt idx="24">
                  <c:v>Enero-2011</c:v>
                </c:pt>
                <c:pt idx="25">
                  <c:v>Febrero-2011</c:v>
                </c:pt>
                <c:pt idx="26">
                  <c:v>Marzo-2011</c:v>
                </c:pt>
                <c:pt idx="27">
                  <c:v>Abril-2011</c:v>
                </c:pt>
                <c:pt idx="28">
                  <c:v>Mayo-2011</c:v>
                </c:pt>
                <c:pt idx="29">
                  <c:v>Junio-2011</c:v>
                </c:pt>
                <c:pt idx="30">
                  <c:v>Julio-2011</c:v>
                </c:pt>
                <c:pt idx="31">
                  <c:v>Agosto-2011</c:v>
                </c:pt>
                <c:pt idx="32">
                  <c:v>Septiembre-2011</c:v>
                </c:pt>
                <c:pt idx="33">
                  <c:v>Octubre-2011</c:v>
                </c:pt>
                <c:pt idx="34">
                  <c:v>Noviembre-2011</c:v>
                </c:pt>
                <c:pt idx="35">
                  <c:v>Diciembre-2011</c:v>
                </c:pt>
                <c:pt idx="36">
                  <c:v>Enero-2012</c:v>
                </c:pt>
                <c:pt idx="37">
                  <c:v>Febrero-2012</c:v>
                </c:pt>
                <c:pt idx="38">
                  <c:v>Marzo-2012</c:v>
                </c:pt>
                <c:pt idx="39">
                  <c:v>Abril-2012</c:v>
                </c:pt>
                <c:pt idx="40">
                  <c:v>Mayo-2012</c:v>
                </c:pt>
                <c:pt idx="41">
                  <c:v>Junio-2012</c:v>
                </c:pt>
                <c:pt idx="42">
                  <c:v>Julio-2012</c:v>
                </c:pt>
                <c:pt idx="43">
                  <c:v>Agosto-2012</c:v>
                </c:pt>
                <c:pt idx="44">
                  <c:v>Septiembre-2012</c:v>
                </c:pt>
                <c:pt idx="45">
                  <c:v>Octubre-2012</c:v>
                </c:pt>
                <c:pt idx="46">
                  <c:v>Noviembre-2012</c:v>
                </c:pt>
                <c:pt idx="47">
                  <c:v>Diciembre-2012</c:v>
                </c:pt>
              </c:strCache>
            </c:strRef>
          </c:cat>
          <c:val>
            <c:numRef>
              <c:f>'Egresos 2009-2012'!$D$9:$BA$9</c:f>
              <c:numCache>
                <c:formatCode>_(* #,##0_);_(* \(#,##0\);_(* "-"??_);_(@_)</c:formatCode>
                <c:ptCount val="50"/>
                <c:pt idx="0">
                  <c:v>669792.54</c:v>
                </c:pt>
                <c:pt idx="1">
                  <c:v>3785807.24</c:v>
                </c:pt>
                <c:pt idx="2">
                  <c:v>9176865.75</c:v>
                </c:pt>
                <c:pt idx="3">
                  <c:v>14362466.9</c:v>
                </c:pt>
                <c:pt idx="4">
                  <c:v>8028953.4700000016</c:v>
                </c:pt>
                <c:pt idx="5">
                  <c:v>8945892.8000000007</c:v>
                </c:pt>
                <c:pt idx="6">
                  <c:v>8911431.3399999961</c:v>
                </c:pt>
                <c:pt idx="7">
                  <c:v>7642083.9900000002</c:v>
                </c:pt>
                <c:pt idx="8">
                  <c:v>10852941.439999996</c:v>
                </c:pt>
                <c:pt idx="9">
                  <c:v>6573767</c:v>
                </c:pt>
                <c:pt idx="10">
                  <c:v>5143301.83</c:v>
                </c:pt>
                <c:pt idx="11">
                  <c:v>4948553.4000000004</c:v>
                </c:pt>
                <c:pt idx="12">
                  <c:v>4704014.83</c:v>
                </c:pt>
                <c:pt idx="13">
                  <c:v>7970463.6000000006</c:v>
                </c:pt>
                <c:pt idx="14">
                  <c:v>12587838.189999996</c:v>
                </c:pt>
                <c:pt idx="15">
                  <c:v>7844033.1800000006</c:v>
                </c:pt>
                <c:pt idx="16">
                  <c:v>6941189.6699999999</c:v>
                </c:pt>
                <c:pt idx="17">
                  <c:v>6519576.2800000003</c:v>
                </c:pt>
                <c:pt idx="18">
                  <c:v>6345547.7700000014</c:v>
                </c:pt>
                <c:pt idx="19">
                  <c:v>12104656.92</c:v>
                </c:pt>
                <c:pt idx="20">
                  <c:v>5996572.8000000007</c:v>
                </c:pt>
                <c:pt idx="21">
                  <c:v>4073599.23</c:v>
                </c:pt>
                <c:pt idx="22">
                  <c:v>7424630.0600000005</c:v>
                </c:pt>
                <c:pt idx="23">
                  <c:v>9036352.0999999959</c:v>
                </c:pt>
                <c:pt idx="24">
                  <c:v>9116496.429999996</c:v>
                </c:pt>
                <c:pt idx="25">
                  <c:v>6410615.79</c:v>
                </c:pt>
                <c:pt idx="26">
                  <c:v>10791731.239999995</c:v>
                </c:pt>
                <c:pt idx="27">
                  <c:v>15496962.83</c:v>
                </c:pt>
                <c:pt idx="28">
                  <c:v>10594318.43</c:v>
                </c:pt>
                <c:pt idx="29">
                  <c:v>10437103.060000002</c:v>
                </c:pt>
                <c:pt idx="30">
                  <c:v>7425371.9800000004</c:v>
                </c:pt>
                <c:pt idx="31">
                  <c:v>3865681.08</c:v>
                </c:pt>
                <c:pt idx="32">
                  <c:v>2845347.53</c:v>
                </c:pt>
                <c:pt idx="33">
                  <c:v>9047291.3499999959</c:v>
                </c:pt>
                <c:pt idx="34">
                  <c:v>3993330.01</c:v>
                </c:pt>
                <c:pt idx="35">
                  <c:v>2689270.92</c:v>
                </c:pt>
                <c:pt idx="36">
                  <c:v>2073903.73</c:v>
                </c:pt>
                <c:pt idx="37">
                  <c:v>4259293.25</c:v>
                </c:pt>
                <c:pt idx="38">
                  <c:v>7867665.4400000004</c:v>
                </c:pt>
                <c:pt idx="39">
                  <c:v>13259539.789999995</c:v>
                </c:pt>
                <c:pt idx="40">
                  <c:v>12544084.41</c:v>
                </c:pt>
                <c:pt idx="41">
                  <c:v>3979068.14</c:v>
                </c:pt>
                <c:pt idx="42">
                  <c:v>6291384.4400000004</c:v>
                </c:pt>
                <c:pt idx="43">
                  <c:v>2467129.54</c:v>
                </c:pt>
                <c:pt idx="44">
                  <c:v>4315784.9700000016</c:v>
                </c:pt>
                <c:pt idx="45">
                  <c:v>4004002.32</c:v>
                </c:pt>
                <c:pt idx="46">
                  <c:v>1723656.76</c:v>
                </c:pt>
                <c:pt idx="47">
                  <c:v>1511996.8</c:v>
                </c:pt>
                <c:pt idx="48">
                  <c:v>3577809.0329976943</c:v>
                </c:pt>
                <c:pt idx="49">
                  <c:v>7033361.7202083338</c:v>
                </c:pt>
              </c:numCache>
            </c:numRef>
          </c:val>
        </c:ser>
        <c:ser>
          <c:idx val="4"/>
          <c:order val="2"/>
          <c:tx>
            <c:strRef>
              <c:f>'Egresos 2009-2012'!$C$10</c:f>
              <c:strCache>
                <c:ptCount val="1"/>
                <c:pt idx="0">
                  <c:v>Seguro de Enfermedad y Maternidad (Salud)</c:v>
                </c:pt>
              </c:strCache>
            </c:strRef>
          </c:tx>
          <c:cat>
            <c:strRef>
              <c:f>'Egresos 2009-2012'!$D$5:$AY$5</c:f>
              <c:strCache>
                <c:ptCount val="48"/>
                <c:pt idx="0">
                  <c:v>Enero-2009</c:v>
                </c:pt>
                <c:pt idx="1">
                  <c:v>Febrero-2009</c:v>
                </c:pt>
                <c:pt idx="2">
                  <c:v>Marzo-2009</c:v>
                </c:pt>
                <c:pt idx="3">
                  <c:v>Abril-2009</c:v>
                </c:pt>
                <c:pt idx="4">
                  <c:v>Mayo-2009</c:v>
                </c:pt>
                <c:pt idx="5">
                  <c:v>Junio-2009</c:v>
                </c:pt>
                <c:pt idx="6">
                  <c:v>Julio-2009</c:v>
                </c:pt>
                <c:pt idx="7">
                  <c:v>Agosto-2009</c:v>
                </c:pt>
                <c:pt idx="8">
                  <c:v>Septiembre-2009</c:v>
                </c:pt>
                <c:pt idx="9">
                  <c:v>Octubre-2009</c:v>
                </c:pt>
                <c:pt idx="10">
                  <c:v>Noviembre-2009</c:v>
                </c:pt>
                <c:pt idx="11">
                  <c:v>Diciembre-2009</c:v>
                </c:pt>
                <c:pt idx="12">
                  <c:v>Enero-2010</c:v>
                </c:pt>
                <c:pt idx="13">
                  <c:v>Febrero-2010</c:v>
                </c:pt>
                <c:pt idx="14">
                  <c:v>Marzo-2010</c:v>
                </c:pt>
                <c:pt idx="15">
                  <c:v>Abril-2010</c:v>
                </c:pt>
                <c:pt idx="16">
                  <c:v>Mayo-2010</c:v>
                </c:pt>
                <c:pt idx="17">
                  <c:v>Junio-2010</c:v>
                </c:pt>
                <c:pt idx="18">
                  <c:v>Julio-2010</c:v>
                </c:pt>
                <c:pt idx="19">
                  <c:v>Agosto-2010</c:v>
                </c:pt>
                <c:pt idx="20">
                  <c:v>Septiembre-2010</c:v>
                </c:pt>
                <c:pt idx="21">
                  <c:v>Octubre-2010</c:v>
                </c:pt>
                <c:pt idx="22">
                  <c:v>Noviembre-2010</c:v>
                </c:pt>
                <c:pt idx="23">
                  <c:v>Diciembre-2010</c:v>
                </c:pt>
                <c:pt idx="24">
                  <c:v>Enero-2011</c:v>
                </c:pt>
                <c:pt idx="25">
                  <c:v>Febrero-2011</c:v>
                </c:pt>
                <c:pt idx="26">
                  <c:v>Marzo-2011</c:v>
                </c:pt>
                <c:pt idx="27">
                  <c:v>Abril-2011</c:v>
                </c:pt>
                <c:pt idx="28">
                  <c:v>Mayo-2011</c:v>
                </c:pt>
                <c:pt idx="29">
                  <c:v>Junio-2011</c:v>
                </c:pt>
                <c:pt idx="30">
                  <c:v>Julio-2011</c:v>
                </c:pt>
                <c:pt idx="31">
                  <c:v>Agosto-2011</c:v>
                </c:pt>
                <c:pt idx="32">
                  <c:v>Septiembre-2011</c:v>
                </c:pt>
                <c:pt idx="33">
                  <c:v>Octubre-2011</c:v>
                </c:pt>
                <c:pt idx="34">
                  <c:v>Noviembre-2011</c:v>
                </c:pt>
                <c:pt idx="35">
                  <c:v>Diciembre-2011</c:v>
                </c:pt>
                <c:pt idx="36">
                  <c:v>Enero-2012</c:v>
                </c:pt>
                <c:pt idx="37">
                  <c:v>Febrero-2012</c:v>
                </c:pt>
                <c:pt idx="38">
                  <c:v>Marzo-2012</c:v>
                </c:pt>
                <c:pt idx="39">
                  <c:v>Abril-2012</c:v>
                </c:pt>
                <c:pt idx="40">
                  <c:v>Mayo-2012</c:v>
                </c:pt>
                <c:pt idx="41">
                  <c:v>Junio-2012</c:v>
                </c:pt>
                <c:pt idx="42">
                  <c:v>Julio-2012</c:v>
                </c:pt>
                <c:pt idx="43">
                  <c:v>Agosto-2012</c:v>
                </c:pt>
                <c:pt idx="44">
                  <c:v>Septiembre-2012</c:v>
                </c:pt>
                <c:pt idx="45">
                  <c:v>Octubre-2012</c:v>
                </c:pt>
                <c:pt idx="46">
                  <c:v>Noviembre-2012</c:v>
                </c:pt>
                <c:pt idx="47">
                  <c:v>Diciembre-2012</c:v>
                </c:pt>
              </c:strCache>
            </c:strRef>
          </c:cat>
          <c:val>
            <c:numRef>
              <c:f>'Egresos 2009-2012'!$D$10:$BA$10</c:f>
              <c:numCache>
                <c:formatCode>_(* #,##0_);_(* \(#,##0\);_(* "-"??_);_(@_)</c:formatCode>
                <c:ptCount val="50"/>
                <c:pt idx="0">
                  <c:v>28814.920000000006</c:v>
                </c:pt>
                <c:pt idx="1">
                  <c:v>760764.66</c:v>
                </c:pt>
                <c:pt idx="2">
                  <c:v>2155065.23</c:v>
                </c:pt>
                <c:pt idx="3">
                  <c:v>1812395.6300000001</c:v>
                </c:pt>
                <c:pt idx="4">
                  <c:v>3313203.2600000002</c:v>
                </c:pt>
                <c:pt idx="5">
                  <c:v>3182419.08</c:v>
                </c:pt>
                <c:pt idx="6">
                  <c:v>3487017.44</c:v>
                </c:pt>
                <c:pt idx="7">
                  <c:v>2028805.09</c:v>
                </c:pt>
                <c:pt idx="8">
                  <c:v>3202960.18</c:v>
                </c:pt>
                <c:pt idx="9">
                  <c:v>3582373.05</c:v>
                </c:pt>
                <c:pt idx="10">
                  <c:v>2893958.16</c:v>
                </c:pt>
                <c:pt idx="11">
                  <c:v>7362514.9700000016</c:v>
                </c:pt>
                <c:pt idx="12">
                  <c:v>308086.24</c:v>
                </c:pt>
                <c:pt idx="13">
                  <c:v>896851.28999999969</c:v>
                </c:pt>
                <c:pt idx="14">
                  <c:v>2469241.4</c:v>
                </c:pt>
                <c:pt idx="15">
                  <c:v>2384953.0699999998</c:v>
                </c:pt>
                <c:pt idx="16">
                  <c:v>3939950.68</c:v>
                </c:pt>
                <c:pt idx="17">
                  <c:v>3820676.27</c:v>
                </c:pt>
                <c:pt idx="18">
                  <c:v>1799031.26</c:v>
                </c:pt>
                <c:pt idx="19">
                  <c:v>3835744.96</c:v>
                </c:pt>
                <c:pt idx="20">
                  <c:v>4492469.05</c:v>
                </c:pt>
                <c:pt idx="21">
                  <c:v>1254208.6400000006</c:v>
                </c:pt>
                <c:pt idx="22">
                  <c:v>3363077.15</c:v>
                </c:pt>
                <c:pt idx="23">
                  <c:v>10234369.75</c:v>
                </c:pt>
                <c:pt idx="24">
                  <c:v>487816.72000000009</c:v>
                </c:pt>
                <c:pt idx="25">
                  <c:v>1247565.9099999999</c:v>
                </c:pt>
                <c:pt idx="26">
                  <c:v>3979192.4</c:v>
                </c:pt>
                <c:pt idx="27">
                  <c:v>2527408.3199999989</c:v>
                </c:pt>
                <c:pt idx="28">
                  <c:v>3476702</c:v>
                </c:pt>
                <c:pt idx="29">
                  <c:v>2965025.52</c:v>
                </c:pt>
                <c:pt idx="30">
                  <c:v>4114727.88</c:v>
                </c:pt>
                <c:pt idx="31">
                  <c:v>3753407.04</c:v>
                </c:pt>
                <c:pt idx="32">
                  <c:v>3608367.8699999992</c:v>
                </c:pt>
                <c:pt idx="33">
                  <c:v>6435486.7800000003</c:v>
                </c:pt>
                <c:pt idx="34">
                  <c:v>4877335.6099999994</c:v>
                </c:pt>
                <c:pt idx="35">
                  <c:v>9662158.1500000004</c:v>
                </c:pt>
                <c:pt idx="36">
                  <c:v>1986007.04</c:v>
                </c:pt>
                <c:pt idx="37">
                  <c:v>540747.04</c:v>
                </c:pt>
                <c:pt idx="38">
                  <c:v>623928.11</c:v>
                </c:pt>
                <c:pt idx="39">
                  <c:v>546936.71</c:v>
                </c:pt>
                <c:pt idx="40">
                  <c:v>607034.22</c:v>
                </c:pt>
                <c:pt idx="41">
                  <c:v>605399.72</c:v>
                </c:pt>
                <c:pt idx="42">
                  <c:v>711886.87</c:v>
                </c:pt>
                <c:pt idx="43">
                  <c:v>642051.71000000008</c:v>
                </c:pt>
                <c:pt idx="44">
                  <c:v>615772.05000000005</c:v>
                </c:pt>
                <c:pt idx="45">
                  <c:v>714457.75</c:v>
                </c:pt>
                <c:pt idx="46">
                  <c:v>589532.93999999959</c:v>
                </c:pt>
                <c:pt idx="47">
                  <c:v>3002237.7</c:v>
                </c:pt>
                <c:pt idx="48">
                  <c:v>2247037.2427356751</c:v>
                </c:pt>
                <c:pt idx="49">
                  <c:v>2727711.1977083334</c:v>
                </c:pt>
              </c:numCache>
            </c:numRef>
          </c:val>
        </c:ser>
        <c:ser>
          <c:idx val="5"/>
          <c:order val="3"/>
          <c:tx>
            <c:strRef>
              <c:f>'Egresos 2009-2012'!$C$11</c:f>
              <c:strCache>
                <c:ptCount val="1"/>
                <c:pt idx="0">
                  <c:v>Fondos de Reserva</c:v>
                </c:pt>
              </c:strCache>
            </c:strRef>
          </c:tx>
          <c:cat>
            <c:strRef>
              <c:f>'Egresos 2009-2012'!$D$5:$AY$5</c:f>
              <c:strCache>
                <c:ptCount val="48"/>
                <c:pt idx="0">
                  <c:v>Enero-2009</c:v>
                </c:pt>
                <c:pt idx="1">
                  <c:v>Febrero-2009</c:v>
                </c:pt>
                <c:pt idx="2">
                  <c:v>Marzo-2009</c:v>
                </c:pt>
                <c:pt idx="3">
                  <c:v>Abril-2009</c:v>
                </c:pt>
                <c:pt idx="4">
                  <c:v>Mayo-2009</c:v>
                </c:pt>
                <c:pt idx="5">
                  <c:v>Junio-2009</c:v>
                </c:pt>
                <c:pt idx="6">
                  <c:v>Julio-2009</c:v>
                </c:pt>
                <c:pt idx="7">
                  <c:v>Agosto-2009</c:v>
                </c:pt>
                <c:pt idx="8">
                  <c:v>Septiembre-2009</c:v>
                </c:pt>
                <c:pt idx="9">
                  <c:v>Octubre-2009</c:v>
                </c:pt>
                <c:pt idx="10">
                  <c:v>Noviembre-2009</c:v>
                </c:pt>
                <c:pt idx="11">
                  <c:v>Diciembre-2009</c:v>
                </c:pt>
                <c:pt idx="12">
                  <c:v>Enero-2010</c:v>
                </c:pt>
                <c:pt idx="13">
                  <c:v>Febrero-2010</c:v>
                </c:pt>
                <c:pt idx="14">
                  <c:v>Marzo-2010</c:v>
                </c:pt>
                <c:pt idx="15">
                  <c:v>Abril-2010</c:v>
                </c:pt>
                <c:pt idx="16">
                  <c:v>Mayo-2010</c:v>
                </c:pt>
                <c:pt idx="17">
                  <c:v>Junio-2010</c:v>
                </c:pt>
                <c:pt idx="18">
                  <c:v>Julio-2010</c:v>
                </c:pt>
                <c:pt idx="19">
                  <c:v>Agosto-2010</c:v>
                </c:pt>
                <c:pt idx="20">
                  <c:v>Septiembre-2010</c:v>
                </c:pt>
                <c:pt idx="21">
                  <c:v>Octubre-2010</c:v>
                </c:pt>
                <c:pt idx="22">
                  <c:v>Noviembre-2010</c:v>
                </c:pt>
                <c:pt idx="23">
                  <c:v>Diciembre-2010</c:v>
                </c:pt>
                <c:pt idx="24">
                  <c:v>Enero-2011</c:v>
                </c:pt>
                <c:pt idx="25">
                  <c:v>Febrero-2011</c:v>
                </c:pt>
                <c:pt idx="26">
                  <c:v>Marzo-2011</c:v>
                </c:pt>
                <c:pt idx="27">
                  <c:v>Abril-2011</c:v>
                </c:pt>
                <c:pt idx="28">
                  <c:v>Mayo-2011</c:v>
                </c:pt>
                <c:pt idx="29">
                  <c:v>Junio-2011</c:v>
                </c:pt>
                <c:pt idx="30">
                  <c:v>Julio-2011</c:v>
                </c:pt>
                <c:pt idx="31">
                  <c:v>Agosto-2011</c:v>
                </c:pt>
                <c:pt idx="32">
                  <c:v>Septiembre-2011</c:v>
                </c:pt>
                <c:pt idx="33">
                  <c:v>Octubre-2011</c:v>
                </c:pt>
                <c:pt idx="34">
                  <c:v>Noviembre-2011</c:v>
                </c:pt>
                <c:pt idx="35">
                  <c:v>Diciembre-2011</c:v>
                </c:pt>
                <c:pt idx="36">
                  <c:v>Enero-2012</c:v>
                </c:pt>
                <c:pt idx="37">
                  <c:v>Febrero-2012</c:v>
                </c:pt>
                <c:pt idx="38">
                  <c:v>Marzo-2012</c:v>
                </c:pt>
                <c:pt idx="39">
                  <c:v>Abril-2012</c:v>
                </c:pt>
                <c:pt idx="40">
                  <c:v>Mayo-2012</c:v>
                </c:pt>
                <c:pt idx="41">
                  <c:v>Junio-2012</c:v>
                </c:pt>
                <c:pt idx="42">
                  <c:v>Julio-2012</c:v>
                </c:pt>
                <c:pt idx="43">
                  <c:v>Agosto-2012</c:v>
                </c:pt>
                <c:pt idx="44">
                  <c:v>Septiembre-2012</c:v>
                </c:pt>
                <c:pt idx="45">
                  <c:v>Octubre-2012</c:v>
                </c:pt>
                <c:pt idx="46">
                  <c:v>Noviembre-2012</c:v>
                </c:pt>
                <c:pt idx="47">
                  <c:v>Diciembre-2012</c:v>
                </c:pt>
              </c:strCache>
            </c:strRef>
          </c:cat>
          <c:val>
            <c:numRef>
              <c:f>'Egresos 2009-2012'!$D$11:$BA$11</c:f>
              <c:numCache>
                <c:formatCode>_(* #,##0_);_(* \(#,##0\);_(* "-"??_);_(@_)</c:formatCode>
                <c:ptCount val="50"/>
                <c:pt idx="0">
                  <c:v>1823323.85</c:v>
                </c:pt>
                <c:pt idx="1">
                  <c:v>970031.75</c:v>
                </c:pt>
                <c:pt idx="2">
                  <c:v>2259700.7599999998</c:v>
                </c:pt>
                <c:pt idx="3">
                  <c:v>2210292.69</c:v>
                </c:pt>
                <c:pt idx="4">
                  <c:v>3000380.12</c:v>
                </c:pt>
                <c:pt idx="5">
                  <c:v>9158702.6199999955</c:v>
                </c:pt>
                <c:pt idx="6">
                  <c:v>1454610.08</c:v>
                </c:pt>
                <c:pt idx="7">
                  <c:v>3388339.9</c:v>
                </c:pt>
                <c:pt idx="8">
                  <c:v>455829.03</c:v>
                </c:pt>
                <c:pt idx="9">
                  <c:v>3941077.4099999997</c:v>
                </c:pt>
                <c:pt idx="10">
                  <c:v>4626682.7</c:v>
                </c:pt>
                <c:pt idx="11">
                  <c:v>5041350.8199999994</c:v>
                </c:pt>
                <c:pt idx="12">
                  <c:v>2808564.86</c:v>
                </c:pt>
                <c:pt idx="13">
                  <c:v>0</c:v>
                </c:pt>
                <c:pt idx="14">
                  <c:v>2808564.86</c:v>
                </c:pt>
                <c:pt idx="15">
                  <c:v>2808564.86</c:v>
                </c:pt>
                <c:pt idx="16">
                  <c:v>7607083.4500000002</c:v>
                </c:pt>
                <c:pt idx="17">
                  <c:v>0</c:v>
                </c:pt>
                <c:pt idx="18">
                  <c:v>10415648.310000002</c:v>
                </c:pt>
                <c:pt idx="19">
                  <c:v>10415648.310000002</c:v>
                </c:pt>
                <c:pt idx="20">
                  <c:v>7138380.9900000002</c:v>
                </c:pt>
                <c:pt idx="21">
                  <c:v>0</c:v>
                </c:pt>
                <c:pt idx="22">
                  <c:v>17554029.300000001</c:v>
                </c:pt>
                <c:pt idx="23">
                  <c:v>17554029.300000001</c:v>
                </c:pt>
                <c:pt idx="24">
                  <c:v>4581001.4000000004</c:v>
                </c:pt>
                <c:pt idx="25">
                  <c:v>3800429.51</c:v>
                </c:pt>
                <c:pt idx="26">
                  <c:v>2651264.3699999992</c:v>
                </c:pt>
                <c:pt idx="27">
                  <c:v>2393286.65</c:v>
                </c:pt>
                <c:pt idx="28">
                  <c:v>2120930</c:v>
                </c:pt>
                <c:pt idx="29">
                  <c:v>2612534.2200000002</c:v>
                </c:pt>
                <c:pt idx="30">
                  <c:v>4544497.4800000004</c:v>
                </c:pt>
                <c:pt idx="31">
                  <c:v>5124996.95</c:v>
                </c:pt>
                <c:pt idx="32">
                  <c:v>5254032.3900000006</c:v>
                </c:pt>
                <c:pt idx="33">
                  <c:v>3581861.16</c:v>
                </c:pt>
                <c:pt idx="34">
                  <c:v>3421397.46</c:v>
                </c:pt>
                <c:pt idx="35">
                  <c:v>4431856.8199999994</c:v>
                </c:pt>
                <c:pt idx="36">
                  <c:v>4607506.51</c:v>
                </c:pt>
                <c:pt idx="37">
                  <c:v>2590015.44</c:v>
                </c:pt>
                <c:pt idx="38">
                  <c:v>4925676.92</c:v>
                </c:pt>
                <c:pt idx="39">
                  <c:v>2541208.08</c:v>
                </c:pt>
                <c:pt idx="40">
                  <c:v>6215663.7000000002</c:v>
                </c:pt>
                <c:pt idx="41">
                  <c:v>7684342.4400000004</c:v>
                </c:pt>
                <c:pt idx="42">
                  <c:v>2681192.58</c:v>
                </c:pt>
                <c:pt idx="43">
                  <c:v>5597940.2000000002</c:v>
                </c:pt>
                <c:pt idx="44">
                  <c:v>2833481.25</c:v>
                </c:pt>
                <c:pt idx="45">
                  <c:v>6600233.4300000016</c:v>
                </c:pt>
                <c:pt idx="46">
                  <c:v>5327488.1900000004</c:v>
                </c:pt>
                <c:pt idx="47">
                  <c:v>7432061.75</c:v>
                </c:pt>
                <c:pt idx="48">
                  <c:v>3689694.8540634396</c:v>
                </c:pt>
                <c:pt idx="49">
                  <c:v>4604077.8097916637</c:v>
                </c:pt>
              </c:numCache>
            </c:numRef>
          </c:val>
        </c:ser>
        <c:ser>
          <c:idx val="6"/>
          <c:order val="4"/>
          <c:tx>
            <c:strRef>
              <c:f>'Egresos 2009-2012'!$C$12</c:f>
              <c:strCache>
                <c:ptCount val="1"/>
                <c:pt idx="0">
                  <c:v>Otros Fondos y Prestaciones</c:v>
                </c:pt>
              </c:strCache>
            </c:strRef>
          </c:tx>
          <c:cat>
            <c:strRef>
              <c:f>'Egresos 2009-2012'!$D$5:$AY$5</c:f>
              <c:strCache>
                <c:ptCount val="48"/>
                <c:pt idx="0">
                  <c:v>Enero-2009</c:v>
                </c:pt>
                <c:pt idx="1">
                  <c:v>Febrero-2009</c:v>
                </c:pt>
                <c:pt idx="2">
                  <c:v>Marzo-2009</c:v>
                </c:pt>
                <c:pt idx="3">
                  <c:v>Abril-2009</c:v>
                </c:pt>
                <c:pt idx="4">
                  <c:v>Mayo-2009</c:v>
                </c:pt>
                <c:pt idx="5">
                  <c:v>Junio-2009</c:v>
                </c:pt>
                <c:pt idx="6">
                  <c:v>Julio-2009</c:v>
                </c:pt>
                <c:pt idx="7">
                  <c:v>Agosto-2009</c:v>
                </c:pt>
                <c:pt idx="8">
                  <c:v>Septiembre-2009</c:v>
                </c:pt>
                <c:pt idx="9">
                  <c:v>Octubre-2009</c:v>
                </c:pt>
                <c:pt idx="10">
                  <c:v>Noviembre-2009</c:v>
                </c:pt>
                <c:pt idx="11">
                  <c:v>Diciembre-2009</c:v>
                </c:pt>
                <c:pt idx="12">
                  <c:v>Enero-2010</c:v>
                </c:pt>
                <c:pt idx="13">
                  <c:v>Febrero-2010</c:v>
                </c:pt>
                <c:pt idx="14">
                  <c:v>Marzo-2010</c:v>
                </c:pt>
                <c:pt idx="15">
                  <c:v>Abril-2010</c:v>
                </c:pt>
                <c:pt idx="16">
                  <c:v>Mayo-2010</c:v>
                </c:pt>
                <c:pt idx="17">
                  <c:v>Junio-2010</c:v>
                </c:pt>
                <c:pt idx="18">
                  <c:v>Julio-2010</c:v>
                </c:pt>
                <c:pt idx="19">
                  <c:v>Agosto-2010</c:v>
                </c:pt>
                <c:pt idx="20">
                  <c:v>Septiembre-2010</c:v>
                </c:pt>
                <c:pt idx="21">
                  <c:v>Octubre-2010</c:v>
                </c:pt>
                <c:pt idx="22">
                  <c:v>Noviembre-2010</c:v>
                </c:pt>
                <c:pt idx="23">
                  <c:v>Diciembre-2010</c:v>
                </c:pt>
                <c:pt idx="24">
                  <c:v>Enero-2011</c:v>
                </c:pt>
                <c:pt idx="25">
                  <c:v>Febrero-2011</c:v>
                </c:pt>
                <c:pt idx="26">
                  <c:v>Marzo-2011</c:v>
                </c:pt>
                <c:pt idx="27">
                  <c:v>Abril-2011</c:v>
                </c:pt>
                <c:pt idx="28">
                  <c:v>Mayo-2011</c:v>
                </c:pt>
                <c:pt idx="29">
                  <c:v>Junio-2011</c:v>
                </c:pt>
                <c:pt idx="30">
                  <c:v>Julio-2011</c:v>
                </c:pt>
                <c:pt idx="31">
                  <c:v>Agosto-2011</c:v>
                </c:pt>
                <c:pt idx="32">
                  <c:v>Septiembre-2011</c:v>
                </c:pt>
                <c:pt idx="33">
                  <c:v>Octubre-2011</c:v>
                </c:pt>
                <c:pt idx="34">
                  <c:v>Noviembre-2011</c:v>
                </c:pt>
                <c:pt idx="35">
                  <c:v>Diciembre-2011</c:v>
                </c:pt>
                <c:pt idx="36">
                  <c:v>Enero-2012</c:v>
                </c:pt>
                <c:pt idx="37">
                  <c:v>Febrero-2012</c:v>
                </c:pt>
                <c:pt idx="38">
                  <c:v>Marzo-2012</c:v>
                </c:pt>
                <c:pt idx="39">
                  <c:v>Abril-2012</c:v>
                </c:pt>
                <c:pt idx="40">
                  <c:v>Mayo-2012</c:v>
                </c:pt>
                <c:pt idx="41">
                  <c:v>Junio-2012</c:v>
                </c:pt>
                <c:pt idx="42">
                  <c:v>Julio-2012</c:v>
                </c:pt>
                <c:pt idx="43">
                  <c:v>Agosto-2012</c:v>
                </c:pt>
                <c:pt idx="44">
                  <c:v>Septiembre-2012</c:v>
                </c:pt>
                <c:pt idx="45">
                  <c:v>Octubre-2012</c:v>
                </c:pt>
                <c:pt idx="46">
                  <c:v>Noviembre-2012</c:v>
                </c:pt>
                <c:pt idx="47">
                  <c:v>Diciembre-2012</c:v>
                </c:pt>
              </c:strCache>
            </c:strRef>
          </c:cat>
          <c:val>
            <c:numRef>
              <c:f>'Egresos 2009-2012'!$D$12:$BA$12</c:f>
              <c:numCache>
                <c:formatCode>_(* #,##0_);_(* \(#,##0\);_(* "-"??_);_(@_)</c:formatCode>
                <c:ptCount val="50"/>
                <c:pt idx="0">
                  <c:v>272381.46000000002</c:v>
                </c:pt>
                <c:pt idx="1">
                  <c:v>233905.53</c:v>
                </c:pt>
                <c:pt idx="2">
                  <c:v>317628.38</c:v>
                </c:pt>
                <c:pt idx="3">
                  <c:v>387677.94</c:v>
                </c:pt>
                <c:pt idx="4">
                  <c:v>395164.78</c:v>
                </c:pt>
                <c:pt idx="5">
                  <c:v>606032.54</c:v>
                </c:pt>
                <c:pt idx="6">
                  <c:v>412880.03</c:v>
                </c:pt>
                <c:pt idx="7">
                  <c:v>382987.63999999996</c:v>
                </c:pt>
                <c:pt idx="8">
                  <c:v>478210.22000000009</c:v>
                </c:pt>
                <c:pt idx="9">
                  <c:v>523445.33999999997</c:v>
                </c:pt>
                <c:pt idx="10">
                  <c:v>420884.49000000011</c:v>
                </c:pt>
                <c:pt idx="11">
                  <c:v>776763.32000000018</c:v>
                </c:pt>
                <c:pt idx="12">
                  <c:v>191856.27000000008</c:v>
                </c:pt>
                <c:pt idx="13">
                  <c:v>369992.01</c:v>
                </c:pt>
                <c:pt idx="14">
                  <c:v>824451.90999999968</c:v>
                </c:pt>
                <c:pt idx="15">
                  <c:v>683595.41000000015</c:v>
                </c:pt>
                <c:pt idx="16">
                  <c:v>519613.85000000003</c:v>
                </c:pt>
                <c:pt idx="17">
                  <c:v>447265.31000000006</c:v>
                </c:pt>
                <c:pt idx="18">
                  <c:v>447008.86000000004</c:v>
                </c:pt>
                <c:pt idx="19">
                  <c:v>375812.44</c:v>
                </c:pt>
                <c:pt idx="20">
                  <c:v>493336.74</c:v>
                </c:pt>
                <c:pt idx="21">
                  <c:v>516211.52</c:v>
                </c:pt>
                <c:pt idx="22">
                  <c:v>447190.95</c:v>
                </c:pt>
                <c:pt idx="23">
                  <c:v>688707.16999999981</c:v>
                </c:pt>
                <c:pt idx="24">
                  <c:v>572765.4</c:v>
                </c:pt>
                <c:pt idx="25">
                  <c:v>501855.97000000009</c:v>
                </c:pt>
                <c:pt idx="26">
                  <c:v>561646.5499999997</c:v>
                </c:pt>
                <c:pt idx="27">
                  <c:v>427288.72000000009</c:v>
                </c:pt>
                <c:pt idx="28">
                  <c:v>655340.8400000002</c:v>
                </c:pt>
                <c:pt idx="29">
                  <c:v>498397.05</c:v>
                </c:pt>
                <c:pt idx="30">
                  <c:v>489570.38999999996</c:v>
                </c:pt>
                <c:pt idx="31">
                  <c:v>510673.74</c:v>
                </c:pt>
                <c:pt idx="32">
                  <c:v>531265.93999999971</c:v>
                </c:pt>
                <c:pt idx="33">
                  <c:v>408396.4</c:v>
                </c:pt>
                <c:pt idx="34">
                  <c:v>554193.85000000033</c:v>
                </c:pt>
                <c:pt idx="35">
                  <c:v>423560.94</c:v>
                </c:pt>
                <c:pt idx="36">
                  <c:v>420699.07</c:v>
                </c:pt>
                <c:pt idx="37">
                  <c:v>203366</c:v>
                </c:pt>
                <c:pt idx="38">
                  <c:v>767130.54</c:v>
                </c:pt>
                <c:pt idx="39">
                  <c:v>633537.41</c:v>
                </c:pt>
                <c:pt idx="40">
                  <c:v>598199.19000000006</c:v>
                </c:pt>
                <c:pt idx="41">
                  <c:v>509226.9200000001</c:v>
                </c:pt>
                <c:pt idx="42">
                  <c:v>508340.6</c:v>
                </c:pt>
                <c:pt idx="43">
                  <c:v>633091.42000000004</c:v>
                </c:pt>
                <c:pt idx="44">
                  <c:v>580975.09</c:v>
                </c:pt>
                <c:pt idx="45">
                  <c:v>566364.5</c:v>
                </c:pt>
                <c:pt idx="46">
                  <c:v>521733.29000000015</c:v>
                </c:pt>
                <c:pt idx="47">
                  <c:v>480275.37</c:v>
                </c:pt>
                <c:pt idx="48">
                  <c:v>137254.56215497179</c:v>
                </c:pt>
                <c:pt idx="49">
                  <c:v>495227.06875000009</c:v>
                </c:pt>
              </c:numCache>
            </c:numRef>
          </c:val>
        </c:ser>
        <c:ser>
          <c:idx val="0"/>
          <c:order val="5"/>
          <c:tx>
            <c:strRef>
              <c:f>'Egresos 2009-2012'!$C$13</c:f>
              <c:strCache>
                <c:ptCount val="1"/>
                <c:pt idx="0">
                  <c:v>Préstamos</c:v>
                </c:pt>
              </c:strCache>
            </c:strRef>
          </c:tx>
          <c:spPr>
            <a:ln w="25400">
              <a:noFill/>
            </a:ln>
          </c:spPr>
          <c:cat>
            <c:strRef>
              <c:f>'Egresos 2009-2012'!$D$5:$AY$5</c:f>
              <c:strCache>
                <c:ptCount val="48"/>
                <c:pt idx="0">
                  <c:v>Enero-2009</c:v>
                </c:pt>
                <c:pt idx="1">
                  <c:v>Febrero-2009</c:v>
                </c:pt>
                <c:pt idx="2">
                  <c:v>Marzo-2009</c:v>
                </c:pt>
                <c:pt idx="3">
                  <c:v>Abril-2009</c:v>
                </c:pt>
                <c:pt idx="4">
                  <c:v>Mayo-2009</c:v>
                </c:pt>
                <c:pt idx="5">
                  <c:v>Junio-2009</c:v>
                </c:pt>
                <c:pt idx="6">
                  <c:v>Julio-2009</c:v>
                </c:pt>
                <c:pt idx="7">
                  <c:v>Agosto-2009</c:v>
                </c:pt>
                <c:pt idx="8">
                  <c:v>Septiembre-2009</c:v>
                </c:pt>
                <c:pt idx="9">
                  <c:v>Octubre-2009</c:v>
                </c:pt>
                <c:pt idx="10">
                  <c:v>Noviembre-2009</c:v>
                </c:pt>
                <c:pt idx="11">
                  <c:v>Diciembre-2009</c:v>
                </c:pt>
                <c:pt idx="12">
                  <c:v>Enero-2010</c:v>
                </c:pt>
                <c:pt idx="13">
                  <c:v>Febrero-2010</c:v>
                </c:pt>
                <c:pt idx="14">
                  <c:v>Marzo-2010</c:v>
                </c:pt>
                <c:pt idx="15">
                  <c:v>Abril-2010</c:v>
                </c:pt>
                <c:pt idx="16">
                  <c:v>Mayo-2010</c:v>
                </c:pt>
                <c:pt idx="17">
                  <c:v>Junio-2010</c:v>
                </c:pt>
                <c:pt idx="18">
                  <c:v>Julio-2010</c:v>
                </c:pt>
                <c:pt idx="19">
                  <c:v>Agosto-2010</c:v>
                </c:pt>
                <c:pt idx="20">
                  <c:v>Septiembre-2010</c:v>
                </c:pt>
                <c:pt idx="21">
                  <c:v>Octubre-2010</c:v>
                </c:pt>
                <c:pt idx="22">
                  <c:v>Noviembre-2010</c:v>
                </c:pt>
                <c:pt idx="23">
                  <c:v>Diciembre-2010</c:v>
                </c:pt>
                <c:pt idx="24">
                  <c:v>Enero-2011</c:v>
                </c:pt>
                <c:pt idx="25">
                  <c:v>Febrero-2011</c:v>
                </c:pt>
                <c:pt idx="26">
                  <c:v>Marzo-2011</c:v>
                </c:pt>
                <c:pt idx="27">
                  <c:v>Abril-2011</c:v>
                </c:pt>
                <c:pt idx="28">
                  <c:v>Mayo-2011</c:v>
                </c:pt>
                <c:pt idx="29">
                  <c:v>Junio-2011</c:v>
                </c:pt>
                <c:pt idx="30">
                  <c:v>Julio-2011</c:v>
                </c:pt>
                <c:pt idx="31">
                  <c:v>Agosto-2011</c:v>
                </c:pt>
                <c:pt idx="32">
                  <c:v>Septiembre-2011</c:v>
                </c:pt>
                <c:pt idx="33">
                  <c:v>Octubre-2011</c:v>
                </c:pt>
                <c:pt idx="34">
                  <c:v>Noviembre-2011</c:v>
                </c:pt>
                <c:pt idx="35">
                  <c:v>Diciembre-2011</c:v>
                </c:pt>
                <c:pt idx="36">
                  <c:v>Enero-2012</c:v>
                </c:pt>
                <c:pt idx="37">
                  <c:v>Febrero-2012</c:v>
                </c:pt>
                <c:pt idx="38">
                  <c:v>Marzo-2012</c:v>
                </c:pt>
                <c:pt idx="39">
                  <c:v>Abril-2012</c:v>
                </c:pt>
                <c:pt idx="40">
                  <c:v>Mayo-2012</c:v>
                </c:pt>
                <c:pt idx="41">
                  <c:v>Junio-2012</c:v>
                </c:pt>
                <c:pt idx="42">
                  <c:v>Julio-2012</c:v>
                </c:pt>
                <c:pt idx="43">
                  <c:v>Agosto-2012</c:v>
                </c:pt>
                <c:pt idx="44">
                  <c:v>Septiembre-2012</c:v>
                </c:pt>
                <c:pt idx="45">
                  <c:v>Octubre-2012</c:v>
                </c:pt>
                <c:pt idx="46">
                  <c:v>Noviembre-2012</c:v>
                </c:pt>
                <c:pt idx="47">
                  <c:v>Diciembre-2012</c:v>
                </c:pt>
              </c:strCache>
            </c:strRef>
          </c:cat>
          <c:val>
            <c:numRef>
              <c:f>'Egresos 2009-2012'!$D$13:$AY$13</c:f>
              <c:numCache>
                <c:formatCode>_(* #,##0_);_(* \(#,##0\);_(* "-"??_);_(@_)</c:formatCode>
                <c:ptCount val="48"/>
                <c:pt idx="0">
                  <c:v>4192383.6799999997</c:v>
                </c:pt>
                <c:pt idx="1">
                  <c:v>32463887.630000226</c:v>
                </c:pt>
                <c:pt idx="2">
                  <c:v>26660520.759999905</c:v>
                </c:pt>
                <c:pt idx="3">
                  <c:v>22874672.750000078</c:v>
                </c:pt>
                <c:pt idx="4">
                  <c:v>19386762.070000026</c:v>
                </c:pt>
                <c:pt idx="5">
                  <c:v>14970642.40999997</c:v>
                </c:pt>
                <c:pt idx="6">
                  <c:v>13730201.629999993</c:v>
                </c:pt>
                <c:pt idx="7">
                  <c:v>11920753.630000006</c:v>
                </c:pt>
                <c:pt idx="8">
                  <c:v>22528257.129999995</c:v>
                </c:pt>
                <c:pt idx="9">
                  <c:v>13446627.790000029</c:v>
                </c:pt>
                <c:pt idx="10">
                  <c:v>13347123.299999982</c:v>
                </c:pt>
                <c:pt idx="11">
                  <c:v>21908426.210000001</c:v>
                </c:pt>
                <c:pt idx="12">
                  <c:v>4763787.9800000004</c:v>
                </c:pt>
                <c:pt idx="13">
                  <c:v>13571714.850000042</c:v>
                </c:pt>
                <c:pt idx="14">
                  <c:v>16728179.042000009</c:v>
                </c:pt>
                <c:pt idx="15">
                  <c:v>41334101.130000032</c:v>
                </c:pt>
                <c:pt idx="16">
                  <c:v>20140805.629999951</c:v>
                </c:pt>
                <c:pt idx="17">
                  <c:v>21588685.809999984</c:v>
                </c:pt>
                <c:pt idx="18">
                  <c:v>22864500.881999977</c:v>
                </c:pt>
                <c:pt idx="19">
                  <c:v>20776781.102000024</c:v>
                </c:pt>
                <c:pt idx="20">
                  <c:v>18352872.419999987</c:v>
                </c:pt>
                <c:pt idx="21">
                  <c:v>17339059.799999986</c:v>
                </c:pt>
                <c:pt idx="22">
                  <c:v>20711049.939999998</c:v>
                </c:pt>
                <c:pt idx="23">
                  <c:v>21291668.370000005</c:v>
                </c:pt>
                <c:pt idx="24">
                  <c:v>4267297.2300000004</c:v>
                </c:pt>
                <c:pt idx="25">
                  <c:v>46138917.520000063</c:v>
                </c:pt>
                <c:pt idx="26">
                  <c:v>27025717.80999998</c:v>
                </c:pt>
                <c:pt idx="27">
                  <c:v>43780568.699999996</c:v>
                </c:pt>
                <c:pt idx="28">
                  <c:v>20501540.43999996</c:v>
                </c:pt>
                <c:pt idx="29">
                  <c:v>27515081.269999877</c:v>
                </c:pt>
                <c:pt idx="30">
                  <c:v>25371324.481999964</c:v>
                </c:pt>
                <c:pt idx="31">
                  <c:v>24341991.809999935</c:v>
                </c:pt>
                <c:pt idx="32">
                  <c:v>23579598.749999911</c:v>
                </c:pt>
                <c:pt idx="33">
                  <c:v>25283795.433999948</c:v>
                </c:pt>
                <c:pt idx="34">
                  <c:v>34747851.529999986</c:v>
                </c:pt>
                <c:pt idx="35">
                  <c:v>20471808.979999974</c:v>
                </c:pt>
                <c:pt idx="36">
                  <c:v>6136778.2300000004</c:v>
                </c:pt>
                <c:pt idx="37">
                  <c:v>21566174.329999998</c:v>
                </c:pt>
                <c:pt idx="38">
                  <c:v>18662145.397999965</c:v>
                </c:pt>
                <c:pt idx="39">
                  <c:v>17544949.827999987</c:v>
                </c:pt>
                <c:pt idx="40">
                  <c:v>24521356.285999954</c:v>
                </c:pt>
                <c:pt idx="41">
                  <c:v>17922131.641999967</c:v>
                </c:pt>
                <c:pt idx="42">
                  <c:v>15250416.239999965</c:v>
                </c:pt>
                <c:pt idx="43">
                  <c:v>15304653.809999974</c:v>
                </c:pt>
                <c:pt idx="44">
                  <c:v>17975259.933999963</c:v>
                </c:pt>
                <c:pt idx="45">
                  <c:v>16764248.791999977</c:v>
                </c:pt>
                <c:pt idx="46">
                  <c:v>16549068.59999999</c:v>
                </c:pt>
                <c:pt idx="47">
                  <c:v>13763932.970000004</c:v>
                </c:pt>
              </c:numCache>
            </c:numRef>
          </c:val>
        </c:ser>
        <c:dLbls>
          <c:showLegendKey val="0"/>
          <c:showVal val="0"/>
          <c:showCatName val="0"/>
          <c:showSerName val="0"/>
          <c:showPercent val="0"/>
          <c:showBubbleSize val="0"/>
        </c:dLbls>
        <c:axId val="84194048"/>
        <c:axId val="84195584"/>
      </c:areaChart>
      <c:catAx>
        <c:axId val="84194048"/>
        <c:scaling>
          <c:orientation val="minMax"/>
        </c:scaling>
        <c:delete val="0"/>
        <c:axPos val="b"/>
        <c:numFmt formatCode="General" sourceLinked="1"/>
        <c:majorTickMark val="none"/>
        <c:minorTickMark val="none"/>
        <c:tickLblPos val="nextTo"/>
        <c:txPr>
          <a:bodyPr/>
          <a:lstStyle/>
          <a:p>
            <a:pPr>
              <a:defRPr lang="es-ES"/>
            </a:pPr>
            <a:endParaRPr lang="es-ES"/>
          </a:p>
        </c:txPr>
        <c:crossAx val="84195584"/>
        <c:crosses val="autoZero"/>
        <c:auto val="1"/>
        <c:lblAlgn val="ctr"/>
        <c:lblOffset val="100"/>
        <c:tickLblSkip val="3"/>
        <c:tickMarkSkip val="2"/>
        <c:noMultiLvlLbl val="0"/>
      </c:catAx>
      <c:valAx>
        <c:axId val="84195584"/>
        <c:scaling>
          <c:orientation val="minMax"/>
        </c:scaling>
        <c:delete val="0"/>
        <c:axPos val="l"/>
        <c:majorGridlines/>
        <c:numFmt formatCode="_(* #,##0_);_(* \(#,##0\);_(* &quot;-&quot;??_);_(@_)" sourceLinked="1"/>
        <c:majorTickMark val="none"/>
        <c:minorTickMark val="none"/>
        <c:tickLblPos val="nextTo"/>
        <c:txPr>
          <a:bodyPr/>
          <a:lstStyle/>
          <a:p>
            <a:pPr>
              <a:defRPr lang="es-ES"/>
            </a:pPr>
            <a:endParaRPr lang="es-ES"/>
          </a:p>
        </c:txPr>
        <c:crossAx val="84194048"/>
        <c:crosses val="autoZero"/>
        <c:crossBetween val="midCat"/>
      </c:valAx>
    </c:plotArea>
    <c:legend>
      <c:legendPos val="b"/>
      <c:layout>
        <c:manualLayout>
          <c:xMode val="edge"/>
          <c:yMode val="edge"/>
          <c:x val="3.2247409018045611E-2"/>
          <c:y val="0.73688632549599764"/>
          <c:w val="0.83787218086879223"/>
          <c:h val="0.23062459434331858"/>
        </c:manualLayout>
      </c:layout>
      <c:overlay val="0"/>
      <c:txPr>
        <a:bodyPr/>
        <a:lstStyle/>
        <a:p>
          <a:pPr>
            <a:defRPr lang="es-ES"/>
          </a:pPr>
          <a:endParaRPr lang="es-ES"/>
        </a:p>
      </c:txPr>
    </c:legend>
    <c:plotVisOnly val="1"/>
    <c:dispBlanksAs val="zero"/>
    <c:showDLblsOverMax val="0"/>
  </c:chart>
  <c:spPr>
    <a:solidFill>
      <a:schemeClr val="lt1"/>
    </a:solidFill>
    <a:ln w="19050" cap="flat" cmpd="sng" algn="ctr">
      <a:solidFill>
        <a:schemeClr val="dk1"/>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lang="es-ES" sz="1200"/>
          </a:pPr>
          <a:endParaRPr lang="es-ES"/>
        </a:p>
      </c:txPr>
    </c:title>
    <c:autoTitleDeleted val="0"/>
    <c:plotArea>
      <c:layout>
        <c:manualLayout>
          <c:layoutTarget val="inner"/>
          <c:xMode val="edge"/>
          <c:yMode val="edge"/>
          <c:x val="0.10391204148261962"/>
          <c:y val="5.1400554097404488E-2"/>
          <c:w val="0.79316248753038721"/>
          <c:h val="0.61840952172645058"/>
        </c:manualLayout>
      </c:layout>
      <c:lineChart>
        <c:grouping val="standard"/>
        <c:varyColors val="0"/>
        <c:ser>
          <c:idx val="0"/>
          <c:order val="0"/>
          <c:tx>
            <c:strRef>
              <c:f>Hoja1!$B$7</c:f>
              <c:strCache>
                <c:ptCount val="1"/>
                <c:pt idx="0">
                  <c:v>Total Pensiones</c:v>
                </c:pt>
              </c:strCache>
            </c:strRef>
          </c:tx>
          <c:spPr>
            <a:ln w="15875"/>
          </c:spPr>
          <c:marker>
            <c:symbol val="diamond"/>
            <c:size val="3"/>
          </c:marker>
          <c:cat>
            <c:strRef>
              <c:f>Hoja1!$A$8:$A$55</c:f>
              <c:strCache>
                <c:ptCount val="48"/>
                <c:pt idx="0">
                  <c:v>Enero-2009</c:v>
                </c:pt>
                <c:pt idx="1">
                  <c:v>Febrero-2009</c:v>
                </c:pt>
                <c:pt idx="2">
                  <c:v>Marzo-2009</c:v>
                </c:pt>
                <c:pt idx="3">
                  <c:v>Abril-2009</c:v>
                </c:pt>
                <c:pt idx="4">
                  <c:v>Mayo-2009</c:v>
                </c:pt>
                <c:pt idx="5">
                  <c:v>Junio-2009</c:v>
                </c:pt>
                <c:pt idx="6">
                  <c:v>Julio-2009</c:v>
                </c:pt>
                <c:pt idx="7">
                  <c:v>Agosto-2009</c:v>
                </c:pt>
                <c:pt idx="8">
                  <c:v>Septiembre-2009</c:v>
                </c:pt>
                <c:pt idx="9">
                  <c:v>Octubre-2009</c:v>
                </c:pt>
                <c:pt idx="10">
                  <c:v>Noviembre-2009</c:v>
                </c:pt>
                <c:pt idx="11">
                  <c:v>Diciembre-2009</c:v>
                </c:pt>
                <c:pt idx="12">
                  <c:v>Enero-2010</c:v>
                </c:pt>
                <c:pt idx="13">
                  <c:v>Febrero-2010</c:v>
                </c:pt>
                <c:pt idx="14">
                  <c:v>Marzo-2010</c:v>
                </c:pt>
                <c:pt idx="15">
                  <c:v>Abril-2010</c:v>
                </c:pt>
                <c:pt idx="16">
                  <c:v>Mayo-2010</c:v>
                </c:pt>
                <c:pt idx="17">
                  <c:v>Junio-2010</c:v>
                </c:pt>
                <c:pt idx="18">
                  <c:v>Julio-2010</c:v>
                </c:pt>
                <c:pt idx="19">
                  <c:v>Agosto-2010</c:v>
                </c:pt>
                <c:pt idx="20">
                  <c:v>Septiembre-2010</c:v>
                </c:pt>
                <c:pt idx="21">
                  <c:v>Octubre-2010</c:v>
                </c:pt>
                <c:pt idx="22">
                  <c:v>Noviembre-2010</c:v>
                </c:pt>
                <c:pt idx="23">
                  <c:v>Diciembre-2010</c:v>
                </c:pt>
                <c:pt idx="24">
                  <c:v>Enero-2011</c:v>
                </c:pt>
                <c:pt idx="25">
                  <c:v>Febrero-2011</c:v>
                </c:pt>
                <c:pt idx="26">
                  <c:v>Marzo-2011</c:v>
                </c:pt>
                <c:pt idx="27">
                  <c:v>Abril-2011</c:v>
                </c:pt>
                <c:pt idx="28">
                  <c:v>Mayo-2011</c:v>
                </c:pt>
                <c:pt idx="29">
                  <c:v>Junio-2011</c:v>
                </c:pt>
                <c:pt idx="30">
                  <c:v>Julio-2011</c:v>
                </c:pt>
                <c:pt idx="31">
                  <c:v>Agosto-2011</c:v>
                </c:pt>
                <c:pt idx="32">
                  <c:v>Septiembre-2011</c:v>
                </c:pt>
                <c:pt idx="33">
                  <c:v>Octubre-2011</c:v>
                </c:pt>
                <c:pt idx="34">
                  <c:v>Noviembre-2011</c:v>
                </c:pt>
                <c:pt idx="35">
                  <c:v>Diciembre-2011</c:v>
                </c:pt>
                <c:pt idx="36">
                  <c:v>Enero-2012</c:v>
                </c:pt>
                <c:pt idx="37">
                  <c:v>Febrero-2012</c:v>
                </c:pt>
                <c:pt idx="38">
                  <c:v>Marzo-2012</c:v>
                </c:pt>
                <c:pt idx="39">
                  <c:v>Abril-2012</c:v>
                </c:pt>
                <c:pt idx="40">
                  <c:v>Mayo-2012</c:v>
                </c:pt>
                <c:pt idx="41">
                  <c:v>Junio-2012</c:v>
                </c:pt>
                <c:pt idx="42">
                  <c:v>Julio-2012</c:v>
                </c:pt>
                <c:pt idx="43">
                  <c:v>Agosto-2012</c:v>
                </c:pt>
                <c:pt idx="44">
                  <c:v>Septiembre-2012</c:v>
                </c:pt>
                <c:pt idx="45">
                  <c:v>Octubre-2012</c:v>
                </c:pt>
                <c:pt idx="46">
                  <c:v>Noviembre-2012</c:v>
                </c:pt>
                <c:pt idx="47">
                  <c:v>Diciembre-2012</c:v>
                </c:pt>
              </c:strCache>
            </c:strRef>
          </c:cat>
          <c:val>
            <c:numRef>
              <c:f>Hoja1!$B$8:$B$55</c:f>
              <c:numCache>
                <c:formatCode>_(* #,##0_);_(* \(#,##0\);_(* "-"??_);_(@_)</c:formatCode>
                <c:ptCount val="48"/>
                <c:pt idx="0">
                  <c:v>21205279.640000001</c:v>
                </c:pt>
                <c:pt idx="1">
                  <c:v>21473034.949999996</c:v>
                </c:pt>
                <c:pt idx="2">
                  <c:v>21610077.34</c:v>
                </c:pt>
                <c:pt idx="3">
                  <c:v>21932014.359999999</c:v>
                </c:pt>
                <c:pt idx="4">
                  <c:v>22317042.09</c:v>
                </c:pt>
                <c:pt idx="5">
                  <c:v>22785873.260000002</c:v>
                </c:pt>
                <c:pt idx="6">
                  <c:v>24500678</c:v>
                </c:pt>
                <c:pt idx="7">
                  <c:v>33000000</c:v>
                </c:pt>
                <c:pt idx="8">
                  <c:v>25435789</c:v>
                </c:pt>
                <c:pt idx="9">
                  <c:v>26543899</c:v>
                </c:pt>
                <c:pt idx="10">
                  <c:v>25313926.510000005</c:v>
                </c:pt>
                <c:pt idx="11">
                  <c:v>45827653</c:v>
                </c:pt>
                <c:pt idx="12">
                  <c:v>24924487.479999997</c:v>
                </c:pt>
                <c:pt idx="13">
                  <c:v>25065426.790000003</c:v>
                </c:pt>
                <c:pt idx="14">
                  <c:v>25837626</c:v>
                </c:pt>
                <c:pt idx="15">
                  <c:v>25714044.169999998</c:v>
                </c:pt>
                <c:pt idx="16">
                  <c:v>25688215.789999992</c:v>
                </c:pt>
                <c:pt idx="17">
                  <c:v>26123146.039999999</c:v>
                </c:pt>
                <c:pt idx="18">
                  <c:v>26077301.059999999</c:v>
                </c:pt>
                <c:pt idx="19">
                  <c:v>37076524</c:v>
                </c:pt>
                <c:pt idx="20">
                  <c:v>26545207.340000004</c:v>
                </c:pt>
                <c:pt idx="21">
                  <c:v>27654378</c:v>
                </c:pt>
                <c:pt idx="22">
                  <c:v>28219019.370000001</c:v>
                </c:pt>
                <c:pt idx="23">
                  <c:v>47826354</c:v>
                </c:pt>
                <c:pt idx="24">
                  <c:v>28647757.899999999</c:v>
                </c:pt>
                <c:pt idx="25">
                  <c:v>26123146.039999999</c:v>
                </c:pt>
                <c:pt idx="26">
                  <c:v>27654378</c:v>
                </c:pt>
                <c:pt idx="27">
                  <c:v>29000000</c:v>
                </c:pt>
                <c:pt idx="28">
                  <c:v>31000000</c:v>
                </c:pt>
                <c:pt idx="29">
                  <c:v>32000000</c:v>
                </c:pt>
                <c:pt idx="30">
                  <c:v>33572500</c:v>
                </c:pt>
                <c:pt idx="31">
                  <c:v>45000000</c:v>
                </c:pt>
                <c:pt idx="32">
                  <c:v>34000000</c:v>
                </c:pt>
                <c:pt idx="33">
                  <c:v>34600254</c:v>
                </c:pt>
                <c:pt idx="34">
                  <c:v>33572500</c:v>
                </c:pt>
                <c:pt idx="35">
                  <c:v>50000000</c:v>
                </c:pt>
                <c:pt idx="36">
                  <c:v>34000000</c:v>
                </c:pt>
                <c:pt idx="37">
                  <c:v>34125000</c:v>
                </c:pt>
                <c:pt idx="38">
                  <c:v>35000000</c:v>
                </c:pt>
                <c:pt idx="39">
                  <c:v>35541986.880000003</c:v>
                </c:pt>
                <c:pt idx="40">
                  <c:v>35886655.770000003</c:v>
                </c:pt>
                <c:pt idx="41">
                  <c:v>35497997.470000006</c:v>
                </c:pt>
                <c:pt idx="42">
                  <c:v>35524144.150000006</c:v>
                </c:pt>
                <c:pt idx="43">
                  <c:v>43391863.010000005</c:v>
                </c:pt>
                <c:pt idx="44">
                  <c:v>35689356.270000003</c:v>
                </c:pt>
                <c:pt idx="45">
                  <c:v>35711968.970000006</c:v>
                </c:pt>
                <c:pt idx="46">
                  <c:v>35851700</c:v>
                </c:pt>
                <c:pt idx="47">
                  <c:v>70313687.960000023</c:v>
                </c:pt>
              </c:numCache>
            </c:numRef>
          </c:val>
          <c:smooth val="0"/>
        </c:ser>
        <c:dLbls>
          <c:showLegendKey val="0"/>
          <c:showVal val="0"/>
          <c:showCatName val="0"/>
          <c:showSerName val="0"/>
          <c:showPercent val="0"/>
          <c:showBubbleSize val="0"/>
        </c:dLbls>
        <c:marker val="1"/>
        <c:smooth val="0"/>
        <c:axId val="98916608"/>
        <c:axId val="98922496"/>
      </c:lineChart>
      <c:catAx>
        <c:axId val="98916608"/>
        <c:scaling>
          <c:orientation val="minMax"/>
        </c:scaling>
        <c:delete val="0"/>
        <c:axPos val="b"/>
        <c:majorTickMark val="out"/>
        <c:minorTickMark val="none"/>
        <c:tickLblPos val="nextTo"/>
        <c:txPr>
          <a:bodyPr/>
          <a:lstStyle/>
          <a:p>
            <a:pPr>
              <a:defRPr lang="es-ES"/>
            </a:pPr>
            <a:endParaRPr lang="es-ES"/>
          </a:p>
        </c:txPr>
        <c:crossAx val="98922496"/>
        <c:crosses val="autoZero"/>
        <c:auto val="1"/>
        <c:lblAlgn val="ctr"/>
        <c:lblOffset val="100"/>
        <c:tickLblSkip val="3"/>
        <c:tickMarkSkip val="2"/>
        <c:noMultiLvlLbl val="0"/>
      </c:catAx>
      <c:valAx>
        <c:axId val="98922496"/>
        <c:scaling>
          <c:orientation val="minMax"/>
        </c:scaling>
        <c:delete val="0"/>
        <c:axPos val="l"/>
        <c:numFmt formatCode="_(* #,##0_);_(* \(#,##0\);_(* &quot;-&quot;??_);_(@_)" sourceLinked="1"/>
        <c:majorTickMark val="out"/>
        <c:minorTickMark val="none"/>
        <c:tickLblPos val="nextTo"/>
        <c:txPr>
          <a:bodyPr/>
          <a:lstStyle/>
          <a:p>
            <a:pPr>
              <a:defRPr lang="es-ES"/>
            </a:pPr>
            <a:endParaRPr lang="es-ES"/>
          </a:p>
        </c:txPr>
        <c:crossAx val="98916608"/>
        <c:crosses val="autoZero"/>
        <c:crossBetween val="between"/>
        <c:majorUnit val="15000000"/>
        <c:dispUnits>
          <c:builtInUnit val="millions"/>
          <c:dispUnitsLbl>
            <c:txPr>
              <a:bodyPr/>
              <a:lstStyle/>
              <a:p>
                <a:pPr>
                  <a:defRPr lang="es-ES"/>
                </a:pPr>
                <a:endParaRPr lang="es-ES"/>
              </a:p>
            </c:txPr>
          </c:dispUnitsLbl>
        </c:dispUnits>
      </c:valAx>
    </c:plotArea>
    <c:plotVisOnly val="1"/>
    <c:dispBlanksAs val="gap"/>
    <c:showDLblsOverMax val="0"/>
  </c:chart>
  <c:spPr>
    <a:solidFill>
      <a:schemeClr val="lt1"/>
    </a:solidFill>
    <a:ln w="19050" cap="flat" cmpd="sng" algn="ctr">
      <a:solidFill>
        <a:schemeClr val="accent2"/>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diagrams/_rels/data10.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image" Target="../media/image103.png"/></Relationships>
</file>

<file path=ppt/diagrams/_rels/data11.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image" Target="../media/image104.png"/></Relationships>
</file>

<file path=ppt/diagrams/_rels/data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diagrams/_rels/data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diagrams/_rels/data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image" Target="../media/image81.png"/></Relationships>
</file>

<file path=ppt/diagrams/_rels/data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image" Target="../media/image101.png"/></Relationships>
</file>

<file path=ppt/diagrams/_rels/data9.xml.rels><?xml version="1.0" encoding="UTF-8" standalone="yes"?>
<Relationships xmlns="http://schemas.openxmlformats.org/package/2006/relationships"><Relationship Id="rId1" Type="http://schemas.openxmlformats.org/officeDocument/2006/relationships/image" Target="../media/image10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AB9DEE-0A20-42B6-9764-8EF175F5DD2F}" type="doc">
      <dgm:prSet loTypeId="urn:microsoft.com/office/officeart/2005/8/layout/vList5" loCatId="list" qsTypeId="urn:microsoft.com/office/officeart/2005/8/quickstyle/simple3" qsCatId="simple" csTypeId="urn:microsoft.com/office/officeart/2005/8/colors/colorful1" csCatId="colorful" phldr="1"/>
      <dgm:spPr/>
      <dgm:t>
        <a:bodyPr/>
        <a:lstStyle/>
        <a:p>
          <a:endParaRPr lang="es-ES"/>
        </a:p>
      </dgm:t>
    </dgm:pt>
    <dgm:pt modelId="{ABA9C23F-0A88-496E-91C1-FE646F504073}">
      <dgm:prSet/>
      <dgm:spPr/>
      <dgm:t>
        <a:bodyPr/>
        <a:lstStyle/>
        <a:p>
          <a:pPr rtl="0">
            <a:lnSpc>
              <a:spcPct val="150000"/>
            </a:lnSpc>
          </a:pPr>
          <a:r>
            <a:rPr lang="es-ES" b="1" smtClean="0"/>
            <a:t>OBJETIVO GENERAL </a:t>
          </a:r>
          <a:endParaRPr lang="es-ES"/>
        </a:p>
      </dgm:t>
    </dgm:pt>
    <dgm:pt modelId="{3D85AF70-BAD7-4358-A9F1-60AC176B229C}" type="parTrans" cxnId="{7B5FE6D0-EC84-4084-9432-32A0A612CB5A}">
      <dgm:prSet/>
      <dgm:spPr/>
      <dgm:t>
        <a:bodyPr/>
        <a:lstStyle/>
        <a:p>
          <a:pPr>
            <a:lnSpc>
              <a:spcPct val="150000"/>
            </a:lnSpc>
          </a:pPr>
          <a:endParaRPr lang="es-ES"/>
        </a:p>
      </dgm:t>
    </dgm:pt>
    <dgm:pt modelId="{E015D209-078E-4369-A8E1-E87B63E3F026}" type="sibTrans" cxnId="{7B5FE6D0-EC84-4084-9432-32A0A612CB5A}">
      <dgm:prSet/>
      <dgm:spPr/>
      <dgm:t>
        <a:bodyPr/>
        <a:lstStyle/>
        <a:p>
          <a:pPr>
            <a:lnSpc>
              <a:spcPct val="150000"/>
            </a:lnSpc>
          </a:pPr>
          <a:endParaRPr lang="es-ES"/>
        </a:p>
      </dgm:t>
    </dgm:pt>
    <dgm:pt modelId="{E8117B76-1C1B-43A3-B994-24A0B3C93E3F}">
      <dgm:prSet custT="1"/>
      <dgm:spPr/>
      <dgm:t>
        <a:bodyPr/>
        <a:lstStyle/>
        <a:p>
          <a:pPr rtl="0">
            <a:lnSpc>
              <a:spcPct val="150000"/>
            </a:lnSpc>
          </a:pPr>
          <a:r>
            <a:rPr lang="es-ES" sz="1100" b="0" dirty="0" smtClean="0"/>
            <a:t>Diseñar y proponer un modelo de gestión de tesorería, que permita un uso eficiente de los excedentes de corto plazo de la Seguridad Social Militar, minimizando los saldos improductivos, liberando recursos para inversión a mayores plazos que generen mejores niveles de rentabilidad, sin poner en riesgo el pago oportuno de las prestaciones</a:t>
          </a:r>
          <a:r>
            <a:rPr lang="es-ES" sz="1100" dirty="0" smtClean="0"/>
            <a:t>.   </a:t>
          </a:r>
          <a:endParaRPr lang="es-ES" sz="1100" dirty="0"/>
        </a:p>
      </dgm:t>
    </dgm:pt>
    <dgm:pt modelId="{788CAC45-4AA3-41DB-92F5-7516987D02E5}" type="parTrans" cxnId="{B6FEBFDB-4C2E-4FA8-97AA-7A57D8CF667A}">
      <dgm:prSet/>
      <dgm:spPr/>
      <dgm:t>
        <a:bodyPr/>
        <a:lstStyle/>
        <a:p>
          <a:pPr>
            <a:lnSpc>
              <a:spcPct val="150000"/>
            </a:lnSpc>
          </a:pPr>
          <a:endParaRPr lang="es-ES"/>
        </a:p>
      </dgm:t>
    </dgm:pt>
    <dgm:pt modelId="{B8E28D2E-81EA-4422-842D-70F25D7749D7}" type="sibTrans" cxnId="{B6FEBFDB-4C2E-4FA8-97AA-7A57D8CF667A}">
      <dgm:prSet/>
      <dgm:spPr/>
      <dgm:t>
        <a:bodyPr/>
        <a:lstStyle/>
        <a:p>
          <a:pPr>
            <a:lnSpc>
              <a:spcPct val="150000"/>
            </a:lnSpc>
          </a:pPr>
          <a:endParaRPr lang="es-ES"/>
        </a:p>
      </dgm:t>
    </dgm:pt>
    <dgm:pt modelId="{C6BDFD8B-7F00-4478-A23D-9213FCC6A177}">
      <dgm:prSet/>
      <dgm:spPr/>
      <dgm:t>
        <a:bodyPr/>
        <a:lstStyle/>
        <a:p>
          <a:pPr rtl="0">
            <a:lnSpc>
              <a:spcPct val="150000"/>
            </a:lnSpc>
          </a:pPr>
          <a:r>
            <a:rPr lang="es-ES" b="1" dirty="0" smtClean="0"/>
            <a:t>OBJETIVO ESPECÍFICO 1</a:t>
          </a:r>
          <a:endParaRPr lang="es-ES" dirty="0"/>
        </a:p>
      </dgm:t>
    </dgm:pt>
    <dgm:pt modelId="{50B57A3C-E7A8-45FD-8222-D2EAB0716A46}" type="parTrans" cxnId="{B215FE7D-186E-44EF-8D37-A059011E102E}">
      <dgm:prSet/>
      <dgm:spPr/>
      <dgm:t>
        <a:bodyPr/>
        <a:lstStyle/>
        <a:p>
          <a:pPr>
            <a:lnSpc>
              <a:spcPct val="150000"/>
            </a:lnSpc>
          </a:pPr>
          <a:endParaRPr lang="es-ES"/>
        </a:p>
      </dgm:t>
    </dgm:pt>
    <dgm:pt modelId="{70F8FB3D-1191-4965-87BD-FF9EBC91767D}" type="sibTrans" cxnId="{B215FE7D-186E-44EF-8D37-A059011E102E}">
      <dgm:prSet/>
      <dgm:spPr/>
      <dgm:t>
        <a:bodyPr/>
        <a:lstStyle/>
        <a:p>
          <a:pPr>
            <a:lnSpc>
              <a:spcPct val="150000"/>
            </a:lnSpc>
          </a:pPr>
          <a:endParaRPr lang="es-ES"/>
        </a:p>
      </dgm:t>
    </dgm:pt>
    <dgm:pt modelId="{CE9AFA6C-9E45-400D-954D-8026F2E3DBF7}">
      <dgm:prSet custT="1"/>
      <dgm:spPr/>
      <dgm:t>
        <a:bodyPr/>
        <a:lstStyle/>
        <a:p>
          <a:pPr rtl="0">
            <a:lnSpc>
              <a:spcPct val="150000"/>
            </a:lnSpc>
          </a:pPr>
          <a:r>
            <a:rPr lang="es-ES" sz="1100" dirty="0" smtClean="0"/>
            <a:t>Estudiar el comportamiento del flujo de egresos por pago de las prestaciones de los diferentes seguros y fondos de la Seguridad Social Militar, y la naturaleza de los desfases con el flujo de ingresos del sistema.</a:t>
          </a:r>
          <a:endParaRPr lang="es-ES" sz="1100" dirty="0"/>
        </a:p>
      </dgm:t>
    </dgm:pt>
    <dgm:pt modelId="{6F1341D0-28A1-4604-A3A1-5384F17435FB}" type="parTrans" cxnId="{E3AF6CEF-E23B-4678-8861-7532F3D7CEA4}">
      <dgm:prSet/>
      <dgm:spPr/>
      <dgm:t>
        <a:bodyPr/>
        <a:lstStyle/>
        <a:p>
          <a:pPr>
            <a:lnSpc>
              <a:spcPct val="150000"/>
            </a:lnSpc>
          </a:pPr>
          <a:endParaRPr lang="es-ES"/>
        </a:p>
      </dgm:t>
    </dgm:pt>
    <dgm:pt modelId="{BD3BA960-9100-4C54-B679-ACFD2DD300CA}" type="sibTrans" cxnId="{E3AF6CEF-E23B-4678-8861-7532F3D7CEA4}">
      <dgm:prSet/>
      <dgm:spPr/>
      <dgm:t>
        <a:bodyPr/>
        <a:lstStyle/>
        <a:p>
          <a:pPr>
            <a:lnSpc>
              <a:spcPct val="150000"/>
            </a:lnSpc>
          </a:pPr>
          <a:endParaRPr lang="es-ES"/>
        </a:p>
      </dgm:t>
    </dgm:pt>
    <dgm:pt modelId="{B2FFD59C-D0C1-4B37-8C94-75E5B82E2301}">
      <dgm:prSet custT="1"/>
      <dgm:spPr/>
      <dgm:t>
        <a:bodyPr/>
        <a:lstStyle/>
        <a:p>
          <a:pPr rtl="0">
            <a:lnSpc>
              <a:spcPct val="150000"/>
            </a:lnSpc>
          </a:pPr>
          <a:r>
            <a:rPr lang="es-ES" sz="1100" smtClean="0"/>
            <a:t>Analizar la generación de excedentes improductivos con la aplicación de la actual política de liquidez por parte de la Institución gestora de la Seguridad Social Militar, y su correlación con el ritmo de transferencias por parte del Estado.</a:t>
          </a:r>
          <a:endParaRPr lang="es-ES" sz="1100"/>
        </a:p>
      </dgm:t>
    </dgm:pt>
    <dgm:pt modelId="{C933F771-AFD9-4AA3-8C70-EB824A732F7A}" type="parTrans" cxnId="{79F3A552-7BC0-4386-AA7B-52587701D400}">
      <dgm:prSet/>
      <dgm:spPr/>
      <dgm:t>
        <a:bodyPr/>
        <a:lstStyle/>
        <a:p>
          <a:pPr>
            <a:lnSpc>
              <a:spcPct val="150000"/>
            </a:lnSpc>
          </a:pPr>
          <a:endParaRPr lang="es-ES"/>
        </a:p>
      </dgm:t>
    </dgm:pt>
    <dgm:pt modelId="{83B1CA55-6AB6-455E-875E-D90E293B74D3}" type="sibTrans" cxnId="{79F3A552-7BC0-4386-AA7B-52587701D400}">
      <dgm:prSet/>
      <dgm:spPr/>
      <dgm:t>
        <a:bodyPr/>
        <a:lstStyle/>
        <a:p>
          <a:pPr>
            <a:lnSpc>
              <a:spcPct val="150000"/>
            </a:lnSpc>
          </a:pPr>
          <a:endParaRPr lang="es-ES"/>
        </a:p>
      </dgm:t>
    </dgm:pt>
    <dgm:pt modelId="{69B1C7F4-7C3D-4C7D-823F-2866FE03ECD2}">
      <dgm:prSet/>
      <dgm:spPr/>
      <dgm:t>
        <a:bodyPr/>
        <a:lstStyle/>
        <a:p>
          <a:pPr rtl="0">
            <a:lnSpc>
              <a:spcPct val="150000"/>
            </a:lnSpc>
          </a:pPr>
          <a:r>
            <a:rPr lang="es-ES" b="1" dirty="0" smtClean="0"/>
            <a:t>OBJETIVO ESPECÍFICO 3</a:t>
          </a:r>
          <a:endParaRPr lang="es-ES" dirty="0"/>
        </a:p>
      </dgm:t>
    </dgm:pt>
    <dgm:pt modelId="{317DCE71-7333-4619-BB20-D86C32A3100C}" type="parTrans" cxnId="{35091DAC-A7E6-4331-A077-71CCB30DFC8A}">
      <dgm:prSet/>
      <dgm:spPr/>
      <dgm:t>
        <a:bodyPr/>
        <a:lstStyle/>
        <a:p>
          <a:pPr>
            <a:lnSpc>
              <a:spcPct val="150000"/>
            </a:lnSpc>
          </a:pPr>
          <a:endParaRPr lang="es-ES"/>
        </a:p>
      </dgm:t>
    </dgm:pt>
    <dgm:pt modelId="{506DC09D-0945-4762-B43B-49E880834B40}" type="sibTrans" cxnId="{35091DAC-A7E6-4331-A077-71CCB30DFC8A}">
      <dgm:prSet/>
      <dgm:spPr/>
      <dgm:t>
        <a:bodyPr/>
        <a:lstStyle/>
        <a:p>
          <a:pPr>
            <a:lnSpc>
              <a:spcPct val="150000"/>
            </a:lnSpc>
          </a:pPr>
          <a:endParaRPr lang="es-ES"/>
        </a:p>
      </dgm:t>
    </dgm:pt>
    <dgm:pt modelId="{A2CED6A6-F1DA-4B0C-986F-1FD452F35083}">
      <dgm:prSet custT="1"/>
      <dgm:spPr/>
      <dgm:t>
        <a:bodyPr/>
        <a:lstStyle/>
        <a:p>
          <a:pPr rtl="0">
            <a:lnSpc>
              <a:spcPct val="150000"/>
            </a:lnSpc>
          </a:pPr>
          <a:r>
            <a:rPr lang="es-ES" sz="1100" smtClean="0"/>
            <a:t>Analizar un modelo de gestión de tesorería que permita minimizar los recursos de liquidez improductivos sin poner en riesgo el pago oportuno y total de las prestaciones.</a:t>
          </a:r>
          <a:endParaRPr lang="es-ES" sz="1100"/>
        </a:p>
      </dgm:t>
    </dgm:pt>
    <dgm:pt modelId="{B8CC135A-484C-4C4E-BD32-87AF9505164B}" type="parTrans" cxnId="{3755FACF-0DE7-4F49-8D87-577BB21C964E}">
      <dgm:prSet/>
      <dgm:spPr/>
      <dgm:t>
        <a:bodyPr/>
        <a:lstStyle/>
        <a:p>
          <a:pPr>
            <a:lnSpc>
              <a:spcPct val="150000"/>
            </a:lnSpc>
          </a:pPr>
          <a:endParaRPr lang="es-ES"/>
        </a:p>
      </dgm:t>
    </dgm:pt>
    <dgm:pt modelId="{0C31BAF9-D815-4946-808C-3913DADA07A5}" type="sibTrans" cxnId="{3755FACF-0DE7-4F49-8D87-577BB21C964E}">
      <dgm:prSet/>
      <dgm:spPr/>
      <dgm:t>
        <a:bodyPr/>
        <a:lstStyle/>
        <a:p>
          <a:pPr>
            <a:lnSpc>
              <a:spcPct val="150000"/>
            </a:lnSpc>
          </a:pPr>
          <a:endParaRPr lang="es-ES"/>
        </a:p>
      </dgm:t>
    </dgm:pt>
    <dgm:pt modelId="{14382526-02CA-4114-8028-91177746CE1E}">
      <dgm:prSet/>
      <dgm:spPr/>
      <dgm:t>
        <a:bodyPr/>
        <a:lstStyle/>
        <a:p>
          <a:pPr rtl="0">
            <a:lnSpc>
              <a:spcPct val="150000"/>
            </a:lnSpc>
          </a:pPr>
          <a:r>
            <a:rPr lang="es-ES" b="1" dirty="0" smtClean="0"/>
            <a:t>OBJETIVO ESPECÍFICO 2</a:t>
          </a:r>
          <a:endParaRPr lang="es-ES" dirty="0"/>
        </a:p>
      </dgm:t>
    </dgm:pt>
    <dgm:pt modelId="{B10836A1-C112-4B72-A23D-351936172948}" type="sibTrans" cxnId="{06449A97-4744-43DB-8DB3-61ABF32B63BF}">
      <dgm:prSet/>
      <dgm:spPr/>
      <dgm:t>
        <a:bodyPr/>
        <a:lstStyle/>
        <a:p>
          <a:pPr>
            <a:lnSpc>
              <a:spcPct val="150000"/>
            </a:lnSpc>
          </a:pPr>
          <a:endParaRPr lang="es-ES"/>
        </a:p>
      </dgm:t>
    </dgm:pt>
    <dgm:pt modelId="{EBD8E68F-F1A1-4E57-9779-FCB62A82D194}" type="parTrans" cxnId="{06449A97-4744-43DB-8DB3-61ABF32B63BF}">
      <dgm:prSet/>
      <dgm:spPr/>
      <dgm:t>
        <a:bodyPr/>
        <a:lstStyle/>
        <a:p>
          <a:pPr>
            <a:lnSpc>
              <a:spcPct val="150000"/>
            </a:lnSpc>
          </a:pPr>
          <a:endParaRPr lang="es-ES"/>
        </a:p>
      </dgm:t>
    </dgm:pt>
    <dgm:pt modelId="{5BE98BBE-2DFF-4F05-9529-7F2DA5315C6A}" type="pres">
      <dgm:prSet presAssocID="{21AB9DEE-0A20-42B6-9764-8EF175F5DD2F}" presName="Name0" presStyleCnt="0">
        <dgm:presLayoutVars>
          <dgm:dir/>
          <dgm:animLvl val="lvl"/>
          <dgm:resizeHandles val="exact"/>
        </dgm:presLayoutVars>
      </dgm:prSet>
      <dgm:spPr/>
      <dgm:t>
        <a:bodyPr/>
        <a:lstStyle/>
        <a:p>
          <a:endParaRPr lang="es-ES"/>
        </a:p>
      </dgm:t>
    </dgm:pt>
    <dgm:pt modelId="{4A477998-3232-433D-8C63-7AA24C21523A}" type="pres">
      <dgm:prSet presAssocID="{ABA9C23F-0A88-496E-91C1-FE646F504073}" presName="linNode" presStyleCnt="0"/>
      <dgm:spPr/>
    </dgm:pt>
    <dgm:pt modelId="{AB889722-E2EA-4576-9A99-39679E41AE00}" type="pres">
      <dgm:prSet presAssocID="{ABA9C23F-0A88-496E-91C1-FE646F504073}" presName="parentText" presStyleLbl="node1" presStyleIdx="0" presStyleCnt="4" custScaleX="70668" custScaleY="70453">
        <dgm:presLayoutVars>
          <dgm:chMax val="1"/>
          <dgm:bulletEnabled val="1"/>
        </dgm:presLayoutVars>
      </dgm:prSet>
      <dgm:spPr/>
      <dgm:t>
        <a:bodyPr/>
        <a:lstStyle/>
        <a:p>
          <a:endParaRPr lang="es-ES"/>
        </a:p>
      </dgm:t>
    </dgm:pt>
    <dgm:pt modelId="{66CE4BCC-0BFA-4D6F-8C59-DE2A178F053E}" type="pres">
      <dgm:prSet presAssocID="{ABA9C23F-0A88-496E-91C1-FE646F504073}" presName="descendantText" presStyleLbl="alignAccFollowNode1" presStyleIdx="0" presStyleCnt="4">
        <dgm:presLayoutVars>
          <dgm:bulletEnabled val="1"/>
        </dgm:presLayoutVars>
      </dgm:prSet>
      <dgm:spPr/>
      <dgm:t>
        <a:bodyPr/>
        <a:lstStyle/>
        <a:p>
          <a:endParaRPr lang="es-ES"/>
        </a:p>
      </dgm:t>
    </dgm:pt>
    <dgm:pt modelId="{5AA01BC3-8F40-4814-B003-FBC90696A489}" type="pres">
      <dgm:prSet presAssocID="{E015D209-078E-4369-A8E1-E87B63E3F026}" presName="sp" presStyleCnt="0"/>
      <dgm:spPr/>
    </dgm:pt>
    <dgm:pt modelId="{B6C34E7F-3B59-4BBB-8022-F397580442A3}" type="pres">
      <dgm:prSet presAssocID="{C6BDFD8B-7F00-4478-A23D-9213FCC6A177}" presName="linNode" presStyleCnt="0"/>
      <dgm:spPr/>
    </dgm:pt>
    <dgm:pt modelId="{28546E76-AB5A-4444-A0D9-3B65EED44ED9}" type="pres">
      <dgm:prSet presAssocID="{C6BDFD8B-7F00-4478-A23D-9213FCC6A177}" presName="parentText" presStyleLbl="node1" presStyleIdx="1" presStyleCnt="4" custScaleX="70668" custScaleY="70453">
        <dgm:presLayoutVars>
          <dgm:chMax val="1"/>
          <dgm:bulletEnabled val="1"/>
        </dgm:presLayoutVars>
      </dgm:prSet>
      <dgm:spPr/>
      <dgm:t>
        <a:bodyPr/>
        <a:lstStyle/>
        <a:p>
          <a:endParaRPr lang="es-ES"/>
        </a:p>
      </dgm:t>
    </dgm:pt>
    <dgm:pt modelId="{D2EC07F8-4086-4D30-9B04-781A357EFF2A}" type="pres">
      <dgm:prSet presAssocID="{C6BDFD8B-7F00-4478-A23D-9213FCC6A177}" presName="descendantText" presStyleLbl="alignAccFollowNode1" presStyleIdx="1" presStyleCnt="4">
        <dgm:presLayoutVars>
          <dgm:bulletEnabled val="1"/>
        </dgm:presLayoutVars>
      </dgm:prSet>
      <dgm:spPr/>
      <dgm:t>
        <a:bodyPr/>
        <a:lstStyle/>
        <a:p>
          <a:endParaRPr lang="es-ES"/>
        </a:p>
      </dgm:t>
    </dgm:pt>
    <dgm:pt modelId="{A176E4D9-2C81-4363-B6A3-B37333CB489F}" type="pres">
      <dgm:prSet presAssocID="{70F8FB3D-1191-4965-87BD-FF9EBC91767D}" presName="sp" presStyleCnt="0"/>
      <dgm:spPr/>
    </dgm:pt>
    <dgm:pt modelId="{DC3609C2-F7CF-4E98-BD5A-F747EB8612AF}" type="pres">
      <dgm:prSet presAssocID="{14382526-02CA-4114-8028-91177746CE1E}" presName="linNode" presStyleCnt="0"/>
      <dgm:spPr/>
    </dgm:pt>
    <dgm:pt modelId="{620D5B73-57E1-4589-A49B-DCC8886B83EC}" type="pres">
      <dgm:prSet presAssocID="{14382526-02CA-4114-8028-91177746CE1E}" presName="parentText" presStyleLbl="node1" presStyleIdx="2" presStyleCnt="4" custScaleX="70668" custScaleY="70453">
        <dgm:presLayoutVars>
          <dgm:chMax val="1"/>
          <dgm:bulletEnabled val="1"/>
        </dgm:presLayoutVars>
      </dgm:prSet>
      <dgm:spPr/>
      <dgm:t>
        <a:bodyPr/>
        <a:lstStyle/>
        <a:p>
          <a:endParaRPr lang="es-ES"/>
        </a:p>
      </dgm:t>
    </dgm:pt>
    <dgm:pt modelId="{15B1E8DF-9E0B-443B-8EA7-3CEC004E95CB}" type="pres">
      <dgm:prSet presAssocID="{14382526-02CA-4114-8028-91177746CE1E}" presName="descendantText" presStyleLbl="alignAccFollowNode1" presStyleIdx="2" presStyleCnt="4">
        <dgm:presLayoutVars>
          <dgm:bulletEnabled val="1"/>
        </dgm:presLayoutVars>
      </dgm:prSet>
      <dgm:spPr/>
      <dgm:t>
        <a:bodyPr/>
        <a:lstStyle/>
        <a:p>
          <a:endParaRPr lang="es-ES"/>
        </a:p>
      </dgm:t>
    </dgm:pt>
    <dgm:pt modelId="{0E953EF0-17A5-4145-8FEE-CA8129A5D50F}" type="pres">
      <dgm:prSet presAssocID="{B10836A1-C112-4B72-A23D-351936172948}" presName="sp" presStyleCnt="0"/>
      <dgm:spPr/>
    </dgm:pt>
    <dgm:pt modelId="{665A73BD-5B5E-4A74-B7BA-D7F07BE6E5F6}" type="pres">
      <dgm:prSet presAssocID="{69B1C7F4-7C3D-4C7D-823F-2866FE03ECD2}" presName="linNode" presStyleCnt="0"/>
      <dgm:spPr/>
    </dgm:pt>
    <dgm:pt modelId="{B6B38B98-8A07-4ECD-9ECB-DB01B917BF6C}" type="pres">
      <dgm:prSet presAssocID="{69B1C7F4-7C3D-4C7D-823F-2866FE03ECD2}" presName="parentText" presStyleLbl="node1" presStyleIdx="3" presStyleCnt="4" custScaleX="70668" custScaleY="70453">
        <dgm:presLayoutVars>
          <dgm:chMax val="1"/>
          <dgm:bulletEnabled val="1"/>
        </dgm:presLayoutVars>
      </dgm:prSet>
      <dgm:spPr/>
      <dgm:t>
        <a:bodyPr/>
        <a:lstStyle/>
        <a:p>
          <a:endParaRPr lang="es-ES"/>
        </a:p>
      </dgm:t>
    </dgm:pt>
    <dgm:pt modelId="{FEB378EC-7D91-46D4-A05D-B94CC73E8860}" type="pres">
      <dgm:prSet presAssocID="{69B1C7F4-7C3D-4C7D-823F-2866FE03ECD2}" presName="descendantText" presStyleLbl="alignAccFollowNode1" presStyleIdx="3" presStyleCnt="4">
        <dgm:presLayoutVars>
          <dgm:bulletEnabled val="1"/>
        </dgm:presLayoutVars>
      </dgm:prSet>
      <dgm:spPr/>
      <dgm:t>
        <a:bodyPr/>
        <a:lstStyle/>
        <a:p>
          <a:endParaRPr lang="es-ES"/>
        </a:p>
      </dgm:t>
    </dgm:pt>
  </dgm:ptLst>
  <dgm:cxnLst>
    <dgm:cxn modelId="{1811DC30-D8C6-4420-AD80-ECA42637944D}" type="presOf" srcId="{A2CED6A6-F1DA-4B0C-986F-1FD452F35083}" destId="{FEB378EC-7D91-46D4-A05D-B94CC73E8860}" srcOrd="0" destOrd="0" presId="urn:microsoft.com/office/officeart/2005/8/layout/vList5"/>
    <dgm:cxn modelId="{C5B2C233-9FC1-4229-A05F-29AFF114ED84}" type="presOf" srcId="{C6BDFD8B-7F00-4478-A23D-9213FCC6A177}" destId="{28546E76-AB5A-4444-A0D9-3B65EED44ED9}" srcOrd="0" destOrd="0" presId="urn:microsoft.com/office/officeart/2005/8/layout/vList5"/>
    <dgm:cxn modelId="{7B5FE6D0-EC84-4084-9432-32A0A612CB5A}" srcId="{21AB9DEE-0A20-42B6-9764-8EF175F5DD2F}" destId="{ABA9C23F-0A88-496E-91C1-FE646F504073}" srcOrd="0" destOrd="0" parTransId="{3D85AF70-BAD7-4358-A9F1-60AC176B229C}" sibTransId="{E015D209-078E-4369-A8E1-E87B63E3F026}"/>
    <dgm:cxn modelId="{6D5CC5D6-5D98-432F-9E1F-5519CC8717C6}" type="presOf" srcId="{69B1C7F4-7C3D-4C7D-823F-2866FE03ECD2}" destId="{B6B38B98-8A07-4ECD-9ECB-DB01B917BF6C}" srcOrd="0" destOrd="0" presId="urn:microsoft.com/office/officeart/2005/8/layout/vList5"/>
    <dgm:cxn modelId="{EA77D43D-0CB8-4723-89CC-42A483628E12}" type="presOf" srcId="{14382526-02CA-4114-8028-91177746CE1E}" destId="{620D5B73-57E1-4589-A49B-DCC8886B83EC}" srcOrd="0" destOrd="0" presId="urn:microsoft.com/office/officeart/2005/8/layout/vList5"/>
    <dgm:cxn modelId="{7E7700ED-F9C9-4539-8C8B-FE3E5E37CF61}" type="presOf" srcId="{B2FFD59C-D0C1-4B37-8C94-75E5B82E2301}" destId="{15B1E8DF-9E0B-443B-8EA7-3CEC004E95CB}" srcOrd="0" destOrd="0" presId="urn:microsoft.com/office/officeart/2005/8/layout/vList5"/>
    <dgm:cxn modelId="{F94D6025-BEBA-4233-B6C4-44CB404826A4}" type="presOf" srcId="{CE9AFA6C-9E45-400D-954D-8026F2E3DBF7}" destId="{D2EC07F8-4086-4D30-9B04-781A357EFF2A}" srcOrd="0" destOrd="0" presId="urn:microsoft.com/office/officeart/2005/8/layout/vList5"/>
    <dgm:cxn modelId="{79F3A552-7BC0-4386-AA7B-52587701D400}" srcId="{14382526-02CA-4114-8028-91177746CE1E}" destId="{B2FFD59C-D0C1-4B37-8C94-75E5B82E2301}" srcOrd="0" destOrd="0" parTransId="{C933F771-AFD9-4AA3-8C70-EB824A732F7A}" sibTransId="{83B1CA55-6AB6-455E-875E-D90E293B74D3}"/>
    <dgm:cxn modelId="{DE444FAF-6900-4AC3-86CD-EEF7AB175978}" type="presOf" srcId="{21AB9DEE-0A20-42B6-9764-8EF175F5DD2F}" destId="{5BE98BBE-2DFF-4F05-9529-7F2DA5315C6A}" srcOrd="0" destOrd="0" presId="urn:microsoft.com/office/officeart/2005/8/layout/vList5"/>
    <dgm:cxn modelId="{06449A97-4744-43DB-8DB3-61ABF32B63BF}" srcId="{21AB9DEE-0A20-42B6-9764-8EF175F5DD2F}" destId="{14382526-02CA-4114-8028-91177746CE1E}" srcOrd="2" destOrd="0" parTransId="{EBD8E68F-F1A1-4E57-9779-FCB62A82D194}" sibTransId="{B10836A1-C112-4B72-A23D-351936172948}"/>
    <dgm:cxn modelId="{E3AF6CEF-E23B-4678-8861-7532F3D7CEA4}" srcId="{C6BDFD8B-7F00-4478-A23D-9213FCC6A177}" destId="{CE9AFA6C-9E45-400D-954D-8026F2E3DBF7}" srcOrd="0" destOrd="0" parTransId="{6F1341D0-28A1-4604-A3A1-5384F17435FB}" sibTransId="{BD3BA960-9100-4C54-B679-ACFD2DD300CA}"/>
    <dgm:cxn modelId="{35091DAC-A7E6-4331-A077-71CCB30DFC8A}" srcId="{21AB9DEE-0A20-42B6-9764-8EF175F5DD2F}" destId="{69B1C7F4-7C3D-4C7D-823F-2866FE03ECD2}" srcOrd="3" destOrd="0" parTransId="{317DCE71-7333-4619-BB20-D86C32A3100C}" sibTransId="{506DC09D-0945-4762-B43B-49E880834B40}"/>
    <dgm:cxn modelId="{3755FACF-0DE7-4F49-8D87-577BB21C964E}" srcId="{69B1C7F4-7C3D-4C7D-823F-2866FE03ECD2}" destId="{A2CED6A6-F1DA-4B0C-986F-1FD452F35083}" srcOrd="0" destOrd="0" parTransId="{B8CC135A-484C-4C4E-BD32-87AF9505164B}" sibTransId="{0C31BAF9-D815-4946-808C-3913DADA07A5}"/>
    <dgm:cxn modelId="{60D6C123-626E-4A7D-8976-D9483CC7C0A8}" type="presOf" srcId="{ABA9C23F-0A88-496E-91C1-FE646F504073}" destId="{AB889722-E2EA-4576-9A99-39679E41AE00}" srcOrd="0" destOrd="0" presId="urn:microsoft.com/office/officeart/2005/8/layout/vList5"/>
    <dgm:cxn modelId="{B215FE7D-186E-44EF-8D37-A059011E102E}" srcId="{21AB9DEE-0A20-42B6-9764-8EF175F5DD2F}" destId="{C6BDFD8B-7F00-4478-A23D-9213FCC6A177}" srcOrd="1" destOrd="0" parTransId="{50B57A3C-E7A8-45FD-8222-D2EAB0716A46}" sibTransId="{70F8FB3D-1191-4965-87BD-FF9EBC91767D}"/>
    <dgm:cxn modelId="{077ABAEF-1027-4436-BEB9-3A56D39514A7}" type="presOf" srcId="{E8117B76-1C1B-43A3-B994-24A0B3C93E3F}" destId="{66CE4BCC-0BFA-4D6F-8C59-DE2A178F053E}" srcOrd="0" destOrd="0" presId="urn:microsoft.com/office/officeart/2005/8/layout/vList5"/>
    <dgm:cxn modelId="{B6FEBFDB-4C2E-4FA8-97AA-7A57D8CF667A}" srcId="{ABA9C23F-0A88-496E-91C1-FE646F504073}" destId="{E8117B76-1C1B-43A3-B994-24A0B3C93E3F}" srcOrd="0" destOrd="0" parTransId="{788CAC45-4AA3-41DB-92F5-7516987D02E5}" sibTransId="{B8E28D2E-81EA-4422-842D-70F25D7749D7}"/>
    <dgm:cxn modelId="{66E48AC5-7E65-4441-84A9-1AE97A773270}" type="presParOf" srcId="{5BE98BBE-2DFF-4F05-9529-7F2DA5315C6A}" destId="{4A477998-3232-433D-8C63-7AA24C21523A}" srcOrd="0" destOrd="0" presId="urn:microsoft.com/office/officeart/2005/8/layout/vList5"/>
    <dgm:cxn modelId="{E88A6092-E60E-4C24-98E9-1F268A0D15FA}" type="presParOf" srcId="{4A477998-3232-433D-8C63-7AA24C21523A}" destId="{AB889722-E2EA-4576-9A99-39679E41AE00}" srcOrd="0" destOrd="0" presId="urn:microsoft.com/office/officeart/2005/8/layout/vList5"/>
    <dgm:cxn modelId="{255EA2D3-2F1D-4C57-BCA1-02D83F256929}" type="presParOf" srcId="{4A477998-3232-433D-8C63-7AA24C21523A}" destId="{66CE4BCC-0BFA-4D6F-8C59-DE2A178F053E}" srcOrd="1" destOrd="0" presId="urn:microsoft.com/office/officeart/2005/8/layout/vList5"/>
    <dgm:cxn modelId="{05E7C4AE-95F6-43D7-B381-47167AE81E49}" type="presParOf" srcId="{5BE98BBE-2DFF-4F05-9529-7F2DA5315C6A}" destId="{5AA01BC3-8F40-4814-B003-FBC90696A489}" srcOrd="1" destOrd="0" presId="urn:microsoft.com/office/officeart/2005/8/layout/vList5"/>
    <dgm:cxn modelId="{CCA63FB5-5696-480A-A62B-A7ACF681DA78}" type="presParOf" srcId="{5BE98BBE-2DFF-4F05-9529-7F2DA5315C6A}" destId="{B6C34E7F-3B59-4BBB-8022-F397580442A3}" srcOrd="2" destOrd="0" presId="urn:microsoft.com/office/officeart/2005/8/layout/vList5"/>
    <dgm:cxn modelId="{2CC1C532-22E2-45B9-82A7-A950EA669F56}" type="presParOf" srcId="{B6C34E7F-3B59-4BBB-8022-F397580442A3}" destId="{28546E76-AB5A-4444-A0D9-3B65EED44ED9}" srcOrd="0" destOrd="0" presId="urn:microsoft.com/office/officeart/2005/8/layout/vList5"/>
    <dgm:cxn modelId="{25D4388C-15E6-4920-A17A-9F9869CAF37C}" type="presParOf" srcId="{B6C34E7F-3B59-4BBB-8022-F397580442A3}" destId="{D2EC07F8-4086-4D30-9B04-781A357EFF2A}" srcOrd="1" destOrd="0" presId="urn:microsoft.com/office/officeart/2005/8/layout/vList5"/>
    <dgm:cxn modelId="{419C79BC-466D-4BF8-94B9-EDEB2C80F9F4}" type="presParOf" srcId="{5BE98BBE-2DFF-4F05-9529-7F2DA5315C6A}" destId="{A176E4D9-2C81-4363-B6A3-B37333CB489F}" srcOrd="3" destOrd="0" presId="urn:microsoft.com/office/officeart/2005/8/layout/vList5"/>
    <dgm:cxn modelId="{13868C19-D745-4B2F-9BE1-07DE9F4D35C4}" type="presParOf" srcId="{5BE98BBE-2DFF-4F05-9529-7F2DA5315C6A}" destId="{DC3609C2-F7CF-4E98-BD5A-F747EB8612AF}" srcOrd="4" destOrd="0" presId="urn:microsoft.com/office/officeart/2005/8/layout/vList5"/>
    <dgm:cxn modelId="{C993B152-420C-41FD-B098-4D5F803159F8}" type="presParOf" srcId="{DC3609C2-F7CF-4E98-BD5A-F747EB8612AF}" destId="{620D5B73-57E1-4589-A49B-DCC8886B83EC}" srcOrd="0" destOrd="0" presId="urn:microsoft.com/office/officeart/2005/8/layout/vList5"/>
    <dgm:cxn modelId="{671ED096-F456-4294-A311-A2D961D3CD42}" type="presParOf" srcId="{DC3609C2-F7CF-4E98-BD5A-F747EB8612AF}" destId="{15B1E8DF-9E0B-443B-8EA7-3CEC004E95CB}" srcOrd="1" destOrd="0" presId="urn:microsoft.com/office/officeart/2005/8/layout/vList5"/>
    <dgm:cxn modelId="{7A86DD59-3A4E-4E0F-9E95-FB97A7AB619E}" type="presParOf" srcId="{5BE98BBE-2DFF-4F05-9529-7F2DA5315C6A}" destId="{0E953EF0-17A5-4145-8FEE-CA8129A5D50F}" srcOrd="5" destOrd="0" presId="urn:microsoft.com/office/officeart/2005/8/layout/vList5"/>
    <dgm:cxn modelId="{C6DED89B-7629-42F1-8892-E783651FEDA0}" type="presParOf" srcId="{5BE98BBE-2DFF-4F05-9529-7F2DA5315C6A}" destId="{665A73BD-5B5E-4A74-B7BA-D7F07BE6E5F6}" srcOrd="6" destOrd="0" presId="urn:microsoft.com/office/officeart/2005/8/layout/vList5"/>
    <dgm:cxn modelId="{864A1639-532D-4E8C-A32D-854E98262577}" type="presParOf" srcId="{665A73BD-5B5E-4A74-B7BA-D7F07BE6E5F6}" destId="{B6B38B98-8A07-4ECD-9ECB-DB01B917BF6C}" srcOrd="0" destOrd="0" presId="urn:microsoft.com/office/officeart/2005/8/layout/vList5"/>
    <dgm:cxn modelId="{292131DC-256C-404B-85FD-BEB8266CB72A}" type="presParOf" srcId="{665A73BD-5B5E-4A74-B7BA-D7F07BE6E5F6}" destId="{FEB378EC-7D91-46D4-A05D-B94CC73E886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947185B-FAEF-4619-AED5-98655AC94BEC}" type="doc">
      <dgm:prSet loTypeId="urn:microsoft.com/office/officeart/2005/8/layout/hList7#2" loCatId="list" qsTypeId="urn:microsoft.com/office/officeart/2005/8/quickstyle/simple3" qsCatId="simple" csTypeId="urn:microsoft.com/office/officeart/2005/8/colors/colorful1#4" csCatId="colorful" phldr="1"/>
      <dgm:spPr/>
      <dgm:t>
        <a:bodyPr/>
        <a:lstStyle/>
        <a:p>
          <a:endParaRPr lang="es-ES"/>
        </a:p>
      </dgm:t>
    </dgm:pt>
    <dgm:pt modelId="{A2A02812-A811-475A-8DFE-C99C14A8AB8F}">
      <dgm:prSet custT="1"/>
      <dgm:spPr/>
      <dgm:t>
        <a:bodyPr/>
        <a:lstStyle/>
        <a:p>
          <a:pPr rtl="0">
            <a:lnSpc>
              <a:spcPct val="150000"/>
            </a:lnSpc>
          </a:pPr>
          <a:r>
            <a:rPr lang="es-ES" sz="1400" dirty="0" smtClean="0"/>
            <a:t>Estudiar el comportamiento de las variables del flujo de caja, como en el caso  del ISSFA ingresos y egresos, para determinar su volatilidad, y por ende la naturaleza de cada rubro, ya que de acuerdo a sus características se puede determinar los desfases que pueden existir en los flujos de caja.</a:t>
          </a:r>
          <a:endParaRPr lang="es-ES" sz="1400" dirty="0"/>
        </a:p>
      </dgm:t>
    </dgm:pt>
    <dgm:pt modelId="{4D865047-AE07-4539-B4B0-27169A44B7BF}" type="parTrans" cxnId="{2267F1DA-A625-45D7-B57F-7AFF83086CA0}">
      <dgm:prSet/>
      <dgm:spPr/>
      <dgm:t>
        <a:bodyPr/>
        <a:lstStyle/>
        <a:p>
          <a:pPr>
            <a:lnSpc>
              <a:spcPct val="150000"/>
            </a:lnSpc>
          </a:pPr>
          <a:endParaRPr lang="es-ES" sz="3600"/>
        </a:p>
      </dgm:t>
    </dgm:pt>
    <dgm:pt modelId="{640A7826-3F5C-42A2-8423-3D934AA4FC67}" type="sibTrans" cxnId="{2267F1DA-A625-45D7-B57F-7AFF83086CA0}">
      <dgm:prSet/>
      <dgm:spPr/>
      <dgm:t>
        <a:bodyPr/>
        <a:lstStyle/>
        <a:p>
          <a:pPr>
            <a:lnSpc>
              <a:spcPct val="150000"/>
            </a:lnSpc>
          </a:pPr>
          <a:endParaRPr lang="es-ES" sz="3600"/>
        </a:p>
      </dgm:t>
    </dgm:pt>
    <dgm:pt modelId="{85784133-49E1-44AC-858A-3C8A3258544B}">
      <dgm:prSet custT="1"/>
      <dgm:spPr/>
      <dgm:t>
        <a:bodyPr/>
        <a:lstStyle/>
        <a:p>
          <a:pPr rtl="0">
            <a:lnSpc>
              <a:spcPct val="150000"/>
            </a:lnSpc>
          </a:pPr>
          <a:r>
            <a:rPr lang="es-ES" sz="1400" dirty="0" smtClean="0"/>
            <a:t>Utilizar un modelo mixto de gestión de Tesorería, que aplique el modelo básico de </a:t>
          </a:r>
          <a:r>
            <a:rPr lang="es-ES" sz="1400" dirty="0" err="1" smtClean="0"/>
            <a:t>Baumol</a:t>
          </a:r>
          <a:r>
            <a:rPr lang="es-ES" sz="1400" dirty="0" smtClean="0"/>
            <a:t> a los rubros de egreso con excepción de las pensiones, incluyendo las estimaciones de este último rubro en la última semana de cada mes.</a:t>
          </a:r>
          <a:endParaRPr lang="es-ES" sz="1400" dirty="0"/>
        </a:p>
      </dgm:t>
    </dgm:pt>
    <dgm:pt modelId="{1BC5DF07-0691-4B82-B176-342E1751C1B7}" type="parTrans" cxnId="{C3CAA362-3A55-4187-A1C9-8AD1E16B7946}">
      <dgm:prSet/>
      <dgm:spPr/>
      <dgm:t>
        <a:bodyPr/>
        <a:lstStyle/>
        <a:p>
          <a:pPr>
            <a:lnSpc>
              <a:spcPct val="150000"/>
            </a:lnSpc>
          </a:pPr>
          <a:endParaRPr lang="es-ES" sz="3600"/>
        </a:p>
      </dgm:t>
    </dgm:pt>
    <dgm:pt modelId="{929AE3DD-251E-4E8D-9151-657F81C91832}" type="sibTrans" cxnId="{C3CAA362-3A55-4187-A1C9-8AD1E16B7946}">
      <dgm:prSet/>
      <dgm:spPr/>
      <dgm:t>
        <a:bodyPr/>
        <a:lstStyle/>
        <a:p>
          <a:pPr>
            <a:lnSpc>
              <a:spcPct val="150000"/>
            </a:lnSpc>
          </a:pPr>
          <a:endParaRPr lang="es-ES" sz="3600"/>
        </a:p>
      </dgm:t>
    </dgm:pt>
    <dgm:pt modelId="{B67475C4-7846-43A2-9519-FDBB5477100D}" type="pres">
      <dgm:prSet presAssocID="{5947185B-FAEF-4619-AED5-98655AC94BEC}" presName="Name0" presStyleCnt="0">
        <dgm:presLayoutVars>
          <dgm:dir/>
          <dgm:resizeHandles val="exact"/>
        </dgm:presLayoutVars>
      </dgm:prSet>
      <dgm:spPr/>
      <dgm:t>
        <a:bodyPr/>
        <a:lstStyle/>
        <a:p>
          <a:endParaRPr lang="es-ES"/>
        </a:p>
      </dgm:t>
    </dgm:pt>
    <dgm:pt modelId="{90A29523-F7E9-4F24-B6E6-FDC94B79AA01}" type="pres">
      <dgm:prSet presAssocID="{5947185B-FAEF-4619-AED5-98655AC94BEC}" presName="fgShape" presStyleLbl="fgShp" presStyleIdx="0" presStyleCnt="1" custLinFactNeighborX="989" custLinFactNeighborY="22426"/>
      <dgm:spPr/>
    </dgm:pt>
    <dgm:pt modelId="{EE5DCD17-C77B-4D33-B4CE-D69C80D0E3BA}" type="pres">
      <dgm:prSet presAssocID="{5947185B-FAEF-4619-AED5-98655AC94BEC}" presName="linComp" presStyleCnt="0"/>
      <dgm:spPr/>
    </dgm:pt>
    <dgm:pt modelId="{4EC4BE32-5185-44BB-A7F0-0499AE782E1A}" type="pres">
      <dgm:prSet presAssocID="{A2A02812-A811-475A-8DFE-C99C14A8AB8F}" presName="compNode" presStyleCnt="0"/>
      <dgm:spPr/>
    </dgm:pt>
    <dgm:pt modelId="{88D3396D-C989-4305-B2BE-F256056B3CF4}" type="pres">
      <dgm:prSet presAssocID="{A2A02812-A811-475A-8DFE-C99C14A8AB8F}" presName="bkgdShape" presStyleLbl="node1" presStyleIdx="0" presStyleCnt="2"/>
      <dgm:spPr/>
      <dgm:t>
        <a:bodyPr/>
        <a:lstStyle/>
        <a:p>
          <a:endParaRPr lang="es-ES"/>
        </a:p>
      </dgm:t>
    </dgm:pt>
    <dgm:pt modelId="{90A43BB5-FAE5-4B0B-8D11-58B122C62456}" type="pres">
      <dgm:prSet presAssocID="{A2A02812-A811-475A-8DFE-C99C14A8AB8F}" presName="nodeTx" presStyleLbl="node1" presStyleIdx="0" presStyleCnt="2">
        <dgm:presLayoutVars>
          <dgm:bulletEnabled val="1"/>
        </dgm:presLayoutVars>
      </dgm:prSet>
      <dgm:spPr/>
      <dgm:t>
        <a:bodyPr/>
        <a:lstStyle/>
        <a:p>
          <a:endParaRPr lang="es-ES"/>
        </a:p>
      </dgm:t>
    </dgm:pt>
    <dgm:pt modelId="{812EC3DA-F3A5-4BCC-AC17-2BD8370EA9D3}" type="pres">
      <dgm:prSet presAssocID="{A2A02812-A811-475A-8DFE-C99C14A8AB8F}" presName="invisiNode" presStyleLbl="node1" presStyleIdx="0" presStyleCnt="2"/>
      <dgm:spPr/>
    </dgm:pt>
    <dgm:pt modelId="{6D76E8E7-3E4B-4108-92E0-D57DEB929739}" type="pres">
      <dgm:prSet presAssocID="{A2A02812-A811-475A-8DFE-C99C14A8AB8F}" presName="imagNode" presStyleLbl="fgImgPlace1" presStyleIdx="0" presStyleCnt="2" custScaleX="84561" custScaleY="87537"/>
      <dgm:spPr>
        <a:blipFill rotWithShape="1">
          <a:blip xmlns:r="http://schemas.openxmlformats.org/officeDocument/2006/relationships" r:embed="rId1"/>
          <a:stretch>
            <a:fillRect/>
          </a:stretch>
        </a:blipFill>
      </dgm:spPr>
      <dgm:t>
        <a:bodyPr/>
        <a:lstStyle/>
        <a:p>
          <a:endParaRPr lang="es-ES"/>
        </a:p>
      </dgm:t>
    </dgm:pt>
    <dgm:pt modelId="{953CEBBC-3B86-481E-A695-990DA025D92B}" type="pres">
      <dgm:prSet presAssocID="{640A7826-3F5C-42A2-8423-3D934AA4FC67}" presName="sibTrans" presStyleLbl="sibTrans2D1" presStyleIdx="0" presStyleCnt="0"/>
      <dgm:spPr/>
      <dgm:t>
        <a:bodyPr/>
        <a:lstStyle/>
        <a:p>
          <a:endParaRPr lang="es-ES"/>
        </a:p>
      </dgm:t>
    </dgm:pt>
    <dgm:pt modelId="{6A8569EE-E344-4D04-918B-03018F75E37B}" type="pres">
      <dgm:prSet presAssocID="{85784133-49E1-44AC-858A-3C8A3258544B}" presName="compNode" presStyleCnt="0"/>
      <dgm:spPr/>
    </dgm:pt>
    <dgm:pt modelId="{A90BE670-C00E-4EC7-AFDC-B51C596EF7C3}" type="pres">
      <dgm:prSet presAssocID="{85784133-49E1-44AC-858A-3C8A3258544B}" presName="bkgdShape" presStyleLbl="node1" presStyleIdx="1" presStyleCnt="2"/>
      <dgm:spPr/>
      <dgm:t>
        <a:bodyPr/>
        <a:lstStyle/>
        <a:p>
          <a:endParaRPr lang="es-ES"/>
        </a:p>
      </dgm:t>
    </dgm:pt>
    <dgm:pt modelId="{9AC5FE8E-A13D-4C54-B383-0558EA0442E2}" type="pres">
      <dgm:prSet presAssocID="{85784133-49E1-44AC-858A-3C8A3258544B}" presName="nodeTx" presStyleLbl="node1" presStyleIdx="1" presStyleCnt="2">
        <dgm:presLayoutVars>
          <dgm:bulletEnabled val="1"/>
        </dgm:presLayoutVars>
      </dgm:prSet>
      <dgm:spPr/>
      <dgm:t>
        <a:bodyPr/>
        <a:lstStyle/>
        <a:p>
          <a:endParaRPr lang="es-ES"/>
        </a:p>
      </dgm:t>
    </dgm:pt>
    <dgm:pt modelId="{A670D46F-18BB-4EAC-ABE0-779F054A5C75}" type="pres">
      <dgm:prSet presAssocID="{85784133-49E1-44AC-858A-3C8A3258544B}" presName="invisiNode" presStyleLbl="node1" presStyleIdx="1" presStyleCnt="2"/>
      <dgm:spPr/>
    </dgm:pt>
    <dgm:pt modelId="{C57F169F-C77F-40BA-B74A-2E16399B6825}" type="pres">
      <dgm:prSet presAssocID="{85784133-49E1-44AC-858A-3C8A3258544B}" presName="imagNode" presStyleLbl="fgImgPlace1" presStyleIdx="1" presStyleCnt="2" custScaleX="84561" custScaleY="87537"/>
      <dgm:spPr>
        <a:blipFill rotWithShape="1">
          <a:blip xmlns:r="http://schemas.openxmlformats.org/officeDocument/2006/relationships" r:embed="rId2"/>
          <a:stretch>
            <a:fillRect/>
          </a:stretch>
        </a:blipFill>
      </dgm:spPr>
      <dgm:t>
        <a:bodyPr/>
        <a:lstStyle/>
        <a:p>
          <a:endParaRPr lang="es-ES"/>
        </a:p>
      </dgm:t>
    </dgm:pt>
  </dgm:ptLst>
  <dgm:cxnLst>
    <dgm:cxn modelId="{840C6487-5698-495C-B593-E91E545886F2}" type="presOf" srcId="{A2A02812-A811-475A-8DFE-C99C14A8AB8F}" destId="{88D3396D-C989-4305-B2BE-F256056B3CF4}" srcOrd="0" destOrd="0" presId="urn:microsoft.com/office/officeart/2005/8/layout/hList7#2"/>
    <dgm:cxn modelId="{2267F1DA-A625-45D7-B57F-7AFF83086CA0}" srcId="{5947185B-FAEF-4619-AED5-98655AC94BEC}" destId="{A2A02812-A811-475A-8DFE-C99C14A8AB8F}" srcOrd="0" destOrd="0" parTransId="{4D865047-AE07-4539-B4B0-27169A44B7BF}" sibTransId="{640A7826-3F5C-42A2-8423-3D934AA4FC67}"/>
    <dgm:cxn modelId="{671AB562-C78F-4761-BC98-D142F1243D33}" type="presOf" srcId="{A2A02812-A811-475A-8DFE-C99C14A8AB8F}" destId="{90A43BB5-FAE5-4B0B-8D11-58B122C62456}" srcOrd="1" destOrd="0" presId="urn:microsoft.com/office/officeart/2005/8/layout/hList7#2"/>
    <dgm:cxn modelId="{0D06B4BC-207B-4669-867B-C3CA265A77B1}" type="presOf" srcId="{640A7826-3F5C-42A2-8423-3D934AA4FC67}" destId="{953CEBBC-3B86-481E-A695-990DA025D92B}" srcOrd="0" destOrd="0" presId="urn:microsoft.com/office/officeart/2005/8/layout/hList7#2"/>
    <dgm:cxn modelId="{C3CAA362-3A55-4187-A1C9-8AD1E16B7946}" srcId="{5947185B-FAEF-4619-AED5-98655AC94BEC}" destId="{85784133-49E1-44AC-858A-3C8A3258544B}" srcOrd="1" destOrd="0" parTransId="{1BC5DF07-0691-4B82-B176-342E1751C1B7}" sibTransId="{929AE3DD-251E-4E8D-9151-657F81C91832}"/>
    <dgm:cxn modelId="{A7D32032-B347-41CE-8788-75D99C77DCE6}" type="presOf" srcId="{85784133-49E1-44AC-858A-3C8A3258544B}" destId="{9AC5FE8E-A13D-4C54-B383-0558EA0442E2}" srcOrd="1" destOrd="0" presId="urn:microsoft.com/office/officeart/2005/8/layout/hList7#2"/>
    <dgm:cxn modelId="{2F3E5B27-9725-436E-BD93-09E0572199A2}" type="presOf" srcId="{85784133-49E1-44AC-858A-3C8A3258544B}" destId="{A90BE670-C00E-4EC7-AFDC-B51C596EF7C3}" srcOrd="0" destOrd="0" presId="urn:microsoft.com/office/officeart/2005/8/layout/hList7#2"/>
    <dgm:cxn modelId="{F8FDB77A-28DF-48AB-A2CF-37B5E9A6094D}" type="presOf" srcId="{5947185B-FAEF-4619-AED5-98655AC94BEC}" destId="{B67475C4-7846-43A2-9519-FDBB5477100D}" srcOrd="0" destOrd="0" presId="urn:microsoft.com/office/officeart/2005/8/layout/hList7#2"/>
    <dgm:cxn modelId="{5863E325-B2CD-4669-A68E-EF60638AE2EC}" type="presParOf" srcId="{B67475C4-7846-43A2-9519-FDBB5477100D}" destId="{90A29523-F7E9-4F24-B6E6-FDC94B79AA01}" srcOrd="0" destOrd="0" presId="urn:microsoft.com/office/officeart/2005/8/layout/hList7#2"/>
    <dgm:cxn modelId="{13A07E6A-90A6-4CE6-AB71-AFB41F068628}" type="presParOf" srcId="{B67475C4-7846-43A2-9519-FDBB5477100D}" destId="{EE5DCD17-C77B-4D33-B4CE-D69C80D0E3BA}" srcOrd="1" destOrd="0" presId="urn:microsoft.com/office/officeart/2005/8/layout/hList7#2"/>
    <dgm:cxn modelId="{737A30D5-681B-4978-B278-A8E580636F53}" type="presParOf" srcId="{EE5DCD17-C77B-4D33-B4CE-D69C80D0E3BA}" destId="{4EC4BE32-5185-44BB-A7F0-0499AE782E1A}" srcOrd="0" destOrd="0" presId="urn:microsoft.com/office/officeart/2005/8/layout/hList7#2"/>
    <dgm:cxn modelId="{D5589B1D-D69D-47AF-9755-D06114036C68}" type="presParOf" srcId="{4EC4BE32-5185-44BB-A7F0-0499AE782E1A}" destId="{88D3396D-C989-4305-B2BE-F256056B3CF4}" srcOrd="0" destOrd="0" presId="urn:microsoft.com/office/officeart/2005/8/layout/hList7#2"/>
    <dgm:cxn modelId="{BB039AFA-4418-47EC-8E16-14D3046D7883}" type="presParOf" srcId="{4EC4BE32-5185-44BB-A7F0-0499AE782E1A}" destId="{90A43BB5-FAE5-4B0B-8D11-58B122C62456}" srcOrd="1" destOrd="0" presId="urn:microsoft.com/office/officeart/2005/8/layout/hList7#2"/>
    <dgm:cxn modelId="{B670D79A-023A-4CB5-A917-0F3BC47C361E}" type="presParOf" srcId="{4EC4BE32-5185-44BB-A7F0-0499AE782E1A}" destId="{812EC3DA-F3A5-4BCC-AC17-2BD8370EA9D3}" srcOrd="2" destOrd="0" presId="urn:microsoft.com/office/officeart/2005/8/layout/hList7#2"/>
    <dgm:cxn modelId="{B0DD7188-F103-4552-9244-C28939367D38}" type="presParOf" srcId="{4EC4BE32-5185-44BB-A7F0-0499AE782E1A}" destId="{6D76E8E7-3E4B-4108-92E0-D57DEB929739}" srcOrd="3" destOrd="0" presId="urn:microsoft.com/office/officeart/2005/8/layout/hList7#2"/>
    <dgm:cxn modelId="{66085F81-5512-4A5C-91B9-0CB530B3D463}" type="presParOf" srcId="{EE5DCD17-C77B-4D33-B4CE-D69C80D0E3BA}" destId="{953CEBBC-3B86-481E-A695-990DA025D92B}" srcOrd="1" destOrd="0" presId="urn:microsoft.com/office/officeart/2005/8/layout/hList7#2"/>
    <dgm:cxn modelId="{1F437EFB-7E69-4AB4-B3EF-E1899B365F72}" type="presParOf" srcId="{EE5DCD17-C77B-4D33-B4CE-D69C80D0E3BA}" destId="{6A8569EE-E344-4D04-918B-03018F75E37B}" srcOrd="2" destOrd="0" presId="urn:microsoft.com/office/officeart/2005/8/layout/hList7#2"/>
    <dgm:cxn modelId="{30999C42-2343-4AE0-82DD-10B8F70E7CFF}" type="presParOf" srcId="{6A8569EE-E344-4D04-918B-03018F75E37B}" destId="{A90BE670-C00E-4EC7-AFDC-B51C596EF7C3}" srcOrd="0" destOrd="0" presId="urn:microsoft.com/office/officeart/2005/8/layout/hList7#2"/>
    <dgm:cxn modelId="{574EE7F1-B206-42FC-A4C4-89A5451B2C27}" type="presParOf" srcId="{6A8569EE-E344-4D04-918B-03018F75E37B}" destId="{9AC5FE8E-A13D-4C54-B383-0558EA0442E2}" srcOrd="1" destOrd="0" presId="urn:microsoft.com/office/officeart/2005/8/layout/hList7#2"/>
    <dgm:cxn modelId="{7D8AC2AF-AC63-4290-A13E-FBB720B1C35B}" type="presParOf" srcId="{6A8569EE-E344-4D04-918B-03018F75E37B}" destId="{A670D46F-18BB-4EAC-ABE0-779F054A5C75}" srcOrd="2" destOrd="0" presId="urn:microsoft.com/office/officeart/2005/8/layout/hList7#2"/>
    <dgm:cxn modelId="{FC4870C4-7B2F-443D-891C-3DB84251E871}" type="presParOf" srcId="{6A8569EE-E344-4D04-918B-03018F75E37B}" destId="{C57F169F-C77F-40BA-B74A-2E16399B6825}" srcOrd="3" destOrd="0" presId="urn:microsoft.com/office/officeart/2005/8/layout/hList7#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947185B-FAEF-4619-AED5-98655AC94BEC}" type="doc">
      <dgm:prSet loTypeId="urn:microsoft.com/office/officeart/2005/8/layout/hList7#2" loCatId="list" qsTypeId="urn:microsoft.com/office/officeart/2005/8/quickstyle/simple3" qsCatId="simple" csTypeId="urn:microsoft.com/office/officeart/2005/8/colors/colorful1#4" csCatId="colorful" phldr="1"/>
      <dgm:spPr/>
      <dgm:t>
        <a:bodyPr/>
        <a:lstStyle/>
        <a:p>
          <a:endParaRPr lang="es-ES"/>
        </a:p>
      </dgm:t>
    </dgm:pt>
    <dgm:pt modelId="{85784133-49E1-44AC-858A-3C8A3258544B}">
      <dgm:prSet custT="1"/>
      <dgm:spPr/>
      <dgm:t>
        <a:bodyPr/>
        <a:lstStyle/>
        <a:p>
          <a:pPr rtl="0">
            <a:lnSpc>
              <a:spcPct val="150000"/>
            </a:lnSpc>
          </a:pPr>
          <a:r>
            <a:rPr lang="es-EC" sz="1400" dirty="0" smtClean="0"/>
            <a:t>Ajustar periódicamente la programación presupuestaria a fin de que se afinen las estimaciones de los flujos de ingreso y egreso, especialmente estos últimos que son la base del modelo de gestión de tesorería propuesto, permitiendo que el cálculo del saldo óptimo sea más eficiente.</a:t>
          </a:r>
          <a:endParaRPr lang="es-ES" sz="1400" dirty="0"/>
        </a:p>
      </dgm:t>
    </dgm:pt>
    <dgm:pt modelId="{1BC5DF07-0691-4B82-B176-342E1751C1B7}" type="parTrans" cxnId="{C3CAA362-3A55-4187-A1C9-8AD1E16B7946}">
      <dgm:prSet/>
      <dgm:spPr/>
      <dgm:t>
        <a:bodyPr/>
        <a:lstStyle/>
        <a:p>
          <a:pPr>
            <a:lnSpc>
              <a:spcPct val="150000"/>
            </a:lnSpc>
          </a:pPr>
          <a:endParaRPr lang="es-ES" sz="3600"/>
        </a:p>
      </dgm:t>
    </dgm:pt>
    <dgm:pt modelId="{929AE3DD-251E-4E8D-9151-657F81C91832}" type="sibTrans" cxnId="{C3CAA362-3A55-4187-A1C9-8AD1E16B7946}">
      <dgm:prSet/>
      <dgm:spPr/>
      <dgm:t>
        <a:bodyPr/>
        <a:lstStyle/>
        <a:p>
          <a:pPr>
            <a:lnSpc>
              <a:spcPct val="150000"/>
            </a:lnSpc>
          </a:pPr>
          <a:endParaRPr lang="es-ES" sz="3600"/>
        </a:p>
      </dgm:t>
    </dgm:pt>
    <dgm:pt modelId="{3D31CEF3-40DC-4824-9FBA-D3372F812FF8}">
      <dgm:prSet custT="1"/>
      <dgm:spPr/>
      <dgm:t>
        <a:bodyPr/>
        <a:lstStyle/>
        <a:p>
          <a:pPr rtl="0">
            <a:lnSpc>
              <a:spcPct val="150000"/>
            </a:lnSpc>
          </a:pPr>
          <a:r>
            <a:rPr lang="es-EC" sz="1400" dirty="0" smtClean="0"/>
            <a:t>Los plazos de inversión para mantener los niveles de saldo óptimo, deben estar supeditados a las perspectivas de cobro oportuno de las obligaciones del Estado por concepto de pago de los aportes personal y patronal y de la contribución del Estado para el pago de pensiones.</a:t>
          </a:r>
          <a:endParaRPr lang="es-ES" sz="1400" dirty="0"/>
        </a:p>
      </dgm:t>
    </dgm:pt>
    <dgm:pt modelId="{08E7366F-A0B2-40A7-97A7-1E12E4EA80D3}" type="parTrans" cxnId="{F0665F23-4239-48F1-A8F0-A70155F15539}">
      <dgm:prSet/>
      <dgm:spPr/>
      <dgm:t>
        <a:bodyPr/>
        <a:lstStyle/>
        <a:p>
          <a:endParaRPr lang="es-ES" sz="2800"/>
        </a:p>
      </dgm:t>
    </dgm:pt>
    <dgm:pt modelId="{476D86E8-9ADF-4ECF-8524-F3CCD6CB0C4D}" type="sibTrans" cxnId="{F0665F23-4239-48F1-A8F0-A70155F15539}">
      <dgm:prSet/>
      <dgm:spPr/>
      <dgm:t>
        <a:bodyPr/>
        <a:lstStyle/>
        <a:p>
          <a:endParaRPr lang="es-ES" sz="2800"/>
        </a:p>
      </dgm:t>
    </dgm:pt>
    <dgm:pt modelId="{B67475C4-7846-43A2-9519-FDBB5477100D}" type="pres">
      <dgm:prSet presAssocID="{5947185B-FAEF-4619-AED5-98655AC94BEC}" presName="Name0" presStyleCnt="0">
        <dgm:presLayoutVars>
          <dgm:dir/>
          <dgm:resizeHandles val="exact"/>
        </dgm:presLayoutVars>
      </dgm:prSet>
      <dgm:spPr/>
      <dgm:t>
        <a:bodyPr/>
        <a:lstStyle/>
        <a:p>
          <a:endParaRPr lang="es-ES"/>
        </a:p>
      </dgm:t>
    </dgm:pt>
    <dgm:pt modelId="{90A29523-F7E9-4F24-B6E6-FDC94B79AA01}" type="pres">
      <dgm:prSet presAssocID="{5947185B-FAEF-4619-AED5-98655AC94BEC}" presName="fgShape" presStyleLbl="fgShp" presStyleIdx="0" presStyleCnt="1" custLinFactNeighborX="632" custLinFactNeighborY="28820"/>
      <dgm:spPr/>
    </dgm:pt>
    <dgm:pt modelId="{EE5DCD17-C77B-4D33-B4CE-D69C80D0E3BA}" type="pres">
      <dgm:prSet presAssocID="{5947185B-FAEF-4619-AED5-98655AC94BEC}" presName="linComp" presStyleCnt="0"/>
      <dgm:spPr/>
    </dgm:pt>
    <dgm:pt modelId="{6A8569EE-E344-4D04-918B-03018F75E37B}" type="pres">
      <dgm:prSet presAssocID="{85784133-49E1-44AC-858A-3C8A3258544B}" presName="compNode" presStyleCnt="0"/>
      <dgm:spPr/>
    </dgm:pt>
    <dgm:pt modelId="{A90BE670-C00E-4EC7-AFDC-B51C596EF7C3}" type="pres">
      <dgm:prSet presAssocID="{85784133-49E1-44AC-858A-3C8A3258544B}" presName="bkgdShape" presStyleLbl="node1" presStyleIdx="0" presStyleCnt="2"/>
      <dgm:spPr/>
      <dgm:t>
        <a:bodyPr/>
        <a:lstStyle/>
        <a:p>
          <a:endParaRPr lang="es-ES"/>
        </a:p>
      </dgm:t>
    </dgm:pt>
    <dgm:pt modelId="{9AC5FE8E-A13D-4C54-B383-0558EA0442E2}" type="pres">
      <dgm:prSet presAssocID="{85784133-49E1-44AC-858A-3C8A3258544B}" presName="nodeTx" presStyleLbl="node1" presStyleIdx="0" presStyleCnt="2">
        <dgm:presLayoutVars>
          <dgm:bulletEnabled val="1"/>
        </dgm:presLayoutVars>
      </dgm:prSet>
      <dgm:spPr/>
      <dgm:t>
        <a:bodyPr/>
        <a:lstStyle/>
        <a:p>
          <a:endParaRPr lang="es-ES"/>
        </a:p>
      </dgm:t>
    </dgm:pt>
    <dgm:pt modelId="{A670D46F-18BB-4EAC-ABE0-779F054A5C75}" type="pres">
      <dgm:prSet presAssocID="{85784133-49E1-44AC-858A-3C8A3258544B}" presName="invisiNode" presStyleLbl="node1" presStyleIdx="0" presStyleCnt="2"/>
      <dgm:spPr/>
    </dgm:pt>
    <dgm:pt modelId="{C57F169F-C77F-40BA-B74A-2E16399B6825}" type="pres">
      <dgm:prSet presAssocID="{85784133-49E1-44AC-858A-3C8A3258544B}" presName="imagNode" presStyleLbl="fgImgPlace1" presStyleIdx="0" presStyleCnt="2" custScaleX="84561" custScaleY="87537"/>
      <dgm:spPr>
        <a:blipFill rotWithShape="1">
          <a:blip xmlns:r="http://schemas.openxmlformats.org/officeDocument/2006/relationships" r:embed="rId1"/>
          <a:stretch>
            <a:fillRect/>
          </a:stretch>
        </a:blipFill>
      </dgm:spPr>
      <dgm:t>
        <a:bodyPr/>
        <a:lstStyle/>
        <a:p>
          <a:endParaRPr lang="es-ES"/>
        </a:p>
      </dgm:t>
    </dgm:pt>
    <dgm:pt modelId="{E335E821-1292-494C-954D-488784B3B976}" type="pres">
      <dgm:prSet presAssocID="{929AE3DD-251E-4E8D-9151-657F81C91832}" presName="sibTrans" presStyleLbl="sibTrans2D1" presStyleIdx="0" presStyleCnt="0"/>
      <dgm:spPr/>
      <dgm:t>
        <a:bodyPr/>
        <a:lstStyle/>
        <a:p>
          <a:endParaRPr lang="es-ES"/>
        </a:p>
      </dgm:t>
    </dgm:pt>
    <dgm:pt modelId="{754DBB95-3A1C-42D4-BBA5-AA824A2EF3C2}" type="pres">
      <dgm:prSet presAssocID="{3D31CEF3-40DC-4824-9FBA-D3372F812FF8}" presName="compNode" presStyleCnt="0"/>
      <dgm:spPr/>
    </dgm:pt>
    <dgm:pt modelId="{B90E1351-E923-4442-BE74-0E6E9251DE22}" type="pres">
      <dgm:prSet presAssocID="{3D31CEF3-40DC-4824-9FBA-D3372F812FF8}" presName="bkgdShape" presStyleLbl="node1" presStyleIdx="1" presStyleCnt="2"/>
      <dgm:spPr/>
      <dgm:t>
        <a:bodyPr/>
        <a:lstStyle/>
        <a:p>
          <a:endParaRPr lang="es-ES"/>
        </a:p>
      </dgm:t>
    </dgm:pt>
    <dgm:pt modelId="{60EE7946-3781-4D06-9964-420903F39F0A}" type="pres">
      <dgm:prSet presAssocID="{3D31CEF3-40DC-4824-9FBA-D3372F812FF8}" presName="nodeTx" presStyleLbl="node1" presStyleIdx="1" presStyleCnt="2">
        <dgm:presLayoutVars>
          <dgm:bulletEnabled val="1"/>
        </dgm:presLayoutVars>
      </dgm:prSet>
      <dgm:spPr/>
      <dgm:t>
        <a:bodyPr/>
        <a:lstStyle/>
        <a:p>
          <a:endParaRPr lang="es-ES"/>
        </a:p>
      </dgm:t>
    </dgm:pt>
    <dgm:pt modelId="{69A01E82-D66B-4791-9B3F-665D75B82EFD}" type="pres">
      <dgm:prSet presAssocID="{3D31CEF3-40DC-4824-9FBA-D3372F812FF8}" presName="invisiNode" presStyleLbl="node1" presStyleIdx="1" presStyleCnt="2"/>
      <dgm:spPr/>
    </dgm:pt>
    <dgm:pt modelId="{ED659D8B-EBD4-4202-8001-97EAEB82548F}" type="pres">
      <dgm:prSet presAssocID="{3D31CEF3-40DC-4824-9FBA-D3372F812FF8}" presName="imagNode" presStyleLbl="fgImgPlace1" presStyleIdx="1" presStyleCnt="2"/>
      <dgm:spPr>
        <a:blipFill rotWithShape="1">
          <a:blip xmlns:r="http://schemas.openxmlformats.org/officeDocument/2006/relationships" r:embed="rId2"/>
          <a:stretch>
            <a:fillRect/>
          </a:stretch>
        </a:blipFill>
      </dgm:spPr>
      <dgm:t>
        <a:bodyPr/>
        <a:lstStyle/>
        <a:p>
          <a:endParaRPr lang="es-ES"/>
        </a:p>
      </dgm:t>
    </dgm:pt>
  </dgm:ptLst>
  <dgm:cxnLst>
    <dgm:cxn modelId="{7E2DF54B-303F-4345-AEDB-47B0FA5CA03B}" type="presOf" srcId="{5947185B-FAEF-4619-AED5-98655AC94BEC}" destId="{B67475C4-7846-43A2-9519-FDBB5477100D}" srcOrd="0" destOrd="0" presId="urn:microsoft.com/office/officeart/2005/8/layout/hList7#2"/>
    <dgm:cxn modelId="{878373AB-3B3E-415F-9C02-9E814F442226}" type="presOf" srcId="{85784133-49E1-44AC-858A-3C8A3258544B}" destId="{A90BE670-C00E-4EC7-AFDC-B51C596EF7C3}" srcOrd="0" destOrd="0" presId="urn:microsoft.com/office/officeart/2005/8/layout/hList7#2"/>
    <dgm:cxn modelId="{727B3943-3D27-4617-9948-C712490EC167}" type="presOf" srcId="{929AE3DD-251E-4E8D-9151-657F81C91832}" destId="{E335E821-1292-494C-954D-488784B3B976}" srcOrd="0" destOrd="0" presId="urn:microsoft.com/office/officeart/2005/8/layout/hList7#2"/>
    <dgm:cxn modelId="{F0665F23-4239-48F1-A8F0-A70155F15539}" srcId="{5947185B-FAEF-4619-AED5-98655AC94BEC}" destId="{3D31CEF3-40DC-4824-9FBA-D3372F812FF8}" srcOrd="1" destOrd="0" parTransId="{08E7366F-A0B2-40A7-97A7-1E12E4EA80D3}" sibTransId="{476D86E8-9ADF-4ECF-8524-F3CCD6CB0C4D}"/>
    <dgm:cxn modelId="{4C06554E-22A2-414D-A8A5-73655CCD8871}" type="presOf" srcId="{3D31CEF3-40DC-4824-9FBA-D3372F812FF8}" destId="{B90E1351-E923-4442-BE74-0E6E9251DE22}" srcOrd="0" destOrd="0" presId="urn:microsoft.com/office/officeart/2005/8/layout/hList7#2"/>
    <dgm:cxn modelId="{31553074-3243-46F8-B188-955B149FE707}" type="presOf" srcId="{3D31CEF3-40DC-4824-9FBA-D3372F812FF8}" destId="{60EE7946-3781-4D06-9964-420903F39F0A}" srcOrd="1" destOrd="0" presId="urn:microsoft.com/office/officeart/2005/8/layout/hList7#2"/>
    <dgm:cxn modelId="{3296A02F-27F4-42D3-9651-48C10D756A9E}" type="presOf" srcId="{85784133-49E1-44AC-858A-3C8A3258544B}" destId="{9AC5FE8E-A13D-4C54-B383-0558EA0442E2}" srcOrd="1" destOrd="0" presId="urn:microsoft.com/office/officeart/2005/8/layout/hList7#2"/>
    <dgm:cxn modelId="{C3CAA362-3A55-4187-A1C9-8AD1E16B7946}" srcId="{5947185B-FAEF-4619-AED5-98655AC94BEC}" destId="{85784133-49E1-44AC-858A-3C8A3258544B}" srcOrd="0" destOrd="0" parTransId="{1BC5DF07-0691-4B82-B176-342E1751C1B7}" sibTransId="{929AE3DD-251E-4E8D-9151-657F81C91832}"/>
    <dgm:cxn modelId="{CE836240-7916-447C-B5A3-B27E02D7A252}" type="presParOf" srcId="{B67475C4-7846-43A2-9519-FDBB5477100D}" destId="{90A29523-F7E9-4F24-B6E6-FDC94B79AA01}" srcOrd="0" destOrd="0" presId="urn:microsoft.com/office/officeart/2005/8/layout/hList7#2"/>
    <dgm:cxn modelId="{252048E7-5112-436C-A64C-6BA83D37A37D}" type="presParOf" srcId="{B67475C4-7846-43A2-9519-FDBB5477100D}" destId="{EE5DCD17-C77B-4D33-B4CE-D69C80D0E3BA}" srcOrd="1" destOrd="0" presId="urn:microsoft.com/office/officeart/2005/8/layout/hList7#2"/>
    <dgm:cxn modelId="{06416537-7E37-4957-BFCB-CA90339C48A1}" type="presParOf" srcId="{EE5DCD17-C77B-4D33-B4CE-D69C80D0E3BA}" destId="{6A8569EE-E344-4D04-918B-03018F75E37B}" srcOrd="0" destOrd="0" presId="urn:microsoft.com/office/officeart/2005/8/layout/hList7#2"/>
    <dgm:cxn modelId="{6794337B-D265-4FF8-A5D3-D87A1FC2DFF6}" type="presParOf" srcId="{6A8569EE-E344-4D04-918B-03018F75E37B}" destId="{A90BE670-C00E-4EC7-AFDC-B51C596EF7C3}" srcOrd="0" destOrd="0" presId="urn:microsoft.com/office/officeart/2005/8/layout/hList7#2"/>
    <dgm:cxn modelId="{96DDC709-3950-4C93-9CC8-75F5336538EC}" type="presParOf" srcId="{6A8569EE-E344-4D04-918B-03018F75E37B}" destId="{9AC5FE8E-A13D-4C54-B383-0558EA0442E2}" srcOrd="1" destOrd="0" presId="urn:microsoft.com/office/officeart/2005/8/layout/hList7#2"/>
    <dgm:cxn modelId="{4D18E742-3AF4-4B5F-A344-209EF5C8E119}" type="presParOf" srcId="{6A8569EE-E344-4D04-918B-03018F75E37B}" destId="{A670D46F-18BB-4EAC-ABE0-779F054A5C75}" srcOrd="2" destOrd="0" presId="urn:microsoft.com/office/officeart/2005/8/layout/hList7#2"/>
    <dgm:cxn modelId="{2EB61281-64E2-4B7B-AC66-D88B9D6D002E}" type="presParOf" srcId="{6A8569EE-E344-4D04-918B-03018F75E37B}" destId="{C57F169F-C77F-40BA-B74A-2E16399B6825}" srcOrd="3" destOrd="0" presId="urn:microsoft.com/office/officeart/2005/8/layout/hList7#2"/>
    <dgm:cxn modelId="{037F1093-4276-44DE-BA49-E4CBB889C1B5}" type="presParOf" srcId="{EE5DCD17-C77B-4D33-B4CE-D69C80D0E3BA}" destId="{E335E821-1292-494C-954D-488784B3B976}" srcOrd="1" destOrd="0" presId="urn:microsoft.com/office/officeart/2005/8/layout/hList7#2"/>
    <dgm:cxn modelId="{2449E1E7-C150-408F-B090-9769108D4722}" type="presParOf" srcId="{EE5DCD17-C77B-4D33-B4CE-D69C80D0E3BA}" destId="{754DBB95-3A1C-42D4-BBA5-AA824A2EF3C2}" srcOrd="2" destOrd="0" presId="urn:microsoft.com/office/officeart/2005/8/layout/hList7#2"/>
    <dgm:cxn modelId="{E32B7DFB-EFF5-4C63-BC9A-876EDA96CCDA}" type="presParOf" srcId="{754DBB95-3A1C-42D4-BBA5-AA824A2EF3C2}" destId="{B90E1351-E923-4442-BE74-0E6E9251DE22}" srcOrd="0" destOrd="0" presId="urn:microsoft.com/office/officeart/2005/8/layout/hList7#2"/>
    <dgm:cxn modelId="{39E6D17A-CC2C-40D7-854F-EDDEFDAED747}" type="presParOf" srcId="{754DBB95-3A1C-42D4-BBA5-AA824A2EF3C2}" destId="{60EE7946-3781-4D06-9964-420903F39F0A}" srcOrd="1" destOrd="0" presId="urn:microsoft.com/office/officeart/2005/8/layout/hList7#2"/>
    <dgm:cxn modelId="{29C0AE6C-FD2D-4478-B8C9-9001BFFC1D97}" type="presParOf" srcId="{754DBB95-3A1C-42D4-BBA5-AA824A2EF3C2}" destId="{69A01E82-D66B-4791-9B3F-665D75B82EFD}" srcOrd="2" destOrd="0" presId="urn:microsoft.com/office/officeart/2005/8/layout/hList7#2"/>
    <dgm:cxn modelId="{8A740D56-03F3-4D7B-90E4-B26E39D2117B}" type="presParOf" srcId="{754DBB95-3A1C-42D4-BBA5-AA824A2EF3C2}" destId="{ED659D8B-EBD4-4202-8001-97EAEB82548F}" srcOrd="3" destOrd="0" presId="urn:microsoft.com/office/officeart/2005/8/layout/hList7#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082F5D-2D3C-4FD4-96B2-C72F6D3035C5}" type="doc">
      <dgm:prSet loTypeId="urn:microsoft.com/office/officeart/2005/8/layout/radial5" loCatId="relationship" qsTypeId="urn:microsoft.com/office/officeart/2005/8/quickstyle/simple3" qsCatId="simple" csTypeId="urn:microsoft.com/office/officeart/2005/8/colors/colorful2" csCatId="colorful" phldr="1"/>
      <dgm:spPr/>
      <dgm:t>
        <a:bodyPr/>
        <a:lstStyle/>
        <a:p>
          <a:endParaRPr lang="es-ES"/>
        </a:p>
      </dgm:t>
    </dgm:pt>
    <dgm:pt modelId="{AFDD5472-E007-4252-969C-0CC9A2AB3B2F}">
      <dgm:prSet custT="1"/>
      <dgm:spPr/>
      <dgm:t>
        <a:bodyPr/>
        <a:lstStyle/>
        <a:p>
          <a:pPr rtl="0"/>
          <a:r>
            <a:rPr lang="es-ES" sz="1200" b="0" i="0" baseline="0" dirty="0" smtClean="0"/>
            <a:t>Seguro de Cesantía;</a:t>
          </a:r>
          <a:endParaRPr lang="es-ES" sz="1200" b="0" i="0" baseline="0" dirty="0"/>
        </a:p>
      </dgm:t>
    </dgm:pt>
    <dgm:pt modelId="{E76A48FB-6536-46BE-B2CC-BDF90192EF5D}" type="parTrans" cxnId="{E938A58A-2AAC-4D9B-BDED-252A4C943108}">
      <dgm:prSet custT="1"/>
      <dgm:spPr/>
      <dgm:t>
        <a:bodyPr/>
        <a:lstStyle/>
        <a:p>
          <a:endParaRPr lang="es-ES" sz="900"/>
        </a:p>
      </dgm:t>
    </dgm:pt>
    <dgm:pt modelId="{A626F49D-F628-4823-9A13-CD8E3D60C52A}" type="sibTrans" cxnId="{E938A58A-2AAC-4D9B-BDED-252A4C943108}">
      <dgm:prSet/>
      <dgm:spPr/>
      <dgm:t>
        <a:bodyPr/>
        <a:lstStyle/>
        <a:p>
          <a:endParaRPr lang="es-ES" sz="2800"/>
        </a:p>
      </dgm:t>
    </dgm:pt>
    <dgm:pt modelId="{936EED66-1778-425C-BF91-6D7D6B245169}">
      <dgm:prSet custT="1"/>
      <dgm:spPr/>
      <dgm:t>
        <a:bodyPr/>
        <a:lstStyle/>
        <a:p>
          <a:pPr rtl="0"/>
          <a:r>
            <a:rPr lang="es-ES" sz="1200" b="0" i="0" baseline="0" dirty="0" smtClean="0"/>
            <a:t>Seguro de Enfermedad y Maternidad;</a:t>
          </a:r>
          <a:endParaRPr lang="es-ES" sz="1200" b="0" i="0" baseline="0" dirty="0"/>
        </a:p>
      </dgm:t>
    </dgm:pt>
    <dgm:pt modelId="{6B63E149-B344-44AB-8D25-AC371B36D639}" type="parTrans" cxnId="{7F56C63A-099D-42D5-B377-44EF99CE5964}">
      <dgm:prSet custT="1"/>
      <dgm:spPr/>
      <dgm:t>
        <a:bodyPr/>
        <a:lstStyle/>
        <a:p>
          <a:endParaRPr lang="es-ES" sz="900"/>
        </a:p>
      </dgm:t>
    </dgm:pt>
    <dgm:pt modelId="{D7AF87AD-ABAC-48EA-87FA-5F9B46F2FE1D}" type="sibTrans" cxnId="{7F56C63A-099D-42D5-B377-44EF99CE5964}">
      <dgm:prSet/>
      <dgm:spPr/>
      <dgm:t>
        <a:bodyPr/>
        <a:lstStyle/>
        <a:p>
          <a:endParaRPr lang="es-ES" sz="2800"/>
        </a:p>
      </dgm:t>
    </dgm:pt>
    <dgm:pt modelId="{C9353FE3-C3EF-4DC7-8DA3-1DC93F8EF251}">
      <dgm:prSet custT="1"/>
      <dgm:spPr/>
      <dgm:t>
        <a:bodyPr/>
        <a:lstStyle/>
        <a:p>
          <a:pPr rtl="0"/>
          <a:r>
            <a:rPr lang="es-ES" sz="1200" b="0" i="0" baseline="0" dirty="0" smtClean="0"/>
            <a:t>Seguro de Mortuoria;</a:t>
          </a:r>
          <a:endParaRPr lang="es-ES" sz="1200" b="0" i="0" baseline="0" dirty="0"/>
        </a:p>
      </dgm:t>
    </dgm:pt>
    <dgm:pt modelId="{A6D1A73F-F922-4920-9150-131F54C5E655}" type="parTrans" cxnId="{39A1FDD7-EE2E-410C-AC67-90CC47CE3BFA}">
      <dgm:prSet custT="1"/>
      <dgm:spPr/>
      <dgm:t>
        <a:bodyPr/>
        <a:lstStyle/>
        <a:p>
          <a:endParaRPr lang="es-ES" sz="900"/>
        </a:p>
      </dgm:t>
    </dgm:pt>
    <dgm:pt modelId="{2C69288E-F156-438C-B635-29151FC1237E}" type="sibTrans" cxnId="{39A1FDD7-EE2E-410C-AC67-90CC47CE3BFA}">
      <dgm:prSet/>
      <dgm:spPr/>
      <dgm:t>
        <a:bodyPr/>
        <a:lstStyle/>
        <a:p>
          <a:endParaRPr lang="es-ES" sz="2800"/>
        </a:p>
      </dgm:t>
    </dgm:pt>
    <dgm:pt modelId="{C28F1193-A2B1-4842-B425-5BC776D483B8}">
      <dgm:prSet custT="1"/>
      <dgm:spPr/>
      <dgm:t>
        <a:bodyPr/>
        <a:lstStyle/>
        <a:p>
          <a:pPr rtl="0"/>
          <a:r>
            <a:rPr lang="es-ES" sz="1200" b="0" i="0" baseline="0" dirty="0" smtClean="0"/>
            <a:t>Seguro de Vida y Accidentes Profesionales; y,</a:t>
          </a:r>
          <a:endParaRPr lang="es-ES" sz="1200" b="0" i="0" baseline="0" dirty="0"/>
        </a:p>
      </dgm:t>
    </dgm:pt>
    <dgm:pt modelId="{3BBF8F46-C4DA-4816-A218-897B5B64D897}" type="parTrans" cxnId="{6ADEBA34-E296-4C1B-A089-D0D8E73310B3}">
      <dgm:prSet custT="1"/>
      <dgm:spPr/>
      <dgm:t>
        <a:bodyPr/>
        <a:lstStyle/>
        <a:p>
          <a:endParaRPr lang="es-ES" sz="900"/>
        </a:p>
      </dgm:t>
    </dgm:pt>
    <dgm:pt modelId="{AE0A4D49-5956-4364-B0E4-91A78C22C228}" type="sibTrans" cxnId="{6ADEBA34-E296-4C1B-A089-D0D8E73310B3}">
      <dgm:prSet/>
      <dgm:spPr/>
      <dgm:t>
        <a:bodyPr/>
        <a:lstStyle/>
        <a:p>
          <a:endParaRPr lang="es-ES" sz="2800"/>
        </a:p>
      </dgm:t>
    </dgm:pt>
    <dgm:pt modelId="{9F56F25B-6505-48B3-918E-FAB68DA3EEC7}">
      <dgm:prSet custT="1"/>
      <dgm:spPr/>
      <dgm:t>
        <a:bodyPr/>
        <a:lstStyle/>
        <a:p>
          <a:pPr rtl="0"/>
          <a:r>
            <a:rPr lang="es-ES" sz="1200" b="0" i="0" baseline="0" dirty="0" smtClean="0"/>
            <a:t>Fondo de Reserva.</a:t>
          </a:r>
          <a:endParaRPr lang="es-ES" sz="1200" b="0" i="0" baseline="0" dirty="0"/>
        </a:p>
      </dgm:t>
    </dgm:pt>
    <dgm:pt modelId="{CE682280-3F32-40D9-8C16-732B92E7FE0D}" type="parTrans" cxnId="{1F0CA5CB-EAD7-48EB-BC9B-9D494C9AD5A5}">
      <dgm:prSet custT="1"/>
      <dgm:spPr/>
      <dgm:t>
        <a:bodyPr/>
        <a:lstStyle/>
        <a:p>
          <a:endParaRPr lang="es-ES" sz="900"/>
        </a:p>
      </dgm:t>
    </dgm:pt>
    <dgm:pt modelId="{7D4AE613-D997-4DDF-BD2D-FCC935A0EB15}" type="sibTrans" cxnId="{1F0CA5CB-EAD7-48EB-BC9B-9D494C9AD5A5}">
      <dgm:prSet/>
      <dgm:spPr/>
      <dgm:t>
        <a:bodyPr/>
        <a:lstStyle/>
        <a:p>
          <a:endParaRPr lang="es-ES" sz="2800"/>
        </a:p>
      </dgm:t>
    </dgm:pt>
    <dgm:pt modelId="{C9A8F738-6835-4D35-9C55-0766073AA139}">
      <dgm:prSet custT="1"/>
      <dgm:spPr/>
      <dgm:t>
        <a:bodyPr/>
        <a:lstStyle/>
        <a:p>
          <a:pPr rtl="0"/>
          <a:r>
            <a:rPr lang="es-ES" sz="1100" b="1" i="0" baseline="0" dirty="0" smtClean="0"/>
            <a:t>Prestaciones</a:t>
          </a:r>
          <a:endParaRPr lang="es-ES" sz="1100" b="1" i="0" baseline="0" dirty="0"/>
        </a:p>
      </dgm:t>
    </dgm:pt>
    <dgm:pt modelId="{05E01640-C3C3-4F0A-854D-722392880B77}" type="sibTrans" cxnId="{8E8546F4-091F-407A-AC8F-EB720379D156}">
      <dgm:prSet/>
      <dgm:spPr/>
      <dgm:t>
        <a:bodyPr/>
        <a:lstStyle/>
        <a:p>
          <a:endParaRPr lang="es-ES" sz="2800"/>
        </a:p>
      </dgm:t>
    </dgm:pt>
    <dgm:pt modelId="{A63736F2-3173-4C24-9CC7-A6CD6A201B45}" type="parTrans" cxnId="{8E8546F4-091F-407A-AC8F-EB720379D156}">
      <dgm:prSet/>
      <dgm:spPr/>
      <dgm:t>
        <a:bodyPr/>
        <a:lstStyle/>
        <a:p>
          <a:endParaRPr lang="es-ES" sz="2800"/>
        </a:p>
      </dgm:t>
    </dgm:pt>
    <dgm:pt modelId="{2DD6F9B8-FEC8-448A-8E49-92174FA854C2}">
      <dgm:prSet custT="1"/>
      <dgm:spPr/>
      <dgm:t>
        <a:bodyPr/>
        <a:lstStyle/>
        <a:p>
          <a:pPr rtl="0"/>
          <a:r>
            <a:rPr lang="es-ES" sz="1200" b="0" i="0" baseline="0" dirty="0" smtClean="0"/>
            <a:t>Seguro de Retiro, Invalidez y Muerte;</a:t>
          </a:r>
          <a:endParaRPr lang="es-ES" sz="1200" b="0" i="0" baseline="0" dirty="0"/>
        </a:p>
      </dgm:t>
    </dgm:pt>
    <dgm:pt modelId="{08D6B3EE-DF71-4D29-A0C1-F05BC7C4A5DB}" type="parTrans" cxnId="{035ED46B-6B01-4C3D-BC70-AC0B3E9693E9}">
      <dgm:prSet custT="1"/>
      <dgm:spPr/>
      <dgm:t>
        <a:bodyPr/>
        <a:lstStyle/>
        <a:p>
          <a:endParaRPr lang="es-ES" sz="900"/>
        </a:p>
      </dgm:t>
    </dgm:pt>
    <dgm:pt modelId="{BDF0672E-24A7-4B16-BC65-F538F5C8FA2E}" type="sibTrans" cxnId="{035ED46B-6B01-4C3D-BC70-AC0B3E9693E9}">
      <dgm:prSet/>
      <dgm:spPr/>
      <dgm:t>
        <a:bodyPr/>
        <a:lstStyle/>
        <a:p>
          <a:endParaRPr lang="es-ES" sz="2800"/>
        </a:p>
      </dgm:t>
    </dgm:pt>
    <dgm:pt modelId="{AF561986-C3E7-4924-9DC6-C693BB1BEAB6}" type="pres">
      <dgm:prSet presAssocID="{26082F5D-2D3C-4FD4-96B2-C72F6D3035C5}" presName="Name0" presStyleCnt="0">
        <dgm:presLayoutVars>
          <dgm:chMax val="1"/>
          <dgm:dir/>
          <dgm:animLvl val="ctr"/>
          <dgm:resizeHandles val="exact"/>
        </dgm:presLayoutVars>
      </dgm:prSet>
      <dgm:spPr/>
      <dgm:t>
        <a:bodyPr/>
        <a:lstStyle/>
        <a:p>
          <a:endParaRPr lang="es-ES"/>
        </a:p>
      </dgm:t>
    </dgm:pt>
    <dgm:pt modelId="{E4F17330-9BDB-4B90-A757-9E9465CA02A3}" type="pres">
      <dgm:prSet presAssocID="{C9A8F738-6835-4D35-9C55-0766073AA139}" presName="centerShape" presStyleLbl="node0" presStyleIdx="0" presStyleCnt="1" custScaleX="125649"/>
      <dgm:spPr/>
      <dgm:t>
        <a:bodyPr/>
        <a:lstStyle/>
        <a:p>
          <a:endParaRPr lang="es-ES"/>
        </a:p>
      </dgm:t>
    </dgm:pt>
    <dgm:pt modelId="{0AFC17D5-F349-46FE-9EC5-18A0A71CC348}" type="pres">
      <dgm:prSet presAssocID="{08D6B3EE-DF71-4D29-A0C1-F05BC7C4A5DB}" presName="parTrans" presStyleLbl="sibTrans2D1" presStyleIdx="0" presStyleCnt="6"/>
      <dgm:spPr/>
      <dgm:t>
        <a:bodyPr/>
        <a:lstStyle/>
        <a:p>
          <a:endParaRPr lang="es-ES"/>
        </a:p>
      </dgm:t>
    </dgm:pt>
    <dgm:pt modelId="{8CECDF5B-299D-4058-BC95-35E7A92EB2AE}" type="pres">
      <dgm:prSet presAssocID="{08D6B3EE-DF71-4D29-A0C1-F05BC7C4A5DB}" presName="connectorText" presStyleLbl="sibTrans2D1" presStyleIdx="0" presStyleCnt="6"/>
      <dgm:spPr/>
      <dgm:t>
        <a:bodyPr/>
        <a:lstStyle/>
        <a:p>
          <a:endParaRPr lang="es-ES"/>
        </a:p>
      </dgm:t>
    </dgm:pt>
    <dgm:pt modelId="{D80520CB-5012-43AD-8694-BF51506EE1FC}" type="pres">
      <dgm:prSet presAssocID="{2DD6F9B8-FEC8-448A-8E49-92174FA854C2}" presName="node" presStyleLbl="node1" presStyleIdx="0" presStyleCnt="6" custScaleX="147469">
        <dgm:presLayoutVars>
          <dgm:bulletEnabled val="1"/>
        </dgm:presLayoutVars>
      </dgm:prSet>
      <dgm:spPr/>
      <dgm:t>
        <a:bodyPr/>
        <a:lstStyle/>
        <a:p>
          <a:endParaRPr lang="es-ES"/>
        </a:p>
      </dgm:t>
    </dgm:pt>
    <dgm:pt modelId="{F8077638-56A7-450D-B963-74FF395B08A2}" type="pres">
      <dgm:prSet presAssocID="{E76A48FB-6536-46BE-B2CC-BDF90192EF5D}" presName="parTrans" presStyleLbl="sibTrans2D1" presStyleIdx="1" presStyleCnt="6"/>
      <dgm:spPr/>
      <dgm:t>
        <a:bodyPr/>
        <a:lstStyle/>
        <a:p>
          <a:endParaRPr lang="es-ES"/>
        </a:p>
      </dgm:t>
    </dgm:pt>
    <dgm:pt modelId="{244D2E5E-FB60-4B95-95CE-76BEEF9EAB1B}" type="pres">
      <dgm:prSet presAssocID="{E76A48FB-6536-46BE-B2CC-BDF90192EF5D}" presName="connectorText" presStyleLbl="sibTrans2D1" presStyleIdx="1" presStyleCnt="6"/>
      <dgm:spPr/>
      <dgm:t>
        <a:bodyPr/>
        <a:lstStyle/>
        <a:p>
          <a:endParaRPr lang="es-ES"/>
        </a:p>
      </dgm:t>
    </dgm:pt>
    <dgm:pt modelId="{DAFCD070-33C9-4885-8AFF-3C1F3DB99599}" type="pres">
      <dgm:prSet presAssocID="{AFDD5472-E007-4252-969C-0CC9A2AB3B2F}" presName="node" presStyleLbl="node1" presStyleIdx="1" presStyleCnt="6" custScaleX="147469">
        <dgm:presLayoutVars>
          <dgm:bulletEnabled val="1"/>
        </dgm:presLayoutVars>
      </dgm:prSet>
      <dgm:spPr/>
      <dgm:t>
        <a:bodyPr/>
        <a:lstStyle/>
        <a:p>
          <a:endParaRPr lang="es-ES"/>
        </a:p>
      </dgm:t>
    </dgm:pt>
    <dgm:pt modelId="{5662D936-6BB1-439B-87A5-486C181557C7}" type="pres">
      <dgm:prSet presAssocID="{6B63E149-B344-44AB-8D25-AC371B36D639}" presName="parTrans" presStyleLbl="sibTrans2D1" presStyleIdx="2" presStyleCnt="6"/>
      <dgm:spPr/>
      <dgm:t>
        <a:bodyPr/>
        <a:lstStyle/>
        <a:p>
          <a:endParaRPr lang="es-ES"/>
        </a:p>
      </dgm:t>
    </dgm:pt>
    <dgm:pt modelId="{B8B184A0-6822-4EF0-81AD-62AF986051A3}" type="pres">
      <dgm:prSet presAssocID="{6B63E149-B344-44AB-8D25-AC371B36D639}" presName="connectorText" presStyleLbl="sibTrans2D1" presStyleIdx="2" presStyleCnt="6"/>
      <dgm:spPr/>
      <dgm:t>
        <a:bodyPr/>
        <a:lstStyle/>
        <a:p>
          <a:endParaRPr lang="es-ES"/>
        </a:p>
      </dgm:t>
    </dgm:pt>
    <dgm:pt modelId="{CA56DDC0-DEA7-43C0-BC7B-AB65ABFBEC3B}" type="pres">
      <dgm:prSet presAssocID="{936EED66-1778-425C-BF91-6D7D6B245169}" presName="node" presStyleLbl="node1" presStyleIdx="2" presStyleCnt="6" custScaleX="147469">
        <dgm:presLayoutVars>
          <dgm:bulletEnabled val="1"/>
        </dgm:presLayoutVars>
      </dgm:prSet>
      <dgm:spPr/>
      <dgm:t>
        <a:bodyPr/>
        <a:lstStyle/>
        <a:p>
          <a:endParaRPr lang="es-ES"/>
        </a:p>
      </dgm:t>
    </dgm:pt>
    <dgm:pt modelId="{32273862-398E-4A74-B4E5-6F0EBE4DA7FE}" type="pres">
      <dgm:prSet presAssocID="{A6D1A73F-F922-4920-9150-131F54C5E655}" presName="parTrans" presStyleLbl="sibTrans2D1" presStyleIdx="3" presStyleCnt="6"/>
      <dgm:spPr/>
      <dgm:t>
        <a:bodyPr/>
        <a:lstStyle/>
        <a:p>
          <a:endParaRPr lang="es-ES"/>
        </a:p>
      </dgm:t>
    </dgm:pt>
    <dgm:pt modelId="{0555E6A0-633C-4A3C-898E-3B83F0E980C2}" type="pres">
      <dgm:prSet presAssocID="{A6D1A73F-F922-4920-9150-131F54C5E655}" presName="connectorText" presStyleLbl="sibTrans2D1" presStyleIdx="3" presStyleCnt="6"/>
      <dgm:spPr/>
      <dgm:t>
        <a:bodyPr/>
        <a:lstStyle/>
        <a:p>
          <a:endParaRPr lang="es-ES"/>
        </a:p>
      </dgm:t>
    </dgm:pt>
    <dgm:pt modelId="{9F621B52-D2A6-4498-9430-D7BCFED234EE}" type="pres">
      <dgm:prSet presAssocID="{C9353FE3-C3EF-4DC7-8DA3-1DC93F8EF251}" presName="node" presStyleLbl="node1" presStyleIdx="3" presStyleCnt="6" custScaleX="147469">
        <dgm:presLayoutVars>
          <dgm:bulletEnabled val="1"/>
        </dgm:presLayoutVars>
      </dgm:prSet>
      <dgm:spPr/>
      <dgm:t>
        <a:bodyPr/>
        <a:lstStyle/>
        <a:p>
          <a:endParaRPr lang="es-ES"/>
        </a:p>
      </dgm:t>
    </dgm:pt>
    <dgm:pt modelId="{E8C794F0-E4EE-4291-8204-C52076C12F07}" type="pres">
      <dgm:prSet presAssocID="{3BBF8F46-C4DA-4816-A218-897B5B64D897}" presName="parTrans" presStyleLbl="sibTrans2D1" presStyleIdx="4" presStyleCnt="6"/>
      <dgm:spPr/>
      <dgm:t>
        <a:bodyPr/>
        <a:lstStyle/>
        <a:p>
          <a:endParaRPr lang="es-ES"/>
        </a:p>
      </dgm:t>
    </dgm:pt>
    <dgm:pt modelId="{2E654A45-4FBF-45D6-BD03-A784B6EB27B0}" type="pres">
      <dgm:prSet presAssocID="{3BBF8F46-C4DA-4816-A218-897B5B64D897}" presName="connectorText" presStyleLbl="sibTrans2D1" presStyleIdx="4" presStyleCnt="6"/>
      <dgm:spPr/>
      <dgm:t>
        <a:bodyPr/>
        <a:lstStyle/>
        <a:p>
          <a:endParaRPr lang="es-ES"/>
        </a:p>
      </dgm:t>
    </dgm:pt>
    <dgm:pt modelId="{79B8C525-FDB9-4E9B-8B1D-9DC0765EFD42}" type="pres">
      <dgm:prSet presAssocID="{C28F1193-A2B1-4842-B425-5BC776D483B8}" presName="node" presStyleLbl="node1" presStyleIdx="4" presStyleCnt="6" custScaleX="147469">
        <dgm:presLayoutVars>
          <dgm:bulletEnabled val="1"/>
        </dgm:presLayoutVars>
      </dgm:prSet>
      <dgm:spPr/>
      <dgm:t>
        <a:bodyPr/>
        <a:lstStyle/>
        <a:p>
          <a:endParaRPr lang="es-ES"/>
        </a:p>
      </dgm:t>
    </dgm:pt>
    <dgm:pt modelId="{DB360259-B93A-4536-8213-0CB888E1482D}" type="pres">
      <dgm:prSet presAssocID="{CE682280-3F32-40D9-8C16-732B92E7FE0D}" presName="parTrans" presStyleLbl="sibTrans2D1" presStyleIdx="5" presStyleCnt="6"/>
      <dgm:spPr/>
      <dgm:t>
        <a:bodyPr/>
        <a:lstStyle/>
        <a:p>
          <a:endParaRPr lang="es-ES"/>
        </a:p>
      </dgm:t>
    </dgm:pt>
    <dgm:pt modelId="{ED750C66-5715-4C46-9EEA-20A33CEEF891}" type="pres">
      <dgm:prSet presAssocID="{CE682280-3F32-40D9-8C16-732B92E7FE0D}" presName="connectorText" presStyleLbl="sibTrans2D1" presStyleIdx="5" presStyleCnt="6"/>
      <dgm:spPr/>
      <dgm:t>
        <a:bodyPr/>
        <a:lstStyle/>
        <a:p>
          <a:endParaRPr lang="es-ES"/>
        </a:p>
      </dgm:t>
    </dgm:pt>
    <dgm:pt modelId="{A685B375-CC05-4682-B7DC-21BE1CB1E2BA}" type="pres">
      <dgm:prSet presAssocID="{9F56F25B-6505-48B3-918E-FAB68DA3EEC7}" presName="node" presStyleLbl="node1" presStyleIdx="5" presStyleCnt="6" custScaleX="147469">
        <dgm:presLayoutVars>
          <dgm:bulletEnabled val="1"/>
        </dgm:presLayoutVars>
      </dgm:prSet>
      <dgm:spPr/>
      <dgm:t>
        <a:bodyPr/>
        <a:lstStyle/>
        <a:p>
          <a:endParaRPr lang="es-ES"/>
        </a:p>
      </dgm:t>
    </dgm:pt>
  </dgm:ptLst>
  <dgm:cxnLst>
    <dgm:cxn modelId="{57DCC019-89E3-47CC-B9D2-C1F9A9E90EBF}" type="presOf" srcId="{936EED66-1778-425C-BF91-6D7D6B245169}" destId="{CA56DDC0-DEA7-43C0-BC7B-AB65ABFBEC3B}" srcOrd="0" destOrd="0" presId="urn:microsoft.com/office/officeart/2005/8/layout/radial5"/>
    <dgm:cxn modelId="{0A1A6574-BD66-4363-BE6F-AF75014FE2E0}" type="presOf" srcId="{C28F1193-A2B1-4842-B425-5BC776D483B8}" destId="{79B8C525-FDB9-4E9B-8B1D-9DC0765EFD42}" srcOrd="0" destOrd="0" presId="urn:microsoft.com/office/officeart/2005/8/layout/radial5"/>
    <dgm:cxn modelId="{7F56C63A-099D-42D5-B377-44EF99CE5964}" srcId="{C9A8F738-6835-4D35-9C55-0766073AA139}" destId="{936EED66-1778-425C-BF91-6D7D6B245169}" srcOrd="2" destOrd="0" parTransId="{6B63E149-B344-44AB-8D25-AC371B36D639}" sibTransId="{D7AF87AD-ABAC-48EA-87FA-5F9B46F2FE1D}"/>
    <dgm:cxn modelId="{159F2087-1E96-49C6-B380-5FEC3B7408EC}" type="presOf" srcId="{6B63E149-B344-44AB-8D25-AC371B36D639}" destId="{B8B184A0-6822-4EF0-81AD-62AF986051A3}" srcOrd="1" destOrd="0" presId="urn:microsoft.com/office/officeart/2005/8/layout/radial5"/>
    <dgm:cxn modelId="{1D4144BE-E4B2-44E3-B3C5-3C2B28D3E131}" type="presOf" srcId="{A6D1A73F-F922-4920-9150-131F54C5E655}" destId="{32273862-398E-4A74-B4E5-6F0EBE4DA7FE}" srcOrd="0" destOrd="0" presId="urn:microsoft.com/office/officeart/2005/8/layout/radial5"/>
    <dgm:cxn modelId="{035ED46B-6B01-4C3D-BC70-AC0B3E9693E9}" srcId="{C9A8F738-6835-4D35-9C55-0766073AA139}" destId="{2DD6F9B8-FEC8-448A-8E49-92174FA854C2}" srcOrd="0" destOrd="0" parTransId="{08D6B3EE-DF71-4D29-A0C1-F05BC7C4A5DB}" sibTransId="{BDF0672E-24A7-4B16-BC65-F538F5C8FA2E}"/>
    <dgm:cxn modelId="{694E0176-8140-4CC6-A914-54F383C509D6}" type="presOf" srcId="{E76A48FB-6536-46BE-B2CC-BDF90192EF5D}" destId="{244D2E5E-FB60-4B95-95CE-76BEEF9EAB1B}" srcOrd="1" destOrd="0" presId="urn:microsoft.com/office/officeart/2005/8/layout/radial5"/>
    <dgm:cxn modelId="{6ADEBA34-E296-4C1B-A089-D0D8E73310B3}" srcId="{C9A8F738-6835-4D35-9C55-0766073AA139}" destId="{C28F1193-A2B1-4842-B425-5BC776D483B8}" srcOrd="4" destOrd="0" parTransId="{3BBF8F46-C4DA-4816-A218-897B5B64D897}" sibTransId="{AE0A4D49-5956-4364-B0E4-91A78C22C228}"/>
    <dgm:cxn modelId="{DC85FA75-4CC4-470D-9DC0-CFFF0F36AE41}" type="presOf" srcId="{AFDD5472-E007-4252-969C-0CC9A2AB3B2F}" destId="{DAFCD070-33C9-4885-8AFF-3C1F3DB99599}" srcOrd="0" destOrd="0" presId="urn:microsoft.com/office/officeart/2005/8/layout/radial5"/>
    <dgm:cxn modelId="{A8900285-629B-4DDD-A4FF-4F9DF5E95E56}" type="presOf" srcId="{08D6B3EE-DF71-4D29-A0C1-F05BC7C4A5DB}" destId="{0AFC17D5-F349-46FE-9EC5-18A0A71CC348}" srcOrd="0" destOrd="0" presId="urn:microsoft.com/office/officeart/2005/8/layout/radial5"/>
    <dgm:cxn modelId="{8E8546F4-091F-407A-AC8F-EB720379D156}" srcId="{26082F5D-2D3C-4FD4-96B2-C72F6D3035C5}" destId="{C9A8F738-6835-4D35-9C55-0766073AA139}" srcOrd="0" destOrd="0" parTransId="{A63736F2-3173-4C24-9CC7-A6CD6A201B45}" sibTransId="{05E01640-C3C3-4F0A-854D-722392880B77}"/>
    <dgm:cxn modelId="{F195D6C0-E20B-45D8-A17F-9A3881A7DE9A}" type="presOf" srcId="{E76A48FB-6536-46BE-B2CC-BDF90192EF5D}" destId="{F8077638-56A7-450D-B963-74FF395B08A2}" srcOrd="0" destOrd="0" presId="urn:microsoft.com/office/officeart/2005/8/layout/radial5"/>
    <dgm:cxn modelId="{CFD747EB-CCFA-4B3F-82CF-4F9E12C2175D}" type="presOf" srcId="{A6D1A73F-F922-4920-9150-131F54C5E655}" destId="{0555E6A0-633C-4A3C-898E-3B83F0E980C2}" srcOrd="1" destOrd="0" presId="urn:microsoft.com/office/officeart/2005/8/layout/radial5"/>
    <dgm:cxn modelId="{E938A58A-2AAC-4D9B-BDED-252A4C943108}" srcId="{C9A8F738-6835-4D35-9C55-0766073AA139}" destId="{AFDD5472-E007-4252-969C-0CC9A2AB3B2F}" srcOrd="1" destOrd="0" parTransId="{E76A48FB-6536-46BE-B2CC-BDF90192EF5D}" sibTransId="{A626F49D-F628-4823-9A13-CD8E3D60C52A}"/>
    <dgm:cxn modelId="{D9FCF515-8343-4AEA-8ECD-50A081204161}" type="presOf" srcId="{08D6B3EE-DF71-4D29-A0C1-F05BC7C4A5DB}" destId="{8CECDF5B-299D-4058-BC95-35E7A92EB2AE}" srcOrd="1" destOrd="0" presId="urn:microsoft.com/office/officeart/2005/8/layout/radial5"/>
    <dgm:cxn modelId="{170DC39A-F645-4169-B46C-6A8169E51578}" type="presOf" srcId="{3BBF8F46-C4DA-4816-A218-897B5B64D897}" destId="{2E654A45-4FBF-45D6-BD03-A784B6EB27B0}" srcOrd="1" destOrd="0" presId="urn:microsoft.com/office/officeart/2005/8/layout/radial5"/>
    <dgm:cxn modelId="{E982E096-00E8-472D-8CAE-61FC3E557701}" type="presOf" srcId="{2DD6F9B8-FEC8-448A-8E49-92174FA854C2}" destId="{D80520CB-5012-43AD-8694-BF51506EE1FC}" srcOrd="0" destOrd="0" presId="urn:microsoft.com/office/officeart/2005/8/layout/radial5"/>
    <dgm:cxn modelId="{1F0CA5CB-EAD7-48EB-BC9B-9D494C9AD5A5}" srcId="{C9A8F738-6835-4D35-9C55-0766073AA139}" destId="{9F56F25B-6505-48B3-918E-FAB68DA3EEC7}" srcOrd="5" destOrd="0" parTransId="{CE682280-3F32-40D9-8C16-732B92E7FE0D}" sibTransId="{7D4AE613-D997-4DDF-BD2D-FCC935A0EB15}"/>
    <dgm:cxn modelId="{39A1FDD7-EE2E-410C-AC67-90CC47CE3BFA}" srcId="{C9A8F738-6835-4D35-9C55-0766073AA139}" destId="{C9353FE3-C3EF-4DC7-8DA3-1DC93F8EF251}" srcOrd="3" destOrd="0" parTransId="{A6D1A73F-F922-4920-9150-131F54C5E655}" sibTransId="{2C69288E-F156-438C-B635-29151FC1237E}"/>
    <dgm:cxn modelId="{874E32C6-6D63-4F86-9B91-002478F5697C}" type="presOf" srcId="{C9A8F738-6835-4D35-9C55-0766073AA139}" destId="{E4F17330-9BDB-4B90-A757-9E9465CA02A3}" srcOrd="0" destOrd="0" presId="urn:microsoft.com/office/officeart/2005/8/layout/radial5"/>
    <dgm:cxn modelId="{C15F3352-0A04-41D1-927C-253ED3B3FFE3}" type="presOf" srcId="{9F56F25B-6505-48B3-918E-FAB68DA3EEC7}" destId="{A685B375-CC05-4682-B7DC-21BE1CB1E2BA}" srcOrd="0" destOrd="0" presId="urn:microsoft.com/office/officeart/2005/8/layout/radial5"/>
    <dgm:cxn modelId="{8AEA82AA-46EF-4114-9645-3140949D99B2}" type="presOf" srcId="{26082F5D-2D3C-4FD4-96B2-C72F6D3035C5}" destId="{AF561986-C3E7-4924-9DC6-C693BB1BEAB6}" srcOrd="0" destOrd="0" presId="urn:microsoft.com/office/officeart/2005/8/layout/radial5"/>
    <dgm:cxn modelId="{5F491636-8E4A-414B-8737-24DA3516EB24}" type="presOf" srcId="{3BBF8F46-C4DA-4816-A218-897B5B64D897}" destId="{E8C794F0-E4EE-4291-8204-C52076C12F07}" srcOrd="0" destOrd="0" presId="urn:microsoft.com/office/officeart/2005/8/layout/radial5"/>
    <dgm:cxn modelId="{53BBFE9F-FC4C-465B-B325-CBC106DCB9D2}" type="presOf" srcId="{CE682280-3F32-40D9-8C16-732B92E7FE0D}" destId="{ED750C66-5715-4C46-9EEA-20A33CEEF891}" srcOrd="1" destOrd="0" presId="urn:microsoft.com/office/officeart/2005/8/layout/radial5"/>
    <dgm:cxn modelId="{4475C358-FA58-4941-B388-0537BF8B79DA}" type="presOf" srcId="{C9353FE3-C3EF-4DC7-8DA3-1DC93F8EF251}" destId="{9F621B52-D2A6-4498-9430-D7BCFED234EE}" srcOrd="0" destOrd="0" presId="urn:microsoft.com/office/officeart/2005/8/layout/radial5"/>
    <dgm:cxn modelId="{3A8E6253-DF63-4E24-8E92-7A4B3C91FD17}" type="presOf" srcId="{6B63E149-B344-44AB-8D25-AC371B36D639}" destId="{5662D936-6BB1-439B-87A5-486C181557C7}" srcOrd="0" destOrd="0" presId="urn:microsoft.com/office/officeart/2005/8/layout/radial5"/>
    <dgm:cxn modelId="{5F7944D9-E0FD-4073-99AB-2E78828EC94C}" type="presOf" srcId="{CE682280-3F32-40D9-8C16-732B92E7FE0D}" destId="{DB360259-B93A-4536-8213-0CB888E1482D}" srcOrd="0" destOrd="0" presId="urn:microsoft.com/office/officeart/2005/8/layout/radial5"/>
    <dgm:cxn modelId="{236E6AD8-9833-4B64-8594-48A737DDB019}" type="presParOf" srcId="{AF561986-C3E7-4924-9DC6-C693BB1BEAB6}" destId="{E4F17330-9BDB-4B90-A757-9E9465CA02A3}" srcOrd="0" destOrd="0" presId="urn:microsoft.com/office/officeart/2005/8/layout/radial5"/>
    <dgm:cxn modelId="{A609740F-BDED-4B6C-9720-A56FBD00705E}" type="presParOf" srcId="{AF561986-C3E7-4924-9DC6-C693BB1BEAB6}" destId="{0AFC17D5-F349-46FE-9EC5-18A0A71CC348}" srcOrd="1" destOrd="0" presId="urn:microsoft.com/office/officeart/2005/8/layout/radial5"/>
    <dgm:cxn modelId="{8D35DC2C-0CF8-4D91-BCD0-6FF0C5739DA2}" type="presParOf" srcId="{0AFC17D5-F349-46FE-9EC5-18A0A71CC348}" destId="{8CECDF5B-299D-4058-BC95-35E7A92EB2AE}" srcOrd="0" destOrd="0" presId="urn:microsoft.com/office/officeart/2005/8/layout/radial5"/>
    <dgm:cxn modelId="{993695A2-F71C-4EC0-8723-90C3CA5BD4D8}" type="presParOf" srcId="{AF561986-C3E7-4924-9DC6-C693BB1BEAB6}" destId="{D80520CB-5012-43AD-8694-BF51506EE1FC}" srcOrd="2" destOrd="0" presId="urn:microsoft.com/office/officeart/2005/8/layout/radial5"/>
    <dgm:cxn modelId="{A37F8A7F-253F-49D6-BBC6-7C5BF74C472C}" type="presParOf" srcId="{AF561986-C3E7-4924-9DC6-C693BB1BEAB6}" destId="{F8077638-56A7-450D-B963-74FF395B08A2}" srcOrd="3" destOrd="0" presId="urn:microsoft.com/office/officeart/2005/8/layout/radial5"/>
    <dgm:cxn modelId="{0BED0A2D-7121-4B9C-80ED-D3630D79F43C}" type="presParOf" srcId="{F8077638-56A7-450D-B963-74FF395B08A2}" destId="{244D2E5E-FB60-4B95-95CE-76BEEF9EAB1B}" srcOrd="0" destOrd="0" presId="urn:microsoft.com/office/officeart/2005/8/layout/radial5"/>
    <dgm:cxn modelId="{51DAF0FA-9514-45AC-A8AD-AADBB2012038}" type="presParOf" srcId="{AF561986-C3E7-4924-9DC6-C693BB1BEAB6}" destId="{DAFCD070-33C9-4885-8AFF-3C1F3DB99599}" srcOrd="4" destOrd="0" presId="urn:microsoft.com/office/officeart/2005/8/layout/radial5"/>
    <dgm:cxn modelId="{150EFE79-EEE1-401D-9FA6-3EA454E0071D}" type="presParOf" srcId="{AF561986-C3E7-4924-9DC6-C693BB1BEAB6}" destId="{5662D936-6BB1-439B-87A5-486C181557C7}" srcOrd="5" destOrd="0" presId="urn:microsoft.com/office/officeart/2005/8/layout/radial5"/>
    <dgm:cxn modelId="{B7DC5EDF-5BAB-4212-8315-508ECD7998E7}" type="presParOf" srcId="{5662D936-6BB1-439B-87A5-486C181557C7}" destId="{B8B184A0-6822-4EF0-81AD-62AF986051A3}" srcOrd="0" destOrd="0" presId="urn:microsoft.com/office/officeart/2005/8/layout/radial5"/>
    <dgm:cxn modelId="{1565902A-6B2F-43A2-A0BB-21FE43C5DEEE}" type="presParOf" srcId="{AF561986-C3E7-4924-9DC6-C693BB1BEAB6}" destId="{CA56DDC0-DEA7-43C0-BC7B-AB65ABFBEC3B}" srcOrd="6" destOrd="0" presId="urn:microsoft.com/office/officeart/2005/8/layout/radial5"/>
    <dgm:cxn modelId="{78452EC8-439E-4C78-A868-549BF6977C84}" type="presParOf" srcId="{AF561986-C3E7-4924-9DC6-C693BB1BEAB6}" destId="{32273862-398E-4A74-B4E5-6F0EBE4DA7FE}" srcOrd="7" destOrd="0" presId="urn:microsoft.com/office/officeart/2005/8/layout/radial5"/>
    <dgm:cxn modelId="{E34F5EF4-192B-46D8-B04B-C7A56553A45E}" type="presParOf" srcId="{32273862-398E-4A74-B4E5-6F0EBE4DA7FE}" destId="{0555E6A0-633C-4A3C-898E-3B83F0E980C2}" srcOrd="0" destOrd="0" presId="urn:microsoft.com/office/officeart/2005/8/layout/radial5"/>
    <dgm:cxn modelId="{6D2F12B1-7CFB-456F-B6FB-A447BF6ABDA1}" type="presParOf" srcId="{AF561986-C3E7-4924-9DC6-C693BB1BEAB6}" destId="{9F621B52-D2A6-4498-9430-D7BCFED234EE}" srcOrd="8" destOrd="0" presId="urn:microsoft.com/office/officeart/2005/8/layout/radial5"/>
    <dgm:cxn modelId="{07004495-2DEE-4AA9-AC76-4403BF3173B6}" type="presParOf" srcId="{AF561986-C3E7-4924-9DC6-C693BB1BEAB6}" destId="{E8C794F0-E4EE-4291-8204-C52076C12F07}" srcOrd="9" destOrd="0" presId="urn:microsoft.com/office/officeart/2005/8/layout/radial5"/>
    <dgm:cxn modelId="{B803A4B5-467F-4993-891F-49987FA3EFFA}" type="presParOf" srcId="{E8C794F0-E4EE-4291-8204-C52076C12F07}" destId="{2E654A45-4FBF-45D6-BD03-A784B6EB27B0}" srcOrd="0" destOrd="0" presId="urn:microsoft.com/office/officeart/2005/8/layout/radial5"/>
    <dgm:cxn modelId="{23B58AA8-B59D-443F-8FA9-606696EEDB83}" type="presParOf" srcId="{AF561986-C3E7-4924-9DC6-C693BB1BEAB6}" destId="{79B8C525-FDB9-4E9B-8B1D-9DC0765EFD42}" srcOrd="10" destOrd="0" presId="urn:microsoft.com/office/officeart/2005/8/layout/radial5"/>
    <dgm:cxn modelId="{B481CA7C-15EE-4750-A492-ACD432108DAE}" type="presParOf" srcId="{AF561986-C3E7-4924-9DC6-C693BB1BEAB6}" destId="{DB360259-B93A-4536-8213-0CB888E1482D}" srcOrd="11" destOrd="0" presId="urn:microsoft.com/office/officeart/2005/8/layout/radial5"/>
    <dgm:cxn modelId="{DC7C0DF0-3AA8-4581-ADB9-3646A69C2768}" type="presParOf" srcId="{DB360259-B93A-4536-8213-0CB888E1482D}" destId="{ED750C66-5715-4C46-9EEA-20A33CEEF891}" srcOrd="0" destOrd="0" presId="urn:microsoft.com/office/officeart/2005/8/layout/radial5"/>
    <dgm:cxn modelId="{1FBCF6E0-7C61-4E95-82F5-CECD980C816F}" type="presParOf" srcId="{AF561986-C3E7-4924-9DC6-C693BB1BEAB6}" destId="{A685B375-CC05-4682-B7DC-21BE1CB1E2BA}" srcOrd="12" destOrd="0" presId="urn:microsoft.com/office/officeart/2005/8/layout/radial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0DC96F-14A6-4F1D-BBDC-C2B46D24F3F3}" type="doc">
      <dgm:prSet loTypeId="urn:microsoft.com/office/officeart/2005/8/layout/vList3#1" loCatId="list" qsTypeId="urn:microsoft.com/office/officeart/2005/8/quickstyle/simple3" qsCatId="simple" csTypeId="urn:microsoft.com/office/officeart/2005/8/colors/colorful2" csCatId="colorful" phldr="1"/>
      <dgm:spPr/>
      <dgm:t>
        <a:bodyPr/>
        <a:lstStyle/>
        <a:p>
          <a:endParaRPr lang="es-ES"/>
        </a:p>
      </dgm:t>
    </dgm:pt>
    <dgm:pt modelId="{8FF87215-B3DD-4549-BDEA-65771773F835}">
      <dgm:prSet/>
      <dgm:spPr/>
      <dgm:t>
        <a:bodyPr/>
        <a:lstStyle/>
        <a:p>
          <a:pPr rtl="0"/>
          <a:r>
            <a:rPr lang="es-ES" dirty="0" smtClean="0"/>
            <a:t>1928, la SSM se constituyó como un régimen de pensión militar de retiro y pensiones de montepío militar respaldados con el fondo de ahorro individual del profesional militar, vigente en un plazo perentorio de treinta años.</a:t>
          </a:r>
          <a:endParaRPr lang="es-ES" dirty="0"/>
        </a:p>
      </dgm:t>
    </dgm:pt>
    <dgm:pt modelId="{94C7D658-F676-4B09-BD55-59E0E0450908}" type="parTrans" cxnId="{E128842A-F406-4B09-A5AC-AEB56B2E51C7}">
      <dgm:prSet/>
      <dgm:spPr/>
      <dgm:t>
        <a:bodyPr/>
        <a:lstStyle/>
        <a:p>
          <a:endParaRPr lang="es-ES"/>
        </a:p>
      </dgm:t>
    </dgm:pt>
    <dgm:pt modelId="{30C68A7D-B846-4233-A854-55ACFD8EEC2B}" type="sibTrans" cxnId="{E128842A-F406-4B09-A5AC-AEB56B2E51C7}">
      <dgm:prSet/>
      <dgm:spPr/>
      <dgm:t>
        <a:bodyPr/>
        <a:lstStyle/>
        <a:p>
          <a:endParaRPr lang="es-ES"/>
        </a:p>
      </dgm:t>
    </dgm:pt>
    <dgm:pt modelId="{30914F29-4E6E-4A8B-B357-A68A44EB1D32}">
      <dgm:prSet/>
      <dgm:spPr/>
      <dgm:t>
        <a:bodyPr/>
        <a:lstStyle/>
        <a:p>
          <a:pPr rtl="0"/>
          <a:r>
            <a:rPr lang="es-ES" dirty="0" smtClean="0"/>
            <a:t>El 9 de Marzo de 1959 El IESS (Caja de Pensiones), se hizo cargo del Sistema de Pensión Militar de Retiro y Pensión de Montepío Militar.</a:t>
          </a:r>
          <a:endParaRPr lang="es-ES" dirty="0"/>
        </a:p>
      </dgm:t>
    </dgm:pt>
    <dgm:pt modelId="{5B8C33B4-777E-42A6-910E-14FEA1915F17}" type="parTrans" cxnId="{68219329-0A43-40F5-8783-BE5873AE5131}">
      <dgm:prSet/>
      <dgm:spPr/>
      <dgm:t>
        <a:bodyPr/>
        <a:lstStyle/>
        <a:p>
          <a:endParaRPr lang="es-ES"/>
        </a:p>
      </dgm:t>
    </dgm:pt>
    <dgm:pt modelId="{49911856-75E4-487F-875E-7FE8BD7E8D4B}" type="sibTrans" cxnId="{68219329-0A43-40F5-8783-BE5873AE5131}">
      <dgm:prSet/>
      <dgm:spPr/>
      <dgm:t>
        <a:bodyPr/>
        <a:lstStyle/>
        <a:p>
          <a:endParaRPr lang="es-ES"/>
        </a:p>
      </dgm:t>
    </dgm:pt>
    <dgm:pt modelId="{A51A5DB6-CC4C-4696-AB7B-4657C8882321}">
      <dgm:prSet/>
      <dgm:spPr/>
      <dgm:t>
        <a:bodyPr/>
        <a:lstStyle/>
        <a:p>
          <a:pPr rtl="0"/>
          <a:r>
            <a:rPr lang="es-ES" dirty="0" smtClean="0"/>
            <a:t>1964 se promulgó la Ley de Pensiones de las Fuerzas Armadas que trata las pensiones de retiro militar contributivas, las pensiones de montepío militar no contributivas y pensiones de invalidez dentro y fuera de actos del servicio no contributivas.</a:t>
          </a:r>
          <a:endParaRPr lang="es-ES" dirty="0"/>
        </a:p>
      </dgm:t>
    </dgm:pt>
    <dgm:pt modelId="{EF2B921D-E7DA-4D66-A2A7-061023976B38}" type="parTrans" cxnId="{60A9B0A1-E1E1-4742-90DA-DBB42D97B245}">
      <dgm:prSet/>
      <dgm:spPr/>
      <dgm:t>
        <a:bodyPr/>
        <a:lstStyle/>
        <a:p>
          <a:endParaRPr lang="es-ES"/>
        </a:p>
      </dgm:t>
    </dgm:pt>
    <dgm:pt modelId="{B149B00E-3092-44A4-85FA-E1C978FB1F18}" type="sibTrans" cxnId="{60A9B0A1-E1E1-4742-90DA-DBB42D97B245}">
      <dgm:prSet/>
      <dgm:spPr/>
      <dgm:t>
        <a:bodyPr/>
        <a:lstStyle/>
        <a:p>
          <a:endParaRPr lang="es-ES"/>
        </a:p>
      </dgm:t>
    </dgm:pt>
    <dgm:pt modelId="{A8053F03-F977-4D56-86FA-FFE6683D6569}" type="pres">
      <dgm:prSet presAssocID="{F90DC96F-14A6-4F1D-BBDC-C2B46D24F3F3}" presName="linearFlow" presStyleCnt="0">
        <dgm:presLayoutVars>
          <dgm:dir/>
          <dgm:resizeHandles val="exact"/>
        </dgm:presLayoutVars>
      </dgm:prSet>
      <dgm:spPr/>
      <dgm:t>
        <a:bodyPr/>
        <a:lstStyle/>
        <a:p>
          <a:endParaRPr lang="es-ES"/>
        </a:p>
      </dgm:t>
    </dgm:pt>
    <dgm:pt modelId="{0FFAD41F-CB0B-4989-9980-FB9FB4E54C90}" type="pres">
      <dgm:prSet presAssocID="{8FF87215-B3DD-4549-BDEA-65771773F835}" presName="composite" presStyleCnt="0"/>
      <dgm:spPr/>
    </dgm:pt>
    <dgm:pt modelId="{1CB7C296-443E-4EB4-ACC6-9E948F07C12A}" type="pres">
      <dgm:prSet presAssocID="{8FF87215-B3DD-4549-BDEA-65771773F835}" presName="imgShp" presStyleLbl="fgImgPlace1" presStyleIdx="0" presStyleCnt="3" custLinFactNeighborX="-52016" custLinFactNeighborY="-3787"/>
      <dgm:spPr>
        <a:blipFill rotWithShape="0">
          <a:blip xmlns:r="http://schemas.openxmlformats.org/officeDocument/2006/relationships" r:embed="rId1"/>
          <a:stretch>
            <a:fillRect/>
          </a:stretch>
        </a:blipFill>
      </dgm:spPr>
    </dgm:pt>
    <dgm:pt modelId="{3F0D7A8E-687A-4F10-957F-0FC08C3682E5}" type="pres">
      <dgm:prSet presAssocID="{8FF87215-B3DD-4549-BDEA-65771773F835}" presName="txShp" presStyleLbl="node1" presStyleIdx="0" presStyleCnt="3">
        <dgm:presLayoutVars>
          <dgm:bulletEnabled val="1"/>
        </dgm:presLayoutVars>
      </dgm:prSet>
      <dgm:spPr/>
      <dgm:t>
        <a:bodyPr/>
        <a:lstStyle/>
        <a:p>
          <a:endParaRPr lang="es-ES"/>
        </a:p>
      </dgm:t>
    </dgm:pt>
    <dgm:pt modelId="{B6EAC89F-D21B-4C21-90B3-C5EA16BB75FC}" type="pres">
      <dgm:prSet presAssocID="{30C68A7D-B846-4233-A854-55ACFD8EEC2B}" presName="spacing" presStyleCnt="0"/>
      <dgm:spPr/>
    </dgm:pt>
    <dgm:pt modelId="{71CE460D-6F6C-4739-88BA-F0237098E7C5}" type="pres">
      <dgm:prSet presAssocID="{30914F29-4E6E-4A8B-B357-A68A44EB1D32}" presName="composite" presStyleCnt="0"/>
      <dgm:spPr/>
    </dgm:pt>
    <dgm:pt modelId="{6D1C8AEE-4FD7-4FD9-BE6A-31B0CB000107}" type="pres">
      <dgm:prSet presAssocID="{30914F29-4E6E-4A8B-B357-A68A44EB1D32}" presName="imgShp" presStyleLbl="fgImgPlace1" presStyleIdx="1" presStyleCnt="3" custLinFactNeighborX="-52016" custLinFactNeighborY="-3787"/>
      <dgm:spPr>
        <a:blipFill rotWithShape="0">
          <a:blip xmlns:r="http://schemas.openxmlformats.org/officeDocument/2006/relationships" r:embed="rId2"/>
          <a:stretch>
            <a:fillRect/>
          </a:stretch>
        </a:blipFill>
      </dgm:spPr>
    </dgm:pt>
    <dgm:pt modelId="{D60C80E5-8749-4E9A-8B03-4E565A7C6BBD}" type="pres">
      <dgm:prSet presAssocID="{30914F29-4E6E-4A8B-B357-A68A44EB1D32}" presName="txShp" presStyleLbl="node1" presStyleIdx="1" presStyleCnt="3">
        <dgm:presLayoutVars>
          <dgm:bulletEnabled val="1"/>
        </dgm:presLayoutVars>
      </dgm:prSet>
      <dgm:spPr/>
      <dgm:t>
        <a:bodyPr/>
        <a:lstStyle/>
        <a:p>
          <a:endParaRPr lang="es-ES"/>
        </a:p>
      </dgm:t>
    </dgm:pt>
    <dgm:pt modelId="{8C47568A-9B8B-4AC5-A024-F4B083B11B6F}" type="pres">
      <dgm:prSet presAssocID="{49911856-75E4-487F-875E-7FE8BD7E8D4B}" presName="spacing" presStyleCnt="0"/>
      <dgm:spPr/>
    </dgm:pt>
    <dgm:pt modelId="{446693F8-E2A4-451B-AAD9-9667D5D75DEE}" type="pres">
      <dgm:prSet presAssocID="{A51A5DB6-CC4C-4696-AB7B-4657C8882321}" presName="composite" presStyleCnt="0"/>
      <dgm:spPr/>
    </dgm:pt>
    <dgm:pt modelId="{591000F2-2CA9-45D3-9DD1-BF34000C30E0}" type="pres">
      <dgm:prSet presAssocID="{A51A5DB6-CC4C-4696-AB7B-4657C8882321}" presName="imgShp" presStyleLbl="fgImgPlace1" presStyleIdx="2" presStyleCnt="3" custLinFactNeighborX="-52016" custLinFactNeighborY="-3787"/>
      <dgm:spPr>
        <a:blipFill rotWithShape="0">
          <a:blip xmlns:r="http://schemas.openxmlformats.org/officeDocument/2006/relationships" r:embed="rId3"/>
          <a:stretch>
            <a:fillRect/>
          </a:stretch>
        </a:blipFill>
      </dgm:spPr>
    </dgm:pt>
    <dgm:pt modelId="{8437A437-4D74-4814-A440-2907639514B6}" type="pres">
      <dgm:prSet presAssocID="{A51A5DB6-CC4C-4696-AB7B-4657C8882321}" presName="txShp" presStyleLbl="node1" presStyleIdx="2" presStyleCnt="3">
        <dgm:presLayoutVars>
          <dgm:bulletEnabled val="1"/>
        </dgm:presLayoutVars>
      </dgm:prSet>
      <dgm:spPr/>
      <dgm:t>
        <a:bodyPr/>
        <a:lstStyle/>
        <a:p>
          <a:endParaRPr lang="es-ES"/>
        </a:p>
      </dgm:t>
    </dgm:pt>
  </dgm:ptLst>
  <dgm:cxnLst>
    <dgm:cxn modelId="{60A9B0A1-E1E1-4742-90DA-DBB42D97B245}" srcId="{F90DC96F-14A6-4F1D-BBDC-C2B46D24F3F3}" destId="{A51A5DB6-CC4C-4696-AB7B-4657C8882321}" srcOrd="2" destOrd="0" parTransId="{EF2B921D-E7DA-4D66-A2A7-061023976B38}" sibTransId="{B149B00E-3092-44A4-85FA-E1C978FB1F18}"/>
    <dgm:cxn modelId="{68219329-0A43-40F5-8783-BE5873AE5131}" srcId="{F90DC96F-14A6-4F1D-BBDC-C2B46D24F3F3}" destId="{30914F29-4E6E-4A8B-B357-A68A44EB1D32}" srcOrd="1" destOrd="0" parTransId="{5B8C33B4-777E-42A6-910E-14FEA1915F17}" sibTransId="{49911856-75E4-487F-875E-7FE8BD7E8D4B}"/>
    <dgm:cxn modelId="{E128842A-F406-4B09-A5AC-AEB56B2E51C7}" srcId="{F90DC96F-14A6-4F1D-BBDC-C2B46D24F3F3}" destId="{8FF87215-B3DD-4549-BDEA-65771773F835}" srcOrd="0" destOrd="0" parTransId="{94C7D658-F676-4B09-BD55-59E0E0450908}" sibTransId="{30C68A7D-B846-4233-A854-55ACFD8EEC2B}"/>
    <dgm:cxn modelId="{60F2E577-F13D-4FC2-B678-42A4533C66C8}" type="presOf" srcId="{30914F29-4E6E-4A8B-B357-A68A44EB1D32}" destId="{D60C80E5-8749-4E9A-8B03-4E565A7C6BBD}" srcOrd="0" destOrd="0" presId="urn:microsoft.com/office/officeart/2005/8/layout/vList3#1"/>
    <dgm:cxn modelId="{30EFC59C-1DD6-4084-A369-04E0A052E7D8}" type="presOf" srcId="{F90DC96F-14A6-4F1D-BBDC-C2B46D24F3F3}" destId="{A8053F03-F977-4D56-86FA-FFE6683D6569}" srcOrd="0" destOrd="0" presId="urn:microsoft.com/office/officeart/2005/8/layout/vList3#1"/>
    <dgm:cxn modelId="{745634BC-180E-4B99-AE5E-B7387F8AF8DB}" type="presOf" srcId="{A51A5DB6-CC4C-4696-AB7B-4657C8882321}" destId="{8437A437-4D74-4814-A440-2907639514B6}" srcOrd="0" destOrd="0" presId="urn:microsoft.com/office/officeart/2005/8/layout/vList3#1"/>
    <dgm:cxn modelId="{84BC3D79-8FB8-4D4B-9812-8056D574A230}" type="presOf" srcId="{8FF87215-B3DD-4549-BDEA-65771773F835}" destId="{3F0D7A8E-687A-4F10-957F-0FC08C3682E5}" srcOrd="0" destOrd="0" presId="urn:microsoft.com/office/officeart/2005/8/layout/vList3#1"/>
    <dgm:cxn modelId="{09AB48D2-7CF1-433A-9607-A7AA1CDFFACF}" type="presParOf" srcId="{A8053F03-F977-4D56-86FA-FFE6683D6569}" destId="{0FFAD41F-CB0B-4989-9980-FB9FB4E54C90}" srcOrd="0" destOrd="0" presId="urn:microsoft.com/office/officeart/2005/8/layout/vList3#1"/>
    <dgm:cxn modelId="{C2448F07-3701-4A99-AE85-4F2807947B92}" type="presParOf" srcId="{0FFAD41F-CB0B-4989-9980-FB9FB4E54C90}" destId="{1CB7C296-443E-4EB4-ACC6-9E948F07C12A}" srcOrd="0" destOrd="0" presId="urn:microsoft.com/office/officeart/2005/8/layout/vList3#1"/>
    <dgm:cxn modelId="{B338A4F4-5504-4B0D-9839-85B6B33FE15D}" type="presParOf" srcId="{0FFAD41F-CB0B-4989-9980-FB9FB4E54C90}" destId="{3F0D7A8E-687A-4F10-957F-0FC08C3682E5}" srcOrd="1" destOrd="0" presId="urn:microsoft.com/office/officeart/2005/8/layout/vList3#1"/>
    <dgm:cxn modelId="{1C1109D9-CC77-498A-A14D-A6D299504A78}" type="presParOf" srcId="{A8053F03-F977-4D56-86FA-FFE6683D6569}" destId="{B6EAC89F-D21B-4C21-90B3-C5EA16BB75FC}" srcOrd="1" destOrd="0" presId="urn:microsoft.com/office/officeart/2005/8/layout/vList3#1"/>
    <dgm:cxn modelId="{B1143591-891C-4083-8719-16AE492C92EA}" type="presParOf" srcId="{A8053F03-F977-4D56-86FA-FFE6683D6569}" destId="{71CE460D-6F6C-4739-88BA-F0237098E7C5}" srcOrd="2" destOrd="0" presId="urn:microsoft.com/office/officeart/2005/8/layout/vList3#1"/>
    <dgm:cxn modelId="{8C0E7777-72C9-4B50-ADBF-F4A5FE0F49C3}" type="presParOf" srcId="{71CE460D-6F6C-4739-88BA-F0237098E7C5}" destId="{6D1C8AEE-4FD7-4FD9-BE6A-31B0CB000107}" srcOrd="0" destOrd="0" presId="urn:microsoft.com/office/officeart/2005/8/layout/vList3#1"/>
    <dgm:cxn modelId="{BED5169E-2CA2-47E9-AFBC-4AF0655DA90A}" type="presParOf" srcId="{71CE460D-6F6C-4739-88BA-F0237098E7C5}" destId="{D60C80E5-8749-4E9A-8B03-4E565A7C6BBD}" srcOrd="1" destOrd="0" presId="urn:microsoft.com/office/officeart/2005/8/layout/vList3#1"/>
    <dgm:cxn modelId="{C99EBB38-84F8-4B2C-899E-FAC4FE6B29D6}" type="presParOf" srcId="{A8053F03-F977-4D56-86FA-FFE6683D6569}" destId="{8C47568A-9B8B-4AC5-A024-F4B083B11B6F}" srcOrd="3" destOrd="0" presId="urn:microsoft.com/office/officeart/2005/8/layout/vList3#1"/>
    <dgm:cxn modelId="{B86E5C08-CB01-49C4-B054-F4C9EC24A57B}" type="presParOf" srcId="{A8053F03-F977-4D56-86FA-FFE6683D6569}" destId="{446693F8-E2A4-451B-AAD9-9667D5D75DEE}" srcOrd="4" destOrd="0" presId="urn:microsoft.com/office/officeart/2005/8/layout/vList3#1"/>
    <dgm:cxn modelId="{0FA72212-1FD0-44AE-B728-A187068FD9CC}" type="presParOf" srcId="{446693F8-E2A4-451B-AAD9-9667D5D75DEE}" destId="{591000F2-2CA9-45D3-9DD1-BF34000C30E0}" srcOrd="0" destOrd="0" presId="urn:microsoft.com/office/officeart/2005/8/layout/vList3#1"/>
    <dgm:cxn modelId="{908C2F8C-D2C2-4DD6-924F-6B7AA4E3A28E}" type="presParOf" srcId="{446693F8-E2A4-451B-AAD9-9667D5D75DEE}" destId="{8437A437-4D74-4814-A440-2907639514B6}"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3034DC-C359-404D-BFCB-38D5017DF46F}" type="doc">
      <dgm:prSet loTypeId="urn:microsoft.com/office/officeart/2005/8/layout/vList3#2" loCatId="list" qsTypeId="urn:microsoft.com/office/officeart/2005/8/quickstyle/simple3" qsCatId="simple" csTypeId="urn:microsoft.com/office/officeart/2005/8/colors/colorful2" csCatId="colorful" phldr="1"/>
      <dgm:spPr/>
      <dgm:t>
        <a:bodyPr/>
        <a:lstStyle/>
        <a:p>
          <a:endParaRPr lang="es-ES"/>
        </a:p>
      </dgm:t>
    </dgm:pt>
    <dgm:pt modelId="{1CFAD2E9-70AE-483A-B351-3903504B8707}">
      <dgm:prSet custT="1"/>
      <dgm:spPr/>
      <dgm:t>
        <a:bodyPr/>
        <a:lstStyle/>
        <a:p>
          <a:pPr rtl="0"/>
          <a:r>
            <a:rPr lang="es-ES" sz="1400" smtClean="0"/>
            <a:t>En 1965 se crea la cesantía militar en un régimen cooperativista que administra el Ministerio de Defensa Nacional.</a:t>
          </a:r>
          <a:endParaRPr lang="es-ES" sz="1400" dirty="0"/>
        </a:p>
      </dgm:t>
    </dgm:pt>
    <dgm:pt modelId="{152BD1AA-4064-48CA-B73F-C44421BCA74E}" type="parTrans" cxnId="{579BC883-6CBC-43BE-9B2D-4BA9FB768BC8}">
      <dgm:prSet/>
      <dgm:spPr/>
      <dgm:t>
        <a:bodyPr/>
        <a:lstStyle/>
        <a:p>
          <a:endParaRPr lang="es-ES" sz="1400"/>
        </a:p>
      </dgm:t>
    </dgm:pt>
    <dgm:pt modelId="{A76CC960-DFDD-41A3-913D-707227E1C341}" type="sibTrans" cxnId="{579BC883-6CBC-43BE-9B2D-4BA9FB768BC8}">
      <dgm:prSet/>
      <dgm:spPr/>
      <dgm:t>
        <a:bodyPr/>
        <a:lstStyle/>
        <a:p>
          <a:endParaRPr lang="es-ES" sz="1400"/>
        </a:p>
      </dgm:t>
    </dgm:pt>
    <dgm:pt modelId="{C842FA54-BCD2-4DF9-BC10-10FBE3A24FB3}">
      <dgm:prSet custT="1"/>
      <dgm:spPr/>
      <dgm:t>
        <a:bodyPr/>
        <a:lstStyle/>
        <a:p>
          <a:pPr rtl="0"/>
          <a:r>
            <a:rPr lang="es-ES" sz="1400" dirty="0" smtClean="0"/>
            <a:t>El 7 de agosto de 1992 se promulgó la Ley de Seguridad Social de las Fuerzas Armadas, creando el ISSFA, como entidad autónoma con personería jurídica propia; publicada en el suplemento del R.O. N° 995 de la misma fecha.</a:t>
          </a:r>
          <a:endParaRPr lang="es-ES" sz="1400" dirty="0"/>
        </a:p>
      </dgm:t>
    </dgm:pt>
    <dgm:pt modelId="{675E90CD-3F15-4325-8B32-F83F1D9CD4B7}" type="parTrans" cxnId="{39CEA29A-65C2-4BCC-BDFF-DA3E95C9B787}">
      <dgm:prSet/>
      <dgm:spPr/>
      <dgm:t>
        <a:bodyPr/>
        <a:lstStyle/>
        <a:p>
          <a:endParaRPr lang="es-ES" sz="1400"/>
        </a:p>
      </dgm:t>
    </dgm:pt>
    <dgm:pt modelId="{D83F855C-2022-494D-AEC9-F637DE522503}" type="sibTrans" cxnId="{39CEA29A-65C2-4BCC-BDFF-DA3E95C9B787}">
      <dgm:prSet/>
      <dgm:spPr/>
      <dgm:t>
        <a:bodyPr/>
        <a:lstStyle/>
        <a:p>
          <a:endParaRPr lang="es-ES" sz="1400"/>
        </a:p>
      </dgm:t>
    </dgm:pt>
    <dgm:pt modelId="{6C8C8F27-D164-40DF-9DA5-54B4F04A1112}">
      <dgm:prSet custT="1"/>
      <dgm:spPr/>
      <dgm:t>
        <a:bodyPr/>
        <a:lstStyle/>
        <a:p>
          <a:pPr rtl="0"/>
          <a:r>
            <a:rPr lang="es-ES" sz="1400" dirty="0" smtClean="0"/>
            <a:t>En 1992 el ISSFA arranca con un sistema de pensión militar de retiro contributiva y seguros sociales</a:t>
          </a:r>
          <a:endParaRPr lang="es-ES" sz="1400" dirty="0"/>
        </a:p>
      </dgm:t>
    </dgm:pt>
    <dgm:pt modelId="{F13C587B-F9EA-4189-A9D7-3E266EF0FC65}" type="parTrans" cxnId="{2E26B302-ED81-41E9-AE18-F927BB33F14D}">
      <dgm:prSet/>
      <dgm:spPr/>
      <dgm:t>
        <a:bodyPr/>
        <a:lstStyle/>
        <a:p>
          <a:endParaRPr lang="es-ES" sz="1400"/>
        </a:p>
      </dgm:t>
    </dgm:pt>
    <dgm:pt modelId="{15E9C765-762F-492E-A027-14F0D4061918}" type="sibTrans" cxnId="{2E26B302-ED81-41E9-AE18-F927BB33F14D}">
      <dgm:prSet/>
      <dgm:spPr/>
      <dgm:t>
        <a:bodyPr/>
        <a:lstStyle/>
        <a:p>
          <a:endParaRPr lang="es-ES" sz="1400"/>
        </a:p>
      </dgm:t>
    </dgm:pt>
    <dgm:pt modelId="{55EB25AF-810E-4EDC-AF9F-7D488B6818AC}" type="pres">
      <dgm:prSet presAssocID="{583034DC-C359-404D-BFCB-38D5017DF46F}" presName="linearFlow" presStyleCnt="0">
        <dgm:presLayoutVars>
          <dgm:dir/>
          <dgm:resizeHandles val="exact"/>
        </dgm:presLayoutVars>
      </dgm:prSet>
      <dgm:spPr/>
      <dgm:t>
        <a:bodyPr/>
        <a:lstStyle/>
        <a:p>
          <a:endParaRPr lang="es-ES"/>
        </a:p>
      </dgm:t>
    </dgm:pt>
    <dgm:pt modelId="{706EC5B6-FC12-47ED-9AE2-C724AFDB4EED}" type="pres">
      <dgm:prSet presAssocID="{1CFAD2E9-70AE-483A-B351-3903504B8707}" presName="composite" presStyleCnt="0"/>
      <dgm:spPr/>
    </dgm:pt>
    <dgm:pt modelId="{F51C2DDA-2861-47AE-BDCC-0605729360D9}" type="pres">
      <dgm:prSet presAssocID="{1CFAD2E9-70AE-483A-B351-3903504B8707}" presName="imgShp" presStyleLbl="fgImgPlace1" presStyleIdx="0" presStyleCnt="3" custScaleX="517961" custScaleY="491340" custLinFactX="-100000" custLinFactNeighborX="-154157" custLinFactNeighborY="-6543"/>
      <dgm:spPr>
        <a:blipFill rotWithShape="0">
          <a:blip xmlns:r="http://schemas.openxmlformats.org/officeDocument/2006/relationships" r:embed="rId1"/>
          <a:stretch>
            <a:fillRect/>
          </a:stretch>
        </a:blipFill>
      </dgm:spPr>
    </dgm:pt>
    <dgm:pt modelId="{BAE5AF7D-19A3-43D0-86A8-AD1434F5017F}" type="pres">
      <dgm:prSet presAssocID="{1CFAD2E9-70AE-483A-B351-3903504B8707}" presName="txShp" presStyleLbl="node1" presStyleIdx="0" presStyleCnt="3" custScaleX="109079" custScaleY="632323">
        <dgm:presLayoutVars>
          <dgm:bulletEnabled val="1"/>
        </dgm:presLayoutVars>
      </dgm:prSet>
      <dgm:spPr/>
      <dgm:t>
        <a:bodyPr/>
        <a:lstStyle/>
        <a:p>
          <a:endParaRPr lang="es-ES"/>
        </a:p>
      </dgm:t>
    </dgm:pt>
    <dgm:pt modelId="{0691CC5E-74CE-422D-991E-F4C3F7EBF5B2}" type="pres">
      <dgm:prSet presAssocID="{A76CC960-DFDD-41A3-913D-707227E1C341}" presName="spacing" presStyleCnt="0"/>
      <dgm:spPr/>
    </dgm:pt>
    <dgm:pt modelId="{55EE4AD0-079F-46EC-8A8B-B06F8DF5C22E}" type="pres">
      <dgm:prSet presAssocID="{C842FA54-BCD2-4DF9-BC10-10FBE3A24FB3}" presName="composite" presStyleCnt="0"/>
      <dgm:spPr/>
    </dgm:pt>
    <dgm:pt modelId="{27586A4B-880B-4B22-BBFA-71A017E0D0D5}" type="pres">
      <dgm:prSet presAssocID="{C842FA54-BCD2-4DF9-BC10-10FBE3A24FB3}" presName="imgShp" presStyleLbl="fgImgPlace1" presStyleIdx="1" presStyleCnt="3" custScaleX="517961" custScaleY="491340" custLinFactX="-100000" custLinFactY="300000" custLinFactNeighborX="-146663" custLinFactNeighborY="345744"/>
      <dgm:spPr>
        <a:blipFill rotWithShape="0">
          <a:blip xmlns:r="http://schemas.openxmlformats.org/officeDocument/2006/relationships" r:embed="rId2"/>
          <a:stretch>
            <a:fillRect/>
          </a:stretch>
        </a:blipFill>
      </dgm:spPr>
    </dgm:pt>
    <dgm:pt modelId="{B52F983E-07E3-4496-8E49-F74724E921B3}" type="pres">
      <dgm:prSet presAssocID="{C842FA54-BCD2-4DF9-BC10-10FBE3A24FB3}" presName="txShp" presStyleLbl="node1" presStyleIdx="1" presStyleCnt="3" custScaleX="109079" custScaleY="632323">
        <dgm:presLayoutVars>
          <dgm:bulletEnabled val="1"/>
        </dgm:presLayoutVars>
      </dgm:prSet>
      <dgm:spPr/>
      <dgm:t>
        <a:bodyPr/>
        <a:lstStyle/>
        <a:p>
          <a:endParaRPr lang="es-ES"/>
        </a:p>
      </dgm:t>
    </dgm:pt>
    <dgm:pt modelId="{996F2A02-883B-49C2-A601-18B91A8B2217}" type="pres">
      <dgm:prSet presAssocID="{D83F855C-2022-494D-AEC9-F637DE522503}" presName="spacing" presStyleCnt="0"/>
      <dgm:spPr/>
    </dgm:pt>
    <dgm:pt modelId="{2BC23662-3C45-4DC5-A2CA-16C88D0E84AE}" type="pres">
      <dgm:prSet presAssocID="{6C8C8F27-D164-40DF-9DA5-54B4F04A1112}" presName="composite" presStyleCnt="0"/>
      <dgm:spPr/>
    </dgm:pt>
    <dgm:pt modelId="{BAED74F3-B4D9-4390-9C67-82A153B4F1FB}" type="pres">
      <dgm:prSet presAssocID="{6C8C8F27-D164-40DF-9DA5-54B4F04A1112}" presName="imgShp" presStyleLbl="fgImgPlace1" presStyleIdx="2" presStyleCnt="3" custScaleX="517961" custScaleY="491340" custLinFactX="-100000" custLinFactY="-300000" custLinFactNeighborX="-146663" custLinFactNeighborY="-386767"/>
      <dgm:spPr>
        <a:blipFill rotWithShape="0">
          <a:blip xmlns:r="http://schemas.openxmlformats.org/officeDocument/2006/relationships" r:embed="rId3"/>
          <a:stretch>
            <a:fillRect/>
          </a:stretch>
        </a:blipFill>
      </dgm:spPr>
    </dgm:pt>
    <dgm:pt modelId="{DD55ABE2-8A66-45EA-BE9B-A8889FDAB50E}" type="pres">
      <dgm:prSet presAssocID="{6C8C8F27-D164-40DF-9DA5-54B4F04A1112}" presName="txShp" presStyleLbl="node1" presStyleIdx="2" presStyleCnt="3" custScaleX="109079" custScaleY="632323">
        <dgm:presLayoutVars>
          <dgm:bulletEnabled val="1"/>
        </dgm:presLayoutVars>
      </dgm:prSet>
      <dgm:spPr/>
      <dgm:t>
        <a:bodyPr/>
        <a:lstStyle/>
        <a:p>
          <a:endParaRPr lang="es-ES"/>
        </a:p>
      </dgm:t>
    </dgm:pt>
  </dgm:ptLst>
  <dgm:cxnLst>
    <dgm:cxn modelId="{6F71C093-55C0-4B6A-B221-083F856294A5}" type="presOf" srcId="{583034DC-C359-404D-BFCB-38D5017DF46F}" destId="{55EB25AF-810E-4EDC-AF9F-7D488B6818AC}" srcOrd="0" destOrd="0" presId="urn:microsoft.com/office/officeart/2005/8/layout/vList3#2"/>
    <dgm:cxn modelId="{39CEA29A-65C2-4BCC-BDFF-DA3E95C9B787}" srcId="{583034DC-C359-404D-BFCB-38D5017DF46F}" destId="{C842FA54-BCD2-4DF9-BC10-10FBE3A24FB3}" srcOrd="1" destOrd="0" parTransId="{675E90CD-3F15-4325-8B32-F83F1D9CD4B7}" sibTransId="{D83F855C-2022-494D-AEC9-F637DE522503}"/>
    <dgm:cxn modelId="{2E26B302-ED81-41E9-AE18-F927BB33F14D}" srcId="{583034DC-C359-404D-BFCB-38D5017DF46F}" destId="{6C8C8F27-D164-40DF-9DA5-54B4F04A1112}" srcOrd="2" destOrd="0" parTransId="{F13C587B-F9EA-4189-A9D7-3E266EF0FC65}" sibTransId="{15E9C765-762F-492E-A027-14F0D4061918}"/>
    <dgm:cxn modelId="{F885F0A2-89D3-4BE2-AAB4-23F962CAEA96}" type="presOf" srcId="{6C8C8F27-D164-40DF-9DA5-54B4F04A1112}" destId="{DD55ABE2-8A66-45EA-BE9B-A8889FDAB50E}" srcOrd="0" destOrd="0" presId="urn:microsoft.com/office/officeart/2005/8/layout/vList3#2"/>
    <dgm:cxn modelId="{9A11D526-883D-4496-B0B0-DA2340A44394}" type="presOf" srcId="{C842FA54-BCD2-4DF9-BC10-10FBE3A24FB3}" destId="{B52F983E-07E3-4496-8E49-F74724E921B3}" srcOrd="0" destOrd="0" presId="urn:microsoft.com/office/officeart/2005/8/layout/vList3#2"/>
    <dgm:cxn modelId="{16CA9862-ED37-4798-9AD9-FD89CF97A6A0}" type="presOf" srcId="{1CFAD2E9-70AE-483A-B351-3903504B8707}" destId="{BAE5AF7D-19A3-43D0-86A8-AD1434F5017F}" srcOrd="0" destOrd="0" presId="urn:microsoft.com/office/officeart/2005/8/layout/vList3#2"/>
    <dgm:cxn modelId="{579BC883-6CBC-43BE-9B2D-4BA9FB768BC8}" srcId="{583034DC-C359-404D-BFCB-38D5017DF46F}" destId="{1CFAD2E9-70AE-483A-B351-3903504B8707}" srcOrd="0" destOrd="0" parTransId="{152BD1AA-4064-48CA-B73F-C44421BCA74E}" sibTransId="{A76CC960-DFDD-41A3-913D-707227E1C341}"/>
    <dgm:cxn modelId="{D6938431-3F62-4EAC-897C-E02A3BD8317B}" type="presParOf" srcId="{55EB25AF-810E-4EDC-AF9F-7D488B6818AC}" destId="{706EC5B6-FC12-47ED-9AE2-C724AFDB4EED}" srcOrd="0" destOrd="0" presId="urn:microsoft.com/office/officeart/2005/8/layout/vList3#2"/>
    <dgm:cxn modelId="{231493E4-8025-4CBD-8424-E84A61FED66F}" type="presParOf" srcId="{706EC5B6-FC12-47ED-9AE2-C724AFDB4EED}" destId="{F51C2DDA-2861-47AE-BDCC-0605729360D9}" srcOrd="0" destOrd="0" presId="urn:microsoft.com/office/officeart/2005/8/layout/vList3#2"/>
    <dgm:cxn modelId="{3C366C70-ADAF-43B9-B5E7-C41558A89402}" type="presParOf" srcId="{706EC5B6-FC12-47ED-9AE2-C724AFDB4EED}" destId="{BAE5AF7D-19A3-43D0-86A8-AD1434F5017F}" srcOrd="1" destOrd="0" presId="urn:microsoft.com/office/officeart/2005/8/layout/vList3#2"/>
    <dgm:cxn modelId="{43CE351D-2DB8-4438-8B9D-81BC399CBBA1}" type="presParOf" srcId="{55EB25AF-810E-4EDC-AF9F-7D488B6818AC}" destId="{0691CC5E-74CE-422D-991E-F4C3F7EBF5B2}" srcOrd="1" destOrd="0" presId="urn:microsoft.com/office/officeart/2005/8/layout/vList3#2"/>
    <dgm:cxn modelId="{B7D71FE7-42D7-446F-B862-AD33AD43DBB0}" type="presParOf" srcId="{55EB25AF-810E-4EDC-AF9F-7D488B6818AC}" destId="{55EE4AD0-079F-46EC-8A8B-B06F8DF5C22E}" srcOrd="2" destOrd="0" presId="urn:microsoft.com/office/officeart/2005/8/layout/vList3#2"/>
    <dgm:cxn modelId="{5A95EE40-8D96-4DEA-8945-177A35488D12}" type="presParOf" srcId="{55EE4AD0-079F-46EC-8A8B-B06F8DF5C22E}" destId="{27586A4B-880B-4B22-BBFA-71A017E0D0D5}" srcOrd="0" destOrd="0" presId="urn:microsoft.com/office/officeart/2005/8/layout/vList3#2"/>
    <dgm:cxn modelId="{2395489C-1152-49B4-BE82-36226056BF32}" type="presParOf" srcId="{55EE4AD0-079F-46EC-8A8B-B06F8DF5C22E}" destId="{B52F983E-07E3-4496-8E49-F74724E921B3}" srcOrd="1" destOrd="0" presId="urn:microsoft.com/office/officeart/2005/8/layout/vList3#2"/>
    <dgm:cxn modelId="{CB06CDEA-90E2-419A-93B7-7DBFF5F06A34}" type="presParOf" srcId="{55EB25AF-810E-4EDC-AF9F-7D488B6818AC}" destId="{996F2A02-883B-49C2-A601-18B91A8B2217}" srcOrd="3" destOrd="0" presId="urn:microsoft.com/office/officeart/2005/8/layout/vList3#2"/>
    <dgm:cxn modelId="{2B8D55E4-6F42-465C-9BCC-137D32907B98}" type="presParOf" srcId="{55EB25AF-810E-4EDC-AF9F-7D488B6818AC}" destId="{2BC23662-3C45-4DC5-A2CA-16C88D0E84AE}" srcOrd="4" destOrd="0" presId="urn:microsoft.com/office/officeart/2005/8/layout/vList3#2"/>
    <dgm:cxn modelId="{C5D7A63D-9432-4DEF-B1EF-553CF1723038}" type="presParOf" srcId="{2BC23662-3C45-4DC5-A2CA-16C88D0E84AE}" destId="{BAED74F3-B4D9-4390-9C67-82A153B4F1FB}" srcOrd="0" destOrd="0" presId="urn:microsoft.com/office/officeart/2005/8/layout/vList3#2"/>
    <dgm:cxn modelId="{609C04EE-FEA1-40B5-80B7-7A61BF91E18E}" type="presParOf" srcId="{2BC23662-3C45-4DC5-A2CA-16C88D0E84AE}" destId="{DD55ABE2-8A66-45EA-BE9B-A8889FDAB50E}"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7B3D44-6966-4157-AE94-0204FC761850}" type="doc">
      <dgm:prSet loTypeId="urn:microsoft.com/office/officeart/2005/8/layout/default#2" loCatId="list" qsTypeId="urn:microsoft.com/office/officeart/2005/8/quickstyle/simple3" qsCatId="simple" csTypeId="urn:microsoft.com/office/officeart/2005/8/colors/colorful5" csCatId="colorful" phldr="1"/>
      <dgm:spPr/>
      <dgm:t>
        <a:bodyPr/>
        <a:lstStyle/>
        <a:p>
          <a:endParaRPr lang="es-ES"/>
        </a:p>
      </dgm:t>
    </dgm:pt>
    <dgm:pt modelId="{9CE4A5AE-A42E-4905-ABDF-30E43B071EB9}">
      <dgm:prSet custT="1"/>
      <dgm:spPr/>
      <dgm:t>
        <a:bodyPr/>
        <a:lstStyle/>
        <a:p>
          <a:pPr rtl="0"/>
          <a:r>
            <a:rPr lang="es-ES_tradnl" sz="1100" dirty="0" smtClean="0"/>
            <a:t>Las Cuentas por Cobrar al Estado son altas ya que en promedio mensual tenemos $ 141,8 millones y su desviación estándar es de $ 51.7 millones.</a:t>
          </a:r>
          <a:endParaRPr lang="es-ES" sz="1100" dirty="0"/>
        </a:p>
      </dgm:t>
    </dgm:pt>
    <dgm:pt modelId="{22D05577-680C-4BE6-89DF-05200C5B7103}" type="parTrans" cxnId="{4C52C5B0-6C0C-42C8-94DB-34E4D3898FB8}">
      <dgm:prSet/>
      <dgm:spPr/>
      <dgm:t>
        <a:bodyPr/>
        <a:lstStyle/>
        <a:p>
          <a:endParaRPr lang="es-ES" sz="1100"/>
        </a:p>
      </dgm:t>
    </dgm:pt>
    <dgm:pt modelId="{F28D6077-2C24-4134-8686-D02796829FD8}" type="sibTrans" cxnId="{4C52C5B0-6C0C-42C8-94DB-34E4D3898FB8}">
      <dgm:prSet/>
      <dgm:spPr/>
      <dgm:t>
        <a:bodyPr/>
        <a:lstStyle/>
        <a:p>
          <a:endParaRPr lang="es-ES" sz="1100"/>
        </a:p>
      </dgm:t>
    </dgm:pt>
    <dgm:pt modelId="{5BE1406F-FF81-4788-B012-80826414B323}">
      <dgm:prSet custT="1"/>
      <dgm:spPr/>
      <dgm:t>
        <a:bodyPr/>
        <a:lstStyle/>
        <a:p>
          <a:pPr rtl="0"/>
          <a:r>
            <a:rPr lang="es-ES_tradnl" sz="1100" dirty="0" smtClean="0"/>
            <a:t>En el año 2009 se observa que las cuentas por cobrar al estado se incrementó de manera importante porque la Caja Fiscal en ese año paso por problemas de liquidez, ya que en ese año el gobierno impulsó la recompra de la deuda externa (bonos global 2015 y 2030) con un descuento del 70% del valor nominal y requirió cerca de 1.500 millones para cubrir la compra de estos papeles, de igual manera hubo déficit fiscal por la crisis financiera internacional y la caída en los precios de los </a:t>
          </a:r>
          <a:r>
            <a:rPr lang="es-ES_tradnl" sz="1100" dirty="0" err="1" smtClean="0"/>
            <a:t>comoditties</a:t>
          </a:r>
          <a:r>
            <a:rPr lang="es-ES_tradnl" sz="1100" dirty="0" smtClean="0"/>
            <a:t> como el petróleo por lo que tuvo que retrasarse en el pago de sus obligaciones con ciertas entidades públicas. </a:t>
          </a:r>
          <a:endParaRPr lang="es-ES" sz="1100" dirty="0"/>
        </a:p>
      </dgm:t>
    </dgm:pt>
    <dgm:pt modelId="{9D9F36C9-6AD2-4033-A12F-C969EFFBD413}" type="parTrans" cxnId="{AAF2F82F-7B8B-4B01-949E-FACBA73F4C34}">
      <dgm:prSet/>
      <dgm:spPr/>
      <dgm:t>
        <a:bodyPr/>
        <a:lstStyle/>
        <a:p>
          <a:endParaRPr lang="es-ES" sz="1100"/>
        </a:p>
      </dgm:t>
    </dgm:pt>
    <dgm:pt modelId="{DA62DF01-F41B-49C2-AA23-901AC0752D90}" type="sibTrans" cxnId="{AAF2F82F-7B8B-4B01-949E-FACBA73F4C34}">
      <dgm:prSet/>
      <dgm:spPr/>
      <dgm:t>
        <a:bodyPr/>
        <a:lstStyle/>
        <a:p>
          <a:endParaRPr lang="es-ES" sz="1100"/>
        </a:p>
      </dgm:t>
    </dgm:pt>
    <dgm:pt modelId="{337B96E1-F3E2-475F-A29F-0D8B7AB115BF}">
      <dgm:prSet custT="1"/>
      <dgm:spPr/>
      <dgm:t>
        <a:bodyPr/>
        <a:lstStyle/>
        <a:p>
          <a:pPr rtl="0"/>
          <a:r>
            <a:rPr lang="es-ES" sz="1100" dirty="0" smtClean="0"/>
            <a:t>Todos estos problemas de iliquidez nos permite ver que es importante tener un promedio óptimo de caja que nos permita cubrir a tiempo con las obligaciones que tiene el ISSFA.</a:t>
          </a:r>
          <a:endParaRPr lang="es-ES" sz="1100" dirty="0"/>
        </a:p>
      </dgm:t>
    </dgm:pt>
    <dgm:pt modelId="{BC8C877E-5C36-4A2A-A86E-780078183D08}" type="sibTrans" cxnId="{E9572723-4DF4-4081-914A-039C429DD80B}">
      <dgm:prSet/>
      <dgm:spPr/>
      <dgm:t>
        <a:bodyPr/>
        <a:lstStyle/>
        <a:p>
          <a:endParaRPr lang="es-ES" sz="1100"/>
        </a:p>
      </dgm:t>
    </dgm:pt>
    <dgm:pt modelId="{EC5688F1-0DB3-4357-B438-7D0CB99CD34A}" type="parTrans" cxnId="{E9572723-4DF4-4081-914A-039C429DD80B}">
      <dgm:prSet/>
      <dgm:spPr/>
      <dgm:t>
        <a:bodyPr/>
        <a:lstStyle/>
        <a:p>
          <a:endParaRPr lang="es-ES" sz="1100"/>
        </a:p>
      </dgm:t>
    </dgm:pt>
    <dgm:pt modelId="{2DABD3A1-4F2E-4954-BD32-CA7525A9B60E}" type="pres">
      <dgm:prSet presAssocID="{B27B3D44-6966-4157-AE94-0204FC761850}" presName="diagram" presStyleCnt="0">
        <dgm:presLayoutVars>
          <dgm:dir/>
          <dgm:resizeHandles val="exact"/>
        </dgm:presLayoutVars>
      </dgm:prSet>
      <dgm:spPr/>
      <dgm:t>
        <a:bodyPr/>
        <a:lstStyle/>
        <a:p>
          <a:endParaRPr lang="es-EC"/>
        </a:p>
      </dgm:t>
    </dgm:pt>
    <dgm:pt modelId="{6B32CBA4-DBD8-40F4-AE2B-E2F957FE6027}" type="pres">
      <dgm:prSet presAssocID="{9CE4A5AE-A42E-4905-ABDF-30E43B071EB9}" presName="node" presStyleLbl="node1" presStyleIdx="0" presStyleCnt="3">
        <dgm:presLayoutVars>
          <dgm:bulletEnabled val="1"/>
        </dgm:presLayoutVars>
      </dgm:prSet>
      <dgm:spPr/>
      <dgm:t>
        <a:bodyPr/>
        <a:lstStyle/>
        <a:p>
          <a:endParaRPr lang="es-ES"/>
        </a:p>
      </dgm:t>
    </dgm:pt>
    <dgm:pt modelId="{9D9CEFA9-5B72-4250-86E3-7F0848FEE14A}" type="pres">
      <dgm:prSet presAssocID="{F28D6077-2C24-4134-8686-D02796829FD8}" presName="sibTrans" presStyleCnt="0"/>
      <dgm:spPr/>
    </dgm:pt>
    <dgm:pt modelId="{8AE4FA27-7481-4920-9A47-D2497F6D3B47}" type="pres">
      <dgm:prSet presAssocID="{5BE1406F-FF81-4788-B012-80826414B323}" presName="node" presStyleLbl="node1" presStyleIdx="1" presStyleCnt="3" custScaleY="176271">
        <dgm:presLayoutVars>
          <dgm:bulletEnabled val="1"/>
        </dgm:presLayoutVars>
      </dgm:prSet>
      <dgm:spPr/>
      <dgm:t>
        <a:bodyPr/>
        <a:lstStyle/>
        <a:p>
          <a:endParaRPr lang="es-EC"/>
        </a:p>
      </dgm:t>
    </dgm:pt>
    <dgm:pt modelId="{CF900720-3A9D-4384-A5F5-C56F9841B616}" type="pres">
      <dgm:prSet presAssocID="{DA62DF01-F41B-49C2-AA23-901AC0752D90}" presName="sibTrans" presStyleCnt="0"/>
      <dgm:spPr/>
    </dgm:pt>
    <dgm:pt modelId="{DC5380CA-484E-4314-A586-276A012A9859}" type="pres">
      <dgm:prSet presAssocID="{337B96E1-F3E2-475F-A29F-0D8B7AB115BF}" presName="node" presStyleLbl="node1" presStyleIdx="2" presStyleCnt="3">
        <dgm:presLayoutVars>
          <dgm:bulletEnabled val="1"/>
        </dgm:presLayoutVars>
      </dgm:prSet>
      <dgm:spPr/>
      <dgm:t>
        <a:bodyPr/>
        <a:lstStyle/>
        <a:p>
          <a:endParaRPr lang="es-ES"/>
        </a:p>
      </dgm:t>
    </dgm:pt>
  </dgm:ptLst>
  <dgm:cxnLst>
    <dgm:cxn modelId="{4C52C5B0-6C0C-42C8-94DB-34E4D3898FB8}" srcId="{B27B3D44-6966-4157-AE94-0204FC761850}" destId="{9CE4A5AE-A42E-4905-ABDF-30E43B071EB9}" srcOrd="0" destOrd="0" parTransId="{22D05577-680C-4BE6-89DF-05200C5B7103}" sibTransId="{F28D6077-2C24-4134-8686-D02796829FD8}"/>
    <dgm:cxn modelId="{1F2D6428-1E32-449D-AF2F-1B54B0C0EC87}" type="presOf" srcId="{337B96E1-F3E2-475F-A29F-0D8B7AB115BF}" destId="{DC5380CA-484E-4314-A586-276A012A9859}" srcOrd="0" destOrd="0" presId="urn:microsoft.com/office/officeart/2005/8/layout/default#2"/>
    <dgm:cxn modelId="{574EF5EB-5930-4A67-9E67-EDF6E0B82E85}" type="presOf" srcId="{B27B3D44-6966-4157-AE94-0204FC761850}" destId="{2DABD3A1-4F2E-4954-BD32-CA7525A9B60E}" srcOrd="0" destOrd="0" presId="urn:microsoft.com/office/officeart/2005/8/layout/default#2"/>
    <dgm:cxn modelId="{E9572723-4DF4-4081-914A-039C429DD80B}" srcId="{B27B3D44-6966-4157-AE94-0204FC761850}" destId="{337B96E1-F3E2-475F-A29F-0D8B7AB115BF}" srcOrd="2" destOrd="0" parTransId="{EC5688F1-0DB3-4357-B438-7D0CB99CD34A}" sibTransId="{BC8C877E-5C36-4A2A-A86E-780078183D08}"/>
    <dgm:cxn modelId="{88D7CCB7-9432-41C8-961D-62AD5F48A9A3}" type="presOf" srcId="{5BE1406F-FF81-4788-B012-80826414B323}" destId="{8AE4FA27-7481-4920-9A47-D2497F6D3B47}" srcOrd="0" destOrd="0" presId="urn:microsoft.com/office/officeart/2005/8/layout/default#2"/>
    <dgm:cxn modelId="{78AB6D11-256A-440D-A13D-884D61D6EC74}" type="presOf" srcId="{9CE4A5AE-A42E-4905-ABDF-30E43B071EB9}" destId="{6B32CBA4-DBD8-40F4-AE2B-E2F957FE6027}" srcOrd="0" destOrd="0" presId="urn:microsoft.com/office/officeart/2005/8/layout/default#2"/>
    <dgm:cxn modelId="{AAF2F82F-7B8B-4B01-949E-FACBA73F4C34}" srcId="{B27B3D44-6966-4157-AE94-0204FC761850}" destId="{5BE1406F-FF81-4788-B012-80826414B323}" srcOrd="1" destOrd="0" parTransId="{9D9F36C9-6AD2-4033-A12F-C969EFFBD413}" sibTransId="{DA62DF01-F41B-49C2-AA23-901AC0752D90}"/>
    <dgm:cxn modelId="{20525C65-D18D-442C-AD76-DA5E8593B5C1}" type="presParOf" srcId="{2DABD3A1-4F2E-4954-BD32-CA7525A9B60E}" destId="{6B32CBA4-DBD8-40F4-AE2B-E2F957FE6027}" srcOrd="0" destOrd="0" presId="urn:microsoft.com/office/officeart/2005/8/layout/default#2"/>
    <dgm:cxn modelId="{8DAAF348-0B9A-477B-87D7-A385843579C0}" type="presParOf" srcId="{2DABD3A1-4F2E-4954-BD32-CA7525A9B60E}" destId="{9D9CEFA9-5B72-4250-86E3-7F0848FEE14A}" srcOrd="1" destOrd="0" presId="urn:microsoft.com/office/officeart/2005/8/layout/default#2"/>
    <dgm:cxn modelId="{5FD08B4E-3D0F-4926-B56D-74617ADEC435}" type="presParOf" srcId="{2DABD3A1-4F2E-4954-BD32-CA7525A9B60E}" destId="{8AE4FA27-7481-4920-9A47-D2497F6D3B47}" srcOrd="2" destOrd="0" presId="urn:microsoft.com/office/officeart/2005/8/layout/default#2"/>
    <dgm:cxn modelId="{CD8E3CA4-A733-442F-9349-6C5A5E0A9359}" type="presParOf" srcId="{2DABD3A1-4F2E-4954-BD32-CA7525A9B60E}" destId="{CF900720-3A9D-4384-A5F5-C56F9841B616}" srcOrd="3" destOrd="0" presId="urn:microsoft.com/office/officeart/2005/8/layout/default#2"/>
    <dgm:cxn modelId="{4A002D70-3768-4E92-9992-647D056F45A4}" type="presParOf" srcId="{2DABD3A1-4F2E-4954-BD32-CA7525A9B60E}" destId="{DC5380CA-484E-4314-A586-276A012A9859}" srcOrd="4"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4C6308-7B90-434B-AFEB-337CA154FDB8}" type="doc">
      <dgm:prSet loTypeId="urn:microsoft.com/office/officeart/2005/8/layout/vList4#2" loCatId="list" qsTypeId="urn:microsoft.com/office/officeart/2005/8/quickstyle/simple3" qsCatId="simple" csTypeId="urn:microsoft.com/office/officeart/2005/8/colors/colorful1#3" csCatId="colorful" phldr="1"/>
      <dgm:spPr/>
      <dgm:t>
        <a:bodyPr/>
        <a:lstStyle/>
        <a:p>
          <a:endParaRPr lang="es-ES"/>
        </a:p>
      </dgm:t>
    </dgm:pt>
    <dgm:pt modelId="{881B8E3A-62DF-4AFF-BE1A-B9DBC5CEDA0B}">
      <dgm:prSet custT="1"/>
      <dgm:spPr/>
      <dgm:t>
        <a:bodyPr/>
        <a:lstStyle/>
        <a:p>
          <a:pPr rtl="0">
            <a:lnSpc>
              <a:spcPct val="100000"/>
            </a:lnSpc>
          </a:pPr>
          <a:r>
            <a:rPr lang="es-ES" sz="1400" dirty="0" smtClean="0"/>
            <a:t>Al realizar inversión o desinversión apenas se vea que el saldo de efectivo se vaya a pasar de los límites Superior (H) o Límite Inferior (L), se observa claramente que su saldo de efectivo aumenta hasta estar dentro de los límites como en el ajuste 1, que ese fondeo le ayuda hasta el mes de Julio. Finalmente en el ajuste 2 se realizó todas las inversiones necesarias en el periodo, por lo que todo el saldo de caja está dentro de los límites, es decir se puede controlar las inversiones o desinversiones que debe realizar la institución.</a:t>
          </a:r>
          <a:endParaRPr lang="es-ES" sz="1400" dirty="0"/>
        </a:p>
      </dgm:t>
    </dgm:pt>
    <dgm:pt modelId="{E8242389-E059-45C9-B314-5C1CDB3BFBC5}" type="parTrans" cxnId="{0BA0A0C9-B507-4663-BAE3-11407CA5BB7A}">
      <dgm:prSet/>
      <dgm:spPr/>
      <dgm:t>
        <a:bodyPr/>
        <a:lstStyle/>
        <a:p>
          <a:pPr>
            <a:lnSpc>
              <a:spcPct val="100000"/>
            </a:lnSpc>
          </a:pPr>
          <a:endParaRPr lang="es-ES" sz="2400"/>
        </a:p>
      </dgm:t>
    </dgm:pt>
    <dgm:pt modelId="{83A3E156-AD31-42B7-973B-541F8B82954E}" type="sibTrans" cxnId="{0BA0A0C9-B507-4663-BAE3-11407CA5BB7A}">
      <dgm:prSet/>
      <dgm:spPr/>
      <dgm:t>
        <a:bodyPr/>
        <a:lstStyle/>
        <a:p>
          <a:pPr>
            <a:lnSpc>
              <a:spcPct val="100000"/>
            </a:lnSpc>
          </a:pPr>
          <a:endParaRPr lang="es-ES" sz="2400"/>
        </a:p>
      </dgm:t>
    </dgm:pt>
    <dgm:pt modelId="{7CDE33CC-305A-4B28-B5ED-3C5EB37916AC}">
      <dgm:prSet custT="1"/>
      <dgm:spPr/>
      <dgm:t>
        <a:bodyPr/>
        <a:lstStyle/>
        <a:p>
          <a:pPr rtl="0">
            <a:lnSpc>
              <a:spcPct val="100000"/>
            </a:lnSpc>
          </a:pPr>
          <a:r>
            <a:rPr lang="es-ES" sz="1400" dirty="0" smtClean="0"/>
            <a:t>Finalmente se realizó un análisis detallado del modelo de manera semanal en donde obtuvimos los siguientes resultados:</a:t>
          </a:r>
          <a:endParaRPr lang="es-ES" sz="1400" dirty="0"/>
        </a:p>
      </dgm:t>
    </dgm:pt>
    <dgm:pt modelId="{43753DB2-5FC5-4DD1-B407-4EBFC1AA584A}" type="parTrans" cxnId="{7E5F5E8E-2705-4935-849F-D2159DC68AA1}">
      <dgm:prSet/>
      <dgm:spPr/>
      <dgm:t>
        <a:bodyPr/>
        <a:lstStyle/>
        <a:p>
          <a:pPr>
            <a:lnSpc>
              <a:spcPct val="100000"/>
            </a:lnSpc>
          </a:pPr>
          <a:endParaRPr lang="es-ES" sz="2400"/>
        </a:p>
      </dgm:t>
    </dgm:pt>
    <dgm:pt modelId="{E109C456-E0BF-4A54-8A55-9E1FC900C21D}" type="sibTrans" cxnId="{7E5F5E8E-2705-4935-849F-D2159DC68AA1}">
      <dgm:prSet/>
      <dgm:spPr/>
      <dgm:t>
        <a:bodyPr/>
        <a:lstStyle/>
        <a:p>
          <a:pPr>
            <a:lnSpc>
              <a:spcPct val="100000"/>
            </a:lnSpc>
          </a:pPr>
          <a:endParaRPr lang="es-ES" sz="2400"/>
        </a:p>
      </dgm:t>
    </dgm:pt>
    <dgm:pt modelId="{84CE25A3-1C95-4617-9413-07732C0C6D5B}" type="pres">
      <dgm:prSet presAssocID="{F64C6308-7B90-434B-AFEB-337CA154FDB8}" presName="linear" presStyleCnt="0">
        <dgm:presLayoutVars>
          <dgm:dir/>
          <dgm:resizeHandles val="exact"/>
        </dgm:presLayoutVars>
      </dgm:prSet>
      <dgm:spPr/>
      <dgm:t>
        <a:bodyPr/>
        <a:lstStyle/>
        <a:p>
          <a:endParaRPr lang="es-ES"/>
        </a:p>
      </dgm:t>
    </dgm:pt>
    <dgm:pt modelId="{DDE77504-039F-4902-8C60-539601EADB61}" type="pres">
      <dgm:prSet presAssocID="{881B8E3A-62DF-4AFF-BE1A-B9DBC5CEDA0B}" presName="comp" presStyleCnt="0"/>
      <dgm:spPr/>
    </dgm:pt>
    <dgm:pt modelId="{81574818-D9E2-406F-9E6C-47CD6CB4ED0B}" type="pres">
      <dgm:prSet presAssocID="{881B8E3A-62DF-4AFF-BE1A-B9DBC5CEDA0B}" presName="box" presStyleLbl="node1" presStyleIdx="0" presStyleCnt="2"/>
      <dgm:spPr/>
      <dgm:t>
        <a:bodyPr/>
        <a:lstStyle/>
        <a:p>
          <a:endParaRPr lang="es-ES"/>
        </a:p>
      </dgm:t>
    </dgm:pt>
    <dgm:pt modelId="{833AE58D-2C92-4FCE-8B49-9E0E2852AB2B}" type="pres">
      <dgm:prSet presAssocID="{881B8E3A-62DF-4AFF-BE1A-B9DBC5CEDA0B}" presName="img" presStyleLbl="fgImgPlace1" presStyleIdx="0" presStyleCnt="2"/>
      <dgm:spPr>
        <a:blipFill rotWithShape="1">
          <a:blip xmlns:r="http://schemas.openxmlformats.org/officeDocument/2006/relationships" r:embed="rId1"/>
          <a:stretch>
            <a:fillRect/>
          </a:stretch>
        </a:blipFill>
      </dgm:spPr>
      <dgm:t>
        <a:bodyPr/>
        <a:lstStyle/>
        <a:p>
          <a:endParaRPr lang="es-ES"/>
        </a:p>
      </dgm:t>
    </dgm:pt>
    <dgm:pt modelId="{9E3F3C8D-D89F-4789-BFD2-8D0074A0F9C8}" type="pres">
      <dgm:prSet presAssocID="{881B8E3A-62DF-4AFF-BE1A-B9DBC5CEDA0B}" presName="text" presStyleLbl="node1" presStyleIdx="0" presStyleCnt="2">
        <dgm:presLayoutVars>
          <dgm:bulletEnabled val="1"/>
        </dgm:presLayoutVars>
      </dgm:prSet>
      <dgm:spPr/>
      <dgm:t>
        <a:bodyPr/>
        <a:lstStyle/>
        <a:p>
          <a:endParaRPr lang="es-ES"/>
        </a:p>
      </dgm:t>
    </dgm:pt>
    <dgm:pt modelId="{2D4F8DB4-430C-46D2-98FD-DFB5E5BE5FC7}" type="pres">
      <dgm:prSet presAssocID="{83A3E156-AD31-42B7-973B-541F8B82954E}" presName="spacer" presStyleCnt="0"/>
      <dgm:spPr/>
    </dgm:pt>
    <dgm:pt modelId="{A7E99809-460A-4DC6-9C68-1FA796D84610}" type="pres">
      <dgm:prSet presAssocID="{7CDE33CC-305A-4B28-B5ED-3C5EB37916AC}" presName="comp" presStyleCnt="0"/>
      <dgm:spPr/>
    </dgm:pt>
    <dgm:pt modelId="{54BD62B7-8C5F-42A8-B700-AA7BB047D55D}" type="pres">
      <dgm:prSet presAssocID="{7CDE33CC-305A-4B28-B5ED-3C5EB37916AC}" presName="box" presStyleLbl="node1" presStyleIdx="1" presStyleCnt="2"/>
      <dgm:spPr/>
      <dgm:t>
        <a:bodyPr/>
        <a:lstStyle/>
        <a:p>
          <a:endParaRPr lang="es-ES"/>
        </a:p>
      </dgm:t>
    </dgm:pt>
    <dgm:pt modelId="{88C3ED92-933D-4222-81FA-4DA91D721A26}" type="pres">
      <dgm:prSet presAssocID="{7CDE33CC-305A-4B28-B5ED-3C5EB37916AC}" presName="img" presStyleLbl="fgImgPlace1" presStyleIdx="1" presStyleCnt="2"/>
      <dgm:spPr>
        <a:blipFill rotWithShape="1">
          <a:blip xmlns:r="http://schemas.openxmlformats.org/officeDocument/2006/relationships" r:embed="rId2"/>
          <a:stretch>
            <a:fillRect/>
          </a:stretch>
        </a:blipFill>
      </dgm:spPr>
      <dgm:t>
        <a:bodyPr/>
        <a:lstStyle/>
        <a:p>
          <a:endParaRPr lang="es-ES"/>
        </a:p>
      </dgm:t>
    </dgm:pt>
    <dgm:pt modelId="{A1B09B4B-A94D-4E95-8FE4-C2BF31860D7B}" type="pres">
      <dgm:prSet presAssocID="{7CDE33CC-305A-4B28-B5ED-3C5EB37916AC}" presName="text" presStyleLbl="node1" presStyleIdx="1" presStyleCnt="2">
        <dgm:presLayoutVars>
          <dgm:bulletEnabled val="1"/>
        </dgm:presLayoutVars>
      </dgm:prSet>
      <dgm:spPr/>
      <dgm:t>
        <a:bodyPr/>
        <a:lstStyle/>
        <a:p>
          <a:endParaRPr lang="es-ES"/>
        </a:p>
      </dgm:t>
    </dgm:pt>
  </dgm:ptLst>
  <dgm:cxnLst>
    <dgm:cxn modelId="{0BA0A0C9-B507-4663-BAE3-11407CA5BB7A}" srcId="{F64C6308-7B90-434B-AFEB-337CA154FDB8}" destId="{881B8E3A-62DF-4AFF-BE1A-B9DBC5CEDA0B}" srcOrd="0" destOrd="0" parTransId="{E8242389-E059-45C9-B314-5C1CDB3BFBC5}" sibTransId="{83A3E156-AD31-42B7-973B-541F8B82954E}"/>
    <dgm:cxn modelId="{DE8D84E9-E9DF-4313-BB61-65B98A81B707}" type="presOf" srcId="{F64C6308-7B90-434B-AFEB-337CA154FDB8}" destId="{84CE25A3-1C95-4617-9413-07732C0C6D5B}" srcOrd="0" destOrd="0" presId="urn:microsoft.com/office/officeart/2005/8/layout/vList4#2"/>
    <dgm:cxn modelId="{5CC7B534-8B57-48B1-B793-8DAC47199ED0}" type="presOf" srcId="{7CDE33CC-305A-4B28-B5ED-3C5EB37916AC}" destId="{A1B09B4B-A94D-4E95-8FE4-C2BF31860D7B}" srcOrd="1" destOrd="0" presId="urn:microsoft.com/office/officeart/2005/8/layout/vList4#2"/>
    <dgm:cxn modelId="{7E5F5E8E-2705-4935-849F-D2159DC68AA1}" srcId="{F64C6308-7B90-434B-AFEB-337CA154FDB8}" destId="{7CDE33CC-305A-4B28-B5ED-3C5EB37916AC}" srcOrd="1" destOrd="0" parTransId="{43753DB2-5FC5-4DD1-B407-4EBFC1AA584A}" sibTransId="{E109C456-E0BF-4A54-8A55-9E1FC900C21D}"/>
    <dgm:cxn modelId="{C2D0ADB2-5176-4D21-A8EC-7F0E6418BA00}" type="presOf" srcId="{7CDE33CC-305A-4B28-B5ED-3C5EB37916AC}" destId="{54BD62B7-8C5F-42A8-B700-AA7BB047D55D}" srcOrd="0" destOrd="0" presId="urn:microsoft.com/office/officeart/2005/8/layout/vList4#2"/>
    <dgm:cxn modelId="{6DA643E6-CFD8-437F-813F-E9B040165009}" type="presOf" srcId="{881B8E3A-62DF-4AFF-BE1A-B9DBC5CEDA0B}" destId="{9E3F3C8D-D89F-4789-BFD2-8D0074A0F9C8}" srcOrd="1" destOrd="0" presId="urn:microsoft.com/office/officeart/2005/8/layout/vList4#2"/>
    <dgm:cxn modelId="{452EC8E7-DA99-47C4-96C8-FB6A5728A64F}" type="presOf" srcId="{881B8E3A-62DF-4AFF-BE1A-B9DBC5CEDA0B}" destId="{81574818-D9E2-406F-9E6C-47CD6CB4ED0B}" srcOrd="0" destOrd="0" presId="urn:microsoft.com/office/officeart/2005/8/layout/vList4#2"/>
    <dgm:cxn modelId="{45FB623D-22D8-40F2-AD85-93945238527E}" type="presParOf" srcId="{84CE25A3-1C95-4617-9413-07732C0C6D5B}" destId="{DDE77504-039F-4902-8C60-539601EADB61}" srcOrd="0" destOrd="0" presId="urn:microsoft.com/office/officeart/2005/8/layout/vList4#2"/>
    <dgm:cxn modelId="{1A3F263F-BF37-4E3A-8612-073AA62B5AB3}" type="presParOf" srcId="{DDE77504-039F-4902-8C60-539601EADB61}" destId="{81574818-D9E2-406F-9E6C-47CD6CB4ED0B}" srcOrd="0" destOrd="0" presId="urn:microsoft.com/office/officeart/2005/8/layout/vList4#2"/>
    <dgm:cxn modelId="{63E5D923-DCCB-497D-AEA0-76DE3BD0BCE9}" type="presParOf" srcId="{DDE77504-039F-4902-8C60-539601EADB61}" destId="{833AE58D-2C92-4FCE-8B49-9E0E2852AB2B}" srcOrd="1" destOrd="0" presId="urn:microsoft.com/office/officeart/2005/8/layout/vList4#2"/>
    <dgm:cxn modelId="{A50A9E21-F1F5-47FE-823B-0DDB2DB870D1}" type="presParOf" srcId="{DDE77504-039F-4902-8C60-539601EADB61}" destId="{9E3F3C8D-D89F-4789-BFD2-8D0074A0F9C8}" srcOrd="2" destOrd="0" presId="urn:microsoft.com/office/officeart/2005/8/layout/vList4#2"/>
    <dgm:cxn modelId="{10732B31-B6A3-496D-9894-1FAEE05AD85F}" type="presParOf" srcId="{84CE25A3-1C95-4617-9413-07732C0C6D5B}" destId="{2D4F8DB4-430C-46D2-98FD-DFB5E5BE5FC7}" srcOrd="1" destOrd="0" presId="urn:microsoft.com/office/officeart/2005/8/layout/vList4#2"/>
    <dgm:cxn modelId="{901AE9D7-1D48-49BC-93EE-1218059AE2BF}" type="presParOf" srcId="{84CE25A3-1C95-4617-9413-07732C0C6D5B}" destId="{A7E99809-460A-4DC6-9C68-1FA796D84610}" srcOrd="2" destOrd="0" presId="urn:microsoft.com/office/officeart/2005/8/layout/vList4#2"/>
    <dgm:cxn modelId="{B7B59994-4DF6-4DB9-9E8B-556EB3E516C3}" type="presParOf" srcId="{A7E99809-460A-4DC6-9C68-1FA796D84610}" destId="{54BD62B7-8C5F-42A8-B700-AA7BB047D55D}" srcOrd="0" destOrd="0" presId="urn:microsoft.com/office/officeart/2005/8/layout/vList4#2"/>
    <dgm:cxn modelId="{4E9ABD66-E750-4A40-93E6-68127C06F981}" type="presParOf" srcId="{A7E99809-460A-4DC6-9C68-1FA796D84610}" destId="{88C3ED92-933D-4222-81FA-4DA91D721A26}" srcOrd="1" destOrd="0" presId="urn:microsoft.com/office/officeart/2005/8/layout/vList4#2"/>
    <dgm:cxn modelId="{25477B59-2EFD-4006-8D9B-9AB907838FE1}" type="presParOf" srcId="{A7E99809-460A-4DC6-9C68-1FA796D84610}" destId="{A1B09B4B-A94D-4E95-8FE4-C2BF31860D7B}" srcOrd="2" destOrd="0" presId="urn:microsoft.com/office/officeart/2005/8/layout/vList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B1F3D2-3044-4227-93DC-9C9DB993C5FF}" type="doc">
      <dgm:prSet loTypeId="urn:microsoft.com/office/officeart/2005/8/layout/target3" loCatId="relationship" qsTypeId="urn:microsoft.com/office/officeart/2005/8/quickstyle/simple3" qsCatId="simple" csTypeId="urn:microsoft.com/office/officeart/2005/8/colors/colorful5" csCatId="colorful"/>
      <dgm:spPr/>
      <dgm:t>
        <a:bodyPr/>
        <a:lstStyle/>
        <a:p>
          <a:endParaRPr lang="es-ES"/>
        </a:p>
      </dgm:t>
    </dgm:pt>
    <dgm:pt modelId="{E8BD49C7-A4CC-4BE0-9523-342B8F9B6E2D}">
      <dgm:prSet/>
      <dgm:spPr/>
      <dgm:t>
        <a:bodyPr/>
        <a:lstStyle/>
        <a:p>
          <a:pPr rtl="0"/>
          <a:r>
            <a:rPr lang="es-ES" dirty="0" smtClean="0"/>
            <a:t>Al realizar la propuesta, con los Egresos sin Pensiones observamos que los excedentes de caja bajan a $12,7 millones, que comparado al modelo que aplicamos con pensiones, es eficiente, por lo que se propone aplicar el modelo de </a:t>
          </a:r>
          <a:r>
            <a:rPr lang="es-ES" dirty="0" err="1" smtClean="0"/>
            <a:t>Baumol</a:t>
          </a:r>
          <a:r>
            <a:rPr lang="es-ES" dirty="0" smtClean="0"/>
            <a:t> a los egresos sin pensiones, y sumar a la última semana del mes el rubro de pensiones que es previsible y estacionario.</a:t>
          </a:r>
          <a:endParaRPr lang="es-ES" dirty="0"/>
        </a:p>
      </dgm:t>
    </dgm:pt>
    <dgm:pt modelId="{08618652-266F-43DB-A605-F6FDE7B1CAAA}" type="parTrans" cxnId="{2C5A9899-F7CA-4E64-886B-4B66D107A5AD}">
      <dgm:prSet/>
      <dgm:spPr/>
      <dgm:t>
        <a:bodyPr/>
        <a:lstStyle/>
        <a:p>
          <a:endParaRPr lang="es-ES"/>
        </a:p>
      </dgm:t>
    </dgm:pt>
    <dgm:pt modelId="{AEF5430F-55B5-4A0D-996B-40FB4C705F4F}" type="sibTrans" cxnId="{2C5A9899-F7CA-4E64-886B-4B66D107A5AD}">
      <dgm:prSet/>
      <dgm:spPr/>
      <dgm:t>
        <a:bodyPr/>
        <a:lstStyle/>
        <a:p>
          <a:endParaRPr lang="es-ES"/>
        </a:p>
      </dgm:t>
    </dgm:pt>
    <dgm:pt modelId="{E9E71D94-753A-4CBE-A5BE-5B44771D6E84}">
      <dgm:prSet/>
      <dgm:spPr/>
      <dgm:t>
        <a:bodyPr/>
        <a:lstStyle/>
        <a:p>
          <a:pPr rtl="0"/>
          <a:r>
            <a:rPr lang="es-ES" smtClean="0"/>
            <a:t>Con este modelo se determinó el menor saldo en Caja que debe tener el ISSFA, para que no hayan altas cantidades de excedentes improductivos, y también ayuda a la institución a poner inversiones a plazos adecuados según sus necesidades.</a:t>
          </a:r>
          <a:endParaRPr lang="es-ES"/>
        </a:p>
      </dgm:t>
    </dgm:pt>
    <dgm:pt modelId="{9E4D59D7-5F29-4C19-826F-34E4EF268C65}" type="parTrans" cxnId="{F16EFB09-7CA3-4550-901D-FB3E7FA231F5}">
      <dgm:prSet/>
      <dgm:spPr/>
      <dgm:t>
        <a:bodyPr/>
        <a:lstStyle/>
        <a:p>
          <a:endParaRPr lang="es-ES"/>
        </a:p>
      </dgm:t>
    </dgm:pt>
    <dgm:pt modelId="{3E4BB4EF-3DB9-4537-BE91-E68B465BB691}" type="sibTrans" cxnId="{F16EFB09-7CA3-4550-901D-FB3E7FA231F5}">
      <dgm:prSet/>
      <dgm:spPr/>
      <dgm:t>
        <a:bodyPr/>
        <a:lstStyle/>
        <a:p>
          <a:endParaRPr lang="es-ES"/>
        </a:p>
      </dgm:t>
    </dgm:pt>
    <dgm:pt modelId="{112A494E-69EC-4A0D-8DFE-145FEA43FDA9}" type="pres">
      <dgm:prSet presAssocID="{6EB1F3D2-3044-4227-93DC-9C9DB993C5FF}" presName="Name0" presStyleCnt="0">
        <dgm:presLayoutVars>
          <dgm:chMax val="7"/>
          <dgm:dir/>
          <dgm:animLvl val="lvl"/>
          <dgm:resizeHandles val="exact"/>
        </dgm:presLayoutVars>
      </dgm:prSet>
      <dgm:spPr/>
      <dgm:t>
        <a:bodyPr/>
        <a:lstStyle/>
        <a:p>
          <a:endParaRPr lang="es-ES"/>
        </a:p>
      </dgm:t>
    </dgm:pt>
    <dgm:pt modelId="{A9B35582-3779-47A4-910D-58C9B9A79C2F}" type="pres">
      <dgm:prSet presAssocID="{E8BD49C7-A4CC-4BE0-9523-342B8F9B6E2D}" presName="circle1" presStyleLbl="node1" presStyleIdx="0" presStyleCnt="2"/>
      <dgm:spPr/>
    </dgm:pt>
    <dgm:pt modelId="{A01EB3B1-21EF-4617-BC68-75E48FF5D357}" type="pres">
      <dgm:prSet presAssocID="{E8BD49C7-A4CC-4BE0-9523-342B8F9B6E2D}" presName="space" presStyleCnt="0"/>
      <dgm:spPr/>
    </dgm:pt>
    <dgm:pt modelId="{9CFA102F-8B8C-44E3-95EA-56757A049489}" type="pres">
      <dgm:prSet presAssocID="{E8BD49C7-A4CC-4BE0-9523-342B8F9B6E2D}" presName="rect1" presStyleLbl="alignAcc1" presStyleIdx="0" presStyleCnt="2"/>
      <dgm:spPr/>
      <dgm:t>
        <a:bodyPr/>
        <a:lstStyle/>
        <a:p>
          <a:endParaRPr lang="es-ES"/>
        </a:p>
      </dgm:t>
    </dgm:pt>
    <dgm:pt modelId="{D003F06F-5282-4B8D-9075-718E4AA688D8}" type="pres">
      <dgm:prSet presAssocID="{E9E71D94-753A-4CBE-A5BE-5B44771D6E84}" presName="vertSpace2" presStyleLbl="node1" presStyleIdx="0" presStyleCnt="2"/>
      <dgm:spPr/>
    </dgm:pt>
    <dgm:pt modelId="{CA5A6AEF-A8F2-4695-AB1B-6865475A6F53}" type="pres">
      <dgm:prSet presAssocID="{E9E71D94-753A-4CBE-A5BE-5B44771D6E84}" presName="circle2" presStyleLbl="node1" presStyleIdx="1" presStyleCnt="2"/>
      <dgm:spPr/>
    </dgm:pt>
    <dgm:pt modelId="{AB0430C9-95EC-454C-92D6-912CE1A296AD}" type="pres">
      <dgm:prSet presAssocID="{E9E71D94-753A-4CBE-A5BE-5B44771D6E84}" presName="rect2" presStyleLbl="alignAcc1" presStyleIdx="1" presStyleCnt="2"/>
      <dgm:spPr/>
      <dgm:t>
        <a:bodyPr/>
        <a:lstStyle/>
        <a:p>
          <a:endParaRPr lang="es-ES"/>
        </a:p>
      </dgm:t>
    </dgm:pt>
    <dgm:pt modelId="{4AA4B408-FCED-43DE-ABED-E25875713C10}" type="pres">
      <dgm:prSet presAssocID="{E8BD49C7-A4CC-4BE0-9523-342B8F9B6E2D}" presName="rect1ParTxNoCh" presStyleLbl="alignAcc1" presStyleIdx="1" presStyleCnt="2">
        <dgm:presLayoutVars>
          <dgm:chMax val="1"/>
          <dgm:bulletEnabled val="1"/>
        </dgm:presLayoutVars>
      </dgm:prSet>
      <dgm:spPr/>
      <dgm:t>
        <a:bodyPr/>
        <a:lstStyle/>
        <a:p>
          <a:endParaRPr lang="es-ES"/>
        </a:p>
      </dgm:t>
    </dgm:pt>
    <dgm:pt modelId="{A419B88C-A189-406B-8246-1FE6D0ABA9D2}" type="pres">
      <dgm:prSet presAssocID="{E9E71D94-753A-4CBE-A5BE-5B44771D6E84}" presName="rect2ParTxNoCh" presStyleLbl="alignAcc1" presStyleIdx="1" presStyleCnt="2">
        <dgm:presLayoutVars>
          <dgm:chMax val="1"/>
          <dgm:bulletEnabled val="1"/>
        </dgm:presLayoutVars>
      </dgm:prSet>
      <dgm:spPr/>
      <dgm:t>
        <a:bodyPr/>
        <a:lstStyle/>
        <a:p>
          <a:endParaRPr lang="es-ES"/>
        </a:p>
      </dgm:t>
    </dgm:pt>
  </dgm:ptLst>
  <dgm:cxnLst>
    <dgm:cxn modelId="{94EEB481-3FA1-4914-B94C-7A4938734567}" type="presOf" srcId="{E8BD49C7-A4CC-4BE0-9523-342B8F9B6E2D}" destId="{4AA4B408-FCED-43DE-ABED-E25875713C10}" srcOrd="1" destOrd="0" presId="urn:microsoft.com/office/officeart/2005/8/layout/target3"/>
    <dgm:cxn modelId="{AD295375-EE59-4B5F-9C6A-164106BA0154}" type="presOf" srcId="{E8BD49C7-A4CC-4BE0-9523-342B8F9B6E2D}" destId="{9CFA102F-8B8C-44E3-95EA-56757A049489}" srcOrd="0" destOrd="0" presId="urn:microsoft.com/office/officeart/2005/8/layout/target3"/>
    <dgm:cxn modelId="{4CCC7B96-8EF5-4E87-AD89-6379536CCAEF}" type="presOf" srcId="{E9E71D94-753A-4CBE-A5BE-5B44771D6E84}" destId="{AB0430C9-95EC-454C-92D6-912CE1A296AD}" srcOrd="0" destOrd="0" presId="urn:microsoft.com/office/officeart/2005/8/layout/target3"/>
    <dgm:cxn modelId="{2C5A9899-F7CA-4E64-886B-4B66D107A5AD}" srcId="{6EB1F3D2-3044-4227-93DC-9C9DB993C5FF}" destId="{E8BD49C7-A4CC-4BE0-9523-342B8F9B6E2D}" srcOrd="0" destOrd="0" parTransId="{08618652-266F-43DB-A605-F6FDE7B1CAAA}" sibTransId="{AEF5430F-55B5-4A0D-996B-40FB4C705F4F}"/>
    <dgm:cxn modelId="{081DA1B4-DADA-4B27-9318-907EDF6A26E0}" type="presOf" srcId="{6EB1F3D2-3044-4227-93DC-9C9DB993C5FF}" destId="{112A494E-69EC-4A0D-8DFE-145FEA43FDA9}" srcOrd="0" destOrd="0" presId="urn:microsoft.com/office/officeart/2005/8/layout/target3"/>
    <dgm:cxn modelId="{F16EFB09-7CA3-4550-901D-FB3E7FA231F5}" srcId="{6EB1F3D2-3044-4227-93DC-9C9DB993C5FF}" destId="{E9E71D94-753A-4CBE-A5BE-5B44771D6E84}" srcOrd="1" destOrd="0" parTransId="{9E4D59D7-5F29-4C19-826F-34E4EF268C65}" sibTransId="{3E4BB4EF-3DB9-4537-BE91-E68B465BB691}"/>
    <dgm:cxn modelId="{5DDA29D1-5F92-4A99-8409-0310E41526B8}" type="presOf" srcId="{E9E71D94-753A-4CBE-A5BE-5B44771D6E84}" destId="{A419B88C-A189-406B-8246-1FE6D0ABA9D2}" srcOrd="1" destOrd="0" presId="urn:microsoft.com/office/officeart/2005/8/layout/target3"/>
    <dgm:cxn modelId="{4729D0FF-66A6-4E0D-8688-EE48450A5333}" type="presParOf" srcId="{112A494E-69EC-4A0D-8DFE-145FEA43FDA9}" destId="{A9B35582-3779-47A4-910D-58C9B9A79C2F}" srcOrd="0" destOrd="0" presId="urn:microsoft.com/office/officeart/2005/8/layout/target3"/>
    <dgm:cxn modelId="{A244BCEA-A746-4165-9460-45E516D0BC17}" type="presParOf" srcId="{112A494E-69EC-4A0D-8DFE-145FEA43FDA9}" destId="{A01EB3B1-21EF-4617-BC68-75E48FF5D357}" srcOrd="1" destOrd="0" presId="urn:microsoft.com/office/officeart/2005/8/layout/target3"/>
    <dgm:cxn modelId="{857E4405-8FEA-40EE-86C8-5083ED297543}" type="presParOf" srcId="{112A494E-69EC-4A0D-8DFE-145FEA43FDA9}" destId="{9CFA102F-8B8C-44E3-95EA-56757A049489}" srcOrd="2" destOrd="0" presId="urn:microsoft.com/office/officeart/2005/8/layout/target3"/>
    <dgm:cxn modelId="{D55E25C4-9460-41F8-A60B-BFCA1316BB9E}" type="presParOf" srcId="{112A494E-69EC-4A0D-8DFE-145FEA43FDA9}" destId="{D003F06F-5282-4B8D-9075-718E4AA688D8}" srcOrd="3" destOrd="0" presId="urn:microsoft.com/office/officeart/2005/8/layout/target3"/>
    <dgm:cxn modelId="{3CC6357C-99E4-4FFB-882B-EC43D5CFC10F}" type="presParOf" srcId="{112A494E-69EC-4A0D-8DFE-145FEA43FDA9}" destId="{CA5A6AEF-A8F2-4695-AB1B-6865475A6F53}" srcOrd="4" destOrd="0" presId="urn:microsoft.com/office/officeart/2005/8/layout/target3"/>
    <dgm:cxn modelId="{35A1AD9B-05A0-46A8-B6D7-45CF6F6643DD}" type="presParOf" srcId="{112A494E-69EC-4A0D-8DFE-145FEA43FDA9}" destId="{AB0430C9-95EC-454C-92D6-912CE1A296AD}" srcOrd="5" destOrd="0" presId="urn:microsoft.com/office/officeart/2005/8/layout/target3"/>
    <dgm:cxn modelId="{CCB6DA59-CB9C-47A4-B4DC-0A2D8A0A3002}" type="presParOf" srcId="{112A494E-69EC-4A0D-8DFE-145FEA43FDA9}" destId="{4AA4B408-FCED-43DE-ABED-E25875713C10}" srcOrd="6" destOrd="0" presId="urn:microsoft.com/office/officeart/2005/8/layout/target3"/>
    <dgm:cxn modelId="{575737A9-07BF-40A8-AD08-3BB545AE896F}" type="presParOf" srcId="{112A494E-69EC-4A0D-8DFE-145FEA43FDA9}" destId="{A419B88C-A189-406B-8246-1FE6D0ABA9D2}"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1EB5968-02A3-476E-87D8-C2F3EA7E67F3}" type="doc">
      <dgm:prSet loTypeId="urn:microsoft.com/office/officeart/2005/8/layout/vList3#5" loCatId="list" qsTypeId="urn:microsoft.com/office/officeart/2005/8/quickstyle/simple3" qsCatId="simple" csTypeId="urn:microsoft.com/office/officeart/2005/8/colors/colorful2" csCatId="colorful" phldr="1"/>
      <dgm:spPr/>
      <dgm:t>
        <a:bodyPr/>
        <a:lstStyle/>
        <a:p>
          <a:endParaRPr lang="es-ES"/>
        </a:p>
      </dgm:t>
    </dgm:pt>
    <dgm:pt modelId="{23D5931C-82ED-438A-A2A2-A2190DA5DF5F}">
      <dgm:prSet custT="1"/>
      <dgm:spPr/>
      <dgm:t>
        <a:bodyPr/>
        <a:lstStyle/>
        <a:p>
          <a:pPr rtl="0"/>
          <a:r>
            <a:rPr lang="es-ES" sz="1400" dirty="0" smtClean="0"/>
            <a:t>Al tratarse de un sistema de seguridad social que cubre contingencias y que las mismas están relacionadas con eventos aleatorios que afectan a la población cubierta, los  egresos del ISSFA son altamente volátiles, lo que genera incertidumbre a su flujo de caja. Sin embargo, las pensiones que constituyen un rubro importante por su impacto y volumen de recursos que gestiona, es más previsible y su volatilidad viene dada básicamente por las variaciones en el pago de los décimos que son estacionales, por lo que un tratamiento diferenciado reduce los niveles de incertidumbre en los flujos. Los ingresos son volátiles debido a su dependencia del Ministerio de Finanzas y por tanto de la liquidez de la caja fiscal, lo que genera desfases en los ingresos programados y la necesidad de utilizar parte de las reservas de los seguros que están invertidas. </a:t>
          </a:r>
          <a:endParaRPr lang="es-ES" sz="1400" dirty="0"/>
        </a:p>
      </dgm:t>
    </dgm:pt>
    <dgm:pt modelId="{7BBBC6FB-4BF9-4C54-8ED6-B02DD79C781D}" type="parTrans" cxnId="{F2EEF03B-4893-425E-8B55-FC66E7FFBDEF}">
      <dgm:prSet/>
      <dgm:spPr/>
      <dgm:t>
        <a:bodyPr/>
        <a:lstStyle/>
        <a:p>
          <a:endParaRPr lang="es-ES" sz="2400"/>
        </a:p>
      </dgm:t>
    </dgm:pt>
    <dgm:pt modelId="{1EC80D91-4AAE-475C-A2DB-004A1875E88D}" type="sibTrans" cxnId="{F2EEF03B-4893-425E-8B55-FC66E7FFBDEF}">
      <dgm:prSet/>
      <dgm:spPr/>
      <dgm:t>
        <a:bodyPr/>
        <a:lstStyle/>
        <a:p>
          <a:endParaRPr lang="es-ES" sz="2400"/>
        </a:p>
      </dgm:t>
    </dgm:pt>
    <dgm:pt modelId="{22109946-887E-445F-98EE-DBB2B7DD2FCE}">
      <dgm:prSet custT="1"/>
      <dgm:spPr/>
      <dgm:t>
        <a:bodyPr/>
        <a:lstStyle/>
        <a:p>
          <a:pPr rtl="0"/>
          <a:r>
            <a:rPr lang="es-ES" sz="1400" dirty="0" smtClean="0"/>
            <a:t>La actual gestión de Tesorería , orientada a cubrir los egresos semanales estimados mediante inversiones de corto plazo en el sistema financiero con vencimientos iguales a la estimación más un margen de seguridad, y el mantener una política de al menos tres meses de liquidez, genera excedentes improductivos cuando los egresos reales son iguales o menores que lo estimado y no permite la colocación de recursos a más largo plazo en la búsqueda de mejores niveles de rentabilidad, considerando que las inversiones de corto plazo en el sistema financiero están afectadas con techos de rentabilidad determinados por el Banco Central del Ecuador.  Este esquema de gestión del flujo de caja ,se vuelve más complejo cuando los vencimientos de las inversiones coinciden con las transferencias por parte del Ministerio de Finanzas, lo que genera altos volúmenes de recursos que deben ser invertidos, y que no necesariamente pueden ser captados por el sistema financiero en un momento determinado.</a:t>
          </a:r>
          <a:endParaRPr lang="es-ES" sz="1400" dirty="0"/>
        </a:p>
      </dgm:t>
    </dgm:pt>
    <dgm:pt modelId="{1014153D-1AE0-4D88-9501-F557B70ABD74}" type="sibTrans" cxnId="{D27F16D7-548C-4909-A1E5-08AAF6F676F0}">
      <dgm:prSet/>
      <dgm:spPr/>
      <dgm:t>
        <a:bodyPr/>
        <a:lstStyle/>
        <a:p>
          <a:endParaRPr lang="es-ES" sz="2400"/>
        </a:p>
      </dgm:t>
    </dgm:pt>
    <dgm:pt modelId="{ADA3C8EB-2EC4-48B3-A2AB-DC663A1D8F35}" type="parTrans" cxnId="{D27F16D7-548C-4909-A1E5-08AAF6F676F0}">
      <dgm:prSet/>
      <dgm:spPr/>
      <dgm:t>
        <a:bodyPr/>
        <a:lstStyle/>
        <a:p>
          <a:endParaRPr lang="es-ES" sz="2400"/>
        </a:p>
      </dgm:t>
    </dgm:pt>
    <dgm:pt modelId="{6672A6B1-957F-4D3F-9DE4-56DA3C33E276}" type="pres">
      <dgm:prSet presAssocID="{B1EB5968-02A3-476E-87D8-C2F3EA7E67F3}" presName="linearFlow" presStyleCnt="0">
        <dgm:presLayoutVars>
          <dgm:dir/>
          <dgm:resizeHandles val="exact"/>
        </dgm:presLayoutVars>
      </dgm:prSet>
      <dgm:spPr/>
      <dgm:t>
        <a:bodyPr/>
        <a:lstStyle/>
        <a:p>
          <a:endParaRPr lang="es-ES"/>
        </a:p>
      </dgm:t>
    </dgm:pt>
    <dgm:pt modelId="{2765F501-B7CB-4123-AEB4-C1C78761F5C7}" type="pres">
      <dgm:prSet presAssocID="{23D5931C-82ED-438A-A2A2-A2190DA5DF5F}" presName="composite" presStyleCnt="0"/>
      <dgm:spPr/>
    </dgm:pt>
    <dgm:pt modelId="{C978317F-7613-49D0-A33A-F8A93BBBC7F6}" type="pres">
      <dgm:prSet presAssocID="{23D5931C-82ED-438A-A2A2-A2190DA5DF5F}" presName="imgShp" presStyleLbl="fgImgPlace1" presStyleIdx="0" presStyleCnt="2" custLinFactNeighborX="-41751"/>
      <dgm:spPr>
        <a:blipFill rotWithShape="1">
          <a:blip xmlns:r="http://schemas.openxmlformats.org/officeDocument/2006/relationships" r:embed="rId1"/>
          <a:stretch>
            <a:fillRect/>
          </a:stretch>
        </a:blipFill>
      </dgm:spPr>
      <dgm:t>
        <a:bodyPr/>
        <a:lstStyle/>
        <a:p>
          <a:endParaRPr lang="es-ES"/>
        </a:p>
      </dgm:t>
    </dgm:pt>
    <dgm:pt modelId="{D0A4230A-B495-45F9-95A5-454D2AD3721D}" type="pres">
      <dgm:prSet presAssocID="{23D5931C-82ED-438A-A2A2-A2190DA5DF5F}" presName="txShp" presStyleLbl="node1" presStyleIdx="0" presStyleCnt="2" custScaleX="137376" custScaleY="147786" custLinFactNeighborX="3651" custLinFactNeighborY="-1394">
        <dgm:presLayoutVars>
          <dgm:bulletEnabled val="1"/>
        </dgm:presLayoutVars>
      </dgm:prSet>
      <dgm:spPr/>
      <dgm:t>
        <a:bodyPr/>
        <a:lstStyle/>
        <a:p>
          <a:endParaRPr lang="es-ES"/>
        </a:p>
      </dgm:t>
    </dgm:pt>
    <dgm:pt modelId="{0B9E4C3B-AA86-40F5-8CC5-62082CF8A567}" type="pres">
      <dgm:prSet presAssocID="{1EC80D91-4AAE-475C-A2DB-004A1875E88D}" presName="spacing" presStyleCnt="0"/>
      <dgm:spPr/>
    </dgm:pt>
    <dgm:pt modelId="{6483CAB1-1563-4208-AA04-76B98E1E57ED}" type="pres">
      <dgm:prSet presAssocID="{22109946-887E-445F-98EE-DBB2B7DD2FCE}" presName="composite" presStyleCnt="0"/>
      <dgm:spPr/>
    </dgm:pt>
    <dgm:pt modelId="{33ABF8CF-E1D4-47F4-8864-56F799136F0D}" type="pres">
      <dgm:prSet presAssocID="{22109946-887E-445F-98EE-DBB2B7DD2FCE}" presName="imgShp" presStyleLbl="fgImgPlace1" presStyleIdx="1" presStyleCnt="2" custLinFactNeighborX="-41751"/>
      <dgm:spPr>
        <a:blipFill rotWithShape="1">
          <a:blip xmlns:r="http://schemas.openxmlformats.org/officeDocument/2006/relationships" r:embed="rId2"/>
          <a:stretch>
            <a:fillRect/>
          </a:stretch>
        </a:blipFill>
      </dgm:spPr>
    </dgm:pt>
    <dgm:pt modelId="{665D8F65-E92E-45FF-802F-341F7EC2F797}" type="pres">
      <dgm:prSet presAssocID="{22109946-887E-445F-98EE-DBB2B7DD2FCE}" presName="txShp" presStyleLbl="node1" presStyleIdx="1" presStyleCnt="2" custScaleX="137376" custScaleY="187828">
        <dgm:presLayoutVars>
          <dgm:bulletEnabled val="1"/>
        </dgm:presLayoutVars>
      </dgm:prSet>
      <dgm:spPr/>
      <dgm:t>
        <a:bodyPr/>
        <a:lstStyle/>
        <a:p>
          <a:endParaRPr lang="es-ES"/>
        </a:p>
      </dgm:t>
    </dgm:pt>
  </dgm:ptLst>
  <dgm:cxnLst>
    <dgm:cxn modelId="{996B1706-6668-42E4-86A4-3B86D9CFF918}" type="presOf" srcId="{23D5931C-82ED-438A-A2A2-A2190DA5DF5F}" destId="{D0A4230A-B495-45F9-95A5-454D2AD3721D}" srcOrd="0" destOrd="0" presId="urn:microsoft.com/office/officeart/2005/8/layout/vList3#5"/>
    <dgm:cxn modelId="{774D2B95-4959-4BBE-9810-9805137748B1}" type="presOf" srcId="{22109946-887E-445F-98EE-DBB2B7DD2FCE}" destId="{665D8F65-E92E-45FF-802F-341F7EC2F797}" srcOrd="0" destOrd="0" presId="urn:microsoft.com/office/officeart/2005/8/layout/vList3#5"/>
    <dgm:cxn modelId="{2575B1FC-C8E8-4644-BE23-4E1FC80BF1F0}" type="presOf" srcId="{B1EB5968-02A3-476E-87D8-C2F3EA7E67F3}" destId="{6672A6B1-957F-4D3F-9DE4-56DA3C33E276}" srcOrd="0" destOrd="0" presId="urn:microsoft.com/office/officeart/2005/8/layout/vList3#5"/>
    <dgm:cxn modelId="{F2EEF03B-4893-425E-8B55-FC66E7FFBDEF}" srcId="{B1EB5968-02A3-476E-87D8-C2F3EA7E67F3}" destId="{23D5931C-82ED-438A-A2A2-A2190DA5DF5F}" srcOrd="0" destOrd="0" parTransId="{7BBBC6FB-4BF9-4C54-8ED6-B02DD79C781D}" sibTransId="{1EC80D91-4AAE-475C-A2DB-004A1875E88D}"/>
    <dgm:cxn modelId="{D27F16D7-548C-4909-A1E5-08AAF6F676F0}" srcId="{B1EB5968-02A3-476E-87D8-C2F3EA7E67F3}" destId="{22109946-887E-445F-98EE-DBB2B7DD2FCE}" srcOrd="1" destOrd="0" parTransId="{ADA3C8EB-2EC4-48B3-A2AB-DC663A1D8F35}" sibTransId="{1014153D-1AE0-4D88-9501-F557B70ABD74}"/>
    <dgm:cxn modelId="{2B3C8076-77B1-4173-8C61-CD28EAAA6839}" type="presParOf" srcId="{6672A6B1-957F-4D3F-9DE4-56DA3C33E276}" destId="{2765F501-B7CB-4123-AEB4-C1C78761F5C7}" srcOrd="0" destOrd="0" presId="urn:microsoft.com/office/officeart/2005/8/layout/vList3#5"/>
    <dgm:cxn modelId="{95948A32-4418-4B97-A501-00DE27C8DAA3}" type="presParOf" srcId="{2765F501-B7CB-4123-AEB4-C1C78761F5C7}" destId="{C978317F-7613-49D0-A33A-F8A93BBBC7F6}" srcOrd="0" destOrd="0" presId="urn:microsoft.com/office/officeart/2005/8/layout/vList3#5"/>
    <dgm:cxn modelId="{C817444D-DA06-4279-819D-5742D104872A}" type="presParOf" srcId="{2765F501-B7CB-4123-AEB4-C1C78761F5C7}" destId="{D0A4230A-B495-45F9-95A5-454D2AD3721D}" srcOrd="1" destOrd="0" presId="urn:microsoft.com/office/officeart/2005/8/layout/vList3#5"/>
    <dgm:cxn modelId="{F04725EC-2AC3-46F4-8810-8FAE75977AB1}" type="presParOf" srcId="{6672A6B1-957F-4D3F-9DE4-56DA3C33E276}" destId="{0B9E4C3B-AA86-40F5-8CC5-62082CF8A567}" srcOrd="1" destOrd="0" presId="urn:microsoft.com/office/officeart/2005/8/layout/vList3#5"/>
    <dgm:cxn modelId="{FB7A9842-2814-42C4-8C90-088D9DCF0ED0}" type="presParOf" srcId="{6672A6B1-957F-4D3F-9DE4-56DA3C33E276}" destId="{6483CAB1-1563-4208-AA04-76B98E1E57ED}" srcOrd="2" destOrd="0" presId="urn:microsoft.com/office/officeart/2005/8/layout/vList3#5"/>
    <dgm:cxn modelId="{2AD73A28-E7B9-4057-8FEA-53E67EA2CC0E}" type="presParOf" srcId="{6483CAB1-1563-4208-AA04-76B98E1E57ED}" destId="{33ABF8CF-E1D4-47F4-8864-56F799136F0D}" srcOrd="0" destOrd="0" presId="urn:microsoft.com/office/officeart/2005/8/layout/vList3#5"/>
    <dgm:cxn modelId="{1C18E63C-F46A-4274-ABB4-FACB07234D04}" type="presParOf" srcId="{6483CAB1-1563-4208-AA04-76B98E1E57ED}" destId="{665D8F65-E92E-45FF-802F-341F7EC2F797}" srcOrd="1" destOrd="0" presId="urn:microsoft.com/office/officeart/2005/8/layout/vList3#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1EB5968-02A3-476E-87D8-C2F3EA7E67F3}" type="doc">
      <dgm:prSet loTypeId="urn:microsoft.com/office/officeart/2005/8/layout/vList3#5" loCatId="list" qsTypeId="urn:microsoft.com/office/officeart/2005/8/quickstyle/simple3" qsCatId="simple" csTypeId="urn:microsoft.com/office/officeart/2005/8/colors/colorful2" csCatId="colorful" phldr="1"/>
      <dgm:spPr/>
      <dgm:t>
        <a:bodyPr/>
        <a:lstStyle/>
        <a:p>
          <a:endParaRPr lang="es-ES"/>
        </a:p>
      </dgm:t>
    </dgm:pt>
    <dgm:pt modelId="{23D5931C-82ED-438A-A2A2-A2190DA5DF5F}">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es-ES" sz="1400" dirty="0" smtClean="0"/>
            <a:t>De los modelos analizados en el presente estudio, el de Miller y </a:t>
          </a:r>
          <a:r>
            <a:rPr lang="es-ES" sz="1400" dirty="0" err="1" smtClean="0"/>
            <a:t>Orr</a:t>
          </a:r>
          <a:r>
            <a:rPr lang="es-ES" sz="1400" dirty="0" smtClean="0"/>
            <a:t>, dada la gran volatilidad de los saldos de caja de la seguridad social militar  por el desfase entre ingresos generalmente mensuales frente a egresos diarios, y la propia volatilidad de los egresos, establece límites óptimos de gestión de estos flujos muy elevados, lo que determina la existencia de altos saldos sin invertir, en tanto el modelo de </a:t>
          </a:r>
          <a:r>
            <a:rPr lang="es-ES" sz="1400" dirty="0" err="1" smtClean="0"/>
            <a:t>Baumol</a:t>
          </a:r>
          <a:r>
            <a:rPr lang="es-ES" sz="1400" dirty="0" smtClean="0"/>
            <a:t>, se ajusta más especialmente cuando la cuarta semana del mes anterior en que se paga las pensiones, se lo asume como primera del mes siguiente. El modelo propuesto es un “</a:t>
          </a:r>
          <a:r>
            <a:rPr lang="es-ES" sz="1400" dirty="0" err="1" smtClean="0"/>
            <a:t>Baumol</a:t>
          </a:r>
          <a:r>
            <a:rPr lang="es-ES" sz="1400" dirty="0" smtClean="0"/>
            <a:t> Mixto”, que aplica </a:t>
          </a:r>
          <a:r>
            <a:rPr lang="es-ES" sz="1400" dirty="0" err="1" smtClean="0"/>
            <a:t>Baumol</a:t>
          </a:r>
          <a:r>
            <a:rPr lang="es-ES" sz="1400" dirty="0" smtClean="0"/>
            <a:t> a los egresos sin considerar las pensiones pues se considera que es un rubro  más previsible y cuyo pago debe ser programado de manera paralela. Considerando el año 2012, con Miller y </a:t>
          </a:r>
          <a:r>
            <a:rPr lang="es-ES" sz="1400" dirty="0" err="1" smtClean="0"/>
            <a:t>Orr</a:t>
          </a:r>
          <a:r>
            <a:rPr lang="es-ES" sz="1400" dirty="0" smtClean="0"/>
            <a:t> se tienen saldos de caja un 48% más altos que con el sistema que actualmente utiliza el ISSFA, con </a:t>
          </a:r>
          <a:r>
            <a:rPr lang="es-ES" sz="1400" dirty="0" err="1" smtClean="0"/>
            <a:t>Baumol</a:t>
          </a:r>
          <a:r>
            <a:rPr lang="es-ES" sz="1400" dirty="0" smtClean="0"/>
            <a:t> se incrementa en al menos un 70%; sin embargo, con </a:t>
          </a:r>
          <a:r>
            <a:rPr lang="es-ES" sz="1400" dirty="0" err="1" smtClean="0"/>
            <a:t>Baumol</a:t>
          </a:r>
          <a:r>
            <a:rPr lang="es-ES" sz="1400" dirty="0" smtClean="0"/>
            <a:t> Mixto se reduce a un 43%, y permite: reducir el número de operaciones de inversión, planificar inversiones a mayor plazo en la búsqueda de mejores niveles de rentabilidad y reduce los recursos improductivos.</a:t>
          </a:r>
          <a:endParaRPr lang="es-ES" sz="1400" dirty="0"/>
        </a:p>
      </dgm:t>
    </dgm:pt>
    <dgm:pt modelId="{7BBBC6FB-4BF9-4C54-8ED6-B02DD79C781D}" type="parTrans" cxnId="{F2EEF03B-4893-425E-8B55-FC66E7FFBDEF}">
      <dgm:prSet/>
      <dgm:spPr/>
      <dgm:t>
        <a:bodyPr/>
        <a:lstStyle/>
        <a:p>
          <a:endParaRPr lang="es-ES"/>
        </a:p>
      </dgm:t>
    </dgm:pt>
    <dgm:pt modelId="{1EC80D91-4AAE-475C-A2DB-004A1875E88D}" type="sibTrans" cxnId="{F2EEF03B-4893-425E-8B55-FC66E7FFBDEF}">
      <dgm:prSet/>
      <dgm:spPr/>
      <dgm:t>
        <a:bodyPr/>
        <a:lstStyle/>
        <a:p>
          <a:endParaRPr lang="es-ES"/>
        </a:p>
      </dgm:t>
    </dgm:pt>
    <dgm:pt modelId="{6672A6B1-957F-4D3F-9DE4-56DA3C33E276}" type="pres">
      <dgm:prSet presAssocID="{B1EB5968-02A3-476E-87D8-C2F3EA7E67F3}" presName="linearFlow" presStyleCnt="0">
        <dgm:presLayoutVars>
          <dgm:dir/>
          <dgm:resizeHandles val="exact"/>
        </dgm:presLayoutVars>
      </dgm:prSet>
      <dgm:spPr/>
      <dgm:t>
        <a:bodyPr/>
        <a:lstStyle/>
        <a:p>
          <a:endParaRPr lang="es-ES"/>
        </a:p>
      </dgm:t>
    </dgm:pt>
    <dgm:pt modelId="{2765F501-B7CB-4123-AEB4-C1C78761F5C7}" type="pres">
      <dgm:prSet presAssocID="{23D5931C-82ED-438A-A2A2-A2190DA5DF5F}" presName="composite" presStyleCnt="0"/>
      <dgm:spPr/>
    </dgm:pt>
    <dgm:pt modelId="{C978317F-7613-49D0-A33A-F8A93BBBC7F6}" type="pres">
      <dgm:prSet presAssocID="{23D5931C-82ED-438A-A2A2-A2190DA5DF5F}" presName="imgShp" presStyleLbl="fgImgPlace1" presStyleIdx="0" presStyleCnt="1" custLinFactNeighborX="-19304"/>
      <dgm:spPr>
        <a:blipFill rotWithShape="1">
          <a:blip xmlns:r="http://schemas.openxmlformats.org/officeDocument/2006/relationships" r:embed="rId1"/>
          <a:stretch>
            <a:fillRect/>
          </a:stretch>
        </a:blipFill>
      </dgm:spPr>
    </dgm:pt>
    <dgm:pt modelId="{D0A4230A-B495-45F9-95A5-454D2AD3721D}" type="pres">
      <dgm:prSet presAssocID="{23D5931C-82ED-438A-A2A2-A2190DA5DF5F}" presName="txShp" presStyleLbl="node1" presStyleIdx="0" presStyleCnt="1" custScaleX="128199" custScaleY="149720">
        <dgm:presLayoutVars>
          <dgm:bulletEnabled val="1"/>
        </dgm:presLayoutVars>
      </dgm:prSet>
      <dgm:spPr/>
      <dgm:t>
        <a:bodyPr/>
        <a:lstStyle/>
        <a:p>
          <a:endParaRPr lang="es-ES"/>
        </a:p>
      </dgm:t>
    </dgm:pt>
  </dgm:ptLst>
  <dgm:cxnLst>
    <dgm:cxn modelId="{F2EEF03B-4893-425E-8B55-FC66E7FFBDEF}" srcId="{B1EB5968-02A3-476E-87D8-C2F3EA7E67F3}" destId="{23D5931C-82ED-438A-A2A2-A2190DA5DF5F}" srcOrd="0" destOrd="0" parTransId="{7BBBC6FB-4BF9-4C54-8ED6-B02DD79C781D}" sibTransId="{1EC80D91-4AAE-475C-A2DB-004A1875E88D}"/>
    <dgm:cxn modelId="{94F46A60-C891-49B3-99FE-CB02764D8468}" type="presOf" srcId="{B1EB5968-02A3-476E-87D8-C2F3EA7E67F3}" destId="{6672A6B1-957F-4D3F-9DE4-56DA3C33E276}" srcOrd="0" destOrd="0" presId="urn:microsoft.com/office/officeart/2005/8/layout/vList3#5"/>
    <dgm:cxn modelId="{B02F64A7-2F9A-44A1-B699-F94BAA0B4428}" type="presOf" srcId="{23D5931C-82ED-438A-A2A2-A2190DA5DF5F}" destId="{D0A4230A-B495-45F9-95A5-454D2AD3721D}" srcOrd="0" destOrd="0" presId="urn:microsoft.com/office/officeart/2005/8/layout/vList3#5"/>
    <dgm:cxn modelId="{21B04AE2-98FB-4109-8163-5C3E3D91CC84}" type="presParOf" srcId="{6672A6B1-957F-4D3F-9DE4-56DA3C33E276}" destId="{2765F501-B7CB-4123-AEB4-C1C78761F5C7}" srcOrd="0" destOrd="0" presId="urn:microsoft.com/office/officeart/2005/8/layout/vList3#5"/>
    <dgm:cxn modelId="{0BF4D63E-4C15-4E82-93A8-36616FE50F19}" type="presParOf" srcId="{2765F501-B7CB-4123-AEB4-C1C78761F5C7}" destId="{C978317F-7613-49D0-A33A-F8A93BBBC7F6}" srcOrd="0" destOrd="0" presId="urn:microsoft.com/office/officeart/2005/8/layout/vList3#5"/>
    <dgm:cxn modelId="{C3ED84B6-E8FD-4446-AD7A-51507F2D7516}" type="presParOf" srcId="{2765F501-B7CB-4123-AEB4-C1C78761F5C7}" destId="{D0A4230A-B495-45F9-95A5-454D2AD3721D}" srcOrd="1" destOrd="0" presId="urn:microsoft.com/office/officeart/2005/8/layout/vList3#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E4BCC-0BFA-4D6F-8C59-DE2A178F053E}">
      <dsp:nvSpPr>
        <dsp:cNvPr id="0" name=""/>
        <dsp:cNvSpPr/>
      </dsp:nvSpPr>
      <dsp:spPr>
        <a:xfrm rot="5400000">
          <a:off x="4825753" y="-2155682"/>
          <a:ext cx="1245256" cy="5559552"/>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rtl="0">
            <a:lnSpc>
              <a:spcPct val="150000"/>
            </a:lnSpc>
            <a:spcBef>
              <a:spcPct val="0"/>
            </a:spcBef>
            <a:spcAft>
              <a:spcPct val="15000"/>
            </a:spcAft>
            <a:buChar char="••"/>
          </a:pPr>
          <a:r>
            <a:rPr lang="es-ES" sz="1100" b="0" kern="1200" dirty="0" smtClean="0"/>
            <a:t>Diseñar y proponer un modelo de gestión de tesorería, que permita un uso eficiente de los excedentes de corto plazo de la Seguridad Social Militar, minimizando los saldos improductivos, liberando recursos para inversión a mayores plazos que generen mejores niveles de rentabilidad, sin poner en riesgo el pago oportuno de las prestaciones</a:t>
          </a:r>
          <a:r>
            <a:rPr lang="es-ES" sz="1100" kern="1200" dirty="0" smtClean="0"/>
            <a:t>.   </a:t>
          </a:r>
          <a:endParaRPr lang="es-ES" sz="1100" kern="1200" dirty="0"/>
        </a:p>
      </dsp:txBody>
      <dsp:txXfrm rot="-5400000">
        <a:off x="2668605" y="62254"/>
        <a:ext cx="5498764" cy="1123680"/>
      </dsp:txXfrm>
    </dsp:sp>
    <dsp:sp modelId="{AB889722-E2EA-4576-9A99-39679E41AE00}">
      <dsp:nvSpPr>
        <dsp:cNvPr id="0" name=""/>
        <dsp:cNvSpPr/>
      </dsp:nvSpPr>
      <dsp:spPr>
        <a:xfrm>
          <a:off x="458642" y="75767"/>
          <a:ext cx="2209963" cy="1096651"/>
        </a:xfrm>
        <a:prstGeom prst="roundRect">
          <a:avLst/>
        </a:prstGeom>
        <a:gradFill rotWithShape="0">
          <a:gsLst>
            <a:gs pos="0">
              <a:schemeClr val="accent2">
                <a:hueOff val="0"/>
                <a:satOff val="0"/>
                <a:lumOff val="0"/>
                <a:alphaOff val="0"/>
                <a:tint val="1000"/>
              </a:schemeClr>
            </a:gs>
            <a:gs pos="68000">
              <a:schemeClr val="accent2">
                <a:hueOff val="0"/>
                <a:satOff val="0"/>
                <a:lumOff val="0"/>
                <a:alphaOff val="0"/>
                <a:tint val="77000"/>
              </a:schemeClr>
            </a:gs>
            <a:gs pos="81000">
              <a:schemeClr val="accent2">
                <a:hueOff val="0"/>
                <a:satOff val="0"/>
                <a:lumOff val="0"/>
                <a:alphaOff val="0"/>
                <a:tint val="79000"/>
              </a:schemeClr>
            </a:gs>
            <a:gs pos="86000">
              <a:schemeClr val="accent2">
                <a:hueOff val="0"/>
                <a:satOff val="0"/>
                <a:lumOff val="0"/>
                <a:alphaOff val="0"/>
                <a:tint val="73000"/>
              </a:schemeClr>
            </a:gs>
            <a:gs pos="100000">
              <a:schemeClr val="accent2">
                <a:hueOff val="0"/>
                <a:satOff val="0"/>
                <a:lumOff val="0"/>
                <a:alphaOff val="0"/>
                <a:tint val="35000"/>
              </a:schemeClr>
            </a:gs>
          </a:gsLst>
          <a:lin ang="5400000" scaled="1"/>
        </a:gradFill>
        <a:ln>
          <a:noFill/>
        </a:ln>
        <a:effectLst>
          <a:glow rad="63500">
            <a:schemeClr val="accent2">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rtl="0">
            <a:lnSpc>
              <a:spcPct val="150000"/>
            </a:lnSpc>
            <a:spcBef>
              <a:spcPct val="0"/>
            </a:spcBef>
            <a:spcAft>
              <a:spcPct val="35000"/>
            </a:spcAft>
          </a:pPr>
          <a:r>
            <a:rPr lang="es-ES" sz="2000" b="1" kern="1200" smtClean="0"/>
            <a:t>OBJETIVO GENERAL </a:t>
          </a:r>
          <a:endParaRPr lang="es-ES" sz="2000" kern="1200"/>
        </a:p>
      </dsp:txBody>
      <dsp:txXfrm>
        <a:off x="512176" y="129301"/>
        <a:ext cx="2102895" cy="989583"/>
      </dsp:txXfrm>
    </dsp:sp>
    <dsp:sp modelId="{D2EC07F8-4086-4D30-9B04-781A357EFF2A}">
      <dsp:nvSpPr>
        <dsp:cNvPr id="0" name=""/>
        <dsp:cNvSpPr/>
      </dsp:nvSpPr>
      <dsp:spPr>
        <a:xfrm rot="5400000">
          <a:off x="4825753" y="-832597"/>
          <a:ext cx="1245256" cy="5559552"/>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rtl="0">
            <a:lnSpc>
              <a:spcPct val="150000"/>
            </a:lnSpc>
            <a:spcBef>
              <a:spcPct val="0"/>
            </a:spcBef>
            <a:spcAft>
              <a:spcPct val="15000"/>
            </a:spcAft>
            <a:buChar char="••"/>
          </a:pPr>
          <a:r>
            <a:rPr lang="es-ES" sz="1100" kern="1200" dirty="0" smtClean="0"/>
            <a:t>Estudiar el comportamiento del flujo de egresos por pago de las prestaciones de los diferentes seguros y fondos de la Seguridad Social Militar, y la naturaleza de los desfases con el flujo de ingresos del sistema.</a:t>
          </a:r>
          <a:endParaRPr lang="es-ES" sz="1100" kern="1200" dirty="0"/>
        </a:p>
      </dsp:txBody>
      <dsp:txXfrm rot="-5400000">
        <a:off x="2668605" y="1385339"/>
        <a:ext cx="5498764" cy="1123680"/>
      </dsp:txXfrm>
    </dsp:sp>
    <dsp:sp modelId="{28546E76-AB5A-4444-A0D9-3B65EED44ED9}">
      <dsp:nvSpPr>
        <dsp:cNvPr id="0" name=""/>
        <dsp:cNvSpPr/>
      </dsp:nvSpPr>
      <dsp:spPr>
        <a:xfrm>
          <a:off x="458642" y="1398853"/>
          <a:ext cx="2209963" cy="1096651"/>
        </a:xfrm>
        <a:prstGeom prst="roundRect">
          <a:avLst/>
        </a:prstGeom>
        <a:gradFill rotWithShape="0">
          <a:gsLst>
            <a:gs pos="0">
              <a:schemeClr val="accent3">
                <a:hueOff val="0"/>
                <a:satOff val="0"/>
                <a:lumOff val="0"/>
                <a:alphaOff val="0"/>
                <a:tint val="1000"/>
              </a:schemeClr>
            </a:gs>
            <a:gs pos="68000">
              <a:schemeClr val="accent3">
                <a:hueOff val="0"/>
                <a:satOff val="0"/>
                <a:lumOff val="0"/>
                <a:alphaOff val="0"/>
                <a:tint val="77000"/>
              </a:schemeClr>
            </a:gs>
            <a:gs pos="81000">
              <a:schemeClr val="accent3">
                <a:hueOff val="0"/>
                <a:satOff val="0"/>
                <a:lumOff val="0"/>
                <a:alphaOff val="0"/>
                <a:tint val="79000"/>
              </a:schemeClr>
            </a:gs>
            <a:gs pos="86000">
              <a:schemeClr val="accent3">
                <a:hueOff val="0"/>
                <a:satOff val="0"/>
                <a:lumOff val="0"/>
                <a:alphaOff val="0"/>
                <a:tint val="73000"/>
              </a:schemeClr>
            </a:gs>
            <a:gs pos="100000">
              <a:schemeClr val="accent3">
                <a:hueOff val="0"/>
                <a:satOff val="0"/>
                <a:lumOff val="0"/>
                <a:alphaOff val="0"/>
                <a:tint val="35000"/>
              </a:schemeClr>
            </a:gs>
          </a:gsLst>
          <a:lin ang="5400000" scaled="1"/>
        </a:gradFill>
        <a:ln>
          <a:noFill/>
        </a:ln>
        <a:effectLst>
          <a:glow rad="63500">
            <a:schemeClr val="accent3">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rtl="0">
            <a:lnSpc>
              <a:spcPct val="150000"/>
            </a:lnSpc>
            <a:spcBef>
              <a:spcPct val="0"/>
            </a:spcBef>
            <a:spcAft>
              <a:spcPct val="35000"/>
            </a:spcAft>
          </a:pPr>
          <a:r>
            <a:rPr lang="es-ES" sz="2000" b="1" kern="1200" dirty="0" smtClean="0"/>
            <a:t>OBJETIVO ESPECÍFICO 1</a:t>
          </a:r>
          <a:endParaRPr lang="es-ES" sz="2000" kern="1200" dirty="0"/>
        </a:p>
      </dsp:txBody>
      <dsp:txXfrm>
        <a:off x="512176" y="1452387"/>
        <a:ext cx="2102895" cy="989583"/>
      </dsp:txXfrm>
    </dsp:sp>
    <dsp:sp modelId="{15B1E8DF-9E0B-443B-8EA7-3CEC004E95CB}">
      <dsp:nvSpPr>
        <dsp:cNvPr id="0" name=""/>
        <dsp:cNvSpPr/>
      </dsp:nvSpPr>
      <dsp:spPr>
        <a:xfrm rot="5400000">
          <a:off x="4825753" y="490488"/>
          <a:ext cx="1245256" cy="5559552"/>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rtl="0">
            <a:lnSpc>
              <a:spcPct val="150000"/>
            </a:lnSpc>
            <a:spcBef>
              <a:spcPct val="0"/>
            </a:spcBef>
            <a:spcAft>
              <a:spcPct val="15000"/>
            </a:spcAft>
            <a:buChar char="••"/>
          </a:pPr>
          <a:r>
            <a:rPr lang="es-ES" sz="1100" kern="1200" smtClean="0"/>
            <a:t>Analizar la generación de excedentes improductivos con la aplicación de la actual política de liquidez por parte de la Institución gestora de la Seguridad Social Militar, y su correlación con el ritmo de transferencias por parte del Estado.</a:t>
          </a:r>
          <a:endParaRPr lang="es-ES" sz="1100" kern="1200"/>
        </a:p>
      </dsp:txBody>
      <dsp:txXfrm rot="-5400000">
        <a:off x="2668605" y="2708424"/>
        <a:ext cx="5498764" cy="1123680"/>
      </dsp:txXfrm>
    </dsp:sp>
    <dsp:sp modelId="{620D5B73-57E1-4589-A49B-DCC8886B83EC}">
      <dsp:nvSpPr>
        <dsp:cNvPr id="0" name=""/>
        <dsp:cNvSpPr/>
      </dsp:nvSpPr>
      <dsp:spPr>
        <a:xfrm>
          <a:off x="458642" y="2721938"/>
          <a:ext cx="2209963" cy="1096651"/>
        </a:xfrm>
        <a:prstGeom prst="roundRect">
          <a:avLst/>
        </a:prstGeom>
        <a:gradFill rotWithShape="0">
          <a:gsLst>
            <a:gs pos="0">
              <a:schemeClr val="accent4">
                <a:hueOff val="0"/>
                <a:satOff val="0"/>
                <a:lumOff val="0"/>
                <a:alphaOff val="0"/>
                <a:tint val="1000"/>
              </a:schemeClr>
            </a:gs>
            <a:gs pos="68000">
              <a:schemeClr val="accent4">
                <a:hueOff val="0"/>
                <a:satOff val="0"/>
                <a:lumOff val="0"/>
                <a:alphaOff val="0"/>
                <a:tint val="77000"/>
              </a:schemeClr>
            </a:gs>
            <a:gs pos="81000">
              <a:schemeClr val="accent4">
                <a:hueOff val="0"/>
                <a:satOff val="0"/>
                <a:lumOff val="0"/>
                <a:alphaOff val="0"/>
                <a:tint val="79000"/>
              </a:schemeClr>
            </a:gs>
            <a:gs pos="86000">
              <a:schemeClr val="accent4">
                <a:hueOff val="0"/>
                <a:satOff val="0"/>
                <a:lumOff val="0"/>
                <a:alphaOff val="0"/>
                <a:tint val="73000"/>
              </a:schemeClr>
            </a:gs>
            <a:gs pos="100000">
              <a:schemeClr val="accent4">
                <a:hueOff val="0"/>
                <a:satOff val="0"/>
                <a:lumOff val="0"/>
                <a:alphaOff val="0"/>
                <a:tint val="35000"/>
              </a:schemeClr>
            </a:gs>
          </a:gsLst>
          <a:lin ang="5400000" scaled="1"/>
        </a:gradFill>
        <a:ln>
          <a:noFill/>
        </a:ln>
        <a:effectLst>
          <a:glow rad="63500">
            <a:schemeClr val="accent4">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rtl="0">
            <a:lnSpc>
              <a:spcPct val="150000"/>
            </a:lnSpc>
            <a:spcBef>
              <a:spcPct val="0"/>
            </a:spcBef>
            <a:spcAft>
              <a:spcPct val="35000"/>
            </a:spcAft>
          </a:pPr>
          <a:r>
            <a:rPr lang="es-ES" sz="2000" b="1" kern="1200" dirty="0" smtClean="0"/>
            <a:t>OBJETIVO ESPECÍFICO 2</a:t>
          </a:r>
          <a:endParaRPr lang="es-ES" sz="2000" kern="1200" dirty="0"/>
        </a:p>
      </dsp:txBody>
      <dsp:txXfrm>
        <a:off x="512176" y="2775472"/>
        <a:ext cx="2102895" cy="989583"/>
      </dsp:txXfrm>
    </dsp:sp>
    <dsp:sp modelId="{FEB378EC-7D91-46D4-A05D-B94CC73E8860}">
      <dsp:nvSpPr>
        <dsp:cNvPr id="0" name=""/>
        <dsp:cNvSpPr/>
      </dsp:nvSpPr>
      <dsp:spPr>
        <a:xfrm rot="5400000">
          <a:off x="4825753" y="1813573"/>
          <a:ext cx="1245256" cy="5559552"/>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rtl="0">
            <a:lnSpc>
              <a:spcPct val="150000"/>
            </a:lnSpc>
            <a:spcBef>
              <a:spcPct val="0"/>
            </a:spcBef>
            <a:spcAft>
              <a:spcPct val="15000"/>
            </a:spcAft>
            <a:buChar char="••"/>
          </a:pPr>
          <a:r>
            <a:rPr lang="es-ES" sz="1100" kern="1200" smtClean="0"/>
            <a:t>Analizar un modelo de gestión de tesorería que permita minimizar los recursos de liquidez improductivos sin poner en riesgo el pago oportuno y total de las prestaciones.</a:t>
          </a:r>
          <a:endParaRPr lang="es-ES" sz="1100" kern="1200"/>
        </a:p>
      </dsp:txBody>
      <dsp:txXfrm rot="-5400000">
        <a:off x="2668605" y="4031509"/>
        <a:ext cx="5498764" cy="1123680"/>
      </dsp:txXfrm>
    </dsp:sp>
    <dsp:sp modelId="{B6B38B98-8A07-4ECD-9ECB-DB01B917BF6C}">
      <dsp:nvSpPr>
        <dsp:cNvPr id="0" name=""/>
        <dsp:cNvSpPr/>
      </dsp:nvSpPr>
      <dsp:spPr>
        <a:xfrm>
          <a:off x="458642" y="4045024"/>
          <a:ext cx="2209963" cy="1096651"/>
        </a:xfrm>
        <a:prstGeom prst="roundRect">
          <a:avLst/>
        </a:prstGeom>
        <a:gradFill rotWithShape="0">
          <a:gsLst>
            <a:gs pos="0">
              <a:schemeClr val="accent5">
                <a:hueOff val="0"/>
                <a:satOff val="0"/>
                <a:lumOff val="0"/>
                <a:alphaOff val="0"/>
                <a:tint val="1000"/>
              </a:schemeClr>
            </a:gs>
            <a:gs pos="68000">
              <a:schemeClr val="accent5">
                <a:hueOff val="0"/>
                <a:satOff val="0"/>
                <a:lumOff val="0"/>
                <a:alphaOff val="0"/>
                <a:tint val="77000"/>
              </a:schemeClr>
            </a:gs>
            <a:gs pos="81000">
              <a:schemeClr val="accent5">
                <a:hueOff val="0"/>
                <a:satOff val="0"/>
                <a:lumOff val="0"/>
                <a:alphaOff val="0"/>
                <a:tint val="79000"/>
              </a:schemeClr>
            </a:gs>
            <a:gs pos="86000">
              <a:schemeClr val="accent5">
                <a:hueOff val="0"/>
                <a:satOff val="0"/>
                <a:lumOff val="0"/>
                <a:alphaOff val="0"/>
                <a:tint val="73000"/>
              </a:schemeClr>
            </a:gs>
            <a:gs pos="100000">
              <a:schemeClr val="accent5">
                <a:hueOff val="0"/>
                <a:satOff val="0"/>
                <a:lumOff val="0"/>
                <a:alphaOff val="0"/>
                <a:tint val="35000"/>
              </a:schemeClr>
            </a:gs>
          </a:gsLst>
          <a:lin ang="5400000" scaled="1"/>
        </a:gradFill>
        <a:ln>
          <a:noFill/>
        </a:ln>
        <a:effectLst>
          <a:glow rad="63500">
            <a:schemeClr val="accent5">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rtl="0">
            <a:lnSpc>
              <a:spcPct val="150000"/>
            </a:lnSpc>
            <a:spcBef>
              <a:spcPct val="0"/>
            </a:spcBef>
            <a:spcAft>
              <a:spcPct val="35000"/>
            </a:spcAft>
          </a:pPr>
          <a:r>
            <a:rPr lang="es-ES" sz="2000" b="1" kern="1200" dirty="0" smtClean="0"/>
            <a:t>OBJETIVO ESPECÍFICO 3</a:t>
          </a:r>
          <a:endParaRPr lang="es-ES" sz="2000" kern="1200" dirty="0"/>
        </a:p>
      </dsp:txBody>
      <dsp:txXfrm>
        <a:off x="512176" y="4098558"/>
        <a:ext cx="2102895" cy="98958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17330-9BDB-4B90-A757-9E9465CA02A3}">
      <dsp:nvSpPr>
        <dsp:cNvPr id="0" name=""/>
        <dsp:cNvSpPr/>
      </dsp:nvSpPr>
      <dsp:spPr>
        <a:xfrm>
          <a:off x="2664291" y="1527764"/>
          <a:ext cx="1368160" cy="1088874"/>
        </a:xfrm>
        <a:prstGeom prst="ellipse">
          <a:avLst/>
        </a:prstGeom>
        <a:gradFill rotWithShape="0">
          <a:gsLst>
            <a:gs pos="0">
              <a:schemeClr val="accent1">
                <a:hueOff val="0"/>
                <a:satOff val="0"/>
                <a:lumOff val="0"/>
                <a:alphaOff val="0"/>
                <a:tint val="1000"/>
              </a:schemeClr>
            </a:gs>
            <a:gs pos="68000">
              <a:schemeClr val="accent1">
                <a:hueOff val="0"/>
                <a:satOff val="0"/>
                <a:lumOff val="0"/>
                <a:alphaOff val="0"/>
                <a:tint val="77000"/>
              </a:schemeClr>
            </a:gs>
            <a:gs pos="81000">
              <a:schemeClr val="accent1">
                <a:hueOff val="0"/>
                <a:satOff val="0"/>
                <a:lumOff val="0"/>
                <a:alphaOff val="0"/>
                <a:tint val="79000"/>
              </a:schemeClr>
            </a:gs>
            <a:gs pos="86000">
              <a:schemeClr val="accent1">
                <a:hueOff val="0"/>
                <a:satOff val="0"/>
                <a:lumOff val="0"/>
                <a:alphaOff val="0"/>
                <a:tint val="73000"/>
              </a:schemeClr>
            </a:gs>
            <a:gs pos="100000">
              <a:schemeClr val="accent1">
                <a:hueOff val="0"/>
                <a:satOff val="0"/>
                <a:lumOff val="0"/>
                <a:alphaOff val="0"/>
                <a:tint val="3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es-ES" sz="1100" b="1" i="0" kern="1200" baseline="0" dirty="0" smtClean="0"/>
            <a:t>Prestaciones</a:t>
          </a:r>
          <a:endParaRPr lang="es-ES" sz="1100" b="1" i="0" kern="1200" baseline="0" dirty="0"/>
        </a:p>
      </dsp:txBody>
      <dsp:txXfrm>
        <a:off x="2864653" y="1687226"/>
        <a:ext cx="967436" cy="769950"/>
      </dsp:txXfrm>
    </dsp:sp>
    <dsp:sp modelId="{0AFC17D5-F349-46FE-9EC5-18A0A71CC348}">
      <dsp:nvSpPr>
        <dsp:cNvPr id="0" name=""/>
        <dsp:cNvSpPr/>
      </dsp:nvSpPr>
      <dsp:spPr>
        <a:xfrm rot="16200000">
          <a:off x="3232593" y="1130759"/>
          <a:ext cx="231557" cy="370217"/>
        </a:xfrm>
        <a:prstGeom prst="rightArrow">
          <a:avLst>
            <a:gd name="adj1" fmla="val 60000"/>
            <a:gd name="adj2" fmla="val 50000"/>
          </a:avLst>
        </a:prstGeom>
        <a:gradFill rotWithShape="0">
          <a:gsLst>
            <a:gs pos="0">
              <a:schemeClr val="accent2">
                <a:hueOff val="0"/>
                <a:satOff val="0"/>
                <a:lumOff val="0"/>
                <a:alphaOff val="0"/>
                <a:tint val="1000"/>
              </a:schemeClr>
            </a:gs>
            <a:gs pos="68000">
              <a:schemeClr val="accent2">
                <a:hueOff val="0"/>
                <a:satOff val="0"/>
                <a:lumOff val="0"/>
                <a:alphaOff val="0"/>
                <a:tint val="77000"/>
              </a:schemeClr>
            </a:gs>
            <a:gs pos="81000">
              <a:schemeClr val="accent2">
                <a:hueOff val="0"/>
                <a:satOff val="0"/>
                <a:lumOff val="0"/>
                <a:alphaOff val="0"/>
                <a:tint val="79000"/>
              </a:schemeClr>
            </a:gs>
            <a:gs pos="86000">
              <a:schemeClr val="accent2">
                <a:hueOff val="0"/>
                <a:satOff val="0"/>
                <a:lumOff val="0"/>
                <a:alphaOff val="0"/>
                <a:tint val="73000"/>
              </a:schemeClr>
            </a:gs>
            <a:gs pos="100000">
              <a:schemeClr val="accent2">
                <a:hueOff val="0"/>
                <a:satOff val="0"/>
                <a:lumOff val="0"/>
                <a:alphaOff val="0"/>
                <a:tint val="35000"/>
              </a:schemeClr>
            </a:gs>
          </a:gsLst>
          <a:lin ang="5400000" scaled="1"/>
        </a:gradFill>
        <a:ln>
          <a:noFill/>
        </a:ln>
        <a:effectLst>
          <a:glow rad="63500">
            <a:schemeClr val="accent2">
              <a:hueOff val="0"/>
              <a:satOff val="0"/>
              <a:lumOff val="0"/>
              <a:alphaOff val="0"/>
              <a:tint val="30000"/>
              <a:shade val="95000"/>
              <a:satMod val="300000"/>
              <a:alpha val="50000"/>
            </a:schemeClr>
          </a:glo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a:off x="3267327" y="1239536"/>
        <a:ext cx="162090" cy="222131"/>
      </dsp:txXfrm>
    </dsp:sp>
    <dsp:sp modelId="{D80520CB-5012-43AD-8694-BF51506EE1FC}">
      <dsp:nvSpPr>
        <dsp:cNvPr id="0" name=""/>
        <dsp:cNvSpPr/>
      </dsp:nvSpPr>
      <dsp:spPr>
        <a:xfrm>
          <a:off x="2545495" y="1989"/>
          <a:ext cx="1605752" cy="1088874"/>
        </a:xfrm>
        <a:prstGeom prst="ellipse">
          <a:avLst/>
        </a:prstGeom>
        <a:gradFill rotWithShape="0">
          <a:gsLst>
            <a:gs pos="0">
              <a:schemeClr val="accent2">
                <a:hueOff val="0"/>
                <a:satOff val="0"/>
                <a:lumOff val="0"/>
                <a:alphaOff val="0"/>
                <a:tint val="1000"/>
              </a:schemeClr>
            </a:gs>
            <a:gs pos="68000">
              <a:schemeClr val="accent2">
                <a:hueOff val="0"/>
                <a:satOff val="0"/>
                <a:lumOff val="0"/>
                <a:alphaOff val="0"/>
                <a:tint val="77000"/>
              </a:schemeClr>
            </a:gs>
            <a:gs pos="81000">
              <a:schemeClr val="accent2">
                <a:hueOff val="0"/>
                <a:satOff val="0"/>
                <a:lumOff val="0"/>
                <a:alphaOff val="0"/>
                <a:tint val="79000"/>
              </a:schemeClr>
            </a:gs>
            <a:gs pos="86000">
              <a:schemeClr val="accent2">
                <a:hueOff val="0"/>
                <a:satOff val="0"/>
                <a:lumOff val="0"/>
                <a:alphaOff val="0"/>
                <a:tint val="73000"/>
              </a:schemeClr>
            </a:gs>
            <a:gs pos="100000">
              <a:schemeClr val="accent2">
                <a:hueOff val="0"/>
                <a:satOff val="0"/>
                <a:lumOff val="0"/>
                <a:alphaOff val="0"/>
                <a:tint val="35000"/>
              </a:schemeClr>
            </a:gs>
          </a:gsLst>
          <a:lin ang="5400000" scaled="1"/>
        </a:gradFill>
        <a:ln>
          <a:noFill/>
        </a:ln>
        <a:effectLst>
          <a:glow rad="63500">
            <a:schemeClr val="accent2">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s-ES" sz="1200" b="0" i="0" kern="1200" baseline="0" dirty="0" smtClean="0"/>
            <a:t>Seguro de Retiro, Invalidez y Muerte;</a:t>
          </a:r>
          <a:endParaRPr lang="es-ES" sz="1200" b="0" i="0" kern="1200" baseline="0" dirty="0"/>
        </a:p>
      </dsp:txBody>
      <dsp:txXfrm>
        <a:off x="2780652" y="161451"/>
        <a:ext cx="1135438" cy="769950"/>
      </dsp:txXfrm>
    </dsp:sp>
    <dsp:sp modelId="{F8077638-56A7-450D-B963-74FF395B08A2}">
      <dsp:nvSpPr>
        <dsp:cNvPr id="0" name=""/>
        <dsp:cNvSpPr/>
      </dsp:nvSpPr>
      <dsp:spPr>
        <a:xfrm rot="19800000">
          <a:off x="3930077" y="1523628"/>
          <a:ext cx="95665" cy="370217"/>
        </a:xfrm>
        <a:prstGeom prst="rightArrow">
          <a:avLst>
            <a:gd name="adj1" fmla="val 60000"/>
            <a:gd name="adj2" fmla="val 50000"/>
          </a:avLst>
        </a:prstGeom>
        <a:gradFill rotWithShape="0">
          <a:gsLst>
            <a:gs pos="0">
              <a:schemeClr val="accent2">
                <a:hueOff val="-1813441"/>
                <a:satOff val="1047"/>
                <a:lumOff val="-1921"/>
                <a:alphaOff val="0"/>
                <a:tint val="1000"/>
              </a:schemeClr>
            </a:gs>
            <a:gs pos="68000">
              <a:schemeClr val="accent2">
                <a:hueOff val="-1813441"/>
                <a:satOff val="1047"/>
                <a:lumOff val="-1921"/>
                <a:alphaOff val="0"/>
                <a:tint val="77000"/>
              </a:schemeClr>
            </a:gs>
            <a:gs pos="81000">
              <a:schemeClr val="accent2">
                <a:hueOff val="-1813441"/>
                <a:satOff val="1047"/>
                <a:lumOff val="-1921"/>
                <a:alphaOff val="0"/>
                <a:tint val="79000"/>
              </a:schemeClr>
            </a:gs>
            <a:gs pos="86000">
              <a:schemeClr val="accent2">
                <a:hueOff val="-1813441"/>
                <a:satOff val="1047"/>
                <a:lumOff val="-1921"/>
                <a:alphaOff val="0"/>
                <a:tint val="73000"/>
              </a:schemeClr>
            </a:gs>
            <a:gs pos="100000">
              <a:schemeClr val="accent2">
                <a:hueOff val="-1813441"/>
                <a:satOff val="1047"/>
                <a:lumOff val="-1921"/>
                <a:alphaOff val="0"/>
                <a:tint val="35000"/>
              </a:schemeClr>
            </a:gs>
          </a:gsLst>
          <a:lin ang="5400000" scaled="1"/>
        </a:gradFill>
        <a:ln>
          <a:noFill/>
        </a:ln>
        <a:effectLst>
          <a:glow rad="63500">
            <a:schemeClr val="accent2">
              <a:hueOff val="-1813441"/>
              <a:satOff val="1047"/>
              <a:lumOff val="-1921"/>
              <a:alphaOff val="0"/>
              <a:tint val="30000"/>
              <a:shade val="95000"/>
              <a:satMod val="300000"/>
              <a:alpha val="50000"/>
            </a:schemeClr>
          </a:glo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a:off x="3931999" y="1604846"/>
        <a:ext cx="66966" cy="222131"/>
      </dsp:txXfrm>
    </dsp:sp>
    <dsp:sp modelId="{DAFCD070-33C9-4885-8AFF-3C1F3DB99599}">
      <dsp:nvSpPr>
        <dsp:cNvPr id="0" name=""/>
        <dsp:cNvSpPr/>
      </dsp:nvSpPr>
      <dsp:spPr>
        <a:xfrm>
          <a:off x="3866855" y="764877"/>
          <a:ext cx="1605752" cy="1088874"/>
        </a:xfrm>
        <a:prstGeom prst="ellipse">
          <a:avLst/>
        </a:prstGeom>
        <a:gradFill rotWithShape="0">
          <a:gsLst>
            <a:gs pos="0">
              <a:schemeClr val="accent2">
                <a:hueOff val="-1813441"/>
                <a:satOff val="1047"/>
                <a:lumOff val="-1921"/>
                <a:alphaOff val="0"/>
                <a:tint val="1000"/>
              </a:schemeClr>
            </a:gs>
            <a:gs pos="68000">
              <a:schemeClr val="accent2">
                <a:hueOff val="-1813441"/>
                <a:satOff val="1047"/>
                <a:lumOff val="-1921"/>
                <a:alphaOff val="0"/>
                <a:tint val="77000"/>
              </a:schemeClr>
            </a:gs>
            <a:gs pos="81000">
              <a:schemeClr val="accent2">
                <a:hueOff val="-1813441"/>
                <a:satOff val="1047"/>
                <a:lumOff val="-1921"/>
                <a:alphaOff val="0"/>
                <a:tint val="79000"/>
              </a:schemeClr>
            </a:gs>
            <a:gs pos="86000">
              <a:schemeClr val="accent2">
                <a:hueOff val="-1813441"/>
                <a:satOff val="1047"/>
                <a:lumOff val="-1921"/>
                <a:alphaOff val="0"/>
                <a:tint val="73000"/>
              </a:schemeClr>
            </a:gs>
            <a:gs pos="100000">
              <a:schemeClr val="accent2">
                <a:hueOff val="-1813441"/>
                <a:satOff val="1047"/>
                <a:lumOff val="-1921"/>
                <a:alphaOff val="0"/>
                <a:tint val="35000"/>
              </a:schemeClr>
            </a:gs>
          </a:gsLst>
          <a:lin ang="5400000" scaled="1"/>
        </a:gradFill>
        <a:ln>
          <a:noFill/>
        </a:ln>
        <a:effectLst>
          <a:glow rad="63500">
            <a:schemeClr val="accent2">
              <a:hueOff val="-1813441"/>
              <a:satOff val="1047"/>
              <a:lumOff val="-1921"/>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s-ES" sz="1200" b="0" i="0" kern="1200" baseline="0" dirty="0" smtClean="0"/>
            <a:t>Seguro de Cesantía;</a:t>
          </a:r>
          <a:endParaRPr lang="es-ES" sz="1200" b="0" i="0" kern="1200" baseline="0" dirty="0"/>
        </a:p>
      </dsp:txBody>
      <dsp:txXfrm>
        <a:off x="4102012" y="924339"/>
        <a:ext cx="1135438" cy="769950"/>
      </dsp:txXfrm>
    </dsp:sp>
    <dsp:sp modelId="{5662D936-6BB1-439B-87A5-486C181557C7}">
      <dsp:nvSpPr>
        <dsp:cNvPr id="0" name=""/>
        <dsp:cNvSpPr/>
      </dsp:nvSpPr>
      <dsp:spPr>
        <a:xfrm rot="1800000">
          <a:off x="3930077" y="2250557"/>
          <a:ext cx="95665" cy="370217"/>
        </a:xfrm>
        <a:prstGeom prst="rightArrow">
          <a:avLst>
            <a:gd name="adj1" fmla="val 60000"/>
            <a:gd name="adj2" fmla="val 50000"/>
          </a:avLst>
        </a:prstGeom>
        <a:gradFill rotWithShape="0">
          <a:gsLst>
            <a:gs pos="0">
              <a:schemeClr val="accent2">
                <a:hueOff val="-3626881"/>
                <a:satOff val="2094"/>
                <a:lumOff val="-3843"/>
                <a:alphaOff val="0"/>
                <a:tint val="1000"/>
              </a:schemeClr>
            </a:gs>
            <a:gs pos="68000">
              <a:schemeClr val="accent2">
                <a:hueOff val="-3626881"/>
                <a:satOff val="2094"/>
                <a:lumOff val="-3843"/>
                <a:alphaOff val="0"/>
                <a:tint val="77000"/>
              </a:schemeClr>
            </a:gs>
            <a:gs pos="81000">
              <a:schemeClr val="accent2">
                <a:hueOff val="-3626881"/>
                <a:satOff val="2094"/>
                <a:lumOff val="-3843"/>
                <a:alphaOff val="0"/>
                <a:tint val="79000"/>
              </a:schemeClr>
            </a:gs>
            <a:gs pos="86000">
              <a:schemeClr val="accent2">
                <a:hueOff val="-3626881"/>
                <a:satOff val="2094"/>
                <a:lumOff val="-3843"/>
                <a:alphaOff val="0"/>
                <a:tint val="73000"/>
              </a:schemeClr>
            </a:gs>
            <a:gs pos="100000">
              <a:schemeClr val="accent2">
                <a:hueOff val="-3626881"/>
                <a:satOff val="2094"/>
                <a:lumOff val="-3843"/>
                <a:alphaOff val="0"/>
                <a:tint val="35000"/>
              </a:schemeClr>
            </a:gs>
          </a:gsLst>
          <a:lin ang="5400000" scaled="1"/>
        </a:gradFill>
        <a:ln>
          <a:noFill/>
        </a:ln>
        <a:effectLst>
          <a:glow rad="63500">
            <a:schemeClr val="accent2">
              <a:hueOff val="-3626881"/>
              <a:satOff val="2094"/>
              <a:lumOff val="-3843"/>
              <a:alphaOff val="0"/>
              <a:tint val="30000"/>
              <a:shade val="95000"/>
              <a:satMod val="300000"/>
              <a:alpha val="50000"/>
            </a:schemeClr>
          </a:glo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a:off x="3931999" y="2317425"/>
        <a:ext cx="66966" cy="222131"/>
      </dsp:txXfrm>
    </dsp:sp>
    <dsp:sp modelId="{CA56DDC0-DEA7-43C0-BC7B-AB65ABFBEC3B}">
      <dsp:nvSpPr>
        <dsp:cNvPr id="0" name=""/>
        <dsp:cNvSpPr/>
      </dsp:nvSpPr>
      <dsp:spPr>
        <a:xfrm>
          <a:off x="3866855" y="2290652"/>
          <a:ext cx="1605752" cy="1088874"/>
        </a:xfrm>
        <a:prstGeom prst="ellipse">
          <a:avLst/>
        </a:prstGeom>
        <a:gradFill rotWithShape="0">
          <a:gsLst>
            <a:gs pos="0">
              <a:schemeClr val="accent2">
                <a:hueOff val="-3626881"/>
                <a:satOff val="2094"/>
                <a:lumOff val="-3843"/>
                <a:alphaOff val="0"/>
                <a:tint val="1000"/>
              </a:schemeClr>
            </a:gs>
            <a:gs pos="68000">
              <a:schemeClr val="accent2">
                <a:hueOff val="-3626881"/>
                <a:satOff val="2094"/>
                <a:lumOff val="-3843"/>
                <a:alphaOff val="0"/>
                <a:tint val="77000"/>
              </a:schemeClr>
            </a:gs>
            <a:gs pos="81000">
              <a:schemeClr val="accent2">
                <a:hueOff val="-3626881"/>
                <a:satOff val="2094"/>
                <a:lumOff val="-3843"/>
                <a:alphaOff val="0"/>
                <a:tint val="79000"/>
              </a:schemeClr>
            </a:gs>
            <a:gs pos="86000">
              <a:schemeClr val="accent2">
                <a:hueOff val="-3626881"/>
                <a:satOff val="2094"/>
                <a:lumOff val="-3843"/>
                <a:alphaOff val="0"/>
                <a:tint val="73000"/>
              </a:schemeClr>
            </a:gs>
            <a:gs pos="100000">
              <a:schemeClr val="accent2">
                <a:hueOff val="-3626881"/>
                <a:satOff val="2094"/>
                <a:lumOff val="-3843"/>
                <a:alphaOff val="0"/>
                <a:tint val="35000"/>
              </a:schemeClr>
            </a:gs>
          </a:gsLst>
          <a:lin ang="5400000" scaled="1"/>
        </a:gradFill>
        <a:ln>
          <a:noFill/>
        </a:ln>
        <a:effectLst>
          <a:glow rad="63500">
            <a:schemeClr val="accent2">
              <a:hueOff val="-3626881"/>
              <a:satOff val="2094"/>
              <a:lumOff val="-3843"/>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s-ES" sz="1200" b="0" i="0" kern="1200" baseline="0" dirty="0" smtClean="0"/>
            <a:t>Seguro de Enfermedad y Maternidad;</a:t>
          </a:r>
          <a:endParaRPr lang="es-ES" sz="1200" b="0" i="0" kern="1200" baseline="0" dirty="0"/>
        </a:p>
      </dsp:txBody>
      <dsp:txXfrm>
        <a:off x="4102012" y="2450114"/>
        <a:ext cx="1135438" cy="769950"/>
      </dsp:txXfrm>
    </dsp:sp>
    <dsp:sp modelId="{32273862-398E-4A74-B4E5-6F0EBE4DA7FE}">
      <dsp:nvSpPr>
        <dsp:cNvPr id="0" name=""/>
        <dsp:cNvSpPr/>
      </dsp:nvSpPr>
      <dsp:spPr>
        <a:xfrm rot="5400000">
          <a:off x="3232593" y="2643427"/>
          <a:ext cx="231557" cy="370217"/>
        </a:xfrm>
        <a:prstGeom prst="rightArrow">
          <a:avLst>
            <a:gd name="adj1" fmla="val 60000"/>
            <a:gd name="adj2" fmla="val 50000"/>
          </a:avLst>
        </a:prstGeom>
        <a:gradFill rotWithShape="0">
          <a:gsLst>
            <a:gs pos="0">
              <a:schemeClr val="accent2">
                <a:hueOff val="-5440322"/>
                <a:satOff val="3142"/>
                <a:lumOff val="-5764"/>
                <a:alphaOff val="0"/>
                <a:tint val="1000"/>
              </a:schemeClr>
            </a:gs>
            <a:gs pos="68000">
              <a:schemeClr val="accent2">
                <a:hueOff val="-5440322"/>
                <a:satOff val="3142"/>
                <a:lumOff val="-5764"/>
                <a:alphaOff val="0"/>
                <a:tint val="77000"/>
              </a:schemeClr>
            </a:gs>
            <a:gs pos="81000">
              <a:schemeClr val="accent2">
                <a:hueOff val="-5440322"/>
                <a:satOff val="3142"/>
                <a:lumOff val="-5764"/>
                <a:alphaOff val="0"/>
                <a:tint val="79000"/>
              </a:schemeClr>
            </a:gs>
            <a:gs pos="86000">
              <a:schemeClr val="accent2">
                <a:hueOff val="-5440322"/>
                <a:satOff val="3142"/>
                <a:lumOff val="-5764"/>
                <a:alphaOff val="0"/>
                <a:tint val="73000"/>
              </a:schemeClr>
            </a:gs>
            <a:gs pos="100000">
              <a:schemeClr val="accent2">
                <a:hueOff val="-5440322"/>
                <a:satOff val="3142"/>
                <a:lumOff val="-5764"/>
                <a:alphaOff val="0"/>
                <a:tint val="35000"/>
              </a:schemeClr>
            </a:gs>
          </a:gsLst>
          <a:lin ang="5400000" scaled="1"/>
        </a:gradFill>
        <a:ln>
          <a:noFill/>
        </a:ln>
        <a:effectLst>
          <a:glow rad="63500">
            <a:schemeClr val="accent2">
              <a:hueOff val="-5440322"/>
              <a:satOff val="3142"/>
              <a:lumOff val="-5764"/>
              <a:alphaOff val="0"/>
              <a:tint val="30000"/>
              <a:shade val="95000"/>
              <a:satMod val="300000"/>
              <a:alpha val="50000"/>
            </a:schemeClr>
          </a:glo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a:off x="3267327" y="2682737"/>
        <a:ext cx="162090" cy="222131"/>
      </dsp:txXfrm>
    </dsp:sp>
    <dsp:sp modelId="{9F621B52-D2A6-4498-9430-D7BCFED234EE}">
      <dsp:nvSpPr>
        <dsp:cNvPr id="0" name=""/>
        <dsp:cNvSpPr/>
      </dsp:nvSpPr>
      <dsp:spPr>
        <a:xfrm>
          <a:off x="2545495" y="3053539"/>
          <a:ext cx="1605752" cy="1088874"/>
        </a:xfrm>
        <a:prstGeom prst="ellipse">
          <a:avLst/>
        </a:prstGeom>
        <a:gradFill rotWithShape="0">
          <a:gsLst>
            <a:gs pos="0">
              <a:schemeClr val="accent2">
                <a:hueOff val="-5440322"/>
                <a:satOff val="3142"/>
                <a:lumOff val="-5764"/>
                <a:alphaOff val="0"/>
                <a:tint val="1000"/>
              </a:schemeClr>
            </a:gs>
            <a:gs pos="68000">
              <a:schemeClr val="accent2">
                <a:hueOff val="-5440322"/>
                <a:satOff val="3142"/>
                <a:lumOff val="-5764"/>
                <a:alphaOff val="0"/>
                <a:tint val="77000"/>
              </a:schemeClr>
            </a:gs>
            <a:gs pos="81000">
              <a:schemeClr val="accent2">
                <a:hueOff val="-5440322"/>
                <a:satOff val="3142"/>
                <a:lumOff val="-5764"/>
                <a:alphaOff val="0"/>
                <a:tint val="79000"/>
              </a:schemeClr>
            </a:gs>
            <a:gs pos="86000">
              <a:schemeClr val="accent2">
                <a:hueOff val="-5440322"/>
                <a:satOff val="3142"/>
                <a:lumOff val="-5764"/>
                <a:alphaOff val="0"/>
                <a:tint val="73000"/>
              </a:schemeClr>
            </a:gs>
            <a:gs pos="100000">
              <a:schemeClr val="accent2">
                <a:hueOff val="-5440322"/>
                <a:satOff val="3142"/>
                <a:lumOff val="-5764"/>
                <a:alphaOff val="0"/>
                <a:tint val="35000"/>
              </a:schemeClr>
            </a:gs>
          </a:gsLst>
          <a:lin ang="5400000" scaled="1"/>
        </a:gradFill>
        <a:ln>
          <a:noFill/>
        </a:ln>
        <a:effectLst>
          <a:glow rad="63500">
            <a:schemeClr val="accent2">
              <a:hueOff val="-5440322"/>
              <a:satOff val="3142"/>
              <a:lumOff val="-5764"/>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s-ES" sz="1200" b="0" i="0" kern="1200" baseline="0" dirty="0" smtClean="0"/>
            <a:t>Seguro de Mortuoria;</a:t>
          </a:r>
          <a:endParaRPr lang="es-ES" sz="1200" b="0" i="0" kern="1200" baseline="0" dirty="0"/>
        </a:p>
      </dsp:txBody>
      <dsp:txXfrm>
        <a:off x="2780652" y="3213001"/>
        <a:ext cx="1135438" cy="769950"/>
      </dsp:txXfrm>
    </dsp:sp>
    <dsp:sp modelId="{E8C794F0-E4EE-4291-8204-C52076C12F07}">
      <dsp:nvSpPr>
        <dsp:cNvPr id="0" name=""/>
        <dsp:cNvSpPr/>
      </dsp:nvSpPr>
      <dsp:spPr>
        <a:xfrm rot="9000000">
          <a:off x="2671000" y="2250557"/>
          <a:ext cx="95665" cy="370217"/>
        </a:xfrm>
        <a:prstGeom prst="rightArrow">
          <a:avLst>
            <a:gd name="adj1" fmla="val 60000"/>
            <a:gd name="adj2" fmla="val 50000"/>
          </a:avLst>
        </a:prstGeom>
        <a:gradFill rotWithShape="0">
          <a:gsLst>
            <a:gs pos="0">
              <a:schemeClr val="accent2">
                <a:hueOff val="-7253762"/>
                <a:satOff val="4189"/>
                <a:lumOff val="-7686"/>
                <a:alphaOff val="0"/>
                <a:tint val="1000"/>
              </a:schemeClr>
            </a:gs>
            <a:gs pos="68000">
              <a:schemeClr val="accent2">
                <a:hueOff val="-7253762"/>
                <a:satOff val="4189"/>
                <a:lumOff val="-7686"/>
                <a:alphaOff val="0"/>
                <a:tint val="77000"/>
              </a:schemeClr>
            </a:gs>
            <a:gs pos="81000">
              <a:schemeClr val="accent2">
                <a:hueOff val="-7253762"/>
                <a:satOff val="4189"/>
                <a:lumOff val="-7686"/>
                <a:alphaOff val="0"/>
                <a:tint val="79000"/>
              </a:schemeClr>
            </a:gs>
            <a:gs pos="86000">
              <a:schemeClr val="accent2">
                <a:hueOff val="-7253762"/>
                <a:satOff val="4189"/>
                <a:lumOff val="-7686"/>
                <a:alphaOff val="0"/>
                <a:tint val="73000"/>
              </a:schemeClr>
            </a:gs>
            <a:gs pos="100000">
              <a:schemeClr val="accent2">
                <a:hueOff val="-7253762"/>
                <a:satOff val="4189"/>
                <a:lumOff val="-7686"/>
                <a:alphaOff val="0"/>
                <a:tint val="35000"/>
              </a:schemeClr>
            </a:gs>
          </a:gsLst>
          <a:lin ang="5400000" scaled="1"/>
        </a:gradFill>
        <a:ln>
          <a:noFill/>
        </a:ln>
        <a:effectLst>
          <a:glow rad="63500">
            <a:schemeClr val="accent2">
              <a:hueOff val="-7253762"/>
              <a:satOff val="4189"/>
              <a:lumOff val="-7686"/>
              <a:alphaOff val="0"/>
              <a:tint val="30000"/>
              <a:shade val="95000"/>
              <a:satMod val="300000"/>
              <a:alpha val="50000"/>
            </a:schemeClr>
          </a:glo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rot="10800000">
        <a:off x="2697777" y="2317425"/>
        <a:ext cx="66966" cy="222131"/>
      </dsp:txXfrm>
    </dsp:sp>
    <dsp:sp modelId="{79B8C525-FDB9-4E9B-8B1D-9DC0765EFD42}">
      <dsp:nvSpPr>
        <dsp:cNvPr id="0" name=""/>
        <dsp:cNvSpPr/>
      </dsp:nvSpPr>
      <dsp:spPr>
        <a:xfrm>
          <a:off x="1224135" y="2290652"/>
          <a:ext cx="1605752" cy="1088874"/>
        </a:xfrm>
        <a:prstGeom prst="ellipse">
          <a:avLst/>
        </a:prstGeom>
        <a:gradFill rotWithShape="0">
          <a:gsLst>
            <a:gs pos="0">
              <a:schemeClr val="accent2">
                <a:hueOff val="-7253762"/>
                <a:satOff val="4189"/>
                <a:lumOff val="-7686"/>
                <a:alphaOff val="0"/>
                <a:tint val="1000"/>
              </a:schemeClr>
            </a:gs>
            <a:gs pos="68000">
              <a:schemeClr val="accent2">
                <a:hueOff val="-7253762"/>
                <a:satOff val="4189"/>
                <a:lumOff val="-7686"/>
                <a:alphaOff val="0"/>
                <a:tint val="77000"/>
              </a:schemeClr>
            </a:gs>
            <a:gs pos="81000">
              <a:schemeClr val="accent2">
                <a:hueOff val="-7253762"/>
                <a:satOff val="4189"/>
                <a:lumOff val="-7686"/>
                <a:alphaOff val="0"/>
                <a:tint val="79000"/>
              </a:schemeClr>
            </a:gs>
            <a:gs pos="86000">
              <a:schemeClr val="accent2">
                <a:hueOff val="-7253762"/>
                <a:satOff val="4189"/>
                <a:lumOff val="-7686"/>
                <a:alphaOff val="0"/>
                <a:tint val="73000"/>
              </a:schemeClr>
            </a:gs>
            <a:gs pos="100000">
              <a:schemeClr val="accent2">
                <a:hueOff val="-7253762"/>
                <a:satOff val="4189"/>
                <a:lumOff val="-7686"/>
                <a:alphaOff val="0"/>
                <a:tint val="35000"/>
              </a:schemeClr>
            </a:gs>
          </a:gsLst>
          <a:lin ang="5400000" scaled="1"/>
        </a:gradFill>
        <a:ln>
          <a:noFill/>
        </a:ln>
        <a:effectLst>
          <a:glow rad="63500">
            <a:schemeClr val="accent2">
              <a:hueOff val="-7253762"/>
              <a:satOff val="4189"/>
              <a:lumOff val="-7686"/>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s-ES" sz="1200" b="0" i="0" kern="1200" baseline="0" dirty="0" smtClean="0"/>
            <a:t>Seguro de Vida y Accidentes Profesionales; y,</a:t>
          </a:r>
          <a:endParaRPr lang="es-ES" sz="1200" b="0" i="0" kern="1200" baseline="0" dirty="0"/>
        </a:p>
      </dsp:txBody>
      <dsp:txXfrm>
        <a:off x="1459292" y="2450114"/>
        <a:ext cx="1135438" cy="769950"/>
      </dsp:txXfrm>
    </dsp:sp>
    <dsp:sp modelId="{DB360259-B93A-4536-8213-0CB888E1482D}">
      <dsp:nvSpPr>
        <dsp:cNvPr id="0" name=""/>
        <dsp:cNvSpPr/>
      </dsp:nvSpPr>
      <dsp:spPr>
        <a:xfrm rot="12600000">
          <a:off x="2671000" y="1523628"/>
          <a:ext cx="95665" cy="370217"/>
        </a:xfrm>
        <a:prstGeom prst="rightArrow">
          <a:avLst>
            <a:gd name="adj1" fmla="val 60000"/>
            <a:gd name="adj2" fmla="val 50000"/>
          </a:avLst>
        </a:prstGeom>
        <a:gradFill rotWithShape="0">
          <a:gsLst>
            <a:gs pos="0">
              <a:schemeClr val="accent2">
                <a:hueOff val="-9067202"/>
                <a:satOff val="5236"/>
                <a:lumOff val="-9607"/>
                <a:alphaOff val="0"/>
                <a:tint val="1000"/>
              </a:schemeClr>
            </a:gs>
            <a:gs pos="68000">
              <a:schemeClr val="accent2">
                <a:hueOff val="-9067202"/>
                <a:satOff val="5236"/>
                <a:lumOff val="-9607"/>
                <a:alphaOff val="0"/>
                <a:tint val="77000"/>
              </a:schemeClr>
            </a:gs>
            <a:gs pos="81000">
              <a:schemeClr val="accent2">
                <a:hueOff val="-9067202"/>
                <a:satOff val="5236"/>
                <a:lumOff val="-9607"/>
                <a:alphaOff val="0"/>
                <a:tint val="79000"/>
              </a:schemeClr>
            </a:gs>
            <a:gs pos="86000">
              <a:schemeClr val="accent2">
                <a:hueOff val="-9067202"/>
                <a:satOff val="5236"/>
                <a:lumOff val="-9607"/>
                <a:alphaOff val="0"/>
                <a:tint val="73000"/>
              </a:schemeClr>
            </a:gs>
            <a:gs pos="100000">
              <a:schemeClr val="accent2">
                <a:hueOff val="-9067202"/>
                <a:satOff val="5236"/>
                <a:lumOff val="-9607"/>
                <a:alphaOff val="0"/>
                <a:tint val="35000"/>
              </a:schemeClr>
            </a:gs>
          </a:gsLst>
          <a:lin ang="5400000" scaled="1"/>
        </a:gradFill>
        <a:ln>
          <a:noFill/>
        </a:ln>
        <a:effectLst>
          <a:glow rad="63500">
            <a:schemeClr val="accent2">
              <a:hueOff val="-9067202"/>
              <a:satOff val="5236"/>
              <a:lumOff val="-9607"/>
              <a:alphaOff val="0"/>
              <a:tint val="30000"/>
              <a:shade val="95000"/>
              <a:satMod val="300000"/>
              <a:alpha val="50000"/>
            </a:schemeClr>
          </a:glo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rot="10800000">
        <a:off x="2697777" y="1604846"/>
        <a:ext cx="66966" cy="222131"/>
      </dsp:txXfrm>
    </dsp:sp>
    <dsp:sp modelId="{A685B375-CC05-4682-B7DC-21BE1CB1E2BA}">
      <dsp:nvSpPr>
        <dsp:cNvPr id="0" name=""/>
        <dsp:cNvSpPr/>
      </dsp:nvSpPr>
      <dsp:spPr>
        <a:xfrm>
          <a:off x="1224135" y="764877"/>
          <a:ext cx="1605752" cy="1088874"/>
        </a:xfrm>
        <a:prstGeom prst="ellipse">
          <a:avLst/>
        </a:prstGeom>
        <a:gradFill rotWithShape="0">
          <a:gsLst>
            <a:gs pos="0">
              <a:schemeClr val="accent2">
                <a:hueOff val="-9067202"/>
                <a:satOff val="5236"/>
                <a:lumOff val="-9607"/>
                <a:alphaOff val="0"/>
                <a:tint val="1000"/>
              </a:schemeClr>
            </a:gs>
            <a:gs pos="68000">
              <a:schemeClr val="accent2">
                <a:hueOff val="-9067202"/>
                <a:satOff val="5236"/>
                <a:lumOff val="-9607"/>
                <a:alphaOff val="0"/>
                <a:tint val="77000"/>
              </a:schemeClr>
            </a:gs>
            <a:gs pos="81000">
              <a:schemeClr val="accent2">
                <a:hueOff val="-9067202"/>
                <a:satOff val="5236"/>
                <a:lumOff val="-9607"/>
                <a:alphaOff val="0"/>
                <a:tint val="79000"/>
              </a:schemeClr>
            </a:gs>
            <a:gs pos="86000">
              <a:schemeClr val="accent2">
                <a:hueOff val="-9067202"/>
                <a:satOff val="5236"/>
                <a:lumOff val="-9607"/>
                <a:alphaOff val="0"/>
                <a:tint val="73000"/>
              </a:schemeClr>
            </a:gs>
            <a:gs pos="100000">
              <a:schemeClr val="accent2">
                <a:hueOff val="-9067202"/>
                <a:satOff val="5236"/>
                <a:lumOff val="-9607"/>
                <a:alphaOff val="0"/>
                <a:tint val="35000"/>
              </a:schemeClr>
            </a:gs>
          </a:gsLst>
          <a:lin ang="5400000" scaled="1"/>
        </a:gradFill>
        <a:ln>
          <a:noFill/>
        </a:ln>
        <a:effectLst>
          <a:glow rad="63500">
            <a:schemeClr val="accent2">
              <a:hueOff val="-9067202"/>
              <a:satOff val="5236"/>
              <a:lumOff val="-9607"/>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s-ES" sz="1200" b="0" i="0" kern="1200" baseline="0" dirty="0" smtClean="0"/>
            <a:t>Fondo de Reserva.</a:t>
          </a:r>
          <a:endParaRPr lang="es-ES" sz="1200" b="0" i="0" kern="1200" baseline="0" dirty="0"/>
        </a:p>
      </dsp:txBody>
      <dsp:txXfrm>
        <a:off x="1459292" y="924339"/>
        <a:ext cx="1135438" cy="7699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D7A8E-687A-4F10-957F-0FC08C3682E5}">
      <dsp:nvSpPr>
        <dsp:cNvPr id="0" name=""/>
        <dsp:cNvSpPr/>
      </dsp:nvSpPr>
      <dsp:spPr>
        <a:xfrm rot="10800000">
          <a:off x="1767297" y="1995"/>
          <a:ext cx="5657346" cy="1369307"/>
        </a:xfrm>
        <a:prstGeom prst="homePlate">
          <a:avLst/>
        </a:prstGeom>
        <a:gradFill rotWithShape="0">
          <a:gsLst>
            <a:gs pos="0">
              <a:schemeClr val="accent2">
                <a:hueOff val="0"/>
                <a:satOff val="0"/>
                <a:lumOff val="0"/>
                <a:alphaOff val="0"/>
                <a:tint val="1000"/>
              </a:schemeClr>
            </a:gs>
            <a:gs pos="68000">
              <a:schemeClr val="accent2">
                <a:hueOff val="0"/>
                <a:satOff val="0"/>
                <a:lumOff val="0"/>
                <a:alphaOff val="0"/>
                <a:tint val="77000"/>
              </a:schemeClr>
            </a:gs>
            <a:gs pos="81000">
              <a:schemeClr val="accent2">
                <a:hueOff val="0"/>
                <a:satOff val="0"/>
                <a:lumOff val="0"/>
                <a:alphaOff val="0"/>
                <a:tint val="79000"/>
              </a:schemeClr>
            </a:gs>
            <a:gs pos="86000">
              <a:schemeClr val="accent2">
                <a:hueOff val="0"/>
                <a:satOff val="0"/>
                <a:lumOff val="0"/>
                <a:alphaOff val="0"/>
                <a:tint val="73000"/>
              </a:schemeClr>
            </a:gs>
            <a:gs pos="100000">
              <a:schemeClr val="accent2">
                <a:hueOff val="0"/>
                <a:satOff val="0"/>
                <a:lumOff val="0"/>
                <a:alphaOff val="0"/>
                <a:tint val="35000"/>
              </a:schemeClr>
            </a:gs>
          </a:gsLst>
          <a:lin ang="5400000" scaled="1"/>
        </a:gradFill>
        <a:ln>
          <a:noFill/>
        </a:ln>
        <a:effectLst>
          <a:glow rad="63500">
            <a:schemeClr val="accent2">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3827" tIns="57150" rIns="106680" bIns="57150" numCol="1" spcCol="1270" anchor="ctr" anchorCtr="0">
          <a:noAutofit/>
        </a:bodyPr>
        <a:lstStyle/>
        <a:p>
          <a:pPr lvl="0" algn="ctr" defTabSz="666750" rtl="0">
            <a:lnSpc>
              <a:spcPct val="90000"/>
            </a:lnSpc>
            <a:spcBef>
              <a:spcPct val="0"/>
            </a:spcBef>
            <a:spcAft>
              <a:spcPct val="35000"/>
            </a:spcAft>
          </a:pPr>
          <a:r>
            <a:rPr lang="es-ES" sz="1500" kern="1200" dirty="0" smtClean="0"/>
            <a:t>1928, la SSM se constituyó como un régimen de pensión militar de retiro y pensiones de montepío militar respaldados con el fondo de ahorro individual del profesional militar, vigente en un plazo perentorio de treinta años.</a:t>
          </a:r>
          <a:endParaRPr lang="es-ES" sz="1500" kern="1200" dirty="0"/>
        </a:p>
      </dsp:txBody>
      <dsp:txXfrm rot="10800000">
        <a:off x="2109624" y="1995"/>
        <a:ext cx="5315019" cy="1369307"/>
      </dsp:txXfrm>
    </dsp:sp>
    <dsp:sp modelId="{1CB7C296-443E-4EB4-ACC6-9E948F07C12A}">
      <dsp:nvSpPr>
        <dsp:cNvPr id="0" name=""/>
        <dsp:cNvSpPr/>
      </dsp:nvSpPr>
      <dsp:spPr>
        <a:xfrm>
          <a:off x="370384" y="0"/>
          <a:ext cx="1369307" cy="1369307"/>
        </a:xfrm>
        <a:prstGeom prst="ellipse">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glow rad="63500">
            <a:schemeClr val="accent2">
              <a:tint val="50000"/>
              <a:hueOff val="0"/>
              <a:satOff val="0"/>
              <a:lumOff val="0"/>
              <a:alphaOff val="0"/>
              <a:tint val="30000"/>
              <a:shade val="95000"/>
              <a:satMod val="300000"/>
              <a:alpha val="50000"/>
            </a:schemeClr>
          </a:glow>
        </a:effectLst>
      </dsp:spPr>
      <dsp:style>
        <a:lnRef idx="1">
          <a:scrgbClr r="0" g="0" b="0"/>
        </a:lnRef>
        <a:fillRef idx="1">
          <a:scrgbClr r="0" g="0" b="0"/>
        </a:fillRef>
        <a:effectRef idx="1">
          <a:scrgbClr r="0" g="0" b="0"/>
        </a:effectRef>
        <a:fontRef idx="minor"/>
      </dsp:style>
    </dsp:sp>
    <dsp:sp modelId="{D60C80E5-8749-4E9A-8B03-4E565A7C6BBD}">
      <dsp:nvSpPr>
        <dsp:cNvPr id="0" name=""/>
        <dsp:cNvSpPr/>
      </dsp:nvSpPr>
      <dsp:spPr>
        <a:xfrm rot="10800000">
          <a:off x="1767297" y="1780051"/>
          <a:ext cx="5657346" cy="1369307"/>
        </a:xfrm>
        <a:prstGeom prst="homePlate">
          <a:avLst/>
        </a:prstGeom>
        <a:gradFill rotWithShape="0">
          <a:gsLst>
            <a:gs pos="0">
              <a:schemeClr val="accent2">
                <a:hueOff val="-4533601"/>
                <a:satOff val="2618"/>
                <a:lumOff val="-4804"/>
                <a:alphaOff val="0"/>
                <a:tint val="1000"/>
              </a:schemeClr>
            </a:gs>
            <a:gs pos="68000">
              <a:schemeClr val="accent2">
                <a:hueOff val="-4533601"/>
                <a:satOff val="2618"/>
                <a:lumOff val="-4804"/>
                <a:alphaOff val="0"/>
                <a:tint val="77000"/>
              </a:schemeClr>
            </a:gs>
            <a:gs pos="81000">
              <a:schemeClr val="accent2">
                <a:hueOff val="-4533601"/>
                <a:satOff val="2618"/>
                <a:lumOff val="-4804"/>
                <a:alphaOff val="0"/>
                <a:tint val="79000"/>
              </a:schemeClr>
            </a:gs>
            <a:gs pos="86000">
              <a:schemeClr val="accent2">
                <a:hueOff val="-4533601"/>
                <a:satOff val="2618"/>
                <a:lumOff val="-4804"/>
                <a:alphaOff val="0"/>
                <a:tint val="73000"/>
              </a:schemeClr>
            </a:gs>
            <a:gs pos="100000">
              <a:schemeClr val="accent2">
                <a:hueOff val="-4533601"/>
                <a:satOff val="2618"/>
                <a:lumOff val="-4804"/>
                <a:alphaOff val="0"/>
                <a:tint val="35000"/>
              </a:schemeClr>
            </a:gs>
          </a:gsLst>
          <a:lin ang="5400000" scaled="1"/>
        </a:gradFill>
        <a:ln>
          <a:noFill/>
        </a:ln>
        <a:effectLst>
          <a:glow rad="63500">
            <a:schemeClr val="accent2">
              <a:hueOff val="-4533601"/>
              <a:satOff val="2618"/>
              <a:lumOff val="-4804"/>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3827" tIns="57150" rIns="106680" bIns="57150" numCol="1" spcCol="1270" anchor="ctr" anchorCtr="0">
          <a:noAutofit/>
        </a:bodyPr>
        <a:lstStyle/>
        <a:p>
          <a:pPr lvl="0" algn="ctr" defTabSz="666750" rtl="0">
            <a:lnSpc>
              <a:spcPct val="90000"/>
            </a:lnSpc>
            <a:spcBef>
              <a:spcPct val="0"/>
            </a:spcBef>
            <a:spcAft>
              <a:spcPct val="35000"/>
            </a:spcAft>
          </a:pPr>
          <a:r>
            <a:rPr lang="es-ES" sz="1500" kern="1200" dirty="0" smtClean="0"/>
            <a:t>El 9 de Marzo de 1959 El IESS (Caja de Pensiones), se hizo cargo del Sistema de Pensión Militar de Retiro y Pensión de Montepío Militar.</a:t>
          </a:r>
          <a:endParaRPr lang="es-ES" sz="1500" kern="1200" dirty="0"/>
        </a:p>
      </dsp:txBody>
      <dsp:txXfrm rot="10800000">
        <a:off x="2109624" y="1780051"/>
        <a:ext cx="5315019" cy="1369307"/>
      </dsp:txXfrm>
    </dsp:sp>
    <dsp:sp modelId="{6D1C8AEE-4FD7-4FD9-BE6A-31B0CB000107}">
      <dsp:nvSpPr>
        <dsp:cNvPr id="0" name=""/>
        <dsp:cNvSpPr/>
      </dsp:nvSpPr>
      <dsp:spPr>
        <a:xfrm>
          <a:off x="370384" y="1728195"/>
          <a:ext cx="1369307" cy="1369307"/>
        </a:xfrm>
        <a:prstGeom prst="ellipse">
          <a:avLst/>
        </a:prstGeom>
        <a:blipFill rotWithShape="0">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glow rad="63500">
            <a:schemeClr val="accent2">
              <a:tint val="50000"/>
              <a:hueOff val="-4352118"/>
              <a:satOff val="-5225"/>
              <a:lumOff val="-1129"/>
              <a:alphaOff val="0"/>
              <a:tint val="30000"/>
              <a:shade val="95000"/>
              <a:satMod val="300000"/>
              <a:alpha val="50000"/>
            </a:schemeClr>
          </a:glow>
        </a:effectLst>
      </dsp:spPr>
      <dsp:style>
        <a:lnRef idx="1">
          <a:scrgbClr r="0" g="0" b="0"/>
        </a:lnRef>
        <a:fillRef idx="1">
          <a:scrgbClr r="0" g="0" b="0"/>
        </a:fillRef>
        <a:effectRef idx="1">
          <a:scrgbClr r="0" g="0" b="0"/>
        </a:effectRef>
        <a:fontRef idx="minor"/>
      </dsp:style>
    </dsp:sp>
    <dsp:sp modelId="{8437A437-4D74-4814-A440-2907639514B6}">
      <dsp:nvSpPr>
        <dsp:cNvPr id="0" name=""/>
        <dsp:cNvSpPr/>
      </dsp:nvSpPr>
      <dsp:spPr>
        <a:xfrm rot="10800000">
          <a:off x="1767297" y="3558108"/>
          <a:ext cx="5657346" cy="1369307"/>
        </a:xfrm>
        <a:prstGeom prst="homePlate">
          <a:avLst/>
        </a:prstGeom>
        <a:gradFill rotWithShape="0">
          <a:gsLst>
            <a:gs pos="0">
              <a:schemeClr val="accent2">
                <a:hueOff val="-9067202"/>
                <a:satOff val="5236"/>
                <a:lumOff val="-9607"/>
                <a:alphaOff val="0"/>
                <a:tint val="1000"/>
              </a:schemeClr>
            </a:gs>
            <a:gs pos="68000">
              <a:schemeClr val="accent2">
                <a:hueOff val="-9067202"/>
                <a:satOff val="5236"/>
                <a:lumOff val="-9607"/>
                <a:alphaOff val="0"/>
                <a:tint val="77000"/>
              </a:schemeClr>
            </a:gs>
            <a:gs pos="81000">
              <a:schemeClr val="accent2">
                <a:hueOff val="-9067202"/>
                <a:satOff val="5236"/>
                <a:lumOff val="-9607"/>
                <a:alphaOff val="0"/>
                <a:tint val="79000"/>
              </a:schemeClr>
            </a:gs>
            <a:gs pos="86000">
              <a:schemeClr val="accent2">
                <a:hueOff val="-9067202"/>
                <a:satOff val="5236"/>
                <a:lumOff val="-9607"/>
                <a:alphaOff val="0"/>
                <a:tint val="73000"/>
              </a:schemeClr>
            </a:gs>
            <a:gs pos="100000">
              <a:schemeClr val="accent2">
                <a:hueOff val="-9067202"/>
                <a:satOff val="5236"/>
                <a:lumOff val="-9607"/>
                <a:alphaOff val="0"/>
                <a:tint val="35000"/>
              </a:schemeClr>
            </a:gs>
          </a:gsLst>
          <a:lin ang="5400000" scaled="1"/>
        </a:gradFill>
        <a:ln>
          <a:noFill/>
        </a:ln>
        <a:effectLst>
          <a:glow rad="63500">
            <a:schemeClr val="accent2">
              <a:hueOff val="-9067202"/>
              <a:satOff val="5236"/>
              <a:lumOff val="-9607"/>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3827" tIns="57150" rIns="106680" bIns="57150" numCol="1" spcCol="1270" anchor="ctr" anchorCtr="0">
          <a:noAutofit/>
        </a:bodyPr>
        <a:lstStyle/>
        <a:p>
          <a:pPr lvl="0" algn="ctr" defTabSz="666750" rtl="0">
            <a:lnSpc>
              <a:spcPct val="90000"/>
            </a:lnSpc>
            <a:spcBef>
              <a:spcPct val="0"/>
            </a:spcBef>
            <a:spcAft>
              <a:spcPct val="35000"/>
            </a:spcAft>
          </a:pPr>
          <a:r>
            <a:rPr lang="es-ES" sz="1500" kern="1200" dirty="0" smtClean="0"/>
            <a:t>1964 se promulgó la Ley de Pensiones de las Fuerzas Armadas que trata las pensiones de retiro militar contributivas, las pensiones de montepío militar no contributivas y pensiones de invalidez dentro y fuera de actos del servicio no contributivas.</a:t>
          </a:r>
          <a:endParaRPr lang="es-ES" sz="1500" kern="1200" dirty="0"/>
        </a:p>
      </dsp:txBody>
      <dsp:txXfrm rot="10800000">
        <a:off x="2109624" y="3558108"/>
        <a:ext cx="5315019" cy="1369307"/>
      </dsp:txXfrm>
    </dsp:sp>
    <dsp:sp modelId="{591000F2-2CA9-45D3-9DD1-BF34000C30E0}">
      <dsp:nvSpPr>
        <dsp:cNvPr id="0" name=""/>
        <dsp:cNvSpPr/>
      </dsp:nvSpPr>
      <dsp:spPr>
        <a:xfrm>
          <a:off x="370384" y="3506252"/>
          <a:ext cx="1369307" cy="1369307"/>
        </a:xfrm>
        <a:prstGeom prst="ellipse">
          <a:avLst/>
        </a:prstGeom>
        <a:blipFill rotWithShape="0">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glow rad="63500">
            <a:schemeClr val="accent2">
              <a:tint val="50000"/>
              <a:hueOff val="-8704236"/>
              <a:satOff val="-10450"/>
              <a:lumOff val="-2258"/>
              <a:alphaOff val="0"/>
              <a:tint val="30000"/>
              <a:shade val="95000"/>
              <a:satMod val="300000"/>
              <a:alpha val="50000"/>
            </a:schemeClr>
          </a:glow>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5AF7D-19A3-43D0-86A8-AD1434F5017F}">
      <dsp:nvSpPr>
        <dsp:cNvPr id="0" name=""/>
        <dsp:cNvSpPr/>
      </dsp:nvSpPr>
      <dsp:spPr>
        <a:xfrm rot="10800000">
          <a:off x="1319137" y="2710"/>
          <a:ext cx="5969548" cy="1530035"/>
        </a:xfrm>
        <a:prstGeom prst="homePlate">
          <a:avLst/>
        </a:prstGeom>
        <a:gradFill rotWithShape="0">
          <a:gsLst>
            <a:gs pos="0">
              <a:schemeClr val="accent2">
                <a:hueOff val="0"/>
                <a:satOff val="0"/>
                <a:lumOff val="0"/>
                <a:alphaOff val="0"/>
                <a:tint val="1000"/>
              </a:schemeClr>
            </a:gs>
            <a:gs pos="68000">
              <a:schemeClr val="accent2">
                <a:hueOff val="0"/>
                <a:satOff val="0"/>
                <a:lumOff val="0"/>
                <a:alphaOff val="0"/>
                <a:tint val="77000"/>
              </a:schemeClr>
            </a:gs>
            <a:gs pos="81000">
              <a:schemeClr val="accent2">
                <a:hueOff val="0"/>
                <a:satOff val="0"/>
                <a:lumOff val="0"/>
                <a:alphaOff val="0"/>
                <a:tint val="79000"/>
              </a:schemeClr>
            </a:gs>
            <a:gs pos="86000">
              <a:schemeClr val="accent2">
                <a:hueOff val="0"/>
                <a:satOff val="0"/>
                <a:lumOff val="0"/>
                <a:alphaOff val="0"/>
                <a:tint val="73000"/>
              </a:schemeClr>
            </a:gs>
            <a:gs pos="100000">
              <a:schemeClr val="accent2">
                <a:hueOff val="0"/>
                <a:satOff val="0"/>
                <a:lumOff val="0"/>
                <a:alphaOff val="0"/>
                <a:tint val="35000"/>
              </a:schemeClr>
            </a:gs>
          </a:gsLst>
          <a:lin ang="5400000" scaled="1"/>
        </a:gradFill>
        <a:ln>
          <a:noFill/>
        </a:ln>
        <a:effectLst>
          <a:glow rad="63500">
            <a:schemeClr val="accent2">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702" tIns="53340" rIns="99568" bIns="53340" numCol="1" spcCol="1270" anchor="ctr" anchorCtr="0">
          <a:noAutofit/>
        </a:bodyPr>
        <a:lstStyle/>
        <a:p>
          <a:pPr lvl="0" algn="ctr" defTabSz="622300" rtl="0">
            <a:lnSpc>
              <a:spcPct val="90000"/>
            </a:lnSpc>
            <a:spcBef>
              <a:spcPct val="0"/>
            </a:spcBef>
            <a:spcAft>
              <a:spcPct val="35000"/>
            </a:spcAft>
          </a:pPr>
          <a:r>
            <a:rPr lang="es-ES" sz="1400" kern="1200" smtClean="0"/>
            <a:t>En 1965 se crea la cesantía militar en un régimen cooperativista que administra el Ministerio de Defensa Nacional.</a:t>
          </a:r>
          <a:endParaRPr lang="es-ES" sz="1400" kern="1200" dirty="0"/>
        </a:p>
      </dsp:txBody>
      <dsp:txXfrm rot="10800000">
        <a:off x="1701646" y="2710"/>
        <a:ext cx="5587039" cy="1530035"/>
      </dsp:txXfrm>
    </dsp:sp>
    <dsp:sp modelId="{F51C2DDA-2861-47AE-BDCC-0605729360D9}">
      <dsp:nvSpPr>
        <dsp:cNvPr id="0" name=""/>
        <dsp:cNvSpPr/>
      </dsp:nvSpPr>
      <dsp:spPr>
        <a:xfrm>
          <a:off x="325928" y="157447"/>
          <a:ext cx="1253312" cy="1188898"/>
        </a:xfrm>
        <a:prstGeom prst="ellipse">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glow rad="63500">
            <a:schemeClr val="accent2">
              <a:tint val="50000"/>
              <a:hueOff val="0"/>
              <a:satOff val="0"/>
              <a:lumOff val="0"/>
              <a:alphaOff val="0"/>
              <a:tint val="30000"/>
              <a:shade val="95000"/>
              <a:satMod val="300000"/>
              <a:alpha val="50000"/>
            </a:schemeClr>
          </a:glow>
        </a:effectLst>
      </dsp:spPr>
      <dsp:style>
        <a:lnRef idx="1">
          <a:scrgbClr r="0" g="0" b="0"/>
        </a:lnRef>
        <a:fillRef idx="1">
          <a:scrgbClr r="0" g="0" b="0"/>
        </a:fillRef>
        <a:effectRef idx="1">
          <a:scrgbClr r="0" g="0" b="0"/>
        </a:effectRef>
        <a:fontRef idx="minor"/>
      </dsp:style>
    </dsp:sp>
    <dsp:sp modelId="{B52F983E-07E3-4496-8E49-F74724E921B3}">
      <dsp:nvSpPr>
        <dsp:cNvPr id="0" name=""/>
        <dsp:cNvSpPr/>
      </dsp:nvSpPr>
      <dsp:spPr>
        <a:xfrm rot="10800000">
          <a:off x="1319137" y="1604976"/>
          <a:ext cx="5969548" cy="1530035"/>
        </a:xfrm>
        <a:prstGeom prst="homePlate">
          <a:avLst/>
        </a:prstGeom>
        <a:gradFill rotWithShape="0">
          <a:gsLst>
            <a:gs pos="0">
              <a:schemeClr val="accent2">
                <a:hueOff val="-4533601"/>
                <a:satOff val="2618"/>
                <a:lumOff val="-4804"/>
                <a:alphaOff val="0"/>
                <a:tint val="1000"/>
              </a:schemeClr>
            </a:gs>
            <a:gs pos="68000">
              <a:schemeClr val="accent2">
                <a:hueOff val="-4533601"/>
                <a:satOff val="2618"/>
                <a:lumOff val="-4804"/>
                <a:alphaOff val="0"/>
                <a:tint val="77000"/>
              </a:schemeClr>
            </a:gs>
            <a:gs pos="81000">
              <a:schemeClr val="accent2">
                <a:hueOff val="-4533601"/>
                <a:satOff val="2618"/>
                <a:lumOff val="-4804"/>
                <a:alphaOff val="0"/>
                <a:tint val="79000"/>
              </a:schemeClr>
            </a:gs>
            <a:gs pos="86000">
              <a:schemeClr val="accent2">
                <a:hueOff val="-4533601"/>
                <a:satOff val="2618"/>
                <a:lumOff val="-4804"/>
                <a:alphaOff val="0"/>
                <a:tint val="73000"/>
              </a:schemeClr>
            </a:gs>
            <a:gs pos="100000">
              <a:schemeClr val="accent2">
                <a:hueOff val="-4533601"/>
                <a:satOff val="2618"/>
                <a:lumOff val="-4804"/>
                <a:alphaOff val="0"/>
                <a:tint val="35000"/>
              </a:schemeClr>
            </a:gs>
          </a:gsLst>
          <a:lin ang="5400000" scaled="1"/>
        </a:gradFill>
        <a:ln>
          <a:noFill/>
        </a:ln>
        <a:effectLst>
          <a:glow rad="63500">
            <a:schemeClr val="accent2">
              <a:hueOff val="-4533601"/>
              <a:satOff val="2618"/>
              <a:lumOff val="-4804"/>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702" tIns="53340" rIns="99568" bIns="53340" numCol="1" spcCol="1270" anchor="ctr" anchorCtr="0">
          <a:noAutofit/>
        </a:bodyPr>
        <a:lstStyle/>
        <a:p>
          <a:pPr lvl="0" algn="ctr" defTabSz="622300" rtl="0">
            <a:lnSpc>
              <a:spcPct val="90000"/>
            </a:lnSpc>
            <a:spcBef>
              <a:spcPct val="0"/>
            </a:spcBef>
            <a:spcAft>
              <a:spcPct val="35000"/>
            </a:spcAft>
          </a:pPr>
          <a:r>
            <a:rPr lang="es-ES" sz="1400" kern="1200" dirty="0" smtClean="0"/>
            <a:t>El 7 de agosto de 1992 se promulgó la Ley de Seguridad Social de las Fuerzas Armadas, creando el ISSFA, como entidad autónoma con personería jurídica propia; publicada en el suplemento del R.O. N° 995 de la misma fecha.</a:t>
          </a:r>
          <a:endParaRPr lang="es-ES" sz="1400" kern="1200" dirty="0"/>
        </a:p>
      </dsp:txBody>
      <dsp:txXfrm rot="10800000">
        <a:off x="1701646" y="1604976"/>
        <a:ext cx="5587039" cy="1530035"/>
      </dsp:txXfrm>
    </dsp:sp>
    <dsp:sp modelId="{27586A4B-880B-4B22-BBFA-71A017E0D0D5}">
      <dsp:nvSpPr>
        <dsp:cNvPr id="0" name=""/>
        <dsp:cNvSpPr/>
      </dsp:nvSpPr>
      <dsp:spPr>
        <a:xfrm>
          <a:off x="344061" y="3338055"/>
          <a:ext cx="1253312" cy="1188898"/>
        </a:xfrm>
        <a:prstGeom prst="ellipse">
          <a:avLst/>
        </a:prstGeom>
        <a:blipFill rotWithShape="0">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glow rad="63500">
            <a:schemeClr val="accent2">
              <a:tint val="50000"/>
              <a:hueOff val="-4352118"/>
              <a:satOff val="-5225"/>
              <a:lumOff val="-1129"/>
              <a:alphaOff val="0"/>
              <a:tint val="30000"/>
              <a:shade val="95000"/>
              <a:satMod val="300000"/>
              <a:alpha val="50000"/>
            </a:schemeClr>
          </a:glow>
        </a:effectLst>
      </dsp:spPr>
      <dsp:style>
        <a:lnRef idx="1">
          <a:scrgbClr r="0" g="0" b="0"/>
        </a:lnRef>
        <a:fillRef idx="1">
          <a:scrgbClr r="0" g="0" b="0"/>
        </a:fillRef>
        <a:effectRef idx="1">
          <a:scrgbClr r="0" g="0" b="0"/>
        </a:effectRef>
        <a:fontRef idx="minor"/>
      </dsp:style>
    </dsp:sp>
    <dsp:sp modelId="{DD55ABE2-8A66-45EA-BE9B-A8889FDAB50E}">
      <dsp:nvSpPr>
        <dsp:cNvPr id="0" name=""/>
        <dsp:cNvSpPr/>
      </dsp:nvSpPr>
      <dsp:spPr>
        <a:xfrm rot="10800000">
          <a:off x="1319137" y="3207241"/>
          <a:ext cx="5969548" cy="1530035"/>
        </a:xfrm>
        <a:prstGeom prst="homePlate">
          <a:avLst/>
        </a:prstGeom>
        <a:gradFill rotWithShape="0">
          <a:gsLst>
            <a:gs pos="0">
              <a:schemeClr val="accent2">
                <a:hueOff val="-9067202"/>
                <a:satOff val="5236"/>
                <a:lumOff val="-9607"/>
                <a:alphaOff val="0"/>
                <a:tint val="1000"/>
              </a:schemeClr>
            </a:gs>
            <a:gs pos="68000">
              <a:schemeClr val="accent2">
                <a:hueOff val="-9067202"/>
                <a:satOff val="5236"/>
                <a:lumOff val="-9607"/>
                <a:alphaOff val="0"/>
                <a:tint val="77000"/>
              </a:schemeClr>
            </a:gs>
            <a:gs pos="81000">
              <a:schemeClr val="accent2">
                <a:hueOff val="-9067202"/>
                <a:satOff val="5236"/>
                <a:lumOff val="-9607"/>
                <a:alphaOff val="0"/>
                <a:tint val="79000"/>
              </a:schemeClr>
            </a:gs>
            <a:gs pos="86000">
              <a:schemeClr val="accent2">
                <a:hueOff val="-9067202"/>
                <a:satOff val="5236"/>
                <a:lumOff val="-9607"/>
                <a:alphaOff val="0"/>
                <a:tint val="73000"/>
              </a:schemeClr>
            </a:gs>
            <a:gs pos="100000">
              <a:schemeClr val="accent2">
                <a:hueOff val="-9067202"/>
                <a:satOff val="5236"/>
                <a:lumOff val="-9607"/>
                <a:alphaOff val="0"/>
                <a:tint val="35000"/>
              </a:schemeClr>
            </a:gs>
          </a:gsLst>
          <a:lin ang="5400000" scaled="1"/>
        </a:gradFill>
        <a:ln>
          <a:noFill/>
        </a:ln>
        <a:effectLst>
          <a:glow rad="63500">
            <a:schemeClr val="accent2">
              <a:hueOff val="-9067202"/>
              <a:satOff val="5236"/>
              <a:lumOff val="-9607"/>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702" tIns="53340" rIns="99568" bIns="53340" numCol="1" spcCol="1270" anchor="ctr" anchorCtr="0">
          <a:noAutofit/>
        </a:bodyPr>
        <a:lstStyle/>
        <a:p>
          <a:pPr lvl="0" algn="ctr" defTabSz="622300" rtl="0">
            <a:lnSpc>
              <a:spcPct val="90000"/>
            </a:lnSpc>
            <a:spcBef>
              <a:spcPct val="0"/>
            </a:spcBef>
            <a:spcAft>
              <a:spcPct val="35000"/>
            </a:spcAft>
          </a:pPr>
          <a:r>
            <a:rPr lang="es-ES" sz="1400" kern="1200" dirty="0" smtClean="0"/>
            <a:t>En 1992 el ISSFA arranca con un sistema de pensión militar de retiro contributiva y seguros sociales</a:t>
          </a:r>
          <a:endParaRPr lang="es-ES" sz="1400" kern="1200" dirty="0"/>
        </a:p>
      </dsp:txBody>
      <dsp:txXfrm rot="10800000">
        <a:off x="1701646" y="3207241"/>
        <a:ext cx="5587039" cy="1530035"/>
      </dsp:txXfrm>
    </dsp:sp>
    <dsp:sp modelId="{BAED74F3-B4D9-4390-9C67-82A153B4F1FB}">
      <dsp:nvSpPr>
        <dsp:cNvPr id="0" name=""/>
        <dsp:cNvSpPr/>
      </dsp:nvSpPr>
      <dsp:spPr>
        <a:xfrm>
          <a:off x="344061" y="1716036"/>
          <a:ext cx="1253312" cy="1188898"/>
        </a:xfrm>
        <a:prstGeom prst="ellipse">
          <a:avLst/>
        </a:prstGeom>
        <a:blipFill rotWithShape="0">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glow rad="63500">
            <a:schemeClr val="accent2">
              <a:tint val="50000"/>
              <a:hueOff val="-8704236"/>
              <a:satOff val="-10450"/>
              <a:lumOff val="-2258"/>
              <a:alphaOff val="0"/>
              <a:tint val="30000"/>
              <a:shade val="95000"/>
              <a:satMod val="300000"/>
              <a:alpha val="50000"/>
            </a:schemeClr>
          </a:glow>
        </a:effectLst>
      </dsp:spPr>
      <dsp:style>
        <a:lnRef idx="1">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A287EDC9-4B64-443D-8AF7-1523437E0096}" type="datetimeFigureOut">
              <a:rPr lang="es-ES" smtClean="0"/>
              <a:pPr/>
              <a:t>03/05/2013</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2C47DBF6-C2AF-4563-9D7A-46AA8866F735}"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287EDC9-4B64-443D-8AF7-1523437E0096}" type="datetimeFigureOut">
              <a:rPr lang="es-ES" smtClean="0"/>
              <a:pPr/>
              <a:t>03/05/2013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C47DBF6-C2AF-4563-9D7A-46AA8866F735}"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287EDC9-4B64-443D-8AF7-1523437E0096}" type="datetimeFigureOut">
              <a:rPr lang="es-ES" smtClean="0"/>
              <a:pPr/>
              <a:t>03/05/2013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C47DBF6-C2AF-4563-9D7A-46AA8866F735}"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173" name="CorelDRAW" r:id="rId3" imgW="9151920" imgH="5621400" progId="">
                  <p:embed/>
                </p:oleObj>
              </mc:Choice>
              <mc:Fallback>
                <p:oleObj name="CorelDRAW" r:id="rId3" imgW="9151920" imgH="5621400" progId="">
                  <p:embed/>
                  <p:pic>
                    <p:nvPicPr>
                      <p:cNvPr id="0" name="Picture 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3"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sp>
        <p:nvSpPr>
          <p:cNvPr id="17434"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5"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pic>
        <p:nvPicPr>
          <p:cNvPr id="17456" name="Picture 48" descr="bannner 2"/>
          <p:cNvPicPr>
            <a:picLocks noChangeAspect="1" noChangeArrowheads="1"/>
          </p:cNvPicPr>
          <p:nvPr userDrawn="1"/>
        </p:nvPicPr>
        <p:blipFill>
          <a:blip r:embed="rId5" cstate="print"/>
          <a:srcRect/>
          <a:stretch>
            <a:fillRect/>
          </a:stretch>
        </p:blipFill>
        <p:spPr bwMode="auto">
          <a:xfrm>
            <a:off x="0" y="5722938"/>
            <a:ext cx="9144000" cy="1135062"/>
          </a:xfrm>
          <a:prstGeom prst="rect">
            <a:avLst/>
          </a:prstGeom>
          <a:noFill/>
        </p:spPr>
      </p:pic>
      <p:sp>
        <p:nvSpPr>
          <p:cNvPr id="1745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ES"/>
          </a:p>
        </p:txBody>
      </p:sp>
      <p:pic>
        <p:nvPicPr>
          <p:cNvPr id="17457" name="Picture 49" descr="LOGO ESPE ORIGINAL copia"/>
          <p:cNvPicPr>
            <a:picLocks noChangeAspect="1" noChangeArrowheads="1"/>
          </p:cNvPicPr>
          <p:nvPr userDrawn="1"/>
        </p:nvPicPr>
        <p:blipFill>
          <a:blip r:embed="rId6" cstate="print"/>
          <a:srcRect/>
          <a:stretch>
            <a:fillRect/>
          </a:stretch>
        </p:blipFill>
        <p:spPr bwMode="auto">
          <a:xfrm>
            <a:off x="107950" y="115888"/>
            <a:ext cx="3313113" cy="887412"/>
          </a:xfrm>
          <a:prstGeom prst="rect">
            <a:avLst/>
          </a:prstGeom>
          <a:noFill/>
        </p:spPr>
      </p:pic>
    </p:spTree>
    <p:extLst>
      <p:ext uri="{BB962C8B-B14F-4D97-AF65-F5344CB8AC3E}">
        <p14:creationId xmlns:p14="http://schemas.microsoft.com/office/powerpoint/2010/main" val="2119213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287EDC9-4B64-443D-8AF7-1523437E0096}" type="datetimeFigureOut">
              <a:rPr lang="es-ES" smtClean="0"/>
              <a:pPr/>
              <a:t>03/05/2013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C47DBF6-C2AF-4563-9D7A-46AA8866F735}"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A287EDC9-4B64-443D-8AF7-1523437E0096}" type="datetimeFigureOut">
              <a:rPr lang="es-ES" smtClean="0"/>
              <a:pPr/>
              <a:t>03/05/2013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C47DBF6-C2AF-4563-9D7A-46AA8866F735}"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A287EDC9-4B64-443D-8AF7-1523437E0096}" type="datetimeFigureOut">
              <a:rPr lang="es-ES" smtClean="0"/>
              <a:pPr/>
              <a:t>03/05/2013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C47DBF6-C2AF-4563-9D7A-46AA8866F735}"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A287EDC9-4B64-443D-8AF7-1523437E0096}" type="datetimeFigureOut">
              <a:rPr lang="es-ES" smtClean="0"/>
              <a:pPr/>
              <a:t>03/05/2013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C47DBF6-C2AF-4563-9D7A-46AA8866F735}"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A287EDC9-4B64-443D-8AF7-1523437E0096}" type="datetimeFigureOut">
              <a:rPr lang="es-ES" smtClean="0"/>
              <a:pPr/>
              <a:t>03/05/2013</a:t>
            </a:fld>
            <a:endParaRPr lang="es-ES"/>
          </a:p>
        </p:txBody>
      </p:sp>
      <p:sp>
        <p:nvSpPr>
          <p:cNvPr id="8" name="7 Marcador de número de diapositiva"/>
          <p:cNvSpPr>
            <a:spLocks noGrp="1"/>
          </p:cNvSpPr>
          <p:nvPr>
            <p:ph type="sldNum" sz="quarter" idx="11"/>
          </p:nvPr>
        </p:nvSpPr>
        <p:spPr/>
        <p:txBody>
          <a:bodyPr/>
          <a:lstStyle/>
          <a:p>
            <a:fld id="{2C47DBF6-C2AF-4563-9D7A-46AA8866F735}" type="slidenum">
              <a:rPr lang="es-ES" smtClean="0"/>
              <a:pPr/>
              <a:t>‹Nº›</a:t>
            </a:fld>
            <a:endParaRPr lang="es-ES"/>
          </a:p>
        </p:txBody>
      </p:sp>
      <p:sp>
        <p:nvSpPr>
          <p:cNvPr id="9" name="8 Marcador de pie de página"/>
          <p:cNvSpPr>
            <a:spLocks noGrp="1"/>
          </p:cNvSpPr>
          <p:nvPr>
            <p:ph type="ftr" sz="quarter" idx="12"/>
          </p:nvPr>
        </p:nvSpPr>
        <p:spPr/>
        <p:txBody>
          <a:bodyPr/>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287EDC9-4B64-443D-8AF7-1523437E0096}" type="datetimeFigureOut">
              <a:rPr lang="es-ES" smtClean="0"/>
              <a:pPr/>
              <a:t>03/05/2013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C47DBF6-C2AF-4563-9D7A-46AA8866F735}"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A287EDC9-4B64-443D-8AF7-1523437E0096}" type="datetimeFigureOut">
              <a:rPr lang="es-ES" smtClean="0"/>
              <a:pPr/>
              <a:t>03/05/2013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156448" y="6422064"/>
            <a:ext cx="762000" cy="365125"/>
          </a:xfrm>
        </p:spPr>
        <p:txBody>
          <a:bodyPr/>
          <a:lstStyle/>
          <a:p>
            <a:fld id="{2C47DBF6-C2AF-4563-9D7A-46AA8866F735}"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A287EDC9-4B64-443D-8AF7-1523437E0096}" type="datetimeFigureOut">
              <a:rPr lang="es-ES" smtClean="0"/>
              <a:pPr/>
              <a:t>03/05/2013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C47DBF6-C2AF-4563-9D7A-46AA8866F735}"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A287EDC9-4B64-443D-8AF7-1523437E0096}" type="datetimeFigureOut">
              <a:rPr lang="es-ES" smtClean="0"/>
              <a:pPr/>
              <a:t>03/05/2013</a:t>
            </a:fld>
            <a:endParaRPr lang="es-ES"/>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s-ES"/>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C47DBF6-C2AF-4563-9D7A-46AA8866F735}"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6.jpeg"/><Relationship Id="rId7" Type="http://schemas.openxmlformats.org/officeDocument/2006/relationships/image" Target="../media/image42.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gif"/><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 Id="rId5" Type="http://schemas.openxmlformats.org/officeDocument/2006/relationships/chart" Target="../charts/chart19.xml"/><Relationship Id="rId4" Type="http://schemas.openxmlformats.org/officeDocument/2006/relationships/chart" Target="../charts/chart18.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chart" Target="../charts/chart2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image" Target="../media/image540.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chart" Target="../charts/chart30.xml"/><Relationship Id="rId1" Type="http://schemas.openxmlformats.org/officeDocument/2006/relationships/slideLayout" Target="../slideLayouts/slideLayout2.xml"/><Relationship Id="rId4" Type="http://schemas.openxmlformats.org/officeDocument/2006/relationships/chart" Target="../charts/chart31.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chart" Target="../charts/chart34.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diagramQuickStyle" Target="../diagrams/quickStyle2.xml"/><Relationship Id="rId12"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image" Target="../media/image15.jpeg"/><Relationship Id="rId5" Type="http://schemas.openxmlformats.org/officeDocument/2006/relationships/diagramData" Target="../diagrams/data2.xml"/><Relationship Id="rId10" Type="http://schemas.openxmlformats.org/officeDocument/2006/relationships/image" Target="../media/image14.jpeg"/><Relationship Id="rId4" Type="http://schemas.openxmlformats.org/officeDocument/2006/relationships/image" Target="../media/image13.jpeg"/><Relationship Id="rId9" Type="http://schemas.microsoft.com/office/2007/relationships/diagramDrawing" Target="../diagrams/drawing2.xml"/><Relationship Id="rId14" Type="http://schemas.openxmlformats.org/officeDocument/2006/relationships/image" Target="../media/image18.jpeg"/></Relationships>
</file>

<file path=ppt/slides/_rels/slide40.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4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4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8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30.png"/><Relationship Id="rId2" Type="http://schemas.openxmlformats.org/officeDocument/2006/relationships/image" Target="../media/image820.png"/><Relationship Id="rId1" Type="http://schemas.openxmlformats.org/officeDocument/2006/relationships/slideLayout" Target="../slideLayouts/slideLayout2.xml"/><Relationship Id="rId5" Type="http://schemas.openxmlformats.org/officeDocument/2006/relationships/chart" Target="../charts/chart35.xml"/><Relationship Id="rId4" Type="http://schemas.openxmlformats.org/officeDocument/2006/relationships/image" Target="../media/image840.png"/></Relationships>
</file>

<file path=ppt/slides/_rels/slide4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0.png"/><Relationship Id="rId1" Type="http://schemas.openxmlformats.org/officeDocument/2006/relationships/slideLayout" Target="../slideLayouts/slideLayout2.xml"/><Relationship Id="rId5" Type="http://schemas.openxmlformats.org/officeDocument/2006/relationships/chart" Target="../charts/chart36.xml"/><Relationship Id="rId4" Type="http://schemas.openxmlformats.org/officeDocument/2006/relationships/image" Target="../media/image87.png"/></Relationships>
</file>

<file path=ppt/slides/_rels/slide4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5" Type="http://schemas.openxmlformats.org/officeDocument/2006/relationships/chart" Target="../charts/chart37.xml"/><Relationship Id="rId4" Type="http://schemas.openxmlformats.org/officeDocument/2006/relationships/image" Target="../media/image9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40.png"/><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98.png"/></Relationships>
</file>

<file path=ppt/slides/_rels/slide54.xml.rels><?xml version="1.0" encoding="UTF-8" standalone="yes"?>
<Relationships xmlns="http://schemas.openxmlformats.org/package/2006/relationships"><Relationship Id="rId3" Type="http://schemas.openxmlformats.org/officeDocument/2006/relationships/image" Target="../media/image950.png"/><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6.jpeg"/><Relationship Id="rId7" Type="http://schemas.openxmlformats.org/officeDocument/2006/relationships/image" Target="../media/image29.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8.gif"/><Relationship Id="rId5" Type="http://schemas.openxmlformats.org/officeDocument/2006/relationships/image" Target="../media/image6.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75656" y="1484784"/>
            <a:ext cx="6480720" cy="1708160"/>
          </a:xfrm>
          <a:prstGeom prst="rect">
            <a:avLst/>
          </a:prstGeom>
        </p:spPr>
        <p:txBody>
          <a:bodyPr wrap="square">
            <a:spAutoFit/>
          </a:bodyPr>
          <a:lstStyle/>
          <a:p>
            <a:pPr algn="ctr">
              <a:lnSpc>
                <a:spcPct val="150000"/>
              </a:lnSpc>
            </a:pPr>
            <a:r>
              <a:rPr lang="es-ES_tradnl" sz="2400" dirty="0" smtClean="0">
                <a:latin typeface="Lucida Calligraphy" pitchFamily="66" charset="0"/>
              </a:rPr>
              <a:t>“Propuesta de Modelo para </a:t>
            </a:r>
            <a:r>
              <a:rPr lang="es-ES_tradnl" sz="2400" dirty="0">
                <a:latin typeface="Lucida Calligraphy" pitchFamily="66" charset="0"/>
              </a:rPr>
              <a:t>e</a:t>
            </a:r>
            <a:r>
              <a:rPr lang="es-ES_tradnl" sz="2400" dirty="0" smtClean="0">
                <a:latin typeface="Lucida Calligraphy" pitchFamily="66" charset="0"/>
              </a:rPr>
              <a:t>l Uso Eficiente de </a:t>
            </a:r>
            <a:r>
              <a:rPr lang="es-ES_tradnl" sz="2400" dirty="0">
                <a:latin typeface="Lucida Calligraphy" pitchFamily="66" charset="0"/>
              </a:rPr>
              <a:t>l</a:t>
            </a:r>
            <a:r>
              <a:rPr lang="es-ES_tradnl" sz="2400" dirty="0" smtClean="0">
                <a:latin typeface="Lucida Calligraphy" pitchFamily="66" charset="0"/>
              </a:rPr>
              <a:t>os Excedentes de Corto Plazo de la Seguridad Social Militar”</a:t>
            </a:r>
            <a:endParaRPr lang="es-ES" sz="2400" dirty="0">
              <a:latin typeface="Lucida Calligraphy" pitchFamily="66" charset="0"/>
            </a:endParaRPr>
          </a:p>
        </p:txBody>
      </p:sp>
      <p:sp>
        <p:nvSpPr>
          <p:cNvPr id="3" name="2 CuadroTexto"/>
          <p:cNvSpPr txBox="1"/>
          <p:nvPr/>
        </p:nvSpPr>
        <p:spPr>
          <a:xfrm>
            <a:off x="1907704" y="3861048"/>
            <a:ext cx="6048672" cy="461665"/>
          </a:xfrm>
          <a:prstGeom prst="rect">
            <a:avLst/>
          </a:prstGeom>
          <a:noFill/>
        </p:spPr>
        <p:txBody>
          <a:bodyPr wrap="square" rtlCol="0">
            <a:spAutoFit/>
          </a:bodyPr>
          <a:lstStyle/>
          <a:p>
            <a:pPr algn="ctr"/>
            <a:r>
              <a:rPr lang="es-ES" sz="2400" dirty="0" smtClean="0"/>
              <a:t>Viviana Karen Armas Molina</a:t>
            </a:r>
            <a:endParaRPr lang="es-ES" sz="2400" dirty="0"/>
          </a:p>
        </p:txBody>
      </p:sp>
      <p:pic>
        <p:nvPicPr>
          <p:cNvPr id="4" name="Picture 7" descr="https://encrypted-tbn1.gstatic.com/images?q=tbn:ANd9GcTorHtcwzQZvEzCCmwkbnTdeh_Rjj9IuJA2tKxihQr5pUTTbUC8wQ"/>
          <p:cNvPicPr>
            <a:picLocks noChangeAspect="1" noChangeArrowheads="1"/>
          </p:cNvPicPr>
          <p:nvPr/>
        </p:nvPicPr>
        <p:blipFill>
          <a:blip r:embed="rId2" cstate="print"/>
          <a:srcRect/>
          <a:stretch>
            <a:fillRect/>
          </a:stretch>
        </p:blipFill>
        <p:spPr bwMode="auto">
          <a:xfrm>
            <a:off x="7308304" y="4182963"/>
            <a:ext cx="1609617" cy="1190253"/>
          </a:xfrm>
          <a:prstGeom prst="rect">
            <a:avLst/>
          </a:prstGeom>
          <a:noFill/>
        </p:spPr>
      </p:pic>
    </p:spTree>
    <p:extLst>
      <p:ext uri="{BB962C8B-B14F-4D97-AF65-F5344CB8AC3E}">
        <p14:creationId xmlns:p14="http://schemas.microsoft.com/office/powerpoint/2010/main" val="1001822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1216020478"/>
              </p:ext>
            </p:extLst>
          </p:nvPr>
        </p:nvGraphicFramePr>
        <p:xfrm>
          <a:off x="420751" y="1484784"/>
          <a:ext cx="8507288" cy="49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420751" y="260648"/>
            <a:ext cx="828092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ES" sz="2400" b="1" spc="50" dirty="0">
                <a:ln w="11430"/>
                <a:solidFill>
                  <a:schemeClr val="bg2"/>
                </a:solidFill>
              </a:rPr>
              <a:t>Breve Historia de la Seguridad Social Militar Ecuatoriana.</a:t>
            </a:r>
            <a:endParaRPr lang="es-ES" sz="2400" b="1" dirty="0">
              <a:solidFill>
                <a:schemeClr val="bg2"/>
              </a:solidFill>
            </a:endParaRPr>
          </a:p>
        </p:txBody>
      </p:sp>
    </p:spTree>
    <p:extLst>
      <p:ext uri="{BB962C8B-B14F-4D97-AF65-F5344CB8AC3E}">
        <p14:creationId xmlns:p14="http://schemas.microsoft.com/office/powerpoint/2010/main" val="1459890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081125366"/>
              </p:ext>
            </p:extLst>
          </p:nvPr>
        </p:nvGraphicFramePr>
        <p:xfrm>
          <a:off x="628680" y="1475094"/>
          <a:ext cx="8229600" cy="4739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420751" y="260648"/>
            <a:ext cx="828092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ES" sz="2400" b="1" spc="50" dirty="0">
                <a:ln w="11430"/>
                <a:solidFill>
                  <a:schemeClr val="bg2"/>
                </a:solidFill>
              </a:rPr>
              <a:t>Breve Historia de la Seguridad Social Militar Ecuatoriana.</a:t>
            </a:r>
            <a:endParaRPr lang="es-ES" sz="2400" b="1" dirty="0">
              <a:solidFill>
                <a:schemeClr val="bg2"/>
              </a:solidFill>
            </a:endParaRPr>
          </a:p>
        </p:txBody>
      </p:sp>
    </p:spTree>
    <p:extLst>
      <p:ext uri="{BB962C8B-B14F-4D97-AF65-F5344CB8AC3E}">
        <p14:creationId xmlns:p14="http://schemas.microsoft.com/office/powerpoint/2010/main" val="182750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143508" y="2024844"/>
            <a:ext cx="3888432" cy="3672408"/>
          </a:xfrm>
          <a:prstGeom prst="rect">
            <a:avLst/>
          </a:prstGeom>
          <a:noFill/>
          <a:ln w="9525">
            <a:noFill/>
            <a:miter lim="800000"/>
            <a:headEnd/>
            <a:tailEnd/>
          </a:ln>
        </p:spPr>
      </p:pic>
      <p:sp>
        <p:nvSpPr>
          <p:cNvPr id="51201" name="Rectangle 1"/>
          <p:cNvSpPr>
            <a:spLocks noChangeArrowheads="1"/>
          </p:cNvSpPr>
          <p:nvPr/>
        </p:nvSpPr>
        <p:spPr bwMode="auto">
          <a:xfrm>
            <a:off x="4292015" y="2007781"/>
            <a:ext cx="4464496" cy="2062103"/>
          </a:xfrm>
          <a:prstGeom prst="rect">
            <a:avLst/>
          </a:prstGeom>
          <a:ln w="57150">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bg2"/>
                </a:solidFill>
                <a:effectLst/>
                <a:latin typeface="Times New Roman" pitchFamily="18" charset="0"/>
                <a:ea typeface="Calibri" pitchFamily="34" charset="0"/>
                <a:cs typeface="Times New Roman" pitchFamily="18" charset="0"/>
              </a:rPr>
              <a:t>La totalidad de los ingresos del sistema se canalizan vía Ministerio de Finanzas, debido a que el patrono del personal militar es un organismo del Estado como el Ministerio de Defensa Nacional, y por tanto, es el encargado de descontar el Aporte Individual y cubrir el Aporte Patronal, a lo que se une la contribución directa del Estado del 60% del costo</a:t>
            </a:r>
            <a:r>
              <a:rPr kumimoji="0" lang="es-ES" sz="1600" b="0" i="0" u="none" strike="noStrike" cap="none" normalizeH="0" dirty="0" smtClean="0">
                <a:ln>
                  <a:noFill/>
                </a:ln>
                <a:solidFill>
                  <a:schemeClr val="bg2"/>
                </a:solidFill>
                <a:effectLst/>
                <a:latin typeface="Times New Roman" pitchFamily="18" charset="0"/>
                <a:ea typeface="Calibri" pitchFamily="34" charset="0"/>
                <a:cs typeface="Times New Roman" pitchFamily="18" charset="0"/>
              </a:rPr>
              <a:t> de las pensiones.</a:t>
            </a:r>
            <a:r>
              <a:rPr kumimoji="0" lang="es-ES" sz="1600" b="0" i="0" u="none" strike="noStrike" cap="none" normalizeH="0" baseline="0" dirty="0" smtClean="0">
                <a:ln>
                  <a:noFill/>
                </a:ln>
                <a:solidFill>
                  <a:schemeClr val="bg2"/>
                </a:solidFill>
                <a:effectLst/>
                <a:latin typeface="Times New Roman" pitchFamily="18" charset="0"/>
                <a:ea typeface="Calibri" pitchFamily="34" charset="0"/>
                <a:cs typeface="Times New Roman" pitchFamily="18" charset="0"/>
              </a:rPr>
              <a:t>. </a:t>
            </a:r>
            <a:endParaRPr kumimoji="0" lang="es-ES" sz="2400" b="0" i="0" u="none" strike="noStrike" cap="none" normalizeH="0" baseline="0" dirty="0" smtClean="0">
              <a:ln>
                <a:noFill/>
              </a:ln>
              <a:solidFill>
                <a:schemeClr val="bg2"/>
              </a:solidFill>
              <a:effectLst/>
              <a:latin typeface="Arial" pitchFamily="34" charset="0"/>
              <a:cs typeface="Arial" pitchFamily="34" charset="0"/>
            </a:endParaRPr>
          </a:p>
        </p:txBody>
      </p:sp>
      <p:sp>
        <p:nvSpPr>
          <p:cNvPr id="51202" name="Rectangle 2"/>
          <p:cNvSpPr>
            <a:spLocks noChangeArrowheads="1"/>
          </p:cNvSpPr>
          <p:nvPr/>
        </p:nvSpPr>
        <p:spPr bwMode="auto">
          <a:xfrm>
            <a:off x="4292015" y="4024005"/>
            <a:ext cx="4464496" cy="2062103"/>
          </a:xfrm>
          <a:prstGeom prst="rect">
            <a:avLst/>
          </a:prstGeom>
          <a:ln w="57150">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bg2"/>
                </a:solidFill>
                <a:effectLst/>
                <a:latin typeface="Times New Roman" pitchFamily="18" charset="0"/>
                <a:ea typeface="Calibri" pitchFamily="34" charset="0"/>
                <a:cs typeface="Times New Roman" pitchFamily="18" charset="0"/>
              </a:rPr>
              <a:t>Cuando los ingresos mensuales de un determinado seguro no son suficientes, o no son transferidos oportunamente por el Ministerio de Finanzas, el sistema debe tomar de las reservas del respectivo seguro para cubrir las obligaciones de este, reduciéndose el monto de estas reservas y por consiguiente del portafolio de inversiones,</a:t>
            </a:r>
            <a:r>
              <a:rPr kumimoji="0" lang="es-ES" sz="1600" b="0" i="0" u="none" strike="noStrike" cap="none" normalizeH="0" dirty="0" smtClean="0">
                <a:ln>
                  <a:noFill/>
                </a:ln>
                <a:solidFill>
                  <a:schemeClr val="bg2"/>
                </a:solidFill>
                <a:effectLst/>
                <a:latin typeface="Times New Roman" pitchFamily="18" charset="0"/>
                <a:ea typeface="Calibri" pitchFamily="34" charset="0"/>
                <a:cs typeface="Times New Roman" pitchFamily="18" charset="0"/>
              </a:rPr>
              <a:t> y viceversa.</a:t>
            </a:r>
            <a:endParaRPr kumimoji="0" lang="es-ES" sz="2400" b="0" i="0" u="none" strike="noStrike" cap="none" normalizeH="0" baseline="0" dirty="0" smtClean="0">
              <a:ln>
                <a:noFill/>
              </a:ln>
              <a:solidFill>
                <a:schemeClr val="bg2"/>
              </a:solidFill>
              <a:effectLst/>
              <a:latin typeface="Arial" pitchFamily="34" charset="0"/>
              <a:cs typeface="Arial" pitchFamily="34" charset="0"/>
            </a:endParaRPr>
          </a:p>
        </p:txBody>
      </p:sp>
      <p:sp>
        <p:nvSpPr>
          <p:cNvPr id="7" name="6 Rectángulo"/>
          <p:cNvSpPr/>
          <p:nvPr/>
        </p:nvSpPr>
        <p:spPr>
          <a:xfrm>
            <a:off x="750108" y="548680"/>
            <a:ext cx="7083814"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ES" sz="2800" b="1" spc="50" dirty="0">
                <a:ln w="11430"/>
                <a:solidFill>
                  <a:schemeClr val="bg2"/>
                </a:solidFill>
              </a:rPr>
              <a:t>Circuito Financiero del sistema </a:t>
            </a:r>
            <a:endParaRPr lang="es-ES" sz="2800" b="1" dirty="0">
              <a:solidFill>
                <a:schemeClr val="bg2"/>
              </a:solidFill>
            </a:endParaRPr>
          </a:p>
        </p:txBody>
      </p:sp>
    </p:spTree>
    <p:extLst>
      <p:ext uri="{BB962C8B-B14F-4D97-AF65-F5344CB8AC3E}">
        <p14:creationId xmlns:p14="http://schemas.microsoft.com/office/powerpoint/2010/main" val="3942796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460095"/>
            <a:ext cx="6120680" cy="523220"/>
          </a:xfr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ES" sz="2800" b="1" spc="50" dirty="0">
                <a:ln w="11430"/>
                <a:solidFill>
                  <a:schemeClr val="bg2"/>
                </a:solidFill>
              </a:rPr>
              <a:t> Sistema de Inversiones </a:t>
            </a:r>
          </a:p>
        </p:txBody>
      </p:sp>
      <p:sp>
        <p:nvSpPr>
          <p:cNvPr id="52225" name="Rectangle 1"/>
          <p:cNvSpPr>
            <a:spLocks noChangeArrowheads="1"/>
          </p:cNvSpPr>
          <p:nvPr/>
        </p:nvSpPr>
        <p:spPr bwMode="auto">
          <a:xfrm>
            <a:off x="971600" y="1124744"/>
            <a:ext cx="7488832" cy="584775"/>
          </a:xfrm>
          <a:prstGeom prst="rect">
            <a:avLst/>
          </a:prstGeom>
          <a:ln w="28575">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El sistema de inversiones debe permitir mantener la capacidad adquisitiva de las reservas y propender a su capitalización. </a:t>
            </a:r>
            <a:endParaRPr kumimoji="0" lang="es-ES"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6" name="5 Rectángulo"/>
          <p:cNvSpPr/>
          <p:nvPr/>
        </p:nvSpPr>
        <p:spPr>
          <a:xfrm>
            <a:off x="539552" y="1700808"/>
            <a:ext cx="2232248" cy="646331"/>
          </a:xfrm>
          <a:prstGeom prst="rect">
            <a:avLst/>
          </a:prstGeom>
        </p:spPr>
        <p:txBody>
          <a:bodyPr wrap="square">
            <a:spAutoFit/>
          </a:bodyPr>
          <a:lstStyle/>
          <a:p>
            <a:pPr algn="ctr"/>
            <a:r>
              <a:rPr lang="es-ES" dirty="0" smtClean="0"/>
              <a:t>Importantes Fuentes de Ahorro</a:t>
            </a:r>
            <a:endParaRPr lang="es-ES" dirty="0"/>
          </a:p>
        </p:txBody>
      </p:sp>
      <p:pic>
        <p:nvPicPr>
          <p:cNvPr id="52227" name="Picture 3" descr="https://encrypted-tbn3.gstatic.com/images?q=tbn:ANd9GcTKzsfKz1xXVxvc6_K7PcTHOnbw24Da5Dvda9hWYDi5KcVWQ4ab"/>
          <p:cNvPicPr>
            <a:picLocks noChangeAspect="1" noChangeArrowheads="1"/>
          </p:cNvPicPr>
          <p:nvPr/>
        </p:nvPicPr>
        <p:blipFill>
          <a:blip r:embed="rId2" cstate="print"/>
          <a:srcRect/>
          <a:stretch>
            <a:fillRect/>
          </a:stretch>
        </p:blipFill>
        <p:spPr bwMode="auto">
          <a:xfrm>
            <a:off x="899592" y="2348880"/>
            <a:ext cx="1368152" cy="1577631"/>
          </a:xfrm>
          <a:prstGeom prst="rect">
            <a:avLst/>
          </a:prstGeom>
          <a:noFill/>
        </p:spPr>
      </p:pic>
      <p:pic>
        <p:nvPicPr>
          <p:cNvPr id="52229" name="Picture 5" descr="https://encrypted-tbn1.gstatic.com/images?q=tbn:ANd9GcTJrcUnUiFnqXIOCiWxeIhjWVe7cn9UpC8F0wd07Cnuhf--3YAE"/>
          <p:cNvPicPr>
            <a:picLocks noChangeAspect="1" noChangeArrowheads="1"/>
          </p:cNvPicPr>
          <p:nvPr/>
        </p:nvPicPr>
        <p:blipFill>
          <a:blip r:embed="rId3" cstate="print"/>
          <a:srcRect/>
          <a:stretch>
            <a:fillRect/>
          </a:stretch>
        </p:blipFill>
        <p:spPr bwMode="auto">
          <a:xfrm>
            <a:off x="3707904" y="2492896"/>
            <a:ext cx="1296144" cy="1265283"/>
          </a:xfrm>
          <a:prstGeom prst="rect">
            <a:avLst/>
          </a:prstGeom>
          <a:noFill/>
        </p:spPr>
      </p:pic>
      <p:sp>
        <p:nvSpPr>
          <p:cNvPr id="9" name="8 Rectángulo"/>
          <p:cNvSpPr/>
          <p:nvPr/>
        </p:nvSpPr>
        <p:spPr>
          <a:xfrm>
            <a:off x="2915816" y="1844824"/>
            <a:ext cx="2592288" cy="646331"/>
          </a:xfrm>
          <a:prstGeom prst="rect">
            <a:avLst/>
          </a:prstGeom>
        </p:spPr>
        <p:txBody>
          <a:bodyPr wrap="square">
            <a:spAutoFit/>
          </a:bodyPr>
          <a:lstStyle/>
          <a:p>
            <a:pPr algn="ctr"/>
            <a:r>
              <a:rPr lang="es-ES" dirty="0" smtClean="0"/>
              <a:t>sistema de seguridad social</a:t>
            </a:r>
            <a:endParaRPr lang="es-ES" dirty="0"/>
          </a:p>
        </p:txBody>
      </p:sp>
      <p:pic>
        <p:nvPicPr>
          <p:cNvPr id="52231" name="Picture 7" descr="https://encrypted-tbn3.gstatic.com/images?q=tbn:ANd9GcSn64OGRz4UaY9Clwn6N7EthDMYF1XMakFHtGhfq5Tnjiusq47EyQ"/>
          <p:cNvPicPr>
            <a:picLocks noChangeAspect="1" noChangeArrowheads="1"/>
          </p:cNvPicPr>
          <p:nvPr/>
        </p:nvPicPr>
        <p:blipFill>
          <a:blip r:embed="rId4" cstate="print"/>
          <a:srcRect/>
          <a:stretch>
            <a:fillRect/>
          </a:stretch>
        </p:blipFill>
        <p:spPr bwMode="auto">
          <a:xfrm>
            <a:off x="6084168" y="2348880"/>
            <a:ext cx="1564490" cy="1557537"/>
          </a:xfrm>
          <a:prstGeom prst="rect">
            <a:avLst/>
          </a:prstGeom>
          <a:noFill/>
        </p:spPr>
      </p:pic>
      <p:sp>
        <p:nvSpPr>
          <p:cNvPr id="11" name="10 Rectángulo"/>
          <p:cNvSpPr/>
          <p:nvPr/>
        </p:nvSpPr>
        <p:spPr>
          <a:xfrm>
            <a:off x="6300192" y="1916832"/>
            <a:ext cx="1172116" cy="369332"/>
          </a:xfrm>
          <a:prstGeom prst="rect">
            <a:avLst/>
          </a:prstGeom>
        </p:spPr>
        <p:txBody>
          <a:bodyPr wrap="none">
            <a:spAutoFit/>
          </a:bodyPr>
          <a:lstStyle/>
          <a:p>
            <a:r>
              <a:rPr lang="es-ES" dirty="0" smtClean="0"/>
              <a:t>inversión </a:t>
            </a:r>
            <a:endParaRPr lang="es-ES" dirty="0"/>
          </a:p>
        </p:txBody>
      </p:sp>
      <p:sp>
        <p:nvSpPr>
          <p:cNvPr id="52233" name="AutoShape 9" descr="data:image/jpeg;base64,/9j/4AAQSkZJRgABAQAAAQABAAD/2wCEAAkGBhMSERUSExMWFRQVGBcYGRgXFxcaGBgYFhcYFxQbHBgYGyceFxsjGRkUIC8gIycpLCwsFx4xNTAqNSYrLCkBCQoKDgwOGg8PGiklHyQtLC0pNTQsKSkvLCw1NSwsLSwsLSwsLCktLCksLiwpLC4uKSwsKSwvLCwsLCwsLCwsLP/AABEIAM8A9AMBIgACEQEDEQH/xAAcAAEAAgMBAQEAAAAAAAAAAAAABQYDBAcBAgj/xABNEAABAwIDBAcEBAoHBgcAAAABAAIDBBESITEFBkFRBxMiYXGBkTKhscEUQlLRIzNicoKSorLS8ENTVKPC0+EIFRckk/EWJTREY3Oz/8QAGgEAAQUBAAAAAAAAAAAAAAAAAAECAwQFBv/EADQRAAIBAgQDBgUCBwEAAAAAAAABAgMRBBIhMQVBURNhcZGx8CIygaHRQsEUFSMzU+HxNP/aAAwDAQACEQMRAD8A7iiIgAiIgAiIgAiIgAuZ9KG+c8cgo6V2B2HHLI32mg5taPskjPnmF0xVCGnjFVP1jR1kjy7MatADWAHuaAmydh0Vc4/sPfispZeuE8sgB7ccjsTZB+lfCe8WX6H2fWtmiZK32ZGtcL8nC4XH+kXchojdPSkB2ZfFcZ8y3ke5dW3apDFR08btWRRg+IaLpU7iNWJJERKIEREAEREAEREAEREAEREAEREAEREAEREAEREAEREAERfE0wY0ucbAZkpG0ldglfQ+0VVq963k/g2gDmRc/wCi+aXeuRp/CNDh3Cx+5Y/87wmbLd+NtPf0Lv8ABVbXLYviaYMaXONmtBJJ4ALynqGvaHtNwdFB78VIbSOadXkNHrc+4FbVJKo1bZlGbyJ35ELtDpQDX4I6dzr3wucQAeRsL5cdV9bu7adUQ4nnth7w42yuDdvlhLfRUeV2YAzLTcXy1vb3XU7uxXdU8h5Aa8i5GVjbI2Por+Jwi7P4ORVoYh5/iJ2r2tSwSNMzSC+97NvkLC5HJWug2pDMLxSNePySDby4Lle8VSyWQuacQsGtPdxPr8Ao6lrXUxEsbrSDIEcRxB4EJlHB5qSezH1MT8bXI7giiN2N4WVkAkb7Q7Lx9l1gTrw5FS6pyTi7MnTuroIiJBQiIgAiIgAiIgAiIgAiIgAiIgAiIgAiIgAiIgAoDe+YiNjeDjn5f91PqL3h2cZYuz7TTcDnzCocRhOphZxhvYnw0lGrFyITdycNEvbawkANLrWvnz1WHbrZgW9a4OGZa5oAB56DwWrRQxHEJXuYRa1hfne/uWfatcx7Y4o7lsehOpJ7lx3aJ4PJJ2ttaW7vs4/e/gbOW1bMl46bacmS2585LXs4Agjzvf4LJvU2N3UxvAOJ5LSb5ENI0462sVsbubOMUd3ZOfnbkOA+Pqqj0mVUjZ4SzMtYHAcMWPj6BdtwWjNUKcJ6Oz/exh46pHPKS20JOqoGRAtZrZueEDMm2dgMs7eazw0UbwGPY1xcC53Zbky9mt8x8CtHZrnThpJfYt/SYwgEtyyvcBv/AGXx9CEJdM4sc6w7JLmuY0Xs24vfPM95PcrF5JjLKxp7c2TBE0OZiaSPYdwGY45jQqB3xpWQx08RYfpD7yON8mxnJrSOJvb0K3W7TNRU43BzomZ4SRd1gLAngCQPIKQ2DuhLV1D6muBz0GgdyDfyAMu9asamRJTlqtX17l+Si4Zm3Fb6L92SfRjsF0MLpn3BmtYXywD2T4kk+VldV8xsDQABYAWAHADRfSz6k3OTky3GOVWCIiYONWv2g2FuJ188gBqTyCwUe2mvf1bmuY+1wHcQtfeXZ7pGtLbnATcDWxtmOZyWpS0TpKhkga9rWAXLxYktFhbM3usavicRHE5IrS8babp7u/cXYUqbpZm9dfp08yyIiLZKQREQAREQAREQAREQAREQAREQBD7w7VdE0NYRjIJ4aDhnlmfgVXf/ABbO0gOcwEi5DgPQFuqx76i1Qc2m7W+1fhwuPXzVelkxGx6p3O4efcSq8p6kqjoWqLeyoewub1ZLeGE5/tZFb+yN68Tg2YsBdpbKx5HM5d6oHWgAgFgB1AjcR6HJY2vNxhL9R7MYa311skVQXIdcq9jRSG7mC/MZH3aryk2JDGbtYL8zmffosn+8o2tGOSNpsL3e3XjqVqzb0UjfaqYR+m0/AqRYKnKedU1frbUjeIcVlctPElFD7xbEjnaHvdgMYLsWVgBmcV+GV1rzb+0Ldahp/NDnfAKqb/dJVO6hnigc4ySsMYOEgAP7Ljc/kkq6qNaHx5WrdxWdalJ5My17y1bGqInQN6l4c22oIxZ8fE8FUN6NuskkdEzRtmkggjvy8bjvsuT7K29PCA1jzh0DTmPAcVtS7dmjkNwwucG3Fsha9hrrmlo9nF55Xf7BUc2sisi+bAqg2eNn1HvaCDlqQM12EBcL6Nd36iuq21MhIp6dwdpZr5AOy0DjbIk8MvLuqTEVI1J5oodSg4Rs2ERFXJTwlVPaG+bo3f0Ya42ZixXcBlfI8/iFKb1Vzo4Dh9p5DdQMvrZnja6pL6pznC8bez7JxMy007WSinKzsPiixDfGUPwmNhtqQXfcvuLfJ7iQIm3/ADyL/sqnyGbE5zbC9rAvZbP2u1clfNHJLG67gw8cnN1OR430Tc76jspbTv04P6swtx8usz9LKwbK2qJgcsLxq29/Ag8Quc1G0ruxfgh3mQEj0WOm3mfHKHiRpINrNuRh43BsTl3pVPURxOsouZxdLzwbOp2nva8j4hSVN0tUx9uKVvhhcPiFqS4fiI/p9DOjj8O/1epekUBRb90Uuk7Wnk+7f3slNQVTHi7HtcObSCPcqs6U4fMmi1CpCfytMyqN29tIwx3b7TjYd3MqSUdt3Zpmjs32gbi/vCo4ztOwn2XzW099ehYo5e0WfYr1NUucx8gmlD2DEbnsXvk21+PgrJsav66IPOuh8Qq8IZTGIPozsvrXcAXfaJ0PqrFsig6mIM1Op8Ssbhaqqot8uX4vmXxfXn4F3FZMvffTbb6G6iIujM0IiIA57vq8ipNr+y3j3eBVbxuvmSb8yf4VY987GpcLgGzeJHAZ5ZKuuYOBb+s63oFRn8zLMdjWkkNsiePE/JY4WEuBJJzGumv5RWd7RbN7bfpG3uXxBC3GMJJNx7MZ+LrIQp7RbrvNQ8TxuYBc2cLYr6WIyPkeSzu3fh7JILMV8nOHDTQ8Vnpa6SSMOlfjfid7ReCLO7vDyXkkjSLdk66vkNgddStjGY+uqzipNW002MnC4Ki6Sk43vrruYot1o3tcWk5Z2592vconeXdG9OHx5Pablh1Isb277KVbKGg2LGg8jJb0usRIJFnX4dmL5usVUljq01llJtFqODoweaMUmUTZMI7Tz9X3cSfRacUnWykj659AMh7gpCp2dK51SD2cReO0Q25xE88r6d91j2VstzCHPFrDTjfTyWlCDqqnRjHvl52v5bFCc1SdStKXdHyvbzO5dE8YbQ2Ggkf8ldFS+ij/ANG7/wC13waroq+Lio1pJdSxhZOVGLfQIiKsWTT2rstlRH1b72vcEagjkoB/R7Ef6WX1b9ytaJrgnuKpNFQ/4bw8ZX+5fbOjamH15T5s+TFbESdnHoLmZXI+j+jGrC7xcflZbB3Ko7W6hvq771NonRSi7oa9VZlWn6NaF2kbm/mvd87qJq+iGE/i55G/nBrh7sKv6K5HG147Tfr6lWWDoS3gvQ5DtDorqmXMZZKO44Xehy96rtRR1NI7tNkhdzF238xkV+gFXN494Oru0NDmiwddpfdx0GEa5W9VbhxepH+4k15e/Ipz4VTetNtPz9+ZzrZnSPWRavEreUg/xCx9bq7bC6S4p8pI3REWuR22Z94Fx6Kr7U2HDK4kRtiOrjHiA8MJJA8rL2jpo6eN0YeWvcfatcg8MrWOWXqmYnFYOpTvGPxeX+h2Gw+LpztKXw+f+zqUddG4Ate030s4LL1g5j1XMHe0LAvAAF+yLniSOfkvaGJmYlY0XzAIHPXJY/aGvlOnhy9XLKOZkBL23Lr3aQ2xH3+Nlfdh7wx1DG5hshuCw5G41IHI6pylcRqxLIiJ4059vm7/AJk24Bt9OXIqtHj7Xo1dW2hsinkJklY0kDNxysBzK41t/bTHTu+jtEcQybzdb6xvz+CdQwFXEyeSxHXxtPDxTnckaRoc9jSSASB7YGRPz0sFYdpbOi6sktAtaxz18tVzuPaDw4OvexB9DfgrJX77MfCWCI4yNSRhHfzKty4NXg0tHfpy8yrHi1Gab1VuvPyJuXYUUUF2SE5ki5BBLjoBwUVU7OlYMTmPDTxs34ajzC1qzfZrocDYcLjhzxXHZ0y1K2Kjf5rmxgRuu0guuQRly5881XlwzGzeaUbtvXVEkOI4WCyxlou5mpcjiR+kG+86LA54JzLTmNZC73DVYNv7e+kSAsaW5BtrC5N+7yCuO6HR2SBNV3N7FsV/O7/4fXknS4ZKlBTqyS7t2LHiKqTcKUW+/ZHP5aotfJhw2cTwvlc6X8dVqrvm1d2qeoYGSRNsBZpAs5o7iNPDRc53g6L5orvpz1zPsnKQeWjvL0W9hcbh5PVZZO31ttqYmKwVeK0eaKv9L76Fi6JXf8pJ3Sn91qvCpHRRGW00rXAtImNwQQR2Gagq7rGx3/on4mzgv7EfAIiKmWwiLHUVDWNLnGwCAMiKHh3qhc7D2hfiQLfHJTCRNPYW1giIlECIiAPHaZarnBlIkd1rnDN92uAF87u8uF+9dIVe3j3ckneHxvY3s2IcL8ddDz9yjmm9h0WUqaUYSXOY4lwAwNzDeWufitu1i297HLDexPMDtDPwW3VbrzwsMj3xFreAHp9XS9lGuqwXhzhH2R2TizHPgoXpuSHotjLgXdWMsNze/HMHMJWSOa7FbskWBd7rHRaEkj7ACWK175utbwsPiVsS7VHV9WeqdxzLiPc3mi6Cxs0lQWNIewm47gP2rfyFrxbVETQG2bnq6RpI9CdFp1G2A4YSQW8msPnm4j5Lf6O3000r4JYmPdm6NzhmWjUEaaWPqrFLDzqwlOG0dyCpXhTnGEt5bHQt3tqGop2SkAE3BtobG1x3It+GFrWhrQGtGQAyARKhSk9KW3jFC2nae1NfFbgxtsvM5eRXKFYd/wCuMtfNncMIYO4NAv8AtYlXl2OBoqlRiub1ZyOOrOrWk+S0QREVwpBEUtupssVFZFEfZLru/NaC4+treabOShFyfIfCLnJRXMu/RzuYGtbVzNu45xtP1Rwee88F0NeNaALDIBerjMRXlXm5y/4djQoRowUIhQjtt1FzaiksDqZIgLc/aJU2tWsksWjnfPTTyUBOVraW+NRE8sZs2WV+WIRPjdhuMsR0BI0F1G0/SRWSFwj2RO4sOF34Rgwnkb/K6uReefvHLwXw6TXMcfrnx5JRCLodv1srQ4UkTcyHNfO9r2kDQgw5eOYU3s6aVzT1zGRuvkGPLxawsblrc73ytwUbtKvbFG+V9y1gLrdo3sdBwzuAsG6dNI1rpJS7HMcZYb4WfZaCe4pculwvrYsijN4M4gCbAuH3qK2lvUQXtwFhjINyeRzuLZgi/FS20cM0AexwcMnAg3BHiP5yUMnmi7EsVaSuV98MeKx+HorLscnqWXN7C1+4ZBVHa1a1nH2cz3cQL8T3Kybq7VZUUzHMOYGFw4hw1v8AFR0YtXfIfWknZcyXREVggCIiACIiAPmWIOBa4XBFiDxCjHbq0p/oGe/71KokaT3FuRI3Vpf6lvv+9Z49gUzdII/1Gn4hb6IyroF2cJ3w2aaerljBOG+Jv5rswPLMeS0ti7RMFRHMPqOB8tHDzFwrD0oyh1dYfVjYD43cfgQqiu0w/wAdCObmtTjcR8FeWXk9D9HtdcXRa+ziepjvrgbf0C9XGtWdjsE7q5wfeC/0qe+vWyfvlR6sfSDs4xV0uVmyWe3vxAYv2g5VxdtQkpU4tdEcXWi41JRfVhERSkIVo6NZw3aEYP1mvaPHCT8reaq6y0tS6N7ZGGzmkEHkRoo61PtKcodUS0anZ1Iz6M/RaKC3U3qjrYgQQJWjts4g8xzaeanVxU4SpycZLVHZwnGpFSi9AsNWHYezrf3eazL4mZiaRpcEZJg9GoI+/wBzefhyKwVlWImF73HC0Z+zn9XlqVlABGQv+j5fJV+Omlq2Od1uGMvdha2Jt7MddpxHna6fGKer2GydtFuYm7E+kAyVD5AZM+rbKQ1rCLNBHE5C6sFG0NDQNAGge0crYdT3hfbiRzy/NGhuvk5Hvz4k94yCJScgUUj43k2E2qgkYLB7m2a7v1F+Y4ea41Q0tXRVBhLpImWdjZfsPaRY2v2cyRmM+9d3ZMPRULpTrG/gmZXs53eASB8ikj0CXUpO0tqukDImnssAGXf8eXkpPdHbb6WoYb9h5a2QcLE2v4jVQFM7td+vros75MidALn00UtiG530FFho3ExsJ1LW39AsygLBWN/t9Bs2nEuFr3vdhYxz8GK2bs7HQcLKobK6Y6qcjDs8Bh+uZXW0v/VqrdP20Xu2hFCcmRQhw7zK52I/3YHqucs2hKBYSuA5B7gPS6BTr0v+0G9ri36E02JH45w0Nv6tVfeTpAqKmUyVBmZDcCOGnqOrAAFyXOa0ufe+pAtayoReeea+A23JAHRN1+kSoppg+nE0kGbZIZ6jGCS0lrmPcy7LEcLg3Vro+n8yPaz6FYuNvxxI90S4gRfWyyxzFpBBsRoQUAd02l02SwE49nuwg2x9acJ8D1easWxukuOWhfVyMbG5riwRtkxlzsIcwXwixIOYIysvzjPtmZ7cD5XOblkXEjLRTG7MnZeOFwfXI/BWcJSVWtGEuZWxdV0qUpx3RYtoVzppXyvN3PcXHz4eA08lk2Ns41E8cLdXuA8Bq4+QBK010/ov3YLG/S5BZzxaMHg06u8+Hd4rqcVWjh6Tf0Ry+GovEVUn4s6A1thYcEXqLjTsCo9I27RqYBIwXlhuQBq5ptiHecrj/VcdX6QXNd/NwDd1TTNve5kjHqXNHHvHotzhuMUP6U9uX4MXiODc/wCrDfn+TnKIi6A54IiIAzUlY+J4fG9zHDQtNj/PcugbC6WCAG1TL8McYz8S0n4ei5yir18NTrq00WKOJqUX8DO+7N3lpqj8VMxx+zezv1TmpNfm8G2YUrRb1VcP4uokA5E4h6OuFk1OD/45efv9jWp8X/yR8vf7nZpqtjLtNxrl28xz7PmtDd5hFO1pb7Jc3NrjcBxANiOIsVzir35qqhgY9zezndowuPAg2NsweSsEHS+fr0w/Rk+RaqX8BXV4JXtbn4+Bd/j6DSm3a9+TL01h4C2mQbbgQdfJfGL8IIySHkY7E2JAs1xFhnqOKq0XS7AfahkHgWn5hfFT0i00ksMjWyYo3EOu0XLHts4CxzN8Jt3KGWDrx1cWTRxlCWikiwnaPVuJkcGsaQ0k3Fjewv3aLnHSFtRs1eQw4mNYxuIZtOrnWOh9oBTW9e+VLUxYYcYkuD2m2BAvrnwVKfXtGtlF2FSl/cTRI68KnyNMw0ouXG5vfMaHQW8rL2ozLYx9Ygept/PgsRrwTk4HPhrnw717R1AE8b3DJr2OI/Ja4EgeQKclfYbtufoeJtmgcgPgvtUSTpbpx7MUp/VHzWlN0wfYpv1pPuaplw/EP9PoRPH4dfq9Sm/7Q1IBWU0nF8L2n9B4t++fVcqV96VN531xgkexrOrxtGEk+3hdmT+Z71Qwq1WlKlJwnuWaVWNWOeOx5ZLIhURKF4vUSgeKxbqN7Mh7wPdf5qvFdf6DN0YqiKWpmGIMmwNYfZJaxhJPP2tFawlWNKqpy5X9Cri6UqtJwjzsSu424jqgiedtoRmGnIyHhl9jv4rrTWgCwFgNAFCbe22YbRxgB1teDRwsOa0BXztaZWztkDbYm20xGw4DjyWTj+OwqVnFpvLva2nm1fvsWsHwzsqatz+/vkWtFq7NrhNGHjK+o5EaorEJxqRU4vR6oJRcXZm0iIniFR3o6PIam8kf4KY53A7Lj+UOB7x71y/bW7k9K60zCBewcM2nwPyOa78vmSMOBDgCDqCLg+S0sNxGpR+F6r3zM7E8Op1viWj98j84ouw7X6MqWa5jBhcfsZt/VOQ8rKnbT6LquPOPDMPyThd6O+9bdLiNCpzs+/3YxKvD69Pldd3u5T0W1WbKmhJEkT2W+00geui1VeTTV0UmmtGEREo0yQShpudO/v8ABaxm7r+F/uWzTOAe0kX7QXw4ZkKlacq0lGVtFyv1Lt4Roxco31fO3Qx4zwafOw+a9Y518rDlmT8B819Ip3SclZyf2/BAqqi7qK+/5PXL7ZAHZuH8g2+ACxrNEM1lcRk3Shf6+K0NXARSqzt7T1PttOBoAsAPa9VtrRYO0fMrJpq80l1NSo7Qb7j1ERdicgRO8zLwg8nA+tx81V1dNp0pkicwWubWv3EFQFPutUvNmR4jybmfQLm+J0KjrZoxbVlyOk4bXgqOWUknd8yJRW2Hoo2q8YhRut3yRNJ8nPBQ9E21v7E7/qQf5iyHoa97lSRWw9FW1v7E/wDXh/zF8jos2r/YZP1ov40gpVV+hugKHDson7VRKf3W/wCFci/4XbV/sMn60X8a7v0U7DlpNmRQzsLJMUjnNNrjG9zgMieBCBD43opyJ8R0cBY+GR/nvXtRO0U7o3SMebtwBgIyBF8RsL5c1a6qkZI3C9tx/PotCLdqBpvhJ7iSR/qubr8KrdtOdJq077t6X30W/d0NKGKhkip30MG7VIRBc5YnEjwyHyRTYC9W3h8PGjSjTXJFKpVc5OXUIiKyRBERABEQlAGGqlY1t5C0N/KtZVurpdmTGz4o7niGFv7TQFGbX2iZpCSeyDZo4AfeVu/7iaKcyOLusDcWEWsAfZuLX965z+dYmdSSwqVo6ttvW3g19DReBpZV227McvRfRSDFG6RoOmF4cPeCoyo6IB9SpI/OZf4EKW3a2iWSBhPZflbkeBHwVxXQ8O43WxNLOpO+zW/qZOK4VQpyyuK9PQ49W9Gs8c0cTJI3ue2R49puUWAHgczjCxQdHdXMwSsEZa8Yh287HMcF1BwxV4/+OA/3kg/g9y83Vypwz+rfLH5Mkc1vuAWlHiNaMs2l/Aqy4fRay628TlcnRzXj+hB8Hs+ZCxO3Brx/7Z360f8AEu4Ip1xet0X3/JB/KaPV/b8HCJd0axjmMdA4GQkNuW5loLra/ZxnyVfjk/C6kYidOAsbLve97cMDZxrBIyT9DFhm/unSL8/1Iwym3BxHkDZVauKlX+ZLe5ZpYWND5b9DfeTpc+5be7ewZKuZ0URbiw4rvJAsCBqAea0iVb+iOUCteOLonW8nMKjjN02px3Q+UFUTjLZm/T9EMp9udjfzWud8bKVpeiOAfjJpHeGFo+BV8RTS4jiJfq9COPD8PH9PqV2i6P6GP+hDzzeS73HL3KdgpGMFmMa0cmtA+Cyoqk6s5/M2y1ClCHypIIiKMkCIiACIiACIiACIiACIiACIiAC8cLiy9RAFBgjbHOBKDhY7Py0+Sn2TRSRzuxvIdbFdug4ABbm1thMm7V8L+fPxCh27oSXze23Ox+C5KODxWElKFOmpxd7a23VtdeX/ABmu61KqlKUrP2yP2JTl87AOBxHwbn9yva0tmbJZA2zcydXHU/cFurY4VgnhKNp/M9X+Cliq6qzutkQ9C29dUu4COnj8COue71EjPRN3zZ1TH9mdx/6jWv8A8SkoaRjXPe0WdIQ5xucyGhg8Oy0DLko3ZxtWVTeYhf6tLfi1apVJhERAGKqpxIx0btHtLT4EWK/MlVCY3vjdrG57D4scWk+oX6dlkwtLjoAT6Zr8wV9VjMj/AKznOcfFziT7ynxGSNxk2JoPcrF0eTFu0YbccTfItKrQpDHDC46Ssc4eUj2H92/gQp3cF/8A5hT/AJ/yKe3oMW53xERQkwREQAREQAREQAREQAREQAREQAREQAREQAREQAREQAREQAUPfDtC326f/wDOUf5imFpy7Na6dk9yHRtewDKxDy0m/HLCEAbi8e6wJ1ty1XqIA5Xvn0hungdTwQStc+wdia7Hhvm0MAvc6Z96oU26VcbAUc9yLjsHQ8zoPOy/SGFeSE2Nhc2NhzPBKnYRq5x/f/dv6NQ0IuMcbOqLOZIDnG/cb+qgdwWH/eNPlbt39AVMbw7s7WrqjFKGgtuGtEjRGwHW3avyztdWvczow+iSMnlmMkrQeyAAwOPeczYeCW+g3LqX1ERNHhERABERABERABERABERABER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52235" name="Picture 11" descr="http://fondoscotizados.com/wp-content/uploads/2010/11/fondo-inversion.gif"/>
          <p:cNvPicPr>
            <a:picLocks noChangeAspect="1" noChangeArrowheads="1"/>
          </p:cNvPicPr>
          <p:nvPr/>
        </p:nvPicPr>
        <p:blipFill>
          <a:blip r:embed="rId5" cstate="print"/>
          <a:srcRect/>
          <a:stretch>
            <a:fillRect/>
          </a:stretch>
        </p:blipFill>
        <p:spPr bwMode="auto">
          <a:xfrm>
            <a:off x="6156176" y="4653136"/>
            <a:ext cx="1512168" cy="1281142"/>
          </a:xfrm>
          <a:prstGeom prst="rect">
            <a:avLst/>
          </a:prstGeom>
          <a:noFill/>
        </p:spPr>
      </p:pic>
      <p:sp>
        <p:nvSpPr>
          <p:cNvPr id="14" name="13 Rectángulo"/>
          <p:cNvSpPr/>
          <p:nvPr/>
        </p:nvSpPr>
        <p:spPr>
          <a:xfrm>
            <a:off x="4860032" y="4005064"/>
            <a:ext cx="3995936" cy="646331"/>
          </a:xfrm>
          <a:prstGeom prst="rect">
            <a:avLst/>
          </a:prstGeom>
        </p:spPr>
        <p:txBody>
          <a:bodyPr wrap="square">
            <a:spAutoFit/>
          </a:bodyPr>
          <a:lstStyle/>
          <a:p>
            <a:pPr algn="ctr"/>
            <a:r>
              <a:rPr lang="es-ES" dirty="0" smtClean="0"/>
              <a:t>Economía en una especie de círculo virtuoso </a:t>
            </a:r>
            <a:endParaRPr lang="es-ES" dirty="0"/>
          </a:p>
        </p:txBody>
      </p:sp>
      <p:pic>
        <p:nvPicPr>
          <p:cNvPr id="52237" name="Picture 13" descr="https://encrypted-tbn3.gstatic.com/images?q=tbn:ANd9GcR0n7NJKbE50ubrGUXeM1fSCo4lO3B3WvGjTCoafTm7YAawc96y"/>
          <p:cNvPicPr>
            <a:picLocks noChangeAspect="1" noChangeArrowheads="1"/>
          </p:cNvPicPr>
          <p:nvPr/>
        </p:nvPicPr>
        <p:blipFill>
          <a:blip r:embed="rId6" cstate="print"/>
          <a:srcRect/>
          <a:stretch>
            <a:fillRect/>
          </a:stretch>
        </p:blipFill>
        <p:spPr bwMode="auto">
          <a:xfrm>
            <a:off x="3419872" y="4077072"/>
            <a:ext cx="1080120" cy="979431"/>
          </a:xfrm>
          <a:prstGeom prst="rect">
            <a:avLst/>
          </a:prstGeom>
          <a:noFill/>
        </p:spPr>
      </p:pic>
      <p:sp>
        <p:nvSpPr>
          <p:cNvPr id="52241" name="AutoShape 17" descr="data:image/jpeg;base64,/9j/4AAQSkZJRgABAQAAAQABAAD/2wCEAAkGBhQSEBQUEhQVFRUUFRUXFxUVFhQXFBgVFxQVGBcUGBQXHSYeGBwjGRwYHy8gIygpLC0sFiAxNTAqNSYsLCkBCQoKDgwOGg8PGiwkHyUsKSwpKSwsLCwsKSwsKSwpLCwsKSksKSksLCksKSkpLCwsKSwpLCwpKSwpKSksLCkpKf/AABEIAMUBAAMBIgACEQEDEQH/xAAcAAACAgMBAQAAAAAAAAAAAAAABgUHAQMEAgj/xABHEAACAQIDBQUEBgcFCAMBAAABAgMAEQQSIQUGMUFhBxMiUXEyQoGRI1JicoKhCBQ1c5KxsjNDY7PBNERTdLTR4fAkJcIW/8QAGgEAAgMBAQAAAAAAAAAAAAAAAAEDBAUCBv/EAC4RAAICAQQBAwMDAwUAAAAAAAABAgMRBBIhMUEFEyIyUYFCkbEUM/AjYXHB0f/aAAwDAQACEQMRAD8AvGisUUAZorFacRi0jGZ2CjzYgD5mgDfWL0t7V37w8UZZXEpHuoV1/ETl/OlGXtamY+HDpGOTSSix48CqkHhyNLl9IePuWlei9VjgO0Wdz4psCnqzMf6hUxBvjKdRJgpBztMy/IWP86eJfYXH3Ha9ZpZwW+atKkciFDIcqurJJEWsTlzqbgkA8QOFMgNLI8HqivNZpiM0ViigDNF6xRQBmisUUAZvRWKKAM0ViigDNFYrFAHqisUUAZrFFFABRRRQAUUUUAFFFFAEdtnaJiQZRd3YKik2BY8yeQAuSfIUtSQgOC5Ekpue8cXsBxyRn2R5BdddSdTW3be0i2OSMLcRKb6i+eVdNPIIG+dbJGylXAJyMbganKwIaw+Rt604c8hNNHJPtKSMBr549PZvmA+sNfEOlcW0938NilOZFuR7cYUHoSBo34vgQda94sPlYQlWQg5De1gTf2he448RppWzZndqxGQRMbBbm6sOJOfm1+Wn51MRiZLFJg5Sl4EUWIkcNZgTbMNRbUWIOoPnoaYMJtRmW5xGBcfdJ5E/XPlWN+SohRjYWcgErnAzRSE+Hn7Cm3SoLY20IjLD3pjdbyW+h7lc4Efd5lPEXYnyvlp5Q9raySc+zXxDB0iiUqQUnQGHUcGVjYt6gMKbv/6SUC30NwPdMra9SqW/KobFYsmQB7gZgfECVbTVSR7JHXyFdLl3N9THwGl1vfjkBBI6j5VxKCfYlJok4N8HHtRK/wC7k19Qsirf51N7M25FODkPiX2kYFXW/C6nXXz4UptBoC51HIWCj/U/E1xvjik0UyqTZwnhtdlZWzICTY+yG48V46m/E0oxydwbk8FkUVAbL3yw8xCZ8j/8OUGN/gGtf4VPKajjNSWUdyi4vDM0UUV0chRRRQAUUUUAFFFFABRRRQAUUUUAFFFFABRRRQAUUUUAFc+OxaxRs7kBUUsSeAAFyflXRSR2kYot3GFBsJnzSfu47MV+LZR6XoSy8Ck8LIr7R2lMLbQsbNPmMIHiEAiZSSeNwhuep6U04DakcseeNwy8iOXOxHI9P5itmyoEecJ7sUOotoTKbX1+yh+dR+N7MzG5fAy91f8AumLZB0V11VfskMPK1dqSjJx8C5nBSb5N20cKChy3UllaykgEhtSV0But9PO1YXDjne1tc1rkc8q3IHqa44dk7RU2eNXHmHhtz5nKfjaoubAyGeWOa3esYRGiv4FVlItIQACoZc5H870SsjE6hU5vB3TLNi5SMMAywAkktlVpWAQKGsR4ULHy8XXSD29BJlK4vDsoBuHtlseTLLHmT+IC4uDVsbC2UkEKxoLBR5WuebHqTqa72hB4iqdlfutTzhluq/2k4YyimNkbaaMBc6uvBTI2Q2voBJcofg49KZ4nlb/d5deauhB9CHNT+1dw8NNcqndOeLReG/3l9lviDSjjN1Mbgrth2Lp/hgBvxQN4G9UselN3XQ75GqqLfpe1kyuBdhphwD/jyggfgUteupNmgNnkYO4BChRlRAeIVbnXqdePC9Lmzt+ja2IW2XRnQHT78R8afnTHh8YkqhkcMp4FTcVmarWWSW3BYhpPbeWcO0NkJICGUN0IB/nXBC+Jwp+glOQf3UpLx28gScyfAkdKYLVqlgBrPhfKHTLycZcTWUbdmb/xEhMSpw7nQFjeFj9mUaD0axpqSQEXBvVeYzZoIIIBB4g8D0rgwEuIwZ/+M/g5wSXMVvJOcfw06VrU69PiZWu9OUluqf4LVrFLexN+Ip2Ecl4Zjwjf3vuPwf4a9KYwa04yUllGTOEoPElg9UUUV0cBRRRQAUUUUAYFZoooAKKKKACiiigAooooAxVcdopYY2ErxXDYkrbU5voyLDmdNOoqyKRO0KK0+FlPBe9B6jKrZfyJ/DTh9SI7PoZxbM2okEjMkjMuRHYO2bNGeas2t1uWuNCCRbhViRnSqfwuy1lMmSTIr6KhbwoDxAXLoC19AeB5U3YXeTFACMYYM4Au/eqIfLNm1b4Zb1zOucJcokjbVZBbXhjlLIACSbAedVfhH73C4zENf6dmYedmOWO34ctTePhnmUricSI0YWMWHGW4I1BlbxH1GWuaExOYsLACfpYmYDXLHGwclrcB4QuvHNXai0nJkMppyUUx8wy2Wt1eY1sK9VxHonfZigis0UxEHtvc/D4nV1yyAaSocsg/EOI6HSq/2rupisC5kjJZf+LEoz2/xYPZcdV16CrcryyX41BZRGZaq1U6+O19irtkb6q1lxGVSdBKmsLdDfWM9Dw86ZhrqK8by7gRz3eH6KUjUgeB/ISJwYdeI5GkSGfE7Pk7tlI1/smJMT+ZhkPA/ZOvTnWPfo2uUadVkLfp4f2Ht0vXHNhq9bJ2xHiVuhsR7SHR1PUf68K62FUXFx7JoycXgXto7JWRbOoYcfj534g9RW/ZG8s+E8MubEQjgTrOg9T/AGqj+IdalJIq4cRhPKpatRKvollGu5YmvyOuytsxYlA8LhlPlxB8iOII8jXdeqobCPFJ3uHcxS8yNUe3uyJ7w/PyNNu7u+6zMIZx3M/JTqkluLRv73nbiPLnW5p9XG3h9mLqdFKnlcoaqKxes1cKIUUUUAFFFFABRRRQAXooooAKKKKACobejZH6xAQts6+JCeGccAehBKnoxqZrywpMP+Sko5DFJbUAkkA+0LcVPUG4PUUy7O2jlVnvyseliSPnf8q5d/dnd3iCQNJF70ffVlSQD1Vkb8JrRu9Ne3lzHK3WtKMvcrUn2Y04e1a4+DdsqN8fiCjM0cagNoLM4LFfATpYEat1sPMWNsvY0eHTLEoUc+JJPmWOrHqaXZlC4jBuul+8iIHNGjL8OjRj503rWfNuU3k1aoKME0ZtWaKKRIFFFFAGKzRRQBhjaqS7S94hisdDCp+gimRW10dy4VtRyW9vXNVlb8bcOHwxCH6WU93H0Yg3e3koux9Lc6oPa4yEEHRCrDz8LXufM6XJ86p3Wc7Ea2g02+MrX46GHGK+GlF3K2NknHEa+zLyIv73z11pw2DvX3hEWIASXkw9iT7p5Hp8q17Z2csgNwCGF+HEEUhzp+rsUYFoRwt7cfVTxK9OXLyrLTVnD7NiVcZxz/iLhZK1OlK+7e9lssWIa6tbu5/dYclY+fXnTayVVsrcSo04PDI6eCorG4AOMrC4uCORBHAgjUEeY1FMMiVySw1EpOLyizCeVhmnYW+b4ZhFjGzR8ExB4jyWX8hn4cL241YEUwYAg3B4EVW2LwQYW43+VadibakwBt4pMN9T2ni+7zZPs8RyvwrY02s6jMz9XoE1vq/YtOsVy7N2kk8ayRsGVhcEG4rrrWTyYjWOGFFFFMQUUUUAFFFFABRRRQAViiigBJ7UsMf1QSIcsiSIFawNg7KjXB0IIJuKrzZEOMOqSw2PMxG9uWgerb312b3+CmS+W6Eg+TL4lPwIFUlu1vYsaKsgZL2sSCRqBYXHqBrVS6y2v+2y3VRVaszWWPeB2bNC8WKnnMpWREIsEjWOU92xCj7RQ3Ovhqzo2uL0gYWQYnDvGD/aRsFPkSPCfnY/Cm/d7H99hopObIpPRreIfA3FLT2OTyzm6vasIk6KKKuFYKK1tJatJxVNIR1Xrw7gC54CtceJBpW382v4VwsZ8U985HFYF9s9C2ij1PlUdsvbi2ySuDskooUN4dpnFytN7gukI+wDrJ6uRf0C0g7ei9r0I+BFPmJisoAGg0A6DlSbtriR51h1WOdu5nuKaVXRsRZeAfvcLA/1oYzfqUF/zqA27su9zUnuPNn2bhz9VSn8Dsv+ldm0ILiqs/hYylprMYRWsMvclkcZozfMoFyP8RB/UvO1xY8W/d3ejuSsUzZoGt3c175b8FY818jy51Ebd2XcHTXked6gcFje7LI4uhvmXy85EH8152uNauJq1Z8k1tSxz9P8F1OK55UpV3V3i7orh5mzRtbuZb3FjwQt5eR+HlTlJHVCyG1mfzB4ZHMtcs8F6knSud1qNPBZhMgsLiJcDKZMP4kY3kgv4W83Tkr8eh9dTZGwdvxYuISRNccCDoytzVlOoI8qSp4riokJLhpe/wAMbP76HRJVHJvJvJvnpWnpdY4/GXRV1Wijct8O/wCS36KhN2t6IsZHmQ2ZdHjbR0b6rDl/I8qmwa24yUllHnpRcXhhRRRXRyFFFFABRRRQBqXEA17DXqKkBHG9Yhx1jXe0Rz794vu9nYlvKGT5lSB+ZqkcBsnPDLcE3By245uC265stvhVrdqWL/8ArWUa968aWHEjvAWA/CDUBulse7QJbi3eNf6qC+v4yvy6Vm6jLmor7mjp3trciO3PxzI7RyC0kbEOvkwNm+F7kdCKsLc6TL38X1JWZfuS/SL+ZYfClLfrZ/6tjo50By4gZXA5OgFm+K2/hqd3YmP60P8AEg19Y5BY/JzUUfhbgdmJ17h1rNYFZrUM44sQbX61GvL1qZxMOYUp7UlKNap6+TlnYdohbkmwGpPIAcST0FKC4kzSPOwOaW2UEarEPYXofePVj5VnaGKMrCAeyQHl/dAkBL+bt+SN517POsf1S7D9tfk3PS6M/wCo/wAHFi+FJu2xqacMWdKUtsjiKyqH8j1K+kcezF77PK/UnlHzIb/Wp7FJSv2Uy/Q4lPKVW/iS3/5pwnjrnVf3DBh8ZNC5tHC5gaRNs4Iqcw4rVlYuKlXb2F8Joom0zWhJSiLuysYCrK3saswHGIkgGQfYJIzAeyTfgdLD3X2+SRh5zdwPo3PvgDgT9YfmNaQd0LJtLDhwCruY2vwKyIy2PmLkU0b0bsNhJAqk90TfDuOKMNRCT04oTxF15a6FtSnHcjKsklZ7Uvwx6ZK5pI64d1tv/rMZD2Esdg48/Jx0P/epd0rJlFxeGcJuLwyNdK55otKkZI65ZBaki3CYuYrCSRyifDt3cy8/ddf+HIBxX8xyqwt0t7kxkZuMkqaSRH2lbz6qeIIpNxGKGtRk2ZZFnw7ZJk0B9115xv5g+fI61oaXVOt7ZdEes0Pvx3RXJc4rNQO6286YuLMLq6nLIje0j81I/MHmKnM4863VJNZR5eUXF4Z6orF6zXRyYNFZooA0yQ3qD2raMjyNMNR22sB3kTAceI9RXUZfcWCvd7pe+xUGHU3WMZ2twzOLKPgub+OmTdVUXNIfeAVDyyLwP4mJPpbyqttl7cLTSRJFLLinlKPGFIMaBsrkyHwqAoyg1cr7JR4wtstgALcgOA9KqxhuscpFlzxBRQq9qCZocO492a2n2oZQPztXndiT/wCThz5wzf1Qf964d+MBNDhXDXeJHSS4BJAVhm0H2b1Hbq754dsRhljLynLIhMcbsFLmLLm00HhPpUV1bVqZJXJOtot6s1hDpWaulMKX978KvcPKdO6Usbc1Gp+NqYK8vGCLEXpptcoCsNmYWyZmtnls7WNwLgBVB5hVAX4E869zipTbG6MkBMmCF0Ju2GJsvUwn3G+z7J6VBjHLICVuCDZkYEOjc1ZTqprzeqqsjNyl5PT6G6EkoxOLEtSxtvS9MWLbjSxtSS51rihfI3vBOdkc30+KT60cbj8LOp/mKsOVKq/stxGXaWX68Ei/FSr/AOh+VWvItSauPKZ5ux4taIqaO9Qe0sLcEGmOePWozHw3qknhl6ifgrTaiGGRJBxjkRx+Bg3+lX9jMFFi8MUkGZJF+OuoYHkRoQfMVT28Oy8wIHO/5i1WZuRjjJgMOxOvdKD95RlP5g1vaOSmsFD1eOHGaK4xuEmwGKuNZItSeAnhJ1Prfj5Nb61P+zNopiIlljN1YX6g8wRyIOhrdvZsEYmK62WVLmNjwvaxVvssND/4qudgbaODn8QKwytllQ8YpQbG/wAdD6g86g1Wma/6OKrFfDP6l2WK6VE7UfKDUyTfhS/vQ1lBOg1uTwAAuST5AVlKLcsIs0SW7kVp8aS5A1r1hcQz6RoZLcTcLGLecmtwPsg1HYIfrLGwJiHAHw5x9eQ+6vkvTUE6CRxGMsVjU3JsFQaAkmyhRy1IFzwvy4V6DT+mrG6z9itq/WGnso/clMDGI5MxnYSsoUrhkuzKNct2Dl7HmALXPCpdu+4gYwdWngB/hz6fEVuwmBWBQikGRyA8huczWN101CjUKvpzJrW8kntBy3QqAAQLEWAup6VoxrjHpGDOyU3mTDZu8GIgmUS960LaF5Ql0NtD3kRKsvKzWI8zwqwMPiFcAqQQeBBvVdnaqroSUPW+voRx9KNm7SbDtni/s2uWjHst5sg91+eUaN0NieXDHQKWeGWVRXNgMassauhurAEGumuRmKwRXqigDQuFUEkAXPHQfn51utWaKAPDxgix4VqgwKJ7Cqv3QB/Kt9ZpYAAKKKKYBRRRQBhhS5vJubHiT3iExTqLLKo4j6rrwdeh4ciKZKK5lFSWGdQnKDzEpTaOHkhk7rELkc3ykXMcnWNjz+ydR1GtLm1za/pX0BtbY0WJjMcyB1PI8jyII1UjzGtVJvpuPNh1ZxmmhA9u15UHLvAPaA+sNfO/GsuzS+3LdHo9LovVFPELOxX7P5cu1sLf3mdf4onFvnarxxEVfP2w5+6xuGkuPDiITcagqXC3v6E19D4tgoJYgAcSTYAdSeFO6vfAq6t7buCNlivUZtABFLOQqjiSQAPnXQmOkxBy4RMw5zvcQj7vOU/d0+1Ups3c6NWEk5M8o1DP7Cn7Efsr66nrVSvRTm+eERf1ar6E7D7DmxOsalIz/eyKRp5pGbFvU2HrTnsXZa4aFYlJIW+rcblixOmnEnhU93YtXFNFY1tabTxq6KGo1U7/AKjnlNIe/e7wuZ1HhawnXlbgs1uhNm6EH3aeHbWtGIsykMLgggg8CCLEHpa9WbKlZHBDTa6pqSErcrbh1wkp8cY+jJ4vGNLX5leHpY177R8M74IiPizxqb8MpbgTyBNv/TS1t3ZkmGmtGSGiPewPxzRA2yHzKewfNStPGyNox4/CBiAQwKyIeTe8p/8AfI15+UfYtU2uuzatirIbodMgcTglw0IiQXCi7NzZ7cf/AB1pa2UwTGYWaXg2ICi/DPYrr6Oco8u76mpTe2eSE5Q978M6Kzfxhl+ZBPWuBdnHGbNBi1nglkNhoRIsjSW9SGIr0NV8LV8TGu0tlKTmuGWLOraWOqsCPUGtOMPtPGcpNswIBseVwf5jlwqI3b3kGKiW5tMoAZToWIGpHXjced6mDZva4i4Fr5uo05dDpUjK+ThiLXYqgbTXMbgG3HS1vQ14kxhcW7tlta9slgSbX069K65sIpXKHbTgMwyg34sALHS414aVglEUlbBUuSx1VbA3d3Nr2F7W+AvSAmdxJjlkTkGDDoHUMR/Fm+dNwpa3JwhEJlII72zAH2ggUBAfI5QCR5saZagJWFFFFAgooooAKKKKACi1FFAGKKzRQAUUUUAFeXjB416ooArrershinkEuFYYeTOGZct4mIYG+UWyt1HHyphi3S7xg+MfvyDcJbLAp46RXOY9XLdLUyUVxsRI7JNYbPEcQAsBYeVe6KK7IwrXNHcVsooAhsRFY9a5W1+FTmIgzDrUNNFlNTQlk5aIDeLZXfR+G3eIS0ZPDNYgofssLqfUHiBSHu/tkYLEhtRh8Qcrg/3bg2BPkVa6tVmTi9IO+exhmZreCc6+S4jLoegkUW+8o86q6yhSW79zR0NyTdUun/JJ9omAzwBlBuCOHHypF2Ltl8LipXUZo2a08flqMso8gRY5uRvfSnLcvapxOGbDSm8sFhc8WT3G6kWsfQUrbP2W7uwjOXF4RmRkNh3sVybi+hbXnoQwFVfTltcosl9Qm/bjB+BpXZ0GJPfYdwrmxI8zpq0d73+0t79akY55E8Mi57c9G/1D/MUubPw8EvslsLKCM6WvFm5/RsCU8raCpuDCTgALPGw5e0D8hJb+Va7MYk4sSp1EDk/aUqt/WRqg9qbTkmLglBHFayKLoZM6hVOgz6kaAWuwGvLvGzZHH0uIGXmEsunVgWYjjzHrXHdHeNYhaGN7iwsHkRWYAeapx00zEG5N6jse2LZJXHdJItPZU6vErKQQRxBuD6V2VWm4W1Th8U2EY/RyXeH7J4vGP6h6nyqywaq1WKyO5E99TqntYj7b7XcJhceMG6yFgyK8gC92jOAQDc3Nri5A0+Bp3vXy52kft3E/v0/pjr6S3g27Fg8NJiJyRHGLnKLsSSFVQOZLEAetSZI2iSopKg7Xdntg/wBaMjIudoxGy/TF1AJUIpN9GU3vYZhciuXYnbZs/EzLFeWJmIVTMiqhJOgzKzZb9bDrRkWGP9FI+8nbDgMHKYmaSV1NnEKhghHFWZiBceQJtbW1S26O/uE2irfqznMmrRuMsig8Dl1BF9LgkU8hhjFRSvvl2iYXZjRLiO8JluQI1DEKpALtcjS55XOlcu8navgMFlV5GkdlVwkK52COAysxJCrcEEAm9je1AYHG9FKW6najgdoP3cTskpvaKVcjNbjlIJVvQG/SpzeHb0WCw0mImJEcYBOUXYkkKqgcyWIHxoFhkgL1m9QG5m+cG0oGlgzjI+RkcAMrWB5Eggg8Qf5V43035g2ZGjzh27xiqJGAWJAuTqQABp8xQGBjorg2FtmPF4ePEQkmOVcy3Fj5EEciCCD6VAb19qGC2e/dyyM8vOKIZ3W/1jcKvoTfpQGBuoqt9mdvOz5XCv30N9M8iKU+JRiR62tViRTKyhlIZWAIIIIIIuCCNCLc6B4wbKKSN6e17A4GVonZ5ZV0ZIVDZT5M7EKD0BJHO1cWx+3TZ07hWMsF+DSqO7v1dC1vU2HWlkMMsSlfZPaPg8TjXwcTsZUzDVSEcp7YRuZFj5XsbXqS3h3ow+Cw/f4h8sZKgFQWLFrkBQvG4BPoK+a9x94YsLtdMVKWESvMxIUlrOrhfCPUUNjSyfVVcmNw2YX51o3e3hhxsCz4ds0bEjUFSCpsVKnUEGlneTthwGDkaIu80ikhlhUMFI5M5IW/mATbnTzg5wduMS1Qe0sMs0bxSXyuLE8xzDDqCAR1Fc+C7XtnYtwhMkDNoO+UBCT/AIikhfxWHWu7aEBVvXhVqDViwLmLyVfHjZMHixKR9JA+SZRpnQ6kjoy2cdaed4t3Die7x2Bb6YKCcpA71LXWx4ZhfnoRoeVIu/e3sP3ymNi0qgxyhR4Co1XxcMym40vobaWqS7Mu0GKK+HmfIpa8TN7IudULcFF+BOmtZFkZUz3Q8fwa85wvqTk/l5/9JfDbUinOXExlJl0JAKuCOPhuHW3TSu1dmxH2cSRb6xS/Lm8ZPGm/G7Ow+IA76NXtwJHiHowsR8DUUd08OhNmmA8u+kt/O9WP62vGWZ7008kXNs2NEzTys6clY+EnkAgCqT0yt0rbgsIxczOuQBO7ijPFUJzM7DkzkLpxso87DTjNuYLDP4F7yVdPBeWTqC7E5fmKgdqb3zyclgU8PfkPoLW+QNUtRqpWrbFYRf0uicZKciQ22rKBKrKjxMJEZiFGdeAJPIi6noxq1dg7XXFYeOdPZkUNrxFxqPnVKbM3GxGNcFkkCkjNNMxzZfeyIdQbcza1XhszZ6wxJGgACKALcNBapdJXKCwxeo2RnJYxn/Y+Zu0j9u4n9+n9MdXX21fsTE/eg/6mKqU7SP27if36f0x1dfbV+xMT96D/AKmKrZnPwVp2Ibl4fGyYiXFRiVYe7VEa+TO+YliB7Vgo0OmtRfbNu5DgtoquHQRpJAkmRfZVi8iHKOQ8F7U7fo5f2OM/eRf0PS5+kL+0of8AlE/zsRS8Dz8h53J7J8C2zIjPCJJcRCkjyNfOpkUMAhv4MoIGnMVWXY3IY9uQqD7Xfo3UCNz/ADUH4V9Bbpfs/B/8th/8pK+e+yX9vQffn/ypabEn2MP6RX+14X9w/wDmU19mXZjhP1CKfEwpPNiEEhMoDhVb2EVW0FltrxvztYUqfpFf7Xhf3D/5lPXZVvxhp9nQxNLGkuHjEbo7KpsmgcXOqkW1HA3FHkP0lWdrO6S7Mx8T4S8aSjvIwCfo5EYXCnjYeEjyvVj9oe1f1rdfvzxmjwjkDgGaaEsPneq+7a96o8bjYo8MwlWBCmZNQ0rsCQpHtWsouOJvarA342M0G63cEeKGHCh+hSWIv8jf5UA/BH/o6f7Li/3yf5Yrn/SO/s8F9+f+mOuT9H3eCGIYmCWREd2SRM7BcwClWAJ0JGhtxsb1H9vO9cGJmgggdZO47wuyEFAz5QEDDQkBTe3C4HnY8D/UPO522P1XddMQPaiw8zLfhn7yTLf8Vqqjs1iwU2Nkm2pMmVRnAmbSWZ2Ny31gNSRzJHEaVae62yDit1FgX2pMNMEHm4lkKD4sAKq/soweBlxj4faManvFAiMjOmWVWOaM5WGrA8+aW56gl5GztPXY0+Cd8JJhVxMeUoIcqmQZgGQqoAbwkkcwR1NS3YHtiWXA4iAsfoHHdMdQokViF9AwJt9qpTeHcfYeChM2IgjRQNB3kxdzyVF7y7E1t7MN4cNLgpnweD/Vo4XYFFsxkIjDA5+LNaw1vy1pizwU1uftWLZ20nO0sMZSuZWDKrPHKWBMuV9GPHX7Vwafdv4HY+2sn6riYsLiQQBmj7vOPqMhyhj5FSTy15du7W9uA28zQ47CwpMusV2uzpzCS2Vsw4lQdRryNlTtb7N8Js+KOXDSMpeTJ3DsHNspOdCfFYWAN7+0NRSOu2XRgN0YRs+HBTgYiOJEQ94o8RTg1vdty10FfPXZ9siGfbaQSxq8RknBRvZsqyFR8LCrq7GdoSzbIiaYliryIjNckxq1l1PG2q3+zVO9nWJWLeCMyMEAnxCksQACRKACT5nT40MS8lw9o+NXZmxpBhFWG9ooxGAoUyt4mFvetmN+N9aQuw7cODFJLisVGsoR+7jR9UzBQzuy8GNmUC+nH4PHaxhlx2ycQMO6StAySlY2VyMhuwIU6HIWNulKXYHvdDHHLg5XVHaTvYyxAD5kVWUE+8MoNuYPQ0eQXRv7aezvDRYP9bw0SQtG6LIsYCoyOct8g0DBiNRxub8q9dmuIlx2xpYw15sPnijYnWxjzRa9Cct/IDyrt7dN74RgThEkV5ZnQsqkNkjRg92twuQABz18q89jeEbB7GxGLdGOcyTKg0LRxR2FvvENbpY008PgPBUW7WNhwk8i42AtoY2BUF4zwbwtwNtPOuHaCRNfu2vlJAJGUuvusQedrX+NXBsPamB3gzjEwRRYpOADeJ4+TI/hY2OhXXkedJnahuBDs7umhkJ7wsDE5BYAAEOCNcvLXzGtKSyiWuzblNdjrsvfWIYSBYA8ziKMW4WIUDxudAbg6C5qHx20cRiXKOzMT/u+GBP8bcfixAqS7NtxZMVgYZJnyRMDlSMZXdQzDM78bG3AWuOetWtsrYMOHQJFGqgeQA+PU9azo6P5Nl/+shCPxWWVjsXs0xElu8y4eP6sdmkPq5GVfgCetPew9xMNhhdUBfm7eJz6udfgLCmO1Zq7CmMSjbqrLHyzwkQAsOFe6KKmKxX23+xvD4raIxjSuoLI8kIVSrslho3FQQBcWPPhemvendxMdhJcNISqyAeJeKsrBlax42YA251mikPJF9n+4MeyoXjSRpWkfO7sAvAWVQoJsAL8+Zrg3/7KotqTRStM8TxrkOVQwZMxYDUjKQS2uvHhRRQGRxweCWKNI00WNFRR9lAAPyApH3a7H4MFtA4xJXbVzHEQAEMlwbve7WBYDQcdb2oopgIf6Rf+14X9w/8AmUx4jsYw2Pw2GnV2w8rYaAuVVWRz3KeIobWbqCL8wTrRRXJ14RLbm9i2FwMqzO7YiVNULgKiHkyxi/iHmSbctdafMZg0ljeORQyOpVlPAqRYg/CiimcNlT479HWBpCYsVIkZPsMiyEdA9xf4g/GpfH9h2DbBLh4meN1k7wzkK8jGxUhhoMtjoBa3HzuUUYHljnuzsBMFhIsNGSyxLlzNxJuSzacLsSbUr75djmEx8jTXaCZvaePKVc+bxnQnqCCed6KKYZF/B/o8Q5wZ8ZNKo91UVDbyzEtYegqz9j7FhwsKwwII40Fgo/MknUknUk6miikDYh7z9heExUrSwu+GdjmYIFaIkm5IQ2Km/kQOlR+z/wBHuAOGxGKmmAt4Qojv0LXY29LetFFAZZaWBwEcMaRRKEjRQqqosABwAqt96uwnD4vEPPHO8BkYs6ZBIhdjdmW5BW51IueOlqzRQCZPbgdm0OylkySPK8uUOzAKtlzZQqDhxPEmoTefsJweJkaSF3wzNqyoqtETzIjNsvoDbpRRTwGWc+wv0fsJC4aeWTEAG4TKI4z94KSSOlxVoRwKqhVACgBQoAChQLAADQC2lqxRQDZWm8HYJhJpDJh5ZMMSblVAeME81U2K+gNvICtGy/0fcMsgfE4iXEDTw2EYPRmuzEehFZopDyy0cNhVjRURQqoAqqBYBQLAAcgBWy1FFM5Aii1ZooAKKKK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2243" name="AutoShape 19" descr="data:image/jpeg;base64,/9j/4AAQSkZJRgABAQAAAQABAAD/2wCEAAkGBhQSEBQUEhQVFRUUFRUXFxUVFhQXFBgVFxQVGBcUGBQXHSYeGBwjGRwYHy8gIygpLC0sFiAxNTAqNSYsLCkBCQoKDgwOGg8PGiwkHyUsKSwpKSwsLCwsKSwsKSwpLCwsKSksKSksLCksKSkpLCwsKSwpLCwpKSwpKSksLCkpKf/AABEIAMUBAAMBIgACEQEDEQH/xAAcAAACAgMBAQAAAAAAAAAAAAAABgUHAQMEAgj/xABHEAACAQIDBQUEBgcFCAMBAAABAgMAEQQSIQUGMUFhBxMiUXEyQoGRI1JicoKhCBQ1c5KxsjNDY7PBNERTdLTR4fAkJcIW/8QAGgEAAgMBAQAAAAAAAAAAAAAAAAEDBAUCBv/EAC4RAAICAQQBAwMDAwUAAAAAAAABAgMRBBIhMUEFEyIyUYFCkbEUM/AjYXHB0f/aAAwDAQACEQMRAD8AvGisUUAZorFacRi0jGZ2CjzYgD5mgDfWL0t7V37w8UZZXEpHuoV1/ETl/OlGXtamY+HDpGOTSSix48CqkHhyNLl9IePuWlei9VjgO0Wdz4psCnqzMf6hUxBvjKdRJgpBztMy/IWP86eJfYXH3Ha9ZpZwW+atKkciFDIcqurJJEWsTlzqbgkA8QOFMgNLI8HqivNZpiM0ViigDNF6xRQBmisUUAZvRWKKAM0ViigDNFYrFAHqisUUAZrFFFABRRRQAUUUUAFFFFAEdtnaJiQZRd3YKik2BY8yeQAuSfIUtSQgOC5Ekpue8cXsBxyRn2R5BdddSdTW3be0i2OSMLcRKb6i+eVdNPIIG+dbJGylXAJyMbganKwIaw+Rt604c8hNNHJPtKSMBr549PZvmA+sNfEOlcW0938NilOZFuR7cYUHoSBo34vgQda94sPlYQlWQg5De1gTf2he448RppWzZndqxGQRMbBbm6sOJOfm1+Wn51MRiZLFJg5Sl4EUWIkcNZgTbMNRbUWIOoPnoaYMJtRmW5xGBcfdJ5E/XPlWN+SohRjYWcgErnAzRSE+Hn7Cm3SoLY20IjLD3pjdbyW+h7lc4Efd5lPEXYnyvlp5Q9raySc+zXxDB0iiUqQUnQGHUcGVjYt6gMKbv/6SUC30NwPdMra9SqW/KobFYsmQB7gZgfECVbTVSR7JHXyFdLl3N9THwGl1vfjkBBI6j5VxKCfYlJok4N8HHtRK/wC7k19Qsirf51N7M25FODkPiX2kYFXW/C6nXXz4UptBoC51HIWCj/U/E1xvjik0UyqTZwnhtdlZWzICTY+yG48V46m/E0oxydwbk8FkUVAbL3yw8xCZ8j/8OUGN/gGtf4VPKajjNSWUdyi4vDM0UUV0chRRRQAUUUUAFFFFABRRRQAUUUUAFFFFABRRRQAUUUUAFc+OxaxRs7kBUUsSeAAFyflXRSR2kYot3GFBsJnzSfu47MV+LZR6XoSy8Ck8LIr7R2lMLbQsbNPmMIHiEAiZSSeNwhuep6U04DakcseeNwy8iOXOxHI9P5itmyoEecJ7sUOotoTKbX1+yh+dR+N7MzG5fAy91f8AumLZB0V11VfskMPK1dqSjJx8C5nBSb5N20cKChy3UllaykgEhtSV0But9PO1YXDjne1tc1rkc8q3IHqa44dk7RU2eNXHmHhtz5nKfjaoubAyGeWOa3esYRGiv4FVlItIQACoZc5H870SsjE6hU5vB3TLNi5SMMAywAkktlVpWAQKGsR4ULHy8XXSD29BJlK4vDsoBuHtlseTLLHmT+IC4uDVsbC2UkEKxoLBR5WuebHqTqa72hB4iqdlfutTzhluq/2k4YyimNkbaaMBc6uvBTI2Q2voBJcofg49KZ4nlb/d5deauhB9CHNT+1dw8NNcqndOeLReG/3l9lviDSjjN1Mbgrth2Lp/hgBvxQN4G9UselN3XQ75GqqLfpe1kyuBdhphwD/jyggfgUteupNmgNnkYO4BChRlRAeIVbnXqdePC9Lmzt+ja2IW2XRnQHT78R8afnTHh8YkqhkcMp4FTcVmarWWSW3BYhpPbeWcO0NkJICGUN0IB/nXBC+Jwp+glOQf3UpLx28gScyfAkdKYLVqlgBrPhfKHTLycZcTWUbdmb/xEhMSpw7nQFjeFj9mUaD0axpqSQEXBvVeYzZoIIIBB4g8D0rgwEuIwZ/+M/g5wSXMVvJOcfw06VrU69PiZWu9OUluqf4LVrFLexN+Ip2Ecl4Zjwjf3vuPwf4a9KYwa04yUllGTOEoPElg9UUUV0cBRRRQAUUUUAYFZoooAKKKKACiiigAooooAxVcdopYY2ErxXDYkrbU5voyLDmdNOoqyKRO0KK0+FlPBe9B6jKrZfyJ/DTh9SI7PoZxbM2okEjMkjMuRHYO2bNGeas2t1uWuNCCRbhViRnSqfwuy1lMmSTIr6KhbwoDxAXLoC19AeB5U3YXeTFACMYYM4Au/eqIfLNm1b4Zb1zOucJcokjbVZBbXhjlLIACSbAedVfhH73C4zENf6dmYedmOWO34ctTePhnmUricSI0YWMWHGW4I1BlbxH1GWuaExOYsLACfpYmYDXLHGwclrcB4QuvHNXai0nJkMppyUUx8wy2Wt1eY1sK9VxHonfZigis0UxEHtvc/D4nV1yyAaSocsg/EOI6HSq/2rupisC5kjJZf+LEoz2/xYPZcdV16CrcryyX41BZRGZaq1U6+O19irtkb6q1lxGVSdBKmsLdDfWM9Dw86ZhrqK8by7gRz3eH6KUjUgeB/ISJwYdeI5GkSGfE7Pk7tlI1/smJMT+ZhkPA/ZOvTnWPfo2uUadVkLfp4f2Ht0vXHNhq9bJ2xHiVuhsR7SHR1PUf68K62FUXFx7JoycXgXto7JWRbOoYcfj534g9RW/ZG8s+E8MubEQjgTrOg9T/AGqj+IdalJIq4cRhPKpatRKvollGu5YmvyOuytsxYlA8LhlPlxB8iOII8jXdeqobCPFJ3uHcxS8yNUe3uyJ7w/PyNNu7u+6zMIZx3M/JTqkluLRv73nbiPLnW5p9XG3h9mLqdFKnlcoaqKxes1cKIUUUUAFFFFABRRRQAXooooAKKKKACobejZH6xAQts6+JCeGccAehBKnoxqZrywpMP+Sko5DFJbUAkkA+0LcVPUG4PUUy7O2jlVnvyseliSPnf8q5d/dnd3iCQNJF70ffVlSQD1Vkb8JrRu9Ne3lzHK3WtKMvcrUn2Y04e1a4+DdsqN8fiCjM0cagNoLM4LFfATpYEat1sPMWNsvY0eHTLEoUc+JJPmWOrHqaXZlC4jBuul+8iIHNGjL8OjRj503rWfNuU3k1aoKME0ZtWaKKRIFFFFAGKzRRQBhjaqS7S94hisdDCp+gimRW10dy4VtRyW9vXNVlb8bcOHwxCH6WU93H0Yg3e3koux9Lc6oPa4yEEHRCrDz8LXufM6XJ86p3Wc7Ea2g02+MrX46GHGK+GlF3K2NknHEa+zLyIv73z11pw2DvX3hEWIASXkw9iT7p5Hp8q17Z2csgNwCGF+HEEUhzp+rsUYFoRwt7cfVTxK9OXLyrLTVnD7NiVcZxz/iLhZK1OlK+7e9lssWIa6tbu5/dYclY+fXnTayVVsrcSo04PDI6eCorG4AOMrC4uCORBHAgjUEeY1FMMiVySw1EpOLyizCeVhmnYW+b4ZhFjGzR8ExB4jyWX8hn4cL241YEUwYAg3B4EVW2LwQYW43+VadibakwBt4pMN9T2ni+7zZPs8RyvwrY02s6jMz9XoE1vq/YtOsVy7N2kk8ayRsGVhcEG4rrrWTyYjWOGFFFFMQUUUUAFFFFABRRRQAViiigBJ7UsMf1QSIcsiSIFawNg7KjXB0IIJuKrzZEOMOqSw2PMxG9uWgerb312b3+CmS+W6Eg+TL4lPwIFUlu1vYsaKsgZL2sSCRqBYXHqBrVS6y2v+2y3VRVaszWWPeB2bNC8WKnnMpWREIsEjWOU92xCj7RQ3Ovhqzo2uL0gYWQYnDvGD/aRsFPkSPCfnY/Cm/d7H99hopObIpPRreIfA3FLT2OTyzm6vasIk6KKKuFYKK1tJatJxVNIR1Xrw7gC54CtceJBpW382v4VwsZ8U985HFYF9s9C2ij1PlUdsvbi2ySuDskooUN4dpnFytN7gukI+wDrJ6uRf0C0g7ei9r0I+BFPmJisoAGg0A6DlSbtriR51h1WOdu5nuKaVXRsRZeAfvcLA/1oYzfqUF/zqA27su9zUnuPNn2bhz9VSn8Dsv+ldm0ILiqs/hYylprMYRWsMvclkcZozfMoFyP8RB/UvO1xY8W/d3ejuSsUzZoGt3c175b8FY818jy51Ebd2XcHTXked6gcFje7LI4uhvmXy85EH8152uNauJq1Z8k1tSxz9P8F1OK55UpV3V3i7orh5mzRtbuZb3FjwQt5eR+HlTlJHVCyG1mfzB4ZHMtcs8F6knSud1qNPBZhMgsLiJcDKZMP4kY3kgv4W83Tkr8eh9dTZGwdvxYuISRNccCDoytzVlOoI8qSp4riokJLhpe/wAMbP76HRJVHJvJvJvnpWnpdY4/GXRV1Wijct8O/wCS36KhN2t6IsZHmQ2ZdHjbR0b6rDl/I8qmwa24yUllHnpRcXhhRRRXRyFFFFABRRRQBqXEA17DXqKkBHG9Yhx1jXe0Rz794vu9nYlvKGT5lSB+ZqkcBsnPDLcE3By245uC265stvhVrdqWL/8ArWUa968aWHEjvAWA/CDUBulse7QJbi3eNf6qC+v4yvy6Vm6jLmor7mjp3trciO3PxzI7RyC0kbEOvkwNm+F7kdCKsLc6TL38X1JWZfuS/SL+ZYfClLfrZ/6tjo50By4gZXA5OgFm+K2/hqd3YmP60P8AEg19Y5BY/JzUUfhbgdmJ17h1rNYFZrUM44sQbX61GvL1qZxMOYUp7UlKNap6+TlnYdohbkmwGpPIAcST0FKC4kzSPOwOaW2UEarEPYXofePVj5VnaGKMrCAeyQHl/dAkBL+bt+SN517POsf1S7D9tfk3PS6M/wCo/wAHFi+FJu2xqacMWdKUtsjiKyqH8j1K+kcezF77PK/UnlHzIb/Wp7FJSv2Uy/Q4lPKVW/iS3/5pwnjrnVf3DBh8ZNC5tHC5gaRNs4Iqcw4rVlYuKlXb2F8Joom0zWhJSiLuysYCrK3saswHGIkgGQfYJIzAeyTfgdLD3X2+SRh5zdwPo3PvgDgT9YfmNaQd0LJtLDhwCruY2vwKyIy2PmLkU0b0bsNhJAqk90TfDuOKMNRCT04oTxF15a6FtSnHcjKsklZ7Uvwx6ZK5pI64d1tv/rMZD2Esdg48/Jx0P/epd0rJlFxeGcJuLwyNdK55otKkZI65ZBaki3CYuYrCSRyifDt3cy8/ddf+HIBxX8xyqwt0t7kxkZuMkqaSRH2lbz6qeIIpNxGKGtRk2ZZFnw7ZJk0B9115xv5g+fI61oaXVOt7ZdEes0Pvx3RXJc4rNQO6286YuLMLq6nLIje0j81I/MHmKnM4863VJNZR5eUXF4Z6orF6zXRyYNFZooA0yQ3qD2raMjyNMNR22sB3kTAceI9RXUZfcWCvd7pe+xUGHU3WMZ2twzOLKPgub+OmTdVUXNIfeAVDyyLwP4mJPpbyqttl7cLTSRJFLLinlKPGFIMaBsrkyHwqAoyg1cr7JR4wtstgALcgOA9KqxhuscpFlzxBRQq9qCZocO492a2n2oZQPztXndiT/wCThz5wzf1Qf964d+MBNDhXDXeJHSS4BJAVhm0H2b1Hbq754dsRhljLynLIhMcbsFLmLLm00HhPpUV1bVqZJXJOtot6s1hDpWaulMKX978KvcPKdO6Usbc1Gp+NqYK8vGCLEXpptcoCsNmYWyZmtnls7WNwLgBVB5hVAX4E869zipTbG6MkBMmCF0Ju2GJsvUwn3G+z7J6VBjHLICVuCDZkYEOjc1ZTqprzeqqsjNyl5PT6G6EkoxOLEtSxtvS9MWLbjSxtSS51rihfI3vBOdkc30+KT60cbj8LOp/mKsOVKq/stxGXaWX68Ei/FSr/AOh+VWvItSauPKZ5ux4taIqaO9Qe0sLcEGmOePWozHw3qknhl6ifgrTaiGGRJBxjkRx+Bg3+lX9jMFFi8MUkGZJF+OuoYHkRoQfMVT28Oy8wIHO/5i1WZuRjjJgMOxOvdKD95RlP5g1vaOSmsFD1eOHGaK4xuEmwGKuNZItSeAnhJ1Prfj5Nb61P+zNopiIlljN1YX6g8wRyIOhrdvZsEYmK62WVLmNjwvaxVvssND/4qudgbaODn8QKwytllQ8YpQbG/wAdD6g86g1Wma/6OKrFfDP6l2WK6VE7UfKDUyTfhS/vQ1lBOg1uTwAAuST5AVlKLcsIs0SW7kVp8aS5A1r1hcQz6RoZLcTcLGLecmtwPsg1HYIfrLGwJiHAHw5x9eQ+6vkvTUE6CRxGMsVjU3JsFQaAkmyhRy1IFzwvy4V6DT+mrG6z9itq/WGnso/clMDGI5MxnYSsoUrhkuzKNct2Dl7HmALXPCpdu+4gYwdWngB/hz6fEVuwmBWBQikGRyA8huczWN101CjUKvpzJrW8kntBy3QqAAQLEWAup6VoxrjHpGDOyU3mTDZu8GIgmUS960LaF5Ql0NtD3kRKsvKzWI8zwqwMPiFcAqQQeBBvVdnaqroSUPW+voRx9KNm7SbDtni/s2uWjHst5sg91+eUaN0NieXDHQKWeGWVRXNgMassauhurAEGumuRmKwRXqigDQuFUEkAXPHQfn51utWaKAPDxgix4VqgwKJ7Cqv3QB/Kt9ZpYAAKKKKYBRRRQBhhS5vJubHiT3iExTqLLKo4j6rrwdeh4ciKZKK5lFSWGdQnKDzEpTaOHkhk7rELkc3ykXMcnWNjz+ydR1GtLm1za/pX0BtbY0WJjMcyB1PI8jyII1UjzGtVJvpuPNh1ZxmmhA9u15UHLvAPaA+sNfO/GsuzS+3LdHo9LovVFPELOxX7P5cu1sLf3mdf4onFvnarxxEVfP2w5+6xuGkuPDiITcagqXC3v6E19D4tgoJYgAcSTYAdSeFO6vfAq6t7buCNlivUZtABFLOQqjiSQAPnXQmOkxBy4RMw5zvcQj7vOU/d0+1Ups3c6NWEk5M8o1DP7Cn7Efsr66nrVSvRTm+eERf1ar6E7D7DmxOsalIz/eyKRp5pGbFvU2HrTnsXZa4aFYlJIW+rcblixOmnEnhU93YtXFNFY1tabTxq6KGo1U7/AKjnlNIe/e7wuZ1HhawnXlbgs1uhNm6EH3aeHbWtGIsykMLgggg8CCLEHpa9WbKlZHBDTa6pqSErcrbh1wkp8cY+jJ4vGNLX5leHpY177R8M74IiPizxqb8MpbgTyBNv/TS1t3ZkmGmtGSGiPewPxzRA2yHzKewfNStPGyNox4/CBiAQwKyIeTe8p/8AfI15+UfYtU2uuzatirIbodMgcTglw0IiQXCi7NzZ7cf/AB1pa2UwTGYWaXg2ICi/DPYrr6Oco8u76mpTe2eSE5Q978M6Kzfxhl+ZBPWuBdnHGbNBi1nglkNhoRIsjSW9SGIr0NV8LV8TGu0tlKTmuGWLOraWOqsCPUGtOMPtPGcpNswIBseVwf5jlwqI3b3kGKiW5tMoAZToWIGpHXjced6mDZva4i4Fr5uo05dDpUjK+ThiLXYqgbTXMbgG3HS1vQ14kxhcW7tlta9slgSbX069K65sIpXKHbTgMwyg34sALHS414aVglEUlbBUuSx1VbA3d3Nr2F7W+AvSAmdxJjlkTkGDDoHUMR/Fm+dNwpa3JwhEJlII72zAH2ggUBAfI5QCR5saZagJWFFFFAgooooAKKKKACi1FFAGKKzRQAUUUUAFeXjB416ooArrershinkEuFYYeTOGZct4mIYG+UWyt1HHyphi3S7xg+MfvyDcJbLAp46RXOY9XLdLUyUVxsRI7JNYbPEcQAsBYeVe6KK7IwrXNHcVsooAhsRFY9a5W1+FTmIgzDrUNNFlNTQlk5aIDeLZXfR+G3eIS0ZPDNYgofssLqfUHiBSHu/tkYLEhtRh8Qcrg/3bg2BPkVa6tVmTi9IO+exhmZreCc6+S4jLoegkUW+8o86q6yhSW79zR0NyTdUun/JJ9omAzwBlBuCOHHypF2Ltl8LipXUZo2a08flqMso8gRY5uRvfSnLcvapxOGbDSm8sFhc8WT3G6kWsfQUrbP2W7uwjOXF4RmRkNh3sVybi+hbXnoQwFVfTltcosl9Qm/bjB+BpXZ0GJPfYdwrmxI8zpq0d73+0t79akY55E8Mi57c9G/1D/MUubPw8EvslsLKCM6WvFm5/RsCU8raCpuDCTgALPGw5e0D8hJb+Va7MYk4sSp1EDk/aUqt/WRqg9qbTkmLglBHFayKLoZM6hVOgz6kaAWuwGvLvGzZHH0uIGXmEsunVgWYjjzHrXHdHeNYhaGN7iwsHkRWYAeapx00zEG5N6jse2LZJXHdJItPZU6vErKQQRxBuD6V2VWm4W1Th8U2EY/RyXeH7J4vGP6h6nyqywaq1WKyO5E99TqntYj7b7XcJhceMG6yFgyK8gC92jOAQDc3Nri5A0+Bp3vXy52kft3E/v0/pjr6S3g27Fg8NJiJyRHGLnKLsSSFVQOZLEAetSZI2iSopKg7Xdntg/wBaMjIudoxGy/TF1AJUIpN9GU3vYZhciuXYnbZs/EzLFeWJmIVTMiqhJOgzKzZb9bDrRkWGP9FI+8nbDgMHKYmaSV1NnEKhghHFWZiBceQJtbW1S26O/uE2irfqznMmrRuMsig8Dl1BF9LgkU8hhjFRSvvl2iYXZjRLiO8JluQI1DEKpALtcjS55XOlcu8navgMFlV5GkdlVwkK52COAysxJCrcEEAm9je1AYHG9FKW6najgdoP3cTskpvaKVcjNbjlIJVvQG/SpzeHb0WCw0mImJEcYBOUXYkkKqgcyWIHxoFhkgL1m9QG5m+cG0oGlgzjI+RkcAMrWB5Eggg8Qf5V43035g2ZGjzh27xiqJGAWJAuTqQABp8xQGBjorg2FtmPF4ePEQkmOVcy3Fj5EEciCCD6VAb19qGC2e/dyyM8vOKIZ3W/1jcKvoTfpQGBuoqt9mdvOz5XCv30N9M8iKU+JRiR62tViRTKyhlIZWAIIIIIIuCCNCLc6B4wbKKSN6e17A4GVonZ5ZV0ZIVDZT5M7EKD0BJHO1cWx+3TZ07hWMsF+DSqO7v1dC1vU2HWlkMMsSlfZPaPg8TjXwcTsZUzDVSEcp7YRuZFj5XsbXqS3h3ow+Cw/f4h8sZKgFQWLFrkBQvG4BPoK+a9x94YsLtdMVKWESvMxIUlrOrhfCPUUNjSyfVVcmNw2YX51o3e3hhxsCz4ds0bEjUFSCpsVKnUEGlneTthwGDkaIu80ikhlhUMFI5M5IW/mATbnTzg5wduMS1Qe0sMs0bxSXyuLE8xzDDqCAR1Fc+C7XtnYtwhMkDNoO+UBCT/AIikhfxWHWu7aEBVvXhVqDViwLmLyVfHjZMHixKR9JA+SZRpnQ6kjoy2cdaed4t3Die7x2Bb6YKCcpA71LXWx4ZhfnoRoeVIu/e3sP3ymNi0qgxyhR4Co1XxcMym40vobaWqS7Mu0GKK+HmfIpa8TN7IudULcFF+BOmtZFkZUz3Q8fwa85wvqTk/l5/9JfDbUinOXExlJl0JAKuCOPhuHW3TSu1dmxH2cSRb6xS/Lm8ZPGm/G7Ow+IA76NXtwJHiHowsR8DUUd08OhNmmA8u+kt/O9WP62vGWZ7008kXNs2NEzTys6clY+EnkAgCqT0yt0rbgsIxczOuQBO7ijPFUJzM7DkzkLpxso87DTjNuYLDP4F7yVdPBeWTqC7E5fmKgdqb3zyclgU8PfkPoLW+QNUtRqpWrbFYRf0uicZKciQ22rKBKrKjxMJEZiFGdeAJPIi6noxq1dg7XXFYeOdPZkUNrxFxqPnVKbM3GxGNcFkkCkjNNMxzZfeyIdQbcza1XhszZ6wxJGgACKALcNBapdJXKCwxeo2RnJYxn/Y+Zu0j9u4n9+n9MdXX21fsTE/eg/6mKqU7SP27if36f0x1dfbV+xMT96D/AKmKrZnPwVp2Ibl4fGyYiXFRiVYe7VEa+TO+YliB7Vgo0OmtRfbNu5DgtoquHQRpJAkmRfZVi8iHKOQ8F7U7fo5f2OM/eRf0PS5+kL+0of8AlE/zsRS8Dz8h53J7J8C2zIjPCJJcRCkjyNfOpkUMAhv4MoIGnMVWXY3IY9uQqD7Xfo3UCNz/ADUH4V9Bbpfs/B/8th/8pK+e+yX9vQffn/ypabEn2MP6RX+14X9w/wDmU19mXZjhP1CKfEwpPNiEEhMoDhVb2EVW0FltrxvztYUqfpFf7Xhf3D/5lPXZVvxhp9nQxNLGkuHjEbo7KpsmgcXOqkW1HA3FHkP0lWdrO6S7Mx8T4S8aSjvIwCfo5EYXCnjYeEjyvVj9oe1f1rdfvzxmjwjkDgGaaEsPneq+7a96o8bjYo8MwlWBCmZNQ0rsCQpHtWsouOJvarA342M0G63cEeKGHCh+hSWIv8jf5UA/BH/o6f7Li/3yf5Yrn/SO/s8F9+f+mOuT9H3eCGIYmCWREd2SRM7BcwClWAJ0JGhtxsb1H9vO9cGJmgggdZO47wuyEFAz5QEDDQkBTe3C4HnY8D/UPO522P1XddMQPaiw8zLfhn7yTLf8Vqqjs1iwU2Nkm2pMmVRnAmbSWZ2Ny31gNSRzJHEaVae62yDit1FgX2pMNMEHm4lkKD4sAKq/soweBlxj4faManvFAiMjOmWVWOaM5WGrA8+aW56gl5GztPXY0+Cd8JJhVxMeUoIcqmQZgGQqoAbwkkcwR1NS3YHtiWXA4iAsfoHHdMdQokViF9AwJt9qpTeHcfYeChM2IgjRQNB3kxdzyVF7y7E1t7MN4cNLgpnweD/Vo4XYFFsxkIjDA5+LNaw1vy1pizwU1uftWLZ20nO0sMZSuZWDKrPHKWBMuV9GPHX7Vwafdv4HY+2sn6riYsLiQQBmj7vOPqMhyhj5FSTy15du7W9uA28zQ47CwpMusV2uzpzCS2Vsw4lQdRryNlTtb7N8Js+KOXDSMpeTJ3DsHNspOdCfFYWAN7+0NRSOu2XRgN0YRs+HBTgYiOJEQ94o8RTg1vdty10FfPXZ9siGfbaQSxq8RknBRvZsqyFR8LCrq7GdoSzbIiaYliryIjNckxq1l1PG2q3+zVO9nWJWLeCMyMEAnxCksQACRKACT5nT40MS8lw9o+NXZmxpBhFWG9ooxGAoUyt4mFvetmN+N9aQuw7cODFJLisVGsoR+7jR9UzBQzuy8GNmUC+nH4PHaxhlx2ycQMO6StAySlY2VyMhuwIU6HIWNulKXYHvdDHHLg5XVHaTvYyxAD5kVWUE+8MoNuYPQ0eQXRv7aezvDRYP9bw0SQtG6LIsYCoyOct8g0DBiNRxub8q9dmuIlx2xpYw15sPnijYnWxjzRa9Cct/IDyrt7dN74RgThEkV5ZnQsqkNkjRg92twuQABz18q89jeEbB7GxGLdGOcyTKg0LRxR2FvvENbpY008PgPBUW7WNhwk8i42AtoY2BUF4zwbwtwNtPOuHaCRNfu2vlJAJGUuvusQedrX+NXBsPamB3gzjEwRRYpOADeJ4+TI/hY2OhXXkedJnahuBDs7umhkJ7wsDE5BYAAEOCNcvLXzGtKSyiWuzblNdjrsvfWIYSBYA8ziKMW4WIUDxudAbg6C5qHx20cRiXKOzMT/u+GBP8bcfixAqS7NtxZMVgYZJnyRMDlSMZXdQzDM78bG3AWuOetWtsrYMOHQJFGqgeQA+PU9azo6P5Nl/+shCPxWWVjsXs0xElu8y4eP6sdmkPq5GVfgCetPew9xMNhhdUBfm7eJz6udfgLCmO1Zq7CmMSjbqrLHyzwkQAsOFe6KKmKxX23+xvD4raIxjSuoLI8kIVSrslho3FQQBcWPPhemvendxMdhJcNISqyAeJeKsrBlax42YA251mikPJF9n+4MeyoXjSRpWkfO7sAvAWVQoJsAL8+Zrg3/7KotqTRStM8TxrkOVQwZMxYDUjKQS2uvHhRRQGRxweCWKNI00WNFRR9lAAPyApH3a7H4MFtA4xJXbVzHEQAEMlwbve7WBYDQcdb2oopgIf6Rf+14X9w/8AmUx4jsYw2Pw2GnV2w8rYaAuVVWRz3KeIobWbqCL8wTrRRXJ14RLbm9i2FwMqzO7YiVNULgKiHkyxi/iHmSbctdafMZg0ljeORQyOpVlPAqRYg/CiimcNlT479HWBpCYsVIkZPsMiyEdA9xf4g/GpfH9h2DbBLh4meN1k7wzkK8jGxUhhoMtjoBa3HzuUUYHljnuzsBMFhIsNGSyxLlzNxJuSzacLsSbUr75djmEx8jTXaCZvaePKVc+bxnQnqCCed6KKYZF/B/o8Q5wZ8ZNKo91UVDbyzEtYegqz9j7FhwsKwwII40Fgo/MknUknUk6miikDYh7z9heExUrSwu+GdjmYIFaIkm5IQ2Km/kQOlR+z/wBHuAOGxGKmmAt4Qojv0LXY29LetFFAZZaWBwEcMaRRKEjRQqqosABwAqt96uwnD4vEPPHO8BkYs6ZBIhdjdmW5BW51IueOlqzRQCZPbgdm0OylkySPK8uUOzAKtlzZQqDhxPEmoTefsJweJkaSF3wzNqyoqtETzIjNsvoDbpRRTwGWc+wv0fsJC4aeWTEAG4TKI4z94KSSOlxVoRwKqhVACgBQoAChQLAADQC2lqxRQDZWm8HYJhJpDJh5ZMMSblVAeME81U2K+gNvICtGy/0fcMsgfE4iXEDTw2EYPRmuzEehFZopDyy0cNhVjRURQqoAqqBYBQLAAcgBWy1FFM5Aii1ZooAKKKK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52245" name="Picture 21" descr="http://clubdelasdiosas.com/wp-content/uploads/2012/01/impuestos3.jpg"/>
          <p:cNvPicPr>
            <a:picLocks noChangeAspect="1" noChangeArrowheads="1"/>
          </p:cNvPicPr>
          <p:nvPr/>
        </p:nvPicPr>
        <p:blipFill>
          <a:blip r:embed="rId7" cstate="print"/>
          <a:srcRect/>
          <a:stretch>
            <a:fillRect/>
          </a:stretch>
        </p:blipFill>
        <p:spPr bwMode="auto">
          <a:xfrm>
            <a:off x="3419872" y="5229200"/>
            <a:ext cx="1080120" cy="829577"/>
          </a:xfrm>
          <a:prstGeom prst="rect">
            <a:avLst/>
          </a:prstGeom>
          <a:noFill/>
        </p:spPr>
      </p:pic>
      <p:sp>
        <p:nvSpPr>
          <p:cNvPr id="20" name="19 Cerrar llave"/>
          <p:cNvSpPr/>
          <p:nvPr/>
        </p:nvSpPr>
        <p:spPr>
          <a:xfrm>
            <a:off x="4788024" y="4293096"/>
            <a:ext cx="216024" cy="1584176"/>
          </a:xfrm>
          <a:prstGeom prst="rightBrace">
            <a:avLst/>
          </a:prstGeom>
          <a:ln w="28575">
            <a:solidFill>
              <a:srgbClr val="00B0F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S"/>
          </a:p>
        </p:txBody>
      </p:sp>
      <p:sp>
        <p:nvSpPr>
          <p:cNvPr id="21" name="20 Abrir llave"/>
          <p:cNvSpPr/>
          <p:nvPr/>
        </p:nvSpPr>
        <p:spPr>
          <a:xfrm>
            <a:off x="2771800" y="4293096"/>
            <a:ext cx="360040" cy="1656184"/>
          </a:xfrm>
          <a:prstGeom prst="leftBrace">
            <a:avLst/>
          </a:prstGeom>
          <a:ln w="28575">
            <a:solidFill>
              <a:srgbClr val="00B0F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S"/>
          </a:p>
        </p:txBody>
      </p:sp>
      <p:pic>
        <p:nvPicPr>
          <p:cNvPr id="52247" name="Picture 23" descr="https://encrypted-tbn1.gstatic.com/images?q=tbn:ANd9GcQaRNk8OqVOlGh0Wxc0INUQ65NFjMHZjOYyZUgOSBCJM2LOQBMt"/>
          <p:cNvPicPr>
            <a:picLocks noChangeAspect="1" noChangeArrowheads="1"/>
          </p:cNvPicPr>
          <p:nvPr/>
        </p:nvPicPr>
        <p:blipFill>
          <a:blip r:embed="rId8" cstate="print"/>
          <a:srcRect/>
          <a:stretch>
            <a:fillRect/>
          </a:stretch>
        </p:blipFill>
        <p:spPr bwMode="auto">
          <a:xfrm>
            <a:off x="755577" y="4653136"/>
            <a:ext cx="1601766" cy="1199779"/>
          </a:xfrm>
          <a:prstGeom prst="rect">
            <a:avLst/>
          </a:prstGeom>
          <a:noFill/>
        </p:spPr>
      </p:pic>
      <p:sp>
        <p:nvSpPr>
          <p:cNvPr id="23" name="22 Rectángulo"/>
          <p:cNvSpPr/>
          <p:nvPr/>
        </p:nvSpPr>
        <p:spPr>
          <a:xfrm>
            <a:off x="0" y="4077072"/>
            <a:ext cx="2880320" cy="646331"/>
          </a:xfrm>
          <a:prstGeom prst="rect">
            <a:avLst/>
          </a:prstGeom>
        </p:spPr>
        <p:txBody>
          <a:bodyPr wrap="square">
            <a:spAutoFit/>
          </a:bodyPr>
          <a:lstStyle/>
          <a:p>
            <a:pPr algn="ctr"/>
            <a:r>
              <a:rPr lang="es-ES" dirty="0" smtClean="0"/>
              <a:t>fortalezca fuentes de financiamiento</a:t>
            </a:r>
            <a:endParaRPr lang="es-ES" dirty="0"/>
          </a:p>
        </p:txBody>
      </p:sp>
      <p:cxnSp>
        <p:nvCxnSpPr>
          <p:cNvPr id="27" name="26 Conector recto de flecha"/>
          <p:cNvCxnSpPr>
            <a:stCxn id="52227" idx="3"/>
            <a:endCxn id="52229" idx="1"/>
          </p:cNvCxnSpPr>
          <p:nvPr/>
        </p:nvCxnSpPr>
        <p:spPr>
          <a:xfrm flipV="1">
            <a:off x="2267744" y="3125538"/>
            <a:ext cx="1440160" cy="12158"/>
          </a:xfrm>
          <a:prstGeom prst="straightConnector1">
            <a:avLst/>
          </a:prstGeom>
          <a:ln w="28575">
            <a:solidFill>
              <a:srgbClr val="00B050"/>
            </a:solidFill>
            <a:tailEnd type="arrow"/>
          </a:ln>
        </p:spPr>
        <p:style>
          <a:lnRef idx="1">
            <a:schemeClr val="accent4"/>
          </a:lnRef>
          <a:fillRef idx="0">
            <a:schemeClr val="accent4"/>
          </a:fillRef>
          <a:effectRef idx="0">
            <a:schemeClr val="accent4"/>
          </a:effectRef>
          <a:fontRef idx="minor">
            <a:schemeClr val="tx1"/>
          </a:fontRef>
        </p:style>
      </p:cxnSp>
      <p:cxnSp>
        <p:nvCxnSpPr>
          <p:cNvPr id="33" name="32 Conector recto de flecha"/>
          <p:cNvCxnSpPr>
            <a:endCxn id="52231" idx="1"/>
          </p:cNvCxnSpPr>
          <p:nvPr/>
        </p:nvCxnSpPr>
        <p:spPr>
          <a:xfrm flipV="1">
            <a:off x="5076056" y="3127649"/>
            <a:ext cx="1008112" cy="13319"/>
          </a:xfrm>
          <a:prstGeom prst="straightConnector1">
            <a:avLst/>
          </a:prstGeom>
          <a:ln w="28575">
            <a:solidFill>
              <a:srgbClr val="00B050"/>
            </a:solidFill>
            <a:tailEnd type="arrow"/>
          </a:ln>
        </p:spPr>
        <p:style>
          <a:lnRef idx="1">
            <a:schemeClr val="dk1"/>
          </a:lnRef>
          <a:fillRef idx="0">
            <a:schemeClr val="dk1"/>
          </a:fillRef>
          <a:effectRef idx="0">
            <a:schemeClr val="dk1"/>
          </a:effectRef>
          <a:fontRef idx="minor">
            <a:schemeClr val="tx1"/>
          </a:fontRef>
        </p:style>
      </p:cxnSp>
      <p:cxnSp>
        <p:nvCxnSpPr>
          <p:cNvPr id="35" name="34 Forma"/>
          <p:cNvCxnSpPr>
            <a:stCxn id="52231" idx="3"/>
            <a:endCxn id="52235" idx="3"/>
          </p:cNvCxnSpPr>
          <p:nvPr/>
        </p:nvCxnSpPr>
        <p:spPr>
          <a:xfrm>
            <a:off x="7648658" y="3127649"/>
            <a:ext cx="19686" cy="2166058"/>
          </a:xfrm>
          <a:prstGeom prst="bentConnector3">
            <a:avLst>
              <a:gd name="adj1" fmla="val 6228723"/>
            </a:avLst>
          </a:prstGeom>
          <a:ln w="28575">
            <a:solidFill>
              <a:srgbClr val="00B050"/>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65760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4150" y="332656"/>
            <a:ext cx="8244408" cy="523220"/>
          </a:xfrm>
        </p:spPr>
        <p:style>
          <a:lnRef idx="1">
            <a:schemeClr val="accent6"/>
          </a:lnRef>
          <a:fillRef idx="2">
            <a:schemeClr val="accent6"/>
          </a:fillRef>
          <a:effectRef idx="1">
            <a:schemeClr val="accent6"/>
          </a:effectRef>
          <a:fontRef idx="minor">
            <a:schemeClr val="dk1"/>
          </a:fontRef>
        </p:style>
        <p:txBody>
          <a:bodyPr vert="horz" wrap="square" lIns="45720" rIns="45720" anchor="ctr">
            <a:spAutoFit/>
          </a:bodyPr>
          <a:lstStyle/>
          <a:p>
            <a:pPr algn="ctr"/>
            <a:r>
              <a:rPr lang="es-ES" sz="2800" b="1" spc="50" dirty="0">
                <a:ln w="11430"/>
                <a:solidFill>
                  <a:schemeClr val="bg2"/>
                </a:solidFill>
                <a:latin typeface="+mn-lt"/>
                <a:ea typeface="+mn-ea"/>
                <a:cs typeface="+mn-cs"/>
              </a:rPr>
              <a:t>Estructura del Portafolio de Inversiones</a:t>
            </a:r>
          </a:p>
        </p:txBody>
      </p:sp>
      <p:sp>
        <p:nvSpPr>
          <p:cNvPr id="52233" name="AutoShape 9" descr="data:image/jpeg;base64,/9j/4AAQSkZJRgABAQAAAQABAAD/2wCEAAkGBhMSERUSExMWFRQVGBcYGRgXFxcaGBgYFhcYFxQbHBgYGyceFxsjGRkUIC8gIycpLCwsFx4xNTAqNSYrLCkBCQoKDgwOGg8PGiklHyQtLC0pNTQsKSkvLCw1NSwsLSwsLSwsLCktLCksLiwpLC4uKSwsKSwvLCwsLCwsLCwsLP/AABEIAM8A9AMBIgACEQEDEQH/xAAcAAEAAgMBAQEAAAAAAAAAAAAABQYDBAcBAgj/xABNEAABAwIDBAcEBAoHBgcAAAABAAIDBBESITEFBkFRBxMiYXGBkTKhscEUQlLRIzNicoKSorLS8ENTVKPC0+EIFRckk/EWJTREY3Oz/8QAGgEAAQUBAAAAAAAAAAAAAAAAAAECAwQFBv/EADQRAAIBAgQDBgUCBwEAAAAAAAABAgMRBBIhMQVBURNhcZGx8CIygaHRQsEUFSMzU+HxNP/aAAwDAQACEQMRAD8A7iiIgAiIgAiIgAiIgAuZ9KG+c8cgo6V2B2HHLI32mg5taPskjPnmF0xVCGnjFVP1jR1kjy7MatADWAHuaAmydh0Vc4/sPfispZeuE8sgB7ccjsTZB+lfCe8WX6H2fWtmiZK32ZGtcL8nC4XH+kXchojdPSkB2ZfFcZ8y3ke5dW3apDFR08btWRRg+IaLpU7iNWJJERKIEREAEREAEREAEREAEREAEREAEREAEREAEREAEREAERfE0wY0ucbAZkpG0ldglfQ+0VVq963k/g2gDmRc/wCi+aXeuRp/CNDh3Cx+5Y/87wmbLd+NtPf0Lv8ABVbXLYviaYMaXONmtBJJ4ALynqGvaHtNwdFB78VIbSOadXkNHrc+4FbVJKo1bZlGbyJ35ELtDpQDX4I6dzr3wucQAeRsL5cdV9bu7adUQ4nnth7w42yuDdvlhLfRUeV2YAzLTcXy1vb3XU7uxXdU8h5Aa8i5GVjbI2Por+Jwi7P4ORVoYh5/iJ2r2tSwSNMzSC+97NvkLC5HJWug2pDMLxSNePySDby4Lle8VSyWQuacQsGtPdxPr8Ao6lrXUxEsbrSDIEcRxB4EJlHB5qSezH1MT8bXI7giiN2N4WVkAkb7Q7Lx9l1gTrw5FS6pyTi7MnTuroIiJBQiIgAiIgAiIgAiIgAiIgAiIgAiIgAiIgAiIgAoDe+YiNjeDjn5f91PqL3h2cZYuz7TTcDnzCocRhOphZxhvYnw0lGrFyITdycNEvbawkANLrWvnz1WHbrZgW9a4OGZa5oAB56DwWrRQxHEJXuYRa1hfne/uWfatcx7Y4o7lsehOpJ7lx3aJ4PJJ2ttaW7vs4/e/gbOW1bMl46bacmS2585LXs4Agjzvf4LJvU2N3UxvAOJ5LSb5ENI0462sVsbubOMUd3ZOfnbkOA+Pqqj0mVUjZ4SzMtYHAcMWPj6BdtwWjNUKcJ6Oz/exh46pHPKS20JOqoGRAtZrZueEDMm2dgMs7eazw0UbwGPY1xcC53Zbky9mt8x8CtHZrnThpJfYt/SYwgEtyyvcBv/AGXx9CEJdM4sc6w7JLmuY0Xs24vfPM95PcrF5JjLKxp7c2TBE0OZiaSPYdwGY45jQqB3xpWQx08RYfpD7yON8mxnJrSOJvb0K3W7TNRU43BzomZ4SRd1gLAngCQPIKQ2DuhLV1D6muBz0GgdyDfyAMu9asamRJTlqtX17l+Si4Zm3Fb6L92SfRjsF0MLpn3BmtYXywD2T4kk+VldV8xsDQABYAWAHADRfSz6k3OTky3GOVWCIiYONWv2g2FuJ188gBqTyCwUe2mvf1bmuY+1wHcQtfeXZ7pGtLbnATcDWxtmOZyWpS0TpKhkga9rWAXLxYktFhbM3usavicRHE5IrS8babp7u/cXYUqbpZm9dfp08yyIiLZKQREQAREQAREQAREQAREQAREQBD7w7VdE0NYRjIJ4aDhnlmfgVXf/ABbO0gOcwEi5DgPQFuqx76i1Qc2m7W+1fhwuPXzVelkxGx6p3O4efcSq8p6kqjoWqLeyoewub1ZLeGE5/tZFb+yN68Tg2YsBdpbKx5HM5d6oHWgAgFgB1AjcR6HJY2vNxhL9R7MYa311skVQXIdcq9jRSG7mC/MZH3aryk2JDGbtYL8zmffosn+8o2tGOSNpsL3e3XjqVqzb0UjfaqYR+m0/AqRYKnKedU1frbUjeIcVlctPElFD7xbEjnaHvdgMYLsWVgBmcV+GV1rzb+0Ldahp/NDnfAKqb/dJVO6hnigc4ySsMYOEgAP7Ljc/kkq6qNaHx5WrdxWdalJ5My17y1bGqInQN6l4c22oIxZ8fE8FUN6NuskkdEzRtmkggjvy8bjvsuT7K29PCA1jzh0DTmPAcVtS7dmjkNwwucG3Fsha9hrrmlo9nF55Xf7BUc2sisi+bAqg2eNn1HvaCDlqQM12EBcL6Nd36iuq21MhIp6dwdpZr5AOy0DjbIk8MvLuqTEVI1J5oodSg4Rs2ERFXJTwlVPaG+bo3f0Ya42ZixXcBlfI8/iFKb1Vzo4Dh9p5DdQMvrZnja6pL6pznC8bez7JxMy007WSinKzsPiixDfGUPwmNhtqQXfcvuLfJ7iQIm3/ADyL/sqnyGbE5zbC9rAvZbP2u1clfNHJLG67gw8cnN1OR430Tc76jspbTv04P6swtx8usz9LKwbK2qJgcsLxq29/Ag8Quc1G0ruxfgh3mQEj0WOm3mfHKHiRpINrNuRh43BsTl3pVPURxOsouZxdLzwbOp2nva8j4hSVN0tUx9uKVvhhcPiFqS4fiI/p9DOjj8O/1epekUBRb90Uuk7Wnk+7f3slNQVTHi7HtcObSCPcqs6U4fMmi1CpCfytMyqN29tIwx3b7TjYd3MqSUdt3Zpmjs32gbi/vCo4ztOwn2XzW099ehYo5e0WfYr1NUucx8gmlD2DEbnsXvk21+PgrJsav66IPOuh8Qq8IZTGIPozsvrXcAXfaJ0PqrFsig6mIM1Op8Ssbhaqqot8uX4vmXxfXn4F3FZMvffTbb6G6iIujM0IiIA57vq8ipNr+y3j3eBVbxuvmSb8yf4VY987GpcLgGzeJHAZ5ZKuuYOBb+s63oFRn8zLMdjWkkNsiePE/JY4WEuBJJzGumv5RWd7RbN7bfpG3uXxBC3GMJJNx7MZ+LrIQp7RbrvNQ8TxuYBc2cLYr6WIyPkeSzu3fh7JILMV8nOHDTQ8Vnpa6SSMOlfjfid7ReCLO7vDyXkkjSLdk66vkNgddStjGY+uqzipNW002MnC4Ki6Sk43vrruYot1o3tcWk5Z2592vconeXdG9OHx5Pablh1Isb277KVbKGg2LGg8jJb0usRIJFnX4dmL5usVUljq01llJtFqODoweaMUmUTZMI7Tz9X3cSfRacUnWykj659AMh7gpCp2dK51SD2cReO0Q25xE88r6d91j2VstzCHPFrDTjfTyWlCDqqnRjHvl52v5bFCc1SdStKXdHyvbzO5dE8YbQ2Ggkf8ldFS+ij/ANG7/wC13waroq+Lio1pJdSxhZOVGLfQIiKsWTT2rstlRH1b72vcEagjkoB/R7Ef6WX1b9ytaJrgnuKpNFQ/4bw8ZX+5fbOjamH15T5s+TFbESdnHoLmZXI+j+jGrC7xcflZbB3Ko7W6hvq771NonRSi7oa9VZlWn6NaF2kbm/mvd87qJq+iGE/i55G/nBrh7sKv6K5HG147Tfr6lWWDoS3gvQ5DtDorqmXMZZKO44Xehy96rtRR1NI7tNkhdzF238xkV+gFXN494Oru0NDmiwddpfdx0GEa5W9VbhxepH+4k15e/Ipz4VTetNtPz9+ZzrZnSPWRavEreUg/xCx9bq7bC6S4p8pI3REWuR22Z94Fx6Kr7U2HDK4kRtiOrjHiA8MJJA8rL2jpo6eN0YeWvcfatcg8MrWOWXqmYnFYOpTvGPxeX+h2Gw+LpztKXw+f+zqUddG4Ate030s4LL1g5j1XMHe0LAvAAF+yLniSOfkvaGJmYlY0XzAIHPXJY/aGvlOnhy9XLKOZkBL23Lr3aQ2xH3+Nlfdh7wx1DG5hshuCw5G41IHI6pylcRqxLIiJ4059vm7/AJk24Bt9OXIqtHj7Xo1dW2hsinkJklY0kDNxysBzK41t/bTHTu+jtEcQybzdb6xvz+CdQwFXEyeSxHXxtPDxTnckaRoc9jSSASB7YGRPz0sFYdpbOi6sktAtaxz18tVzuPaDw4OvexB9DfgrJX77MfCWCI4yNSRhHfzKty4NXg0tHfpy8yrHi1Gab1VuvPyJuXYUUUF2SE5ki5BBLjoBwUVU7OlYMTmPDTxs34ajzC1qzfZrocDYcLjhzxXHZ0y1K2Kjf5rmxgRuu0guuQRly5881XlwzGzeaUbtvXVEkOI4WCyxlou5mpcjiR+kG+86LA54JzLTmNZC73DVYNv7e+kSAsaW5BtrC5N+7yCuO6HR2SBNV3N7FsV/O7/4fXknS4ZKlBTqyS7t2LHiKqTcKUW+/ZHP5aotfJhw2cTwvlc6X8dVqrvm1d2qeoYGSRNsBZpAs5o7iNPDRc53g6L5orvpz1zPsnKQeWjvL0W9hcbh5PVZZO31ttqYmKwVeK0eaKv9L76Fi6JXf8pJ3Sn91qvCpHRRGW00rXAtImNwQQR2Gagq7rGx3/on4mzgv7EfAIiKmWwiLHUVDWNLnGwCAMiKHh3qhc7D2hfiQLfHJTCRNPYW1giIlECIiAPHaZarnBlIkd1rnDN92uAF87u8uF+9dIVe3j3ckneHxvY3s2IcL8ddDz9yjmm9h0WUqaUYSXOY4lwAwNzDeWufitu1i297HLDexPMDtDPwW3VbrzwsMj3xFreAHp9XS9lGuqwXhzhH2R2TizHPgoXpuSHotjLgXdWMsNze/HMHMJWSOa7FbskWBd7rHRaEkj7ACWK175utbwsPiVsS7VHV9WeqdxzLiPc3mi6Cxs0lQWNIewm47gP2rfyFrxbVETQG2bnq6RpI9CdFp1G2A4YSQW8msPnm4j5Lf6O3000r4JYmPdm6NzhmWjUEaaWPqrFLDzqwlOG0dyCpXhTnGEt5bHQt3tqGop2SkAE3BtobG1x3It+GFrWhrQGtGQAyARKhSk9KW3jFC2nae1NfFbgxtsvM5eRXKFYd/wCuMtfNncMIYO4NAv8AtYlXl2OBoqlRiub1ZyOOrOrWk+S0QREVwpBEUtupssVFZFEfZLru/NaC4+treabOShFyfIfCLnJRXMu/RzuYGtbVzNu45xtP1Rwee88F0NeNaALDIBerjMRXlXm5y/4djQoRowUIhQjtt1FzaiksDqZIgLc/aJU2tWsksWjnfPTTyUBOVraW+NRE8sZs2WV+WIRPjdhuMsR0BI0F1G0/SRWSFwj2RO4sOF34Rgwnkb/K6uReefvHLwXw6TXMcfrnx5JRCLodv1srQ4UkTcyHNfO9r2kDQgw5eOYU3s6aVzT1zGRuvkGPLxawsblrc73ytwUbtKvbFG+V9y1gLrdo3sdBwzuAsG6dNI1rpJS7HMcZYb4WfZaCe4pculwvrYsijN4M4gCbAuH3qK2lvUQXtwFhjINyeRzuLZgi/FS20cM0AexwcMnAg3BHiP5yUMnmi7EsVaSuV98MeKx+HorLscnqWXN7C1+4ZBVHa1a1nH2cz3cQL8T3Kybq7VZUUzHMOYGFw4hw1v8AFR0YtXfIfWknZcyXREVggCIiACIiAPmWIOBa4XBFiDxCjHbq0p/oGe/71KokaT3FuRI3Vpf6lvv+9Z49gUzdII/1Gn4hb6IyroF2cJ3w2aaerljBOG+Jv5rswPLMeS0ti7RMFRHMPqOB8tHDzFwrD0oyh1dYfVjYD43cfgQqiu0w/wAdCObmtTjcR8FeWXk9D9HtdcXRa+ziepjvrgbf0C9XGtWdjsE7q5wfeC/0qe+vWyfvlR6sfSDs4xV0uVmyWe3vxAYv2g5VxdtQkpU4tdEcXWi41JRfVhERSkIVo6NZw3aEYP1mvaPHCT8reaq6y0tS6N7ZGGzmkEHkRoo61PtKcodUS0anZ1Iz6M/RaKC3U3qjrYgQQJWjts4g8xzaeanVxU4SpycZLVHZwnGpFSi9AsNWHYezrf3eazL4mZiaRpcEZJg9GoI+/wBzefhyKwVlWImF73HC0Z+zn9XlqVlABGQv+j5fJV+Omlq2Od1uGMvdha2Jt7MddpxHna6fGKer2GydtFuYm7E+kAyVD5AZM+rbKQ1rCLNBHE5C6sFG0NDQNAGge0crYdT3hfbiRzy/NGhuvk5Hvz4k94yCJScgUUj43k2E2qgkYLB7m2a7v1F+Y4ea41Q0tXRVBhLpImWdjZfsPaRY2v2cyRmM+9d3ZMPRULpTrG/gmZXs53eASB8ikj0CXUpO0tqukDImnssAGXf8eXkpPdHbb6WoYb9h5a2QcLE2v4jVQFM7td+vros75MidALn00UtiG530FFho3ExsJ1LW39AsygLBWN/t9Bs2nEuFr3vdhYxz8GK2bs7HQcLKobK6Y6qcjDs8Bh+uZXW0v/VqrdP20Xu2hFCcmRQhw7zK52I/3YHqucs2hKBYSuA5B7gPS6BTr0v+0G9ri36E02JH45w0Nv6tVfeTpAqKmUyVBmZDcCOGnqOrAAFyXOa0ufe+pAtayoReeea+A23JAHRN1+kSoppg+nE0kGbZIZ6jGCS0lrmPcy7LEcLg3Vro+n8yPaz6FYuNvxxI90S4gRfWyyxzFpBBsRoQUAd02l02SwE49nuwg2x9acJ8D1easWxukuOWhfVyMbG5riwRtkxlzsIcwXwixIOYIysvzjPtmZ7cD5XOblkXEjLRTG7MnZeOFwfXI/BWcJSVWtGEuZWxdV0qUpx3RYtoVzppXyvN3PcXHz4eA08lk2Ns41E8cLdXuA8Bq4+QBK010/ov3YLG/S5BZzxaMHg06u8+Hd4rqcVWjh6Tf0Ry+GovEVUn4s6A1thYcEXqLjTsCo9I27RqYBIwXlhuQBq5ptiHecrj/VcdX6QXNd/NwDd1TTNve5kjHqXNHHvHotzhuMUP6U9uX4MXiODc/wCrDfn+TnKIi6A54IiIAzUlY+J4fG9zHDQtNj/PcugbC6WCAG1TL8McYz8S0n4ei5yir18NTrq00WKOJqUX8DO+7N3lpqj8VMxx+zezv1TmpNfm8G2YUrRb1VcP4uokA5E4h6OuFk1OD/45efv9jWp8X/yR8vf7nZpqtjLtNxrl28xz7PmtDd5hFO1pb7Jc3NrjcBxANiOIsVzir35qqhgY9zezndowuPAg2NsweSsEHS+fr0w/Rk+RaqX8BXV4JXtbn4+Bd/j6DSm3a9+TL01h4C2mQbbgQdfJfGL8IIySHkY7E2JAs1xFhnqOKq0XS7AfahkHgWn5hfFT0i00ksMjWyYo3EOu0XLHts4CxzN8Jt3KGWDrx1cWTRxlCWikiwnaPVuJkcGsaQ0k3Fjewv3aLnHSFtRs1eQw4mNYxuIZtOrnWOh9oBTW9e+VLUxYYcYkuD2m2BAvrnwVKfXtGtlF2FSl/cTRI68KnyNMw0ouXG5vfMaHQW8rL2ozLYx9Ygept/PgsRrwTk4HPhrnw717R1AE8b3DJr2OI/Ja4EgeQKclfYbtufoeJtmgcgPgvtUSTpbpx7MUp/VHzWlN0wfYpv1pPuaplw/EP9PoRPH4dfq9Sm/7Q1IBWU0nF8L2n9B4t++fVcqV96VN531xgkexrOrxtGEk+3hdmT+Z71Qwq1WlKlJwnuWaVWNWOeOx5ZLIhURKF4vUSgeKxbqN7Mh7wPdf5qvFdf6DN0YqiKWpmGIMmwNYfZJaxhJPP2tFawlWNKqpy5X9Cri6UqtJwjzsSu424jqgiedtoRmGnIyHhl9jv4rrTWgCwFgNAFCbe22YbRxgB1teDRwsOa0BXztaZWztkDbYm20xGw4DjyWTj+OwqVnFpvLva2nm1fvsWsHwzsqatz+/vkWtFq7NrhNGHjK+o5EaorEJxqRU4vR6oJRcXZm0iIniFR3o6PIam8kf4KY53A7Lj+UOB7x71y/bW7k9K60zCBewcM2nwPyOa78vmSMOBDgCDqCLg+S0sNxGpR+F6r3zM7E8Op1viWj98j84ouw7X6MqWa5jBhcfsZt/VOQ8rKnbT6LquPOPDMPyThd6O+9bdLiNCpzs+/3YxKvD69Pldd3u5T0W1WbKmhJEkT2W+00geui1VeTTV0UmmtGEREo0yQShpudO/v8ABaxm7r+F/uWzTOAe0kX7QXw4ZkKlacq0lGVtFyv1Lt4Roxco31fO3Qx4zwafOw+a9Y518rDlmT8B819Ip3SclZyf2/BAqqi7qK+/5PXL7ZAHZuH8g2+ACxrNEM1lcRk3Shf6+K0NXARSqzt7T1PttOBoAsAPa9VtrRYO0fMrJpq80l1NSo7Qb7j1ERdicgRO8zLwg8nA+tx81V1dNp0pkicwWubWv3EFQFPutUvNmR4jybmfQLm+J0KjrZoxbVlyOk4bXgqOWUknd8yJRW2Hoo2q8YhRut3yRNJ8nPBQ9E21v7E7/qQf5iyHoa97lSRWw9FW1v7E/wDXh/zF8jos2r/YZP1ov40gpVV+hugKHDson7VRKf3W/wCFci/4XbV/sMn60X8a7v0U7DlpNmRQzsLJMUjnNNrjG9zgMieBCBD43opyJ8R0cBY+GR/nvXtRO0U7o3SMebtwBgIyBF8RsL5c1a6qkZI3C9tx/PotCLdqBpvhJ7iSR/qubr8KrdtOdJq077t6X30W/d0NKGKhkip30MG7VIRBc5YnEjwyHyRTYC9W3h8PGjSjTXJFKpVc5OXUIiKyRBERABEQlAGGqlY1t5C0N/KtZVurpdmTGz4o7niGFv7TQFGbX2iZpCSeyDZo4AfeVu/7iaKcyOLusDcWEWsAfZuLX965z+dYmdSSwqVo6ttvW3g19DReBpZV227McvRfRSDFG6RoOmF4cPeCoyo6IB9SpI/OZf4EKW3a2iWSBhPZflbkeBHwVxXQ8O43WxNLOpO+zW/qZOK4VQpyyuK9PQ49W9Gs8c0cTJI3ue2R49puUWAHgczjCxQdHdXMwSsEZa8Yh287HMcF1BwxV4/+OA/3kg/g9y83Vypwz+rfLH5Mkc1vuAWlHiNaMs2l/Aqy4fRay628TlcnRzXj+hB8Hs+ZCxO3Brx/7Z360f8AEu4Ip1xet0X3/JB/KaPV/b8HCJd0axjmMdA4GQkNuW5loLra/ZxnyVfjk/C6kYidOAsbLve97cMDZxrBIyT9DFhm/unSL8/1Iwym3BxHkDZVauKlX+ZLe5ZpYWND5b9DfeTpc+5be7ewZKuZ0URbiw4rvJAsCBqAea0iVb+iOUCteOLonW8nMKjjN02px3Q+UFUTjLZm/T9EMp9udjfzWud8bKVpeiOAfjJpHeGFo+BV8RTS4jiJfq9COPD8PH9PqV2i6P6GP+hDzzeS73HL3KdgpGMFmMa0cmtA+Cyoqk6s5/M2y1ClCHypIIiKMkCIiACIiACIiACIiACIiACIiAC8cLiy9RAFBgjbHOBKDhY7Py0+Sn2TRSRzuxvIdbFdug4ABbm1thMm7V8L+fPxCh27oSXze23Ox+C5KODxWElKFOmpxd7a23VtdeX/ABmu61KqlKUrP2yP2JTl87AOBxHwbn9yva0tmbJZA2zcydXHU/cFurY4VgnhKNp/M9X+Cliq6qzutkQ9C29dUu4COnj8COue71EjPRN3zZ1TH9mdx/6jWv8A8SkoaRjXPe0WdIQ5xucyGhg8Oy0DLko3ZxtWVTeYhf6tLfi1apVJhERAGKqpxIx0btHtLT4EWK/MlVCY3vjdrG57D4scWk+oX6dlkwtLjoAT6Zr8wV9VjMj/AKznOcfFziT7ynxGSNxk2JoPcrF0eTFu0YbccTfItKrQpDHDC46Ssc4eUj2H92/gQp3cF/8A5hT/AJ/yKe3oMW53xERQkwREQAREQAREQAREQAREQAREQAREQAREQAREQAREQAREQAUPfDtC326f/wDOUf5imFpy7Na6dk9yHRtewDKxDy0m/HLCEAbi8e6wJ1ty1XqIA5Xvn0hungdTwQStc+wdia7Hhvm0MAvc6Z96oU26VcbAUc9yLjsHQ8zoPOy/SGFeSE2Nhc2NhzPBKnYRq5x/f/dv6NQ0IuMcbOqLOZIDnG/cb+qgdwWH/eNPlbt39AVMbw7s7WrqjFKGgtuGtEjRGwHW3avyztdWvczow+iSMnlmMkrQeyAAwOPeczYeCW+g3LqX1ERNHhERABERABERABERABERABER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2241" name="AutoShape 17" descr="data:image/jpeg;base64,/9j/4AAQSkZJRgABAQAAAQABAAD/2wCEAAkGBhQSEBQUEhQVFRUUFRUXFxUVFhQXFBgVFxQVGBcUGBQXHSYeGBwjGRwYHy8gIygpLC0sFiAxNTAqNSYsLCkBCQoKDgwOGg8PGiwkHyUsKSwpKSwsLCwsKSwsKSwpLCwsKSksKSksLCksKSkpLCwsKSwpLCwpKSwpKSksLCkpKf/AABEIAMUBAAMBIgACEQEDEQH/xAAcAAACAgMBAQAAAAAAAAAAAAAABgUHAQMEAgj/xABHEAACAQIDBQUEBgcFCAMBAAABAgMAEQQSIQUGMUFhBxMiUXEyQoGRI1JicoKhCBQ1c5KxsjNDY7PBNERTdLTR4fAkJcIW/8QAGgEAAgMBAQAAAAAAAAAAAAAAAAEDBAUCBv/EAC4RAAICAQQBAwMDAwUAAAAAAAABAgMRBBIhMUEFEyIyUYFCkbEUM/AjYXHB0f/aAAwDAQACEQMRAD8AvGisUUAZorFacRi0jGZ2CjzYgD5mgDfWL0t7V37w8UZZXEpHuoV1/ETl/OlGXtamY+HDpGOTSSix48CqkHhyNLl9IePuWlei9VjgO0Wdz4psCnqzMf6hUxBvjKdRJgpBztMy/IWP86eJfYXH3Ha9ZpZwW+atKkciFDIcqurJJEWsTlzqbgkA8QOFMgNLI8HqivNZpiM0ViigDNF6xRQBmisUUAZvRWKKAM0ViigDNFYrFAHqisUUAZrFFFABRRRQAUUUUAFFFFAEdtnaJiQZRd3YKik2BY8yeQAuSfIUtSQgOC5Ekpue8cXsBxyRn2R5BdddSdTW3be0i2OSMLcRKb6i+eVdNPIIG+dbJGylXAJyMbganKwIaw+Rt604c8hNNHJPtKSMBr549PZvmA+sNfEOlcW0938NilOZFuR7cYUHoSBo34vgQda94sPlYQlWQg5De1gTf2he448RppWzZndqxGQRMbBbm6sOJOfm1+Wn51MRiZLFJg5Sl4EUWIkcNZgTbMNRbUWIOoPnoaYMJtRmW5xGBcfdJ5E/XPlWN+SohRjYWcgErnAzRSE+Hn7Cm3SoLY20IjLD3pjdbyW+h7lc4Efd5lPEXYnyvlp5Q9raySc+zXxDB0iiUqQUnQGHUcGVjYt6gMKbv/6SUC30NwPdMra9SqW/KobFYsmQB7gZgfECVbTVSR7JHXyFdLl3N9THwGl1vfjkBBI6j5VxKCfYlJok4N8HHtRK/wC7k19Qsirf51N7M25FODkPiX2kYFXW/C6nXXz4UptBoC51HIWCj/U/E1xvjik0UyqTZwnhtdlZWzICTY+yG48V46m/E0oxydwbk8FkUVAbL3yw8xCZ8j/8OUGN/gGtf4VPKajjNSWUdyi4vDM0UUV0chRRRQAUUUUAFFFFABRRRQAUUUUAFFFFABRRRQAUUUUAFc+OxaxRs7kBUUsSeAAFyflXRSR2kYot3GFBsJnzSfu47MV+LZR6XoSy8Ck8LIr7R2lMLbQsbNPmMIHiEAiZSSeNwhuep6U04DakcseeNwy8iOXOxHI9P5itmyoEecJ7sUOotoTKbX1+yh+dR+N7MzG5fAy91f8AumLZB0V11VfskMPK1dqSjJx8C5nBSb5N20cKChy3UllaykgEhtSV0But9PO1YXDjne1tc1rkc8q3IHqa44dk7RU2eNXHmHhtz5nKfjaoubAyGeWOa3esYRGiv4FVlItIQACoZc5H870SsjE6hU5vB3TLNi5SMMAywAkktlVpWAQKGsR4ULHy8XXSD29BJlK4vDsoBuHtlseTLLHmT+IC4uDVsbC2UkEKxoLBR5WuebHqTqa72hB4iqdlfutTzhluq/2k4YyimNkbaaMBc6uvBTI2Q2voBJcofg49KZ4nlb/d5deauhB9CHNT+1dw8NNcqndOeLReG/3l9lviDSjjN1Mbgrth2Lp/hgBvxQN4G9UselN3XQ75GqqLfpe1kyuBdhphwD/jyggfgUteupNmgNnkYO4BChRlRAeIVbnXqdePC9Lmzt+ja2IW2XRnQHT78R8afnTHh8YkqhkcMp4FTcVmarWWSW3BYhpPbeWcO0NkJICGUN0IB/nXBC+Jwp+glOQf3UpLx28gScyfAkdKYLVqlgBrPhfKHTLycZcTWUbdmb/xEhMSpw7nQFjeFj9mUaD0axpqSQEXBvVeYzZoIIIBB4g8D0rgwEuIwZ/+M/g5wSXMVvJOcfw06VrU69PiZWu9OUluqf4LVrFLexN+Ip2Ecl4Zjwjf3vuPwf4a9KYwa04yUllGTOEoPElg9UUUV0cBRRRQAUUUUAYFZoooAKKKKACiiigAooooAxVcdopYY2ErxXDYkrbU5voyLDmdNOoqyKRO0KK0+FlPBe9B6jKrZfyJ/DTh9SI7PoZxbM2okEjMkjMuRHYO2bNGeas2t1uWuNCCRbhViRnSqfwuy1lMmSTIr6KhbwoDxAXLoC19AeB5U3YXeTFACMYYM4Au/eqIfLNm1b4Zb1zOucJcokjbVZBbXhjlLIACSbAedVfhH73C4zENf6dmYedmOWO34ctTePhnmUricSI0YWMWHGW4I1BlbxH1GWuaExOYsLACfpYmYDXLHGwclrcB4QuvHNXai0nJkMppyUUx8wy2Wt1eY1sK9VxHonfZigis0UxEHtvc/D4nV1yyAaSocsg/EOI6HSq/2rupisC5kjJZf+LEoz2/xYPZcdV16CrcryyX41BZRGZaq1U6+O19irtkb6q1lxGVSdBKmsLdDfWM9Dw86ZhrqK8by7gRz3eH6KUjUgeB/ISJwYdeI5GkSGfE7Pk7tlI1/smJMT+ZhkPA/ZOvTnWPfo2uUadVkLfp4f2Ht0vXHNhq9bJ2xHiVuhsR7SHR1PUf68K62FUXFx7JoycXgXto7JWRbOoYcfj534g9RW/ZG8s+E8MubEQjgTrOg9T/AGqj+IdalJIq4cRhPKpatRKvollGu5YmvyOuytsxYlA8LhlPlxB8iOII8jXdeqobCPFJ3uHcxS8yNUe3uyJ7w/PyNNu7u+6zMIZx3M/JTqkluLRv73nbiPLnW5p9XG3h9mLqdFKnlcoaqKxes1cKIUUUUAFFFFABRRRQAXooooAKKKKACobejZH6xAQts6+JCeGccAehBKnoxqZrywpMP+Sko5DFJbUAkkA+0LcVPUG4PUUy7O2jlVnvyseliSPnf8q5d/dnd3iCQNJF70ffVlSQD1Vkb8JrRu9Ne3lzHK3WtKMvcrUn2Y04e1a4+DdsqN8fiCjM0cagNoLM4LFfATpYEat1sPMWNsvY0eHTLEoUc+JJPmWOrHqaXZlC4jBuul+8iIHNGjL8OjRj503rWfNuU3k1aoKME0ZtWaKKRIFFFFAGKzRRQBhjaqS7S94hisdDCp+gimRW10dy4VtRyW9vXNVlb8bcOHwxCH6WU93H0Yg3e3koux9Lc6oPa4yEEHRCrDz8LXufM6XJ86p3Wc7Ea2g02+MrX46GHGK+GlF3K2NknHEa+zLyIv73z11pw2DvX3hEWIASXkw9iT7p5Hp8q17Z2csgNwCGF+HEEUhzp+rsUYFoRwt7cfVTxK9OXLyrLTVnD7NiVcZxz/iLhZK1OlK+7e9lssWIa6tbu5/dYclY+fXnTayVVsrcSo04PDI6eCorG4AOMrC4uCORBHAgjUEeY1FMMiVySw1EpOLyizCeVhmnYW+b4ZhFjGzR8ExB4jyWX8hn4cL241YEUwYAg3B4EVW2LwQYW43+VadibakwBt4pMN9T2ni+7zZPs8RyvwrY02s6jMz9XoE1vq/YtOsVy7N2kk8ayRsGVhcEG4rrrWTyYjWOGFFFFMQUUUUAFFFFABRRRQAViiigBJ7UsMf1QSIcsiSIFawNg7KjXB0IIJuKrzZEOMOqSw2PMxG9uWgerb312b3+CmS+W6Eg+TL4lPwIFUlu1vYsaKsgZL2sSCRqBYXHqBrVS6y2v+2y3VRVaszWWPeB2bNC8WKnnMpWREIsEjWOU92xCj7RQ3Ovhqzo2uL0gYWQYnDvGD/aRsFPkSPCfnY/Cm/d7H99hopObIpPRreIfA3FLT2OTyzm6vasIk6KKKuFYKK1tJatJxVNIR1Xrw7gC54CtceJBpW382v4VwsZ8U985HFYF9s9C2ij1PlUdsvbi2ySuDskooUN4dpnFytN7gukI+wDrJ6uRf0C0g7ei9r0I+BFPmJisoAGg0A6DlSbtriR51h1WOdu5nuKaVXRsRZeAfvcLA/1oYzfqUF/zqA27su9zUnuPNn2bhz9VSn8Dsv+ldm0ILiqs/hYylprMYRWsMvclkcZozfMoFyP8RB/UvO1xY8W/d3ejuSsUzZoGt3c175b8FY818jy51Ebd2XcHTXked6gcFje7LI4uhvmXy85EH8152uNauJq1Z8k1tSxz9P8F1OK55UpV3V3i7orh5mzRtbuZb3FjwQt5eR+HlTlJHVCyG1mfzB4ZHMtcs8F6knSud1qNPBZhMgsLiJcDKZMP4kY3kgv4W83Tkr8eh9dTZGwdvxYuISRNccCDoytzVlOoI8qSp4riokJLhpe/wAMbP76HRJVHJvJvJvnpWnpdY4/GXRV1Wijct8O/wCS36KhN2t6IsZHmQ2ZdHjbR0b6rDl/I8qmwa24yUllHnpRcXhhRRRXRyFFFFABRRRQBqXEA17DXqKkBHG9Yhx1jXe0Rz794vu9nYlvKGT5lSB+ZqkcBsnPDLcE3By245uC265stvhVrdqWL/8ArWUa968aWHEjvAWA/CDUBulse7QJbi3eNf6qC+v4yvy6Vm6jLmor7mjp3trciO3PxzI7RyC0kbEOvkwNm+F7kdCKsLc6TL38X1JWZfuS/SL+ZYfClLfrZ/6tjo50By4gZXA5OgFm+K2/hqd3YmP60P8AEg19Y5BY/JzUUfhbgdmJ17h1rNYFZrUM44sQbX61GvL1qZxMOYUp7UlKNap6+TlnYdohbkmwGpPIAcST0FKC4kzSPOwOaW2UEarEPYXofePVj5VnaGKMrCAeyQHl/dAkBL+bt+SN517POsf1S7D9tfk3PS6M/wCo/wAHFi+FJu2xqacMWdKUtsjiKyqH8j1K+kcezF77PK/UnlHzIb/Wp7FJSv2Uy/Q4lPKVW/iS3/5pwnjrnVf3DBh8ZNC5tHC5gaRNs4Iqcw4rVlYuKlXb2F8Joom0zWhJSiLuysYCrK3saswHGIkgGQfYJIzAeyTfgdLD3X2+SRh5zdwPo3PvgDgT9YfmNaQd0LJtLDhwCruY2vwKyIy2PmLkU0b0bsNhJAqk90TfDuOKMNRCT04oTxF15a6FtSnHcjKsklZ7Uvwx6ZK5pI64d1tv/rMZD2Esdg48/Jx0P/epd0rJlFxeGcJuLwyNdK55otKkZI65ZBaki3CYuYrCSRyifDt3cy8/ddf+HIBxX8xyqwt0t7kxkZuMkqaSRH2lbz6qeIIpNxGKGtRk2ZZFnw7ZJk0B9115xv5g+fI61oaXVOt7ZdEes0Pvx3RXJc4rNQO6286YuLMLq6nLIje0j81I/MHmKnM4863VJNZR5eUXF4Z6orF6zXRyYNFZooA0yQ3qD2raMjyNMNR22sB3kTAceI9RXUZfcWCvd7pe+xUGHU3WMZ2twzOLKPgub+OmTdVUXNIfeAVDyyLwP4mJPpbyqttl7cLTSRJFLLinlKPGFIMaBsrkyHwqAoyg1cr7JR4wtstgALcgOA9KqxhuscpFlzxBRQq9qCZocO492a2n2oZQPztXndiT/wCThz5wzf1Qf964d+MBNDhXDXeJHSS4BJAVhm0H2b1Hbq754dsRhljLynLIhMcbsFLmLLm00HhPpUV1bVqZJXJOtot6s1hDpWaulMKX978KvcPKdO6Usbc1Gp+NqYK8vGCLEXpptcoCsNmYWyZmtnls7WNwLgBVB5hVAX4E869zipTbG6MkBMmCF0Ju2GJsvUwn3G+z7J6VBjHLICVuCDZkYEOjc1ZTqprzeqqsjNyl5PT6G6EkoxOLEtSxtvS9MWLbjSxtSS51rihfI3vBOdkc30+KT60cbj8LOp/mKsOVKq/stxGXaWX68Ei/FSr/AOh+VWvItSauPKZ5ux4taIqaO9Qe0sLcEGmOePWozHw3qknhl6ifgrTaiGGRJBxjkRx+Bg3+lX9jMFFi8MUkGZJF+OuoYHkRoQfMVT28Oy8wIHO/5i1WZuRjjJgMOxOvdKD95RlP5g1vaOSmsFD1eOHGaK4xuEmwGKuNZItSeAnhJ1Prfj5Nb61P+zNopiIlljN1YX6g8wRyIOhrdvZsEYmK62WVLmNjwvaxVvssND/4qudgbaODn8QKwytllQ8YpQbG/wAdD6g86g1Wma/6OKrFfDP6l2WK6VE7UfKDUyTfhS/vQ1lBOg1uTwAAuST5AVlKLcsIs0SW7kVp8aS5A1r1hcQz6RoZLcTcLGLecmtwPsg1HYIfrLGwJiHAHw5x9eQ+6vkvTUE6CRxGMsVjU3JsFQaAkmyhRy1IFzwvy4V6DT+mrG6z9itq/WGnso/clMDGI5MxnYSsoUrhkuzKNct2Dl7HmALXPCpdu+4gYwdWngB/hz6fEVuwmBWBQikGRyA8huczWN101CjUKvpzJrW8kntBy3QqAAQLEWAup6VoxrjHpGDOyU3mTDZu8GIgmUS960LaF5Ql0NtD3kRKsvKzWI8zwqwMPiFcAqQQeBBvVdnaqroSUPW+voRx9KNm7SbDtni/s2uWjHst5sg91+eUaN0NieXDHQKWeGWVRXNgMassauhurAEGumuRmKwRXqigDQuFUEkAXPHQfn51utWaKAPDxgix4VqgwKJ7Cqv3QB/Kt9ZpYAAKKKKYBRRRQBhhS5vJubHiT3iExTqLLKo4j6rrwdeh4ciKZKK5lFSWGdQnKDzEpTaOHkhk7rELkc3ykXMcnWNjz+ydR1GtLm1za/pX0BtbY0WJjMcyB1PI8jyII1UjzGtVJvpuPNh1ZxmmhA9u15UHLvAPaA+sNfO/GsuzS+3LdHo9LovVFPELOxX7P5cu1sLf3mdf4onFvnarxxEVfP2w5+6xuGkuPDiITcagqXC3v6E19D4tgoJYgAcSTYAdSeFO6vfAq6t7buCNlivUZtABFLOQqjiSQAPnXQmOkxBy4RMw5zvcQj7vOU/d0+1Ups3c6NWEk5M8o1DP7Cn7Efsr66nrVSvRTm+eERf1ar6E7D7DmxOsalIz/eyKRp5pGbFvU2HrTnsXZa4aFYlJIW+rcblixOmnEnhU93YtXFNFY1tabTxq6KGo1U7/AKjnlNIe/e7wuZ1HhawnXlbgs1uhNm6EH3aeHbWtGIsykMLgggg8CCLEHpa9WbKlZHBDTa6pqSErcrbh1wkp8cY+jJ4vGNLX5leHpY177R8M74IiPizxqb8MpbgTyBNv/TS1t3ZkmGmtGSGiPewPxzRA2yHzKewfNStPGyNox4/CBiAQwKyIeTe8p/8AfI15+UfYtU2uuzatirIbodMgcTglw0IiQXCi7NzZ7cf/AB1pa2UwTGYWaXg2ICi/DPYrr6Oco8u76mpTe2eSE5Q978M6Kzfxhl+ZBPWuBdnHGbNBi1nglkNhoRIsjSW9SGIr0NV8LV8TGu0tlKTmuGWLOraWOqsCPUGtOMPtPGcpNswIBseVwf5jlwqI3b3kGKiW5tMoAZToWIGpHXjced6mDZva4i4Fr5uo05dDpUjK+ThiLXYqgbTXMbgG3HS1vQ14kxhcW7tlta9slgSbX069K65sIpXKHbTgMwyg34sALHS414aVglEUlbBUuSx1VbA3d3Nr2F7W+AvSAmdxJjlkTkGDDoHUMR/Fm+dNwpa3JwhEJlII72zAH2ggUBAfI5QCR5saZagJWFFFFAgooooAKKKKACi1FFAGKKzRQAUUUUAFeXjB416ooArrershinkEuFYYeTOGZct4mIYG+UWyt1HHyphi3S7xg+MfvyDcJbLAp46RXOY9XLdLUyUVxsRI7JNYbPEcQAsBYeVe6KK7IwrXNHcVsooAhsRFY9a5W1+FTmIgzDrUNNFlNTQlk5aIDeLZXfR+G3eIS0ZPDNYgofssLqfUHiBSHu/tkYLEhtRh8Qcrg/3bg2BPkVa6tVmTi9IO+exhmZreCc6+S4jLoegkUW+8o86q6yhSW79zR0NyTdUun/JJ9omAzwBlBuCOHHypF2Ltl8LipXUZo2a08flqMso8gRY5uRvfSnLcvapxOGbDSm8sFhc8WT3G6kWsfQUrbP2W7uwjOXF4RmRkNh3sVybi+hbXnoQwFVfTltcosl9Qm/bjB+BpXZ0GJPfYdwrmxI8zpq0d73+0t79akY55E8Mi57c9G/1D/MUubPw8EvslsLKCM6WvFm5/RsCU8raCpuDCTgALPGw5e0D8hJb+Va7MYk4sSp1EDk/aUqt/WRqg9qbTkmLglBHFayKLoZM6hVOgz6kaAWuwGvLvGzZHH0uIGXmEsunVgWYjjzHrXHdHeNYhaGN7iwsHkRWYAeapx00zEG5N6jse2LZJXHdJItPZU6vErKQQRxBuD6V2VWm4W1Th8U2EY/RyXeH7J4vGP6h6nyqywaq1WKyO5E99TqntYj7b7XcJhceMG6yFgyK8gC92jOAQDc3Nri5A0+Bp3vXy52kft3E/v0/pjr6S3g27Fg8NJiJyRHGLnKLsSSFVQOZLEAetSZI2iSopKg7Xdntg/wBaMjIudoxGy/TF1AJUIpN9GU3vYZhciuXYnbZs/EzLFeWJmIVTMiqhJOgzKzZb9bDrRkWGP9FI+8nbDgMHKYmaSV1NnEKhghHFWZiBceQJtbW1S26O/uE2irfqznMmrRuMsig8Dl1BF9LgkU8hhjFRSvvl2iYXZjRLiO8JluQI1DEKpALtcjS55XOlcu8navgMFlV5GkdlVwkK52COAysxJCrcEEAm9je1AYHG9FKW6najgdoP3cTskpvaKVcjNbjlIJVvQG/SpzeHb0WCw0mImJEcYBOUXYkkKqgcyWIHxoFhkgL1m9QG5m+cG0oGlgzjI+RkcAMrWB5Eggg8Qf5V43035g2ZGjzh27xiqJGAWJAuTqQABp8xQGBjorg2FtmPF4ePEQkmOVcy3Fj5EEciCCD6VAb19qGC2e/dyyM8vOKIZ3W/1jcKvoTfpQGBuoqt9mdvOz5XCv30N9M8iKU+JRiR62tViRTKyhlIZWAIIIIIIuCCNCLc6B4wbKKSN6e17A4GVonZ5ZV0ZIVDZT5M7EKD0BJHO1cWx+3TZ07hWMsF+DSqO7v1dC1vU2HWlkMMsSlfZPaPg8TjXwcTsZUzDVSEcp7YRuZFj5XsbXqS3h3ow+Cw/f4h8sZKgFQWLFrkBQvG4BPoK+a9x94YsLtdMVKWESvMxIUlrOrhfCPUUNjSyfVVcmNw2YX51o3e3hhxsCz4ds0bEjUFSCpsVKnUEGlneTthwGDkaIu80ikhlhUMFI5M5IW/mATbnTzg5wduMS1Qe0sMs0bxSXyuLE8xzDDqCAR1Fc+C7XtnYtwhMkDNoO+UBCT/AIikhfxWHWu7aEBVvXhVqDViwLmLyVfHjZMHixKR9JA+SZRpnQ6kjoy2cdaed4t3Die7x2Bb6YKCcpA71LXWx4ZhfnoRoeVIu/e3sP3ymNi0qgxyhR4Co1XxcMym40vobaWqS7Mu0GKK+HmfIpa8TN7IudULcFF+BOmtZFkZUz3Q8fwa85wvqTk/l5/9JfDbUinOXExlJl0JAKuCOPhuHW3TSu1dmxH2cSRb6xS/Lm8ZPGm/G7Ow+IA76NXtwJHiHowsR8DUUd08OhNmmA8u+kt/O9WP62vGWZ7008kXNs2NEzTys6clY+EnkAgCqT0yt0rbgsIxczOuQBO7ijPFUJzM7DkzkLpxso87DTjNuYLDP4F7yVdPBeWTqC7E5fmKgdqb3zyclgU8PfkPoLW+QNUtRqpWrbFYRf0uicZKciQ22rKBKrKjxMJEZiFGdeAJPIi6noxq1dg7XXFYeOdPZkUNrxFxqPnVKbM3GxGNcFkkCkjNNMxzZfeyIdQbcza1XhszZ6wxJGgACKALcNBapdJXKCwxeo2RnJYxn/Y+Zu0j9u4n9+n9MdXX21fsTE/eg/6mKqU7SP27if36f0x1dfbV+xMT96D/AKmKrZnPwVp2Ibl4fGyYiXFRiVYe7VEa+TO+YliB7Vgo0OmtRfbNu5DgtoquHQRpJAkmRfZVi8iHKOQ8F7U7fo5f2OM/eRf0PS5+kL+0of8AlE/zsRS8Dz8h53J7J8C2zIjPCJJcRCkjyNfOpkUMAhv4MoIGnMVWXY3IY9uQqD7Xfo3UCNz/ADUH4V9Bbpfs/B/8th/8pK+e+yX9vQffn/ypabEn2MP6RX+14X9w/wDmU19mXZjhP1CKfEwpPNiEEhMoDhVb2EVW0FltrxvztYUqfpFf7Xhf3D/5lPXZVvxhp9nQxNLGkuHjEbo7KpsmgcXOqkW1HA3FHkP0lWdrO6S7Mx8T4S8aSjvIwCfo5EYXCnjYeEjyvVj9oe1f1rdfvzxmjwjkDgGaaEsPneq+7a96o8bjYo8MwlWBCmZNQ0rsCQpHtWsouOJvarA342M0G63cEeKGHCh+hSWIv8jf5UA/BH/o6f7Li/3yf5Yrn/SO/s8F9+f+mOuT9H3eCGIYmCWREd2SRM7BcwClWAJ0JGhtxsb1H9vO9cGJmgggdZO47wuyEFAz5QEDDQkBTe3C4HnY8D/UPO522P1XddMQPaiw8zLfhn7yTLf8Vqqjs1iwU2Nkm2pMmVRnAmbSWZ2Ny31gNSRzJHEaVae62yDit1FgX2pMNMEHm4lkKD4sAKq/soweBlxj4faManvFAiMjOmWVWOaM5WGrA8+aW56gl5GztPXY0+Cd8JJhVxMeUoIcqmQZgGQqoAbwkkcwR1NS3YHtiWXA4iAsfoHHdMdQokViF9AwJt9qpTeHcfYeChM2IgjRQNB3kxdzyVF7y7E1t7MN4cNLgpnweD/Vo4XYFFsxkIjDA5+LNaw1vy1pizwU1uftWLZ20nO0sMZSuZWDKrPHKWBMuV9GPHX7Vwafdv4HY+2sn6riYsLiQQBmj7vOPqMhyhj5FSTy15du7W9uA28zQ47CwpMusV2uzpzCS2Vsw4lQdRryNlTtb7N8Js+KOXDSMpeTJ3DsHNspOdCfFYWAN7+0NRSOu2XRgN0YRs+HBTgYiOJEQ94o8RTg1vdty10FfPXZ9siGfbaQSxq8RknBRvZsqyFR8LCrq7GdoSzbIiaYliryIjNckxq1l1PG2q3+zVO9nWJWLeCMyMEAnxCksQACRKACT5nT40MS8lw9o+NXZmxpBhFWG9ooxGAoUyt4mFvetmN+N9aQuw7cODFJLisVGsoR+7jR9UzBQzuy8GNmUC+nH4PHaxhlx2ycQMO6StAySlY2VyMhuwIU6HIWNulKXYHvdDHHLg5XVHaTvYyxAD5kVWUE+8MoNuYPQ0eQXRv7aezvDRYP9bw0SQtG6LIsYCoyOct8g0DBiNRxub8q9dmuIlx2xpYw15sPnijYnWxjzRa9Cct/IDyrt7dN74RgThEkV5ZnQsqkNkjRg92twuQABz18q89jeEbB7GxGLdGOcyTKg0LRxR2FvvENbpY008PgPBUW7WNhwk8i42AtoY2BUF4zwbwtwNtPOuHaCRNfu2vlJAJGUuvusQedrX+NXBsPamB3gzjEwRRYpOADeJ4+TI/hY2OhXXkedJnahuBDs7umhkJ7wsDE5BYAAEOCNcvLXzGtKSyiWuzblNdjrsvfWIYSBYA8ziKMW4WIUDxudAbg6C5qHx20cRiXKOzMT/u+GBP8bcfixAqS7NtxZMVgYZJnyRMDlSMZXdQzDM78bG3AWuOetWtsrYMOHQJFGqgeQA+PU9azo6P5Nl/+shCPxWWVjsXs0xElu8y4eP6sdmkPq5GVfgCetPew9xMNhhdUBfm7eJz6udfgLCmO1Zq7CmMSjbqrLHyzwkQAsOFe6KKmKxX23+xvD4raIxjSuoLI8kIVSrslho3FQQBcWPPhemvendxMdhJcNISqyAeJeKsrBlax42YA251mikPJF9n+4MeyoXjSRpWkfO7sAvAWVQoJsAL8+Zrg3/7KotqTRStM8TxrkOVQwZMxYDUjKQS2uvHhRRQGRxweCWKNI00WNFRR9lAAPyApH3a7H4MFtA4xJXbVzHEQAEMlwbve7WBYDQcdb2oopgIf6Rf+14X9w/8AmUx4jsYw2Pw2GnV2w8rYaAuVVWRz3KeIobWbqCL8wTrRRXJ14RLbm9i2FwMqzO7YiVNULgKiHkyxi/iHmSbctdafMZg0ljeORQyOpVlPAqRYg/CiimcNlT479HWBpCYsVIkZPsMiyEdA9xf4g/GpfH9h2DbBLh4meN1k7wzkK8jGxUhhoMtjoBa3HzuUUYHljnuzsBMFhIsNGSyxLlzNxJuSzacLsSbUr75djmEx8jTXaCZvaePKVc+bxnQnqCCed6KKYZF/B/o8Q5wZ8ZNKo91UVDbyzEtYegqz9j7FhwsKwwII40Fgo/MknUknUk6miikDYh7z9heExUrSwu+GdjmYIFaIkm5IQ2Km/kQOlR+z/wBHuAOGxGKmmAt4Qojv0LXY29LetFFAZZaWBwEcMaRRKEjRQqqosABwAqt96uwnD4vEPPHO8BkYs6ZBIhdjdmW5BW51IueOlqzRQCZPbgdm0OylkySPK8uUOzAKtlzZQqDhxPEmoTefsJweJkaSF3wzNqyoqtETzIjNsvoDbpRRTwGWc+wv0fsJC4aeWTEAG4TKI4z94KSSOlxVoRwKqhVACgBQoAChQLAADQC2lqxRQDZWm8HYJhJpDJh5ZMMSblVAeME81U2K+gNvICtGy/0fcMsgfE4iXEDTw2EYPRmuzEehFZopDyy0cNhVjRURQqoAqqBYBQLAAcgBWy1FFM5Aii1ZooAKKKK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2243" name="AutoShape 19" descr="data:image/jpeg;base64,/9j/4AAQSkZJRgABAQAAAQABAAD/2wCEAAkGBhQSEBQUEhQVFRUUFRUXFxUVFhQXFBgVFxQVGBcUGBQXHSYeGBwjGRwYHy8gIygpLC0sFiAxNTAqNSYsLCkBCQoKDgwOGg8PGiwkHyUsKSwpKSwsLCwsKSwsKSwpLCwsKSksKSksLCksKSkpLCwsKSwpLCwpKSwpKSksLCkpKf/AABEIAMUBAAMBIgACEQEDEQH/xAAcAAACAgMBAQAAAAAAAAAAAAAABgUHAQMEAgj/xABHEAACAQIDBQUEBgcFCAMBAAABAgMAEQQSIQUGMUFhBxMiUXEyQoGRI1JicoKhCBQ1c5KxsjNDY7PBNERTdLTR4fAkJcIW/8QAGgEAAgMBAQAAAAAAAAAAAAAAAAEDBAUCBv/EAC4RAAICAQQBAwMDAwUAAAAAAAABAgMRBBIhMUEFEyIyUYFCkbEUM/AjYXHB0f/aAAwDAQACEQMRAD8AvGisUUAZorFacRi0jGZ2CjzYgD5mgDfWL0t7V37w8UZZXEpHuoV1/ETl/OlGXtamY+HDpGOTSSix48CqkHhyNLl9IePuWlei9VjgO0Wdz4psCnqzMf6hUxBvjKdRJgpBztMy/IWP86eJfYXH3Ha9ZpZwW+atKkciFDIcqurJJEWsTlzqbgkA8QOFMgNLI8HqivNZpiM0ViigDNF6xRQBmisUUAZvRWKKAM0ViigDNFYrFAHqisUUAZrFFFABRRRQAUUUUAFFFFAEdtnaJiQZRd3YKik2BY8yeQAuSfIUtSQgOC5Ekpue8cXsBxyRn2R5BdddSdTW3be0i2OSMLcRKb6i+eVdNPIIG+dbJGylXAJyMbganKwIaw+Rt604c8hNNHJPtKSMBr549PZvmA+sNfEOlcW0938NilOZFuR7cYUHoSBo34vgQda94sPlYQlWQg5De1gTf2he448RppWzZndqxGQRMbBbm6sOJOfm1+Wn51MRiZLFJg5Sl4EUWIkcNZgTbMNRbUWIOoPnoaYMJtRmW5xGBcfdJ5E/XPlWN+SohRjYWcgErnAzRSE+Hn7Cm3SoLY20IjLD3pjdbyW+h7lc4Efd5lPEXYnyvlp5Q9raySc+zXxDB0iiUqQUnQGHUcGVjYt6gMKbv/6SUC30NwPdMra9SqW/KobFYsmQB7gZgfECVbTVSR7JHXyFdLl3N9THwGl1vfjkBBI6j5VxKCfYlJok4N8HHtRK/wC7k19Qsirf51N7M25FODkPiX2kYFXW/C6nXXz4UptBoC51HIWCj/U/E1xvjik0UyqTZwnhtdlZWzICTY+yG48V46m/E0oxydwbk8FkUVAbL3yw8xCZ8j/8OUGN/gGtf4VPKajjNSWUdyi4vDM0UUV0chRRRQAUUUUAFFFFABRRRQAUUUUAFFFFABRRRQAUUUUAFc+OxaxRs7kBUUsSeAAFyflXRSR2kYot3GFBsJnzSfu47MV+LZR6XoSy8Ck8LIr7R2lMLbQsbNPmMIHiEAiZSSeNwhuep6U04DakcseeNwy8iOXOxHI9P5itmyoEecJ7sUOotoTKbX1+yh+dR+N7MzG5fAy91f8AumLZB0V11VfskMPK1dqSjJx8C5nBSb5N20cKChy3UllaykgEhtSV0But9PO1YXDjne1tc1rkc8q3IHqa44dk7RU2eNXHmHhtz5nKfjaoubAyGeWOa3esYRGiv4FVlItIQACoZc5H870SsjE6hU5vB3TLNi5SMMAywAkktlVpWAQKGsR4ULHy8XXSD29BJlK4vDsoBuHtlseTLLHmT+IC4uDVsbC2UkEKxoLBR5WuebHqTqa72hB4iqdlfutTzhluq/2k4YyimNkbaaMBc6uvBTI2Q2voBJcofg49KZ4nlb/d5deauhB9CHNT+1dw8NNcqndOeLReG/3l9lviDSjjN1Mbgrth2Lp/hgBvxQN4G9UselN3XQ75GqqLfpe1kyuBdhphwD/jyggfgUteupNmgNnkYO4BChRlRAeIVbnXqdePC9Lmzt+ja2IW2XRnQHT78R8afnTHh8YkqhkcMp4FTcVmarWWSW3BYhpPbeWcO0NkJICGUN0IB/nXBC+Jwp+glOQf3UpLx28gScyfAkdKYLVqlgBrPhfKHTLycZcTWUbdmb/xEhMSpw7nQFjeFj9mUaD0axpqSQEXBvVeYzZoIIIBB4g8D0rgwEuIwZ/+M/g5wSXMVvJOcfw06VrU69PiZWu9OUluqf4LVrFLexN+Ip2Ecl4Zjwjf3vuPwf4a9KYwa04yUllGTOEoPElg9UUUV0cBRRRQAUUUUAYFZoooAKKKKACiiigAooooAxVcdopYY2ErxXDYkrbU5voyLDmdNOoqyKRO0KK0+FlPBe9B6jKrZfyJ/DTh9SI7PoZxbM2okEjMkjMuRHYO2bNGeas2t1uWuNCCRbhViRnSqfwuy1lMmSTIr6KhbwoDxAXLoC19AeB5U3YXeTFACMYYM4Au/eqIfLNm1b4Zb1zOucJcokjbVZBbXhjlLIACSbAedVfhH73C4zENf6dmYedmOWO34ctTePhnmUricSI0YWMWHGW4I1BlbxH1GWuaExOYsLACfpYmYDXLHGwclrcB4QuvHNXai0nJkMppyUUx8wy2Wt1eY1sK9VxHonfZigis0UxEHtvc/D4nV1yyAaSocsg/EOI6HSq/2rupisC5kjJZf+LEoz2/xYPZcdV16CrcryyX41BZRGZaq1U6+O19irtkb6q1lxGVSdBKmsLdDfWM9Dw86ZhrqK8by7gRz3eH6KUjUgeB/ISJwYdeI5GkSGfE7Pk7tlI1/smJMT+ZhkPA/ZOvTnWPfo2uUadVkLfp4f2Ht0vXHNhq9bJ2xHiVuhsR7SHR1PUf68K62FUXFx7JoycXgXto7JWRbOoYcfj534g9RW/ZG8s+E8MubEQjgTrOg9T/AGqj+IdalJIq4cRhPKpatRKvollGu5YmvyOuytsxYlA8LhlPlxB8iOII8jXdeqobCPFJ3uHcxS8yNUe3uyJ7w/PyNNu7u+6zMIZx3M/JTqkluLRv73nbiPLnW5p9XG3h9mLqdFKnlcoaqKxes1cKIUUUUAFFFFABRRRQAXooooAKKKKACobejZH6xAQts6+JCeGccAehBKnoxqZrywpMP+Sko5DFJbUAkkA+0LcVPUG4PUUy7O2jlVnvyseliSPnf8q5d/dnd3iCQNJF70ffVlSQD1Vkb8JrRu9Ne3lzHK3WtKMvcrUn2Y04e1a4+DdsqN8fiCjM0cagNoLM4LFfATpYEat1sPMWNsvY0eHTLEoUc+JJPmWOrHqaXZlC4jBuul+8iIHNGjL8OjRj503rWfNuU3k1aoKME0ZtWaKKRIFFFFAGKzRRQBhjaqS7S94hisdDCp+gimRW10dy4VtRyW9vXNVlb8bcOHwxCH6WU93H0Yg3e3koux9Lc6oPa4yEEHRCrDz8LXufM6XJ86p3Wc7Ea2g02+MrX46GHGK+GlF3K2NknHEa+zLyIv73z11pw2DvX3hEWIASXkw9iT7p5Hp8q17Z2csgNwCGF+HEEUhzp+rsUYFoRwt7cfVTxK9OXLyrLTVnD7NiVcZxz/iLhZK1OlK+7e9lssWIa6tbu5/dYclY+fXnTayVVsrcSo04PDI6eCorG4AOMrC4uCORBHAgjUEeY1FMMiVySw1EpOLyizCeVhmnYW+b4ZhFjGzR8ExB4jyWX8hn4cL241YEUwYAg3B4EVW2LwQYW43+VadibakwBt4pMN9T2ni+7zZPs8RyvwrY02s6jMz9XoE1vq/YtOsVy7N2kk8ayRsGVhcEG4rrrWTyYjWOGFFFFMQUUUUAFFFFABRRRQAViiigBJ7UsMf1QSIcsiSIFawNg7KjXB0IIJuKrzZEOMOqSw2PMxG9uWgerb312b3+CmS+W6Eg+TL4lPwIFUlu1vYsaKsgZL2sSCRqBYXHqBrVS6y2v+2y3VRVaszWWPeB2bNC8WKnnMpWREIsEjWOU92xCj7RQ3Ovhqzo2uL0gYWQYnDvGD/aRsFPkSPCfnY/Cm/d7H99hopObIpPRreIfA3FLT2OTyzm6vasIk6KKKuFYKK1tJatJxVNIR1Xrw7gC54CtceJBpW382v4VwsZ8U985HFYF9s9C2ij1PlUdsvbi2ySuDskooUN4dpnFytN7gukI+wDrJ6uRf0C0g7ei9r0I+BFPmJisoAGg0A6DlSbtriR51h1WOdu5nuKaVXRsRZeAfvcLA/1oYzfqUF/zqA27su9zUnuPNn2bhz9VSn8Dsv+ldm0ILiqs/hYylprMYRWsMvclkcZozfMoFyP8RB/UvO1xY8W/d3ejuSsUzZoGt3c175b8FY818jy51Ebd2XcHTXked6gcFje7LI4uhvmXy85EH8152uNauJq1Z8k1tSxz9P8F1OK55UpV3V3i7orh5mzRtbuZb3FjwQt5eR+HlTlJHVCyG1mfzB4ZHMtcs8F6knSud1qNPBZhMgsLiJcDKZMP4kY3kgv4W83Tkr8eh9dTZGwdvxYuISRNccCDoytzVlOoI8qSp4riokJLhpe/wAMbP76HRJVHJvJvJvnpWnpdY4/GXRV1Wijct8O/wCS36KhN2t6IsZHmQ2ZdHjbR0b6rDl/I8qmwa24yUllHnpRcXhhRRRXRyFFFFABRRRQBqXEA17DXqKkBHG9Yhx1jXe0Rz794vu9nYlvKGT5lSB+ZqkcBsnPDLcE3By245uC265stvhVrdqWL/8ArWUa968aWHEjvAWA/CDUBulse7QJbi3eNf6qC+v4yvy6Vm6jLmor7mjp3trciO3PxzI7RyC0kbEOvkwNm+F7kdCKsLc6TL38X1JWZfuS/SL+ZYfClLfrZ/6tjo50By4gZXA5OgFm+K2/hqd3YmP60P8AEg19Y5BY/JzUUfhbgdmJ17h1rNYFZrUM44sQbX61GvL1qZxMOYUp7UlKNap6+TlnYdohbkmwGpPIAcST0FKC4kzSPOwOaW2UEarEPYXofePVj5VnaGKMrCAeyQHl/dAkBL+bt+SN517POsf1S7D9tfk3PS6M/wCo/wAHFi+FJu2xqacMWdKUtsjiKyqH8j1K+kcezF77PK/UnlHzIb/Wp7FJSv2Uy/Q4lPKVW/iS3/5pwnjrnVf3DBh8ZNC5tHC5gaRNs4Iqcw4rVlYuKlXb2F8Joom0zWhJSiLuysYCrK3saswHGIkgGQfYJIzAeyTfgdLD3X2+SRh5zdwPo3PvgDgT9YfmNaQd0LJtLDhwCruY2vwKyIy2PmLkU0b0bsNhJAqk90TfDuOKMNRCT04oTxF15a6FtSnHcjKsklZ7Uvwx6ZK5pI64d1tv/rMZD2Esdg48/Jx0P/epd0rJlFxeGcJuLwyNdK55otKkZI65ZBaki3CYuYrCSRyifDt3cy8/ddf+HIBxX8xyqwt0t7kxkZuMkqaSRH2lbz6qeIIpNxGKGtRk2ZZFnw7ZJk0B9115xv5g+fI61oaXVOt7ZdEes0Pvx3RXJc4rNQO6286YuLMLq6nLIje0j81I/MHmKnM4863VJNZR5eUXF4Z6orF6zXRyYNFZooA0yQ3qD2raMjyNMNR22sB3kTAceI9RXUZfcWCvd7pe+xUGHU3WMZ2twzOLKPgub+OmTdVUXNIfeAVDyyLwP4mJPpbyqttl7cLTSRJFLLinlKPGFIMaBsrkyHwqAoyg1cr7JR4wtstgALcgOA9KqxhuscpFlzxBRQq9qCZocO492a2n2oZQPztXndiT/wCThz5wzf1Qf964d+MBNDhXDXeJHSS4BJAVhm0H2b1Hbq754dsRhljLynLIhMcbsFLmLLm00HhPpUV1bVqZJXJOtot6s1hDpWaulMKX978KvcPKdO6Usbc1Gp+NqYK8vGCLEXpptcoCsNmYWyZmtnls7WNwLgBVB5hVAX4E869zipTbG6MkBMmCF0Ju2GJsvUwn3G+z7J6VBjHLICVuCDZkYEOjc1ZTqprzeqqsjNyl5PT6G6EkoxOLEtSxtvS9MWLbjSxtSS51rihfI3vBOdkc30+KT60cbj8LOp/mKsOVKq/stxGXaWX68Ei/FSr/AOh+VWvItSauPKZ5ux4taIqaO9Qe0sLcEGmOePWozHw3qknhl6ifgrTaiGGRJBxjkRx+Bg3+lX9jMFFi8MUkGZJF+OuoYHkRoQfMVT28Oy8wIHO/5i1WZuRjjJgMOxOvdKD95RlP5g1vaOSmsFD1eOHGaK4xuEmwGKuNZItSeAnhJ1Prfj5Nb61P+zNopiIlljN1YX6g8wRyIOhrdvZsEYmK62WVLmNjwvaxVvssND/4qudgbaODn8QKwytllQ8YpQbG/wAdD6g86g1Wma/6OKrFfDP6l2WK6VE7UfKDUyTfhS/vQ1lBOg1uTwAAuST5AVlKLcsIs0SW7kVp8aS5A1r1hcQz6RoZLcTcLGLecmtwPsg1HYIfrLGwJiHAHw5x9eQ+6vkvTUE6CRxGMsVjU3JsFQaAkmyhRy1IFzwvy4V6DT+mrG6z9itq/WGnso/clMDGI5MxnYSsoUrhkuzKNct2Dl7HmALXPCpdu+4gYwdWngB/hz6fEVuwmBWBQikGRyA8huczWN101CjUKvpzJrW8kntBy3QqAAQLEWAup6VoxrjHpGDOyU3mTDZu8GIgmUS960LaF5Ql0NtD3kRKsvKzWI8zwqwMPiFcAqQQeBBvVdnaqroSUPW+voRx9KNm7SbDtni/s2uWjHst5sg91+eUaN0NieXDHQKWeGWVRXNgMassauhurAEGumuRmKwRXqigDQuFUEkAXPHQfn51utWaKAPDxgix4VqgwKJ7Cqv3QB/Kt9ZpYAAKKKKYBRRRQBhhS5vJubHiT3iExTqLLKo4j6rrwdeh4ciKZKK5lFSWGdQnKDzEpTaOHkhk7rELkc3ykXMcnWNjz+ydR1GtLm1za/pX0BtbY0WJjMcyB1PI8jyII1UjzGtVJvpuPNh1ZxmmhA9u15UHLvAPaA+sNfO/GsuzS+3LdHo9LovVFPELOxX7P5cu1sLf3mdf4onFvnarxxEVfP2w5+6xuGkuPDiITcagqXC3v6E19D4tgoJYgAcSTYAdSeFO6vfAq6t7buCNlivUZtABFLOQqjiSQAPnXQmOkxBy4RMw5zvcQj7vOU/d0+1Ups3c6NWEk5M8o1DP7Cn7Efsr66nrVSvRTm+eERf1ar6E7D7DmxOsalIz/eyKRp5pGbFvU2HrTnsXZa4aFYlJIW+rcblixOmnEnhU93YtXFNFY1tabTxq6KGo1U7/AKjnlNIe/e7wuZ1HhawnXlbgs1uhNm6EH3aeHbWtGIsykMLgggg8CCLEHpa9WbKlZHBDTa6pqSErcrbh1wkp8cY+jJ4vGNLX5leHpY177R8M74IiPizxqb8MpbgTyBNv/TS1t3ZkmGmtGSGiPewPxzRA2yHzKewfNStPGyNox4/CBiAQwKyIeTe8p/8AfI15+UfYtU2uuzatirIbodMgcTglw0IiQXCi7NzZ7cf/AB1pa2UwTGYWaXg2ICi/DPYrr6Oco8u76mpTe2eSE5Q978M6Kzfxhl+ZBPWuBdnHGbNBi1nglkNhoRIsjSW9SGIr0NV8LV8TGu0tlKTmuGWLOraWOqsCPUGtOMPtPGcpNswIBseVwf5jlwqI3b3kGKiW5tMoAZToWIGpHXjced6mDZva4i4Fr5uo05dDpUjK+ThiLXYqgbTXMbgG3HS1vQ14kxhcW7tlta9slgSbX069K65sIpXKHbTgMwyg34sALHS414aVglEUlbBUuSx1VbA3d3Nr2F7W+AvSAmdxJjlkTkGDDoHUMR/Fm+dNwpa3JwhEJlII72zAH2ggUBAfI5QCR5saZagJWFFFFAgooooAKKKKACi1FFAGKKzRQAUUUUAFeXjB416ooArrershinkEuFYYeTOGZct4mIYG+UWyt1HHyphi3S7xg+MfvyDcJbLAp46RXOY9XLdLUyUVxsRI7JNYbPEcQAsBYeVe6KK7IwrXNHcVsooAhsRFY9a5W1+FTmIgzDrUNNFlNTQlk5aIDeLZXfR+G3eIS0ZPDNYgofssLqfUHiBSHu/tkYLEhtRh8Qcrg/3bg2BPkVa6tVmTi9IO+exhmZreCc6+S4jLoegkUW+8o86q6yhSW79zR0NyTdUun/JJ9omAzwBlBuCOHHypF2Ltl8LipXUZo2a08flqMso8gRY5uRvfSnLcvapxOGbDSm8sFhc8WT3G6kWsfQUrbP2W7uwjOXF4RmRkNh3sVybi+hbXnoQwFVfTltcosl9Qm/bjB+BpXZ0GJPfYdwrmxI8zpq0d73+0t79akY55E8Mi57c9G/1D/MUubPw8EvslsLKCM6WvFm5/RsCU8raCpuDCTgALPGw5e0D8hJb+Va7MYk4sSp1EDk/aUqt/WRqg9qbTkmLglBHFayKLoZM6hVOgz6kaAWuwGvLvGzZHH0uIGXmEsunVgWYjjzHrXHdHeNYhaGN7iwsHkRWYAeapx00zEG5N6jse2LZJXHdJItPZU6vErKQQRxBuD6V2VWm4W1Th8U2EY/RyXeH7J4vGP6h6nyqywaq1WKyO5E99TqntYj7b7XcJhceMG6yFgyK8gC92jOAQDc3Nri5A0+Bp3vXy52kft3E/v0/pjr6S3g27Fg8NJiJyRHGLnKLsSSFVQOZLEAetSZI2iSopKg7Xdntg/wBaMjIudoxGy/TF1AJUIpN9GU3vYZhciuXYnbZs/EzLFeWJmIVTMiqhJOgzKzZb9bDrRkWGP9FI+8nbDgMHKYmaSV1NnEKhghHFWZiBceQJtbW1S26O/uE2irfqznMmrRuMsig8Dl1BF9LgkU8hhjFRSvvl2iYXZjRLiO8JluQI1DEKpALtcjS55XOlcu8navgMFlV5GkdlVwkK52COAysxJCrcEEAm9je1AYHG9FKW6najgdoP3cTskpvaKVcjNbjlIJVvQG/SpzeHb0WCw0mImJEcYBOUXYkkKqgcyWIHxoFhkgL1m9QG5m+cG0oGlgzjI+RkcAMrWB5Eggg8Qf5V43035g2ZGjzh27xiqJGAWJAuTqQABp8xQGBjorg2FtmPF4ePEQkmOVcy3Fj5EEciCCD6VAb19qGC2e/dyyM8vOKIZ3W/1jcKvoTfpQGBuoqt9mdvOz5XCv30N9M8iKU+JRiR62tViRTKyhlIZWAIIIIIIuCCNCLc6B4wbKKSN6e17A4GVonZ5ZV0ZIVDZT5M7EKD0BJHO1cWx+3TZ07hWMsF+DSqO7v1dC1vU2HWlkMMsSlfZPaPg8TjXwcTsZUzDVSEcp7YRuZFj5XsbXqS3h3ow+Cw/f4h8sZKgFQWLFrkBQvG4BPoK+a9x94YsLtdMVKWESvMxIUlrOrhfCPUUNjSyfVVcmNw2YX51o3e3hhxsCz4ds0bEjUFSCpsVKnUEGlneTthwGDkaIu80ikhlhUMFI5M5IW/mATbnTzg5wduMS1Qe0sMs0bxSXyuLE8xzDDqCAR1Fc+C7XtnYtwhMkDNoO+UBCT/AIikhfxWHWu7aEBVvXhVqDViwLmLyVfHjZMHixKR9JA+SZRpnQ6kjoy2cdaed4t3Die7x2Bb6YKCcpA71LXWx4ZhfnoRoeVIu/e3sP3ymNi0qgxyhR4Co1XxcMym40vobaWqS7Mu0GKK+HmfIpa8TN7IudULcFF+BOmtZFkZUz3Q8fwa85wvqTk/l5/9JfDbUinOXExlJl0JAKuCOPhuHW3TSu1dmxH2cSRb6xS/Lm8ZPGm/G7Ow+IA76NXtwJHiHowsR8DUUd08OhNmmA8u+kt/O9WP62vGWZ7008kXNs2NEzTys6clY+EnkAgCqT0yt0rbgsIxczOuQBO7ijPFUJzM7DkzkLpxso87DTjNuYLDP4F7yVdPBeWTqC7E5fmKgdqb3zyclgU8PfkPoLW+QNUtRqpWrbFYRf0uicZKciQ22rKBKrKjxMJEZiFGdeAJPIi6noxq1dg7XXFYeOdPZkUNrxFxqPnVKbM3GxGNcFkkCkjNNMxzZfeyIdQbcza1XhszZ6wxJGgACKALcNBapdJXKCwxeo2RnJYxn/Y+Zu0j9u4n9+n9MdXX21fsTE/eg/6mKqU7SP27if36f0x1dfbV+xMT96D/AKmKrZnPwVp2Ibl4fGyYiXFRiVYe7VEa+TO+YliB7Vgo0OmtRfbNu5DgtoquHQRpJAkmRfZVi8iHKOQ8F7U7fo5f2OM/eRf0PS5+kL+0of8AlE/zsRS8Dz8h53J7J8C2zIjPCJJcRCkjyNfOpkUMAhv4MoIGnMVWXY3IY9uQqD7Xfo3UCNz/ADUH4V9Bbpfs/B/8th/8pK+e+yX9vQffn/ypabEn2MP6RX+14X9w/wDmU19mXZjhP1CKfEwpPNiEEhMoDhVb2EVW0FltrxvztYUqfpFf7Xhf3D/5lPXZVvxhp9nQxNLGkuHjEbo7KpsmgcXOqkW1HA3FHkP0lWdrO6S7Mx8T4S8aSjvIwCfo5EYXCnjYeEjyvVj9oe1f1rdfvzxmjwjkDgGaaEsPneq+7a96o8bjYo8MwlWBCmZNQ0rsCQpHtWsouOJvarA342M0G63cEeKGHCh+hSWIv8jf5UA/BH/o6f7Li/3yf5Yrn/SO/s8F9+f+mOuT9H3eCGIYmCWREd2SRM7BcwClWAJ0JGhtxsb1H9vO9cGJmgggdZO47wuyEFAz5QEDDQkBTe3C4HnY8D/UPO522P1XddMQPaiw8zLfhn7yTLf8Vqqjs1iwU2Nkm2pMmVRnAmbSWZ2Ny31gNSRzJHEaVae62yDit1FgX2pMNMEHm4lkKD4sAKq/soweBlxj4faManvFAiMjOmWVWOaM5WGrA8+aW56gl5GztPXY0+Cd8JJhVxMeUoIcqmQZgGQqoAbwkkcwR1NS3YHtiWXA4iAsfoHHdMdQokViF9AwJt9qpTeHcfYeChM2IgjRQNB3kxdzyVF7y7E1t7MN4cNLgpnweD/Vo4XYFFsxkIjDA5+LNaw1vy1pizwU1uftWLZ20nO0sMZSuZWDKrPHKWBMuV9GPHX7Vwafdv4HY+2sn6riYsLiQQBmj7vOPqMhyhj5FSTy15du7W9uA28zQ47CwpMusV2uzpzCS2Vsw4lQdRryNlTtb7N8Js+KOXDSMpeTJ3DsHNspOdCfFYWAN7+0NRSOu2XRgN0YRs+HBTgYiOJEQ94o8RTg1vdty10FfPXZ9siGfbaQSxq8RknBRvZsqyFR8LCrq7GdoSzbIiaYliryIjNckxq1l1PG2q3+zVO9nWJWLeCMyMEAnxCksQACRKACT5nT40MS8lw9o+NXZmxpBhFWG9ooxGAoUyt4mFvetmN+N9aQuw7cODFJLisVGsoR+7jR9UzBQzuy8GNmUC+nH4PHaxhlx2ycQMO6StAySlY2VyMhuwIU6HIWNulKXYHvdDHHLg5XVHaTvYyxAD5kVWUE+8MoNuYPQ0eQXRv7aezvDRYP9bw0SQtG6LIsYCoyOct8g0DBiNRxub8q9dmuIlx2xpYw15sPnijYnWxjzRa9Cct/IDyrt7dN74RgThEkV5ZnQsqkNkjRg92twuQABz18q89jeEbB7GxGLdGOcyTKg0LRxR2FvvENbpY008PgPBUW7WNhwk8i42AtoY2BUF4zwbwtwNtPOuHaCRNfu2vlJAJGUuvusQedrX+NXBsPamB3gzjEwRRYpOADeJ4+TI/hY2OhXXkedJnahuBDs7umhkJ7wsDE5BYAAEOCNcvLXzGtKSyiWuzblNdjrsvfWIYSBYA8ziKMW4WIUDxudAbg6C5qHx20cRiXKOzMT/u+GBP8bcfixAqS7NtxZMVgYZJnyRMDlSMZXdQzDM78bG3AWuOetWtsrYMOHQJFGqgeQA+PU9azo6P5Nl/+shCPxWWVjsXs0xElu8y4eP6sdmkPq5GVfgCetPew9xMNhhdUBfm7eJz6udfgLCmO1Zq7CmMSjbqrLHyzwkQAsOFe6KKmKxX23+xvD4raIxjSuoLI8kIVSrslho3FQQBcWPPhemvendxMdhJcNISqyAeJeKsrBlax42YA251mikPJF9n+4MeyoXjSRpWkfO7sAvAWVQoJsAL8+Zrg3/7KotqTRStM8TxrkOVQwZMxYDUjKQS2uvHhRRQGRxweCWKNI00WNFRR9lAAPyApH3a7H4MFtA4xJXbVzHEQAEMlwbve7WBYDQcdb2oopgIf6Rf+14X9w/8AmUx4jsYw2Pw2GnV2w8rYaAuVVWRz3KeIobWbqCL8wTrRRXJ14RLbm9i2FwMqzO7YiVNULgKiHkyxi/iHmSbctdafMZg0ljeORQyOpVlPAqRYg/CiimcNlT479HWBpCYsVIkZPsMiyEdA9xf4g/GpfH9h2DbBLh4meN1k7wzkK8jGxUhhoMtjoBa3HzuUUYHljnuzsBMFhIsNGSyxLlzNxJuSzacLsSbUr75djmEx8jTXaCZvaePKVc+bxnQnqCCed6KKYZF/B/o8Q5wZ8ZNKo91UVDbyzEtYegqz9j7FhwsKwwII40Fgo/MknUknUk6miikDYh7z9heExUrSwu+GdjmYIFaIkm5IQ2Km/kQOlR+z/wBHuAOGxGKmmAt4Qojv0LXY29LetFFAZZaWBwEcMaRRKEjRQqqosABwAqt96uwnD4vEPPHO8BkYs6ZBIhdjdmW5BW51IueOlqzRQCZPbgdm0OylkySPK8uUOzAKtlzZQqDhxPEmoTefsJweJkaSF3wzNqyoqtETzIjNsvoDbpRRTwGWc+wv0fsJC4aeWTEAG4TKI4z94KSSOlxVoRwKqhVACgBQoAChQLAADQC2lqxRQDZWm8HYJhJpDJh5ZMMSblVAeME81U2K+gNvICtGy/0fcMsgfE4iXEDTw2EYPRmuzEehFZopDyy0cNhVjRURQqoAqqBYBQLAAcgBWy1FFM5Aii1ZooAKKKK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9457" name="Rectangle 1"/>
          <p:cNvSpPr>
            <a:spLocks noChangeArrowheads="1"/>
          </p:cNvSpPr>
          <p:nvPr/>
        </p:nvSpPr>
        <p:spPr bwMode="auto">
          <a:xfrm>
            <a:off x="683568" y="1316375"/>
            <a:ext cx="8025572" cy="538609"/>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bg2"/>
                </a:solidFill>
                <a:latin typeface="Times New Roman" pitchFamily="18" charset="0"/>
                <a:ea typeface="Calibri" pitchFamily="34" charset="0"/>
                <a:cs typeface="Times New Roman" pitchFamily="18" charset="0"/>
              </a:rPr>
              <a:t>Las inversiones de la Seguridad Social Militar se orientan en cuatro grandes líneas: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dirty="0" smtClean="0">
              <a:ln>
                <a:noFill/>
              </a:ln>
              <a:solidFill>
                <a:schemeClr val="bg2"/>
              </a:solidFill>
              <a:latin typeface="Arial" pitchFamily="34" charset="0"/>
              <a:cs typeface="Arial" pitchFamily="34" charset="0"/>
            </a:endParaRPr>
          </a:p>
        </p:txBody>
      </p:sp>
      <p:sp>
        <p:nvSpPr>
          <p:cNvPr id="25" name="24 Rectángulo"/>
          <p:cNvSpPr/>
          <p:nvPr/>
        </p:nvSpPr>
        <p:spPr>
          <a:xfrm>
            <a:off x="362852" y="2410392"/>
            <a:ext cx="2753937" cy="646331"/>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lvl="0" eaLnBrk="0" hangingPunct="0"/>
            <a:r>
              <a:rPr lang="es-ES" b="1" dirty="0" smtClean="0">
                <a:latin typeface="Times New Roman" pitchFamily="18" charset="0"/>
                <a:ea typeface="Calibri" pitchFamily="34" charset="0"/>
                <a:cs typeface="Times New Roman" pitchFamily="18" charset="0"/>
              </a:rPr>
              <a:t>Inversiones en Préstamos </a:t>
            </a:r>
          </a:p>
          <a:p>
            <a:pPr lvl="0" eaLnBrk="0" hangingPunct="0"/>
            <a:r>
              <a:rPr lang="es-ES" b="1" dirty="0" smtClean="0">
                <a:latin typeface="Times New Roman" pitchFamily="18" charset="0"/>
                <a:ea typeface="Calibri" pitchFamily="34" charset="0"/>
                <a:cs typeface="Times New Roman" pitchFamily="18" charset="0"/>
              </a:rPr>
              <a:t>a los Afiliados</a:t>
            </a:r>
            <a:endParaRPr lang="es-ES" sz="1100" b="1" dirty="0" smtClean="0">
              <a:latin typeface="Arial" pitchFamily="34" charset="0"/>
              <a:cs typeface="Arial" pitchFamily="34" charset="0"/>
            </a:endParaRPr>
          </a:p>
        </p:txBody>
      </p:sp>
      <p:sp>
        <p:nvSpPr>
          <p:cNvPr id="26" name="25 Rectángulo"/>
          <p:cNvSpPr/>
          <p:nvPr/>
        </p:nvSpPr>
        <p:spPr>
          <a:xfrm>
            <a:off x="3531204" y="2410392"/>
            <a:ext cx="1313180" cy="584775"/>
          </a:xfrm>
          <a:prstGeom prst="rect">
            <a:avLst/>
          </a:prstGeom>
          <a:ln/>
        </p:spPr>
        <p:style>
          <a:lnRef idx="1">
            <a:schemeClr val="accent3"/>
          </a:lnRef>
          <a:fillRef idx="2">
            <a:schemeClr val="accent3"/>
          </a:fillRef>
          <a:effectRef idx="1">
            <a:schemeClr val="accent3"/>
          </a:effectRef>
          <a:fontRef idx="minor">
            <a:schemeClr val="dk1"/>
          </a:fontRef>
        </p:style>
        <p:txBody>
          <a:bodyPr wrap="none">
            <a:spAutoFit/>
          </a:bodyPr>
          <a:lstStyle/>
          <a:p>
            <a:pPr algn="ctr"/>
            <a:r>
              <a:rPr lang="es-ES" sz="1600" dirty="0" smtClean="0"/>
              <a:t>Mediano y </a:t>
            </a:r>
          </a:p>
          <a:p>
            <a:pPr algn="ctr"/>
            <a:r>
              <a:rPr lang="es-ES" sz="1600" dirty="0" smtClean="0"/>
              <a:t>Largo plazo </a:t>
            </a:r>
            <a:endParaRPr lang="es-ES" sz="1600" dirty="0"/>
          </a:p>
        </p:txBody>
      </p:sp>
      <p:sp>
        <p:nvSpPr>
          <p:cNvPr id="28" name="27 Rectángulo"/>
          <p:cNvSpPr/>
          <p:nvPr/>
        </p:nvSpPr>
        <p:spPr>
          <a:xfrm>
            <a:off x="5259396" y="2410392"/>
            <a:ext cx="3312369" cy="584775"/>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ES" sz="1600" dirty="0" smtClean="0"/>
              <a:t>Altos niveles de seguridad debido a mecanismos de recuperación </a:t>
            </a:r>
            <a:endParaRPr lang="es-ES" sz="1600" dirty="0"/>
          </a:p>
        </p:txBody>
      </p:sp>
      <p:sp>
        <p:nvSpPr>
          <p:cNvPr id="30" name="29 Rectángulo"/>
          <p:cNvSpPr/>
          <p:nvPr/>
        </p:nvSpPr>
        <p:spPr>
          <a:xfrm>
            <a:off x="362852" y="3562520"/>
            <a:ext cx="2790187" cy="369332"/>
          </a:xfrm>
          <a:prstGeom prst="rect">
            <a:avLst/>
          </a:prstGeom>
          <a:ln/>
        </p:spPr>
        <p:style>
          <a:lnRef idx="1">
            <a:schemeClr val="accent3"/>
          </a:lnRef>
          <a:fillRef idx="2">
            <a:schemeClr val="accent3"/>
          </a:fillRef>
          <a:effectRef idx="1">
            <a:schemeClr val="accent3"/>
          </a:effectRef>
          <a:fontRef idx="minor">
            <a:schemeClr val="dk1"/>
          </a:fontRef>
        </p:style>
        <p:txBody>
          <a:bodyPr wrap="none">
            <a:spAutoFit/>
          </a:bodyPr>
          <a:lstStyle/>
          <a:p>
            <a:pPr lvl="0" algn="just" eaLnBrk="0" hangingPunct="0"/>
            <a:r>
              <a:rPr lang="es-ES" b="1" dirty="0" smtClean="0">
                <a:latin typeface="Times New Roman" pitchFamily="18" charset="0"/>
                <a:ea typeface="Calibri" pitchFamily="34" charset="0"/>
                <a:cs typeface="Times New Roman" pitchFamily="18" charset="0"/>
              </a:rPr>
              <a:t>Inversiones Empresariales</a:t>
            </a:r>
            <a:endParaRPr lang="es-ES" sz="1100" b="1" dirty="0" smtClean="0">
              <a:latin typeface="Arial" pitchFamily="34" charset="0"/>
              <a:cs typeface="Arial" pitchFamily="34" charset="0"/>
            </a:endParaRPr>
          </a:p>
        </p:txBody>
      </p:sp>
      <p:sp>
        <p:nvSpPr>
          <p:cNvPr id="31" name="30 Rectángulo"/>
          <p:cNvSpPr/>
          <p:nvPr/>
        </p:nvSpPr>
        <p:spPr>
          <a:xfrm>
            <a:off x="362852" y="4642640"/>
            <a:ext cx="2704587" cy="369332"/>
          </a:xfrm>
          <a:prstGeom prst="rect">
            <a:avLst/>
          </a:prstGeom>
          <a:ln/>
        </p:spPr>
        <p:style>
          <a:lnRef idx="1">
            <a:schemeClr val="accent3"/>
          </a:lnRef>
          <a:fillRef idx="2">
            <a:schemeClr val="accent3"/>
          </a:fillRef>
          <a:effectRef idx="1">
            <a:schemeClr val="accent3"/>
          </a:effectRef>
          <a:fontRef idx="minor">
            <a:schemeClr val="dk1"/>
          </a:fontRef>
        </p:style>
        <p:txBody>
          <a:bodyPr wrap="none">
            <a:spAutoFit/>
          </a:bodyPr>
          <a:lstStyle/>
          <a:p>
            <a:pPr lvl="0" algn="just" eaLnBrk="0" hangingPunct="0"/>
            <a:r>
              <a:rPr lang="es-ES" b="1" dirty="0" smtClean="0">
                <a:latin typeface="Times New Roman" pitchFamily="18" charset="0"/>
                <a:ea typeface="Calibri" pitchFamily="34" charset="0"/>
                <a:cs typeface="Times New Roman" pitchFamily="18" charset="0"/>
              </a:rPr>
              <a:t>Inversiones Inmobiliarias</a:t>
            </a:r>
            <a:endParaRPr lang="es-ES" sz="1100" b="1" dirty="0" smtClean="0">
              <a:latin typeface="Arial" pitchFamily="34" charset="0"/>
              <a:cs typeface="Arial" pitchFamily="34" charset="0"/>
            </a:endParaRPr>
          </a:p>
        </p:txBody>
      </p:sp>
      <p:sp>
        <p:nvSpPr>
          <p:cNvPr id="32" name="31 Rectángulo"/>
          <p:cNvSpPr/>
          <p:nvPr/>
        </p:nvSpPr>
        <p:spPr>
          <a:xfrm>
            <a:off x="3531204" y="3562520"/>
            <a:ext cx="1313180" cy="338554"/>
          </a:xfrm>
          <a:prstGeom prst="rect">
            <a:avLst/>
          </a:prstGeom>
          <a:ln/>
        </p:spPr>
        <p:style>
          <a:lnRef idx="1">
            <a:schemeClr val="accent3"/>
          </a:lnRef>
          <a:fillRef idx="2">
            <a:schemeClr val="accent3"/>
          </a:fillRef>
          <a:effectRef idx="1">
            <a:schemeClr val="accent3"/>
          </a:effectRef>
          <a:fontRef idx="minor">
            <a:schemeClr val="dk1"/>
          </a:fontRef>
        </p:style>
        <p:txBody>
          <a:bodyPr wrap="none">
            <a:spAutoFit/>
          </a:bodyPr>
          <a:lstStyle/>
          <a:p>
            <a:r>
              <a:rPr lang="es-ES" sz="1600" dirty="0" smtClean="0"/>
              <a:t>Largo plazo </a:t>
            </a:r>
            <a:endParaRPr lang="es-ES" sz="1600" dirty="0"/>
          </a:p>
        </p:txBody>
      </p:sp>
      <p:sp>
        <p:nvSpPr>
          <p:cNvPr id="34" name="33 Rectángulo"/>
          <p:cNvSpPr/>
          <p:nvPr/>
        </p:nvSpPr>
        <p:spPr>
          <a:xfrm>
            <a:off x="5259396" y="3274488"/>
            <a:ext cx="3312369" cy="1077218"/>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ES" sz="1600" dirty="0" smtClean="0"/>
              <a:t>Pertenecen a las reservas del Seguro RIM (Pensiones); orientadas a la capitalización del Seguro</a:t>
            </a:r>
            <a:endParaRPr lang="es-ES" sz="1600" dirty="0"/>
          </a:p>
        </p:txBody>
      </p:sp>
      <p:sp>
        <p:nvSpPr>
          <p:cNvPr id="36" name="35 Rectángulo"/>
          <p:cNvSpPr/>
          <p:nvPr/>
        </p:nvSpPr>
        <p:spPr>
          <a:xfrm>
            <a:off x="5259396" y="4714648"/>
            <a:ext cx="3313132" cy="338554"/>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r>
              <a:rPr lang="es-ES" sz="1600" dirty="0" smtClean="0"/>
              <a:t>Portafolio de terrenos y edificios</a:t>
            </a:r>
            <a:endParaRPr lang="es-ES" sz="1600" dirty="0"/>
          </a:p>
        </p:txBody>
      </p:sp>
      <p:sp>
        <p:nvSpPr>
          <p:cNvPr id="38" name="37 Rectángulo"/>
          <p:cNvSpPr/>
          <p:nvPr/>
        </p:nvSpPr>
        <p:spPr>
          <a:xfrm>
            <a:off x="3531204" y="4570632"/>
            <a:ext cx="1313180" cy="584775"/>
          </a:xfrm>
          <a:prstGeom prst="rect">
            <a:avLst/>
          </a:prstGeom>
          <a:ln/>
        </p:spPr>
        <p:style>
          <a:lnRef idx="1">
            <a:schemeClr val="accent3"/>
          </a:lnRef>
          <a:fillRef idx="2">
            <a:schemeClr val="accent3"/>
          </a:fillRef>
          <a:effectRef idx="1">
            <a:schemeClr val="accent3"/>
          </a:effectRef>
          <a:fontRef idx="minor">
            <a:schemeClr val="dk1"/>
          </a:fontRef>
        </p:style>
        <p:txBody>
          <a:bodyPr wrap="none">
            <a:spAutoFit/>
          </a:bodyPr>
          <a:lstStyle/>
          <a:p>
            <a:pPr algn="ctr"/>
            <a:r>
              <a:rPr lang="es-ES" sz="1600" dirty="0" smtClean="0"/>
              <a:t>Mediano y </a:t>
            </a:r>
          </a:p>
          <a:p>
            <a:pPr algn="ctr"/>
            <a:r>
              <a:rPr lang="es-ES" sz="1600" dirty="0" smtClean="0"/>
              <a:t>Largo plazo </a:t>
            </a:r>
            <a:endParaRPr lang="es-ES" sz="1600" dirty="0"/>
          </a:p>
        </p:txBody>
      </p:sp>
      <p:sp>
        <p:nvSpPr>
          <p:cNvPr id="39" name="38 Rectángulo"/>
          <p:cNvSpPr/>
          <p:nvPr/>
        </p:nvSpPr>
        <p:spPr>
          <a:xfrm>
            <a:off x="3531204" y="5578744"/>
            <a:ext cx="1290738" cy="338554"/>
          </a:xfrm>
          <a:prstGeom prst="rect">
            <a:avLst/>
          </a:prstGeom>
          <a:ln/>
        </p:spPr>
        <p:style>
          <a:lnRef idx="1">
            <a:schemeClr val="accent3"/>
          </a:lnRef>
          <a:fillRef idx="2">
            <a:schemeClr val="accent3"/>
          </a:fillRef>
          <a:effectRef idx="1">
            <a:schemeClr val="accent3"/>
          </a:effectRef>
          <a:fontRef idx="minor">
            <a:schemeClr val="dk1"/>
          </a:fontRef>
        </p:style>
        <p:txBody>
          <a:bodyPr wrap="none">
            <a:spAutoFit/>
          </a:bodyPr>
          <a:lstStyle/>
          <a:p>
            <a:r>
              <a:rPr lang="es-ES" sz="1600" dirty="0" smtClean="0"/>
              <a:t>Corto plazo </a:t>
            </a:r>
            <a:endParaRPr lang="es-ES" sz="1600" dirty="0"/>
          </a:p>
        </p:txBody>
      </p:sp>
      <p:sp>
        <p:nvSpPr>
          <p:cNvPr id="40" name="39 Rectángulo"/>
          <p:cNvSpPr/>
          <p:nvPr/>
        </p:nvSpPr>
        <p:spPr>
          <a:xfrm>
            <a:off x="5259396" y="5429264"/>
            <a:ext cx="3312368" cy="584775"/>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ES" sz="1600" dirty="0" smtClean="0"/>
              <a:t>Mantener niveles de liquidez inmediata </a:t>
            </a:r>
            <a:endParaRPr lang="es-ES" sz="1600" dirty="0"/>
          </a:p>
        </p:txBody>
      </p:sp>
      <p:sp>
        <p:nvSpPr>
          <p:cNvPr id="41" name="40 Rectángulo"/>
          <p:cNvSpPr/>
          <p:nvPr/>
        </p:nvSpPr>
        <p:spPr>
          <a:xfrm>
            <a:off x="362852" y="5559998"/>
            <a:ext cx="2708950"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lvl="0" algn="just" eaLnBrk="0" hangingPunct="0"/>
            <a:r>
              <a:rPr lang="es-ES" b="1" dirty="0" smtClean="0">
                <a:latin typeface="Times New Roman" pitchFamily="18" charset="0"/>
                <a:ea typeface="Calibri" pitchFamily="34" charset="0"/>
                <a:cs typeface="Times New Roman" pitchFamily="18" charset="0"/>
              </a:rPr>
              <a:t>Inversiones Financieras</a:t>
            </a:r>
            <a:endParaRPr lang="es-ES" sz="2800" b="1" dirty="0" smtClean="0">
              <a:latin typeface="Arial" pitchFamily="34" charset="0"/>
              <a:cs typeface="Arial" pitchFamily="34" charset="0"/>
            </a:endParaRPr>
          </a:p>
        </p:txBody>
      </p:sp>
      <p:sp>
        <p:nvSpPr>
          <p:cNvPr id="113" name="112 Flecha derecha"/>
          <p:cNvSpPr/>
          <p:nvPr/>
        </p:nvSpPr>
        <p:spPr>
          <a:xfrm>
            <a:off x="4899356" y="2626416"/>
            <a:ext cx="288032" cy="216024"/>
          </a:xfrm>
          <a:prstGeom prst="rightArrow">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4" name="113 Flecha derecha"/>
          <p:cNvSpPr/>
          <p:nvPr/>
        </p:nvSpPr>
        <p:spPr>
          <a:xfrm>
            <a:off x="4899356" y="5650752"/>
            <a:ext cx="288032" cy="216024"/>
          </a:xfrm>
          <a:prstGeom prst="rightArrow">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5" name="114 Flecha derecha"/>
          <p:cNvSpPr/>
          <p:nvPr/>
        </p:nvSpPr>
        <p:spPr>
          <a:xfrm>
            <a:off x="4899356" y="4714648"/>
            <a:ext cx="288032" cy="216024"/>
          </a:xfrm>
          <a:prstGeom prst="rightArrow">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6" name="115 Flecha derecha"/>
          <p:cNvSpPr/>
          <p:nvPr/>
        </p:nvSpPr>
        <p:spPr>
          <a:xfrm>
            <a:off x="4899356" y="3634528"/>
            <a:ext cx="288032" cy="216024"/>
          </a:xfrm>
          <a:prstGeom prst="rightArrow">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7" name="116 Flecha derecha"/>
          <p:cNvSpPr/>
          <p:nvPr/>
        </p:nvSpPr>
        <p:spPr>
          <a:xfrm>
            <a:off x="3171164" y="2626416"/>
            <a:ext cx="288032" cy="216024"/>
          </a:xfrm>
          <a:prstGeom prst="rightArrow">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8" name="117 Flecha derecha"/>
          <p:cNvSpPr/>
          <p:nvPr/>
        </p:nvSpPr>
        <p:spPr>
          <a:xfrm>
            <a:off x="3171164" y="5650752"/>
            <a:ext cx="288032" cy="216024"/>
          </a:xfrm>
          <a:prstGeom prst="rightArrow">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9" name="118 Flecha derecha"/>
          <p:cNvSpPr/>
          <p:nvPr/>
        </p:nvSpPr>
        <p:spPr>
          <a:xfrm>
            <a:off x="3171164" y="4714648"/>
            <a:ext cx="288032" cy="216024"/>
          </a:xfrm>
          <a:prstGeom prst="rightArrow">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0" name="119 Flecha derecha"/>
          <p:cNvSpPr/>
          <p:nvPr/>
        </p:nvSpPr>
        <p:spPr>
          <a:xfrm>
            <a:off x="3171164" y="3634528"/>
            <a:ext cx="288032" cy="216024"/>
          </a:xfrm>
          <a:prstGeom prst="rightArrow">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982239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988840"/>
            <a:ext cx="8892480" cy="258532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S" sz="5400" b="1" dirty="0" smtClean="0">
                <a:ln>
                  <a:prstDash val="solid"/>
                </a:ln>
                <a:solidFill>
                  <a:schemeClr val="accent1">
                    <a:lumMod val="40000"/>
                    <a:lumOff val="60000"/>
                  </a:schemeClr>
                </a:solidFill>
                <a:effectLst>
                  <a:glow rad="63500">
                    <a:schemeClr val="accent1">
                      <a:satMod val="175000"/>
                      <a:alpha val="40000"/>
                    </a:schemeClr>
                  </a:glow>
                  <a:outerShdw blurRad="88000" dist="50800" dir="5040000" algn="tl">
                    <a:schemeClr val="accent4">
                      <a:tint val="80000"/>
                      <a:satMod val="250000"/>
                      <a:alpha val="45000"/>
                    </a:schemeClr>
                  </a:outerShdw>
                </a:effectLst>
              </a:rPr>
              <a:t>CAPÍTULO III: </a:t>
            </a:r>
          </a:p>
          <a:p>
            <a:pPr algn="ctr"/>
            <a:r>
              <a:rPr lang="es-ES" sz="5400" b="1" dirty="0">
                <a:ln>
                  <a:prstDash val="solid"/>
                </a:ln>
                <a:solidFill>
                  <a:schemeClr val="accent1">
                    <a:lumMod val="40000"/>
                    <a:lumOff val="60000"/>
                  </a:schemeClr>
                </a:solidFill>
                <a:effectLst>
                  <a:glow rad="63500">
                    <a:schemeClr val="accent1">
                      <a:satMod val="175000"/>
                      <a:alpha val="40000"/>
                    </a:schemeClr>
                  </a:glow>
                  <a:outerShdw blurRad="88000" dist="50800" dir="5040000" algn="tl">
                    <a:schemeClr val="accent4">
                      <a:tint val="80000"/>
                      <a:satMod val="250000"/>
                      <a:alpha val="45000"/>
                    </a:schemeClr>
                  </a:outerShdw>
                </a:effectLst>
              </a:rPr>
              <a:t>Gestión de Tesorería en el período 2009 –2012</a:t>
            </a:r>
          </a:p>
        </p:txBody>
      </p:sp>
    </p:spTree>
    <p:extLst>
      <p:ext uri="{BB962C8B-B14F-4D97-AF65-F5344CB8AC3E}">
        <p14:creationId xmlns:p14="http://schemas.microsoft.com/office/powerpoint/2010/main" val="1324904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3 Gráfico"/>
          <p:cNvGraphicFramePr>
            <a:graphicFrameLocks/>
          </p:cNvGraphicFramePr>
          <p:nvPr>
            <p:extLst>
              <p:ext uri="{D42A27DB-BD31-4B8C-83A1-F6EECF244321}">
                <p14:modId xmlns:p14="http://schemas.microsoft.com/office/powerpoint/2010/main" val="666322645"/>
              </p:ext>
            </p:extLst>
          </p:nvPr>
        </p:nvGraphicFramePr>
        <p:xfrm>
          <a:off x="4672737" y="1000108"/>
          <a:ext cx="4471263" cy="27146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1 Gráfico"/>
          <p:cNvGraphicFramePr>
            <a:graphicFrameLocks/>
          </p:cNvGraphicFramePr>
          <p:nvPr>
            <p:extLst>
              <p:ext uri="{D42A27DB-BD31-4B8C-83A1-F6EECF244321}">
                <p14:modId xmlns:p14="http://schemas.microsoft.com/office/powerpoint/2010/main" val="852821168"/>
              </p:ext>
            </p:extLst>
          </p:nvPr>
        </p:nvGraphicFramePr>
        <p:xfrm>
          <a:off x="4672737" y="3788470"/>
          <a:ext cx="4471263" cy="26409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5 Gráfico"/>
          <p:cNvGraphicFramePr>
            <a:graphicFrameLocks/>
          </p:cNvGraphicFramePr>
          <p:nvPr>
            <p:extLst>
              <p:ext uri="{D42A27DB-BD31-4B8C-83A1-F6EECF244321}">
                <p14:modId xmlns:p14="http://schemas.microsoft.com/office/powerpoint/2010/main" val="3179185849"/>
              </p:ext>
            </p:extLst>
          </p:nvPr>
        </p:nvGraphicFramePr>
        <p:xfrm>
          <a:off x="0" y="3786190"/>
          <a:ext cx="4672737" cy="26432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9 Gráfico"/>
          <p:cNvGraphicFramePr/>
          <p:nvPr>
            <p:extLst>
              <p:ext uri="{D42A27DB-BD31-4B8C-83A1-F6EECF244321}">
                <p14:modId xmlns:p14="http://schemas.microsoft.com/office/powerpoint/2010/main" val="3809615643"/>
              </p:ext>
            </p:extLst>
          </p:nvPr>
        </p:nvGraphicFramePr>
        <p:xfrm>
          <a:off x="19432" y="489948"/>
          <a:ext cx="4972338" cy="3379822"/>
        </p:xfrm>
        <a:graphic>
          <a:graphicData uri="http://schemas.openxmlformats.org/drawingml/2006/chart">
            <c:chart xmlns:c="http://schemas.openxmlformats.org/drawingml/2006/chart" xmlns:r="http://schemas.openxmlformats.org/officeDocument/2006/relationships" r:id="rId5"/>
          </a:graphicData>
        </a:graphic>
      </p:graphicFrame>
      <p:sp>
        <p:nvSpPr>
          <p:cNvPr id="11" name="10 CuadroTexto"/>
          <p:cNvSpPr txBox="1"/>
          <p:nvPr/>
        </p:nvSpPr>
        <p:spPr>
          <a:xfrm>
            <a:off x="3229688" y="3573016"/>
            <a:ext cx="2933239"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s-EC" b="1" dirty="0" smtClean="0">
                <a:solidFill>
                  <a:schemeClr val="bg1"/>
                </a:solidFill>
              </a:rPr>
              <a:t>ALTAMENTE VOLÁTILES</a:t>
            </a:r>
            <a:endParaRPr lang="es-EC" b="1" dirty="0">
              <a:solidFill>
                <a:schemeClr val="bg1"/>
              </a:solidFill>
            </a:endParaRPr>
          </a:p>
        </p:txBody>
      </p:sp>
      <p:sp>
        <p:nvSpPr>
          <p:cNvPr id="4" name="1 Título"/>
          <p:cNvSpPr>
            <a:spLocks noGrp="1"/>
          </p:cNvSpPr>
          <p:nvPr>
            <p:ph type="title"/>
          </p:nvPr>
        </p:nvSpPr>
        <p:spPr>
          <a:xfrm>
            <a:off x="2857488" y="191136"/>
            <a:ext cx="3493794" cy="523220"/>
          </a:xfrm>
        </p:spPr>
        <p:style>
          <a:lnRef idx="1">
            <a:schemeClr val="accent6"/>
          </a:lnRef>
          <a:fillRef idx="2">
            <a:schemeClr val="accent6"/>
          </a:fillRef>
          <a:effectRef idx="1">
            <a:schemeClr val="accent6"/>
          </a:effectRef>
          <a:fontRef idx="minor">
            <a:schemeClr val="dk1"/>
          </a:fontRef>
        </p:style>
        <p:txBody>
          <a:bodyPr vert="horz" wrap="square" lIns="45720" rIns="45720" anchor="ctr">
            <a:spAutoFit/>
          </a:bodyPr>
          <a:lstStyle/>
          <a:p>
            <a:pPr algn="ctr"/>
            <a:r>
              <a:rPr lang="es-ES" sz="2800" b="1" spc="50" dirty="0" smtClean="0">
                <a:ln w="11430"/>
                <a:solidFill>
                  <a:schemeClr val="bg2"/>
                </a:solidFill>
                <a:latin typeface="+mn-lt"/>
                <a:ea typeface="+mn-ea"/>
                <a:cs typeface="+mn-cs"/>
              </a:rPr>
              <a:t>INGRESOS:</a:t>
            </a:r>
            <a:endParaRPr lang="es-ES" sz="2800" b="1" spc="50" dirty="0">
              <a:ln w="11430"/>
              <a:solidFill>
                <a:schemeClr val="bg2"/>
              </a:solidFill>
              <a:latin typeface="+mn-lt"/>
              <a:ea typeface="+mn-ea"/>
              <a:cs typeface="+mn-cs"/>
            </a:endParaRPr>
          </a:p>
        </p:txBody>
      </p:sp>
    </p:spTree>
    <p:extLst>
      <p:ext uri="{BB962C8B-B14F-4D97-AF65-F5344CB8AC3E}">
        <p14:creationId xmlns:p14="http://schemas.microsoft.com/office/powerpoint/2010/main" val="4132893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10 Gráfico"/>
          <p:cNvGraphicFramePr>
            <a:graphicFrameLocks/>
          </p:cNvGraphicFramePr>
          <p:nvPr>
            <p:extLst>
              <p:ext uri="{D42A27DB-BD31-4B8C-83A1-F6EECF244321}">
                <p14:modId xmlns:p14="http://schemas.microsoft.com/office/powerpoint/2010/main" val="1538790627"/>
              </p:ext>
            </p:extLst>
          </p:nvPr>
        </p:nvGraphicFramePr>
        <p:xfrm>
          <a:off x="251521" y="4653136"/>
          <a:ext cx="4680519" cy="20116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8 Gráfico"/>
          <p:cNvGraphicFramePr>
            <a:graphicFrameLocks/>
          </p:cNvGraphicFramePr>
          <p:nvPr>
            <p:extLst>
              <p:ext uri="{D42A27DB-BD31-4B8C-83A1-F6EECF244321}">
                <p14:modId xmlns:p14="http://schemas.microsoft.com/office/powerpoint/2010/main" val="2783393941"/>
              </p:ext>
            </p:extLst>
          </p:nvPr>
        </p:nvGraphicFramePr>
        <p:xfrm>
          <a:off x="285720" y="2500306"/>
          <a:ext cx="4608512" cy="20181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7 Gráfico"/>
          <p:cNvGraphicFramePr>
            <a:graphicFrameLocks/>
          </p:cNvGraphicFramePr>
          <p:nvPr>
            <p:extLst>
              <p:ext uri="{D42A27DB-BD31-4B8C-83A1-F6EECF244321}">
                <p14:modId xmlns:p14="http://schemas.microsoft.com/office/powerpoint/2010/main" val="2855818326"/>
              </p:ext>
            </p:extLst>
          </p:nvPr>
        </p:nvGraphicFramePr>
        <p:xfrm>
          <a:off x="323528" y="188640"/>
          <a:ext cx="4608512" cy="22322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12 Tabla"/>
          <p:cNvGraphicFramePr>
            <a:graphicFrameLocks noGrp="1"/>
          </p:cNvGraphicFramePr>
          <p:nvPr>
            <p:extLst>
              <p:ext uri="{D42A27DB-BD31-4B8C-83A1-F6EECF244321}">
                <p14:modId xmlns:p14="http://schemas.microsoft.com/office/powerpoint/2010/main" val="1173638428"/>
              </p:ext>
            </p:extLst>
          </p:nvPr>
        </p:nvGraphicFramePr>
        <p:xfrm>
          <a:off x="5214942" y="428604"/>
          <a:ext cx="3714776" cy="1542288"/>
        </p:xfrm>
        <a:graphic>
          <a:graphicData uri="http://schemas.openxmlformats.org/drawingml/2006/table">
            <a:tbl>
              <a:tblPr firstRow="1" firstCol="1" bandRow="1">
                <a:tableStyleId>{22838BEF-8BB2-4498-84A7-C5851F593DF1}</a:tableStyleId>
              </a:tblPr>
              <a:tblGrid>
                <a:gridCol w="1719861"/>
                <a:gridCol w="1994915"/>
              </a:tblGrid>
              <a:tr h="190500">
                <a:tc>
                  <a:txBody>
                    <a:bodyPr/>
                    <a:lstStyle/>
                    <a:p>
                      <a:pPr>
                        <a:lnSpc>
                          <a:spcPct val="115000"/>
                        </a:lnSpc>
                        <a:spcAft>
                          <a:spcPts val="0"/>
                        </a:spcAft>
                      </a:pPr>
                      <a:r>
                        <a:rPr lang="es-ES" sz="1100" dirty="0">
                          <a:effectLst/>
                        </a:rPr>
                        <a:t>Media</a:t>
                      </a:r>
                      <a:endParaRPr lang="es-ES"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                              28.956.971   </a:t>
                      </a:r>
                      <a:endParaRPr lang="es-ES"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Desviación estándar</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dirty="0">
                          <a:effectLst/>
                        </a:rPr>
                        <a:t>                              17.310.223   </a:t>
                      </a:r>
                      <a:endParaRPr lang="es-ES" sz="1100" dirty="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Curtosis</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a:effectLst/>
                        </a:rPr>
                        <a:t>-                                         0,37   </a:t>
                      </a:r>
                      <a:endParaRPr lang="es-ES"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Coeficiente de asimetría</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dirty="0">
                          <a:effectLst/>
                        </a:rPr>
                        <a:t>-                                         0,11   </a:t>
                      </a:r>
                      <a:endParaRPr lang="es-ES" sz="1100" dirty="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Rango</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dirty="0">
                          <a:effectLst/>
                        </a:rPr>
                        <a:t>                              61.923.725   </a:t>
                      </a:r>
                      <a:endParaRPr lang="es-ES" sz="1100" dirty="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Mínimo</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dirty="0">
                          <a:effectLst/>
                        </a:rPr>
                        <a:t>                                            127   </a:t>
                      </a:r>
                      <a:endParaRPr lang="es-ES" sz="1100" dirty="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Máximo</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dirty="0">
                          <a:effectLst/>
                        </a:rPr>
                        <a:t>                              61.923.853   </a:t>
                      </a:r>
                      <a:endParaRPr lang="es-ES" sz="1100" dirty="0">
                        <a:effectLst/>
                        <a:latin typeface="Calibri"/>
                        <a:ea typeface="Calibri"/>
                        <a:cs typeface="Times New Roman"/>
                      </a:endParaRPr>
                    </a:p>
                  </a:txBody>
                  <a:tcPr marL="44450" marR="44450" marT="0" marB="0" anchor="b"/>
                </a:tc>
              </a:tr>
            </a:tbl>
          </a:graphicData>
        </a:graphic>
      </p:graphicFrame>
      <p:graphicFrame>
        <p:nvGraphicFramePr>
          <p:cNvPr id="14" name="13 Tabla"/>
          <p:cNvGraphicFramePr>
            <a:graphicFrameLocks noGrp="1"/>
          </p:cNvGraphicFramePr>
          <p:nvPr>
            <p:extLst>
              <p:ext uri="{D42A27DB-BD31-4B8C-83A1-F6EECF244321}">
                <p14:modId xmlns:p14="http://schemas.microsoft.com/office/powerpoint/2010/main" val="580851347"/>
              </p:ext>
            </p:extLst>
          </p:nvPr>
        </p:nvGraphicFramePr>
        <p:xfrm>
          <a:off x="5214942" y="2643182"/>
          <a:ext cx="3714776" cy="1742313"/>
        </p:xfrm>
        <a:graphic>
          <a:graphicData uri="http://schemas.openxmlformats.org/drawingml/2006/table">
            <a:tbl>
              <a:tblPr firstRow="1" firstCol="1" bandRow="1">
                <a:tableStyleId>{C4B1156A-380E-4F78-BDF5-A606A8083BF9}</a:tableStyleId>
              </a:tblPr>
              <a:tblGrid>
                <a:gridCol w="1717694"/>
                <a:gridCol w="1997082"/>
              </a:tblGrid>
              <a:tr h="190500">
                <a:tc>
                  <a:txBody>
                    <a:bodyPr/>
                    <a:lstStyle/>
                    <a:p>
                      <a:pPr>
                        <a:lnSpc>
                          <a:spcPct val="115000"/>
                        </a:lnSpc>
                        <a:spcAft>
                          <a:spcPts val="0"/>
                        </a:spcAft>
                      </a:pPr>
                      <a:r>
                        <a:rPr lang="es-ES" sz="1100" dirty="0">
                          <a:effectLst/>
                        </a:rPr>
                        <a:t>Media</a:t>
                      </a:r>
                      <a:endParaRPr lang="es-ES"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                              20.337.523   </a:t>
                      </a:r>
                      <a:endParaRPr lang="es-ES"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Desviación estándar</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dirty="0">
                          <a:effectLst/>
                        </a:rPr>
                        <a:t>                              20.976.846   </a:t>
                      </a:r>
                      <a:endParaRPr lang="es-ES" sz="1100" dirty="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Curtosis</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dirty="0">
                          <a:effectLst/>
                        </a:rPr>
                        <a:t>                                           1,37   </a:t>
                      </a:r>
                      <a:endParaRPr lang="es-ES" sz="1100" dirty="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Coeficiente de asimetría</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dirty="0">
                          <a:effectLst/>
                        </a:rPr>
                        <a:t>                                           1,11   </a:t>
                      </a:r>
                      <a:endParaRPr lang="es-ES" sz="1100" dirty="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Rango</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dirty="0">
                          <a:effectLst/>
                        </a:rPr>
                        <a:t>                              91.541.121   </a:t>
                      </a:r>
                      <a:endParaRPr lang="es-ES" sz="1100" dirty="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Mínimo</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dirty="0">
                          <a:effectLst/>
                        </a:rPr>
                        <a:t>                                               -     </a:t>
                      </a:r>
                      <a:endParaRPr lang="es-ES" sz="1100" dirty="0">
                        <a:effectLst/>
                        <a:latin typeface="Calibri"/>
                        <a:ea typeface="Calibri"/>
                        <a:cs typeface="Times New Roman"/>
                      </a:endParaRPr>
                    </a:p>
                  </a:txBody>
                  <a:tcPr marL="44450" marR="44450" marT="0" marB="0" anchor="b"/>
                </a:tc>
              </a:tr>
              <a:tr h="200025">
                <a:tc>
                  <a:txBody>
                    <a:bodyPr/>
                    <a:lstStyle/>
                    <a:p>
                      <a:pPr>
                        <a:lnSpc>
                          <a:spcPct val="115000"/>
                        </a:lnSpc>
                        <a:spcAft>
                          <a:spcPts val="0"/>
                        </a:spcAft>
                      </a:pPr>
                      <a:r>
                        <a:rPr lang="es-ES" sz="1100" dirty="0">
                          <a:effectLst/>
                        </a:rPr>
                        <a:t>Máximo</a:t>
                      </a:r>
                      <a:endParaRPr lang="es-ES"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dirty="0">
                          <a:effectLst/>
                        </a:rPr>
                        <a:t>                              91.541.121   </a:t>
                      </a:r>
                      <a:endParaRPr lang="es-ES" sz="1100" dirty="0">
                        <a:effectLst/>
                        <a:latin typeface="Calibri"/>
                        <a:ea typeface="Calibri"/>
                        <a:cs typeface="Times New Roman"/>
                      </a:endParaRPr>
                    </a:p>
                  </a:txBody>
                  <a:tcPr marL="44450" marR="44450" marT="0" marB="0" anchor="b"/>
                </a:tc>
              </a:tr>
            </a:tbl>
          </a:graphicData>
        </a:graphic>
      </p:graphicFrame>
      <p:graphicFrame>
        <p:nvGraphicFramePr>
          <p:cNvPr id="15" name="14 Tabla"/>
          <p:cNvGraphicFramePr>
            <a:graphicFrameLocks noGrp="1"/>
          </p:cNvGraphicFramePr>
          <p:nvPr>
            <p:extLst>
              <p:ext uri="{D42A27DB-BD31-4B8C-83A1-F6EECF244321}">
                <p14:modId xmlns:p14="http://schemas.microsoft.com/office/powerpoint/2010/main" val="3296533117"/>
              </p:ext>
            </p:extLst>
          </p:nvPr>
        </p:nvGraphicFramePr>
        <p:xfrm>
          <a:off x="5214942" y="4857760"/>
          <a:ext cx="3672408" cy="1578676"/>
        </p:xfrm>
        <a:graphic>
          <a:graphicData uri="http://schemas.openxmlformats.org/drawingml/2006/table">
            <a:tbl>
              <a:tblPr firstRow="1" firstCol="1" bandRow="1">
                <a:tableStyleId>{0505E3EF-67EA-436B-97B2-0124C06EBD24}</a:tableStyleId>
              </a:tblPr>
              <a:tblGrid>
                <a:gridCol w="1698103"/>
                <a:gridCol w="1974305"/>
              </a:tblGrid>
              <a:tr h="229174">
                <a:tc>
                  <a:txBody>
                    <a:bodyPr/>
                    <a:lstStyle/>
                    <a:p>
                      <a:pPr>
                        <a:lnSpc>
                          <a:spcPct val="115000"/>
                        </a:lnSpc>
                        <a:spcAft>
                          <a:spcPts val="0"/>
                        </a:spcAft>
                      </a:pPr>
                      <a:r>
                        <a:rPr lang="es-ES" sz="1100" dirty="0">
                          <a:effectLst/>
                        </a:rPr>
                        <a:t>Media</a:t>
                      </a:r>
                      <a:endParaRPr lang="es-ES"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dirty="0">
                          <a:effectLst/>
                        </a:rPr>
                        <a:t>                              15.669.233   </a:t>
                      </a:r>
                      <a:endParaRPr lang="es-ES" sz="1100" dirty="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Desviación estándar</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dirty="0">
                          <a:effectLst/>
                        </a:rPr>
                        <a:t>                                4.346.070   </a:t>
                      </a:r>
                      <a:endParaRPr lang="es-ES" sz="1100" dirty="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Curtosis</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dirty="0">
                          <a:effectLst/>
                        </a:rPr>
                        <a:t>                                           0,20   </a:t>
                      </a:r>
                      <a:endParaRPr lang="es-ES" sz="1100" dirty="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Coeficiente de asimetría</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dirty="0">
                          <a:effectLst/>
                        </a:rPr>
                        <a:t>-                                         0,16   </a:t>
                      </a:r>
                      <a:endParaRPr lang="es-ES" sz="1100" dirty="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Rango</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dirty="0">
                          <a:effectLst/>
                        </a:rPr>
                        <a:t>                              19.508.921   </a:t>
                      </a:r>
                      <a:endParaRPr lang="es-ES" sz="1100" dirty="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Mínimo</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dirty="0">
                          <a:effectLst/>
                        </a:rPr>
                        <a:t>                                5.382.511   </a:t>
                      </a:r>
                      <a:endParaRPr lang="es-ES" sz="1100" dirty="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Máximo</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dirty="0">
                          <a:effectLst/>
                        </a:rPr>
                        <a:t>                              24.891.432   </a:t>
                      </a:r>
                      <a:endParaRPr lang="es-ES" sz="11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28084903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786050" y="214290"/>
            <a:ext cx="3493794" cy="523220"/>
          </a:xfrm>
          <a:prstGeom prst="rect">
            <a:avLst/>
          </a:prstGeom>
        </p:spPr>
        <p:style>
          <a:lnRef idx="1">
            <a:schemeClr val="accent6"/>
          </a:lnRef>
          <a:fillRef idx="2">
            <a:schemeClr val="accent6"/>
          </a:fillRef>
          <a:effectRef idx="1">
            <a:schemeClr val="accent6"/>
          </a:effectRef>
          <a:fontRef idx="minor">
            <a:schemeClr val="dk1"/>
          </a:fontRef>
        </p:style>
        <p:txBody>
          <a:bodyPr vert="horz" wrap="square" lIns="45720" rIns="45720" anchor="ctr">
            <a:spAutoFit/>
          </a:bodyPr>
          <a:lstStyle>
            <a:lvl1pPr algn="l" rtl="0" eaLnBrk="1" latinLnBrk="0" hangingPunct="1">
              <a:spcBef>
                <a:spcPct val="0"/>
              </a:spcBef>
              <a:buNone/>
              <a:defRPr kumimoji="0" sz="4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s-ES" sz="2800" b="1" spc="50" dirty="0">
                <a:ln w="11430"/>
                <a:solidFill>
                  <a:schemeClr val="bg2"/>
                </a:solidFill>
              </a:rPr>
              <a:t>E</a:t>
            </a:r>
            <a:r>
              <a:rPr lang="es-ES" sz="2800" b="1" spc="50" dirty="0" smtClean="0">
                <a:ln w="11430"/>
                <a:solidFill>
                  <a:schemeClr val="bg2"/>
                </a:solidFill>
              </a:rPr>
              <a:t>GRESOS:</a:t>
            </a:r>
            <a:endParaRPr lang="es-ES" sz="2800" b="1" spc="50" dirty="0">
              <a:ln w="11430"/>
              <a:solidFill>
                <a:schemeClr val="bg2"/>
              </a:solidFill>
            </a:endParaRPr>
          </a:p>
        </p:txBody>
      </p:sp>
      <p:graphicFrame>
        <p:nvGraphicFramePr>
          <p:cNvPr id="8" name="7 Gráfico"/>
          <p:cNvGraphicFramePr/>
          <p:nvPr>
            <p:extLst>
              <p:ext uri="{D42A27DB-BD31-4B8C-83A1-F6EECF244321}">
                <p14:modId xmlns:p14="http://schemas.microsoft.com/office/powerpoint/2010/main" val="1304147614"/>
              </p:ext>
            </p:extLst>
          </p:nvPr>
        </p:nvGraphicFramePr>
        <p:xfrm>
          <a:off x="500499" y="836712"/>
          <a:ext cx="8064896" cy="30963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8 Gráfico"/>
          <p:cNvGraphicFramePr/>
          <p:nvPr>
            <p:extLst>
              <p:ext uri="{D42A27DB-BD31-4B8C-83A1-F6EECF244321}">
                <p14:modId xmlns:p14="http://schemas.microsoft.com/office/powerpoint/2010/main" val="1869815521"/>
              </p:ext>
            </p:extLst>
          </p:nvPr>
        </p:nvGraphicFramePr>
        <p:xfrm>
          <a:off x="150195" y="4005064"/>
          <a:ext cx="4229100" cy="2520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2 Gráfico"/>
          <p:cNvGraphicFramePr>
            <a:graphicFrameLocks/>
          </p:cNvGraphicFramePr>
          <p:nvPr>
            <p:extLst>
              <p:ext uri="{D42A27DB-BD31-4B8C-83A1-F6EECF244321}">
                <p14:modId xmlns:p14="http://schemas.microsoft.com/office/powerpoint/2010/main" val="2553031738"/>
              </p:ext>
            </p:extLst>
          </p:nvPr>
        </p:nvGraphicFramePr>
        <p:xfrm>
          <a:off x="4499992" y="4005064"/>
          <a:ext cx="4392488" cy="2520280"/>
        </p:xfrm>
        <a:graphic>
          <a:graphicData uri="http://schemas.openxmlformats.org/drawingml/2006/chart">
            <c:chart xmlns:c="http://schemas.openxmlformats.org/drawingml/2006/chart" xmlns:r="http://schemas.openxmlformats.org/officeDocument/2006/relationships" r:id="rId4"/>
          </a:graphicData>
        </a:graphic>
      </p:graphicFrame>
      <p:sp>
        <p:nvSpPr>
          <p:cNvPr id="6" name="5 CuadroTexto"/>
          <p:cNvSpPr txBox="1"/>
          <p:nvPr/>
        </p:nvSpPr>
        <p:spPr>
          <a:xfrm>
            <a:off x="3060910" y="3861048"/>
            <a:ext cx="2933239"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s-EC" b="1" dirty="0" smtClean="0">
                <a:solidFill>
                  <a:schemeClr val="bg1"/>
                </a:solidFill>
              </a:rPr>
              <a:t>ALTAMENTE VOLÁTILES</a:t>
            </a:r>
            <a:endParaRPr lang="es-EC" b="1" dirty="0">
              <a:solidFill>
                <a:schemeClr val="bg1"/>
              </a:solidFill>
            </a:endParaRPr>
          </a:p>
        </p:txBody>
      </p:sp>
      <p:sp>
        <p:nvSpPr>
          <p:cNvPr id="7" name="6 CuadroTexto"/>
          <p:cNvSpPr txBox="1"/>
          <p:nvPr/>
        </p:nvSpPr>
        <p:spPr>
          <a:xfrm>
            <a:off x="2571481" y="6429396"/>
            <a:ext cx="4057586"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s-EC" b="1" dirty="0" smtClean="0">
                <a:solidFill>
                  <a:schemeClr val="bg1"/>
                </a:solidFill>
              </a:rPr>
              <a:t>Variable más fácilmente estimable</a:t>
            </a:r>
            <a:endParaRPr lang="es-EC" b="1" dirty="0">
              <a:solidFill>
                <a:schemeClr val="bg1"/>
              </a:solidFill>
            </a:endParaRPr>
          </a:p>
        </p:txBody>
      </p:sp>
    </p:spTree>
    <p:extLst>
      <p:ext uri="{BB962C8B-B14F-4D97-AF65-F5344CB8AC3E}">
        <p14:creationId xmlns:p14="http://schemas.microsoft.com/office/powerpoint/2010/main" val="3102738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2 Gráfico"/>
          <p:cNvGraphicFramePr>
            <a:graphicFrameLocks/>
          </p:cNvGraphicFramePr>
          <p:nvPr>
            <p:extLst>
              <p:ext uri="{D42A27DB-BD31-4B8C-83A1-F6EECF244321}">
                <p14:modId xmlns:p14="http://schemas.microsoft.com/office/powerpoint/2010/main" val="1291371825"/>
              </p:ext>
            </p:extLst>
          </p:nvPr>
        </p:nvGraphicFramePr>
        <p:xfrm>
          <a:off x="785786" y="1643050"/>
          <a:ext cx="3889002" cy="20002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3 Gráfico"/>
          <p:cNvGraphicFramePr>
            <a:graphicFrameLocks/>
          </p:cNvGraphicFramePr>
          <p:nvPr>
            <p:extLst>
              <p:ext uri="{D42A27DB-BD31-4B8C-83A1-F6EECF244321}">
                <p14:modId xmlns:p14="http://schemas.microsoft.com/office/powerpoint/2010/main" val="1527044548"/>
              </p:ext>
            </p:extLst>
          </p:nvPr>
        </p:nvGraphicFramePr>
        <p:xfrm>
          <a:off x="4786314" y="1643050"/>
          <a:ext cx="3672409" cy="20162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5 Tabla"/>
          <p:cNvGraphicFramePr>
            <a:graphicFrameLocks noGrp="1"/>
          </p:cNvGraphicFramePr>
          <p:nvPr>
            <p:extLst>
              <p:ext uri="{D42A27DB-BD31-4B8C-83A1-F6EECF244321}">
                <p14:modId xmlns:p14="http://schemas.microsoft.com/office/powerpoint/2010/main" val="1838325414"/>
              </p:ext>
            </p:extLst>
          </p:nvPr>
        </p:nvGraphicFramePr>
        <p:xfrm>
          <a:off x="928662" y="285728"/>
          <a:ext cx="3600400" cy="1349502"/>
        </p:xfrm>
        <a:graphic>
          <a:graphicData uri="http://schemas.openxmlformats.org/drawingml/2006/table">
            <a:tbl>
              <a:tblPr firstRow="1" firstCol="1" bandRow="1">
                <a:tableStyleId>{9DCAF9ED-07DC-4A11-8D7F-57B35C25682E}</a:tableStyleId>
              </a:tblPr>
              <a:tblGrid>
                <a:gridCol w="2174155"/>
                <a:gridCol w="1426245"/>
              </a:tblGrid>
              <a:tr h="190500">
                <a:tc>
                  <a:txBody>
                    <a:bodyPr/>
                    <a:lstStyle/>
                    <a:p>
                      <a:pPr>
                        <a:lnSpc>
                          <a:spcPct val="115000"/>
                        </a:lnSpc>
                        <a:spcAft>
                          <a:spcPts val="0"/>
                        </a:spcAft>
                      </a:pPr>
                      <a:r>
                        <a:rPr lang="es-ES" sz="1100">
                          <a:effectLst/>
                        </a:rPr>
                        <a:t>Media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          31.883.373   </a:t>
                      </a:r>
                      <a:endParaRPr lang="es-ES"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 Desviación estándar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            9.107.013   </a:t>
                      </a:r>
                      <a:endParaRPr lang="es-ES"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 Curtosis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                       5,67   </a:t>
                      </a:r>
                      <a:endParaRPr lang="es-ES"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 Coeficiente de asimetría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                       1,89   </a:t>
                      </a:r>
                      <a:endParaRPr lang="es-ES"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 Rango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          49.108.408   </a:t>
                      </a:r>
                      <a:endParaRPr lang="es-ES"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 Mínimo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          21.205.280   </a:t>
                      </a:r>
                      <a:endParaRPr lang="es-ES"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 Máximo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dirty="0">
                          <a:effectLst/>
                        </a:rPr>
                        <a:t>          70.313.688   </a:t>
                      </a:r>
                      <a:endParaRPr lang="es-ES" sz="1100" dirty="0">
                        <a:effectLst/>
                        <a:latin typeface="Calibri"/>
                        <a:ea typeface="Calibri"/>
                        <a:cs typeface="Times New Roman"/>
                      </a:endParaRPr>
                    </a:p>
                  </a:txBody>
                  <a:tcPr marL="44450" marR="44450" marT="0" marB="0" anchor="b"/>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2443592991"/>
              </p:ext>
            </p:extLst>
          </p:nvPr>
        </p:nvGraphicFramePr>
        <p:xfrm>
          <a:off x="5000628" y="214290"/>
          <a:ext cx="3226668" cy="1412247"/>
        </p:xfrm>
        <a:graphic>
          <a:graphicData uri="http://schemas.openxmlformats.org/drawingml/2006/table">
            <a:tbl>
              <a:tblPr firstRow="1" firstCol="1" bandRow="1">
                <a:tableStyleId>{1FECB4D8-DB02-4DC6-A0A2-4F2EBAE1DC90}</a:tableStyleId>
              </a:tblPr>
              <a:tblGrid>
                <a:gridCol w="1966731"/>
                <a:gridCol w="1259937"/>
              </a:tblGrid>
              <a:tr h="255531">
                <a:tc>
                  <a:txBody>
                    <a:bodyPr/>
                    <a:lstStyle/>
                    <a:p>
                      <a:pPr>
                        <a:lnSpc>
                          <a:spcPct val="115000"/>
                        </a:lnSpc>
                        <a:spcAft>
                          <a:spcPts val="0"/>
                        </a:spcAft>
                      </a:pPr>
                      <a:r>
                        <a:rPr lang="es-ES" sz="1100" dirty="0">
                          <a:effectLst/>
                        </a:rPr>
                        <a:t>Media </a:t>
                      </a:r>
                      <a:endParaRPr lang="es-ES"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          28.815.491   </a:t>
                      </a:r>
                      <a:endParaRPr lang="es-ES" sz="1100">
                        <a:effectLst/>
                        <a:latin typeface="Calibri"/>
                        <a:ea typeface="Calibri"/>
                        <a:cs typeface="Times New Roman"/>
                      </a:endParaRPr>
                    </a:p>
                  </a:txBody>
                  <a:tcPr marL="44450" marR="44450" marT="0" marB="0" anchor="b"/>
                </a:tc>
              </a:tr>
              <a:tr h="185437">
                <a:tc>
                  <a:txBody>
                    <a:bodyPr/>
                    <a:lstStyle/>
                    <a:p>
                      <a:pPr>
                        <a:lnSpc>
                          <a:spcPct val="115000"/>
                        </a:lnSpc>
                        <a:spcAft>
                          <a:spcPts val="0"/>
                        </a:spcAft>
                      </a:pPr>
                      <a:r>
                        <a:rPr lang="es-ES" sz="1100">
                          <a:effectLst/>
                        </a:rPr>
                        <a:t> Desviación estándar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            5.357.933   </a:t>
                      </a:r>
                      <a:endParaRPr lang="es-ES" sz="1100">
                        <a:effectLst/>
                        <a:latin typeface="Calibri"/>
                        <a:ea typeface="Calibri"/>
                        <a:cs typeface="Times New Roman"/>
                      </a:endParaRPr>
                    </a:p>
                  </a:txBody>
                  <a:tcPr marL="44450" marR="44450" marT="0" marB="0" anchor="b"/>
                </a:tc>
              </a:tr>
              <a:tr h="185437">
                <a:tc>
                  <a:txBody>
                    <a:bodyPr/>
                    <a:lstStyle/>
                    <a:p>
                      <a:pPr>
                        <a:lnSpc>
                          <a:spcPct val="115000"/>
                        </a:lnSpc>
                        <a:spcAft>
                          <a:spcPts val="0"/>
                        </a:spcAft>
                      </a:pPr>
                      <a:r>
                        <a:rPr lang="es-ES" sz="1100">
                          <a:effectLst/>
                        </a:rPr>
                        <a:t> Curtosis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                     0,42   </a:t>
                      </a:r>
                      <a:endParaRPr lang="es-ES" sz="1100">
                        <a:effectLst/>
                        <a:latin typeface="Calibri"/>
                        <a:ea typeface="Calibri"/>
                        <a:cs typeface="Times New Roman"/>
                      </a:endParaRPr>
                    </a:p>
                  </a:txBody>
                  <a:tcPr marL="44450" marR="44450" marT="0" marB="0" anchor="b"/>
                </a:tc>
              </a:tr>
              <a:tr h="185437">
                <a:tc>
                  <a:txBody>
                    <a:bodyPr/>
                    <a:lstStyle/>
                    <a:p>
                      <a:pPr>
                        <a:lnSpc>
                          <a:spcPct val="115000"/>
                        </a:lnSpc>
                        <a:spcAft>
                          <a:spcPts val="0"/>
                        </a:spcAft>
                      </a:pPr>
                      <a:r>
                        <a:rPr lang="es-ES" sz="1100">
                          <a:effectLst/>
                        </a:rPr>
                        <a:t> Coeficiente de asimetría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                       0,44   </a:t>
                      </a:r>
                      <a:endParaRPr lang="es-ES" sz="1100">
                        <a:effectLst/>
                        <a:latin typeface="Calibri"/>
                        <a:ea typeface="Calibri"/>
                        <a:cs typeface="Times New Roman"/>
                      </a:endParaRPr>
                    </a:p>
                  </a:txBody>
                  <a:tcPr marL="44450" marR="44450" marT="0" marB="0" anchor="b"/>
                </a:tc>
              </a:tr>
              <a:tr h="185437">
                <a:tc>
                  <a:txBody>
                    <a:bodyPr/>
                    <a:lstStyle/>
                    <a:p>
                      <a:pPr>
                        <a:lnSpc>
                          <a:spcPct val="115000"/>
                        </a:lnSpc>
                        <a:spcAft>
                          <a:spcPts val="0"/>
                        </a:spcAft>
                      </a:pPr>
                      <a:r>
                        <a:rPr lang="es-ES" sz="1100">
                          <a:effectLst/>
                        </a:rPr>
                        <a:t> Rango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          24.066.723   </a:t>
                      </a:r>
                      <a:endParaRPr lang="es-ES" sz="1100">
                        <a:effectLst/>
                        <a:latin typeface="Calibri"/>
                        <a:ea typeface="Calibri"/>
                        <a:cs typeface="Times New Roman"/>
                      </a:endParaRPr>
                    </a:p>
                  </a:txBody>
                  <a:tcPr marL="44450" marR="44450" marT="0" marB="0" anchor="b"/>
                </a:tc>
              </a:tr>
              <a:tr h="185437">
                <a:tc>
                  <a:txBody>
                    <a:bodyPr/>
                    <a:lstStyle/>
                    <a:p>
                      <a:pPr>
                        <a:lnSpc>
                          <a:spcPct val="115000"/>
                        </a:lnSpc>
                        <a:spcAft>
                          <a:spcPts val="0"/>
                        </a:spcAft>
                      </a:pPr>
                      <a:r>
                        <a:rPr lang="es-ES" sz="1100">
                          <a:effectLst/>
                        </a:rPr>
                        <a:t> Mínimo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          19.325.140   </a:t>
                      </a:r>
                      <a:endParaRPr lang="es-ES" sz="1100">
                        <a:effectLst/>
                        <a:latin typeface="Calibri"/>
                        <a:ea typeface="Calibri"/>
                        <a:cs typeface="Times New Roman"/>
                      </a:endParaRPr>
                    </a:p>
                  </a:txBody>
                  <a:tcPr marL="44450" marR="44450" marT="0" marB="0" anchor="b"/>
                </a:tc>
              </a:tr>
              <a:tr h="185437">
                <a:tc>
                  <a:txBody>
                    <a:bodyPr/>
                    <a:lstStyle/>
                    <a:p>
                      <a:pPr>
                        <a:lnSpc>
                          <a:spcPct val="115000"/>
                        </a:lnSpc>
                        <a:spcAft>
                          <a:spcPts val="0"/>
                        </a:spcAft>
                      </a:pPr>
                      <a:r>
                        <a:rPr lang="es-ES" sz="1100">
                          <a:effectLst/>
                        </a:rPr>
                        <a:t> Máximo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dirty="0">
                          <a:effectLst/>
                        </a:rPr>
                        <a:t>          43.391.863   </a:t>
                      </a:r>
                      <a:endParaRPr lang="es-ES" sz="1100" dirty="0">
                        <a:effectLst/>
                        <a:latin typeface="Calibri"/>
                        <a:ea typeface="Calibri"/>
                        <a:cs typeface="Times New Roman"/>
                      </a:endParaRPr>
                    </a:p>
                  </a:txBody>
                  <a:tcPr marL="44450" marR="44450" marT="0" marB="0" anchor="b"/>
                </a:tc>
              </a:tr>
            </a:tbl>
          </a:graphicData>
        </a:graphic>
      </p:graphicFrame>
      <p:graphicFrame>
        <p:nvGraphicFramePr>
          <p:cNvPr id="8" name="7 Gráfico"/>
          <p:cNvGraphicFramePr/>
          <p:nvPr>
            <p:extLst>
              <p:ext uri="{D42A27DB-BD31-4B8C-83A1-F6EECF244321}">
                <p14:modId xmlns:p14="http://schemas.microsoft.com/office/powerpoint/2010/main" val="1912901938"/>
              </p:ext>
            </p:extLst>
          </p:nvPr>
        </p:nvGraphicFramePr>
        <p:xfrm>
          <a:off x="1714480" y="3857628"/>
          <a:ext cx="5833254" cy="2434079"/>
        </p:xfrm>
        <a:graphic>
          <a:graphicData uri="http://schemas.openxmlformats.org/drawingml/2006/chart">
            <c:chart xmlns:c="http://schemas.openxmlformats.org/drawingml/2006/chart" xmlns:r="http://schemas.openxmlformats.org/officeDocument/2006/relationships" r:id="rId4"/>
          </a:graphicData>
        </a:graphic>
      </p:graphicFrame>
      <p:sp>
        <p:nvSpPr>
          <p:cNvPr id="9" name="8 CuadroTexto"/>
          <p:cNvSpPr txBox="1"/>
          <p:nvPr/>
        </p:nvSpPr>
        <p:spPr>
          <a:xfrm>
            <a:off x="1928794" y="6357958"/>
            <a:ext cx="5378395"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C" b="1" dirty="0" smtClean="0">
                <a:solidFill>
                  <a:schemeClr val="bg1"/>
                </a:solidFill>
              </a:rPr>
              <a:t>Sin pensiones se reduce volatilidad de egresos</a:t>
            </a:r>
            <a:endParaRPr lang="es-EC" b="1" dirty="0">
              <a:solidFill>
                <a:schemeClr val="bg1"/>
              </a:solidFill>
            </a:endParaRPr>
          </a:p>
        </p:txBody>
      </p:sp>
    </p:spTree>
    <p:extLst>
      <p:ext uri="{BB962C8B-B14F-4D97-AF65-F5344CB8AC3E}">
        <p14:creationId xmlns:p14="http://schemas.microsoft.com/office/powerpoint/2010/main" val="3085397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85541150"/>
              </p:ext>
            </p:extLst>
          </p:nvPr>
        </p:nvGraphicFramePr>
        <p:xfrm>
          <a:off x="107504" y="908720"/>
          <a:ext cx="8686800" cy="5217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3542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Gráfico"/>
          <p:cNvGraphicFramePr/>
          <p:nvPr>
            <p:extLst>
              <p:ext uri="{D42A27DB-BD31-4B8C-83A1-F6EECF244321}">
                <p14:modId xmlns:p14="http://schemas.microsoft.com/office/powerpoint/2010/main" val="73626507"/>
              </p:ext>
            </p:extLst>
          </p:nvPr>
        </p:nvGraphicFramePr>
        <p:xfrm>
          <a:off x="2285984" y="1071546"/>
          <a:ext cx="4563745" cy="17011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Gráfico"/>
          <p:cNvGraphicFramePr/>
          <p:nvPr>
            <p:extLst>
              <p:ext uri="{D42A27DB-BD31-4B8C-83A1-F6EECF244321}">
                <p14:modId xmlns:p14="http://schemas.microsoft.com/office/powerpoint/2010/main" val="2274943690"/>
              </p:ext>
            </p:extLst>
          </p:nvPr>
        </p:nvGraphicFramePr>
        <p:xfrm>
          <a:off x="2285984" y="2928934"/>
          <a:ext cx="4572032" cy="20717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7 Tabla"/>
          <p:cNvGraphicFramePr>
            <a:graphicFrameLocks noGrp="1"/>
          </p:cNvGraphicFramePr>
          <p:nvPr>
            <p:extLst>
              <p:ext uri="{D42A27DB-BD31-4B8C-83A1-F6EECF244321}">
                <p14:modId xmlns:p14="http://schemas.microsoft.com/office/powerpoint/2010/main" val="233174157"/>
              </p:ext>
            </p:extLst>
          </p:nvPr>
        </p:nvGraphicFramePr>
        <p:xfrm>
          <a:off x="2285984" y="5143512"/>
          <a:ext cx="4475004" cy="1349502"/>
        </p:xfrm>
        <a:graphic>
          <a:graphicData uri="http://schemas.openxmlformats.org/drawingml/2006/table">
            <a:tbl>
              <a:tblPr firstRow="1" firstCol="1" bandRow="1">
                <a:tableStyleId>{8A107856-5554-42FB-B03E-39F5DBC370BA}</a:tableStyleId>
              </a:tblPr>
              <a:tblGrid>
                <a:gridCol w="3127819"/>
                <a:gridCol w="1347185"/>
              </a:tblGrid>
              <a:tr h="190500">
                <a:tc>
                  <a:txBody>
                    <a:bodyPr/>
                    <a:lstStyle/>
                    <a:p>
                      <a:pPr>
                        <a:lnSpc>
                          <a:spcPct val="115000"/>
                        </a:lnSpc>
                        <a:spcAft>
                          <a:spcPts val="0"/>
                        </a:spcAft>
                      </a:pPr>
                      <a:r>
                        <a:rPr lang="es-ES" sz="1100" dirty="0">
                          <a:effectLst/>
                        </a:rPr>
                        <a:t>Media</a:t>
                      </a:r>
                      <a:endParaRPr lang="es-ES"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               7.033.362 </a:t>
                      </a:r>
                      <a:endParaRPr lang="es-ES"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Desviación estándar</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dirty="0">
                          <a:effectLst/>
                        </a:rPr>
                        <a:t>               3.577.809 </a:t>
                      </a:r>
                      <a:endParaRPr lang="es-ES" sz="1100" dirty="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Curtosis</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                       (0,45)</a:t>
                      </a:r>
                      <a:endParaRPr lang="es-ES"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Coeficiente de asimetría</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                         0,37 </a:t>
                      </a:r>
                      <a:endParaRPr lang="es-ES"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Rango</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            14.827.170 </a:t>
                      </a:r>
                      <a:endParaRPr lang="es-ES"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Mínimo</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                  669.793 </a:t>
                      </a:r>
                      <a:endParaRPr lang="es-ES"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Máximo</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dirty="0">
                          <a:effectLst/>
                        </a:rPr>
                        <a:t>            15.496.963 </a:t>
                      </a:r>
                      <a:endParaRPr lang="es-ES" sz="1100" dirty="0">
                        <a:effectLst/>
                        <a:latin typeface="Calibri"/>
                        <a:ea typeface="Calibri"/>
                        <a:cs typeface="Times New Roman"/>
                      </a:endParaRPr>
                    </a:p>
                  </a:txBody>
                  <a:tcPr marL="44450" marR="44450" marT="0" marB="0" anchor="b"/>
                </a:tc>
              </a:tr>
            </a:tbl>
          </a:graphicData>
        </a:graphic>
      </p:graphicFrame>
      <p:sp>
        <p:nvSpPr>
          <p:cNvPr id="7" name="6 CuadroTexto"/>
          <p:cNvSpPr txBox="1"/>
          <p:nvPr/>
        </p:nvSpPr>
        <p:spPr>
          <a:xfrm>
            <a:off x="1785918" y="428604"/>
            <a:ext cx="5788957"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s-EC" b="1" dirty="0" smtClean="0"/>
              <a:t>COMPORTAMIENTO DE LOS RUBROS DE EGRESO</a:t>
            </a:r>
            <a:endParaRPr lang="es-EC" b="1" dirty="0"/>
          </a:p>
        </p:txBody>
      </p:sp>
    </p:spTree>
    <p:extLst>
      <p:ext uri="{BB962C8B-B14F-4D97-AF65-F5344CB8AC3E}">
        <p14:creationId xmlns:p14="http://schemas.microsoft.com/office/powerpoint/2010/main" val="12747829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1532300959"/>
              </p:ext>
            </p:extLst>
          </p:nvPr>
        </p:nvGraphicFramePr>
        <p:xfrm>
          <a:off x="179513" y="260648"/>
          <a:ext cx="4320479" cy="22322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extLst>
              <p:ext uri="{D42A27DB-BD31-4B8C-83A1-F6EECF244321}">
                <p14:modId xmlns:p14="http://schemas.microsoft.com/office/powerpoint/2010/main" val="415953553"/>
              </p:ext>
            </p:extLst>
          </p:nvPr>
        </p:nvGraphicFramePr>
        <p:xfrm>
          <a:off x="467544" y="4509120"/>
          <a:ext cx="3911600" cy="21545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5 Gráfico"/>
          <p:cNvGraphicFramePr/>
          <p:nvPr>
            <p:extLst>
              <p:ext uri="{D42A27DB-BD31-4B8C-83A1-F6EECF244321}">
                <p14:modId xmlns:p14="http://schemas.microsoft.com/office/powerpoint/2010/main" val="2036154069"/>
              </p:ext>
            </p:extLst>
          </p:nvPr>
        </p:nvGraphicFramePr>
        <p:xfrm>
          <a:off x="4716016" y="260648"/>
          <a:ext cx="4120510" cy="22322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6 Gráfico"/>
          <p:cNvGraphicFramePr/>
          <p:nvPr>
            <p:extLst>
              <p:ext uri="{D42A27DB-BD31-4B8C-83A1-F6EECF244321}">
                <p14:modId xmlns:p14="http://schemas.microsoft.com/office/powerpoint/2010/main" val="1555412618"/>
              </p:ext>
            </p:extLst>
          </p:nvPr>
        </p:nvGraphicFramePr>
        <p:xfrm>
          <a:off x="4788024" y="4509120"/>
          <a:ext cx="4104456" cy="21140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7 Tabla"/>
          <p:cNvGraphicFramePr>
            <a:graphicFrameLocks noGrp="1"/>
          </p:cNvGraphicFramePr>
          <p:nvPr>
            <p:extLst>
              <p:ext uri="{D42A27DB-BD31-4B8C-83A1-F6EECF244321}">
                <p14:modId xmlns:p14="http://schemas.microsoft.com/office/powerpoint/2010/main" val="3173785852"/>
              </p:ext>
            </p:extLst>
          </p:nvPr>
        </p:nvGraphicFramePr>
        <p:xfrm>
          <a:off x="467544" y="2708920"/>
          <a:ext cx="3816424" cy="1349502"/>
        </p:xfrm>
        <a:graphic>
          <a:graphicData uri="http://schemas.openxmlformats.org/drawingml/2006/table">
            <a:tbl>
              <a:tblPr firstRow="1" firstCol="1" bandRow="1">
                <a:tableStyleId>{FABFCF23-3B69-468F-B69F-88F6DE6A72F2}</a:tableStyleId>
              </a:tblPr>
              <a:tblGrid>
                <a:gridCol w="2088232"/>
                <a:gridCol w="1728192"/>
              </a:tblGrid>
              <a:tr h="190500">
                <a:tc>
                  <a:txBody>
                    <a:bodyPr/>
                    <a:lstStyle/>
                    <a:p>
                      <a:pPr>
                        <a:lnSpc>
                          <a:spcPct val="115000"/>
                        </a:lnSpc>
                        <a:spcAft>
                          <a:spcPts val="0"/>
                        </a:spcAft>
                      </a:pPr>
                      <a:r>
                        <a:rPr lang="es-ES" sz="1100" dirty="0">
                          <a:effectLst/>
                        </a:rPr>
                        <a:t>Media</a:t>
                      </a:r>
                      <a:endParaRPr lang="es-ES"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               4.604.078 </a:t>
                      </a:r>
                      <a:endParaRPr lang="es-ES"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Desviación estándar</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               3.689.695 </a:t>
                      </a:r>
                      <a:endParaRPr lang="es-ES"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Curtosis</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                         4,82 </a:t>
                      </a:r>
                      <a:endParaRPr lang="es-ES"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Coeficiente de asimetría</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                         1,92 </a:t>
                      </a:r>
                      <a:endParaRPr lang="es-ES"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Rango</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            17.554.029 </a:t>
                      </a:r>
                      <a:endParaRPr lang="es-ES"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Mínimo</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dirty="0">
                          <a:effectLst/>
                        </a:rPr>
                        <a:t>                              -   </a:t>
                      </a:r>
                      <a:endParaRPr lang="es-ES" sz="1100" dirty="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Máximo</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dirty="0">
                          <a:effectLst/>
                        </a:rPr>
                        <a:t>            17.554.029 </a:t>
                      </a:r>
                      <a:endParaRPr lang="es-ES" sz="1100" dirty="0">
                        <a:effectLst/>
                        <a:latin typeface="Calibri"/>
                        <a:ea typeface="Calibri"/>
                        <a:cs typeface="Times New Roman"/>
                      </a:endParaRPr>
                    </a:p>
                  </a:txBody>
                  <a:tcPr marL="44450" marR="44450" marT="0" marB="0" anchor="b"/>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2603756106"/>
              </p:ext>
            </p:extLst>
          </p:nvPr>
        </p:nvGraphicFramePr>
        <p:xfrm>
          <a:off x="5076056" y="2708920"/>
          <a:ext cx="3672408" cy="1349502"/>
        </p:xfrm>
        <a:graphic>
          <a:graphicData uri="http://schemas.openxmlformats.org/drawingml/2006/table">
            <a:tbl>
              <a:tblPr firstRow="1" firstCol="1" bandRow="1">
                <a:tableStyleId>{1E171933-4619-4E11-9A3F-F7608DF75F80}</a:tableStyleId>
              </a:tblPr>
              <a:tblGrid>
                <a:gridCol w="1800200"/>
                <a:gridCol w="1872208"/>
              </a:tblGrid>
              <a:tr h="192786">
                <a:tc>
                  <a:txBody>
                    <a:bodyPr/>
                    <a:lstStyle/>
                    <a:p>
                      <a:pPr>
                        <a:lnSpc>
                          <a:spcPct val="115000"/>
                        </a:lnSpc>
                        <a:spcAft>
                          <a:spcPts val="0"/>
                        </a:spcAft>
                      </a:pPr>
                      <a:r>
                        <a:rPr lang="es-ES" sz="1100" dirty="0">
                          <a:effectLst/>
                        </a:rPr>
                        <a:t>Media </a:t>
                      </a:r>
                      <a:endParaRPr lang="es-ES"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                       2.727.711,20 </a:t>
                      </a:r>
                      <a:endParaRPr lang="es-ES"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 Desviación estándar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dirty="0">
                          <a:effectLst/>
                        </a:rPr>
                        <a:t>                       2.247.037,24 </a:t>
                      </a:r>
                      <a:endParaRPr lang="es-ES" sz="1100" dirty="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 Curtosis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                                       2,99 </a:t>
                      </a:r>
                      <a:endParaRPr lang="es-ES"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 Coeficiente de asimetría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                                       1,51 </a:t>
                      </a:r>
                      <a:endParaRPr lang="es-ES"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 Rango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dirty="0">
                          <a:effectLst/>
                        </a:rPr>
                        <a:t>                    10.205.554,83 </a:t>
                      </a:r>
                      <a:endParaRPr lang="es-ES" sz="1100" dirty="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 Mínimo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                             28.814,92 </a:t>
                      </a:r>
                      <a:endParaRPr lang="es-ES"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dirty="0">
                          <a:effectLst/>
                        </a:rPr>
                        <a:t> Máximo </a:t>
                      </a:r>
                      <a:endParaRPr lang="es-ES"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dirty="0">
                          <a:effectLst/>
                        </a:rPr>
                        <a:t>                    10.234.369,75 </a:t>
                      </a:r>
                      <a:endParaRPr lang="es-ES" sz="11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20798303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3312109798"/>
              </p:ext>
            </p:extLst>
          </p:nvPr>
        </p:nvGraphicFramePr>
        <p:xfrm>
          <a:off x="323528" y="332656"/>
          <a:ext cx="4197985" cy="20910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extLst>
              <p:ext uri="{D42A27DB-BD31-4B8C-83A1-F6EECF244321}">
                <p14:modId xmlns:p14="http://schemas.microsoft.com/office/powerpoint/2010/main" val="1341168936"/>
              </p:ext>
            </p:extLst>
          </p:nvPr>
        </p:nvGraphicFramePr>
        <p:xfrm>
          <a:off x="251520" y="4653136"/>
          <a:ext cx="4176464" cy="19475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5 Gráfico"/>
          <p:cNvGraphicFramePr/>
          <p:nvPr>
            <p:extLst>
              <p:ext uri="{D42A27DB-BD31-4B8C-83A1-F6EECF244321}">
                <p14:modId xmlns:p14="http://schemas.microsoft.com/office/powerpoint/2010/main" val="1752513325"/>
              </p:ext>
            </p:extLst>
          </p:nvPr>
        </p:nvGraphicFramePr>
        <p:xfrm>
          <a:off x="4644008" y="332656"/>
          <a:ext cx="4032448" cy="20882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6 Gráfico"/>
          <p:cNvGraphicFramePr/>
          <p:nvPr>
            <p:extLst>
              <p:ext uri="{D42A27DB-BD31-4B8C-83A1-F6EECF244321}">
                <p14:modId xmlns:p14="http://schemas.microsoft.com/office/powerpoint/2010/main" val="3496192226"/>
              </p:ext>
            </p:extLst>
          </p:nvPr>
        </p:nvGraphicFramePr>
        <p:xfrm>
          <a:off x="4716016" y="4653136"/>
          <a:ext cx="4032448" cy="194421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7 Tabla"/>
          <p:cNvGraphicFramePr>
            <a:graphicFrameLocks noGrp="1"/>
          </p:cNvGraphicFramePr>
          <p:nvPr>
            <p:extLst>
              <p:ext uri="{D42A27DB-BD31-4B8C-83A1-F6EECF244321}">
                <p14:modId xmlns:p14="http://schemas.microsoft.com/office/powerpoint/2010/main" val="84093916"/>
              </p:ext>
            </p:extLst>
          </p:nvPr>
        </p:nvGraphicFramePr>
        <p:xfrm>
          <a:off x="467544" y="2924944"/>
          <a:ext cx="3456384" cy="1349502"/>
        </p:xfrm>
        <a:graphic>
          <a:graphicData uri="http://schemas.openxmlformats.org/drawingml/2006/table">
            <a:tbl>
              <a:tblPr firstRow="1" firstCol="1" bandRow="1">
                <a:tableStyleId>{B301B821-A1FF-4177-AEE7-76D212191A09}</a:tableStyleId>
              </a:tblPr>
              <a:tblGrid>
                <a:gridCol w="2016224"/>
                <a:gridCol w="1440160"/>
              </a:tblGrid>
              <a:tr h="190500">
                <a:tc>
                  <a:txBody>
                    <a:bodyPr/>
                    <a:lstStyle/>
                    <a:p>
                      <a:pPr>
                        <a:lnSpc>
                          <a:spcPct val="115000"/>
                        </a:lnSpc>
                        <a:spcAft>
                          <a:spcPts val="0"/>
                        </a:spcAft>
                      </a:pPr>
                      <a:r>
                        <a:rPr lang="es-ES" sz="1100" dirty="0">
                          <a:effectLst/>
                        </a:rPr>
                        <a:t>Media</a:t>
                      </a:r>
                      <a:endParaRPr lang="es-ES"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dirty="0">
                          <a:effectLst/>
                        </a:rPr>
                        <a:t>                  495.227 </a:t>
                      </a:r>
                      <a:endParaRPr lang="es-ES" sz="1100" dirty="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Desviación estándar</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dirty="0">
                          <a:effectLst/>
                        </a:rPr>
                        <a:t>                  137.255 </a:t>
                      </a:r>
                      <a:endParaRPr lang="es-ES" sz="1100" dirty="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dirty="0">
                          <a:effectLst/>
                        </a:rPr>
                        <a:t>Curtosis</a:t>
                      </a:r>
                      <a:endParaRPr lang="es-ES"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dirty="0">
                          <a:effectLst/>
                        </a:rPr>
                        <a:t>                         0,40 </a:t>
                      </a:r>
                      <a:endParaRPr lang="es-ES" sz="1100" dirty="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Coeficiente de asimetría</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dirty="0">
                          <a:effectLst/>
                        </a:rPr>
                        <a:t>                         0,07 </a:t>
                      </a:r>
                      <a:endParaRPr lang="es-ES" sz="1100" dirty="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Rango</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dirty="0">
                          <a:effectLst/>
                        </a:rPr>
                        <a:t>                  632.596 </a:t>
                      </a:r>
                      <a:endParaRPr lang="es-ES" sz="1100" dirty="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Mínimo</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dirty="0">
                          <a:effectLst/>
                        </a:rPr>
                        <a:t>                  191.856 </a:t>
                      </a:r>
                      <a:endParaRPr lang="es-ES" sz="1100" dirty="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100">
                          <a:effectLst/>
                        </a:rPr>
                        <a:t>Máximo</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dirty="0">
                          <a:effectLst/>
                        </a:rPr>
                        <a:t>                  824.452 </a:t>
                      </a:r>
                      <a:endParaRPr lang="es-ES" sz="1100" dirty="0">
                        <a:effectLst/>
                        <a:latin typeface="Calibri"/>
                        <a:ea typeface="Calibri"/>
                        <a:cs typeface="Times New Roman"/>
                      </a:endParaRPr>
                    </a:p>
                  </a:txBody>
                  <a:tcPr marL="44450" marR="44450" marT="0" marB="0" anchor="b"/>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3851639949"/>
              </p:ext>
            </p:extLst>
          </p:nvPr>
        </p:nvGraphicFramePr>
        <p:xfrm>
          <a:off x="5004048" y="2959596"/>
          <a:ext cx="3312368" cy="1333500"/>
        </p:xfrm>
        <a:graphic>
          <a:graphicData uri="http://schemas.openxmlformats.org/drawingml/2006/table">
            <a:tbl>
              <a:tblPr>
                <a:tableStyleId>{69C7853C-536D-4A76-A0AE-DD22124D55A5}</a:tableStyleId>
              </a:tblPr>
              <a:tblGrid>
                <a:gridCol w="2016224"/>
                <a:gridCol w="1296144"/>
              </a:tblGrid>
              <a:tr h="190500">
                <a:tc>
                  <a:txBody>
                    <a:bodyPr/>
                    <a:lstStyle/>
                    <a:p>
                      <a:pPr algn="l" fontAlgn="b"/>
                      <a:r>
                        <a:rPr lang="es-ES" sz="1100" u="none" strike="noStrike" dirty="0">
                          <a:effectLst/>
                        </a:rPr>
                        <a:t> Media </a:t>
                      </a:r>
                      <a:endParaRPr lang="es-ES" sz="1100" b="0" i="0" u="none" strike="noStrike" dirty="0">
                        <a:solidFill>
                          <a:srgbClr val="000000"/>
                        </a:solidFill>
                        <a:effectLst/>
                        <a:latin typeface="Calibri"/>
                      </a:endParaRPr>
                    </a:p>
                  </a:txBody>
                  <a:tcPr marL="9525" marR="9525" marT="9525" marB="0" anchor="b"/>
                </a:tc>
                <a:tc>
                  <a:txBody>
                    <a:bodyPr/>
                    <a:lstStyle/>
                    <a:p>
                      <a:pPr algn="l" fontAlgn="b"/>
                      <a:r>
                        <a:rPr lang="es-ES" sz="1100" u="none" strike="noStrike">
                          <a:effectLst/>
                        </a:rPr>
                        <a:t>            20.455.835 </a:t>
                      </a:r>
                      <a:endParaRPr lang="es-ES" sz="1100" b="0" i="0" u="none" strike="noStrike">
                        <a:solidFill>
                          <a:srgbClr val="000000"/>
                        </a:solidFill>
                        <a:effectLst/>
                        <a:latin typeface="Calibri"/>
                      </a:endParaRPr>
                    </a:p>
                  </a:txBody>
                  <a:tcPr marL="9525" marR="9525" marT="9525" marB="0" anchor="b"/>
                </a:tc>
              </a:tr>
              <a:tr h="190500">
                <a:tc>
                  <a:txBody>
                    <a:bodyPr/>
                    <a:lstStyle/>
                    <a:p>
                      <a:pPr algn="l" fontAlgn="b"/>
                      <a:r>
                        <a:rPr lang="es-ES" sz="1100" u="none" strike="noStrike">
                          <a:effectLst/>
                        </a:rPr>
                        <a:t> Desviación estándar </a:t>
                      </a:r>
                      <a:endParaRPr lang="es-ES" sz="1100" b="0" i="0" u="none" strike="noStrike">
                        <a:solidFill>
                          <a:srgbClr val="000000"/>
                        </a:solidFill>
                        <a:effectLst/>
                        <a:latin typeface="Calibri"/>
                      </a:endParaRPr>
                    </a:p>
                  </a:txBody>
                  <a:tcPr marL="9525" marR="9525" marT="9525" marB="0" anchor="b"/>
                </a:tc>
                <a:tc>
                  <a:txBody>
                    <a:bodyPr/>
                    <a:lstStyle/>
                    <a:p>
                      <a:pPr algn="l" fontAlgn="b"/>
                      <a:r>
                        <a:rPr lang="es-ES" sz="1100" u="none" strike="noStrike">
                          <a:effectLst/>
                        </a:rPr>
                        <a:t>               8.853.087 </a:t>
                      </a:r>
                      <a:endParaRPr lang="es-ES" sz="1100" b="0" i="0" u="none" strike="noStrike">
                        <a:solidFill>
                          <a:srgbClr val="000000"/>
                        </a:solidFill>
                        <a:effectLst/>
                        <a:latin typeface="Calibri"/>
                      </a:endParaRPr>
                    </a:p>
                  </a:txBody>
                  <a:tcPr marL="9525" marR="9525" marT="9525" marB="0" anchor="b"/>
                </a:tc>
              </a:tr>
              <a:tr h="190500">
                <a:tc>
                  <a:txBody>
                    <a:bodyPr/>
                    <a:lstStyle/>
                    <a:p>
                      <a:pPr algn="l" fontAlgn="b"/>
                      <a:r>
                        <a:rPr lang="es-ES" sz="1100" u="none" strike="noStrike">
                          <a:effectLst/>
                        </a:rPr>
                        <a:t> Curtosis </a:t>
                      </a:r>
                      <a:endParaRPr lang="es-ES" sz="1100" b="0" i="0" u="none" strike="noStrike">
                        <a:solidFill>
                          <a:srgbClr val="000000"/>
                        </a:solidFill>
                        <a:effectLst/>
                        <a:latin typeface="Calibri"/>
                      </a:endParaRPr>
                    </a:p>
                  </a:txBody>
                  <a:tcPr marL="9525" marR="9525" marT="9525" marB="0" anchor="b"/>
                </a:tc>
                <a:tc>
                  <a:txBody>
                    <a:bodyPr/>
                    <a:lstStyle/>
                    <a:p>
                      <a:pPr algn="l" fontAlgn="b"/>
                      <a:r>
                        <a:rPr lang="es-ES" sz="1100" u="none" strike="noStrike">
                          <a:effectLst/>
                        </a:rPr>
                        <a:t>                         1,73 </a:t>
                      </a:r>
                      <a:endParaRPr lang="es-ES" sz="1100" b="0" i="0" u="none" strike="noStrike">
                        <a:solidFill>
                          <a:srgbClr val="000000"/>
                        </a:solidFill>
                        <a:effectLst/>
                        <a:latin typeface="Calibri"/>
                      </a:endParaRPr>
                    </a:p>
                  </a:txBody>
                  <a:tcPr marL="9525" marR="9525" marT="9525" marB="0" anchor="b"/>
                </a:tc>
              </a:tr>
              <a:tr h="190500">
                <a:tc>
                  <a:txBody>
                    <a:bodyPr/>
                    <a:lstStyle/>
                    <a:p>
                      <a:pPr algn="l" fontAlgn="b"/>
                      <a:r>
                        <a:rPr lang="es-ES" sz="1100" u="none" strike="noStrike">
                          <a:effectLst/>
                        </a:rPr>
                        <a:t> Coeficiente de asimetría </a:t>
                      </a:r>
                      <a:endParaRPr lang="es-ES" sz="1100" b="0" i="0" u="none" strike="noStrike">
                        <a:solidFill>
                          <a:srgbClr val="000000"/>
                        </a:solidFill>
                        <a:effectLst/>
                        <a:latin typeface="Calibri"/>
                      </a:endParaRPr>
                    </a:p>
                  </a:txBody>
                  <a:tcPr marL="9525" marR="9525" marT="9525" marB="0" anchor="b"/>
                </a:tc>
                <a:tc>
                  <a:txBody>
                    <a:bodyPr/>
                    <a:lstStyle/>
                    <a:p>
                      <a:pPr algn="l" fontAlgn="b"/>
                      <a:r>
                        <a:rPr lang="es-ES" sz="1100" u="none" strike="noStrike">
                          <a:effectLst/>
                        </a:rPr>
                        <a:t>                         0,84 </a:t>
                      </a:r>
                      <a:endParaRPr lang="es-ES" sz="1100" b="0" i="0" u="none" strike="noStrike">
                        <a:solidFill>
                          <a:srgbClr val="000000"/>
                        </a:solidFill>
                        <a:effectLst/>
                        <a:latin typeface="Calibri"/>
                      </a:endParaRPr>
                    </a:p>
                  </a:txBody>
                  <a:tcPr marL="9525" marR="9525" marT="9525" marB="0" anchor="b"/>
                </a:tc>
              </a:tr>
              <a:tr h="190500">
                <a:tc>
                  <a:txBody>
                    <a:bodyPr/>
                    <a:lstStyle/>
                    <a:p>
                      <a:pPr algn="l" fontAlgn="b"/>
                      <a:r>
                        <a:rPr lang="es-ES" sz="1100" u="none" strike="noStrike">
                          <a:effectLst/>
                        </a:rPr>
                        <a:t> Rango </a:t>
                      </a:r>
                      <a:endParaRPr lang="es-ES" sz="1100" b="0" i="0" u="none" strike="noStrike">
                        <a:solidFill>
                          <a:srgbClr val="000000"/>
                        </a:solidFill>
                        <a:effectLst/>
                        <a:latin typeface="Calibri"/>
                      </a:endParaRPr>
                    </a:p>
                  </a:txBody>
                  <a:tcPr marL="9525" marR="9525" marT="9525" marB="0" anchor="b"/>
                </a:tc>
                <a:tc>
                  <a:txBody>
                    <a:bodyPr/>
                    <a:lstStyle/>
                    <a:p>
                      <a:pPr algn="l" fontAlgn="b"/>
                      <a:r>
                        <a:rPr lang="es-ES" sz="1100" u="none" strike="noStrike">
                          <a:effectLst/>
                        </a:rPr>
                        <a:t>            41.946.534 </a:t>
                      </a:r>
                      <a:endParaRPr lang="es-ES" sz="1100" b="0" i="0" u="none" strike="noStrike">
                        <a:solidFill>
                          <a:srgbClr val="000000"/>
                        </a:solidFill>
                        <a:effectLst/>
                        <a:latin typeface="Calibri"/>
                      </a:endParaRPr>
                    </a:p>
                  </a:txBody>
                  <a:tcPr marL="9525" marR="9525" marT="9525" marB="0" anchor="b"/>
                </a:tc>
              </a:tr>
              <a:tr h="190500">
                <a:tc>
                  <a:txBody>
                    <a:bodyPr/>
                    <a:lstStyle/>
                    <a:p>
                      <a:pPr algn="l" fontAlgn="b"/>
                      <a:r>
                        <a:rPr lang="es-ES" sz="1100" u="none" strike="noStrike">
                          <a:effectLst/>
                        </a:rPr>
                        <a:t> Mínimo </a:t>
                      </a:r>
                      <a:endParaRPr lang="es-ES" sz="1100" b="0" i="0" u="none" strike="noStrike">
                        <a:solidFill>
                          <a:srgbClr val="000000"/>
                        </a:solidFill>
                        <a:effectLst/>
                        <a:latin typeface="Calibri"/>
                      </a:endParaRPr>
                    </a:p>
                  </a:txBody>
                  <a:tcPr marL="9525" marR="9525" marT="9525" marB="0" anchor="b"/>
                </a:tc>
                <a:tc>
                  <a:txBody>
                    <a:bodyPr/>
                    <a:lstStyle/>
                    <a:p>
                      <a:pPr algn="l" fontAlgn="b"/>
                      <a:r>
                        <a:rPr lang="es-ES" sz="1100" u="none" strike="noStrike">
                          <a:effectLst/>
                        </a:rPr>
                        <a:t>               4.192.384 </a:t>
                      </a:r>
                      <a:endParaRPr lang="es-ES" sz="1100" b="0" i="0" u="none" strike="noStrike">
                        <a:solidFill>
                          <a:srgbClr val="000000"/>
                        </a:solidFill>
                        <a:effectLst/>
                        <a:latin typeface="Calibri"/>
                      </a:endParaRPr>
                    </a:p>
                  </a:txBody>
                  <a:tcPr marL="9525" marR="9525" marT="9525" marB="0" anchor="b"/>
                </a:tc>
              </a:tr>
              <a:tr h="190500">
                <a:tc>
                  <a:txBody>
                    <a:bodyPr/>
                    <a:lstStyle/>
                    <a:p>
                      <a:pPr algn="l" fontAlgn="b"/>
                      <a:r>
                        <a:rPr lang="es-ES" sz="1100" u="none" strike="noStrike" dirty="0">
                          <a:effectLst/>
                        </a:rPr>
                        <a:t> Máximo </a:t>
                      </a:r>
                      <a:endParaRPr lang="es-ES" sz="1100" b="0" i="0" u="none" strike="noStrike" dirty="0">
                        <a:solidFill>
                          <a:srgbClr val="000000"/>
                        </a:solidFill>
                        <a:effectLst/>
                        <a:latin typeface="Calibri"/>
                      </a:endParaRPr>
                    </a:p>
                  </a:txBody>
                  <a:tcPr marL="9525" marR="9525" marT="9525" marB="0" anchor="b"/>
                </a:tc>
                <a:tc>
                  <a:txBody>
                    <a:bodyPr/>
                    <a:lstStyle/>
                    <a:p>
                      <a:pPr algn="l" fontAlgn="b"/>
                      <a:r>
                        <a:rPr lang="es-ES" sz="1100" u="none" strike="noStrike" dirty="0">
                          <a:effectLst/>
                        </a:rPr>
                        <a:t>            46.138.918 </a:t>
                      </a:r>
                      <a:endParaRPr lang="es-ES" sz="11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4687403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3657128957"/>
              </p:ext>
            </p:extLst>
          </p:nvPr>
        </p:nvGraphicFramePr>
        <p:xfrm>
          <a:off x="251520" y="1700808"/>
          <a:ext cx="3635896" cy="20162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extLst>
              <p:ext uri="{D42A27DB-BD31-4B8C-83A1-F6EECF244321}">
                <p14:modId xmlns:p14="http://schemas.microsoft.com/office/powerpoint/2010/main" val="997692543"/>
              </p:ext>
            </p:extLst>
          </p:nvPr>
        </p:nvGraphicFramePr>
        <p:xfrm>
          <a:off x="4139952" y="1345904"/>
          <a:ext cx="4845948" cy="3011790"/>
        </p:xfrm>
        <a:graphic>
          <a:graphicData uri="http://schemas.openxmlformats.org/drawingml/2006/chart">
            <c:chart xmlns:c="http://schemas.openxmlformats.org/drawingml/2006/chart" xmlns:r="http://schemas.openxmlformats.org/officeDocument/2006/relationships" r:id="rId3"/>
          </a:graphicData>
        </a:graphic>
      </p:graphicFrame>
      <p:sp>
        <p:nvSpPr>
          <p:cNvPr id="6" name="5 Rectángulo"/>
          <p:cNvSpPr/>
          <p:nvPr/>
        </p:nvSpPr>
        <p:spPr>
          <a:xfrm>
            <a:off x="433914" y="4716860"/>
            <a:ext cx="8352928"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s-ES" sz="1600" dirty="0"/>
              <a:t>E</a:t>
            </a:r>
            <a:r>
              <a:rPr lang="es-ES" sz="1600" dirty="0" smtClean="0"/>
              <a:t>n </a:t>
            </a:r>
            <a:r>
              <a:rPr lang="es-ES" sz="1600" dirty="0"/>
              <a:t>ciertos meses los ingresos en </a:t>
            </a:r>
            <a:r>
              <a:rPr lang="es-ES" sz="1600" dirty="0" smtClean="0"/>
              <a:t>caja-bancos </a:t>
            </a:r>
            <a:r>
              <a:rPr lang="es-ES" sz="1600" dirty="0"/>
              <a:t>por recuperación de inversiones supera a los egresos, lo que refleja que existe un desfase entre la programación presupuestaria de egresos que son la base para definir los plazos de colocación, con la ejecución real de los egresos, por lo que es importante aplicar un modelo de gestión que determine su saldo óptimo a fin de que no haya demasiados excedentes de caja que estén </a:t>
            </a:r>
            <a:r>
              <a:rPr lang="es-ES" sz="1600" dirty="0" smtClean="0"/>
              <a:t>improductivos, y </a:t>
            </a:r>
            <a:r>
              <a:rPr lang="es-ES" sz="1600" dirty="0"/>
              <a:t>de esta manera hacer más eficiente la Gestión de </a:t>
            </a:r>
            <a:r>
              <a:rPr lang="es-ES" sz="1600" dirty="0" smtClean="0"/>
              <a:t>Tesorería</a:t>
            </a:r>
            <a:r>
              <a:rPr lang="es-ES" sz="1600" dirty="0"/>
              <a:t>.</a:t>
            </a:r>
          </a:p>
        </p:txBody>
      </p:sp>
      <p:sp>
        <p:nvSpPr>
          <p:cNvPr id="7" name="1 Título"/>
          <p:cNvSpPr>
            <a:spLocks noGrp="1"/>
          </p:cNvSpPr>
          <p:nvPr>
            <p:ph type="title"/>
          </p:nvPr>
        </p:nvSpPr>
        <p:spPr>
          <a:xfrm>
            <a:off x="457200" y="274638"/>
            <a:ext cx="8291264" cy="490537"/>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s-ES" sz="3200" dirty="0" smtClean="0">
                <a:solidFill>
                  <a:schemeClr val="bg1"/>
                </a:solidFill>
                <a:latin typeface="Lucida Bright" pitchFamily="18" charset="0"/>
              </a:rPr>
              <a:t>Evolución del Saldo de Caja:</a:t>
            </a:r>
            <a:endParaRPr lang="es-ES" sz="3200" dirty="0">
              <a:solidFill>
                <a:schemeClr val="bg1"/>
              </a:solidFill>
              <a:latin typeface="Lucida Bright" pitchFamily="18" charset="0"/>
            </a:endParaRPr>
          </a:p>
        </p:txBody>
      </p:sp>
      <p:sp>
        <p:nvSpPr>
          <p:cNvPr id="2" name="1 CuadroTexto"/>
          <p:cNvSpPr txBox="1"/>
          <p:nvPr/>
        </p:nvSpPr>
        <p:spPr>
          <a:xfrm>
            <a:off x="251520" y="3861048"/>
            <a:ext cx="3616221" cy="646331"/>
          </a:xfrm>
          <a:prstGeom prst="rect">
            <a:avLst/>
          </a:prstGeom>
          <a:noFill/>
        </p:spPr>
        <p:txBody>
          <a:bodyPr wrap="square" rtlCol="0">
            <a:spAutoFit/>
          </a:bodyPr>
          <a:lstStyle/>
          <a:p>
            <a:r>
              <a:rPr lang="es-ES" dirty="0" smtClean="0"/>
              <a:t>18,2 millones de desviación estándar promedio 2009 - 2012</a:t>
            </a:r>
            <a:endParaRPr lang="es-ES" dirty="0"/>
          </a:p>
        </p:txBody>
      </p:sp>
    </p:spTree>
    <p:extLst>
      <p:ext uri="{BB962C8B-B14F-4D97-AF65-F5344CB8AC3E}">
        <p14:creationId xmlns:p14="http://schemas.microsoft.com/office/powerpoint/2010/main" val="14950418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395536" y="332656"/>
            <a:ext cx="8355678" cy="778098"/>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s-ES" sz="3200" dirty="0" smtClean="0">
                <a:solidFill>
                  <a:schemeClr val="bg1"/>
                </a:solidFill>
                <a:latin typeface="Lucida Bright" pitchFamily="18" charset="0"/>
              </a:rPr>
              <a:t>Evolución Cuentas por Cobrar al Estado:</a:t>
            </a:r>
            <a:endParaRPr lang="es-ES" sz="3200" dirty="0">
              <a:solidFill>
                <a:schemeClr val="bg1"/>
              </a:solidFill>
              <a:latin typeface="Lucida Bright" pitchFamily="18" charset="0"/>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836992230"/>
              </p:ext>
            </p:extLst>
          </p:nvPr>
        </p:nvGraphicFramePr>
        <p:xfrm>
          <a:off x="251520" y="3573016"/>
          <a:ext cx="8496944" cy="295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3 Gráfico"/>
          <p:cNvGraphicFramePr/>
          <p:nvPr>
            <p:extLst>
              <p:ext uri="{D42A27DB-BD31-4B8C-83A1-F6EECF244321}">
                <p14:modId xmlns:p14="http://schemas.microsoft.com/office/powerpoint/2010/main" val="3698381713"/>
              </p:ext>
            </p:extLst>
          </p:nvPr>
        </p:nvGraphicFramePr>
        <p:xfrm>
          <a:off x="2051720" y="1484784"/>
          <a:ext cx="4778375" cy="209867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311450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323528" y="260648"/>
            <a:ext cx="8355678" cy="936104"/>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s-ES" sz="3200" dirty="0">
                <a:solidFill>
                  <a:schemeClr val="bg1"/>
                </a:solidFill>
                <a:latin typeface="Lucida Bright" pitchFamily="18" charset="0"/>
              </a:rPr>
              <a:t>Estructura y características del portafolio de inversiones</a:t>
            </a:r>
          </a:p>
        </p:txBody>
      </p:sp>
      <p:graphicFrame>
        <p:nvGraphicFramePr>
          <p:cNvPr id="7" name="6 Gráfico"/>
          <p:cNvGraphicFramePr/>
          <p:nvPr>
            <p:extLst>
              <p:ext uri="{D42A27DB-BD31-4B8C-83A1-F6EECF244321}">
                <p14:modId xmlns:p14="http://schemas.microsoft.com/office/powerpoint/2010/main" val="2783902979"/>
              </p:ext>
            </p:extLst>
          </p:nvPr>
        </p:nvGraphicFramePr>
        <p:xfrm>
          <a:off x="1619672" y="1412776"/>
          <a:ext cx="5760640" cy="23042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7 Gráfico"/>
          <p:cNvGraphicFramePr/>
          <p:nvPr>
            <p:extLst>
              <p:ext uri="{D42A27DB-BD31-4B8C-83A1-F6EECF244321}">
                <p14:modId xmlns:p14="http://schemas.microsoft.com/office/powerpoint/2010/main" val="2221865349"/>
              </p:ext>
            </p:extLst>
          </p:nvPr>
        </p:nvGraphicFramePr>
        <p:xfrm>
          <a:off x="2555776" y="4293096"/>
          <a:ext cx="4176464" cy="21863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80642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340768"/>
            <a:ext cx="8892480" cy="34163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S" sz="5400" b="1" dirty="0" smtClean="0">
                <a:ln>
                  <a:prstDash val="solid"/>
                </a:ln>
                <a:solidFill>
                  <a:schemeClr val="accent1">
                    <a:lumMod val="40000"/>
                    <a:lumOff val="60000"/>
                  </a:schemeClr>
                </a:solidFill>
                <a:effectLst>
                  <a:glow rad="63500">
                    <a:schemeClr val="accent1">
                      <a:satMod val="175000"/>
                      <a:alpha val="40000"/>
                    </a:schemeClr>
                  </a:glow>
                  <a:outerShdw blurRad="88000" dist="50800" dir="5040000" algn="tl">
                    <a:schemeClr val="accent4">
                      <a:tint val="80000"/>
                      <a:satMod val="250000"/>
                      <a:alpha val="45000"/>
                    </a:schemeClr>
                  </a:outerShdw>
                </a:effectLst>
              </a:rPr>
              <a:t>CAPÍTULO IV: </a:t>
            </a:r>
          </a:p>
          <a:p>
            <a:pPr algn="ctr"/>
            <a:r>
              <a:rPr lang="es-ES" sz="5400" b="1" dirty="0" smtClean="0">
                <a:ln>
                  <a:prstDash val="solid"/>
                </a:ln>
                <a:solidFill>
                  <a:schemeClr val="accent1">
                    <a:lumMod val="40000"/>
                    <a:lumOff val="60000"/>
                  </a:schemeClr>
                </a:solidFill>
                <a:effectLst>
                  <a:glow rad="63500">
                    <a:schemeClr val="accent1">
                      <a:satMod val="175000"/>
                      <a:alpha val="40000"/>
                    </a:schemeClr>
                  </a:glow>
                  <a:outerShdw blurRad="88000" dist="50800" dir="5040000" algn="tl">
                    <a:schemeClr val="accent4">
                      <a:tint val="80000"/>
                      <a:satMod val="250000"/>
                      <a:alpha val="45000"/>
                    </a:schemeClr>
                  </a:outerShdw>
                </a:effectLst>
              </a:rPr>
              <a:t>APLICACIÓN DE MODELOS DE GESTIÓN DE TESORERÍA</a:t>
            </a:r>
            <a:endParaRPr lang="es-ES" sz="5400" b="1" dirty="0">
              <a:ln>
                <a:prstDash val="solid"/>
              </a:ln>
              <a:solidFill>
                <a:schemeClr val="accent1">
                  <a:lumMod val="40000"/>
                  <a:lumOff val="60000"/>
                </a:schemeClr>
              </a:solidFill>
              <a:effectLst>
                <a:glow rad="63500">
                  <a:schemeClr val="accent1">
                    <a:satMod val="175000"/>
                    <a:alpha val="40000"/>
                  </a:schemeClr>
                </a:glow>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41869412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41784"/>
            <a:ext cx="8355678" cy="1143000"/>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s-ES" sz="3200" dirty="0" smtClean="0">
                <a:solidFill>
                  <a:schemeClr val="bg1"/>
                </a:solidFill>
                <a:latin typeface="Lucida Bright" pitchFamily="18" charset="0"/>
              </a:rPr>
              <a:t>Determinación </a:t>
            </a:r>
            <a:r>
              <a:rPr lang="es-ES" sz="3200" dirty="0">
                <a:solidFill>
                  <a:schemeClr val="bg1"/>
                </a:solidFill>
                <a:latin typeface="Lucida Bright" pitchFamily="18" charset="0"/>
              </a:rPr>
              <a:t>de las variables del modelo de </a:t>
            </a:r>
            <a:r>
              <a:rPr lang="es-ES" sz="3200" dirty="0" err="1">
                <a:solidFill>
                  <a:schemeClr val="bg1"/>
                </a:solidFill>
                <a:latin typeface="Lucida Bright" pitchFamily="18" charset="0"/>
              </a:rPr>
              <a:t>Baumol</a:t>
            </a:r>
            <a:r>
              <a:rPr lang="es-ES" sz="3200" dirty="0">
                <a:solidFill>
                  <a:schemeClr val="bg1"/>
                </a:solidFill>
                <a:latin typeface="Lucida Bright" pitchFamily="18" charset="0"/>
              </a:rPr>
              <a:t>:</a:t>
            </a: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323528" y="1695008"/>
                <a:ext cx="8568952" cy="4572000"/>
              </a:xfrm>
            </p:spPr>
            <p:txBody>
              <a:bodyPr>
                <a:normAutofit/>
              </a:bodyPr>
              <a:lstStyle/>
              <a:p>
                <a:pPr lvl="0"/>
                <a:r>
                  <a:rPr lang="es-ES" sz="2400" b="1" dirty="0" smtClean="0"/>
                  <a:t>C 	  </a:t>
                </a:r>
                <a:r>
                  <a:rPr lang="es-ES" sz="2400" b="1" dirty="0" smtClean="0">
                    <a:sym typeface="Wingdings" pitchFamily="2" charset="2"/>
                  </a:rPr>
                  <a:t></a:t>
                </a:r>
                <a:r>
                  <a:rPr lang="es-ES" sz="2400" dirty="0" smtClean="0"/>
                  <a:t>Saldo </a:t>
                </a:r>
                <a:r>
                  <a:rPr lang="es-ES" sz="2400" dirty="0"/>
                  <a:t>Inicial de Efectivo</a:t>
                </a:r>
                <a:endParaRPr lang="es-ES" sz="2400" b="1" dirty="0"/>
              </a:p>
              <a:p>
                <a:pPr lvl="0"/>
                <a:r>
                  <a:rPr lang="es-ES" sz="2400" b="1" dirty="0" smtClean="0"/>
                  <a:t>T	  </a:t>
                </a:r>
                <a:r>
                  <a:rPr lang="es-ES" sz="2400" b="1" dirty="0" smtClean="0">
                    <a:sym typeface="Wingdings" pitchFamily="2" charset="2"/>
                  </a:rPr>
                  <a:t></a:t>
                </a:r>
                <a:r>
                  <a:rPr lang="es-ES" sz="2400" dirty="0" smtClean="0"/>
                  <a:t>Monto </a:t>
                </a:r>
                <a:r>
                  <a:rPr lang="es-ES" sz="2400" dirty="0"/>
                  <a:t>Total de Efectivo</a:t>
                </a:r>
              </a:p>
              <a:p>
                <a:pPr lvl="0"/>
                <a:r>
                  <a:rPr lang="es-ES" sz="2400" b="1" dirty="0" smtClean="0"/>
                  <a:t>CO  </a:t>
                </a:r>
                <a:r>
                  <a:rPr lang="es-ES" sz="2400" b="1" dirty="0" smtClean="0">
                    <a:sym typeface="Wingdings" pitchFamily="2" charset="2"/>
                  </a:rPr>
                  <a:t></a:t>
                </a:r>
                <a:r>
                  <a:rPr lang="es-ES" sz="2400" dirty="0" smtClean="0"/>
                  <a:t>Costo </a:t>
                </a:r>
                <a:r>
                  <a:rPr lang="es-ES" sz="2400" dirty="0"/>
                  <a:t>de Oportunidad</a:t>
                </a:r>
              </a:p>
              <a:p>
                <a:pPr lvl="0"/>
                <a:r>
                  <a:rPr lang="es-ES" sz="2400" b="1" dirty="0" smtClean="0"/>
                  <a:t>K	  </a:t>
                </a:r>
                <a:r>
                  <a:rPr lang="es-ES" sz="2400" b="1" dirty="0" smtClean="0">
                    <a:sym typeface="Wingdings" pitchFamily="2" charset="2"/>
                  </a:rPr>
                  <a:t></a:t>
                </a:r>
                <a:r>
                  <a:rPr lang="es-ES" sz="2400" dirty="0" smtClean="0"/>
                  <a:t>Tasa </a:t>
                </a:r>
                <a:r>
                  <a:rPr lang="es-ES" sz="2400" dirty="0"/>
                  <a:t>de interés que se pierde por </a:t>
                </a:r>
                <a:r>
                  <a:rPr lang="es-ES" sz="2400" dirty="0" smtClean="0"/>
                  <a:t>				</a:t>
                </a:r>
                <a:r>
                  <a:rPr lang="es-ES" sz="2400" dirty="0"/>
                  <a:t> </a:t>
                </a:r>
                <a:r>
                  <a:rPr lang="es-ES" sz="2400" dirty="0" smtClean="0"/>
                  <a:t>     mantener </a:t>
                </a:r>
                <a:r>
                  <a:rPr lang="es-ES" sz="2400" dirty="0"/>
                  <a:t>excesos de </a:t>
                </a:r>
                <a:r>
                  <a:rPr lang="es-ES" sz="2400" dirty="0" smtClean="0"/>
                  <a:t>liquidez en </a:t>
                </a:r>
                <a:r>
                  <a:rPr lang="es-ES" sz="2400" dirty="0"/>
                  <a:t>caja.</a:t>
                </a:r>
              </a:p>
              <a:p>
                <a:pPr lvl="0"/>
                <a:r>
                  <a:rPr lang="es-ES" sz="2400" b="1" dirty="0" smtClean="0"/>
                  <a:t>CC  </a:t>
                </a:r>
                <a:r>
                  <a:rPr lang="es-ES" sz="2400" b="1" dirty="0" smtClean="0">
                    <a:sym typeface="Wingdings" pitchFamily="2" charset="2"/>
                  </a:rPr>
                  <a:t></a:t>
                </a:r>
                <a:r>
                  <a:rPr lang="es-ES" sz="2400" dirty="0" smtClean="0"/>
                  <a:t>Costo Comercial  </a:t>
                </a:r>
              </a:p>
              <a:p>
                <a:pPr lvl="0"/>
                <a:r>
                  <a:rPr lang="es-ES" sz="2400" b="1" dirty="0" smtClean="0"/>
                  <a:t> F	  </a:t>
                </a:r>
                <a:r>
                  <a:rPr lang="es-ES" sz="2400" b="1" dirty="0" smtClean="0">
                    <a:sym typeface="Wingdings" pitchFamily="2" charset="2"/>
                  </a:rPr>
                  <a:t> </a:t>
                </a:r>
                <a:r>
                  <a:rPr lang="es-ES" sz="2400" dirty="0"/>
                  <a:t>	Costo Fijo</a:t>
                </a:r>
              </a:p>
              <a:p>
                <a:pPr lvl="0"/>
                <a:r>
                  <a:rPr lang="es-ES_tradnl" sz="2400" b="1" dirty="0" smtClean="0"/>
                  <a:t>CT	  </a:t>
                </a:r>
                <a:r>
                  <a:rPr lang="es-ES_tradnl" sz="2400" b="1" dirty="0" smtClean="0">
                    <a:sym typeface="Wingdings" pitchFamily="2" charset="2"/>
                  </a:rPr>
                  <a:t></a:t>
                </a:r>
                <a:r>
                  <a:rPr lang="es-ES_tradnl" sz="2400" dirty="0"/>
                  <a:t>	Costo Total.</a:t>
                </a:r>
                <a:endParaRPr lang="es-ES" sz="2400" dirty="0"/>
              </a:p>
              <a:p>
                <a:pPr lvl="0"/>
                <a14:m>
                  <m:oMath xmlns:m="http://schemas.openxmlformats.org/officeDocument/2006/math">
                    <m:r>
                      <a:rPr lang="es-ES" sz="2400" b="1" i="1" smtClean="0">
                        <a:latin typeface="Cambria Math"/>
                      </a:rPr>
                      <m:t> </m:t>
                    </m:r>
                    <m:sSup>
                      <m:sSupPr>
                        <m:ctrlPr>
                          <a:rPr lang="es-ES" sz="2400" b="1" i="1">
                            <a:latin typeface="Cambria Math"/>
                          </a:rPr>
                        </m:ctrlPr>
                      </m:sSupPr>
                      <m:e>
                        <m:r>
                          <a:rPr lang="es-ES_tradnl" sz="2400" b="1" i="1">
                            <a:latin typeface="Cambria Math"/>
                          </a:rPr>
                          <m:t>𝑪</m:t>
                        </m:r>
                      </m:e>
                      <m:sup>
                        <m:r>
                          <a:rPr lang="es-ES_tradnl" sz="2400" b="1" i="1">
                            <a:latin typeface="Cambria Math"/>
                          </a:rPr>
                          <m:t>∗</m:t>
                        </m:r>
                      </m:sup>
                    </m:sSup>
                  </m:oMath>
                </a14:m>
                <a:r>
                  <a:rPr lang="es-ES_tradnl" sz="2400" dirty="0" smtClean="0">
                    <a:sym typeface="Wingdings" pitchFamily="2" charset="2"/>
                  </a:rPr>
                  <a:t>	  </a:t>
                </a:r>
                <a:r>
                  <a:rPr lang="es-ES_tradnl" sz="2400" dirty="0"/>
                  <a:t>	Saldo óptimo de </a:t>
                </a:r>
                <a:r>
                  <a:rPr lang="es-ES_tradnl" sz="2400" dirty="0" smtClean="0"/>
                  <a:t>efectivo  </a:t>
                </a:r>
                <a:endParaRPr lang="es-ES" sz="24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323528" y="1695008"/>
                <a:ext cx="8568952" cy="4572000"/>
              </a:xfrm>
              <a:blipFill rotWithShape="1">
                <a:blip r:embed="rId2"/>
                <a:stretch>
                  <a:fillRect t="-933"/>
                </a:stretch>
              </a:blipFill>
            </p:spPr>
            <p:txBody>
              <a:bodyPr/>
              <a:lstStyle/>
              <a:p>
                <a:r>
                  <a:rPr lang="es-ES">
                    <a:noFill/>
                  </a:rPr>
                  <a:t> </a:t>
                </a:r>
              </a:p>
            </p:txBody>
          </p:sp>
        </mc:Fallback>
      </mc:AlternateContent>
      <p:sp>
        <p:nvSpPr>
          <p:cNvPr id="4" name="3 CuadroTexto"/>
          <p:cNvSpPr txBox="1"/>
          <p:nvPr/>
        </p:nvSpPr>
        <p:spPr>
          <a:xfrm>
            <a:off x="5335772" y="3880980"/>
            <a:ext cx="3493264" cy="400110"/>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r>
              <a:rPr lang="es-ES" sz="2000" b="1" dirty="0"/>
              <a:t>Costo Comercial = </a:t>
            </a:r>
            <a:r>
              <a:rPr lang="es-ES" sz="2000" dirty="0"/>
              <a:t>(T/C) * </a:t>
            </a:r>
            <a:r>
              <a:rPr lang="es-ES" sz="2000" dirty="0" smtClean="0"/>
              <a:t>F</a:t>
            </a:r>
            <a:endParaRPr lang="es-ES" sz="2000" dirty="0"/>
          </a:p>
        </p:txBody>
      </p:sp>
      <mc:AlternateContent xmlns:mc="http://schemas.openxmlformats.org/markup-compatibility/2006" xmlns:a14="http://schemas.microsoft.com/office/drawing/2010/main">
        <mc:Choice Requires="a14">
          <p:sp>
            <p:nvSpPr>
              <p:cNvPr id="5" name="4 Rectángulo"/>
              <p:cNvSpPr/>
              <p:nvPr/>
            </p:nvSpPr>
            <p:spPr>
              <a:xfrm>
                <a:off x="5335772" y="4562659"/>
                <a:ext cx="2109872" cy="6127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S_tradnl" i="1">
                          <a:latin typeface="Cambria Math"/>
                        </a:rPr>
                        <m:t>𝐶𝑇</m:t>
                      </m:r>
                      <m:r>
                        <a:rPr lang="es-ES_tradnl" i="1">
                          <a:latin typeface="Cambria Math"/>
                        </a:rPr>
                        <m:t>=</m:t>
                      </m:r>
                      <m:f>
                        <m:fPr>
                          <m:ctrlPr>
                            <a:rPr lang="es-ES" i="1">
                              <a:latin typeface="Cambria Math"/>
                            </a:rPr>
                          </m:ctrlPr>
                        </m:fPr>
                        <m:num>
                          <m:r>
                            <a:rPr lang="es-ES_tradnl" i="1">
                              <a:latin typeface="Cambria Math"/>
                            </a:rPr>
                            <m:t>𝐶</m:t>
                          </m:r>
                        </m:num>
                        <m:den>
                          <m:r>
                            <a:rPr lang="es-ES_tradnl" i="1">
                              <a:latin typeface="Cambria Math"/>
                            </a:rPr>
                            <m:t>2</m:t>
                          </m:r>
                        </m:den>
                      </m:f>
                      <m:r>
                        <a:rPr lang="es-ES_tradnl" i="1">
                          <a:latin typeface="Cambria Math"/>
                        </a:rPr>
                        <m:t>∗</m:t>
                      </m:r>
                      <m:r>
                        <a:rPr lang="es-ES_tradnl" i="1">
                          <a:latin typeface="Cambria Math"/>
                        </a:rPr>
                        <m:t>𝐾</m:t>
                      </m:r>
                      <m:r>
                        <a:rPr lang="es-ES_tradnl" i="1">
                          <a:latin typeface="Cambria Math"/>
                        </a:rPr>
                        <m:t>+</m:t>
                      </m:r>
                      <m:f>
                        <m:fPr>
                          <m:ctrlPr>
                            <a:rPr lang="es-ES" i="1">
                              <a:latin typeface="Cambria Math"/>
                            </a:rPr>
                          </m:ctrlPr>
                        </m:fPr>
                        <m:num>
                          <m:r>
                            <a:rPr lang="es-ES_tradnl" i="1">
                              <a:latin typeface="Cambria Math"/>
                            </a:rPr>
                            <m:t>𝑇</m:t>
                          </m:r>
                        </m:num>
                        <m:den>
                          <m:r>
                            <a:rPr lang="es-ES_tradnl" i="1">
                              <a:latin typeface="Cambria Math"/>
                            </a:rPr>
                            <m:t>𝐶</m:t>
                          </m:r>
                        </m:den>
                      </m:f>
                      <m:r>
                        <a:rPr lang="es-ES_tradnl" i="1">
                          <a:latin typeface="Cambria Math"/>
                        </a:rPr>
                        <m:t>∗</m:t>
                      </m:r>
                      <m:r>
                        <a:rPr lang="es-ES_tradnl" i="1">
                          <a:latin typeface="Cambria Math"/>
                        </a:rPr>
                        <m:t>𝐹</m:t>
                      </m:r>
                    </m:oMath>
                  </m:oMathPara>
                </a14:m>
                <a:endParaRPr lang="es-ES" dirty="0"/>
              </a:p>
            </p:txBody>
          </p:sp>
        </mc:Choice>
        <mc:Fallback xmlns="">
          <p:sp>
            <p:nvSpPr>
              <p:cNvPr id="5" name="4 Rectángulo"/>
              <p:cNvSpPr>
                <a:spLocks noRot="1" noChangeAspect="1" noMove="1" noResize="1" noEditPoints="1" noAdjustHandles="1" noChangeArrowheads="1" noChangeShapeType="1" noTextEdit="1"/>
              </p:cNvSpPr>
              <p:nvPr/>
            </p:nvSpPr>
            <p:spPr>
              <a:xfrm>
                <a:off x="5335772" y="4562659"/>
                <a:ext cx="2109872" cy="612732"/>
              </a:xfrm>
              <a:prstGeom prst="rect">
                <a:avLst/>
              </a:prstGeom>
              <a:blipFill rotWithShape="1">
                <a:blip r:embed="rId3"/>
                <a:stretch>
                  <a:fillRect/>
                </a:stretch>
              </a:blipFill>
            </p:spPr>
            <p:txBody>
              <a:bodyPr/>
              <a:lstStyle/>
              <a:p>
                <a:r>
                  <a:rPr lang="es-ES">
                    <a:noFill/>
                  </a:rPr>
                  <a:t> </a:t>
                </a:r>
              </a:p>
            </p:txBody>
          </p:sp>
        </mc:Fallback>
      </mc:AlternateContent>
      <p:sp>
        <p:nvSpPr>
          <p:cNvPr id="6" name="5 Flecha derecha"/>
          <p:cNvSpPr/>
          <p:nvPr/>
        </p:nvSpPr>
        <p:spPr>
          <a:xfrm>
            <a:off x="4815277" y="3981008"/>
            <a:ext cx="360040" cy="200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Flecha derecha"/>
          <p:cNvSpPr/>
          <p:nvPr/>
        </p:nvSpPr>
        <p:spPr>
          <a:xfrm>
            <a:off x="4815277" y="4869025"/>
            <a:ext cx="360040" cy="200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8" name="7 Rectángulo"/>
              <p:cNvSpPr/>
              <p:nvPr/>
            </p:nvSpPr>
            <p:spPr>
              <a:xfrm>
                <a:off x="6390708" y="5283027"/>
                <a:ext cx="1792606" cy="9106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S" i="1">
                              <a:latin typeface="Cambria Math"/>
                            </a:rPr>
                          </m:ctrlPr>
                        </m:sSupPr>
                        <m:e>
                          <m:r>
                            <a:rPr lang="es-ES_tradnl" i="1">
                              <a:latin typeface="Cambria Math"/>
                            </a:rPr>
                            <m:t>𝐶</m:t>
                          </m:r>
                        </m:e>
                        <m:sup>
                          <m:r>
                            <a:rPr lang="es-ES_tradnl" i="1">
                              <a:latin typeface="Cambria Math"/>
                            </a:rPr>
                            <m:t>∗</m:t>
                          </m:r>
                        </m:sup>
                      </m:sSup>
                      <m:r>
                        <a:rPr lang="es-ES_tradnl" i="1">
                          <a:latin typeface="Cambria Math"/>
                        </a:rPr>
                        <m:t>=</m:t>
                      </m:r>
                      <m:rad>
                        <m:radPr>
                          <m:degHide m:val="on"/>
                          <m:ctrlPr>
                            <a:rPr lang="es-ES" i="1">
                              <a:latin typeface="Cambria Math"/>
                            </a:rPr>
                          </m:ctrlPr>
                        </m:radPr>
                        <m:deg/>
                        <m:e>
                          <m:r>
                            <a:rPr lang="es-ES_tradnl" i="1">
                              <a:latin typeface="Cambria Math"/>
                            </a:rPr>
                            <m:t>2∗</m:t>
                          </m:r>
                          <m:f>
                            <m:fPr>
                              <m:ctrlPr>
                                <a:rPr lang="es-ES" i="1">
                                  <a:latin typeface="Cambria Math"/>
                                </a:rPr>
                              </m:ctrlPr>
                            </m:fPr>
                            <m:num>
                              <m:r>
                                <a:rPr lang="es-ES_tradnl" i="1">
                                  <a:latin typeface="Cambria Math"/>
                                </a:rPr>
                                <m:t>𝑇</m:t>
                              </m:r>
                              <m:r>
                                <a:rPr lang="es-ES_tradnl" i="1">
                                  <a:latin typeface="Cambria Math"/>
                                </a:rPr>
                                <m:t>∗</m:t>
                              </m:r>
                              <m:r>
                                <a:rPr lang="es-ES_tradnl" i="1">
                                  <a:latin typeface="Cambria Math"/>
                                </a:rPr>
                                <m:t>𝐹</m:t>
                              </m:r>
                            </m:num>
                            <m:den>
                              <m:r>
                                <a:rPr lang="es-ES_tradnl" i="1">
                                  <a:latin typeface="Cambria Math"/>
                                </a:rPr>
                                <m:t>𝐾</m:t>
                              </m:r>
                            </m:den>
                          </m:f>
                        </m:e>
                      </m:rad>
                    </m:oMath>
                  </m:oMathPara>
                </a14:m>
                <a:endParaRPr lang="es-ES" dirty="0"/>
              </a:p>
            </p:txBody>
          </p:sp>
        </mc:Choice>
        <mc:Fallback xmlns="">
          <p:sp>
            <p:nvSpPr>
              <p:cNvPr id="8" name="7 Rectángulo"/>
              <p:cNvSpPr>
                <a:spLocks noRot="1" noChangeAspect="1" noMove="1" noResize="1" noEditPoints="1" noAdjustHandles="1" noChangeArrowheads="1" noChangeShapeType="1" noTextEdit="1"/>
              </p:cNvSpPr>
              <p:nvPr/>
            </p:nvSpPr>
            <p:spPr>
              <a:xfrm>
                <a:off x="6390708" y="5283027"/>
                <a:ext cx="1792606" cy="910699"/>
              </a:xfrm>
              <a:prstGeom prst="rect">
                <a:avLst/>
              </a:prstGeom>
              <a:blipFill rotWithShape="1">
                <a:blip r:embed="rId4"/>
                <a:stretch>
                  <a:fillRect/>
                </a:stretch>
              </a:blipFill>
            </p:spPr>
            <p:txBody>
              <a:bodyPr/>
              <a:lstStyle/>
              <a:p>
                <a:r>
                  <a:rPr lang="es-ES">
                    <a:noFill/>
                  </a:rPr>
                  <a:t> </a:t>
                </a:r>
              </a:p>
            </p:txBody>
          </p:sp>
        </mc:Fallback>
      </mc:AlternateContent>
      <p:sp>
        <p:nvSpPr>
          <p:cNvPr id="9" name="8 Flecha derecha"/>
          <p:cNvSpPr/>
          <p:nvPr/>
        </p:nvSpPr>
        <p:spPr>
          <a:xfrm>
            <a:off x="5781772" y="5316589"/>
            <a:ext cx="360040" cy="200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CuadroTexto"/>
          <p:cNvSpPr txBox="1"/>
          <p:nvPr/>
        </p:nvSpPr>
        <p:spPr>
          <a:xfrm>
            <a:off x="5961792" y="2543418"/>
            <a:ext cx="165618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b="1" dirty="0" smtClean="0"/>
              <a:t>CO = </a:t>
            </a:r>
            <a:r>
              <a:rPr lang="es-ES" dirty="0"/>
              <a:t>(C/2)*</a:t>
            </a:r>
            <a:r>
              <a:rPr lang="es-ES" dirty="0" smtClean="0"/>
              <a:t>K</a:t>
            </a:r>
            <a:endParaRPr lang="es-ES" dirty="0"/>
          </a:p>
        </p:txBody>
      </p:sp>
      <p:sp>
        <p:nvSpPr>
          <p:cNvPr id="11" name="10 Flecha derecha"/>
          <p:cNvSpPr/>
          <p:nvPr/>
        </p:nvSpPr>
        <p:spPr>
          <a:xfrm>
            <a:off x="5508104" y="2712695"/>
            <a:ext cx="360040" cy="200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921587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003232" cy="850106"/>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s-ES" sz="3200" dirty="0" err="1" smtClean="0">
                <a:solidFill>
                  <a:schemeClr val="bg1"/>
                </a:solidFill>
                <a:latin typeface="Lucida Bright" pitchFamily="18" charset="0"/>
              </a:rPr>
              <a:t>Backtesting</a:t>
            </a:r>
            <a:r>
              <a:rPr lang="es-ES" sz="3200" dirty="0" smtClean="0">
                <a:solidFill>
                  <a:schemeClr val="bg1"/>
                </a:solidFill>
                <a:latin typeface="Lucida Bright" pitchFamily="18" charset="0"/>
              </a:rPr>
              <a:t> Modelo </a:t>
            </a:r>
            <a:r>
              <a:rPr lang="es-ES" sz="3200" dirty="0" err="1" smtClean="0">
                <a:solidFill>
                  <a:schemeClr val="bg1"/>
                </a:solidFill>
                <a:latin typeface="Lucida Bright" pitchFamily="18" charset="0"/>
              </a:rPr>
              <a:t>Baumol</a:t>
            </a:r>
            <a:r>
              <a:rPr lang="es-ES" sz="3200" dirty="0" smtClean="0">
                <a:solidFill>
                  <a:schemeClr val="bg1"/>
                </a:solidFill>
                <a:latin typeface="Lucida Bright" pitchFamily="18" charset="0"/>
              </a:rPr>
              <a:t> 2009:</a:t>
            </a:r>
            <a:endParaRPr lang="es-ES" sz="3200" dirty="0">
              <a:solidFill>
                <a:schemeClr val="bg1"/>
              </a:solidFill>
              <a:latin typeface="Lucida Bright" pitchFamily="18" charset="0"/>
            </a:endParaRPr>
          </a:p>
        </p:txBody>
      </p:sp>
      <p:graphicFrame>
        <p:nvGraphicFramePr>
          <p:cNvPr id="8" name="3 Marcador de contenido"/>
          <p:cNvGraphicFramePr>
            <a:graphicFrameLocks noGrp="1"/>
          </p:cNvGraphicFramePr>
          <p:nvPr>
            <p:ph idx="1"/>
            <p:extLst>
              <p:ext uri="{D42A27DB-BD31-4B8C-83A1-F6EECF244321}">
                <p14:modId xmlns:p14="http://schemas.microsoft.com/office/powerpoint/2010/main" val="2075534243"/>
              </p:ext>
            </p:extLst>
          </p:nvPr>
        </p:nvGraphicFramePr>
        <p:xfrm>
          <a:off x="2915816" y="1518486"/>
          <a:ext cx="6076248" cy="5029200"/>
        </p:xfrm>
        <a:graphic>
          <a:graphicData uri="http://schemas.openxmlformats.org/drawingml/2006/table">
            <a:tbl>
              <a:tblPr firstRow="1" firstCol="1" bandRow="1">
                <a:tableStyleId>{9DCAF9ED-07DC-4A11-8D7F-57B35C25682E}</a:tableStyleId>
              </a:tblPr>
              <a:tblGrid>
                <a:gridCol w="927016"/>
                <a:gridCol w="1093049"/>
                <a:gridCol w="1120723"/>
                <a:gridCol w="1096800"/>
                <a:gridCol w="1060765"/>
                <a:gridCol w="777895"/>
              </a:tblGrid>
              <a:tr h="310623">
                <a:tc>
                  <a:txBody>
                    <a:bodyPr/>
                    <a:lstStyle/>
                    <a:p>
                      <a:pPr algn="ctr">
                        <a:lnSpc>
                          <a:spcPct val="200000"/>
                        </a:lnSpc>
                        <a:spcBef>
                          <a:spcPts val="1200"/>
                        </a:spcBef>
                        <a:spcAft>
                          <a:spcPts val="0"/>
                        </a:spcAft>
                      </a:pPr>
                      <a:r>
                        <a:rPr lang="es-ES" sz="1100" dirty="0">
                          <a:effectLst/>
                        </a:rPr>
                        <a:t>Mes</a:t>
                      </a:r>
                      <a:endParaRPr lang="es-ES" sz="1100" b="1" dirty="0">
                        <a:effectLst/>
                        <a:latin typeface="Times New Roman"/>
                        <a:ea typeface="Calibri"/>
                      </a:endParaRPr>
                    </a:p>
                  </a:txBody>
                  <a:tcPr marL="44002" marR="44002" marT="0" marB="0" anchor="ctr"/>
                </a:tc>
                <a:tc>
                  <a:txBody>
                    <a:bodyPr/>
                    <a:lstStyle/>
                    <a:p>
                      <a:pPr algn="ctr">
                        <a:lnSpc>
                          <a:spcPct val="200000"/>
                        </a:lnSpc>
                        <a:spcBef>
                          <a:spcPts val="1200"/>
                        </a:spcBef>
                        <a:spcAft>
                          <a:spcPts val="0"/>
                        </a:spcAft>
                      </a:pPr>
                      <a:r>
                        <a:rPr lang="es-ES" sz="1100" dirty="0">
                          <a:effectLst/>
                        </a:rPr>
                        <a:t>Saldo inicial </a:t>
                      </a:r>
                      <a:endParaRPr lang="es-ES" sz="1100" b="1" dirty="0">
                        <a:effectLst/>
                        <a:latin typeface="Times New Roman"/>
                        <a:ea typeface="Calibri"/>
                      </a:endParaRPr>
                    </a:p>
                  </a:txBody>
                  <a:tcPr marL="44002" marR="44002" marT="0" marB="0" anchor="b"/>
                </a:tc>
                <a:tc>
                  <a:txBody>
                    <a:bodyPr/>
                    <a:lstStyle/>
                    <a:p>
                      <a:pPr algn="ctr">
                        <a:lnSpc>
                          <a:spcPct val="200000"/>
                        </a:lnSpc>
                        <a:spcBef>
                          <a:spcPts val="1200"/>
                        </a:spcBef>
                        <a:spcAft>
                          <a:spcPts val="0"/>
                        </a:spcAft>
                      </a:pPr>
                      <a:r>
                        <a:rPr lang="es-ES" sz="1100">
                          <a:effectLst/>
                        </a:rPr>
                        <a:t>Saldo medio</a:t>
                      </a:r>
                      <a:endParaRPr lang="es-ES" sz="1100" b="1">
                        <a:effectLst/>
                        <a:latin typeface="Times New Roman"/>
                        <a:ea typeface="Calibri"/>
                      </a:endParaRPr>
                    </a:p>
                  </a:txBody>
                  <a:tcPr marL="44002" marR="44002" marT="0" marB="0" anchor="b"/>
                </a:tc>
                <a:tc>
                  <a:txBody>
                    <a:bodyPr/>
                    <a:lstStyle/>
                    <a:p>
                      <a:pPr algn="ctr">
                        <a:lnSpc>
                          <a:spcPct val="200000"/>
                        </a:lnSpc>
                        <a:spcBef>
                          <a:spcPts val="1200"/>
                        </a:spcBef>
                        <a:spcAft>
                          <a:spcPts val="0"/>
                        </a:spcAft>
                      </a:pPr>
                      <a:r>
                        <a:rPr lang="es-ES" sz="1100" dirty="0">
                          <a:effectLst/>
                        </a:rPr>
                        <a:t>Costo de</a:t>
                      </a:r>
                      <a:endParaRPr lang="es-ES" sz="1100" b="1" dirty="0">
                        <a:effectLst/>
                        <a:latin typeface="Times New Roman"/>
                        <a:ea typeface="Calibri"/>
                      </a:endParaRPr>
                    </a:p>
                  </a:txBody>
                  <a:tcPr marL="44002" marR="44002" marT="0" marB="0" anchor="b"/>
                </a:tc>
                <a:tc>
                  <a:txBody>
                    <a:bodyPr/>
                    <a:lstStyle/>
                    <a:p>
                      <a:pPr algn="ctr">
                        <a:lnSpc>
                          <a:spcPct val="200000"/>
                        </a:lnSpc>
                        <a:spcBef>
                          <a:spcPts val="1200"/>
                        </a:spcBef>
                        <a:spcAft>
                          <a:spcPts val="0"/>
                        </a:spcAft>
                      </a:pPr>
                      <a:r>
                        <a:rPr lang="es-ES" sz="1100">
                          <a:effectLst/>
                        </a:rPr>
                        <a:t>Costos</a:t>
                      </a:r>
                      <a:endParaRPr lang="es-ES" sz="1100" b="1">
                        <a:effectLst/>
                        <a:latin typeface="Times New Roman"/>
                        <a:ea typeface="Calibri"/>
                      </a:endParaRPr>
                    </a:p>
                  </a:txBody>
                  <a:tcPr marL="44002" marR="44002" marT="0" marB="0" anchor="b"/>
                </a:tc>
                <a:tc>
                  <a:txBody>
                    <a:bodyPr/>
                    <a:lstStyle/>
                    <a:p>
                      <a:pPr algn="ctr">
                        <a:lnSpc>
                          <a:spcPct val="200000"/>
                        </a:lnSpc>
                        <a:spcBef>
                          <a:spcPts val="1200"/>
                        </a:spcBef>
                        <a:spcAft>
                          <a:spcPts val="0"/>
                        </a:spcAft>
                      </a:pPr>
                      <a:r>
                        <a:rPr lang="es-ES" sz="1100">
                          <a:effectLst/>
                        </a:rPr>
                        <a:t>Costo</a:t>
                      </a:r>
                      <a:endParaRPr lang="es-ES" sz="1100" b="1">
                        <a:effectLst/>
                        <a:latin typeface="Times New Roman"/>
                        <a:ea typeface="Calibri"/>
                      </a:endParaRPr>
                    </a:p>
                  </a:txBody>
                  <a:tcPr marL="44002" marR="44002" marT="0" marB="0" anchor="b"/>
                </a:tc>
              </a:tr>
              <a:tr h="310623">
                <a:tc>
                  <a:txBody>
                    <a:bodyPr/>
                    <a:lstStyle/>
                    <a:p>
                      <a:endParaRPr lang="es-ES" sz="1100" b="1">
                        <a:effectLst/>
                        <a:latin typeface="Calibri"/>
                      </a:endParaRPr>
                    </a:p>
                  </a:txBody>
                  <a:tcPr marL="44002" marR="44002" marT="0" marB="0" anchor="ctr"/>
                </a:tc>
                <a:tc>
                  <a:txBody>
                    <a:bodyPr/>
                    <a:lstStyle/>
                    <a:p>
                      <a:pPr algn="ctr">
                        <a:lnSpc>
                          <a:spcPct val="200000"/>
                        </a:lnSpc>
                        <a:spcBef>
                          <a:spcPts val="1200"/>
                        </a:spcBef>
                        <a:spcAft>
                          <a:spcPts val="0"/>
                        </a:spcAft>
                      </a:pPr>
                      <a:r>
                        <a:rPr lang="es-ES" sz="1100" dirty="0">
                          <a:effectLst/>
                        </a:rPr>
                        <a:t>de efectivo</a:t>
                      </a:r>
                      <a:endParaRPr lang="es-ES" sz="1100" b="1" dirty="0">
                        <a:effectLst/>
                        <a:latin typeface="Times New Roman"/>
                        <a:ea typeface="Calibri"/>
                      </a:endParaRPr>
                    </a:p>
                  </a:txBody>
                  <a:tcPr marL="44002" marR="44002" marT="0" marB="0" anchor="b"/>
                </a:tc>
                <a:tc>
                  <a:txBody>
                    <a:bodyPr/>
                    <a:lstStyle/>
                    <a:p>
                      <a:pPr algn="ctr">
                        <a:lnSpc>
                          <a:spcPct val="200000"/>
                        </a:lnSpc>
                        <a:spcBef>
                          <a:spcPts val="1200"/>
                        </a:spcBef>
                        <a:spcAft>
                          <a:spcPts val="0"/>
                        </a:spcAft>
                      </a:pPr>
                      <a:r>
                        <a:rPr lang="es-ES" sz="1100">
                          <a:effectLst/>
                        </a:rPr>
                        <a:t>efectivo</a:t>
                      </a:r>
                      <a:endParaRPr lang="es-ES" sz="1100" b="1">
                        <a:effectLst/>
                        <a:latin typeface="Times New Roman"/>
                        <a:ea typeface="Calibri"/>
                      </a:endParaRPr>
                    </a:p>
                  </a:txBody>
                  <a:tcPr marL="44002" marR="44002" marT="0" marB="0" anchor="b"/>
                </a:tc>
                <a:tc>
                  <a:txBody>
                    <a:bodyPr/>
                    <a:lstStyle/>
                    <a:p>
                      <a:pPr algn="ctr">
                        <a:lnSpc>
                          <a:spcPct val="200000"/>
                        </a:lnSpc>
                        <a:spcBef>
                          <a:spcPts val="1200"/>
                        </a:spcBef>
                        <a:spcAft>
                          <a:spcPts val="0"/>
                        </a:spcAft>
                      </a:pPr>
                      <a:r>
                        <a:rPr lang="es-ES" sz="1100">
                          <a:effectLst/>
                        </a:rPr>
                        <a:t>oportunidad</a:t>
                      </a:r>
                      <a:endParaRPr lang="es-ES" sz="1100" b="1">
                        <a:effectLst/>
                        <a:latin typeface="Times New Roman"/>
                        <a:ea typeface="Calibri"/>
                      </a:endParaRPr>
                    </a:p>
                  </a:txBody>
                  <a:tcPr marL="44002" marR="44002" marT="0" marB="0" anchor="b"/>
                </a:tc>
                <a:tc>
                  <a:txBody>
                    <a:bodyPr/>
                    <a:lstStyle/>
                    <a:p>
                      <a:pPr algn="ctr">
                        <a:lnSpc>
                          <a:spcPct val="200000"/>
                        </a:lnSpc>
                        <a:spcBef>
                          <a:spcPts val="1200"/>
                        </a:spcBef>
                        <a:spcAft>
                          <a:spcPts val="0"/>
                        </a:spcAft>
                      </a:pPr>
                      <a:r>
                        <a:rPr lang="es-ES" sz="1100">
                          <a:effectLst/>
                        </a:rPr>
                        <a:t>comercial</a:t>
                      </a:r>
                      <a:endParaRPr lang="es-ES" sz="1100" b="1">
                        <a:effectLst/>
                        <a:latin typeface="Times New Roman"/>
                        <a:ea typeface="Calibri"/>
                      </a:endParaRPr>
                    </a:p>
                  </a:txBody>
                  <a:tcPr marL="44002" marR="44002" marT="0" marB="0" anchor="b"/>
                </a:tc>
                <a:tc>
                  <a:txBody>
                    <a:bodyPr/>
                    <a:lstStyle/>
                    <a:p>
                      <a:pPr algn="ctr">
                        <a:lnSpc>
                          <a:spcPct val="200000"/>
                        </a:lnSpc>
                        <a:spcBef>
                          <a:spcPts val="1200"/>
                        </a:spcBef>
                        <a:spcAft>
                          <a:spcPts val="0"/>
                        </a:spcAft>
                      </a:pPr>
                      <a:r>
                        <a:rPr lang="es-ES" sz="1100">
                          <a:effectLst/>
                        </a:rPr>
                        <a:t>total</a:t>
                      </a:r>
                      <a:endParaRPr lang="es-ES" sz="1100" b="1">
                        <a:effectLst/>
                        <a:latin typeface="Times New Roman"/>
                        <a:ea typeface="Calibri"/>
                      </a:endParaRPr>
                    </a:p>
                  </a:txBody>
                  <a:tcPr marL="44002" marR="44002" marT="0" marB="0" anchor="b"/>
                </a:tc>
              </a:tr>
              <a:tr h="310623">
                <a:tc>
                  <a:txBody>
                    <a:bodyPr/>
                    <a:lstStyle/>
                    <a:p>
                      <a:pPr algn="ctr">
                        <a:lnSpc>
                          <a:spcPct val="200000"/>
                        </a:lnSpc>
                        <a:spcBef>
                          <a:spcPts val="1200"/>
                        </a:spcBef>
                        <a:spcAft>
                          <a:spcPts val="0"/>
                        </a:spcAft>
                      </a:pPr>
                      <a:r>
                        <a:rPr lang="es-ES" sz="1100">
                          <a:effectLst/>
                        </a:rPr>
                        <a:t> </a:t>
                      </a:r>
                      <a:endParaRPr lang="es-ES" sz="1100" b="1">
                        <a:effectLst/>
                        <a:latin typeface="Times New Roman"/>
                        <a:ea typeface="Calibri"/>
                      </a:endParaRPr>
                    </a:p>
                  </a:txBody>
                  <a:tcPr marL="44002" marR="44002" marT="0" marB="0" anchor="ctr"/>
                </a:tc>
                <a:tc>
                  <a:txBody>
                    <a:bodyPr/>
                    <a:lstStyle/>
                    <a:p>
                      <a:pPr algn="ctr">
                        <a:lnSpc>
                          <a:spcPct val="200000"/>
                        </a:lnSpc>
                        <a:spcBef>
                          <a:spcPts val="1200"/>
                        </a:spcBef>
                        <a:spcAft>
                          <a:spcPts val="0"/>
                        </a:spcAft>
                      </a:pPr>
                      <a:r>
                        <a:rPr lang="es-ES" sz="1100">
                          <a:effectLst/>
                        </a:rPr>
                        <a:t>C</a:t>
                      </a:r>
                      <a:endParaRPr lang="es-ES" sz="1100" b="1">
                        <a:effectLst/>
                        <a:latin typeface="Times New Roman"/>
                        <a:ea typeface="Calibri"/>
                      </a:endParaRPr>
                    </a:p>
                  </a:txBody>
                  <a:tcPr marL="44002" marR="44002" marT="0" marB="0" anchor="b"/>
                </a:tc>
                <a:tc>
                  <a:txBody>
                    <a:bodyPr/>
                    <a:lstStyle/>
                    <a:p>
                      <a:pPr algn="ctr">
                        <a:lnSpc>
                          <a:spcPct val="200000"/>
                        </a:lnSpc>
                        <a:spcBef>
                          <a:spcPts val="1200"/>
                        </a:spcBef>
                        <a:spcAft>
                          <a:spcPts val="0"/>
                        </a:spcAft>
                      </a:pPr>
                      <a:r>
                        <a:rPr lang="es-ES" sz="1100">
                          <a:effectLst/>
                        </a:rPr>
                        <a:t>C/2</a:t>
                      </a:r>
                      <a:endParaRPr lang="es-ES" sz="1100" b="1">
                        <a:effectLst/>
                        <a:latin typeface="Times New Roman"/>
                        <a:ea typeface="Calibri"/>
                      </a:endParaRPr>
                    </a:p>
                  </a:txBody>
                  <a:tcPr marL="44002" marR="44002" marT="0" marB="0" anchor="b"/>
                </a:tc>
                <a:tc>
                  <a:txBody>
                    <a:bodyPr/>
                    <a:lstStyle/>
                    <a:p>
                      <a:pPr algn="ctr">
                        <a:lnSpc>
                          <a:spcPct val="200000"/>
                        </a:lnSpc>
                        <a:spcBef>
                          <a:spcPts val="1200"/>
                        </a:spcBef>
                        <a:spcAft>
                          <a:spcPts val="0"/>
                        </a:spcAft>
                      </a:pPr>
                      <a:r>
                        <a:rPr lang="es-ES" sz="1100">
                          <a:effectLst/>
                        </a:rPr>
                        <a:t>CO=(C/2)*K</a:t>
                      </a:r>
                      <a:endParaRPr lang="es-ES" sz="1100" b="1">
                        <a:effectLst/>
                        <a:latin typeface="Times New Roman"/>
                        <a:ea typeface="Calibri"/>
                      </a:endParaRPr>
                    </a:p>
                  </a:txBody>
                  <a:tcPr marL="44002" marR="44002" marT="0" marB="0" anchor="b"/>
                </a:tc>
                <a:tc>
                  <a:txBody>
                    <a:bodyPr/>
                    <a:lstStyle/>
                    <a:p>
                      <a:pPr algn="ctr">
                        <a:lnSpc>
                          <a:spcPct val="200000"/>
                        </a:lnSpc>
                        <a:spcBef>
                          <a:spcPts val="1200"/>
                        </a:spcBef>
                        <a:spcAft>
                          <a:spcPts val="0"/>
                        </a:spcAft>
                      </a:pPr>
                      <a:r>
                        <a:rPr lang="es-ES" sz="1100">
                          <a:effectLst/>
                        </a:rPr>
                        <a:t>CC=(T/C)*F</a:t>
                      </a:r>
                      <a:endParaRPr lang="es-ES" sz="1100" b="1">
                        <a:effectLst/>
                        <a:latin typeface="Times New Roman"/>
                        <a:ea typeface="Calibri"/>
                      </a:endParaRPr>
                    </a:p>
                  </a:txBody>
                  <a:tcPr marL="44002" marR="44002" marT="0" marB="0" anchor="b"/>
                </a:tc>
                <a:tc>
                  <a:txBody>
                    <a:bodyPr/>
                    <a:lstStyle/>
                    <a:p>
                      <a:pPr algn="ctr">
                        <a:lnSpc>
                          <a:spcPct val="200000"/>
                        </a:lnSpc>
                        <a:spcBef>
                          <a:spcPts val="1200"/>
                        </a:spcBef>
                        <a:spcAft>
                          <a:spcPts val="0"/>
                        </a:spcAft>
                      </a:pPr>
                      <a:r>
                        <a:rPr lang="es-ES" sz="1100" dirty="0">
                          <a:effectLst/>
                        </a:rPr>
                        <a:t>CT</a:t>
                      </a:r>
                      <a:endParaRPr lang="es-ES" sz="1100" b="1" dirty="0">
                        <a:effectLst/>
                        <a:latin typeface="Times New Roman"/>
                        <a:ea typeface="Calibri"/>
                      </a:endParaRPr>
                    </a:p>
                  </a:txBody>
                  <a:tcPr marL="44002" marR="44002" marT="0" marB="0" anchor="b"/>
                </a:tc>
              </a:tr>
              <a:tr h="284738">
                <a:tc>
                  <a:txBody>
                    <a:bodyPr/>
                    <a:lstStyle/>
                    <a:p>
                      <a:pPr algn="ctr">
                        <a:lnSpc>
                          <a:spcPct val="200000"/>
                        </a:lnSpc>
                        <a:spcBef>
                          <a:spcPts val="1200"/>
                        </a:spcBef>
                        <a:spcAft>
                          <a:spcPts val="0"/>
                        </a:spcAft>
                      </a:pPr>
                      <a:r>
                        <a:rPr lang="es-ES" sz="1100">
                          <a:effectLst/>
                        </a:rPr>
                        <a:t>Enero</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58.322.174</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dirty="0">
                          <a:effectLst/>
                        </a:rPr>
                        <a:t>29.161.087</a:t>
                      </a:r>
                      <a:endParaRPr lang="es-ES" sz="1100" dirty="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149.013</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116.803</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265.816</a:t>
                      </a:r>
                      <a:endParaRPr lang="es-ES" sz="1100">
                        <a:effectLst/>
                        <a:latin typeface="Times New Roman"/>
                        <a:ea typeface="Calibri"/>
                      </a:endParaRPr>
                    </a:p>
                  </a:txBody>
                  <a:tcPr marL="44002" marR="44002" marT="0" marB="0" anchor="b"/>
                </a:tc>
              </a:tr>
              <a:tr h="284738">
                <a:tc>
                  <a:txBody>
                    <a:bodyPr/>
                    <a:lstStyle/>
                    <a:p>
                      <a:pPr algn="ctr">
                        <a:lnSpc>
                          <a:spcPct val="200000"/>
                        </a:lnSpc>
                        <a:spcBef>
                          <a:spcPts val="1200"/>
                        </a:spcBef>
                        <a:spcAft>
                          <a:spcPts val="0"/>
                        </a:spcAft>
                      </a:pPr>
                      <a:r>
                        <a:rPr lang="es-ES" sz="1100" dirty="0">
                          <a:effectLst/>
                        </a:rPr>
                        <a:t>Febrero</a:t>
                      </a:r>
                      <a:endParaRPr lang="es-ES" sz="1100" dirty="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dirty="0">
                          <a:effectLst/>
                        </a:rPr>
                        <a:t>67.854.308</a:t>
                      </a:r>
                      <a:endParaRPr lang="es-ES" sz="1100" dirty="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33.927.154</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173.368</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100.395</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273.763</a:t>
                      </a:r>
                      <a:endParaRPr lang="es-ES" sz="1100">
                        <a:effectLst/>
                        <a:latin typeface="Times New Roman"/>
                        <a:ea typeface="Calibri"/>
                      </a:endParaRPr>
                    </a:p>
                  </a:txBody>
                  <a:tcPr marL="44002" marR="44002" marT="0" marB="0" anchor="b"/>
                </a:tc>
              </a:tr>
              <a:tr h="284738">
                <a:tc>
                  <a:txBody>
                    <a:bodyPr/>
                    <a:lstStyle/>
                    <a:p>
                      <a:pPr algn="ctr">
                        <a:lnSpc>
                          <a:spcPct val="200000"/>
                        </a:lnSpc>
                        <a:spcBef>
                          <a:spcPts val="1200"/>
                        </a:spcBef>
                        <a:spcAft>
                          <a:spcPts val="0"/>
                        </a:spcAft>
                      </a:pPr>
                      <a:r>
                        <a:rPr lang="es-ES" sz="1100">
                          <a:effectLst/>
                        </a:rPr>
                        <a:t>Marzo</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77.386.441</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38.693.220</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197.722</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88.029</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285.751</a:t>
                      </a:r>
                      <a:endParaRPr lang="es-ES" sz="1100">
                        <a:effectLst/>
                        <a:latin typeface="Times New Roman"/>
                        <a:ea typeface="Calibri"/>
                      </a:endParaRPr>
                    </a:p>
                  </a:txBody>
                  <a:tcPr marL="44002" marR="44002" marT="0" marB="0" anchor="b"/>
                </a:tc>
              </a:tr>
              <a:tr h="284738">
                <a:tc>
                  <a:txBody>
                    <a:bodyPr/>
                    <a:lstStyle/>
                    <a:p>
                      <a:pPr algn="ctr">
                        <a:lnSpc>
                          <a:spcPct val="200000"/>
                        </a:lnSpc>
                        <a:spcBef>
                          <a:spcPts val="1200"/>
                        </a:spcBef>
                        <a:spcAft>
                          <a:spcPts val="0"/>
                        </a:spcAft>
                      </a:pPr>
                      <a:r>
                        <a:rPr lang="es-ES" sz="1100">
                          <a:effectLst/>
                        </a:rPr>
                        <a:t>Abril</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86.918.574</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43.459.287</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222.077</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78.375</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300.452</a:t>
                      </a:r>
                      <a:endParaRPr lang="es-ES" sz="1100">
                        <a:effectLst/>
                        <a:latin typeface="Times New Roman"/>
                        <a:ea typeface="Calibri"/>
                      </a:endParaRPr>
                    </a:p>
                  </a:txBody>
                  <a:tcPr marL="44002" marR="44002" marT="0" marB="0" anchor="b"/>
                </a:tc>
              </a:tr>
              <a:tr h="284738">
                <a:tc>
                  <a:txBody>
                    <a:bodyPr/>
                    <a:lstStyle/>
                    <a:p>
                      <a:pPr algn="ctr">
                        <a:lnSpc>
                          <a:spcPct val="200000"/>
                        </a:lnSpc>
                        <a:spcBef>
                          <a:spcPts val="1200"/>
                        </a:spcBef>
                        <a:spcAft>
                          <a:spcPts val="0"/>
                        </a:spcAft>
                      </a:pPr>
                      <a:r>
                        <a:rPr lang="es-ES" sz="1100">
                          <a:effectLst/>
                        </a:rPr>
                        <a:t>Mayo</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96.450.707</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48.225.354</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246.432</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70.629</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317.061</a:t>
                      </a:r>
                      <a:endParaRPr lang="es-ES" sz="1100">
                        <a:effectLst/>
                        <a:latin typeface="Times New Roman"/>
                        <a:ea typeface="Calibri"/>
                      </a:endParaRPr>
                    </a:p>
                  </a:txBody>
                  <a:tcPr marL="44002" marR="44002" marT="0" marB="0" anchor="b"/>
                </a:tc>
              </a:tr>
              <a:tr h="284738">
                <a:tc>
                  <a:txBody>
                    <a:bodyPr/>
                    <a:lstStyle/>
                    <a:p>
                      <a:pPr algn="ctr">
                        <a:lnSpc>
                          <a:spcPct val="200000"/>
                        </a:lnSpc>
                        <a:spcBef>
                          <a:spcPts val="1200"/>
                        </a:spcBef>
                        <a:spcAft>
                          <a:spcPts val="0"/>
                        </a:spcAft>
                      </a:pPr>
                      <a:r>
                        <a:rPr lang="es-ES" sz="1100">
                          <a:effectLst/>
                        </a:rPr>
                        <a:t>Junio</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105.982.840</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52.991.420</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270.786</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64.277</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335.063</a:t>
                      </a:r>
                      <a:endParaRPr lang="es-ES" sz="1100">
                        <a:effectLst/>
                        <a:latin typeface="Times New Roman"/>
                        <a:ea typeface="Calibri"/>
                      </a:endParaRPr>
                    </a:p>
                  </a:txBody>
                  <a:tcPr marL="44002" marR="44002" marT="0" marB="0" anchor="b"/>
                </a:tc>
              </a:tr>
              <a:tr h="284738">
                <a:tc>
                  <a:txBody>
                    <a:bodyPr/>
                    <a:lstStyle/>
                    <a:p>
                      <a:pPr algn="ctr">
                        <a:lnSpc>
                          <a:spcPct val="200000"/>
                        </a:lnSpc>
                        <a:spcBef>
                          <a:spcPts val="1200"/>
                        </a:spcBef>
                        <a:spcAft>
                          <a:spcPts val="0"/>
                        </a:spcAft>
                      </a:pPr>
                      <a:r>
                        <a:rPr lang="es-ES" sz="1100">
                          <a:effectLst/>
                        </a:rPr>
                        <a:t>Julio</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dirty="0">
                          <a:effectLst/>
                        </a:rPr>
                        <a:t>115.514.973</a:t>
                      </a:r>
                      <a:endParaRPr lang="es-ES" sz="1100" dirty="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57.757.487</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295.141</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58.973</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354.113</a:t>
                      </a:r>
                      <a:endParaRPr lang="es-ES" sz="1100">
                        <a:effectLst/>
                        <a:latin typeface="Times New Roman"/>
                        <a:ea typeface="Calibri"/>
                      </a:endParaRPr>
                    </a:p>
                  </a:txBody>
                  <a:tcPr marL="44002" marR="44002" marT="0" marB="0" anchor="b"/>
                </a:tc>
              </a:tr>
              <a:tr h="284738">
                <a:tc>
                  <a:txBody>
                    <a:bodyPr/>
                    <a:lstStyle/>
                    <a:p>
                      <a:pPr algn="ctr">
                        <a:lnSpc>
                          <a:spcPct val="200000"/>
                        </a:lnSpc>
                        <a:spcBef>
                          <a:spcPts val="1200"/>
                        </a:spcBef>
                        <a:spcAft>
                          <a:spcPts val="0"/>
                        </a:spcAft>
                      </a:pPr>
                      <a:r>
                        <a:rPr lang="es-ES" sz="1100" dirty="0">
                          <a:effectLst/>
                        </a:rPr>
                        <a:t>Agosto</a:t>
                      </a:r>
                      <a:endParaRPr lang="es-ES" sz="1100" dirty="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125.047.107</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62.523.553</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319.495</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54.477</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373.973</a:t>
                      </a:r>
                      <a:endParaRPr lang="es-ES" sz="1100">
                        <a:effectLst/>
                        <a:latin typeface="Times New Roman"/>
                        <a:ea typeface="Calibri"/>
                      </a:endParaRPr>
                    </a:p>
                  </a:txBody>
                  <a:tcPr marL="44002" marR="44002" marT="0" marB="0" anchor="b"/>
                </a:tc>
              </a:tr>
              <a:tr h="284738">
                <a:tc>
                  <a:txBody>
                    <a:bodyPr/>
                    <a:lstStyle/>
                    <a:p>
                      <a:pPr algn="ctr">
                        <a:lnSpc>
                          <a:spcPct val="200000"/>
                        </a:lnSpc>
                        <a:spcBef>
                          <a:spcPts val="1200"/>
                        </a:spcBef>
                        <a:spcAft>
                          <a:spcPts val="0"/>
                        </a:spcAft>
                      </a:pPr>
                      <a:r>
                        <a:rPr lang="es-ES" sz="1100">
                          <a:effectLst/>
                        </a:rPr>
                        <a:t>Septiembre</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134.579.240</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67.289.620</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343.850</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50.619</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394.469</a:t>
                      </a:r>
                      <a:endParaRPr lang="es-ES" sz="1100">
                        <a:effectLst/>
                        <a:latin typeface="Times New Roman"/>
                        <a:ea typeface="Calibri"/>
                      </a:endParaRPr>
                    </a:p>
                  </a:txBody>
                  <a:tcPr marL="44002" marR="44002" marT="0" marB="0" anchor="b"/>
                </a:tc>
              </a:tr>
              <a:tr h="284738">
                <a:tc>
                  <a:txBody>
                    <a:bodyPr/>
                    <a:lstStyle/>
                    <a:p>
                      <a:pPr algn="ctr">
                        <a:lnSpc>
                          <a:spcPct val="200000"/>
                        </a:lnSpc>
                        <a:spcBef>
                          <a:spcPts val="1200"/>
                        </a:spcBef>
                        <a:spcAft>
                          <a:spcPts val="0"/>
                        </a:spcAft>
                      </a:pPr>
                      <a:r>
                        <a:rPr lang="es-ES" sz="1100">
                          <a:effectLst/>
                        </a:rPr>
                        <a:t>Octubre</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144.111.373</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72.055.686</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368.205</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47.270</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415.475</a:t>
                      </a:r>
                      <a:endParaRPr lang="es-ES" sz="1100">
                        <a:effectLst/>
                        <a:latin typeface="Times New Roman"/>
                        <a:ea typeface="Calibri"/>
                      </a:endParaRPr>
                    </a:p>
                  </a:txBody>
                  <a:tcPr marL="44002" marR="44002" marT="0" marB="0" anchor="b"/>
                </a:tc>
              </a:tr>
              <a:tr h="284738">
                <a:tc>
                  <a:txBody>
                    <a:bodyPr/>
                    <a:lstStyle/>
                    <a:p>
                      <a:pPr algn="ctr">
                        <a:lnSpc>
                          <a:spcPct val="200000"/>
                        </a:lnSpc>
                        <a:spcBef>
                          <a:spcPts val="1200"/>
                        </a:spcBef>
                        <a:spcAft>
                          <a:spcPts val="0"/>
                        </a:spcAft>
                      </a:pPr>
                      <a:r>
                        <a:rPr lang="es-ES" sz="1100">
                          <a:effectLst/>
                        </a:rPr>
                        <a:t>Noviembre</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153.643.506</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76.821.753</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392.559</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44.338</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436.897</a:t>
                      </a:r>
                      <a:endParaRPr lang="es-ES" sz="1100">
                        <a:effectLst/>
                        <a:latin typeface="Times New Roman"/>
                        <a:ea typeface="Calibri"/>
                      </a:endParaRPr>
                    </a:p>
                  </a:txBody>
                  <a:tcPr marL="44002" marR="44002" marT="0" marB="0" anchor="b"/>
                </a:tc>
              </a:tr>
              <a:tr h="284738">
                <a:tc>
                  <a:txBody>
                    <a:bodyPr/>
                    <a:lstStyle/>
                    <a:p>
                      <a:pPr algn="ctr">
                        <a:lnSpc>
                          <a:spcPct val="200000"/>
                        </a:lnSpc>
                        <a:spcBef>
                          <a:spcPts val="1200"/>
                        </a:spcBef>
                        <a:spcAft>
                          <a:spcPts val="0"/>
                        </a:spcAft>
                      </a:pPr>
                      <a:r>
                        <a:rPr lang="es-ES" sz="1100" dirty="0">
                          <a:effectLst/>
                        </a:rPr>
                        <a:t>Diciembre</a:t>
                      </a:r>
                      <a:endParaRPr lang="es-ES" sz="1100" dirty="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dirty="0">
                          <a:effectLst/>
                        </a:rPr>
                        <a:t>163.175.639</a:t>
                      </a:r>
                      <a:endParaRPr lang="es-ES" sz="1100" dirty="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dirty="0">
                          <a:effectLst/>
                        </a:rPr>
                        <a:t>81.587.820</a:t>
                      </a:r>
                      <a:endParaRPr lang="es-ES" sz="1100" dirty="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416.914</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41.748</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dirty="0">
                          <a:effectLst/>
                        </a:rPr>
                        <a:t>458.662</a:t>
                      </a:r>
                      <a:endParaRPr lang="es-ES" sz="1100" dirty="0">
                        <a:effectLst/>
                        <a:latin typeface="Times New Roman"/>
                        <a:ea typeface="Calibri"/>
                      </a:endParaRPr>
                    </a:p>
                  </a:txBody>
                  <a:tcPr marL="44002" marR="44002" marT="0" marB="0" anchor="b"/>
                </a:tc>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1051162913"/>
              </p:ext>
            </p:extLst>
          </p:nvPr>
        </p:nvGraphicFramePr>
        <p:xfrm>
          <a:off x="107504" y="1604594"/>
          <a:ext cx="2705340" cy="3071928"/>
        </p:xfrm>
        <a:graphic>
          <a:graphicData uri="http://schemas.openxmlformats.org/drawingml/2006/table">
            <a:tbl>
              <a:tblPr firstRow="1" firstCol="1" bandRow="1">
                <a:tableStyleId>{0660B408-B3CF-4A94-85FC-2B1E0A45F4A2}</a:tableStyleId>
              </a:tblPr>
              <a:tblGrid>
                <a:gridCol w="1625220"/>
                <a:gridCol w="1080120"/>
              </a:tblGrid>
              <a:tr h="302878">
                <a:tc>
                  <a:txBody>
                    <a:bodyPr/>
                    <a:lstStyle/>
                    <a:p>
                      <a:pPr algn="l">
                        <a:lnSpc>
                          <a:spcPct val="200000"/>
                        </a:lnSpc>
                        <a:spcBef>
                          <a:spcPts val="1200"/>
                        </a:spcBef>
                        <a:spcAft>
                          <a:spcPts val="0"/>
                        </a:spcAft>
                      </a:pPr>
                      <a:r>
                        <a:rPr lang="es-ES" sz="1100" dirty="0">
                          <a:effectLst/>
                        </a:rPr>
                        <a:t>Datos mensuales:</a:t>
                      </a:r>
                      <a:endParaRPr lang="es-ES" sz="1100" dirty="0">
                        <a:effectLst/>
                        <a:latin typeface="Times New Roman"/>
                        <a:ea typeface="Calibri"/>
                      </a:endParaRPr>
                    </a:p>
                  </a:txBody>
                  <a:tcPr marL="44450" marR="44450" marT="0" marB="0" anchor="b"/>
                </a:tc>
                <a:tc>
                  <a:txBody>
                    <a:bodyPr/>
                    <a:lstStyle/>
                    <a:p>
                      <a:pPr algn="ctr">
                        <a:lnSpc>
                          <a:spcPct val="200000"/>
                        </a:lnSpc>
                        <a:spcBef>
                          <a:spcPts val="1200"/>
                        </a:spcBef>
                        <a:spcAft>
                          <a:spcPts val="0"/>
                        </a:spcAft>
                      </a:pPr>
                      <a:r>
                        <a:rPr lang="es-ES" sz="1100" dirty="0">
                          <a:effectLst/>
                        </a:rPr>
                        <a:t>2009</a:t>
                      </a:r>
                      <a:endParaRPr lang="es-ES" sz="1100" dirty="0">
                        <a:effectLst/>
                        <a:latin typeface="Times New Roman"/>
                        <a:ea typeface="Calibri"/>
                      </a:endParaRPr>
                    </a:p>
                  </a:txBody>
                  <a:tcPr marL="44450" marR="44450" marT="0" marB="0" anchor="b"/>
                </a:tc>
              </a:tr>
              <a:tr h="342081">
                <a:tc>
                  <a:txBody>
                    <a:bodyPr/>
                    <a:lstStyle/>
                    <a:p>
                      <a:pPr algn="l">
                        <a:lnSpc>
                          <a:spcPct val="200000"/>
                        </a:lnSpc>
                        <a:spcBef>
                          <a:spcPts val="1200"/>
                        </a:spcBef>
                        <a:spcAft>
                          <a:spcPts val="0"/>
                        </a:spcAft>
                      </a:pPr>
                      <a:r>
                        <a:rPr lang="es-ES" sz="1100" dirty="0">
                          <a:effectLst/>
                        </a:rPr>
                        <a:t>Saldo Inicial ( C )</a:t>
                      </a:r>
                      <a:endParaRPr lang="es-ES" sz="1100" dirty="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100">
                          <a:effectLst/>
                        </a:rPr>
                        <a:t>       58.322.174   </a:t>
                      </a:r>
                      <a:endParaRPr lang="es-ES" sz="1100">
                        <a:effectLst/>
                        <a:latin typeface="Times New Roman"/>
                        <a:ea typeface="Calibri"/>
                      </a:endParaRPr>
                    </a:p>
                  </a:txBody>
                  <a:tcPr marL="44450" marR="44450" marT="0" marB="0" anchor="b"/>
                </a:tc>
              </a:tr>
              <a:tr h="342081">
                <a:tc>
                  <a:txBody>
                    <a:bodyPr/>
                    <a:lstStyle/>
                    <a:p>
                      <a:pPr algn="l">
                        <a:lnSpc>
                          <a:spcPct val="200000"/>
                        </a:lnSpc>
                        <a:spcBef>
                          <a:spcPts val="1200"/>
                        </a:spcBef>
                        <a:spcAft>
                          <a:spcPts val="0"/>
                        </a:spcAft>
                      </a:pPr>
                      <a:r>
                        <a:rPr lang="es-ES" sz="1100" dirty="0">
                          <a:effectLst/>
                        </a:rPr>
                        <a:t>Monto Total Efectivo</a:t>
                      </a:r>
                      <a:endParaRPr lang="es-ES" sz="1100" dirty="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100">
                          <a:effectLst/>
                        </a:rPr>
                        <a:t>     699.866.092   </a:t>
                      </a:r>
                      <a:endParaRPr lang="es-ES" sz="1100">
                        <a:effectLst/>
                        <a:latin typeface="Times New Roman"/>
                        <a:ea typeface="Calibri"/>
                      </a:endParaRPr>
                    </a:p>
                  </a:txBody>
                  <a:tcPr marL="44450" marR="44450" marT="0" marB="0" anchor="b"/>
                </a:tc>
              </a:tr>
              <a:tr h="342081">
                <a:tc>
                  <a:txBody>
                    <a:bodyPr/>
                    <a:lstStyle/>
                    <a:p>
                      <a:pPr algn="l">
                        <a:lnSpc>
                          <a:spcPct val="200000"/>
                        </a:lnSpc>
                        <a:spcBef>
                          <a:spcPts val="1200"/>
                        </a:spcBef>
                        <a:spcAft>
                          <a:spcPts val="0"/>
                        </a:spcAft>
                      </a:pPr>
                      <a:r>
                        <a:rPr lang="es-ES" sz="1100">
                          <a:effectLst/>
                        </a:rPr>
                        <a:t>Tasa de Interés (K)</a:t>
                      </a:r>
                      <a:endParaRPr lang="es-ES" sz="110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100">
                          <a:effectLst/>
                        </a:rPr>
                        <a:t>0,511%</a:t>
                      </a:r>
                      <a:endParaRPr lang="es-ES" sz="1100">
                        <a:effectLst/>
                        <a:latin typeface="Times New Roman"/>
                        <a:ea typeface="Calibri"/>
                      </a:endParaRPr>
                    </a:p>
                  </a:txBody>
                  <a:tcPr marL="44450" marR="44450" marT="0" marB="0" anchor="b"/>
                </a:tc>
              </a:tr>
              <a:tr h="342081">
                <a:tc>
                  <a:txBody>
                    <a:bodyPr/>
                    <a:lstStyle/>
                    <a:p>
                      <a:pPr algn="l">
                        <a:lnSpc>
                          <a:spcPct val="200000"/>
                        </a:lnSpc>
                        <a:spcBef>
                          <a:spcPts val="1200"/>
                        </a:spcBef>
                        <a:spcAft>
                          <a:spcPts val="0"/>
                        </a:spcAft>
                      </a:pPr>
                      <a:r>
                        <a:rPr lang="es-ES" sz="1100">
                          <a:effectLst/>
                        </a:rPr>
                        <a:t>Costo Fijo (F)</a:t>
                      </a:r>
                      <a:endParaRPr lang="es-ES" sz="110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100">
                          <a:effectLst/>
                        </a:rPr>
                        <a:t>               9.734   </a:t>
                      </a:r>
                      <a:endParaRPr lang="es-ES" sz="1100">
                        <a:effectLst/>
                        <a:latin typeface="Times New Roman"/>
                        <a:ea typeface="Calibri"/>
                      </a:endParaRPr>
                    </a:p>
                  </a:txBody>
                  <a:tcPr marL="44450" marR="44450" marT="0" marB="0" anchor="b"/>
                </a:tc>
              </a:tr>
              <a:tr h="342081">
                <a:tc>
                  <a:txBody>
                    <a:bodyPr/>
                    <a:lstStyle/>
                    <a:p>
                      <a:pPr algn="l">
                        <a:lnSpc>
                          <a:spcPct val="200000"/>
                        </a:lnSpc>
                        <a:spcBef>
                          <a:spcPts val="1200"/>
                        </a:spcBef>
                        <a:spcAft>
                          <a:spcPts val="0"/>
                        </a:spcAft>
                      </a:pPr>
                      <a:r>
                        <a:rPr lang="es-ES" sz="1100">
                          <a:effectLst/>
                        </a:rPr>
                        <a:t>Costo Oportunidad</a:t>
                      </a:r>
                      <a:endParaRPr lang="es-ES" sz="110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100">
                          <a:effectLst/>
                        </a:rPr>
                        <a:t>149.013</a:t>
                      </a:r>
                      <a:endParaRPr lang="es-ES" sz="1100">
                        <a:effectLst/>
                        <a:latin typeface="Times New Roman"/>
                        <a:ea typeface="Calibri"/>
                      </a:endParaRPr>
                    </a:p>
                  </a:txBody>
                  <a:tcPr marL="44450" marR="44450" marT="0" marB="0" anchor="b"/>
                </a:tc>
              </a:tr>
              <a:tr h="342081">
                <a:tc>
                  <a:txBody>
                    <a:bodyPr/>
                    <a:lstStyle/>
                    <a:p>
                      <a:pPr algn="l">
                        <a:lnSpc>
                          <a:spcPct val="200000"/>
                        </a:lnSpc>
                        <a:spcBef>
                          <a:spcPts val="1200"/>
                        </a:spcBef>
                        <a:spcAft>
                          <a:spcPts val="0"/>
                        </a:spcAft>
                      </a:pPr>
                      <a:r>
                        <a:rPr lang="es-ES" sz="1100">
                          <a:effectLst/>
                        </a:rPr>
                        <a:t>Costo Comercial</a:t>
                      </a:r>
                      <a:endParaRPr lang="es-ES" sz="110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100">
                          <a:effectLst/>
                        </a:rPr>
                        <a:t>116.803</a:t>
                      </a:r>
                      <a:endParaRPr lang="es-ES" sz="1100">
                        <a:effectLst/>
                        <a:latin typeface="Times New Roman"/>
                        <a:ea typeface="Calibri"/>
                      </a:endParaRPr>
                    </a:p>
                  </a:txBody>
                  <a:tcPr marL="44450" marR="44450" marT="0" marB="0" anchor="b"/>
                </a:tc>
              </a:tr>
              <a:tr h="342081">
                <a:tc>
                  <a:txBody>
                    <a:bodyPr/>
                    <a:lstStyle/>
                    <a:p>
                      <a:pPr algn="l">
                        <a:lnSpc>
                          <a:spcPct val="200000"/>
                        </a:lnSpc>
                        <a:spcBef>
                          <a:spcPts val="1200"/>
                        </a:spcBef>
                        <a:spcAft>
                          <a:spcPts val="0"/>
                        </a:spcAft>
                      </a:pPr>
                      <a:r>
                        <a:rPr lang="es-ES" sz="1100">
                          <a:effectLst/>
                        </a:rPr>
                        <a:t> Crecimiento Mensual </a:t>
                      </a:r>
                      <a:endParaRPr lang="es-ES" sz="110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100">
                          <a:effectLst/>
                        </a:rPr>
                        <a:t>         9.532.133   </a:t>
                      </a:r>
                      <a:endParaRPr lang="es-ES" sz="1100">
                        <a:effectLst/>
                        <a:latin typeface="Times New Roman"/>
                        <a:ea typeface="Calibri"/>
                      </a:endParaRPr>
                    </a:p>
                  </a:txBody>
                  <a:tcPr marL="44450" marR="44450" marT="0" marB="0" anchor="b"/>
                </a:tc>
              </a:tr>
              <a:tr h="342081">
                <a:tc>
                  <a:txBody>
                    <a:bodyPr/>
                    <a:lstStyle/>
                    <a:p>
                      <a:pPr algn="l">
                        <a:lnSpc>
                          <a:spcPct val="200000"/>
                        </a:lnSpc>
                        <a:spcBef>
                          <a:spcPts val="1200"/>
                        </a:spcBef>
                        <a:spcAft>
                          <a:spcPts val="0"/>
                        </a:spcAft>
                      </a:pPr>
                      <a:r>
                        <a:rPr lang="es-ES" sz="1100" dirty="0">
                          <a:effectLst/>
                        </a:rPr>
                        <a:t>Costo Total</a:t>
                      </a:r>
                      <a:endParaRPr lang="es-ES" sz="1100" dirty="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100" dirty="0">
                          <a:effectLst/>
                        </a:rPr>
                        <a:t>            265.816   </a:t>
                      </a:r>
                      <a:endParaRPr lang="es-ES" sz="1100" dirty="0">
                        <a:effectLst/>
                        <a:latin typeface="Times New Roman"/>
                        <a:ea typeface="Calibri"/>
                      </a:endParaRPr>
                    </a:p>
                  </a:txBody>
                  <a:tcPr marL="44450" marR="44450" marT="0" marB="0" anchor="b"/>
                </a:tc>
              </a:tr>
            </a:tbl>
          </a:graphicData>
        </a:graphic>
      </p:graphicFrame>
      <mc:AlternateContent xmlns:mc="http://schemas.openxmlformats.org/markup-compatibility/2006" xmlns:a14="http://schemas.microsoft.com/office/drawing/2010/main">
        <mc:Choice Requires="a14">
          <p:sp>
            <p:nvSpPr>
              <p:cNvPr id="13" name="12 Rectángulo"/>
              <p:cNvSpPr/>
              <p:nvPr/>
            </p:nvSpPr>
            <p:spPr>
              <a:xfrm>
                <a:off x="467544" y="4778844"/>
                <a:ext cx="2061718"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S" b="1" i="1">
                              <a:latin typeface="Cambria Math"/>
                            </a:rPr>
                          </m:ctrlPr>
                        </m:sSupPr>
                        <m:e>
                          <m:r>
                            <a:rPr lang="es-ES_tradnl" b="1" i="1">
                              <a:latin typeface="Cambria Math"/>
                            </a:rPr>
                            <m:t>𝑪</m:t>
                          </m:r>
                        </m:e>
                        <m:sup>
                          <m:r>
                            <a:rPr lang="es-ES_tradnl" b="1" i="1">
                              <a:latin typeface="Cambria Math"/>
                            </a:rPr>
                            <m:t>∗</m:t>
                          </m:r>
                        </m:sup>
                      </m:sSup>
                      <m:r>
                        <a:rPr lang="es-ES_tradnl" b="1" i="1">
                          <a:latin typeface="Cambria Math"/>
                        </a:rPr>
                        <m:t>=</m:t>
                      </m:r>
                      <m:r>
                        <a:rPr lang="es-ES_tradnl" b="1" i="1">
                          <a:latin typeface="Cambria Math"/>
                        </a:rPr>
                        <m:t>𝟓𝟏</m:t>
                      </m:r>
                      <m:r>
                        <a:rPr lang="es-ES_tradnl" b="1" i="1">
                          <a:latin typeface="Cambria Math"/>
                        </a:rPr>
                        <m:t>.</m:t>
                      </m:r>
                      <m:r>
                        <a:rPr lang="es-ES_tradnl" b="1" i="1">
                          <a:latin typeface="Cambria Math"/>
                        </a:rPr>
                        <m:t>𝟔𝟑𝟓</m:t>
                      </m:r>
                      <m:r>
                        <a:rPr lang="es-ES_tradnl" b="1" i="1">
                          <a:latin typeface="Cambria Math"/>
                        </a:rPr>
                        <m:t>.</m:t>
                      </m:r>
                      <m:r>
                        <a:rPr lang="es-ES_tradnl" b="1" i="1">
                          <a:latin typeface="Cambria Math"/>
                        </a:rPr>
                        <m:t>𝟓𝟒𝟔</m:t>
                      </m:r>
                    </m:oMath>
                  </m:oMathPara>
                </a14:m>
                <a:endParaRPr lang="es-ES" b="1" dirty="0"/>
              </a:p>
            </p:txBody>
          </p:sp>
        </mc:Choice>
        <mc:Fallback xmlns="">
          <p:sp>
            <p:nvSpPr>
              <p:cNvPr id="13" name="12 Rectángulo"/>
              <p:cNvSpPr>
                <a:spLocks noRot="1" noChangeAspect="1" noMove="1" noResize="1" noEditPoints="1" noAdjustHandles="1" noChangeArrowheads="1" noChangeShapeType="1" noTextEdit="1"/>
              </p:cNvSpPr>
              <p:nvPr/>
            </p:nvSpPr>
            <p:spPr>
              <a:xfrm>
                <a:off x="467544" y="4778844"/>
                <a:ext cx="2061718" cy="369332"/>
              </a:xfrm>
              <a:prstGeom prst="rect">
                <a:avLst/>
              </a:prstGeom>
              <a:blipFill rotWithShape="1">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13 Rectángulo"/>
              <p:cNvSpPr/>
              <p:nvPr/>
            </p:nvSpPr>
            <p:spPr>
              <a:xfrm>
                <a:off x="467544" y="5282900"/>
                <a:ext cx="1776447"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𝑪𝑶</m:t>
                      </m:r>
                      <m:r>
                        <a:rPr lang="en-US" b="1" i="1" smtClean="0">
                          <a:latin typeface="Cambria Math"/>
                        </a:rPr>
                        <m:t>=</m:t>
                      </m:r>
                      <m:r>
                        <a:rPr lang="en-US" b="1" i="1" smtClean="0">
                          <a:latin typeface="Cambria Math"/>
                        </a:rPr>
                        <m:t>𝟏𝟑𝟏</m:t>
                      </m:r>
                      <m:r>
                        <a:rPr lang="en-US" b="1" i="1" smtClean="0">
                          <a:latin typeface="Cambria Math"/>
                        </a:rPr>
                        <m:t>.</m:t>
                      </m:r>
                      <m:r>
                        <a:rPr lang="en-US" b="1" i="1" smtClean="0">
                          <a:latin typeface="Cambria Math"/>
                        </a:rPr>
                        <m:t>𝟗𝟐𝟗</m:t>
                      </m:r>
                    </m:oMath>
                  </m:oMathPara>
                </a14:m>
                <a:endParaRPr lang="es-ES" dirty="0"/>
              </a:p>
            </p:txBody>
          </p:sp>
        </mc:Choice>
        <mc:Fallback xmlns="">
          <p:sp>
            <p:nvSpPr>
              <p:cNvPr id="14" name="13 Rectángulo"/>
              <p:cNvSpPr>
                <a:spLocks noRot="1" noChangeAspect="1" noMove="1" noResize="1" noEditPoints="1" noAdjustHandles="1" noChangeArrowheads="1" noChangeShapeType="1" noTextEdit="1"/>
              </p:cNvSpPr>
              <p:nvPr/>
            </p:nvSpPr>
            <p:spPr>
              <a:xfrm>
                <a:off x="467544" y="5282900"/>
                <a:ext cx="1776447" cy="369332"/>
              </a:xfrm>
              <a:prstGeom prst="rect">
                <a:avLst/>
              </a:prstGeom>
              <a:blipFill rotWithShape="1">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14 Rectángulo"/>
              <p:cNvSpPr/>
              <p:nvPr/>
            </p:nvSpPr>
            <p:spPr>
              <a:xfrm>
                <a:off x="467544" y="5858964"/>
                <a:ext cx="1752403"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rPr>
                        <m:t>𝑪𝑪</m:t>
                      </m:r>
                      <m:r>
                        <a:rPr lang="en-US" b="1" i="1">
                          <a:latin typeface="Cambria Math"/>
                        </a:rPr>
                        <m:t>=</m:t>
                      </m:r>
                      <m:r>
                        <a:rPr lang="en-US" b="1" i="1">
                          <a:latin typeface="Cambria Math"/>
                        </a:rPr>
                        <m:t>𝟏𝟑𝟏</m:t>
                      </m:r>
                      <m:r>
                        <a:rPr lang="en-US" b="1" i="1">
                          <a:latin typeface="Cambria Math"/>
                        </a:rPr>
                        <m:t>.</m:t>
                      </m:r>
                      <m:r>
                        <a:rPr lang="en-US" b="1" i="1">
                          <a:latin typeface="Cambria Math"/>
                        </a:rPr>
                        <m:t>𝟗𝟐𝟗</m:t>
                      </m:r>
                    </m:oMath>
                  </m:oMathPara>
                </a14:m>
                <a:endParaRPr lang="es-ES" dirty="0"/>
              </a:p>
            </p:txBody>
          </p:sp>
        </mc:Choice>
        <mc:Fallback xmlns="">
          <p:sp>
            <p:nvSpPr>
              <p:cNvPr id="15" name="14 Rectángulo"/>
              <p:cNvSpPr>
                <a:spLocks noRot="1" noChangeAspect="1" noMove="1" noResize="1" noEditPoints="1" noAdjustHandles="1" noChangeArrowheads="1" noChangeShapeType="1" noTextEdit="1"/>
              </p:cNvSpPr>
              <p:nvPr/>
            </p:nvSpPr>
            <p:spPr>
              <a:xfrm>
                <a:off x="467544" y="5858964"/>
                <a:ext cx="1752403" cy="369332"/>
              </a:xfrm>
              <a:prstGeom prst="rect">
                <a:avLst/>
              </a:prstGeom>
              <a:blipFill rotWithShape="1">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15 Rectángulo"/>
              <p:cNvSpPr/>
              <p:nvPr/>
            </p:nvSpPr>
            <p:spPr>
              <a:xfrm>
                <a:off x="482230" y="6363020"/>
                <a:ext cx="1803699"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rPr>
                        <m:t>𝑪𝑻</m:t>
                      </m:r>
                      <m:r>
                        <a:rPr lang="en-US" b="1" i="1">
                          <a:latin typeface="Cambria Math"/>
                        </a:rPr>
                        <m:t>=</m:t>
                      </m:r>
                      <m:r>
                        <a:rPr lang="en-US" b="1" i="1">
                          <a:latin typeface="Cambria Math"/>
                        </a:rPr>
                        <m:t>𝟐𝟔𝟑</m:t>
                      </m:r>
                      <m:r>
                        <a:rPr lang="en-US" b="1" i="1">
                          <a:latin typeface="Cambria Math"/>
                        </a:rPr>
                        <m:t>.</m:t>
                      </m:r>
                      <m:r>
                        <a:rPr lang="en-US" b="1" i="1">
                          <a:latin typeface="Cambria Math"/>
                        </a:rPr>
                        <m:t>𝟖𝟓𝟖</m:t>
                      </m:r>
                      <m:r>
                        <a:rPr lang="en-US" b="1" i="1">
                          <a:latin typeface="Cambria Math"/>
                        </a:rPr>
                        <m:t> </m:t>
                      </m:r>
                    </m:oMath>
                  </m:oMathPara>
                </a14:m>
                <a:endParaRPr lang="es-ES" dirty="0"/>
              </a:p>
            </p:txBody>
          </p:sp>
        </mc:Choice>
        <mc:Fallback xmlns="">
          <p:sp>
            <p:nvSpPr>
              <p:cNvPr id="16" name="15 Rectángulo"/>
              <p:cNvSpPr>
                <a:spLocks noRot="1" noChangeAspect="1" noMove="1" noResize="1" noEditPoints="1" noAdjustHandles="1" noChangeArrowheads="1" noChangeShapeType="1" noTextEdit="1"/>
              </p:cNvSpPr>
              <p:nvPr/>
            </p:nvSpPr>
            <p:spPr>
              <a:xfrm>
                <a:off x="482230" y="6363020"/>
                <a:ext cx="1803699" cy="369332"/>
              </a:xfrm>
              <a:prstGeom prst="rect">
                <a:avLst/>
              </a:prstGeom>
              <a:blipFill rotWithShape="1">
                <a:blip r:embed="rId5"/>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25659452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Gráfico"/>
          <p:cNvGraphicFramePr/>
          <p:nvPr>
            <p:extLst>
              <p:ext uri="{D42A27DB-BD31-4B8C-83A1-F6EECF244321}">
                <p14:modId xmlns:p14="http://schemas.microsoft.com/office/powerpoint/2010/main" val="2327256776"/>
              </p:ext>
            </p:extLst>
          </p:nvPr>
        </p:nvGraphicFramePr>
        <p:xfrm>
          <a:off x="1471970" y="1772816"/>
          <a:ext cx="6477521" cy="3830538"/>
        </p:xfrm>
        <a:graphic>
          <a:graphicData uri="http://schemas.openxmlformats.org/drawingml/2006/chart">
            <c:chart xmlns:c="http://schemas.openxmlformats.org/drawingml/2006/chart" xmlns:r="http://schemas.openxmlformats.org/officeDocument/2006/relationships" r:id="rId2"/>
          </a:graphicData>
        </a:graphic>
      </p:graphicFrame>
      <p:sp>
        <p:nvSpPr>
          <p:cNvPr id="6" name="5 Rectángulo"/>
          <p:cNvSpPr/>
          <p:nvPr/>
        </p:nvSpPr>
        <p:spPr>
          <a:xfrm>
            <a:off x="899592" y="5877272"/>
            <a:ext cx="7622279" cy="646331"/>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s-ES_tradnl" dirty="0"/>
              <a:t>eje X (Saldo de efectivo</a:t>
            </a:r>
            <a:r>
              <a:rPr lang="es-ES_tradnl" dirty="0" smtClean="0"/>
              <a:t>) 		</a:t>
            </a:r>
            <a:r>
              <a:rPr lang="es-ES_tradnl" dirty="0" smtClean="0">
                <a:sym typeface="Wingdings" pitchFamily="2" charset="2"/>
              </a:rPr>
              <a:t> </a:t>
            </a:r>
            <a:r>
              <a:rPr lang="es-ES_tradnl" dirty="0"/>
              <a:t>C*=51.635.546 </a:t>
            </a:r>
            <a:endParaRPr lang="es-ES_tradnl" dirty="0" smtClean="0"/>
          </a:p>
          <a:p>
            <a:r>
              <a:rPr lang="es-ES_tradnl" dirty="0"/>
              <a:t>eje </a:t>
            </a:r>
            <a:r>
              <a:rPr lang="es-ES_tradnl" dirty="0" smtClean="0"/>
              <a:t>Y (Costo de Mantener Efectivo) 	</a:t>
            </a:r>
            <a:r>
              <a:rPr lang="es-ES_tradnl" dirty="0" smtClean="0">
                <a:sym typeface="Wingdings" pitchFamily="2" charset="2"/>
              </a:rPr>
              <a:t> CO= </a:t>
            </a:r>
            <a:r>
              <a:rPr lang="es-ES_tradnl" dirty="0"/>
              <a:t>$ 131.929 </a:t>
            </a:r>
            <a:r>
              <a:rPr lang="es-ES_tradnl" dirty="0" smtClean="0"/>
              <a:t> y CC= </a:t>
            </a:r>
            <a:r>
              <a:rPr lang="es-ES_tradnl" dirty="0"/>
              <a:t>$ 131.929 </a:t>
            </a:r>
            <a:endParaRPr lang="es-ES" dirty="0"/>
          </a:p>
        </p:txBody>
      </p:sp>
      <p:sp>
        <p:nvSpPr>
          <p:cNvPr id="9" name="1 Título"/>
          <p:cNvSpPr>
            <a:spLocks noGrp="1"/>
          </p:cNvSpPr>
          <p:nvPr>
            <p:ph type="title"/>
          </p:nvPr>
        </p:nvSpPr>
        <p:spPr>
          <a:xfrm>
            <a:off x="875120" y="260648"/>
            <a:ext cx="7467600" cy="1143000"/>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s-ES" sz="3200" dirty="0" smtClean="0">
                <a:solidFill>
                  <a:schemeClr val="bg1"/>
                </a:solidFill>
                <a:latin typeface="Lucida Bright" pitchFamily="18" charset="0"/>
              </a:rPr>
              <a:t>Gráfico Modelo </a:t>
            </a:r>
            <a:r>
              <a:rPr lang="es-ES" sz="3200" dirty="0" err="1" smtClean="0">
                <a:solidFill>
                  <a:schemeClr val="bg1"/>
                </a:solidFill>
                <a:latin typeface="Lucida Bright" pitchFamily="18" charset="0"/>
              </a:rPr>
              <a:t>Baumol</a:t>
            </a:r>
            <a:r>
              <a:rPr lang="es-ES" sz="3200" dirty="0" smtClean="0">
                <a:solidFill>
                  <a:schemeClr val="bg1"/>
                </a:solidFill>
                <a:latin typeface="Lucida Bright" pitchFamily="18" charset="0"/>
              </a:rPr>
              <a:t> 2009</a:t>
            </a:r>
            <a:endParaRPr lang="es-ES" sz="3200" dirty="0">
              <a:solidFill>
                <a:schemeClr val="bg1"/>
              </a:solidFill>
              <a:latin typeface="Lucida Bright" pitchFamily="18" charset="0"/>
            </a:endParaRPr>
          </a:p>
        </p:txBody>
      </p:sp>
    </p:spTree>
    <p:extLst>
      <p:ext uri="{BB962C8B-B14F-4D97-AF65-F5344CB8AC3E}">
        <p14:creationId xmlns:p14="http://schemas.microsoft.com/office/powerpoint/2010/main" val="1753138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AutoShape 7" descr="data:image/jpeg;base64,/9j/4AAQSkZJRgABAQAAAQABAAD/2wCEAAkGBhQSERQUExQVFRUVGBoaGRgYFxocHBgYGhwbGhwbHB8cHSYgHBolGxscHy8gIycpLCwsHB8xNTAqNSYrLCkBCQoKDgwOGg8PGjAkHyQpLSwqKSosLCwsLywsLCwsLywsLSwsLCksLCwsLCksLCwsLCwsLCwsLCwpLCwsLCwsLP/AABEIAMgAtAMBIgACEQEDEQH/xAAcAAACAwEBAQEAAAAAAAAAAAAFBgMEBwACAQj/xAA9EAABAwMDAwMBBgUCBQQDAAABAgMRAAQhBRIxBkFREyJhcQcUMkKBkSNSobHwwfEVM2LR4UNEcoIXJCX/xAAbAQADAQEBAQEAAAAAAAAAAAADBAUCAQAGB//EADERAAICAQQABAMHBAMAAAAAAAECAAMRBBIhMRMiQVEyYXEFFIGRobHBUuHw8RUj0f/aAAwDAQACEQMRAD8AfVMhSSlQkHBHxxFZZ1X02dKdbvLQKhKzuH5SkyYXHCfy/wDmtSZWYyc+fNSO24WkpUAoK5BEgjwQcRXw2nvOnfHanse4lZgLB84N6X6nbvWQ4iAqAVN7gSgniYoo5ag1lN3pS9HvTcMJKmXFbfTSDISSJxPuySAOZitP0rVW7hsONKCkHv4PcHwR3FE1WnVfOnwn9PlPVuej3PbFtEzzWZ9W6WdOv2r5CCWiolSgT7CrkED8nceSYrV6X+tOnRd2y0x/EA9s8T8juBzXtBaKrMHo8Gcuy4+cZre4C0JUkylQCgfg5FfDYJOYye9I32Sags27lu6qV2yyiD2TyD9K0FJpq2ra5UxfsZkTGloSSQOf1qpqujBYwAP84ouk16IxWxUpEETMV626V/hKgHCSYHJgfPABA/SaW/s7uQhxbJJzBAjvwZ+cY+tblr2jBxBxzzHP+RWPXmgqtbpp0bhLsEDM75Bk/wAxMH6VRqcmso34QLJHd1GPoe39qgokpjcM/wBPFV7mz2g/2pBXHUCykcyitU/5ivraZ/zFeAgk/tir1nbZozEKINRmS2tp3q8LcAVMy1Cfiorl6BOI81OZ2Yx5KxiV3gMz+/8AnalrVdWHqJaaClOqMmACEpBIJPyOwMTRHV7xXtShQBcUEgqmDM+AaJaZpKGRAknkqUSpRPkk5o6OKxluZpqxF+x6WWspLy14USEY7zEkCQoSR7TEU8aVoSgAkJKUjyI/3Ne9Js9ziZwE5pjefgVRopNw32de0EF9BPSNqRAAA8CuoS9f5xXyqPiqOIwNOYLQatNmqduuavNpzXyAqDwoJQytq2lIfbKFzHII5BGQZ+KynQ9VXpN860+CG3FEgDjJVBnjcefpW0FvFKvXnTIurZY929KSUhMe4jgSR5705pz4f/XZyrfpNOM+ZexGBh8KSFJIUkiUkcEGvs+azL7JNdcC3bJ1e/0kyjBlJBhaM+DWobKn6rTmmwrCI4YZmZao0NN1hu4LoSzcb9+78pPIxk8CMVo+k9R29x/yXkOfQ5/ahmsdGWt0dzrcriAsE7k/Scf0rO9f+zO5s4esnlLCBKgrBSAe0cwOTziqtb06gKGbDAY+sWYMucDibclf9ql31nv2d/aD99BadgPo5gQFeYEzjzTXqGtoZHvMfHkDmBWirVtsPcxgEZl99yf85pE6htgt5DAz6hJIzu2iDuB7GYzRFXWySCQkgCSd3O0RkAdzuED6+KqsanKvWLRBKACOVpIKztPb+YzPjzRlRu57iGhYgIA8YiqV1ZyI5qnfdVhtaEuAD1CQgpM4CQSVTwBIzVy31RKoyJPg+DH7VHtV0fcBGBSrrKiNNz5og3bRGKmQ5kfvUqXK4bmbuD+6hepA4YH+RQa8ugTgpIJzKiMQeB3q9q91CT3jnMUt2jpJCyn1FKUQjAwrt4lPeaaqXIzNBCOIRsLQu3CEwChobjMzvV+GO2E5puasB3qn07pBaQN53LVlavKvjwkdhRkiqel02473H0nHA6n1pQAqvcXE1OU4quW6ovkDAnkAHMqFv5rqnKa6ltsZ3Sim2P0qzbAjmpCaiU7H96S+51qwYTnYxLhcqpeJStCkHhQIInyKFajr6EY3AE4GRP8AvBoejqMEgZClKhITnd+08Ykmt21bhxB9RL6Z3I1lKSlIKlPHcj86OJOexT/etc3Vk/WWlrtb1m6SkbzLmzbIKkfiEg4BSSfqK0vSdRS+w26n8LiQoZ89qn/aaEhbB1jEzSe1nNa20X1MbodSAracSD3Hn9KISKDa300zdphxMKH4VpwtHylXahI6WvkyhOoubDPLaSsDsAr+9T0WpgCGwfXP8YmzkekWOsbP/h+qsXyE/wAJxQC4MAECFDHaM/pWt2xS4lK8EKAIkduRzWHMao40u407UEqfRv3eqTJQSQEryfwSZ57059EdaBlCLe6WITCWrgz6bozAJP4VjiDExVy6pzWp7I9R6iKgjJmjJsW5nYmfMCf3r0+0nacDxwK9tKkT5pe6211Vkx94EFKSNyScq52pT2BUTE/ArCBnG0dzBODM9v7P/iFzcrTDZtgW0ICgCshf8RZx+Exs45HxUvS/qOshbakrIAls4WFREmMFJ5Ax2qXRrFVk+w2ebhn1Hd0SpxRlSUk8bSqSMzXvRFG0vnGSRscG5uAJG5RJnwkGB9SKxe5UFF5wAR+HcbrGQG/OHLd0phJ3g7RKCnInEzxPYAeaIodBHIOf28D60WtWkujav9xgig+o6M7bqCkDe1uMJRIKZznznviBW6aqtZXuxgwbWPU2DAmqMPuqCEoUDJMwCiB2UZ47mAaO9N9KJZIccO93bEyYCfCRwPE8190rVW1mARIGUzO3t/ho6h2n6NGE4M6bN0nrwuuJr5VGYnhK69FYAJOAOSfAofrmus2jRefUEpH7k9gB3NZxda3qerhQtG/QtTA3KiVczk8pMzgdor2JwtiaBcdWWiFQp9E/Ud66kpn7HlGVPOodcWdylFHc9hzgV1e2iZ3N7QgHrxkQkodA4KyQuPkjBPao3Oq1Sr1WVtJHCyQQc9o70wLRj/Wgmu2UtqgwM5MYwY2yOanbs9ygUI6igbp111QTKSpccDcYHtSkHmYIJ+RWj9JaCm3aA27VHJlUwfA7ftQvpLQEtJDsGVD2hRnak5jGDPM0ztORXWPoIMV8ZMi6i0Fu6ZLa93xtVtVP17Vn3SOquWFybB5J9IkekQnKZyAoxkx38itRQ5/vSx1z0j98bBSpSVolSYJ9x7cEQrsD80FlVlNb9H9IFlIO4Qne6ywz/wA11tGY9yhPnjnihdz9oViiJuEGZymVcczApR6dYZvWl210hH31tJAKtqjtiEmZIUsCATyIr3pTe+1dtkstt39uBCQhKfUIIhYkZHkipn3Cpch85H0HHv8ASaNrHqE+sdPQ+g31tCnWUjcDGx5jkhST+JMSRPj4qFvoC1vmPXtXVIDwBhXvQCDJwTKSDIwarua64FI1BvcpAAau2YCdikYPMmMkgCcx5wR0fVEWL4IcSrT71RU0sYSy8eUHwlXzEEfWmVFqIFQ8jr+R/IgjgnmHejOjnrJwg3S3WIOxtR/Ac4+RB8+MVR6/f++XTOlpSSlSS88RgwkS2kHtKok+CPmnxmswY1Up1e8uZBaS8xaqOJG6UgCeAFEE/wB8RTGnZny57xAsMHE8LdL+lSCS9agJ3FIkFuDx2TtwR3Aqt1fcJVbM3rcjYpJkgwQFDCh/KSJ+sUxsM+lqN02raEXIQ42CcrVthwJ7bExx23fNRWGgrTbusOQpO9ewzJ2HKZnuOP0FTLnWqzJ98j6HsR6rzLj5ftCuganvShcbdwBiQYntIxTcFSmsX+zzqFSVuWjoILKghGMxxxJPaZ4E1sdsfYKY0aNTc1fp2IPUEOAwi3r2hKn1GlKSRt9iYCVQZg4wD3rtK1MOAiQSkwRPB8H4o+8J5oOrSoc3gx5AiFfJ+lX0ORAgS8lyhOvdXW1o2pbjrYISSlO4SpUEgQM5Iip9V0RFy2W3CoJIM7VFJyI7UuOdNaZpy/WUnc6R7GyretRViEN+Se4FEnSTAuk6Au/Wq+1RW1hAJQ2ZSgDzk/h+cFVaXp1whbSVNCGyPbiMdseKR/uT1+su3sMWDRJSyqU7wJ9zkxCY7H9hTjo+qtXLIcYktyUpJSUghOJE8p8HxXTMr3JXH811RuIzXUmWbMdCrMe//Kl2sLLVruSCYUUOH24HYgFWZjH617s/tiA2i5tlTmSnEHtCVEnnEk1prVqlMQOO/wDnevFxZocELQlYj8yQRntmh70/pnfDs9GgXROvbO4ACHUoUIGxZCSCew7K4jFMQP8AvSXr/wBmtmtClJT93UPcVIEpx22nt8CKp2Gl3qG0OWl+H0qjDiAU7eAUyZECPb8V4hTyD+c6GdeGGfpNFQ5VptykVh3VijKbRJjuVlRI787RPYdqbNLLmxPq7d/fbMZ7fWh7fnPHn0g/qvpAXQDjZKH20n01pMEKncIPAk4Jg4NIzusPKdSy+sN6hbn+GUqPpvn+RZgQVDHMEitjtxNR6l06w+CHWkLkbTIztkGJ5iQMfFdZBjkZiTnBmYP6gFE3bbaStKwi9tv4ZwMFSiR7kpIBSr5NRs3aLb2vgPabekEObRtbUveo7smF8T+hERFN3UnRqgv71aBPrpEKQoex9vEoX+gwfNKlqEbXSywlyzchNxaAjfbriFEIIneFScHIg8il0Xjr/P7eh/CZJzH7pC0uGm1NvOJeQkj0HR+JbUY39iocbgc80pXfT6nndXaQgKdK2HWipIRu27iAIkKSkhXugElRE96OdFpcahpBU/ax/Dc9oDaRO1AjKgAAkk5CvFT6kx6erWz5kJWw42tRUAn8SNiCCO61AiDkk4o1XDGDYyd/Sw76Dzg/jND8UFP4hC8fyEiQPpUziaNKQIjtQLV7rZERXz+vQ7s5/CPaY7vKJi/Vy12urFbalILoROwSogkAx8wJr9AaetRZQVQFFI3RxMdqwDqS5Vfasn00mAfTEiNxG6dv1IImcR8VtVmoMtIbQkISkABPZPx+lV7b109de/vEDtNjnb1mFV0K1jWWrZBW6raAOOSr4SBlRkjA81ct7oKFLHUDl0twJTatKShaVIcWTCQOVHIIV4AniaqaaxbUDCcYFeDKi+p726BRaWjrSVf+4dU2NqcZCDMq5wSI/pVO109iwc9V1S768WdoSgJUUqAyUyo7DEFSir+mKq33UMkfe9TaR7vwWhVMD8pIxPGT5rtM1y1ZKv8Ah1m6+6rcAvapIUQcguKESMyee2aags5lk6I9qDnq3xWxbphSUIfASY4CgOwySsmTI4imzRNctVkW9u4hXppwEEEBKfbyKz7UtNvLz23zzVs0eW0mAsAkySVcAfI4miXTGoWzKyiwYBaTHr3TioSE/C1Dco4wnA4NanQcTRVfSupCv/tnsW1lCfVcjkpRifGYr5XMCb3j3jMTXk183YxXk1HMrAT642FApUAoHBBGPoaTbv7PtjhdsnVMOZMyopkmeJjbziMTTa9cBIKlHAkmB4/rSpc6mzcq3M3ZZXCZ3SAQDg7VQCcx4zWqy3pBWBfWemOpLu2SPvluooSBLzZSrPkoGZ+lHdO6wtnDCXkhWPas7VZ4weSfigyXb1oKOHEg9yFKIHEBIGTxHaarL1NhxJS/YuICpmG5UF8wIEgkZ3Ci7Qef2gixHGfzmm2T00VbMisWtL+wSW/RuLy3KfdtHqKlEjG0zAkcitT0LqNm4w0uSADBBSYPeCBRgMdxG3mGFJoDedL2xfVcFJC1oKF7SUhaf+oCJNE7i+Ccd6FXN6VfSpGs+0ETITueqoZu5VbeatErKSlCFKKoJhKfPJ7nJPk0P6nf+8WhdbKCpo+q2qQUpKQQVTkSkEqnsQKUbxf3m/cbIS4oK9JpCxubQkJDjrhAI3KgoH1xV7o5ZZvF25SlLa1FtSBOxt5KS57Z/I4gkgeQaVSq3Is3EtwcfKHbYBjH4zS9Puw8yhxPC0yPkdj9DyPgikP7VNRWwllDSVKW+op9mVR3CB/PExiBFH+iFlC7u2Mwy8dk52oUElKRngdh2EChPV3Utnb6hbvOLStTTbqdqDuWlZjaIGATkSY71YbSo7BmGcRRbGT4TPHQ3QQskIdc3KuFIO/cZ27iFbR4jv5JNLeva7dXt4u2t1FhDJEqA96lDvHZHPNS6n9qzlwpTTCVtggbfTR6riiTzI9qEx3gmq+lC5sHvXftnENPkhUqLjilYlS4HtwCoCPIpdtK+5rWwTjygzaWAYH5whpuou2N02H3d1u+raCUknf2KjwJ4gfFNXVejJcSXPTedWkRsbXt3juPExOecmlM3LmqXtu0004zbNH1VKWgyspPHhJkRBzWquM+Kd0gKIA/xes07hmOOpkb1s6gp9HRG90bYUfakHA7RMfiNXLvR79DS/VuGbJgJEJt2wPcTBE8+PrNaYar3dih1OxxAWmQYUJEgyMfWnQZnbMTTpaHXipFvdagdmFvAJRujE4nYDuEefOKOufZ3f3jaRdXLaEoMIbShW0JkiSmQCYCSkGY+K1VDWIAgDt4rw+Yrj2BBkz20RW0v7NrBloIUyh5QmVuCVEkz5gD4FdR4r+a6kDrx7TvlmSaV1Vd2qtlwkuISFDchJOQoJEwMAJBM/Ipt0rq62uTtbcTugHbOciaIX9ohwQoA+R5BiQf2E/Sle5+zS3UtSk7kTHtQYTjiIzHc/WvFkbviUVWxOuYS1BNy2tS2SHUKiW1fl8lJHaO3mlHVb5h5QVcWzzLwJlQTITt4MKwZE4o9a9M3rI2ovAoA4SpHtA5jmY7CpXbDUipA9W2WJJVubP6YnJ715SB6zjAt6H94t2LrIKFNamtG3dh1OQnwAcTPmaPtagsJSpOptFqDK1pRuKsxA8fWjWl6a5k3PorOYCGwAAeeZmrCenLbcVFhqYEnaO3FdNi+sz4Zx/uLVo7crdARf2iioe1SWQVGMxjtFP+nXK0tpC1BTke5YTG4/SlQa/ptu4pKVsocn3bBme/AoqnWmVsurbcnYkkgfiT7SR7TkHxUrXX2sQqAge+JkKmOTErqHrO4urn7vbhQQXFI9hhbu2ArP5EjPuFFk6Q/aoQttpaFJGdjpeBycLSrKkzBJTkZoP9njWy7dW7CEss+4rI3eo4QpRJHkCf1pyd6z9RWyxZVdrzlJhAwCCVHEZjnsa1ZW+8VVL5R2feLhxjJMUejLpD2ogqUAsPPrKE8JlpAKpP/pylYB+RRfqC+smrr1kXBc96XFtJKS2HWsBZXyDH5UyTFIR6euV3HqKI3uLWotsylASXFtrJJwG1LTAnB3fWtq6W6YsEW6XbVhBMKUCsStKyMpVPChgR2qymmUPv+WIqXJGJmN/qmoXbwuEoVbeqPQDhltv3H2c5WojEkeKM6h9iDimFKL4duCAYja1KRxA5nuo/PmvWmv3L1h6G71HXmlPAOYKHmXAHmgTwZzH5ZrS+l9aTd2jLyfzpEjwruP3pjHtMRQ6c6z062QWloTYvJhK2yjbKhj2kfiTMxRFv7TtNWQPvKBu43AgY75HHzTBqnT9u+QXWW1kGQSkEg/Wlu8+zGwWgpLIBJUd/5huyY/08UnayJ8U0ATGi1uELTubUlST3SQQf2qyk1ij9jcaG/wCozm0WpIUZKpE5Ckn/ANQ9iPFbBpeopfaQ4ggpWJ5mPj6jisDHxKcgzxEuxXoJFQXDalJISrafMT/ShN9p60pOx1QPME4J7/8A1+AaOLNvJnoYunghJ4pdcuCe9LN9rdyyrYo+siTtTwoSR3P4u4/armn6+27uEwpJAUnkicjj4qJrWsufI+ERhSFX5wyXo7V1VRdA/m/aupLc8HPBTKwP9x/4q2Lbk0PuXdrqQZEmJBMkjsYEQIzP+lMDFvjiK+gCZEoG6DVMftXn0aKKtqiWgAZoFgC8mEFuZU9Kl7rX1FMoZZJCn3EtkgcIP4j8Y70defzFfW0leI/Ucj6VNOtBcATTg7YFPTmn2TP8RtoAAZUAVLPEj8yifiknqPTXdvr2zTjLBgJU8QVqUTAS0g+4GJgEx9K0m00mwZePqKbL6Bv3vrlYB4IUs8c8cUA696h+8vNWNirc9uSouJgpSMEQoT7hzMcTVHS1sG3HJ9yZNscHiKHRjVqhe6+ZdfccVLQndvB77OD8+4icdqf9c+0m3Yt3G7ZK23NpDZLW1sHgKPA24P7Uwu9K2xtEWzjaVNoAAnkHuQeQSZyPNL9v9ndg0qQzugn8alKGYxBMQIol2voqPmg1rZupF9mujBy3eU8hIbuEJQECRuQCpal+QFLWSB2AFVLpy4sHIW680UoSkXCWS6y8iSlJeSOH0+33jmRPFPumOpMpTHtgQIxxAgcY7UX24pjR6g3gt6TNi7TiZ70LoM3JfDi32UeqpDi07Qp99SS4Wx/IEjaZ/NJqXRbg6dfu2jhV6VypTzCzhO4xuZEYEcj60+gRQLrLpgX1sWwrY4k7mnP5Fjg47eadMHJ16+366WFe1xaSpM8KAMED5GDHzXgX6XN20ztMEeD81neodTnYFOym+09YU4lQCQtH4VrSO4Kcg8ieKNsawGrwOe5SLxP84CApKQUkJjJUnHPao+sQsoDHBP8AEYrGTlYd1OxRcMrZcylYjwR4IPYilz7MrwsF6wWCktLWUb1e5aSZ9ojKQMzPeobDWlNPOsKJIy42omfYon2ZydtCb/UkpvWbsObDhpwjkyZT2MJJwTU/Ru6Oam5B5BjNmnZqzYB13NfSao6mDFWGlyAeZHavtwiU1Ts89ZERHBiXfW26e3ziQfNIPUmhrB/hLWFbiUwfOdpI5z54FafdtZoJd2snk98YPP8AriamafUbTCOpmWo1m9bASUrJ/wCjI/cHJ8/NdT3d6ImRtAAA4hMDJOJHzP611UfHqPO0QXMI6pfbQFmU+4naUk7xIBBUEnakhXOO3aacem7oOMiDlOCD+IHnI7TMj4pS1y1lC0+73JgbFQtRycRxBH7T+vjojqUNrDajIXCAT+NRThKlgABMpkADnb5pmhtyw1mQZoTzdCnhuNF38io0WgpDWVtcdqdTddmwZMGixBIxV62tAO1WPTAr4TQatItRy0y9zNxB2udM2t2ALhlDm38JIyJ8Hmqui9M2tiFfd2gjdySSSf1MmPihP2o6otqxUGyUqcUlO4cpTyoiDM9gBmSKpdFdRKctlt3C9zlqstuLOJAEhRJ77efpR9Tc6071/KcrTLYMYNc1pDDS3nDCG0kn/sPk8UkI6jfQ07duJKfWCUW7Sz71LVO32jAHujiSEya9Xd2dSVKVFuyZIUXCCkvETuAkgelBySK+t3AecN68Qi2t9wY3Dnsp4/XhPx9alogUHxBknv8AhfqfX5RwD2/z5y21du2iba3bVuublwFa/MQp1apmBt9ox4A4rT2lYrGNMuVLdVfqkKfIRatbQVbRgq8hYSVADAyJnFbBa4SBnA7mSfn5qzococfn9f7dRS/kyyTXlS6iU9QLqtxldutp9QSl0bcj83Izxj5q1timZB1f0YzegKktvpHtdTyMfmEjcPg0ka0t+zZKLpIUloILd2lIhCwqU+xXKucgxngUb0TrVba/ut7tQ8n8DgAQ28jCQoZgK/6RTGq/SoFJgz2iQR3nyKw1AfueFhXqI2os/ebdNwxsdcbTvStEGBEuIwcTnB4IqNuzQ8wUJyHU+1RzkwUnPzFGdQ6Ot3FlxkKtniB72Ts47FI9sHviq9j0zdMbQ241cJSBh2UKnkwpAjb8EKqVd9mOoBqPRz/aU6ftBcFbBwR+sPfZzqq3rbY6ClxpSkkKMkwYJ+m6QPiKb0is30XVFNah6i7R5gXZCFkkEeqke0yDlsp+BkVoza6oikDmTt0C62zGR/5oAXATHemHqdPsBmPmMn4FKTXMnmvkNavhXsBLmmqW2nLS4WVf4a6rzLII4r7QBeIqaOZU1m3wTjJEqI5EzH07/pSK4pSXgQUoX6m8JIJWvbOSSR7goQkeF09X+opJ2D3KPYnEZP8AoQPJxQu96cIKFDcIkkxKpMDdn4gRV/TPt4aDsGeo4dLagHWUzIURMHJjz9fjkUaUqKzjRb1bCktYSIARkFQVyrdn8xEg9sCne11JLiZHPcdx8U29qoOIttJlpaqpX9+htClrUEpSJJJgAeT8V6uLoAZNY/qeuu6xe/dmiE2zRJWRuIVGApRAg54TxIqYW8Yk5wo7MKFxJzrh1K+S8qRaWhK5/LIBIUo5BV4A4FC9Nu7i8VduJhph5Q3ugEQ2kkEJ8rUkzu+tNPVWiBnTHGbdISkAbwBlaZG7gfiNFtFLSrZsMgFrYABAiO4Pz2NBfWKK96LxnA+QHOfqYylJzgn5wa5ZBxpplgoFmmCpW4H1EpzsHwT+IntVC+uRfLTt2/cmVH1VGRuKBIKMfhB/tXjXNP8ARdSncE29y4NxMANOjKdowNp28HvUotTfKDYSU2TcnfMF1Y7AfyAz9Y+BWEAAFmePf29/q0Ifb/P9Sf74srS6CW1PQ1atn8QKiAp4iCMJJXHMKzwK0tKyB9P3rOek0fe9QLyB/wDrWiC0yrspRwoj9JE/Ca0FUgfOM/53q3oqsYJk7UPkzy9c8/t80ldWX7a3EMPpCmLjCVROx1JwSeyT2+QfNNb2VbjgjAnv9KzO8cSy+th6HLW6KigmT6TmNyD/ACgnj5NWgIlIDYgD7nfe5pQ/gugYSrj8UmFHBAq7Zai9Y7W3tzzG4JS+IBQDgBwT28iqqnjbzb3aS4xuAbdUkmAeN57EGc/Sr5ZdtCISXrNRJUAkFSARxEyoTmfrW8YnO4T1tbqm23rY71NqCtgIAcSRBG7+1WNN60t1kD1Nixy2sFJSRzlUTnGKBWmnpkOafcQMn0FGWznIj8TZnxxU11p9vdnZc25bezkpJBIESFRChnvXsZno7sXwXBSQRGCDj9/FEmL6f7TWP6hotzpo32qyWkjKFK9oPkgzj/4xzTZ0j1m3don8CwdpQZwYnv8AFZx6Gdj1cNpdTBqgz04kTnnvX23uY7/P0rr/AFoNNlajjz4pK/7OqvbLDmM16l61wDxJ0aMAMGK6lk/aEmvlY/4Gn+iZ+/N7y9o+jpG0/jVzJ7K8jxyf3NGHbTHyO9VLBkpIOcUReeEV86rDbuY8xzJMXNQ0kEkj2qMDeI3QDMAxzQZDzzDm4J2JKoVHunGCAeJPNNVwqTVJxIjPHz4pY6307jK1ZgXrLVv/AOa65BMoyE95+ew71T+zfTUM2Dako2lwblEiCrwT8eKAdc9UNusrtbYeqV4VsmU+JxgTj5pm6LtHG7ZAd3bgAmFHICcZ8T4+latUppMHjLZx8p5ADZx7Q48kEEHg80v9Gkem6hMbUPLACRCUiZ2g94ojrjDrjYbaO0rMKVj2pjPPc8VPplihhpDSBCUCB5PyfJ+aQDBaSM8k/tGcHdn2lLqnQjdWrjQA34KJON4MiaB9Va0plhFokhT7jaUqUOEg+wqx88DvRDqvrhqzQUiFuwIbBg58+KFfZ/oa3nF311lbhlCSCAmBAVHwJAHbJ709p1NdXiW/CDlR7n/yAsbLYXv1jz9n+hC1s22wNqoBX8rIBUf3o67/AK/tUumMwn615fP9K+l+zgxqDP2eZKvxuwJQWDBMYisk6n082946h4qFrelPuB/5bojM9v8APFbAul7qjS0vsqbWBCiMkTmq2MxbqKAvnGQba8O9pWEvxiOyXCODHevNq3eWxT6K/vFsJ9kJmJwNxOcf2FDE6qqzUba7lTJwlcEkJ4AUe+P2ijehaa2hW62fUGe7UhSR9O6fpRFGZw8SRnS2rrc8yVsKAKFJgJjM8DIJPg0zMsqCQCeOSck1A0uBgQOScVYFx9QK2ExM7sz24Pjn/IrOutdJetFfe2JhJClDASkTMEA590mfk1owP9ag1WzD7DjfZxJTxP6/SssMidU4Mk0jUA82lYgyMgEET5nxRF+29VsoUBB89o7/AFrL+nNVVZ3a7d4bANqRGEmcggQBG4/1zxWl2l6IBB3D4z/XzWAc9TRGIJuejk7j7f2rqYF6mAYg/pXUXxbJjYsuvqPfmqjjk16edn5obq+rt27SnXVBKEiZP9B9ZxX5lfa1r4X1l5FCjmSXt4htJUtQSB3P+ZrNuoutXbx77pp4UZBCnQP7TwnyalbU/qzqvTd2sJAl3ZEEydraVZyIlRPIpw6d6XYsW9rQ9x/E4fxLPyfHxTSpVoxufzP6D0H1nMtZwvAlbpfoxuzSTJW6uN61HJ4x9KNqRUpXNCtf1tq1aLjqgAJgdyfAqez2aiznkmMqAglbXeq7e0/5y9pIkAAkkcYpE1z7WSuE2iDBHuKuRP044r509pKtVeVc3KiGkylCEk5mZzx9Ypxb6et2gQhpI3QDgSYEf28VXSvTadgrjcw79oAtY4yDgRT6X6ZbdcTcXTyXioBSW+ySEjKvOMZ5ia07SLptWdyYGPiP9PpStdaWj6fH5TBwVfA4igN24GgTuylM7QuEpMEyeAVEZgicAUY1jU2Bieuh6QRs8NSo/Oa//wAZbRkrQB/8h/k1Fc9QMQCVpE4GeT/rzNY1c7tvtSlagBuTuJQAQPaJH/MJIJVjk9pqawUVkbSSlSwCTgbRuACI4CQIVxMCqlTGscGJEZmhPdYMiYmfkEYHcDkgGhV5qjz34RsQcyQd0dj4zVXT7VUJJmNpVvJnJzgHISJEZ4qtqDbjKt7aiCYBBG4EcERyFEd/irKtxmLESW7s9+4OjcAMyJxnmefpSzc9NqaPr2KlIUBwn8KgOQQcT802s6uh2EuJ9J2cAnC8cj9DxUK3QnBMxwraRH1jvTtaq6wLEqYO6e61Q6EofUG3oiDiSMGJ7/FNIuZHMHH7f96RNe6UbdKnEbQsZUAIC/hR7KmqVu7fW5holaQkfw3SCT2MKnsewPeuHcnxCdGG6mood/6oqRp0djFZxb9fqSoi4YwnktyooxMKB479+1OWj6u0+gLbUCk4+QR58VkFT1O4IndVdLtXrISqELGULA9wP/Y+KU7Dqa509fpXaF7NyvehICDMZ/6Ykqxk+MVoKEkZ/bz9aG6kQtO15oFB53CRmR+/9qx4eTxNBuOZLZ9ZW60BQcCQeME/1A8yP0rqTdV+z8Or3sPqaSZKkyfxlRJOMcEftXVna/tO+X3j3r/UKbdtwynehG6FGB4EnyTwOTnxWf2+i3Wq3BU+nZbpUJSpZUiZ9wb2wFcc8DME8V8rq+GqA02m8ZB5j6+0sN532nqaewwhlsIQAEpAAA8DEVRfu5NdXVFJLHJlGlBjM9IuQlBUowkCST2A71mD+7Wb2ZW3bMg7DH4oIJI8E/2rq6quiHh0vcPiHA/GAu81ioepo1slKEBKBCQABX12PP8AvX2upatfNmcvsIGBBty77TMwQcYz+/8Aak3WFpC9u0FKQkFAAMTM9/xDd/UV1dVzRjmTbDzLnRVmX2jJOxKoAByIPnuSOf1p0ttFTMlI5PHbPH0nP611dQb3PjEe08eFltdrAP7T2FBtUbOT5nPz24711dVfSXMeDFGGIlXLSpgFSSggpMypKhMBPwacLGLhlD6ZCokgzhYwfrX2uqzU5U8QTgESkh0z7SQSr3cgT4E8n6V5Zf3K/Du8848jPevldVfHEShBDDahtLaYPPHcZx9DzSlf2y9Oe9Zoko2qIQlCvT2gj2kyYJyZ+K6upK9QBkRms84jv03rjN236jKgVCApIOUk9j/3oqpY45+OYjtXV1BQ7hkzbcGVXdNBMjH611dXUTeZnA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9465" name="AutoShape 9" descr="data:image/jpeg;base64,/9j/4AAQSkZJRgABAQAAAQABAAD/2wCEAAkGBhQSERQUExQVFRUVGBoaGRgYFxocHBgYGhwbGhwbHB8cHSYgHBolGxscHy8gIycpLCwsHB8xNTAqNSYrLCkBCQoKDgwOGg8PGjAkHyQpLSwqKSosLCwsLywsLCwsLywsLSwsLCksLCwsLCksLCwsLCwsLCwsLCwpLCwsLCwsLP/AABEIAMgAtAMBIgACEQEDEQH/xAAcAAACAwEBAQEAAAAAAAAAAAAFBgMEBwACAQj/xAA9EAABAwMDAwMBBgUCBQQDAAABAgMRAAQhBRIxBkFREyJhcQcUMkKBkSNSobHwwfEVM2LR4UNEcoIXJCX/xAAbAQADAQEBAQEAAAAAAAAAAAADBAUCAQAGB//EADERAAICAQQABAMHBAMAAAAAAAECAAMRBBIhMRMiQVEyYXEFFIGRobHBUuHw8RUj0f/aAAwDAQACEQMRAD8AfVMhSSlQkHBHxxFZZ1X02dKdbvLQKhKzuH5SkyYXHCfy/wDmtSZWYyc+fNSO24WkpUAoK5BEgjwQcRXw2nvOnfHanse4lZgLB84N6X6nbvWQ4iAqAVN7gSgniYoo5ag1lN3pS9HvTcMJKmXFbfTSDISSJxPuySAOZitP0rVW7hsONKCkHv4PcHwR3FE1WnVfOnwn9PlPVuej3PbFtEzzWZ9W6WdOv2r5CCWiolSgT7CrkED8nceSYrV6X+tOnRd2y0x/EA9s8T8juBzXtBaKrMHo8Gcuy4+cZre4C0JUkylQCgfg5FfDYJOYye9I32Sags27lu6qV2yyiD2TyD9K0FJpq2ra5UxfsZkTGloSSQOf1qpqujBYwAP84ouk16IxWxUpEETMV626V/hKgHCSYHJgfPABA/SaW/s7uQhxbJJzBAjvwZ+cY+tblr2jBxBxzzHP+RWPXmgqtbpp0bhLsEDM75Bk/wAxMH6VRqcmso34QLJHd1GPoe39qgokpjcM/wBPFV7mz2g/2pBXHUCykcyitU/5ivraZ/zFeAgk/tir1nbZozEKINRmS2tp3q8LcAVMy1Cfiorl6BOI81OZ2Yx5KxiV3gMz+/8AnalrVdWHqJaaClOqMmACEpBIJPyOwMTRHV7xXtShQBcUEgqmDM+AaJaZpKGRAknkqUSpRPkk5o6OKxluZpqxF+x6WWspLy14USEY7zEkCQoSR7TEU8aVoSgAkJKUjyI/3Ne9Js9ziZwE5pjefgVRopNw32de0EF9BPSNqRAAA8CuoS9f5xXyqPiqOIwNOYLQatNmqduuavNpzXyAqDwoJQytq2lIfbKFzHII5BGQZ+KynQ9VXpN860+CG3FEgDjJVBnjcefpW0FvFKvXnTIurZY929KSUhMe4jgSR5705pz4f/XZyrfpNOM+ZexGBh8KSFJIUkiUkcEGvs+azL7JNdcC3bJ1e/0kyjBlJBhaM+DWobKn6rTmmwrCI4YZmZao0NN1hu4LoSzcb9+78pPIxk8CMVo+k9R29x/yXkOfQ5/ahmsdGWt0dzrcriAsE7k/Scf0rO9f+zO5s4esnlLCBKgrBSAe0cwOTziqtb06gKGbDAY+sWYMucDibclf9ql31nv2d/aD99BadgPo5gQFeYEzjzTXqGtoZHvMfHkDmBWirVtsPcxgEZl99yf85pE6htgt5DAz6hJIzu2iDuB7GYzRFXWySCQkgCSd3O0RkAdzuED6+KqsanKvWLRBKACOVpIKztPb+YzPjzRlRu57iGhYgIA8YiqV1ZyI5qnfdVhtaEuAD1CQgpM4CQSVTwBIzVy31RKoyJPg+DH7VHtV0fcBGBSrrKiNNz5og3bRGKmQ5kfvUqXK4bmbuD+6hepA4YH+RQa8ugTgpIJzKiMQeB3q9q91CT3jnMUt2jpJCyn1FKUQjAwrt4lPeaaqXIzNBCOIRsLQu3CEwChobjMzvV+GO2E5puasB3qn07pBaQN53LVlavKvjwkdhRkiqel02473H0nHA6n1pQAqvcXE1OU4quW6ovkDAnkAHMqFv5rqnKa6ltsZ3Sim2P0qzbAjmpCaiU7H96S+51qwYTnYxLhcqpeJStCkHhQIInyKFajr6EY3AE4GRP8AvBoejqMEgZClKhITnd+08Ykmt21bhxB9RL6Z3I1lKSlIKlPHcj86OJOexT/etc3Vk/WWlrtb1m6SkbzLmzbIKkfiEg4BSSfqK0vSdRS+w26n8LiQoZ89qn/aaEhbB1jEzSe1nNa20X1MbodSAracSD3Hn9KISKDa300zdphxMKH4VpwtHylXahI6WvkyhOoubDPLaSsDsAr+9T0WpgCGwfXP8YmzkekWOsbP/h+qsXyE/wAJxQC4MAECFDHaM/pWt2xS4lK8EKAIkduRzWHMao40u407UEqfRv3eqTJQSQEryfwSZ57059EdaBlCLe6WITCWrgz6bozAJP4VjiDExVy6pzWp7I9R6iKgjJmjJsW5nYmfMCf3r0+0nacDxwK9tKkT5pe6211Vkx94EFKSNyScq52pT2BUTE/ArCBnG0dzBODM9v7P/iFzcrTDZtgW0ICgCshf8RZx+Exs45HxUvS/qOshbakrIAls4WFREmMFJ5Ax2qXRrFVk+w2ebhn1Hd0SpxRlSUk8bSqSMzXvRFG0vnGSRscG5uAJG5RJnwkGB9SKxe5UFF5wAR+HcbrGQG/OHLd0phJ3g7RKCnInEzxPYAeaIodBHIOf28D60WtWkujav9xgig+o6M7bqCkDe1uMJRIKZznznviBW6aqtZXuxgwbWPU2DAmqMPuqCEoUDJMwCiB2UZ47mAaO9N9KJZIccO93bEyYCfCRwPE8190rVW1mARIGUzO3t/ho6h2n6NGE4M6bN0nrwuuJr5VGYnhK69FYAJOAOSfAofrmus2jRefUEpH7k9gB3NZxda3qerhQtG/QtTA3KiVczk8pMzgdor2JwtiaBcdWWiFQp9E/Ud66kpn7HlGVPOodcWdylFHc9hzgV1e2iZ3N7QgHrxkQkodA4KyQuPkjBPao3Oq1Sr1WVtJHCyQQc9o70wLRj/Wgmu2UtqgwM5MYwY2yOanbs9ygUI6igbp111QTKSpccDcYHtSkHmYIJ+RWj9JaCm3aA27VHJlUwfA7ftQvpLQEtJDsGVD2hRnak5jGDPM0ztORXWPoIMV8ZMi6i0Fu6ZLa93xtVtVP17Vn3SOquWFybB5J9IkekQnKZyAoxkx38itRQ5/vSx1z0j98bBSpSVolSYJ9x7cEQrsD80FlVlNb9H9IFlIO4Qne6ywz/wA11tGY9yhPnjnihdz9oViiJuEGZymVcczApR6dYZvWl210hH31tJAKtqjtiEmZIUsCATyIr3pTe+1dtkstt39uBCQhKfUIIhYkZHkipn3Cpch85H0HHv8ASaNrHqE+sdPQ+g31tCnWUjcDGx5jkhST+JMSRPj4qFvoC1vmPXtXVIDwBhXvQCDJwTKSDIwarua64FI1BvcpAAau2YCdikYPMmMkgCcx5wR0fVEWL4IcSrT71RU0sYSy8eUHwlXzEEfWmVFqIFQ8jr+R/IgjgnmHejOjnrJwg3S3WIOxtR/Ac4+RB8+MVR6/f++XTOlpSSlSS88RgwkS2kHtKok+CPmnxmswY1Up1e8uZBaS8xaqOJG6UgCeAFEE/wB8RTGnZny57xAsMHE8LdL+lSCS9agJ3FIkFuDx2TtwR3Aqt1fcJVbM3rcjYpJkgwQFDCh/KSJ+sUxsM+lqN02raEXIQ42CcrVthwJ7bExx23fNRWGgrTbusOQpO9ewzJ2HKZnuOP0FTLnWqzJ98j6HsR6rzLj5ftCuganvShcbdwBiQYntIxTcFSmsX+zzqFSVuWjoILKghGMxxxJPaZ4E1sdsfYKY0aNTc1fp2IPUEOAwi3r2hKn1GlKSRt9iYCVQZg4wD3rtK1MOAiQSkwRPB8H4o+8J5oOrSoc3gx5AiFfJ+lX0ORAgS8lyhOvdXW1o2pbjrYISSlO4SpUEgQM5Iip9V0RFy2W3CoJIM7VFJyI7UuOdNaZpy/WUnc6R7GyretRViEN+Se4FEnSTAuk6Au/Wq+1RW1hAJQ2ZSgDzk/h+cFVaXp1whbSVNCGyPbiMdseKR/uT1+su3sMWDRJSyqU7wJ9zkxCY7H9hTjo+qtXLIcYktyUpJSUghOJE8p8HxXTMr3JXH811RuIzXUmWbMdCrMe//Kl2sLLVruSCYUUOH24HYgFWZjH617s/tiA2i5tlTmSnEHtCVEnnEk1prVqlMQOO/wDnevFxZocELQlYj8yQRntmh70/pnfDs9GgXROvbO4ACHUoUIGxZCSCew7K4jFMQP8AvSXr/wBmtmtClJT93UPcVIEpx22nt8CKp2Gl3qG0OWl+H0qjDiAU7eAUyZECPb8V4hTyD+c6GdeGGfpNFQ5VptykVh3VijKbRJjuVlRI787RPYdqbNLLmxPq7d/fbMZ7fWh7fnPHn0g/qvpAXQDjZKH20n01pMEKncIPAk4Jg4NIzusPKdSy+sN6hbn+GUqPpvn+RZgQVDHMEitjtxNR6l06w+CHWkLkbTIztkGJ5iQMfFdZBjkZiTnBmYP6gFE3bbaStKwi9tv4ZwMFSiR7kpIBSr5NRs3aLb2vgPabekEObRtbUveo7smF8T+hERFN3UnRqgv71aBPrpEKQoex9vEoX+gwfNKlqEbXSywlyzchNxaAjfbriFEIIneFScHIg8il0Xjr/P7eh/CZJzH7pC0uGm1NvOJeQkj0HR+JbUY39iocbgc80pXfT6nndXaQgKdK2HWipIRu27iAIkKSkhXugElRE96OdFpcahpBU/ax/Dc9oDaRO1AjKgAAkk5CvFT6kx6erWz5kJWw42tRUAn8SNiCCO61AiDkk4o1XDGDYyd/Sw76Dzg/jND8UFP4hC8fyEiQPpUziaNKQIjtQLV7rZERXz+vQ7s5/CPaY7vKJi/Vy12urFbalILoROwSogkAx8wJr9AaetRZQVQFFI3RxMdqwDqS5Vfasn00mAfTEiNxG6dv1IImcR8VtVmoMtIbQkISkABPZPx+lV7b109de/vEDtNjnb1mFV0K1jWWrZBW6raAOOSr4SBlRkjA81ct7oKFLHUDl0twJTatKShaVIcWTCQOVHIIV4AniaqaaxbUDCcYFeDKi+p726BRaWjrSVf+4dU2NqcZCDMq5wSI/pVO109iwc9V1S768WdoSgJUUqAyUyo7DEFSir+mKq33UMkfe9TaR7vwWhVMD8pIxPGT5rtM1y1ZKv8Ah1m6+6rcAvapIUQcguKESMyee2aags5lk6I9qDnq3xWxbphSUIfASY4CgOwySsmTI4imzRNctVkW9u4hXppwEEEBKfbyKz7UtNvLz23zzVs0eW0mAsAkySVcAfI4miXTGoWzKyiwYBaTHr3TioSE/C1Dco4wnA4NanQcTRVfSupCv/tnsW1lCfVcjkpRifGYr5XMCb3j3jMTXk183YxXk1HMrAT642FApUAoHBBGPoaTbv7PtjhdsnVMOZMyopkmeJjbziMTTa9cBIKlHAkmB4/rSpc6mzcq3M3ZZXCZ3SAQDg7VQCcx4zWqy3pBWBfWemOpLu2SPvluooSBLzZSrPkoGZ+lHdO6wtnDCXkhWPas7VZ4weSfigyXb1oKOHEg9yFKIHEBIGTxHaarL1NhxJS/YuICpmG5UF8wIEgkZ3Ci7Qef2gixHGfzmm2T00VbMisWtL+wSW/RuLy3KfdtHqKlEjG0zAkcitT0LqNm4w0uSADBBSYPeCBRgMdxG3mGFJoDedL2xfVcFJC1oKF7SUhaf+oCJNE7i+Ccd6FXN6VfSpGs+0ETITueqoZu5VbeatErKSlCFKKoJhKfPJ7nJPk0P6nf+8WhdbKCpo+q2qQUpKQQVTkSkEqnsQKUbxf3m/cbIS4oK9JpCxubQkJDjrhAI3KgoH1xV7o5ZZvF25SlLa1FtSBOxt5KS57Z/I4gkgeQaVSq3Is3EtwcfKHbYBjH4zS9Puw8yhxPC0yPkdj9DyPgikP7VNRWwllDSVKW+op9mVR3CB/PExiBFH+iFlC7u2Mwy8dk52oUElKRngdh2EChPV3Utnb6hbvOLStTTbqdqDuWlZjaIGATkSY71YbSo7BmGcRRbGT4TPHQ3QQskIdc3KuFIO/cZ27iFbR4jv5JNLeva7dXt4u2t1FhDJEqA96lDvHZHPNS6n9qzlwpTTCVtggbfTR6riiTzI9qEx3gmq+lC5sHvXftnENPkhUqLjilYlS4HtwCoCPIpdtK+5rWwTjygzaWAYH5whpuou2N02H3d1u+raCUknf2KjwJ4gfFNXVejJcSXPTedWkRsbXt3juPExOecmlM3LmqXtu0004zbNH1VKWgyspPHhJkRBzWquM+Kd0gKIA/xes07hmOOpkb1s6gp9HRG90bYUfakHA7RMfiNXLvR79DS/VuGbJgJEJt2wPcTBE8+PrNaYar3dih1OxxAWmQYUJEgyMfWnQZnbMTTpaHXipFvdagdmFvAJRujE4nYDuEefOKOufZ3f3jaRdXLaEoMIbShW0JkiSmQCYCSkGY+K1VDWIAgDt4rw+Yrj2BBkz20RW0v7NrBloIUyh5QmVuCVEkz5gD4FdR4r+a6kDrx7TvlmSaV1Vd2qtlwkuISFDchJOQoJEwMAJBM/Ipt0rq62uTtbcTugHbOciaIX9ohwQoA+R5BiQf2E/Sle5+zS3UtSk7kTHtQYTjiIzHc/WvFkbviUVWxOuYS1BNy2tS2SHUKiW1fl8lJHaO3mlHVb5h5QVcWzzLwJlQTITt4MKwZE4o9a9M3rI2ovAoA4SpHtA5jmY7CpXbDUipA9W2WJJVubP6YnJ715SB6zjAt6H94t2LrIKFNamtG3dh1OQnwAcTPmaPtagsJSpOptFqDK1pRuKsxA8fWjWl6a5k3PorOYCGwAAeeZmrCenLbcVFhqYEnaO3FdNi+sz4Zx/uLVo7crdARf2iioe1SWQVGMxjtFP+nXK0tpC1BTke5YTG4/SlQa/ptu4pKVsocn3bBme/AoqnWmVsurbcnYkkgfiT7SR7TkHxUrXX2sQqAge+JkKmOTErqHrO4urn7vbhQQXFI9hhbu2ArP5EjPuFFk6Q/aoQttpaFJGdjpeBycLSrKkzBJTkZoP9njWy7dW7CEss+4rI3eo4QpRJHkCf1pyd6z9RWyxZVdrzlJhAwCCVHEZjnsa1ZW+8VVL5R2feLhxjJMUejLpD2ogqUAsPPrKE8JlpAKpP/pylYB+RRfqC+smrr1kXBc96XFtJKS2HWsBZXyDH5UyTFIR6euV3HqKI3uLWotsylASXFtrJJwG1LTAnB3fWtq6W6YsEW6XbVhBMKUCsStKyMpVPChgR2qymmUPv+WIqXJGJmN/qmoXbwuEoVbeqPQDhltv3H2c5WojEkeKM6h9iDimFKL4duCAYja1KRxA5nuo/PmvWmv3L1h6G71HXmlPAOYKHmXAHmgTwZzH5ZrS+l9aTd2jLyfzpEjwruP3pjHtMRQ6c6z062QWloTYvJhK2yjbKhj2kfiTMxRFv7TtNWQPvKBu43AgY75HHzTBqnT9u+QXWW1kGQSkEg/Wlu8+zGwWgpLIBJUd/5huyY/08UnayJ8U0ATGi1uELTubUlST3SQQf2qyk1ij9jcaG/wCozm0WpIUZKpE5Ckn/ANQ9iPFbBpeopfaQ4ggpWJ5mPj6jisDHxKcgzxEuxXoJFQXDalJISrafMT/ShN9p60pOx1QPME4J7/8A1+AaOLNvJnoYunghJ4pdcuCe9LN9rdyyrYo+siTtTwoSR3P4u4/armn6+27uEwpJAUnkicjj4qJrWsufI+ERhSFX5wyXo7V1VRdA/m/aupLc8HPBTKwP9x/4q2Lbk0PuXdrqQZEmJBMkjsYEQIzP+lMDFvjiK+gCZEoG6DVMftXn0aKKtqiWgAZoFgC8mEFuZU9Kl7rX1FMoZZJCn3EtkgcIP4j8Y70defzFfW0leI/Ucj6VNOtBcATTg7YFPTmn2TP8RtoAAZUAVLPEj8yifiknqPTXdvr2zTjLBgJU8QVqUTAS0g+4GJgEx9K0m00mwZePqKbL6Bv3vrlYB4IUs8c8cUA696h+8vNWNirc9uSouJgpSMEQoT7hzMcTVHS1sG3HJ9yZNscHiKHRjVqhe6+ZdfccVLQndvB77OD8+4icdqf9c+0m3Yt3G7ZK23NpDZLW1sHgKPA24P7Uwu9K2xtEWzjaVNoAAnkHuQeQSZyPNL9v9ndg0qQzugn8alKGYxBMQIol2voqPmg1rZupF9mujBy3eU8hIbuEJQECRuQCpal+QFLWSB2AFVLpy4sHIW680UoSkXCWS6y8iSlJeSOH0+33jmRPFPumOpMpTHtgQIxxAgcY7UX24pjR6g3gt6TNi7TiZ70LoM3JfDi32UeqpDi07Qp99SS4Wx/IEjaZ/NJqXRbg6dfu2jhV6VypTzCzhO4xuZEYEcj60+gRQLrLpgX1sWwrY4k7mnP5Fjg47eadMHJ16+366WFe1xaSpM8KAMED5GDHzXgX6XN20ztMEeD81neodTnYFOym+09YU4lQCQtH4VrSO4Kcg8ieKNsawGrwOe5SLxP84CApKQUkJjJUnHPao+sQsoDHBP8AEYrGTlYd1OxRcMrZcylYjwR4IPYilz7MrwsF6wWCktLWUb1e5aSZ9ojKQMzPeobDWlNPOsKJIy42omfYon2ZydtCb/UkpvWbsObDhpwjkyZT2MJJwTU/Ru6Oam5B5BjNmnZqzYB13NfSao6mDFWGlyAeZHavtwiU1Ts89ZERHBiXfW26e3ziQfNIPUmhrB/hLWFbiUwfOdpI5z54FafdtZoJd2snk98YPP8AriamafUbTCOpmWo1m9bASUrJ/wCjI/cHJ8/NdT3d6ImRtAAA4hMDJOJHzP611UfHqPO0QXMI6pfbQFmU+4naUk7xIBBUEnakhXOO3aacem7oOMiDlOCD+IHnI7TMj4pS1y1lC0+73JgbFQtRycRxBH7T+vjojqUNrDajIXCAT+NRThKlgABMpkADnb5pmhtyw1mQZoTzdCnhuNF38io0WgpDWVtcdqdTddmwZMGixBIxV62tAO1WPTAr4TQatItRy0y9zNxB2udM2t2ALhlDm38JIyJ8Hmqui9M2tiFfd2gjdySSSf1MmPihP2o6otqxUGyUqcUlO4cpTyoiDM9gBmSKpdFdRKctlt3C9zlqstuLOJAEhRJ77efpR9Tc6071/KcrTLYMYNc1pDDS3nDCG0kn/sPk8UkI6jfQ07duJKfWCUW7Sz71LVO32jAHujiSEya9Xd2dSVKVFuyZIUXCCkvETuAkgelBySK+t3AecN68Qi2t9wY3Dnsp4/XhPx9alogUHxBknv8AhfqfX5RwD2/z5y21du2iba3bVuublwFa/MQp1apmBt9ox4A4rT2lYrGNMuVLdVfqkKfIRatbQVbRgq8hYSVADAyJnFbBa4SBnA7mSfn5qzococfn9f7dRS/kyyTXlS6iU9QLqtxldutp9QSl0bcj83Izxj5q1timZB1f0YzegKktvpHtdTyMfmEjcPg0ka0t+zZKLpIUloILd2lIhCwqU+xXKucgxngUb0TrVba/ut7tQ8n8DgAQ28jCQoZgK/6RTGq/SoFJgz2iQR3nyKw1AfueFhXqI2os/ebdNwxsdcbTvStEGBEuIwcTnB4IqNuzQ8wUJyHU+1RzkwUnPzFGdQ6Ot3FlxkKtniB72Ts47FI9sHviq9j0zdMbQ241cJSBh2UKnkwpAjb8EKqVd9mOoBqPRz/aU6ftBcFbBwR+sPfZzqq3rbY6ClxpSkkKMkwYJ+m6QPiKb0is30XVFNah6i7R5gXZCFkkEeqke0yDlsp+BkVoza6oikDmTt0C62zGR/5oAXATHemHqdPsBmPmMn4FKTXMnmvkNavhXsBLmmqW2nLS4WVf4a6rzLII4r7QBeIqaOZU1m3wTjJEqI5EzH07/pSK4pSXgQUoX6m8JIJWvbOSSR7goQkeF09X+opJ2D3KPYnEZP8AoQPJxQu96cIKFDcIkkxKpMDdn4gRV/TPt4aDsGeo4dLagHWUzIURMHJjz9fjkUaUqKzjRb1bCktYSIARkFQVyrdn8xEg9sCne11JLiZHPcdx8U29qoOIttJlpaqpX9+htClrUEpSJJJgAeT8V6uLoAZNY/qeuu6xe/dmiE2zRJWRuIVGApRAg54TxIqYW8Yk5wo7MKFxJzrh1K+S8qRaWhK5/LIBIUo5BV4A4FC9Nu7i8VduJhph5Q3ugEQ2kkEJ8rUkzu+tNPVWiBnTHGbdISkAbwBlaZG7gfiNFtFLSrZsMgFrYABAiO4Pz2NBfWKK96LxnA+QHOfqYylJzgn5wa5ZBxpplgoFmmCpW4H1EpzsHwT+IntVC+uRfLTt2/cmVH1VGRuKBIKMfhB/tXjXNP8ARdSncE29y4NxMANOjKdowNp28HvUotTfKDYSU2TcnfMF1Y7AfyAz9Y+BWEAAFmePf29/q0Ifb/P9Sf74srS6CW1PQ1atn8QKiAp4iCMJJXHMKzwK0tKyB9P3rOek0fe9QLyB/wDrWiC0yrspRwoj9JE/Ca0FUgfOM/53q3oqsYJk7UPkzy9c8/t80ldWX7a3EMPpCmLjCVROx1JwSeyT2+QfNNb2VbjgjAnv9KzO8cSy+th6HLW6KigmT6TmNyD/ACgnj5NWgIlIDYgD7nfe5pQ/gugYSrj8UmFHBAq7Zai9Y7W3tzzG4JS+IBQDgBwT28iqqnjbzb3aS4xuAbdUkmAeN57EGc/Sr5ZdtCISXrNRJUAkFSARxEyoTmfrW8YnO4T1tbqm23rY71NqCtgIAcSRBG7+1WNN60t1kD1Nixy2sFJSRzlUTnGKBWmnpkOafcQMn0FGWznIj8TZnxxU11p9vdnZc25bezkpJBIESFRChnvXsZno7sXwXBSQRGCDj9/FEmL6f7TWP6hotzpo32qyWkjKFK9oPkgzj/4xzTZ0j1m3don8CwdpQZwYnv8AFZx6Gdj1cNpdTBqgz04kTnnvX23uY7/P0rr/AFoNNlajjz4pK/7OqvbLDmM16l61wDxJ0aMAMGK6lk/aEmvlY/4Gn+iZ+/N7y9o+jpG0/jVzJ7K8jxyf3NGHbTHyO9VLBkpIOcUReeEV86rDbuY8xzJMXNQ0kEkj2qMDeI3QDMAxzQZDzzDm4J2JKoVHunGCAeJPNNVwqTVJxIjPHz4pY6307jK1ZgXrLVv/AOa65BMoyE95+ew71T+zfTUM2Dako2lwblEiCrwT8eKAdc9UNusrtbYeqV4VsmU+JxgTj5pm6LtHG7ZAd3bgAmFHICcZ8T4+latUppMHjLZx8p5ADZx7Q48kEEHg80v9Gkem6hMbUPLACRCUiZ2g94ojrjDrjYbaO0rMKVj2pjPPc8VPplihhpDSBCUCB5PyfJ+aQDBaSM8k/tGcHdn2lLqnQjdWrjQA34KJON4MiaB9Va0plhFokhT7jaUqUOEg+wqx88DvRDqvrhqzQUiFuwIbBg58+KFfZ/oa3nF311lbhlCSCAmBAVHwJAHbJ709p1NdXiW/CDlR7n/yAsbLYXv1jz9n+hC1s22wNqoBX8rIBUf3o67/AK/tUumMwn615fP9K+l+zgxqDP2eZKvxuwJQWDBMYisk6n082946h4qFrelPuB/5bojM9v8APFbAul7qjS0vsqbWBCiMkTmq2MxbqKAvnGQba8O9pWEvxiOyXCODHevNq3eWxT6K/vFsJ9kJmJwNxOcf2FDE6qqzUba7lTJwlcEkJ4AUe+P2ijehaa2hW62fUGe7UhSR9O6fpRFGZw8SRnS2rrc8yVsKAKFJgJjM8DIJPg0zMsqCQCeOSck1A0uBgQOScVYFx9QK2ExM7sz24Pjn/IrOutdJetFfe2JhJClDASkTMEA590mfk1owP9ag1WzD7DjfZxJTxP6/SssMidU4Mk0jUA82lYgyMgEET5nxRF+29VsoUBB89o7/AFrL+nNVVZ3a7d4bANqRGEmcggQBG4/1zxWl2l6IBB3D4z/XzWAc9TRGIJuejk7j7f2rqYF6mAYg/pXUXxbJjYsuvqPfmqjjk16edn5obq+rt27SnXVBKEiZP9B9ZxX5lfa1r4X1l5FCjmSXt4htJUtQSB3P+ZrNuoutXbx77pp4UZBCnQP7TwnyalbU/qzqvTd2sJAl3ZEEydraVZyIlRPIpw6d6XYsW9rQ9x/E4fxLPyfHxTSpVoxufzP6D0H1nMtZwvAlbpfoxuzSTJW6uN61HJ4x9KNqRUpXNCtf1tq1aLjqgAJgdyfAqez2aiznkmMqAglbXeq7e0/5y9pIkAAkkcYpE1z7WSuE2iDBHuKuRP044r509pKtVeVc3KiGkylCEk5mZzx9Ypxb6et2gQhpI3QDgSYEf28VXSvTadgrjcw79oAtY4yDgRT6X6ZbdcTcXTyXioBSW+ySEjKvOMZ5ia07SLptWdyYGPiP9PpStdaWj6fH5TBwVfA4igN24GgTuylM7QuEpMEyeAVEZgicAUY1jU2Bieuh6QRs8NSo/Oa//wAZbRkrQB/8h/k1Fc9QMQCVpE4GeT/rzNY1c7tvtSlagBuTuJQAQPaJH/MJIJVjk9pqawUVkbSSlSwCTgbRuACI4CQIVxMCqlTGscGJEZmhPdYMiYmfkEYHcDkgGhV5qjz34RsQcyQd0dj4zVXT7VUJJmNpVvJnJzgHISJEZ4qtqDbjKt7aiCYBBG4EcERyFEd/irKtxmLESW7s9+4OjcAMyJxnmefpSzc9NqaPr2KlIUBwn8KgOQQcT802s6uh2EuJ9J2cAnC8cj9DxUK3QnBMxwraRH1jvTtaq6wLEqYO6e61Q6EofUG3oiDiSMGJ7/FNIuZHMHH7f96RNe6UbdKnEbQsZUAIC/hR7KmqVu7fW5holaQkfw3SCT2MKnsewPeuHcnxCdGG6mood/6oqRp0djFZxb9fqSoi4YwnktyooxMKB479+1OWj6u0+gLbUCk4+QR58VkFT1O4IndVdLtXrISqELGULA9wP/Y+KU7Dqa509fpXaF7NyvehICDMZ/6Ykqxk+MVoKEkZ/bz9aG6kQtO15oFB53CRmR+/9qx4eTxNBuOZLZ9ZW60BQcCQeME/1A8yP0rqTdV+z8Or3sPqaSZKkyfxlRJOMcEftXVna/tO+X3j3r/UKbdtwynehG6FGB4EnyTwOTnxWf2+i3Wq3BU+nZbpUJSpZUiZ9wb2wFcc8DME8V8rq+GqA02m8ZB5j6+0sN532nqaewwhlsIQAEpAAA8DEVRfu5NdXVFJLHJlGlBjM9IuQlBUowkCST2A71mD+7Wb2ZW3bMg7DH4oIJI8E/2rq6quiHh0vcPiHA/GAu81ioepo1slKEBKBCQABX12PP8AvX2upatfNmcvsIGBBty77TMwQcYz+/8Aak3WFpC9u0FKQkFAAMTM9/xDd/UV1dVzRjmTbDzLnRVmX2jJOxKoAByIPnuSOf1p0ttFTMlI5PHbPH0nP611dQb3PjEe08eFltdrAP7T2FBtUbOT5nPz24711dVfSXMeDFGGIlXLSpgFSSggpMypKhMBPwacLGLhlD6ZCokgzhYwfrX2uqzU5U8QTgESkh0z7SQSr3cgT4E8n6V5Zf3K/Du8848jPevldVfHEShBDDahtLaYPPHcZx9DzSlf2y9Oe9Zoko2qIQlCvT2gj2kyYJyZ+K6upK9QBkRms84jv03rjN236jKgVCApIOUk9j/3oqpY45+OYjtXV1BQ7hkzbcGVXdNBMjH611dXUTeZnA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9467" name="AutoShape 11" descr="data:image/jpeg;base64,/9j/4AAQSkZJRgABAQAAAQABAAD/2wCEAAkGBhQSERQUExQVFRUVGBoaGRgYFxocHBgYGhwbGhwbHB8cHSYgHBolGxscHy8gIycpLCwsHB8xNTAqNSYrLCkBCQoKDgwOGg8PGjAkHyQpLSwqKSosLCwsLywsLCwsLywsLSwsLCksLCwsLCksLCwsLCwsLCwsLCwpLCwsLCwsLP/AABEIAMgAtAMBIgACEQEDEQH/xAAcAAACAwEBAQEAAAAAAAAAAAAFBgMEBwACAQj/xAA9EAABAwMDAwMBBgUCBQQDAAABAgMRAAQhBRIxBkFREyJhcQcUMkKBkSNSobHwwfEVM2LR4UNEcoIXJCX/xAAbAQADAQEBAQEAAAAAAAAAAAADBAUCAQAGB//EADERAAICAQQABAMHBAMAAAAAAAECAAMRBBIhMRMiQVEyYXEFFIGRobHBUuHw8RUj0f/aAAwDAQACEQMRAD8AfVMhSSlQkHBHxxFZZ1X02dKdbvLQKhKzuH5SkyYXHCfy/wDmtSZWYyc+fNSO24WkpUAoK5BEgjwQcRXw2nvOnfHanse4lZgLB84N6X6nbvWQ4iAqAVN7gSgniYoo5ag1lN3pS9HvTcMJKmXFbfTSDISSJxPuySAOZitP0rVW7hsONKCkHv4PcHwR3FE1WnVfOnwn9PlPVuej3PbFtEzzWZ9W6WdOv2r5CCWiolSgT7CrkED8nceSYrV6X+tOnRd2y0x/EA9s8T8juBzXtBaKrMHo8Gcuy4+cZre4C0JUkylQCgfg5FfDYJOYye9I32Sags27lu6qV2yyiD2TyD9K0FJpq2ra5UxfsZkTGloSSQOf1qpqujBYwAP84ouk16IxWxUpEETMV626V/hKgHCSYHJgfPABA/SaW/s7uQhxbJJzBAjvwZ+cY+tblr2jBxBxzzHP+RWPXmgqtbpp0bhLsEDM75Bk/wAxMH6VRqcmso34QLJHd1GPoe39qgokpjcM/wBPFV7mz2g/2pBXHUCykcyitU/5ivraZ/zFeAgk/tir1nbZozEKINRmS2tp3q8LcAVMy1Cfiorl6BOI81OZ2Yx5KxiV3gMz+/8AnalrVdWHqJaaClOqMmACEpBIJPyOwMTRHV7xXtShQBcUEgqmDM+AaJaZpKGRAknkqUSpRPkk5o6OKxluZpqxF+x6WWspLy14USEY7zEkCQoSR7TEU8aVoSgAkJKUjyI/3Ne9Js9ziZwE5pjefgVRopNw32de0EF9BPSNqRAAA8CuoS9f5xXyqPiqOIwNOYLQatNmqduuavNpzXyAqDwoJQytq2lIfbKFzHII5BGQZ+KynQ9VXpN860+CG3FEgDjJVBnjcefpW0FvFKvXnTIurZY929KSUhMe4jgSR5705pz4f/XZyrfpNOM+ZexGBh8KSFJIUkiUkcEGvs+azL7JNdcC3bJ1e/0kyjBlJBhaM+DWobKn6rTmmwrCI4YZmZao0NN1hu4LoSzcb9+78pPIxk8CMVo+k9R29x/yXkOfQ5/ahmsdGWt0dzrcriAsE7k/Scf0rO9f+zO5s4esnlLCBKgrBSAe0cwOTziqtb06gKGbDAY+sWYMucDibclf9ql31nv2d/aD99BadgPo5gQFeYEzjzTXqGtoZHvMfHkDmBWirVtsPcxgEZl99yf85pE6htgt5DAz6hJIzu2iDuB7GYzRFXWySCQkgCSd3O0RkAdzuED6+KqsanKvWLRBKACOVpIKztPb+YzPjzRlRu57iGhYgIA8YiqV1ZyI5qnfdVhtaEuAD1CQgpM4CQSVTwBIzVy31RKoyJPg+DH7VHtV0fcBGBSrrKiNNz5og3bRGKmQ5kfvUqXK4bmbuD+6hepA4YH+RQa8ugTgpIJzKiMQeB3q9q91CT3jnMUt2jpJCyn1FKUQjAwrt4lPeaaqXIzNBCOIRsLQu3CEwChobjMzvV+GO2E5puasB3qn07pBaQN53LVlavKvjwkdhRkiqel02473H0nHA6n1pQAqvcXE1OU4quW6ovkDAnkAHMqFv5rqnKa6ltsZ3Sim2P0qzbAjmpCaiU7H96S+51qwYTnYxLhcqpeJStCkHhQIInyKFajr6EY3AE4GRP8AvBoejqMEgZClKhITnd+08Ykmt21bhxB9RL6Z3I1lKSlIKlPHcj86OJOexT/etc3Vk/WWlrtb1m6SkbzLmzbIKkfiEg4BSSfqK0vSdRS+w26n8LiQoZ89qn/aaEhbB1jEzSe1nNa20X1MbodSAracSD3Hn9KISKDa300zdphxMKH4VpwtHylXahI6WvkyhOoubDPLaSsDsAr+9T0WpgCGwfXP8YmzkekWOsbP/h+qsXyE/wAJxQC4MAECFDHaM/pWt2xS4lK8EKAIkduRzWHMao40u407UEqfRv3eqTJQSQEryfwSZ57059EdaBlCLe6WITCWrgz6bozAJP4VjiDExVy6pzWp7I9R6iKgjJmjJsW5nYmfMCf3r0+0nacDxwK9tKkT5pe6211Vkx94EFKSNyScq52pT2BUTE/ArCBnG0dzBODM9v7P/iFzcrTDZtgW0ICgCshf8RZx+Exs45HxUvS/qOshbakrIAls4WFREmMFJ5Ax2qXRrFVk+w2ebhn1Hd0SpxRlSUk8bSqSMzXvRFG0vnGSRscG5uAJG5RJnwkGB9SKxe5UFF5wAR+HcbrGQG/OHLd0phJ3g7RKCnInEzxPYAeaIodBHIOf28D60WtWkujav9xgig+o6M7bqCkDe1uMJRIKZznznviBW6aqtZXuxgwbWPU2DAmqMPuqCEoUDJMwCiB2UZ47mAaO9N9KJZIccO93bEyYCfCRwPE8190rVW1mARIGUzO3t/ho6h2n6NGE4M6bN0nrwuuJr5VGYnhK69FYAJOAOSfAofrmus2jRefUEpH7k9gB3NZxda3qerhQtG/QtTA3KiVczk8pMzgdor2JwtiaBcdWWiFQp9E/Ud66kpn7HlGVPOodcWdylFHc9hzgV1e2iZ3N7QgHrxkQkodA4KyQuPkjBPao3Oq1Sr1WVtJHCyQQc9o70wLRj/Wgmu2UtqgwM5MYwY2yOanbs9ygUI6igbp111QTKSpccDcYHtSkHmYIJ+RWj9JaCm3aA27VHJlUwfA7ftQvpLQEtJDsGVD2hRnak5jGDPM0ztORXWPoIMV8ZMi6i0Fu6ZLa93xtVtVP17Vn3SOquWFybB5J9IkekQnKZyAoxkx38itRQ5/vSx1z0j98bBSpSVolSYJ9x7cEQrsD80FlVlNb9H9IFlIO4Qne6ywz/wA11tGY9yhPnjnihdz9oViiJuEGZymVcczApR6dYZvWl210hH31tJAKtqjtiEmZIUsCATyIr3pTe+1dtkstt39uBCQhKfUIIhYkZHkipn3Cpch85H0HHv8ASaNrHqE+sdPQ+g31tCnWUjcDGx5jkhST+JMSRPj4qFvoC1vmPXtXVIDwBhXvQCDJwTKSDIwarua64FI1BvcpAAau2YCdikYPMmMkgCcx5wR0fVEWL4IcSrT71RU0sYSy8eUHwlXzEEfWmVFqIFQ8jr+R/IgjgnmHejOjnrJwg3S3WIOxtR/Ac4+RB8+MVR6/f++XTOlpSSlSS88RgwkS2kHtKok+CPmnxmswY1Up1e8uZBaS8xaqOJG6UgCeAFEE/wB8RTGnZny57xAsMHE8LdL+lSCS9agJ3FIkFuDx2TtwR3Aqt1fcJVbM3rcjYpJkgwQFDCh/KSJ+sUxsM+lqN02raEXIQ42CcrVthwJ7bExx23fNRWGgrTbusOQpO9ewzJ2HKZnuOP0FTLnWqzJ98j6HsR6rzLj5ftCuganvShcbdwBiQYntIxTcFSmsX+zzqFSVuWjoILKghGMxxxJPaZ4E1sdsfYKY0aNTc1fp2IPUEOAwi3r2hKn1GlKSRt9iYCVQZg4wD3rtK1MOAiQSkwRPB8H4o+8J5oOrSoc3gx5AiFfJ+lX0ORAgS8lyhOvdXW1o2pbjrYISSlO4SpUEgQM5Iip9V0RFy2W3CoJIM7VFJyI7UuOdNaZpy/WUnc6R7GyretRViEN+Se4FEnSTAuk6Au/Wq+1RW1hAJQ2ZSgDzk/h+cFVaXp1whbSVNCGyPbiMdseKR/uT1+su3sMWDRJSyqU7wJ9zkxCY7H9hTjo+qtXLIcYktyUpJSUghOJE8p8HxXTMr3JXH811RuIzXUmWbMdCrMe//Kl2sLLVruSCYUUOH24HYgFWZjH617s/tiA2i5tlTmSnEHtCVEnnEk1prVqlMQOO/wDnevFxZocELQlYj8yQRntmh70/pnfDs9GgXROvbO4ACHUoUIGxZCSCew7K4jFMQP8AvSXr/wBmtmtClJT93UPcVIEpx22nt8CKp2Gl3qG0OWl+H0qjDiAU7eAUyZECPb8V4hTyD+c6GdeGGfpNFQ5VptykVh3VijKbRJjuVlRI787RPYdqbNLLmxPq7d/fbMZ7fWh7fnPHn0g/qvpAXQDjZKH20n01pMEKncIPAk4Jg4NIzusPKdSy+sN6hbn+GUqPpvn+RZgQVDHMEitjtxNR6l06w+CHWkLkbTIztkGJ5iQMfFdZBjkZiTnBmYP6gFE3bbaStKwi9tv4ZwMFSiR7kpIBSr5NRs3aLb2vgPabekEObRtbUveo7smF8T+hERFN3UnRqgv71aBPrpEKQoex9vEoX+gwfNKlqEbXSywlyzchNxaAjfbriFEIIneFScHIg8il0Xjr/P7eh/CZJzH7pC0uGm1NvOJeQkj0HR+JbUY39iocbgc80pXfT6nndXaQgKdK2HWipIRu27iAIkKSkhXugElRE96OdFpcahpBU/ax/Dc9oDaRO1AjKgAAkk5CvFT6kx6erWz5kJWw42tRUAn8SNiCCO61AiDkk4o1XDGDYyd/Sw76Dzg/jND8UFP4hC8fyEiQPpUziaNKQIjtQLV7rZERXz+vQ7s5/CPaY7vKJi/Vy12urFbalILoROwSogkAx8wJr9AaetRZQVQFFI3RxMdqwDqS5Vfasn00mAfTEiNxG6dv1IImcR8VtVmoMtIbQkISkABPZPx+lV7b109de/vEDtNjnb1mFV0K1jWWrZBW6raAOOSr4SBlRkjA81ct7oKFLHUDl0twJTatKShaVIcWTCQOVHIIV4AniaqaaxbUDCcYFeDKi+p726BRaWjrSVf+4dU2NqcZCDMq5wSI/pVO109iwc9V1S768WdoSgJUUqAyUyo7DEFSir+mKq33UMkfe9TaR7vwWhVMD8pIxPGT5rtM1y1ZKv8Ah1m6+6rcAvapIUQcguKESMyee2aags5lk6I9qDnq3xWxbphSUIfASY4CgOwySsmTI4imzRNctVkW9u4hXppwEEEBKfbyKz7UtNvLz23zzVs0eW0mAsAkySVcAfI4miXTGoWzKyiwYBaTHr3TioSE/C1Dco4wnA4NanQcTRVfSupCv/tnsW1lCfVcjkpRifGYr5XMCb3j3jMTXk183YxXk1HMrAT642FApUAoHBBGPoaTbv7PtjhdsnVMOZMyopkmeJjbziMTTa9cBIKlHAkmB4/rSpc6mzcq3M3ZZXCZ3SAQDg7VQCcx4zWqy3pBWBfWemOpLu2SPvluooSBLzZSrPkoGZ+lHdO6wtnDCXkhWPas7VZ4weSfigyXb1oKOHEg9yFKIHEBIGTxHaarL1NhxJS/YuICpmG5UF8wIEgkZ3Ci7Qef2gixHGfzmm2T00VbMisWtL+wSW/RuLy3KfdtHqKlEjG0zAkcitT0LqNm4w0uSADBBSYPeCBRgMdxG3mGFJoDedL2xfVcFJC1oKF7SUhaf+oCJNE7i+Ccd6FXN6VfSpGs+0ETITueqoZu5VbeatErKSlCFKKoJhKfPJ7nJPk0P6nf+8WhdbKCpo+q2qQUpKQQVTkSkEqnsQKUbxf3m/cbIS4oK9JpCxubQkJDjrhAI3KgoH1xV7o5ZZvF25SlLa1FtSBOxt5KS57Z/I4gkgeQaVSq3Is3EtwcfKHbYBjH4zS9Puw8yhxPC0yPkdj9DyPgikP7VNRWwllDSVKW+op9mVR3CB/PExiBFH+iFlC7u2Mwy8dk52oUElKRngdh2EChPV3Utnb6hbvOLStTTbqdqDuWlZjaIGATkSY71YbSo7BmGcRRbGT4TPHQ3QQskIdc3KuFIO/cZ27iFbR4jv5JNLeva7dXt4u2t1FhDJEqA96lDvHZHPNS6n9qzlwpTTCVtggbfTR6riiTzI9qEx3gmq+lC5sHvXftnENPkhUqLjilYlS4HtwCoCPIpdtK+5rWwTjygzaWAYH5whpuou2N02H3d1u+raCUknf2KjwJ4gfFNXVejJcSXPTedWkRsbXt3juPExOecmlM3LmqXtu0004zbNH1VKWgyspPHhJkRBzWquM+Kd0gKIA/xes07hmOOpkb1s6gp9HRG90bYUfakHA7RMfiNXLvR79DS/VuGbJgJEJt2wPcTBE8+PrNaYar3dih1OxxAWmQYUJEgyMfWnQZnbMTTpaHXipFvdagdmFvAJRujE4nYDuEefOKOufZ3f3jaRdXLaEoMIbShW0JkiSmQCYCSkGY+K1VDWIAgDt4rw+Yrj2BBkz20RW0v7NrBloIUyh5QmVuCVEkz5gD4FdR4r+a6kDrx7TvlmSaV1Vd2qtlwkuISFDchJOQoJEwMAJBM/Ipt0rq62uTtbcTugHbOciaIX9ohwQoA+R5BiQf2E/Sle5+zS3UtSk7kTHtQYTjiIzHc/WvFkbviUVWxOuYS1BNy2tS2SHUKiW1fl8lJHaO3mlHVb5h5QVcWzzLwJlQTITt4MKwZE4o9a9M3rI2ovAoA4SpHtA5jmY7CpXbDUipA9W2WJJVubP6YnJ715SB6zjAt6H94t2LrIKFNamtG3dh1OQnwAcTPmaPtagsJSpOptFqDK1pRuKsxA8fWjWl6a5k3PorOYCGwAAeeZmrCenLbcVFhqYEnaO3FdNi+sz4Zx/uLVo7crdARf2iioe1SWQVGMxjtFP+nXK0tpC1BTke5YTG4/SlQa/ptu4pKVsocn3bBme/AoqnWmVsurbcnYkkgfiT7SR7TkHxUrXX2sQqAge+JkKmOTErqHrO4urn7vbhQQXFI9hhbu2ArP5EjPuFFk6Q/aoQttpaFJGdjpeBycLSrKkzBJTkZoP9njWy7dW7CEss+4rI3eo4QpRJHkCf1pyd6z9RWyxZVdrzlJhAwCCVHEZjnsa1ZW+8VVL5R2feLhxjJMUejLpD2ogqUAsPPrKE8JlpAKpP/pylYB+RRfqC+smrr1kXBc96XFtJKS2HWsBZXyDH5UyTFIR6euV3HqKI3uLWotsylASXFtrJJwG1LTAnB3fWtq6W6YsEW6XbVhBMKUCsStKyMpVPChgR2qymmUPv+WIqXJGJmN/qmoXbwuEoVbeqPQDhltv3H2c5WojEkeKM6h9iDimFKL4duCAYja1KRxA5nuo/PmvWmv3L1h6G71HXmlPAOYKHmXAHmgTwZzH5ZrS+l9aTd2jLyfzpEjwruP3pjHtMRQ6c6z062QWloTYvJhK2yjbKhj2kfiTMxRFv7TtNWQPvKBu43AgY75HHzTBqnT9u+QXWW1kGQSkEg/Wlu8+zGwWgpLIBJUd/5huyY/08UnayJ8U0ATGi1uELTubUlST3SQQf2qyk1ij9jcaG/wCozm0WpIUZKpE5Ckn/ANQ9iPFbBpeopfaQ4ggpWJ5mPj6jisDHxKcgzxEuxXoJFQXDalJISrafMT/ShN9p60pOx1QPME4J7/8A1+AaOLNvJnoYunghJ4pdcuCe9LN9rdyyrYo+siTtTwoSR3P4u4/armn6+27uEwpJAUnkicjj4qJrWsufI+ERhSFX5wyXo7V1VRdA/m/aupLc8HPBTKwP9x/4q2Lbk0PuXdrqQZEmJBMkjsYEQIzP+lMDFvjiK+gCZEoG6DVMftXn0aKKtqiWgAZoFgC8mEFuZU9Kl7rX1FMoZZJCn3EtkgcIP4j8Y70defzFfW0leI/Ucj6VNOtBcATTg7YFPTmn2TP8RtoAAZUAVLPEj8yifiknqPTXdvr2zTjLBgJU8QVqUTAS0g+4GJgEx9K0m00mwZePqKbL6Bv3vrlYB4IUs8c8cUA696h+8vNWNirc9uSouJgpSMEQoT7hzMcTVHS1sG3HJ9yZNscHiKHRjVqhe6+ZdfccVLQndvB77OD8+4icdqf9c+0m3Yt3G7ZK23NpDZLW1sHgKPA24P7Uwu9K2xtEWzjaVNoAAnkHuQeQSZyPNL9v9ndg0qQzugn8alKGYxBMQIol2voqPmg1rZupF9mujBy3eU8hIbuEJQECRuQCpal+QFLWSB2AFVLpy4sHIW680UoSkXCWS6y8iSlJeSOH0+33jmRPFPumOpMpTHtgQIxxAgcY7UX24pjR6g3gt6TNi7TiZ70LoM3JfDi32UeqpDi07Qp99SS4Wx/IEjaZ/NJqXRbg6dfu2jhV6VypTzCzhO4xuZEYEcj60+gRQLrLpgX1sWwrY4k7mnP5Fjg47eadMHJ16+366WFe1xaSpM8KAMED5GDHzXgX6XN20ztMEeD81neodTnYFOym+09YU4lQCQtH4VrSO4Kcg8ieKNsawGrwOe5SLxP84CApKQUkJjJUnHPao+sQsoDHBP8AEYrGTlYd1OxRcMrZcylYjwR4IPYilz7MrwsF6wWCktLWUb1e5aSZ9ojKQMzPeobDWlNPOsKJIy42omfYon2ZydtCb/UkpvWbsObDhpwjkyZT2MJJwTU/Ru6Oam5B5BjNmnZqzYB13NfSao6mDFWGlyAeZHavtwiU1Ts89ZERHBiXfW26e3ziQfNIPUmhrB/hLWFbiUwfOdpI5z54FafdtZoJd2snk98YPP8AriamafUbTCOpmWo1m9bASUrJ/wCjI/cHJ8/NdT3d6ImRtAAA4hMDJOJHzP611UfHqPO0QXMI6pfbQFmU+4naUk7xIBBUEnakhXOO3aacem7oOMiDlOCD+IHnI7TMj4pS1y1lC0+73JgbFQtRycRxBH7T+vjojqUNrDajIXCAT+NRThKlgABMpkADnb5pmhtyw1mQZoTzdCnhuNF38io0WgpDWVtcdqdTddmwZMGixBIxV62tAO1WPTAr4TQatItRy0y9zNxB2udM2t2ALhlDm38JIyJ8Hmqui9M2tiFfd2gjdySSSf1MmPihP2o6otqxUGyUqcUlO4cpTyoiDM9gBmSKpdFdRKctlt3C9zlqstuLOJAEhRJ77efpR9Tc6071/KcrTLYMYNc1pDDS3nDCG0kn/sPk8UkI6jfQ07duJKfWCUW7Sz71LVO32jAHujiSEya9Xd2dSVKVFuyZIUXCCkvETuAkgelBySK+t3AecN68Qi2t9wY3Dnsp4/XhPx9alogUHxBknv8AhfqfX5RwD2/z5y21du2iba3bVuublwFa/MQp1apmBt9ox4A4rT2lYrGNMuVLdVfqkKfIRatbQVbRgq8hYSVADAyJnFbBa4SBnA7mSfn5qzococfn9f7dRS/kyyTXlS6iU9QLqtxldutp9QSl0bcj83Izxj5q1timZB1f0YzegKktvpHtdTyMfmEjcPg0ka0t+zZKLpIUloILd2lIhCwqU+xXKucgxngUb0TrVba/ut7tQ8n8DgAQ28jCQoZgK/6RTGq/SoFJgz2iQR3nyKw1AfueFhXqI2os/ebdNwxsdcbTvStEGBEuIwcTnB4IqNuzQ8wUJyHU+1RzkwUnPzFGdQ6Ot3FlxkKtniB72Ts47FI9sHviq9j0zdMbQ241cJSBh2UKnkwpAjb8EKqVd9mOoBqPRz/aU6ftBcFbBwR+sPfZzqq3rbY6ClxpSkkKMkwYJ+m6QPiKb0is30XVFNah6i7R5gXZCFkkEeqke0yDlsp+BkVoza6oikDmTt0C62zGR/5oAXATHemHqdPsBmPmMn4FKTXMnmvkNavhXsBLmmqW2nLS4WVf4a6rzLII4r7QBeIqaOZU1m3wTjJEqI5EzH07/pSK4pSXgQUoX6m8JIJWvbOSSR7goQkeF09X+opJ2D3KPYnEZP8AoQPJxQu96cIKFDcIkkxKpMDdn4gRV/TPt4aDsGeo4dLagHWUzIURMHJjz9fjkUaUqKzjRb1bCktYSIARkFQVyrdn8xEg9sCne11JLiZHPcdx8U29qoOIttJlpaqpX9+htClrUEpSJJJgAeT8V6uLoAZNY/qeuu6xe/dmiE2zRJWRuIVGApRAg54TxIqYW8Yk5wo7MKFxJzrh1K+S8qRaWhK5/LIBIUo5BV4A4FC9Nu7i8VduJhph5Q3ugEQ2kkEJ8rUkzu+tNPVWiBnTHGbdISkAbwBlaZG7gfiNFtFLSrZsMgFrYABAiO4Pz2NBfWKK96LxnA+QHOfqYylJzgn5wa5ZBxpplgoFmmCpW4H1EpzsHwT+IntVC+uRfLTt2/cmVH1VGRuKBIKMfhB/tXjXNP8ARdSncE29y4NxMANOjKdowNp28HvUotTfKDYSU2TcnfMF1Y7AfyAz9Y+BWEAAFmePf29/q0Ifb/P9Sf74srS6CW1PQ1atn8QKiAp4iCMJJXHMKzwK0tKyB9P3rOek0fe9QLyB/wDrWiC0yrspRwoj9JE/Ca0FUgfOM/53q3oqsYJk7UPkzy9c8/t80ldWX7a3EMPpCmLjCVROx1JwSeyT2+QfNNb2VbjgjAnv9KzO8cSy+th6HLW6KigmT6TmNyD/ACgnj5NWgIlIDYgD7nfe5pQ/gugYSrj8UmFHBAq7Zai9Y7W3tzzG4JS+IBQDgBwT28iqqnjbzb3aS4xuAbdUkmAeN57EGc/Sr5ZdtCISXrNRJUAkFSARxEyoTmfrW8YnO4T1tbqm23rY71NqCtgIAcSRBG7+1WNN60t1kD1Nixy2sFJSRzlUTnGKBWmnpkOafcQMn0FGWznIj8TZnxxU11p9vdnZc25bezkpJBIESFRChnvXsZno7sXwXBSQRGCDj9/FEmL6f7TWP6hotzpo32qyWkjKFK9oPkgzj/4xzTZ0j1m3don8CwdpQZwYnv8AFZx6Gdj1cNpdTBqgz04kTnnvX23uY7/P0rr/AFoNNlajjz4pK/7OqvbLDmM16l61wDxJ0aMAMGK6lk/aEmvlY/4Gn+iZ+/N7y9o+jpG0/jVzJ7K8jxyf3NGHbTHyO9VLBkpIOcUReeEV86rDbuY8xzJMXNQ0kEkj2qMDeI3QDMAxzQZDzzDm4J2JKoVHunGCAeJPNNVwqTVJxIjPHz4pY6307jK1ZgXrLVv/AOa65BMoyE95+ew71T+zfTUM2Dako2lwblEiCrwT8eKAdc9UNusrtbYeqV4VsmU+JxgTj5pm6LtHG7ZAd3bgAmFHICcZ8T4+latUppMHjLZx8p5ADZx7Q48kEEHg80v9Gkem6hMbUPLACRCUiZ2g94ojrjDrjYbaO0rMKVj2pjPPc8VPplihhpDSBCUCB5PyfJ+aQDBaSM8k/tGcHdn2lLqnQjdWrjQA34KJON4MiaB9Va0plhFokhT7jaUqUOEg+wqx88DvRDqvrhqzQUiFuwIbBg58+KFfZ/oa3nF311lbhlCSCAmBAVHwJAHbJ709p1NdXiW/CDlR7n/yAsbLYXv1jz9n+hC1s22wNqoBX8rIBUf3o67/AK/tUumMwn615fP9K+l+zgxqDP2eZKvxuwJQWDBMYisk6n082946h4qFrelPuB/5bojM9v8APFbAul7qjS0vsqbWBCiMkTmq2MxbqKAvnGQba8O9pWEvxiOyXCODHevNq3eWxT6K/vFsJ9kJmJwNxOcf2FDE6qqzUba7lTJwlcEkJ4AUe+P2ijehaa2hW62fUGe7UhSR9O6fpRFGZw8SRnS2rrc8yVsKAKFJgJjM8DIJPg0zMsqCQCeOSck1A0uBgQOScVYFx9QK2ExM7sz24Pjn/IrOutdJetFfe2JhJClDASkTMEA590mfk1owP9ag1WzD7DjfZxJTxP6/SssMidU4Mk0jUA82lYgyMgEET5nxRF+29VsoUBB89o7/AFrL+nNVVZ3a7d4bANqRGEmcggQBG4/1zxWl2l6IBB3D4z/XzWAc9TRGIJuejk7j7f2rqYF6mAYg/pXUXxbJjYsuvqPfmqjjk16edn5obq+rt27SnXVBKEiZP9B9ZxX5lfa1r4X1l5FCjmSXt4htJUtQSB3P+ZrNuoutXbx77pp4UZBCnQP7TwnyalbU/qzqvTd2sJAl3ZEEydraVZyIlRPIpw6d6XYsW9rQ9x/E4fxLPyfHxTSpVoxufzP6D0H1nMtZwvAlbpfoxuzSTJW6uN61HJ4x9KNqRUpXNCtf1tq1aLjqgAJgdyfAqez2aiznkmMqAglbXeq7e0/5y9pIkAAkkcYpE1z7WSuE2iDBHuKuRP044r509pKtVeVc3KiGkylCEk5mZzx9Ypxb6et2gQhpI3QDgSYEf28VXSvTadgrjcw79oAtY4yDgRT6X6ZbdcTcXTyXioBSW+ySEjKvOMZ5ia07SLptWdyYGPiP9PpStdaWj6fH5TBwVfA4igN24GgTuylM7QuEpMEyeAVEZgicAUY1jU2Bieuh6QRs8NSo/Oa//wAZbRkrQB/8h/k1Fc9QMQCVpE4GeT/rzNY1c7tvtSlagBuTuJQAQPaJH/MJIJVjk9pqawUVkbSSlSwCTgbRuACI4CQIVxMCqlTGscGJEZmhPdYMiYmfkEYHcDkgGhV5qjz34RsQcyQd0dj4zVXT7VUJJmNpVvJnJzgHISJEZ4qtqDbjKt7aiCYBBG4EcERyFEd/irKtxmLESW7s9+4OjcAMyJxnmefpSzc9NqaPr2KlIUBwn8KgOQQcT802s6uh2EuJ9J2cAnC8cj9DxUK3QnBMxwraRH1jvTtaq6wLEqYO6e61Q6EofUG3oiDiSMGJ7/FNIuZHMHH7f96RNe6UbdKnEbQsZUAIC/hR7KmqVu7fW5holaQkfw3SCT2MKnsewPeuHcnxCdGG6mood/6oqRp0djFZxb9fqSoi4YwnktyooxMKB479+1OWj6u0+gLbUCk4+QR58VkFT1O4IndVdLtXrISqELGULA9wP/Y+KU7Dqa509fpXaF7NyvehICDMZ/6Ykqxk+MVoKEkZ/bz9aG6kQtO15oFB53CRmR+/9qx4eTxNBuOZLZ9ZW60BQcCQeME/1A8yP0rqTdV+z8Or3sPqaSZKkyfxlRJOMcEftXVna/tO+X3j3r/UKbdtwynehG6FGB4EnyTwOTnxWf2+i3Wq3BU+nZbpUJSpZUiZ9wb2wFcc8DME8V8rq+GqA02m8ZB5j6+0sN532nqaewwhlsIQAEpAAA8DEVRfu5NdXVFJLHJlGlBjM9IuQlBUowkCST2A71mD+7Wb2ZW3bMg7DH4oIJI8E/2rq6quiHh0vcPiHA/GAu81ioepo1slKEBKBCQABX12PP8AvX2upatfNmcvsIGBBty77TMwQcYz+/8Aak3WFpC9u0FKQkFAAMTM9/xDd/UV1dVzRjmTbDzLnRVmX2jJOxKoAByIPnuSOf1p0ttFTMlI5PHbPH0nP611dQb3PjEe08eFltdrAP7T2FBtUbOT5nPz24711dVfSXMeDFGGIlXLSpgFSSggpMypKhMBPwacLGLhlD6ZCokgzhYwfrX2uqzU5U8QTgESkh0z7SQSr3cgT4E8n6V5Zf3K/Du8848jPevldVfHEShBDDahtLaYPPHcZx9DzSlf2y9Oe9Zoko2qIQlCvT2gj2kyYJyZ+K6upK9QBkRms84jv03rjN236jKgVCApIOUk9j/3oqpY45+OYjtXV1BQ7hkzbcGVXdNBMjH611dXUTeZnA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9469" name="Picture 13" descr="http://s01.s3c.es/imag/_v2/ilustraciones/economia/seguridad-social.jpg"/>
          <p:cNvPicPr>
            <a:picLocks noChangeAspect="1" noChangeArrowheads="1"/>
          </p:cNvPicPr>
          <p:nvPr/>
        </p:nvPicPr>
        <p:blipFill>
          <a:blip r:embed="rId2" cstate="print"/>
          <a:srcRect/>
          <a:stretch>
            <a:fillRect/>
          </a:stretch>
        </p:blipFill>
        <p:spPr bwMode="auto">
          <a:xfrm>
            <a:off x="1547664" y="1992207"/>
            <a:ext cx="1656184" cy="1840204"/>
          </a:xfrm>
          <a:prstGeom prst="rect">
            <a:avLst/>
          </a:prstGeom>
          <a:noFill/>
        </p:spPr>
      </p:pic>
      <p:sp>
        <p:nvSpPr>
          <p:cNvPr id="7" name="6 Rectángulo"/>
          <p:cNvSpPr/>
          <p:nvPr/>
        </p:nvSpPr>
        <p:spPr>
          <a:xfrm>
            <a:off x="3563888" y="2568271"/>
            <a:ext cx="1954381" cy="369332"/>
          </a:xfrm>
          <a:prstGeom prst="rect">
            <a:avLst/>
          </a:prstGeom>
        </p:spPr>
        <p:txBody>
          <a:bodyPr wrap="none">
            <a:spAutoFit/>
          </a:bodyPr>
          <a:lstStyle/>
          <a:p>
            <a:r>
              <a:rPr lang="es-ES" dirty="0" smtClean="0"/>
              <a:t>ofrece </a:t>
            </a:r>
            <a:r>
              <a:rPr lang="es-ES" dirty="0"/>
              <a:t>protección</a:t>
            </a:r>
          </a:p>
        </p:txBody>
      </p:sp>
      <p:pic>
        <p:nvPicPr>
          <p:cNvPr id="19471" name="Picture 15" descr="https://encrypted-tbn1.gstatic.com/images?q=tbn:ANd9GcTJrcUnUiFnqXIOCiWxeIhjWVe7cn9UpC8F0wd07Cnuhf--3YAE"/>
          <p:cNvPicPr>
            <a:picLocks noChangeAspect="1" noChangeArrowheads="1"/>
          </p:cNvPicPr>
          <p:nvPr/>
        </p:nvPicPr>
        <p:blipFill>
          <a:blip r:embed="rId3" cstate="print"/>
          <a:srcRect/>
          <a:stretch>
            <a:fillRect/>
          </a:stretch>
        </p:blipFill>
        <p:spPr bwMode="auto">
          <a:xfrm>
            <a:off x="5940152" y="1992207"/>
            <a:ext cx="2000250" cy="1952625"/>
          </a:xfrm>
          <a:prstGeom prst="rect">
            <a:avLst/>
          </a:prstGeom>
          <a:noFill/>
        </p:spPr>
      </p:pic>
      <p:cxnSp>
        <p:nvCxnSpPr>
          <p:cNvPr id="10" name="9 Conector recto de flecha"/>
          <p:cNvCxnSpPr/>
          <p:nvPr/>
        </p:nvCxnSpPr>
        <p:spPr>
          <a:xfrm>
            <a:off x="3563888" y="3072327"/>
            <a:ext cx="2088232"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1" name="10 Rectángulo"/>
          <p:cNvSpPr/>
          <p:nvPr/>
        </p:nvSpPr>
        <p:spPr>
          <a:xfrm>
            <a:off x="1187624" y="1488151"/>
            <a:ext cx="2249334" cy="369332"/>
          </a:xfrm>
          <a:prstGeom prst="rect">
            <a:avLst/>
          </a:prstGeom>
        </p:spPr>
        <p:txBody>
          <a:bodyPr wrap="none">
            <a:spAutoFit/>
          </a:bodyPr>
          <a:lstStyle/>
          <a:p>
            <a:r>
              <a:rPr lang="es-ES" dirty="0"/>
              <a:t>La Seguridad Social</a:t>
            </a:r>
          </a:p>
        </p:txBody>
      </p:sp>
      <p:sp>
        <p:nvSpPr>
          <p:cNvPr id="19473" name="AutoShape 17" descr="data:image/jpeg;base64,/9j/4AAQSkZJRgABAQAAAQABAAD/2wCEAAkGBhQNDA8NEBIQDQ0ODQ8PEA4PEhQQFBcOFBUVFBUVFBUXHCYeFxkjGRYUIi8hIycpLC0sFR8xNTAqNSYrLCkBCQoKDgwOGA8PFCwdHRw1KS4tLSwpKSwsMTUpKSwpKikpKSkpKikpLCksKSksKSkpLCkpLCwsLCwpKSkpLCwpLP/AABEIAIoAyAMBIgACEQEDEQH/xAAcAAEAAgMBAQEAAAAAAAAAAAAABAUBBgcDAgj/xAA3EAABAwMDAwMCBQIFBQEAAAABAAIDBBEUBRITBiExB0FRImEycYGRoUKxI0NSctFTYoLB4Rf/xAAaAQEBAQEBAQEAAAAAAAAAAAAAAQIEAwUG/8QAKBEAAgEEAgEEAQUBAAAAAAAAAAECAxESEwQxIRRBUWGRIjJxgbEF/9oADAMBAAIRAxEAPwD2x0x1a4yYywfmNZVY6Y6tcZYxkGsq8dMdWuMmMg1lVjpjq1xljGQayrx0x1aYyYyDWVeOmOrXGXy6AAXPYDyT2Qaysx0x1LiqGSScbDyEC7i3u0D7nwpWMgULlVjpjq1xkxkGsqsdMdWuMmMg1lVjpjq1xkxkGsqsdMdWuMmMg1lVjpjq1xljGQayrx0VrjIg1ltjJjK1xkxlT6OsqcVMZW2MmMhdZU4yYytsZMZBrKnGTFVtjJjINZU4qYqtsZMZBrKeWMMa57uzWguJPsB3K0DVdWdVPubtiB+iP7fLvkn+Fu/XDuKgcB25HsjP5E3P9lzkrD7Pm82bi1BG8dJUgwmPHd0jnuef+7cRb9AArjGWl9M9RYbiyQF1PI7cbdyx3u4D3B9wuiUrmTMEkbmyMd4c03Csfg6eO41IqxX4yYytsZMZaOnWVOMmMrbGTGQaypxkxVbYyYyDWVOMmMrbGTGQaypxkxlbYyYyDWVOMitsZEJrLPgTHU/iTiVO/AgY6Y6n8ScSDAgcCY6n8ScKDAgcCY6n8ScKFwIGOmOp/CnEgwNU6z0Y1GnyNaLvZaRo/wBvn+LrkS/RHCuddaenzt76qlbuDjufA0dwfctA/ssyXufL5/DlNZw7RzxTNL1eWkfvhcW9+7T3a7/cFEe0tJBBaR2IIsQfusLJ8JSlB+PDOv8ATGvM1GEuA2TR2EsV72PsQfdpV1jrlHp/WGLVYWg/TMHxOHyCLj+QuzcK1Fn6Xh1N1PJ9kDHTHU/hThWjswIGOmOp/CnCgwIGOmOp/EnEgwIGOmOp/EnEhMCBjop/EiDAkIiKnuEREARFlAYWURAEREAWLLKIDVesujI66F0jGhlU0FzXj+qw/C75XGLL9A65rEdFTPnlcGtaOw93O9mtHuSuF6Xo81bJshjdI9xJNvwtJN/qd4AF15y7Pg/9OknKOC/Uy39PNPM2rQkC7YA6Vxt4FrD+T/C7Ytf6Q6UbpsBbffPJYyy/JHhrfhoWwLUUfS4VB0aSi+zKwsotHYYRZRAYWURAYRZRAYRZRAYREQAlarq3qPS00robvmew2dxNuA74ufJW0PNh37D7rkHUegy6PWNrI9j4TM4xOd3s51yWPb+/dYk2jj5dWdOKcP7+joeg9ZwV7ZXM3xiC3IZRsAv473srEa3ASAJ4SSQAORvk9gPK0DXuo46rQXzsiEEtTOyCVoA7vb3d39xYKv6L0Rm5k1RRSbI2vqW1rnWjswbmjb7/APxTJnmuVLNQXm6vc6nVanFDYSyRxk+A94b/AHK+qevjlaXseyRg8ua4EfqQuO9PRDUZqvUK1j6lsMPO+JvckvJ2MaL9mtAP7Kz0rVaSKk1B9HFUxPFK675Tubdx2taADa9z/CZiPMy8tJLzb58HTINVikvsljftbudte11m/JsewSPVoXhzmyxOawbnEPaQG/J79guS9Ox4uh6jVWAM2yljPi4/Cbfq4/sviiiFN09USWAfWVDIR942ef07OTNmfWuyePs2dabrcB7CaEk/EjP+VKlna1pe4hrQLlxIAt+a4HT08c0MVNFCXV8kx+skNaWW7Mbf+6uOpDO00ejvfuMTI2uAcSDLKe26/naPCmb+DMee3Fycfj8v2OoyTUla5rHOp6lzCXNYS15B8XA/JWMMDYxZjWsHw0AD+FxfqvSmUWoQ09HuErI4SXNP1ZLnANsfYn4+67UDZvf47lai7nTQquo5KUbOJreseodLSSuhJfLIw2c2JtwD8E+LqX051dDqO8RCRrogC8Pba1/Hdc96r6bk0urz4i18DqjkYXd9sjyTtc3+oE37qfrHWHLo/NCwU1RPMIJ3Ri34QSSHfcePzUyZzLlTjOWzxb2+v5OhSa5Ax+x00TX3ttMjQb/upnILX9rXv9lxGt0OKHR4Kp3eqqZ/puf8rvcW9+3e699S1uWLRaKl3SNErZZHOJ7uhDiGNB87f+EUy+uavlH2v+TrbNbgc8RiaIyE7QwPaSXfAF/K9GalE6QxNkjdICQYw9pdcee179lquhdD0tDDHWPHJPDHzGYnsDtJJaB2sBdap6eTNFVW6nNYNhgfI51v8yZ5eQD82BH6hXJ+57PkSi4qS/d/h1So1WKJ22SWON1r2e9rTb8iV6y1bGM5HOa2Pt9bnAN7+O57Lg+rudWNn1CQt3SThjYyQXWIv4/0tFlt/XWqB2i6fGO4mbG8/wC2Nl/H5qZnlHnXU3brr7Ok01UyVu6NzZG3I3MIcLj2uF6qg6G0/H0umYRtc5nI4ePqf9X/ALWwLa6O+EnKKbCIipswiIgIOt6Zl00lPvdEJW7S9tibfqtMPpUX7RJWyyRt8NLb2H2u4gfsugoo0meFShCo7yVzT9V9PGTUtPSRSup4YHPfbaHl8jv6nG47+f3Ujpvoo0L3l9TLUxui4hC/swNJ7/Tcjx2/dbQimKC49NSyS8mh/wD5fxPkx6uWmilBaYw254z/AEk3Fx5tdWtP0FBHQS0IL7TWL5b/AFlw/Cfiw+F4+qfU8mlaPLVQENn3xRxlzQ4Bz3dzY9j2BWm9C+oda/VYqGtmpauKahNW+WINYYRs32eWgC4HkEe/lMUSPGpR6iX0fpQOzHVcroQ7dxhoAv8AI7kA/eytde6CZVU1PSxyGmhpw6zQ3fckWubkd/P7rz031Y06qmjp4agvmml4mRiKW5d7H8Ntv3updF6iUFRUOpoqhr5mPka9m1w28YJe4kiwYLH6vCYoi4tJJpR7IOqenYmlp5op8d9PFGxpbGDdzDcOPcKT1N0GzUJGz8joKhrQ0yNAIIHgkexHsQV4UPq1ptRNHBHU75pZuFkYiluX3sO+21j83WfVHrGTRtLNTDHySvkbC1zgXMYXAne/9rD7lMUafHptNY9n3oHp7HS1GVLI+rnDtzXPFgHeN1u93W9yVsOrafk00tOXGMSxuYXN8gEWNlyiPqesOiSTVmqQMjrTTtpa+CIlzJHd5oXRxtBBAHnze9lutV11SaUyGkq6p89RHBG6WQRPe7bYDkmDG2jv91bJG40oQjjFeCrPpW5wax9bK+JvhhaSAB8AusFezdCU7tPbQjc1jXcjZAfr5fdx+U1X1FoKKZsE9SyJ76cVDdwdtMR/CQ4C1zbsPK8dO9UNOqpqeCKqY+WquI2AOuD8P7fQfsVMUeceLSje0eytpvSlm9vNUSzwsuGxW2dvi9zYfkrvqHoqGuhij7wGBu2J0YH0t/0kHyOyr3+rumCXhygZOfgLRHJ2fe1ydttt/e6sK3r+igrDQSThtXeJohDHuJdKQGBthZx7jx4CYoLjUlFxUfDImm9DugpKmmNVLJkQiJriO0bO4O1pJHe6iM9NttA6ibUOaJKjmlfxi7gGgNZa/YCwKsT6j0IrBRc/+KZuDeGP4sj/AKfLbZu+11s90xRfT0+rfRo9V6WQOp442OMUzbb6i24vHuCCbBfWqem4qYqWI1DmilgMI/wwd1zfd57LdllMUZ9LS8rHsoemOm3UDXh08tUX7QOS9mtb7NFzZXyIqlY94QUFZBERU0YReXKnKhLo9UXlypyoLo9UXlypyoLnP/Wjp6q1OlpKSkidKDV8kzg5rWtY1paN1z8uv/4r61/00hpdFrafS4AyrnhDN+4mR7Q4Fzd7j2uAewsFv3KnIgujjXSXR9a3UdMmnoBSQadQyhpa9ji+exIL7G4cXHwfCm6J0DURdN6kzgbFqtc6dxDiN/EXAhm4fa/b7rrHKnIguji3SPRFadV0iSooRR0un05BeHscXSAOO5+033Fx8Fb36iVdW2NkFNp7NVpqiORk7HutZ3bYbfHkrbuRORBc4jpXplW01FplM+Mycmsx1tUxrmlkEMYYAHG/dxG69rjsvfVOiKyTWtSL6Sepjr5WiOVlTwU+Pcdp7fU4AAfT8hdn5E5EF0cd1XoKqkrdTmxuaGHTW0entkcH3Ia1oMdz7fV3PdQ4+hp9PloKl9OyKn07S5ZqicbO9UQ42d7uINgu3ci8ayBk8T4ZWiSKRpa9ju4LT5BQXPz90Z0pV6jSUcTaVjaSfUcyXUC5pJjYbbLfiHg9ve66JoHSs79Z1rUZoeGSRvDp8stnbQGObvbY9h2Z91vdDSR00TIIWNiijFmRsFgB9lI5UF0cT6G9O6hr4KWsop9kFWaiaeWqLYNwP0OgiZ+J5sO57LuK8uROVBdHssLy5U5UF0eqLy5U5UF0eyLx5UQXIHOnOq3ITIUOTYWXOnOq3ITIQbCy5051W5CZCF2FlzpzqtyEyEGwsudOdVuQmQg2FlzpzqtyEyEGwsudOdVuQmQhNhZc6c6rchMhC7Cy5051W5CZCDYWXOnOq3ITIQbCy5051W5CZCDYWXOnOq3ITIQmwsudFW5CINhVZKZKg3S6ycGbJ2SmSoN0ugzZOyUyVBul0GbJ2SmSoN0ugzZOyUyVBul0GbJ2SmSoN0ugzZOyUyVBul0GbJ2SmSoN0ugzZOyUyVBul0GbJ2SmSoN0ugzZOyUyVBul0GbJ2SmSoN0ugzZOyUUG6wgz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9475" name="AutoShape 19" descr="data:image/jpeg;base64,/9j/4AAQSkZJRgABAQAAAQABAAD/2wCEAAkGBhQNDA8NEBIQDQ0ODQ8PEA4PEhQQFBcOFBUVFBUVFBUXHCYeFxkjGRYUIi8hIycpLC0sFR8xNTAqNSYrLCkBCQoKDgwOGA8PFCwdHRw1KS4tLSwpKSwsMTUpKSwpKikpKSkpKikpLCksKSksKSkpLCkpLCwsLCwpKSkpLCwpLP/AABEIAIoAyAMBIgACEQEDEQH/xAAcAAEAAgMBAQEAAAAAAAAAAAAABAUBBgcDAgj/xAA3EAABAwMDAwMCBQIFBQEAAAABAAIDBBEUBRITBiExB0FRImEycYGRoUKxI0NSctFTYoLB4Rf/xAAaAQEBAQEBAQEAAAAAAAAAAAAAAQIEAwUG/8QAKBEAAgEEAgEEAQUBAAAAAAAAAAECAxESEwQxIRRBUWGRIjJxgbEF/9oADAMBAAIRAxEAPwD2x0x1a4yYywfmNZVY6Y6tcZYxkGsq8dMdWuMmMg1lVjpjq1xljGQayrx0x1aYyYyDWVeOmOrXGXy6AAXPYDyT2Qaysx0x1LiqGSScbDyEC7i3u0D7nwpWMgULlVjpjq1xkxkGsqsdMdWuMmMg1lVjpjq1xkxkGsqsdMdWuMmMg1lVjpjq1xljGQayrx0VrjIg1ltjJjK1xkxlT6OsqcVMZW2MmMhdZU4yYytsZMZBrKnGTFVtjJjINZU4qYqtsZMZBrKeWMMa57uzWguJPsB3K0DVdWdVPubtiB+iP7fLvkn+Fu/XDuKgcB25HsjP5E3P9lzkrD7Pm82bi1BG8dJUgwmPHd0jnuef+7cRb9AArjGWl9M9RYbiyQF1PI7cbdyx3u4D3B9wuiUrmTMEkbmyMd4c03Csfg6eO41IqxX4yYytsZMZaOnWVOMmMrbGTGQaypxkxVbYyYyDWVOMmMrbGTGQaypxkxlbYyYyDWVOMitsZEJrLPgTHU/iTiVO/AgY6Y6n8ScSDAgcCY6n8ScKDAgcCY6n8ScKFwIGOmOp/CnEgwNU6z0Y1GnyNaLvZaRo/wBvn+LrkS/RHCuddaenzt76qlbuDjufA0dwfctA/ssyXufL5/DlNZw7RzxTNL1eWkfvhcW9+7T3a7/cFEe0tJBBaR2IIsQfusLJ8JSlB+PDOv8ATGvM1GEuA2TR2EsV72PsQfdpV1jrlHp/WGLVYWg/TMHxOHyCLj+QuzcK1Fn6Xh1N1PJ9kDHTHU/hThWjswIGOmOp/CnCgwIGOmOp/EnEgwIGOmOp/EnEhMCBjop/EiDAkIiKnuEREARFlAYWURAEREAWLLKIDVesujI66F0jGhlU0FzXj+qw/C75XGLL9A65rEdFTPnlcGtaOw93O9mtHuSuF6Xo81bJshjdI9xJNvwtJN/qd4AF15y7Pg/9OknKOC/Uy39PNPM2rQkC7YA6Vxt4FrD+T/C7Ytf6Q6UbpsBbffPJYyy/JHhrfhoWwLUUfS4VB0aSi+zKwsotHYYRZRAYWURAYRZRAYRZRAYREQAlarq3qPS00robvmew2dxNuA74ufJW0PNh37D7rkHUegy6PWNrI9j4TM4xOd3s51yWPb+/dYk2jj5dWdOKcP7+joeg9ZwV7ZXM3xiC3IZRsAv473srEa3ASAJ4SSQAORvk9gPK0DXuo46rQXzsiEEtTOyCVoA7vb3d39xYKv6L0Rm5k1RRSbI2vqW1rnWjswbmjb7/APxTJnmuVLNQXm6vc6nVanFDYSyRxk+A94b/AHK+qevjlaXseyRg8ua4EfqQuO9PRDUZqvUK1j6lsMPO+JvckvJ2MaL9mtAP7Kz0rVaSKk1B9HFUxPFK675Tubdx2taADa9z/CZiPMy8tJLzb58HTINVikvsljftbudte11m/JsewSPVoXhzmyxOawbnEPaQG/J79guS9Ox4uh6jVWAM2yljPi4/Cbfq4/sviiiFN09USWAfWVDIR942ef07OTNmfWuyePs2dabrcB7CaEk/EjP+VKlna1pe4hrQLlxIAt+a4HT08c0MVNFCXV8kx+skNaWW7Mbf+6uOpDO00ejvfuMTI2uAcSDLKe26/naPCmb+DMee3Fycfj8v2OoyTUla5rHOp6lzCXNYS15B8XA/JWMMDYxZjWsHw0AD+FxfqvSmUWoQ09HuErI4SXNP1ZLnANsfYn4+67UDZvf47lai7nTQquo5KUbOJreseodLSSuhJfLIw2c2JtwD8E+LqX051dDqO8RCRrogC8Pba1/Hdc96r6bk0urz4i18DqjkYXd9sjyTtc3+oE37qfrHWHLo/NCwU1RPMIJ3Ri34QSSHfcePzUyZzLlTjOWzxb2+v5OhSa5Ax+x00TX3ttMjQb/upnILX9rXv9lxGt0OKHR4Kp3eqqZ/puf8rvcW9+3e699S1uWLRaKl3SNErZZHOJ7uhDiGNB87f+EUy+uavlH2v+TrbNbgc8RiaIyE7QwPaSXfAF/K9GalE6QxNkjdICQYw9pdcee179lquhdD0tDDHWPHJPDHzGYnsDtJJaB2sBdap6eTNFVW6nNYNhgfI51v8yZ5eQD82BH6hXJ+57PkSi4qS/d/h1So1WKJ22SWON1r2e9rTb8iV6y1bGM5HOa2Pt9bnAN7+O57Lg+rudWNn1CQt3SThjYyQXWIv4/0tFlt/XWqB2i6fGO4mbG8/wC2Nl/H5qZnlHnXU3brr7Ok01UyVu6NzZG3I3MIcLj2uF6qg6G0/H0umYRtc5nI4ePqf9X/ALWwLa6O+EnKKbCIipswiIgIOt6Zl00lPvdEJW7S9tibfqtMPpUX7RJWyyRt8NLb2H2u4gfsugoo0meFShCo7yVzT9V9PGTUtPSRSup4YHPfbaHl8jv6nG47+f3Ujpvoo0L3l9TLUxui4hC/swNJ7/Tcjx2/dbQimKC49NSyS8mh/wD5fxPkx6uWmilBaYw254z/AEk3Fx5tdWtP0FBHQS0IL7TWL5b/AFlw/Cfiw+F4+qfU8mlaPLVQENn3xRxlzQ4Bz3dzY9j2BWm9C+oda/VYqGtmpauKahNW+WINYYRs32eWgC4HkEe/lMUSPGpR6iX0fpQOzHVcroQ7dxhoAv8AI7kA/eytde6CZVU1PSxyGmhpw6zQ3fckWubkd/P7rz031Y06qmjp4agvmml4mRiKW5d7H8Ntv3updF6iUFRUOpoqhr5mPka9m1w28YJe4kiwYLH6vCYoi4tJJpR7IOqenYmlp5op8d9PFGxpbGDdzDcOPcKT1N0GzUJGz8joKhrQ0yNAIIHgkexHsQV4UPq1ptRNHBHU75pZuFkYiluX3sO+21j83WfVHrGTRtLNTDHySvkbC1zgXMYXAne/9rD7lMUafHptNY9n3oHp7HS1GVLI+rnDtzXPFgHeN1u93W9yVsOrafk00tOXGMSxuYXN8gEWNlyiPqesOiSTVmqQMjrTTtpa+CIlzJHd5oXRxtBBAHnze9lutV11SaUyGkq6p89RHBG6WQRPe7bYDkmDG2jv91bJG40oQjjFeCrPpW5wax9bK+JvhhaSAB8AusFezdCU7tPbQjc1jXcjZAfr5fdx+U1X1FoKKZsE9SyJ76cVDdwdtMR/CQ4C1zbsPK8dO9UNOqpqeCKqY+WquI2AOuD8P7fQfsVMUeceLSje0eytpvSlm9vNUSzwsuGxW2dvi9zYfkrvqHoqGuhij7wGBu2J0YH0t/0kHyOyr3+rumCXhygZOfgLRHJ2fe1ydttt/e6sK3r+igrDQSThtXeJohDHuJdKQGBthZx7jx4CYoLjUlFxUfDImm9DugpKmmNVLJkQiJriO0bO4O1pJHe6iM9NttA6ibUOaJKjmlfxi7gGgNZa/YCwKsT6j0IrBRc/+KZuDeGP4sj/AKfLbZu+11s90xRfT0+rfRo9V6WQOp442OMUzbb6i24vHuCCbBfWqem4qYqWI1DmilgMI/wwd1zfd57LdllMUZ9LS8rHsoemOm3UDXh08tUX7QOS9mtb7NFzZXyIqlY94QUFZBERU0YReXKnKhLo9UXlypyoLo9UXlypyoLnP/Wjp6q1OlpKSkidKDV8kzg5rWtY1paN1z8uv/4r61/00hpdFrafS4AyrnhDN+4mR7Q4Fzd7j2uAewsFv3KnIgujjXSXR9a3UdMmnoBSQadQyhpa9ji+exIL7G4cXHwfCm6J0DURdN6kzgbFqtc6dxDiN/EXAhm4fa/b7rrHKnIguji3SPRFadV0iSooRR0un05BeHscXSAOO5+033Fx8Fb36iVdW2NkFNp7NVpqiORk7HutZ3bYbfHkrbuRORBc4jpXplW01FplM+Mycmsx1tUxrmlkEMYYAHG/dxG69rjsvfVOiKyTWtSL6Sepjr5WiOVlTwU+Pcdp7fU4AAfT8hdn5E5EF0cd1XoKqkrdTmxuaGHTW0entkcH3Ia1oMdz7fV3PdQ4+hp9PloKl9OyKn07S5ZqicbO9UQ42d7uINgu3ci8ayBk8T4ZWiSKRpa9ju4LT5BQXPz90Z0pV6jSUcTaVjaSfUcyXUC5pJjYbbLfiHg9ve66JoHSs79Z1rUZoeGSRvDp8stnbQGObvbY9h2Z91vdDSR00TIIWNiijFmRsFgB9lI5UF0cT6G9O6hr4KWsop9kFWaiaeWqLYNwP0OgiZ+J5sO57LuK8uROVBdHssLy5U5UF0eqLy5U5UF0eyLx5UQXIHOnOq3ITIUOTYWXOnOq3ITIQbCy5051W5CZCF2FlzpzqtyEyEGwsudOdVuQmQg2FlzpzqtyEyEGwsudOdVuQmQhNhZc6c6rchMhC7Cy5051W5CZCDYWXOnOq3ITIQbCy5051W5CZCDYWXOnOq3ITIQmwsudFW5CINhVZKZKg3S6ycGbJ2SmSoN0ugzZOyUyVBul0GbJ2SmSoN0ugzZOyUyVBul0GbJ2SmSoN0ugzZOyUyVBul0GbJ2SmSoN0ugzZOyUyVBul0GbJ2SmSoN0ugzZOyUyVBul0GbJ2SmSoN0ugzZOyUUG6wgz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9477" name="Picture 21" descr="seguro_social"/>
          <p:cNvPicPr>
            <a:picLocks noChangeAspect="1" noChangeArrowheads="1"/>
          </p:cNvPicPr>
          <p:nvPr/>
        </p:nvPicPr>
        <p:blipFill>
          <a:blip r:embed="rId4" cstate="print"/>
          <a:srcRect/>
          <a:stretch>
            <a:fillRect/>
          </a:stretch>
        </p:blipFill>
        <p:spPr bwMode="auto">
          <a:xfrm>
            <a:off x="3779912" y="3864415"/>
            <a:ext cx="1440160" cy="996591"/>
          </a:xfrm>
          <a:prstGeom prst="rect">
            <a:avLst/>
          </a:prstGeom>
          <a:noFill/>
        </p:spPr>
      </p:pic>
      <p:pic>
        <p:nvPicPr>
          <p:cNvPr id="19478" name="Picture 22"/>
          <p:cNvPicPr>
            <a:picLocks noChangeAspect="1" noChangeArrowheads="1"/>
          </p:cNvPicPr>
          <p:nvPr/>
        </p:nvPicPr>
        <p:blipFill>
          <a:blip r:embed="rId5" cstate="print"/>
          <a:srcRect/>
          <a:stretch>
            <a:fillRect/>
          </a:stretch>
        </p:blipFill>
        <p:spPr bwMode="auto">
          <a:xfrm>
            <a:off x="1835696" y="4872527"/>
            <a:ext cx="1293312" cy="842789"/>
          </a:xfrm>
          <a:prstGeom prst="rect">
            <a:avLst/>
          </a:prstGeom>
          <a:noFill/>
          <a:ln w="9525">
            <a:noFill/>
            <a:miter lim="800000"/>
            <a:headEnd/>
            <a:tailEnd/>
          </a:ln>
        </p:spPr>
      </p:pic>
      <p:pic>
        <p:nvPicPr>
          <p:cNvPr id="19480" name="Picture 24" descr="https://encrypted-tbn3.gstatic.com/images?q=tbn:ANd9GcT3Q-ELMCbqgYx9dH85tq9qItJRYWBw4pLMcXeeg4_KeKmLRVy6aA"/>
          <p:cNvPicPr>
            <a:picLocks noChangeAspect="1" noChangeArrowheads="1"/>
          </p:cNvPicPr>
          <p:nvPr/>
        </p:nvPicPr>
        <p:blipFill>
          <a:blip r:embed="rId6" cstate="print"/>
          <a:srcRect/>
          <a:stretch>
            <a:fillRect/>
          </a:stretch>
        </p:blipFill>
        <p:spPr bwMode="auto">
          <a:xfrm>
            <a:off x="3779912" y="5520599"/>
            <a:ext cx="1292746" cy="1193305"/>
          </a:xfrm>
          <a:prstGeom prst="rect">
            <a:avLst/>
          </a:prstGeom>
          <a:noFill/>
        </p:spPr>
      </p:pic>
      <p:sp>
        <p:nvSpPr>
          <p:cNvPr id="19482" name="AutoShape 26" descr="data:image/jpeg;base64,/9j/4AAQSkZJRgABAQAAAQABAAD/2wCEAAkGBhQSEBQUEhIVFRQUFBQUFBQWFRQVFBUQFBQVFBUWFBQXHCYeFxkjGRQUHy8gIycpLCwsFR4xNTAqNSYrLCkBCQoKDgwOGg8PGikcHB8tKSwsKSwsKSwpKSkpKikpKSkpKSksKSwpLCkpLCkpKSkpKSwpLCkpKSwsLCwpLCkpKf/AABEIAL8BCAMBIgACEQEDEQH/xAAbAAABBQEBAAAAAAAAAAAAAAAAAgMEBQYBB//EAEAQAAEDAgQDBQUGBAQHAQAAAAEAAhEDIQQFEjEGQVETYXGRsRQigaHBBzJCUnLRI4KS4RZisvAVM0NzosLxJP/EABoBAAIDAQEAAAAAAAAAAAAAAAACAQMFBAb/xAAoEQACAgEEAgICAgMBAAAAAAAAAQIRAwQSITETUSJBFDJSYSMzcQX/2gAMAwEAAhEDEQA/APIoRK7CFrnKcXUIQQCIXUQgiwQAhKAUkHEoBACUApIOtalgIASwEAdaE81qSGq74cwVJ7/4xsCAG8yT3dFD4Vk0VbGJ6mxe20OAsHUpN9y24AMb9VFzjhPD06ellFttrSfNULUR9FvjZ5GxikMYtPW4UDrs92dmm3lKqsXljqTtLldGaZTKLRtOEKgdggOdNzm+Z1D/AFKLmjASbLnAlS1en1DHj4S0+o8lKzOmsPVx25Wj0OiluxIyWJpm/wDdRKb4NyPmrPF0yqx7LrmOlxIuYvHazJgtaR4RFviFbcOs1a4OzfqFBzajNKm/o4tPgRqHoU9w1igyoJ2Nj4GxTwltal6KZwcouPs0AoqFisj1u1N3O4+qv/Z132fZbOTGssaMTDleGTaKnB5G4clsMDS0MA6CFSGiSYk3WhZTsO4LMzYPHXNmrhz+W+KFk2VTj6isqr4Co8dUVJ0pFRi3/NSMBQkhRKrZcArjBEU2uqHZjS74jYecJavhEyaStmY40xGuvoH3aTQz+c3f8zHwQq3EkucXOuXEk+JMn1QvR44KMVH0eZyZN0nL2Yh5J3SVJrMjbn3qMQmCziEptMnYKRiaTRZsnqT4clBJGXV0sSqdIuMAE+CkUTCUF11MixC6ApIOJYCA1KAQB1oTjWrjQnmMQBoOD+FxjKhDqgY0f1EkWA8ivQ8r4AoUjBl5J2PTxCR9mPD1PsW1t3kk9xgkT3hegUqbS6ellwZcr3UjqhFVZDo0uzAaBDQIA6BM4ytPJXFWiIVfUpKiyww2dYqt2sU2GGkRAkR1VFmeNNWz2w8G/LuXpbyBylUuZ5LTqknTDjzC6MeRLtFM4tmU4Xr9niWTs6WHwdYfOFoszp+9B705gOF6YMmZ5dO5T81w/Pu/+rk1tSakjR/857bizEYyndU+IZBWhzOnYws/izdcBqMXVp68NVHNoDx/Kb/IlU+DqQ4LQZYJkcnMcPNpWaolSuhPs9MyKr2lIdRb4Ky9mWU4QzDTUAJs6AVv/Z1p6XJcNr+jG1mLbktfZWUcP7ylvK42zpSar4BK5M2TfKzv0+LZFIaxFSyosZV3T+OxUnp4KqxNYzBEjqPqFRdnS1QrCU5MlSc9qaaTaQ/F7zvD8I9T5JeVQ4joN/AXUPMamt7ndTb9Ow9F2aPHc9z+jO12XbDb7M/WYuKViaa4tkxkYB9M8032amGmjsUDjTOi1mQcNUn0XPqPuO+wn6rMtpXUqninAQCY6f2SSTfQydGky3gxuJLzqDAw6QIBJPXwK2GUcCUcKBqZqLo97x6qp+z7CySX7Eat/wATTbxXpGDx2oEFpHSRv4LkyTknVl8YqrPJ+JeAMRUxRbQpzSMFrjAaJF0/g/sZrW7Wo0Sbhskx8ea9jogRNlKDUn5EqoPHGzz/AAf2V4SmyDT1kxLnkk26cgFVZ99l9F41Uh2R7rtI7wvV3UFExGHSrLK+yXFHgmO4ODJa18va0kjwVZhsq1EAEA9/VeyZxw9rDiyA4/ii6yWT8DOLiasySefzXVDNxyUvHzwIyTiA4QU2PYWkAiWn7wJJmF6jkWOFVgcCSCJn6FZdnB9G2sEwI3N+9aXABtNgYwQ0CAOgXPkcX0WxTXZY1nqI9kpwPldAVI5CqYdMHDK00LnYJrIorW0YSMbSmme70KtPZkiph7EdyWa3RaLMUtk0zzfNaREgBZjE0HdAt7m1GCRCy2Nprhao21yVWBqua4SLfRVeb4Q0qxaPumHM/Se/uMj4K2BgrnEDA+g13OmY/kdv80IWaI+TVIcDJ3XrWHzRlSg3SfeIAPURuV4zgeoXpHDNMigHHnf4JoycW6+xJ41NJv6Luo9RMVWtZIrYq6iVa0pWSuCLiLn6KE+jJspDzJU3A4OSEozE0aBZTP8AmsPDmoNWkr3HNEwNm2/c+aq6zFt6eGyCR57VZPJkbKTFU0KRiKaF1HMYTsEdgrH2dc7BRY5XiglNoXU4UF3sEWBpeFcVoNPVqDRcnaQL26q94i4mJH8N4AO0XIWGbWdzJPLc7dF2SfAKlw5sdSpUen8N5pNIS8uduZ3V1hMcXOuTZeP4DHvpH3SYPf3rZZbmb3BsOJtfrJVE8VclkZWemUawISHiyjYKr7g52vHVPtrDZc5aRKlC6QME1WHZpL6aCCC9g6JoNM7KaWJOmUwC6TLLpSQLKK6oZQBNaUvtAozK45pQYDcIAk2Uau8BJq1NKr8RiJlSkQ2QM+wc++BY+qxeY0V6K2q11PS7n6rKZrgNJIhcuaG12a2ky740+0YXFCCoOKxssc3kQVa53R0+YnwlXOSZBSOkmlTuR99urxmZXNZflltMJl+KixXqmXCMJSPVjSl8R5TTp0xApCQPdZSaLeIaIUjINNXCNEXYdB8Af2hS5C4sqfDKwTMvsDt9FHxLCNjZXWaYOP8AfJVRaRb1Viodq+UNYeiSrzLhYnp6qvw7HHu8OvJXdHDaGBvTfxV2DGpz/wCHJqZvHj/t8ELEBV1dita7VCqsWqjDoqK1NClVqaEyYrMn7Oj2dWfs6PZ1FjlZ7Oj2dWfs6OwRYFb7OlCgrD2dHYKLAgCgrXKcaaZ2mSE32C62ih8gej5Ti5Z7rgdUbQYPNTnAhyx3DxcHD34HIW38FrcRWhkkHouOSpnQnaLamUohQcBitTZlGJzBrdyq6JJLgo9WuAqvF56N2rlTNQac9d06iyLLX2tpFio9U2nkqB2Ice5vOOis6OOAETyTbaI3C8Vjmgd8WTdDH2N/7FV+KxDX2mIKiMkFWKPAjkTHZm+SJsgVZTBEpxjU9JCWx5hTtfD6294SGNUmkkywU40W4crxTUkYbiHKS5pgSpeT0CGs9yoTANrha92BY43CmYekGiGiFnQ0sr+XRp59XCUfj2ZzOMwJpaSytPTSGghUmR4l9KoRoOh1nSZI6H4L0R1EPEOAI70zTyai0yGCe+6mWnd8dFWLPBcuynxNORcSI3UMYEHmta6nba3yUd1KOQHwTfjf2WLXL+JVYTAhoBI7/il1VKeVFqLsxQUFSM7NllllciFVCh1WKwqBRnsV9lBXVaaFIexCmyKKcYdBw6suwR7OksaisGHXfZ1Zezo7BFk0V3YI9nVj2C72CLCit9nSm4dWPsvOF3sEWFEfDvLSOi01LNgaYB3O4VEaCcZQJgDfYBJJJjIlNzPS/wB2Q3p3pp+OJ3vKv28JsFO5JfHwnwTGD4XMjtDA5gcx4pd0SaZnyZSw4hsclrnZLTGzBEbbpWHydgvpHr6o8iDYZIPIEFEErS4zLjJgAj4KsflLwJLbeKZTTFcSuFJPMpp0U08KSaxRptNPMAjZdaxLDFFgJaE60IaxOBqCaF0yn2lMNCdaoJHg5Ptq7KKCnGPSsZE+km8TSEJkVSpJu1J0OUlUXUd7Vbvwk+KafheSfcI4lM9iZexWtXBd6hVKSZMRor3sXVJNNcT2RQz7OpWByh1V0CABuTy/dSOwV5keH0sJ/MfRVSlSLUiC7hZsCCSetgB3wojOF3yQSLbHr8FqCCmyYVW5jUjP4Xh1uo6zIG3KVKGQ09YcQIH4RsT3qwq1V2m5DkwpHH0GlsFjYGwiyr8ZkIfcQ3rA3VvCQ6JlQm0SUX+G4FzJ5ch8VJyzI9BDnQSNu4q2a5OhqncyKQ06r3LodKU9ibhKSLaFxyAuhsoAbLQmqxER1CdrstZQ/Z3u3t0UogrjghNjZKZl7j+6tGYAdSnTTgQE+4jaUlTClqSGKyxFEkym34QgTyTKQrRDDE/QoainKeHJT9GiQUNgkcZl8brhwkDvUxspzSk3MaiqNMjdcCsKtJRXU0yZFHGCVLo7Jmn0UhlglZKOOCj1k+TKZrU1BJBrvlRHsVl2FlH7NWIRkE0lxSzTQmsih7sFc4FhDACmMNR964UqrXawe8QFTJliQPeotQyh+Z0/zBJp4ljzDXAlLaGpjcJymlmkodbM6bHaZkjcAIbS7BJssw6yQWqt/wCNt6H5JVHP6ZcG3BNrpdyJ2P0WLWJyUBJebJhTriuNYql3EjJhrS6Odmj4Tuuf4hI/AP6v2CTeh9ki4dTS2hUJ4pjdnk6/kQrbL8e2qzU2ReCDuCpUk3RDi0rHiEFKIUDNs1bQaCRJcYaJi/ipbrlkJN8IlrsLOf4ie640N7jJP0Qc5qfnHwa1J5EP45GicxcLFm357VH4x8WA+iewHETnVGse0Q4wHAFpk7e6Sjypdh4pfRespQlFqWF2FYVjelDiqLiTPnUXtY0taXNnUfEiBNlU08xNT71R7j0BMf8Aiq3lV0WrE2rNeUnsgsrA5g/GfqkWNtLe7r8keUnxGtFO6UWLHmi4XayoD1Bc0eZsp+QZm91Xs3P1Ag2N4IBP3vgo86va+w8Lq0Xr2wmnmVIqMSBSV5QNgQEw5imaEnsVJDRC7JdUvs0KbCiZTCyX2h1ixtNwdAkyVsdKyX2gYcGkyQCA5c2f9GX4f3RlstzT+I2X6h0WoyrEA4sADkdtlkMHl9MObb5rV5PpbimADcESs2L+aO+a+L4+jW6V5lxK8txtQatMnrHIL1KF5bxtgGvxb9RjaJFthsu7Ufqjk0/7Mby/FkVBLyR0JlXuY4xutlvxN2Ec1lcFk4D2xUv8VosTgwCwvcSdQ9VnPs7jegJGIb7jv0n0KdZsPAIqCx8Ctn6Mn7PHaRdrMOc0eJUrC13h4l7iOhv6KrzLBVe1c5uoXP3bgieiSyjXkfePwPlZZMlx2ayfJ6BXxQ7EbD3bkNAPmVY8HPBou0n8Z5zyCzFGnUdSA7OIG+mPmVo+CKBbSeDvr+ifT/7SjNXjZo4WT+0P/k05/OfRa2FmPtAgYUE/nHzBXflVwZyYv3R5/hA68PcI/KSnqFV4c3VVcb/jNviqenmNZpMhrgdrhv8AdPjNXgg6QD/V6rNlHjs0k+T0TLMd/BsW3J2aSfNV9Mg4mmZdOtt9gPeCi5XmINO7qhJ2FmjbwHqotK+JpwPxsvJJs4eKrXcbD+TPT4RCUAuwtoyDz/7RCO1p/wDb/wDY9yyeFo6tzt035La/aLTvTMAnS7zBlef0OIAHEOaW94vfwKz8sfmzSxS+CJ3s+8Pf8Z+i0mQPc00wS0XiTq/sss/OGO5k9xAHzgqzyXGBxHZsptgwSbmTfYMXLOPNl6laaNhmOP1iC9v8okn5n0UHh9rfa2Rqtquf0u5H9knMazg2HVWjuDf3cPRV/DT/AP8AZSguPvHfppPIAD5KYc5UyuqxtHohajSndK7pW3ZkjGhc0KRoRoRZJH0LikaEIsBaoeLcqfXpBrBJDphXyEkoqSpjRk4u0eb0+Gqsgdm6y0GV5G9tZryA0N8ytOhULTxTsulqJSVAvO+NiRirRs30Xoqqc04apV3anSHREg8lZlg5xpCYpqErZ52XOBBgeQn0Vniw7S0nu/3yWjZwWwH/AJj/AJKbT4apCNUujqbeQXF+NNs7HqY1wWOFPuN/SPQJxwsuhsIK0V0Z/wBnk2PYG13APIAeRsSLE8wlPeQQe0Hh7w+i5m9CcTUsB/EdNyDv3IdhQdjf9TlkyVNmtFppF4zFTSsPJrj8yrXgiqSKo6Oad+s9NtlQ0MO0U4dBt3mPMq+4KpEdqYIbLQJEA7zCbTr/ACJlWdrY0ahZ3jZk4fYEB4kHpBWhVPxa6MJUI5aT3/eC0ci+LOHE/mjzKnRovN2Rz3MfI/RPHC0Ryd8Cf3TVPGDWZFOf8wLD8ZF1IrYlh/DT/r0+jVl/RqVyaDLcrYGzoiNi5x/cpo4hrazNIFnNnSJsCNyouWYtt70h0+9UM9ybxVUucJLiJ6dmPnfyVd8oNvZ6e1dTdE+6PAeicW2ujHMV9oeG1mkNUGHEeMhYWrk9TloPOS4z5Fv1Xo3HWF1U2HnJb5j+yw1ClUa6L2tZwI8iVn578hpYecaIf/BakRAPcC3z3CmZfkT9X3G/F7fMi6lVBVjY+Ij6FSMsrkE621CZt94WjxHeueVlqRPpZS4NuWCTPuz9Gjp1S8hwTW4tnvSZP+k+Pqpdd5LbUw227i2flqKqsBiNOJpy+TrHut3uYvN48lEX80yGnsZ6OurjV1bRkghCEACEIQAIQhAAhCEACEIQAIQhAAhCEARcTllKpd9Nrj1IE+aijhrDzPZN+f7q0Ql2r0TufshU8ppN2pt8p9VLa2NkpClJLoG2+ziqeKAThKsdBym0glW64QiStUEXTs8hw4vOohvSJUqo0OEapPe2fkV6NiMjoPMuosJ66QD5hRxwthpnsh/U/wDdcT0r+mdv5S9GRyxmgffM9LNEJGJpGo8NpsLnOMWJNus8h5LcUsiot2pj5n1UylQa0Q1oA6AAIWld8sh6n0dpNhoHQAJaELtRxGZ48afZ2kRZ4322O688a4h33ag/Q7U34Xt5L0XjmfZgeQeCekQR8N1gaNO4Jc4DoNvhY2WfqF8zR07+FD/bvi3a7flB9WpvDYkk/erm+wbHpTClgsF9R+X1aihhZdJe656NH0XPI6bLF7SWWo1CetSqY8Yc/wCih4OW1m/daA9p0tE/iHcPRWdgCBcQLudPjYED5KJhaTqmIptayQHNc6BYNDgSTFuSiKuSEcqTPRgurgXVtGQCEIQAIQhAAhCEACEIQAIQhAAhCEACEIQAIQhAAhCEACEIQAIQhAAhCEACEIQAipTBEEAg7g3B8Qqmvwlhnf8AT0/pc5vyBhXKFDin2Sm10Z1/A9Dk6oP5gfUJxnB9IfiefiP2V8hJ4oehvJL2VjOHKIF2ao/MSb+CnUcM1ghrQB0AATqEyjFdIhyb7OQuoQmFBCEIAEIQg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9484" name="Picture 28" descr="http://www.previsionsocial.com.mx/productos/fondos-ahorro.jpg"/>
          <p:cNvPicPr>
            <a:picLocks noChangeAspect="1" noChangeArrowheads="1"/>
          </p:cNvPicPr>
          <p:nvPr/>
        </p:nvPicPr>
        <p:blipFill>
          <a:blip r:embed="rId7" cstate="print"/>
          <a:srcRect/>
          <a:stretch>
            <a:fillRect/>
          </a:stretch>
        </p:blipFill>
        <p:spPr bwMode="auto">
          <a:xfrm>
            <a:off x="6156176" y="4944535"/>
            <a:ext cx="1152128" cy="835293"/>
          </a:xfrm>
          <a:prstGeom prst="rect">
            <a:avLst/>
          </a:prstGeom>
          <a:noFill/>
        </p:spPr>
      </p:pic>
      <p:sp>
        <p:nvSpPr>
          <p:cNvPr id="19" name="18 Rectángulo"/>
          <p:cNvSpPr/>
          <p:nvPr/>
        </p:nvSpPr>
        <p:spPr>
          <a:xfrm>
            <a:off x="3347864" y="5088551"/>
            <a:ext cx="2723823" cy="369332"/>
          </a:xfrm>
          <a:prstGeom prst="rect">
            <a:avLst/>
          </a:prstGeom>
        </p:spPr>
        <p:txBody>
          <a:bodyPr wrap="none">
            <a:spAutoFit/>
          </a:bodyPr>
          <a:lstStyle/>
          <a:p>
            <a:r>
              <a:rPr lang="es-ES" dirty="0"/>
              <a:t>regímenes de protección</a:t>
            </a:r>
          </a:p>
        </p:txBody>
      </p:sp>
      <p:sp>
        <p:nvSpPr>
          <p:cNvPr id="20" name="19 CuadroTexto"/>
          <p:cNvSpPr txBox="1"/>
          <p:nvPr/>
        </p:nvSpPr>
        <p:spPr>
          <a:xfrm>
            <a:off x="6012160" y="1560159"/>
            <a:ext cx="1800200" cy="369332"/>
          </a:xfrm>
          <a:prstGeom prst="rect">
            <a:avLst/>
          </a:prstGeom>
          <a:noFill/>
        </p:spPr>
        <p:txBody>
          <a:bodyPr wrap="square" rtlCol="0">
            <a:spAutoFit/>
          </a:bodyPr>
          <a:lstStyle/>
          <a:p>
            <a:pPr algn="ctr"/>
            <a:r>
              <a:rPr lang="es-ES" dirty="0" smtClean="0"/>
              <a:t>contingencias</a:t>
            </a:r>
            <a:endParaRPr lang="es-ES" dirty="0"/>
          </a:p>
        </p:txBody>
      </p:sp>
      <p:sp>
        <p:nvSpPr>
          <p:cNvPr id="21" name="20 CuadroTexto"/>
          <p:cNvSpPr txBox="1"/>
          <p:nvPr/>
        </p:nvSpPr>
        <p:spPr>
          <a:xfrm>
            <a:off x="6156176" y="4008431"/>
            <a:ext cx="1512168" cy="646331"/>
          </a:xfrm>
          <a:prstGeom prst="rect">
            <a:avLst/>
          </a:prstGeom>
          <a:noFill/>
        </p:spPr>
        <p:txBody>
          <a:bodyPr wrap="square" rtlCol="0">
            <a:spAutoFit/>
          </a:bodyPr>
          <a:lstStyle/>
          <a:p>
            <a:pPr algn="ctr"/>
            <a:r>
              <a:rPr lang="es-ES" dirty="0" smtClean="0"/>
              <a:t>Prestaciones y servicios</a:t>
            </a:r>
            <a:endParaRPr lang="es-ES" dirty="0"/>
          </a:p>
        </p:txBody>
      </p:sp>
      <p:sp>
        <p:nvSpPr>
          <p:cNvPr id="22" name="1 Título"/>
          <p:cNvSpPr>
            <a:spLocks noGrp="1"/>
          </p:cNvSpPr>
          <p:nvPr>
            <p:ph type="title"/>
          </p:nvPr>
        </p:nvSpPr>
        <p:spPr>
          <a:xfrm>
            <a:off x="872081" y="476672"/>
            <a:ext cx="7471845" cy="778098"/>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s-ES" sz="2400" dirty="0"/>
              <a:t>CÁPITULO I: Marco Teórico y </a:t>
            </a:r>
            <a:r>
              <a:rPr lang="es-ES" sz="2400" dirty="0" smtClean="0"/>
              <a:t>Conceptual</a:t>
            </a:r>
            <a:endParaRPr lang="es-ES" sz="2400" dirty="0"/>
          </a:p>
        </p:txBody>
      </p:sp>
    </p:spTree>
    <p:extLst>
      <p:ext uri="{BB962C8B-B14F-4D97-AF65-F5344CB8AC3E}">
        <p14:creationId xmlns:p14="http://schemas.microsoft.com/office/powerpoint/2010/main" val="10378202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KAREN\Documents\Pictures\Baumol\Excedente mensual.png"/>
          <p:cNvPicPr/>
          <p:nvPr/>
        </p:nvPicPr>
        <p:blipFill rotWithShape="1">
          <a:blip r:embed="rId2">
            <a:extLst>
              <a:ext uri="{28A0092B-C50C-407E-A947-70E740481C1C}">
                <a14:useLocalDpi xmlns:a14="http://schemas.microsoft.com/office/drawing/2010/main" val="0"/>
              </a:ext>
            </a:extLst>
          </a:blip>
          <a:srcRect b="6089"/>
          <a:stretch/>
        </p:blipFill>
        <p:spPr bwMode="auto">
          <a:xfrm>
            <a:off x="1547664" y="1259632"/>
            <a:ext cx="6336704" cy="2578272"/>
          </a:xfrm>
          <a:prstGeom prst="rect">
            <a:avLst/>
          </a:prstGeom>
          <a:noFill/>
          <a:ln>
            <a:noFill/>
          </a:ln>
        </p:spPr>
      </p:pic>
      <p:sp>
        <p:nvSpPr>
          <p:cNvPr id="6" name="1 Título"/>
          <p:cNvSpPr txBox="1">
            <a:spLocks/>
          </p:cNvSpPr>
          <p:nvPr/>
        </p:nvSpPr>
        <p:spPr>
          <a:xfrm>
            <a:off x="429649" y="188640"/>
            <a:ext cx="8355678" cy="926976"/>
          </a:xfrm>
          <a:prstGeom prst="rect">
            <a:avLst/>
          </a:prstGeom>
        </p:spPr>
        <p:style>
          <a:lnRef idx="1">
            <a:schemeClr val="accent6"/>
          </a:lnRef>
          <a:fillRef idx="2">
            <a:schemeClr val="accent6"/>
          </a:fillRef>
          <a:effectRef idx="1">
            <a:schemeClr val="accent6"/>
          </a:effectRef>
          <a:fontRef idx="minor">
            <a:schemeClr val="dk1"/>
          </a:fontRef>
        </p:style>
        <p:txBody>
          <a:bodyPr vert="horz" lIns="45720" rIns="45720" anchor="ctr">
            <a:no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es-ES" sz="2800" dirty="0" smtClean="0">
                <a:solidFill>
                  <a:schemeClr val="bg1"/>
                </a:solidFill>
                <a:latin typeface="Lucida Bright" pitchFamily="18" charset="0"/>
              </a:rPr>
              <a:t>Egresos Reales vs. Cantidad Óptima de efectivo 2009</a:t>
            </a:r>
            <a:endParaRPr lang="es-ES" sz="2800" dirty="0">
              <a:solidFill>
                <a:schemeClr val="bg1"/>
              </a:solidFill>
              <a:latin typeface="Lucida Bright" pitchFamily="18" charset="0"/>
            </a:endParaRPr>
          </a:p>
        </p:txBody>
      </p:sp>
      <p:pic>
        <p:nvPicPr>
          <p:cNvPr id="8194" name="Picture 2" descr="C:\Users\KAREN\Documents\Pictures\Tesis\Baumol\2009 Ajuste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947031"/>
            <a:ext cx="3240360" cy="2785466"/>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4190311" y="4215908"/>
            <a:ext cx="452047" cy="1733372"/>
          </a:xfrm>
          <a:prstGeom prst="rect">
            <a:avLst/>
          </a:prstGeom>
        </p:spPr>
        <p:style>
          <a:lnRef idx="1">
            <a:schemeClr val="accent6"/>
          </a:lnRef>
          <a:fillRef idx="2">
            <a:schemeClr val="accent6"/>
          </a:fillRef>
          <a:effectRef idx="1">
            <a:schemeClr val="accent6"/>
          </a:effectRef>
          <a:fontRef idx="minor">
            <a:schemeClr val="dk1"/>
          </a:fontRef>
        </p:style>
        <p:txBody>
          <a:bodyPr vert="wordArtVert" wrap="square" rtlCol="0" anchor="ctr">
            <a:spAutoFit/>
          </a:bodyPr>
          <a:lstStyle/>
          <a:p>
            <a:r>
              <a:rPr lang="es-ES" sz="1600" b="1" dirty="0" smtClean="0"/>
              <a:t>AJUSTE</a:t>
            </a:r>
          </a:p>
        </p:txBody>
      </p:sp>
      <p:pic>
        <p:nvPicPr>
          <p:cNvPr id="2050" name="Picture 2" descr="C:\Users\KAREN\Documents\Pictures\Tesis\Baumol\2009 Ajuste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981920"/>
            <a:ext cx="3222161" cy="2777412"/>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6929454" y="3997152"/>
            <a:ext cx="2214546" cy="73866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C" sz="1400" b="1" dirty="0" smtClean="0">
                <a:solidFill>
                  <a:schemeClr val="bg1"/>
                </a:solidFill>
              </a:rPr>
              <a:t>Se mueve el modelo una semana antes, para optimizarlo</a:t>
            </a:r>
            <a:endParaRPr lang="es-EC" sz="1400" b="1" dirty="0">
              <a:solidFill>
                <a:schemeClr val="bg1"/>
              </a:solidFill>
            </a:endParaRPr>
          </a:p>
        </p:txBody>
      </p:sp>
    </p:spTree>
    <p:extLst>
      <p:ext uri="{BB962C8B-B14F-4D97-AF65-F5344CB8AC3E}">
        <p14:creationId xmlns:p14="http://schemas.microsoft.com/office/powerpoint/2010/main" val="37653023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976054483"/>
              </p:ext>
            </p:extLst>
          </p:nvPr>
        </p:nvGraphicFramePr>
        <p:xfrm>
          <a:off x="785786" y="428604"/>
          <a:ext cx="3492872" cy="3505136"/>
        </p:xfrm>
        <a:graphic>
          <a:graphicData uri="http://schemas.openxmlformats.org/drawingml/2006/table">
            <a:tbl>
              <a:tblPr>
                <a:tableStyleId>{8A107856-5554-42FB-B03E-39F5DBC370BA}</a:tableStyleId>
              </a:tblPr>
              <a:tblGrid>
                <a:gridCol w="1684063"/>
                <a:gridCol w="1808809"/>
              </a:tblGrid>
              <a:tr h="304736">
                <a:tc>
                  <a:txBody>
                    <a:bodyPr/>
                    <a:lstStyle/>
                    <a:p>
                      <a:pPr algn="l" fontAlgn="b">
                        <a:lnSpc>
                          <a:spcPct val="150000"/>
                        </a:lnSpc>
                      </a:pPr>
                      <a:r>
                        <a:rPr lang="es-ES" sz="1200" u="none" strike="noStrike" dirty="0">
                          <a:effectLst/>
                        </a:rPr>
                        <a:t> </a:t>
                      </a:r>
                      <a:endParaRPr lang="es-ES" sz="1200" b="0" i="0" u="none" strike="noStrike" dirty="0">
                        <a:effectLst/>
                        <a:latin typeface="Arial"/>
                      </a:endParaRPr>
                    </a:p>
                  </a:txBody>
                  <a:tcPr marL="9525" marR="9525" marT="9525" marB="0" anchor="b"/>
                </a:tc>
                <a:tc>
                  <a:txBody>
                    <a:bodyPr/>
                    <a:lstStyle/>
                    <a:p>
                      <a:pPr algn="ctr" fontAlgn="b">
                        <a:lnSpc>
                          <a:spcPct val="150000"/>
                        </a:lnSpc>
                      </a:pPr>
                      <a:r>
                        <a:rPr lang="es-ES" sz="1200" b="1" u="none" strike="noStrike" dirty="0">
                          <a:effectLst/>
                        </a:rPr>
                        <a:t>Dólares</a:t>
                      </a:r>
                      <a:endParaRPr lang="es-ES" sz="1200" b="1" i="0" u="none" strike="noStrike" dirty="0">
                        <a:effectLst/>
                        <a:latin typeface="Arial"/>
                      </a:endParaRPr>
                    </a:p>
                  </a:txBody>
                  <a:tcPr marL="9525" marR="9525" marT="9525" marB="0" anchor="b"/>
                </a:tc>
              </a:tr>
              <a:tr h="361950">
                <a:tc>
                  <a:txBody>
                    <a:bodyPr/>
                    <a:lstStyle/>
                    <a:p>
                      <a:pPr algn="l" fontAlgn="b">
                        <a:lnSpc>
                          <a:spcPct val="150000"/>
                        </a:lnSpc>
                      </a:pPr>
                      <a:r>
                        <a:rPr lang="es-ES" sz="1200" u="none" strike="noStrike">
                          <a:effectLst/>
                        </a:rPr>
                        <a:t>Saldo Incial sg. Modelo</a:t>
                      </a:r>
                      <a:endParaRPr lang="es-ES" sz="1200" b="0" i="0" u="none" strike="noStrike">
                        <a:effectLst/>
                        <a:latin typeface="Arial"/>
                      </a:endParaRPr>
                    </a:p>
                  </a:txBody>
                  <a:tcPr marL="9525" marR="9525" marT="9525" marB="0" anchor="b"/>
                </a:tc>
                <a:tc>
                  <a:txBody>
                    <a:bodyPr/>
                    <a:lstStyle/>
                    <a:p>
                      <a:pPr algn="l" fontAlgn="b">
                        <a:lnSpc>
                          <a:spcPct val="150000"/>
                        </a:lnSpc>
                      </a:pPr>
                      <a:r>
                        <a:rPr lang="es-ES" sz="1200" u="none" strike="noStrike" dirty="0">
                          <a:effectLst/>
                        </a:rPr>
                        <a:t>                  52.000.000   </a:t>
                      </a:r>
                      <a:endParaRPr lang="es-ES" sz="1200" b="0" i="0" u="none" strike="noStrike" dirty="0">
                        <a:effectLst/>
                        <a:latin typeface="Arial"/>
                      </a:endParaRPr>
                    </a:p>
                  </a:txBody>
                  <a:tcPr marL="9525" marR="9525" marT="9525" marB="0" anchor="b"/>
                </a:tc>
              </a:tr>
              <a:tr h="161925">
                <a:tc>
                  <a:txBody>
                    <a:bodyPr/>
                    <a:lstStyle/>
                    <a:p>
                      <a:pPr algn="l" fontAlgn="b">
                        <a:lnSpc>
                          <a:spcPct val="150000"/>
                        </a:lnSpc>
                      </a:pPr>
                      <a:r>
                        <a:rPr lang="es-ES" sz="1200" u="none" strike="noStrike">
                          <a:effectLst/>
                        </a:rPr>
                        <a:t>(-) Egresos Sem.1</a:t>
                      </a:r>
                      <a:endParaRPr lang="es-ES" sz="1200" b="0" i="0" u="none" strike="noStrike">
                        <a:effectLst/>
                        <a:latin typeface="Arial"/>
                      </a:endParaRPr>
                    </a:p>
                  </a:txBody>
                  <a:tcPr marL="9525" marR="9525" marT="9525" marB="0" anchor="b"/>
                </a:tc>
                <a:tc>
                  <a:txBody>
                    <a:bodyPr/>
                    <a:lstStyle/>
                    <a:p>
                      <a:pPr algn="l" fontAlgn="b">
                        <a:lnSpc>
                          <a:spcPct val="150000"/>
                        </a:lnSpc>
                      </a:pPr>
                      <a:r>
                        <a:rPr lang="es-ES" sz="1200" u="none" strike="noStrike" dirty="0">
                          <a:effectLst/>
                        </a:rPr>
                        <a:t>                  16.227.912   </a:t>
                      </a:r>
                      <a:endParaRPr lang="es-ES" sz="1200" b="0" i="0" u="none" strike="noStrike" dirty="0">
                        <a:effectLst/>
                        <a:latin typeface="Arial"/>
                      </a:endParaRPr>
                    </a:p>
                  </a:txBody>
                  <a:tcPr marL="9525" marR="9525" marT="9525" marB="0" anchor="b"/>
                </a:tc>
              </a:tr>
              <a:tr h="161925">
                <a:tc>
                  <a:txBody>
                    <a:bodyPr/>
                    <a:lstStyle/>
                    <a:p>
                      <a:pPr algn="l" fontAlgn="b">
                        <a:lnSpc>
                          <a:spcPct val="150000"/>
                        </a:lnSpc>
                      </a:pPr>
                      <a:r>
                        <a:rPr lang="es-ES" sz="1200" b="1" u="none" strike="noStrike" dirty="0">
                          <a:effectLst/>
                        </a:rPr>
                        <a:t>Excedente 1</a:t>
                      </a:r>
                      <a:endParaRPr lang="es-ES" sz="1200" b="1" i="0" u="none" strike="noStrike" dirty="0">
                        <a:effectLst/>
                        <a:latin typeface="Arial"/>
                      </a:endParaRPr>
                    </a:p>
                  </a:txBody>
                  <a:tcPr marL="9525" marR="9525" marT="9525" marB="0" anchor="b"/>
                </a:tc>
                <a:tc>
                  <a:txBody>
                    <a:bodyPr/>
                    <a:lstStyle/>
                    <a:p>
                      <a:pPr algn="l" fontAlgn="b">
                        <a:lnSpc>
                          <a:spcPct val="150000"/>
                        </a:lnSpc>
                      </a:pPr>
                      <a:r>
                        <a:rPr lang="es-ES" sz="1200" u="none" strike="noStrike">
                          <a:effectLst/>
                        </a:rPr>
                        <a:t>                  35.772.088   </a:t>
                      </a:r>
                      <a:endParaRPr lang="es-ES" sz="1200" b="0" i="0" u="none" strike="noStrike">
                        <a:effectLst/>
                        <a:latin typeface="Arial"/>
                      </a:endParaRPr>
                    </a:p>
                  </a:txBody>
                  <a:tcPr marL="9525" marR="9525" marT="9525" marB="0" anchor="b"/>
                </a:tc>
              </a:tr>
              <a:tr h="161925">
                <a:tc>
                  <a:txBody>
                    <a:bodyPr/>
                    <a:lstStyle/>
                    <a:p>
                      <a:pPr algn="l" fontAlgn="b">
                        <a:lnSpc>
                          <a:spcPct val="150000"/>
                        </a:lnSpc>
                      </a:pPr>
                      <a:r>
                        <a:rPr lang="es-ES" sz="1200" u="none" strike="noStrike" dirty="0">
                          <a:effectLst/>
                        </a:rPr>
                        <a:t>(-) Egresos Sem.2</a:t>
                      </a:r>
                      <a:endParaRPr lang="es-ES" sz="1200" b="0" i="0" u="none" strike="noStrike" dirty="0">
                        <a:effectLst/>
                        <a:latin typeface="Arial"/>
                      </a:endParaRPr>
                    </a:p>
                  </a:txBody>
                  <a:tcPr marL="9525" marR="9525" marT="9525" marB="0" anchor="b"/>
                </a:tc>
                <a:tc>
                  <a:txBody>
                    <a:bodyPr/>
                    <a:lstStyle/>
                    <a:p>
                      <a:pPr algn="l" fontAlgn="b">
                        <a:lnSpc>
                          <a:spcPct val="150000"/>
                        </a:lnSpc>
                      </a:pPr>
                      <a:r>
                        <a:rPr lang="es-ES" sz="1200" u="none" strike="noStrike">
                          <a:effectLst/>
                        </a:rPr>
                        <a:t>                  12.170.934   </a:t>
                      </a:r>
                      <a:endParaRPr lang="es-ES" sz="1200" b="0" i="0" u="none" strike="noStrike">
                        <a:effectLst/>
                        <a:latin typeface="Arial"/>
                      </a:endParaRPr>
                    </a:p>
                  </a:txBody>
                  <a:tcPr marL="9525" marR="9525" marT="9525" marB="0" anchor="b"/>
                </a:tc>
              </a:tr>
              <a:tr h="161925">
                <a:tc>
                  <a:txBody>
                    <a:bodyPr/>
                    <a:lstStyle/>
                    <a:p>
                      <a:pPr algn="l" fontAlgn="b">
                        <a:lnSpc>
                          <a:spcPct val="150000"/>
                        </a:lnSpc>
                      </a:pPr>
                      <a:r>
                        <a:rPr lang="es-ES" sz="1200" b="1" u="none" strike="noStrike" dirty="0">
                          <a:effectLst/>
                        </a:rPr>
                        <a:t>Excedente 2</a:t>
                      </a:r>
                      <a:endParaRPr lang="es-ES" sz="1200" b="1" i="0" u="none" strike="noStrike" dirty="0">
                        <a:effectLst/>
                        <a:latin typeface="Arial"/>
                      </a:endParaRPr>
                    </a:p>
                  </a:txBody>
                  <a:tcPr marL="9525" marR="9525" marT="9525" marB="0" anchor="b"/>
                </a:tc>
                <a:tc>
                  <a:txBody>
                    <a:bodyPr/>
                    <a:lstStyle/>
                    <a:p>
                      <a:pPr algn="l" fontAlgn="b">
                        <a:lnSpc>
                          <a:spcPct val="150000"/>
                        </a:lnSpc>
                      </a:pPr>
                      <a:r>
                        <a:rPr lang="es-ES" sz="1200" u="none" strike="noStrike">
                          <a:effectLst/>
                        </a:rPr>
                        <a:t>                  23.601.153   </a:t>
                      </a:r>
                      <a:endParaRPr lang="es-ES" sz="1200" b="0" i="0" u="none" strike="noStrike">
                        <a:effectLst/>
                        <a:latin typeface="Arial"/>
                      </a:endParaRPr>
                    </a:p>
                  </a:txBody>
                  <a:tcPr marL="9525" marR="9525" marT="9525" marB="0" anchor="b"/>
                </a:tc>
              </a:tr>
              <a:tr h="161925">
                <a:tc>
                  <a:txBody>
                    <a:bodyPr/>
                    <a:lstStyle/>
                    <a:p>
                      <a:pPr algn="l" fontAlgn="b">
                        <a:lnSpc>
                          <a:spcPct val="150000"/>
                        </a:lnSpc>
                      </a:pPr>
                      <a:r>
                        <a:rPr lang="es-ES" sz="1200" u="none" strike="noStrike" dirty="0">
                          <a:effectLst/>
                        </a:rPr>
                        <a:t>(-) Egresos Sem.3</a:t>
                      </a:r>
                      <a:endParaRPr lang="es-ES" sz="1200" b="0" i="0" u="none" strike="noStrike" dirty="0">
                        <a:effectLst/>
                        <a:latin typeface="Arial"/>
                      </a:endParaRPr>
                    </a:p>
                  </a:txBody>
                  <a:tcPr marL="9525" marR="9525" marT="9525" marB="0" anchor="b"/>
                </a:tc>
                <a:tc>
                  <a:txBody>
                    <a:bodyPr/>
                    <a:lstStyle/>
                    <a:p>
                      <a:pPr algn="l" fontAlgn="b">
                        <a:lnSpc>
                          <a:spcPct val="150000"/>
                        </a:lnSpc>
                      </a:pPr>
                      <a:r>
                        <a:rPr lang="es-ES" sz="1200" u="none" strike="noStrike">
                          <a:effectLst/>
                        </a:rPr>
                        <a:t>                    6.085.467   </a:t>
                      </a:r>
                      <a:endParaRPr lang="es-ES" sz="1200" b="0" i="0" u="none" strike="noStrike">
                        <a:effectLst/>
                        <a:latin typeface="Arial"/>
                      </a:endParaRPr>
                    </a:p>
                  </a:txBody>
                  <a:tcPr marL="9525" marR="9525" marT="9525" marB="0" anchor="b"/>
                </a:tc>
              </a:tr>
              <a:tr h="161925">
                <a:tc>
                  <a:txBody>
                    <a:bodyPr/>
                    <a:lstStyle/>
                    <a:p>
                      <a:pPr algn="l" fontAlgn="b">
                        <a:lnSpc>
                          <a:spcPct val="150000"/>
                        </a:lnSpc>
                      </a:pPr>
                      <a:r>
                        <a:rPr lang="es-ES" sz="1200" b="1" u="none" strike="noStrike" dirty="0">
                          <a:effectLst/>
                        </a:rPr>
                        <a:t>Excedente 3</a:t>
                      </a:r>
                      <a:endParaRPr lang="es-ES" sz="1200" b="1" i="0" u="none" strike="noStrike" dirty="0">
                        <a:effectLst/>
                        <a:latin typeface="Arial"/>
                      </a:endParaRPr>
                    </a:p>
                  </a:txBody>
                  <a:tcPr marL="9525" marR="9525" marT="9525" marB="0" anchor="b"/>
                </a:tc>
                <a:tc>
                  <a:txBody>
                    <a:bodyPr/>
                    <a:lstStyle/>
                    <a:p>
                      <a:pPr algn="l" fontAlgn="b">
                        <a:lnSpc>
                          <a:spcPct val="150000"/>
                        </a:lnSpc>
                      </a:pPr>
                      <a:r>
                        <a:rPr lang="es-ES" sz="1200" u="none" strike="noStrike">
                          <a:effectLst/>
                        </a:rPr>
                        <a:t>                  17.515.686   </a:t>
                      </a:r>
                      <a:endParaRPr lang="es-ES" sz="1200" b="0" i="0" u="none" strike="noStrike">
                        <a:effectLst/>
                        <a:latin typeface="Arial"/>
                      </a:endParaRPr>
                    </a:p>
                  </a:txBody>
                  <a:tcPr marL="9525" marR="9525" marT="9525" marB="0" anchor="b"/>
                </a:tc>
              </a:tr>
              <a:tr h="161925">
                <a:tc>
                  <a:txBody>
                    <a:bodyPr/>
                    <a:lstStyle/>
                    <a:p>
                      <a:pPr algn="l" fontAlgn="b">
                        <a:lnSpc>
                          <a:spcPct val="150000"/>
                        </a:lnSpc>
                      </a:pPr>
                      <a:r>
                        <a:rPr lang="es-ES" sz="1200" u="none" strike="noStrike" dirty="0">
                          <a:effectLst/>
                        </a:rPr>
                        <a:t>(-) Egresos Sem.4</a:t>
                      </a:r>
                      <a:endParaRPr lang="es-ES" sz="1200" b="0" i="0" u="none" strike="noStrike" dirty="0">
                        <a:effectLst/>
                        <a:latin typeface="Arial"/>
                      </a:endParaRPr>
                    </a:p>
                  </a:txBody>
                  <a:tcPr marL="9525" marR="9525" marT="9525" marB="0" anchor="b"/>
                </a:tc>
                <a:tc>
                  <a:txBody>
                    <a:bodyPr/>
                    <a:lstStyle/>
                    <a:p>
                      <a:pPr algn="l" fontAlgn="b">
                        <a:lnSpc>
                          <a:spcPct val="150000"/>
                        </a:lnSpc>
                      </a:pPr>
                      <a:r>
                        <a:rPr lang="es-ES" sz="1200" u="none" strike="noStrike">
                          <a:effectLst/>
                        </a:rPr>
                        <a:t>                    4.056.978   </a:t>
                      </a:r>
                      <a:endParaRPr lang="es-ES" sz="1200" b="0" i="0" u="none" strike="noStrike">
                        <a:effectLst/>
                        <a:latin typeface="Arial"/>
                      </a:endParaRPr>
                    </a:p>
                  </a:txBody>
                  <a:tcPr marL="9525" marR="9525" marT="9525" marB="0" anchor="b"/>
                </a:tc>
              </a:tr>
              <a:tr h="161925">
                <a:tc>
                  <a:txBody>
                    <a:bodyPr/>
                    <a:lstStyle/>
                    <a:p>
                      <a:pPr algn="l" fontAlgn="b">
                        <a:lnSpc>
                          <a:spcPct val="150000"/>
                        </a:lnSpc>
                      </a:pPr>
                      <a:r>
                        <a:rPr lang="es-ES" sz="1200" b="1" u="none" strike="noStrike" dirty="0">
                          <a:effectLst/>
                        </a:rPr>
                        <a:t>Excedente 4</a:t>
                      </a:r>
                      <a:endParaRPr lang="es-ES" sz="1200" b="1" i="0" u="none" strike="noStrike" dirty="0">
                        <a:effectLst/>
                        <a:latin typeface="Arial"/>
                      </a:endParaRPr>
                    </a:p>
                  </a:txBody>
                  <a:tcPr marL="9525" marR="9525" marT="9525" marB="0" anchor="b"/>
                </a:tc>
                <a:tc>
                  <a:txBody>
                    <a:bodyPr/>
                    <a:lstStyle/>
                    <a:p>
                      <a:pPr algn="l" fontAlgn="b">
                        <a:lnSpc>
                          <a:spcPct val="150000"/>
                        </a:lnSpc>
                      </a:pPr>
                      <a:r>
                        <a:rPr lang="es-ES" sz="1200" u="none" strike="noStrike">
                          <a:effectLst/>
                        </a:rPr>
                        <a:t>                  13.458.708   </a:t>
                      </a:r>
                      <a:endParaRPr lang="es-ES" sz="1200" b="0" i="0" u="none" strike="noStrike">
                        <a:effectLst/>
                        <a:latin typeface="Arial"/>
                      </a:endParaRPr>
                    </a:p>
                  </a:txBody>
                  <a:tcPr marL="9525" marR="9525" marT="9525" marB="0" anchor="b"/>
                </a:tc>
              </a:tr>
              <a:tr h="161925">
                <a:tc>
                  <a:txBody>
                    <a:bodyPr/>
                    <a:lstStyle/>
                    <a:p>
                      <a:pPr algn="l" fontAlgn="b">
                        <a:lnSpc>
                          <a:spcPct val="150000"/>
                        </a:lnSpc>
                      </a:pPr>
                      <a:r>
                        <a:rPr lang="es-ES" sz="1200" u="none" strike="noStrike" dirty="0">
                          <a:effectLst/>
                        </a:rPr>
                        <a:t>(-) Egresos Sem.5</a:t>
                      </a:r>
                      <a:endParaRPr lang="es-ES" sz="1200" b="0" i="0" u="none" strike="noStrike" dirty="0">
                        <a:effectLst/>
                        <a:latin typeface="Arial"/>
                      </a:endParaRPr>
                    </a:p>
                  </a:txBody>
                  <a:tcPr marL="9525" marR="9525" marT="9525" marB="0" anchor="b"/>
                </a:tc>
                <a:tc>
                  <a:txBody>
                    <a:bodyPr/>
                    <a:lstStyle/>
                    <a:p>
                      <a:pPr algn="l" fontAlgn="b">
                        <a:lnSpc>
                          <a:spcPct val="150000"/>
                        </a:lnSpc>
                      </a:pPr>
                      <a:r>
                        <a:rPr lang="es-ES" sz="1200" u="none" strike="noStrike">
                          <a:effectLst/>
                        </a:rPr>
                        <a:t>                  23.638.566   </a:t>
                      </a:r>
                      <a:endParaRPr lang="es-ES" sz="1200" b="0" i="0" u="none" strike="noStrike">
                        <a:effectLst/>
                        <a:latin typeface="Arial"/>
                      </a:endParaRPr>
                    </a:p>
                  </a:txBody>
                  <a:tcPr marL="9525" marR="9525" marT="9525" marB="0" anchor="b"/>
                </a:tc>
              </a:tr>
              <a:tr h="161925">
                <a:tc>
                  <a:txBody>
                    <a:bodyPr/>
                    <a:lstStyle/>
                    <a:p>
                      <a:pPr algn="l" fontAlgn="b">
                        <a:lnSpc>
                          <a:spcPct val="150000"/>
                        </a:lnSpc>
                      </a:pPr>
                      <a:r>
                        <a:rPr lang="es-ES" sz="1200" b="1" u="none" strike="noStrike" dirty="0">
                          <a:effectLst/>
                        </a:rPr>
                        <a:t>Excedente 5</a:t>
                      </a:r>
                      <a:endParaRPr lang="es-ES" sz="1200" b="1" i="0" u="none" strike="noStrike" dirty="0">
                        <a:effectLst/>
                        <a:latin typeface="Arial"/>
                      </a:endParaRPr>
                    </a:p>
                  </a:txBody>
                  <a:tcPr marL="9525" marR="9525" marT="9525" marB="0" anchor="b"/>
                </a:tc>
                <a:tc>
                  <a:txBody>
                    <a:bodyPr/>
                    <a:lstStyle/>
                    <a:p>
                      <a:pPr algn="l" fontAlgn="b">
                        <a:lnSpc>
                          <a:spcPct val="150000"/>
                        </a:lnSpc>
                      </a:pPr>
                      <a:r>
                        <a:rPr lang="es-ES" sz="1200" u="none" strike="noStrike" dirty="0">
                          <a:effectLst/>
                        </a:rPr>
                        <a:t>-                 10.179.858   </a:t>
                      </a:r>
                      <a:endParaRPr lang="es-ES" sz="1200" b="0" i="0" u="none" strike="noStrike" dirty="0">
                        <a:effectLst/>
                        <a:latin typeface="Arial"/>
                      </a:endParaRPr>
                    </a:p>
                  </a:txBody>
                  <a:tcPr marL="9525" marR="9525" marT="9525" marB="0" anchor="b"/>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1790891129"/>
              </p:ext>
            </p:extLst>
          </p:nvPr>
        </p:nvGraphicFramePr>
        <p:xfrm>
          <a:off x="4860032" y="404664"/>
          <a:ext cx="3456384" cy="3479379"/>
        </p:xfrm>
        <a:graphic>
          <a:graphicData uri="http://schemas.openxmlformats.org/drawingml/2006/table">
            <a:tbl>
              <a:tblPr>
                <a:tableStyleId>{8A107856-5554-42FB-B03E-39F5DBC370BA}</a:tableStyleId>
              </a:tblPr>
              <a:tblGrid>
                <a:gridCol w="1666471"/>
                <a:gridCol w="1789913"/>
              </a:tblGrid>
              <a:tr h="178542">
                <a:tc>
                  <a:txBody>
                    <a:bodyPr/>
                    <a:lstStyle/>
                    <a:p>
                      <a:pPr algn="l" fontAlgn="b">
                        <a:lnSpc>
                          <a:spcPct val="150000"/>
                        </a:lnSpc>
                      </a:pPr>
                      <a:r>
                        <a:rPr lang="es-ES" sz="1200" u="none" strike="noStrike" dirty="0">
                          <a:effectLst/>
                        </a:rPr>
                        <a:t> </a:t>
                      </a:r>
                      <a:endParaRPr lang="es-ES" sz="1200" b="0" i="0" u="none" strike="noStrike" dirty="0">
                        <a:effectLst/>
                        <a:latin typeface="Arial"/>
                      </a:endParaRPr>
                    </a:p>
                  </a:txBody>
                  <a:tcPr marL="9525" marR="9525" marT="9525" marB="0" anchor="b"/>
                </a:tc>
                <a:tc>
                  <a:txBody>
                    <a:bodyPr/>
                    <a:lstStyle/>
                    <a:p>
                      <a:pPr algn="ctr" fontAlgn="b">
                        <a:lnSpc>
                          <a:spcPct val="150000"/>
                        </a:lnSpc>
                      </a:pPr>
                      <a:r>
                        <a:rPr lang="es-ES" sz="1200" b="1" u="none" strike="noStrike" dirty="0">
                          <a:effectLst/>
                        </a:rPr>
                        <a:t>Dólares</a:t>
                      </a:r>
                      <a:endParaRPr lang="es-ES" sz="1200" b="1" i="0" u="none" strike="noStrike" dirty="0">
                        <a:effectLst/>
                        <a:latin typeface="Arial"/>
                      </a:endParaRPr>
                    </a:p>
                  </a:txBody>
                  <a:tcPr marL="9525" marR="9525" marT="9525" marB="0" anchor="b"/>
                </a:tc>
              </a:tr>
              <a:tr h="357084">
                <a:tc>
                  <a:txBody>
                    <a:bodyPr/>
                    <a:lstStyle/>
                    <a:p>
                      <a:pPr algn="l" fontAlgn="b">
                        <a:lnSpc>
                          <a:spcPct val="150000"/>
                        </a:lnSpc>
                      </a:pPr>
                      <a:r>
                        <a:rPr lang="es-ES" sz="1200" u="none" strike="noStrike">
                          <a:effectLst/>
                        </a:rPr>
                        <a:t>Saldo Incial sg. Modelo</a:t>
                      </a:r>
                      <a:endParaRPr lang="es-ES" sz="1200" b="0" i="0" u="none" strike="noStrike">
                        <a:effectLst/>
                        <a:latin typeface="Arial"/>
                      </a:endParaRPr>
                    </a:p>
                  </a:txBody>
                  <a:tcPr marL="9525" marR="9525" marT="9525" marB="0" anchor="b"/>
                </a:tc>
                <a:tc>
                  <a:txBody>
                    <a:bodyPr/>
                    <a:lstStyle/>
                    <a:p>
                      <a:pPr algn="l" fontAlgn="b">
                        <a:lnSpc>
                          <a:spcPct val="150000"/>
                        </a:lnSpc>
                      </a:pPr>
                      <a:r>
                        <a:rPr lang="es-ES" sz="1200" u="none" strike="noStrike">
                          <a:effectLst/>
                        </a:rPr>
                        <a:t>                  52.000.000   </a:t>
                      </a:r>
                      <a:endParaRPr lang="es-ES" sz="1200" b="0" i="0" u="none" strike="noStrike">
                        <a:effectLst/>
                        <a:latin typeface="Arial"/>
                      </a:endParaRPr>
                    </a:p>
                  </a:txBody>
                  <a:tcPr marL="9525" marR="9525" marT="9525" marB="0" anchor="b"/>
                </a:tc>
              </a:tr>
              <a:tr h="178542">
                <a:tc>
                  <a:txBody>
                    <a:bodyPr/>
                    <a:lstStyle/>
                    <a:p>
                      <a:pPr algn="l" fontAlgn="b">
                        <a:lnSpc>
                          <a:spcPct val="150000"/>
                        </a:lnSpc>
                      </a:pPr>
                      <a:r>
                        <a:rPr lang="es-ES" sz="1200" u="none" strike="noStrike">
                          <a:effectLst/>
                        </a:rPr>
                        <a:t>(-) Egresos Sem.1</a:t>
                      </a:r>
                      <a:endParaRPr lang="es-ES" sz="1200" b="0" i="0" u="none" strike="noStrike">
                        <a:effectLst/>
                        <a:latin typeface="Arial"/>
                      </a:endParaRPr>
                    </a:p>
                  </a:txBody>
                  <a:tcPr marL="9525" marR="9525" marT="9525" marB="0" anchor="b"/>
                </a:tc>
                <a:tc>
                  <a:txBody>
                    <a:bodyPr/>
                    <a:lstStyle/>
                    <a:p>
                      <a:pPr algn="l" fontAlgn="b">
                        <a:lnSpc>
                          <a:spcPct val="150000"/>
                        </a:lnSpc>
                      </a:pPr>
                      <a:r>
                        <a:rPr lang="es-ES" sz="1200" u="none" strike="noStrike">
                          <a:effectLst/>
                        </a:rPr>
                        <a:t>                  23.638.566   </a:t>
                      </a:r>
                      <a:endParaRPr lang="es-ES" sz="1200" b="0" i="0" u="none" strike="noStrike">
                        <a:effectLst/>
                        <a:latin typeface="Arial"/>
                      </a:endParaRPr>
                    </a:p>
                  </a:txBody>
                  <a:tcPr marL="9525" marR="9525" marT="9525" marB="0" anchor="b"/>
                </a:tc>
              </a:tr>
              <a:tr h="178542">
                <a:tc>
                  <a:txBody>
                    <a:bodyPr/>
                    <a:lstStyle/>
                    <a:p>
                      <a:pPr algn="l" fontAlgn="b">
                        <a:lnSpc>
                          <a:spcPct val="150000"/>
                        </a:lnSpc>
                      </a:pPr>
                      <a:r>
                        <a:rPr lang="es-ES" sz="1200" b="1" u="none" strike="noStrike" dirty="0">
                          <a:effectLst/>
                        </a:rPr>
                        <a:t>Excedente 1</a:t>
                      </a:r>
                      <a:endParaRPr lang="es-ES" sz="1200" b="1" i="0" u="none" strike="noStrike" dirty="0">
                        <a:effectLst/>
                        <a:latin typeface="Arial"/>
                      </a:endParaRPr>
                    </a:p>
                  </a:txBody>
                  <a:tcPr marL="9525" marR="9525" marT="9525" marB="0" anchor="b"/>
                </a:tc>
                <a:tc>
                  <a:txBody>
                    <a:bodyPr/>
                    <a:lstStyle/>
                    <a:p>
                      <a:pPr algn="l" fontAlgn="b">
                        <a:lnSpc>
                          <a:spcPct val="150000"/>
                        </a:lnSpc>
                      </a:pPr>
                      <a:r>
                        <a:rPr lang="es-ES" sz="1200" u="none" strike="noStrike" dirty="0">
                          <a:effectLst/>
                        </a:rPr>
                        <a:t>                  28.361.434   </a:t>
                      </a:r>
                      <a:endParaRPr lang="es-ES" sz="1200" b="0" i="0" u="none" strike="noStrike" dirty="0">
                        <a:effectLst/>
                        <a:latin typeface="Arial"/>
                      </a:endParaRPr>
                    </a:p>
                  </a:txBody>
                  <a:tcPr marL="9525" marR="9525" marT="9525" marB="0" anchor="b"/>
                </a:tc>
              </a:tr>
              <a:tr h="178542">
                <a:tc>
                  <a:txBody>
                    <a:bodyPr/>
                    <a:lstStyle/>
                    <a:p>
                      <a:pPr algn="l" fontAlgn="b">
                        <a:lnSpc>
                          <a:spcPct val="150000"/>
                        </a:lnSpc>
                      </a:pPr>
                      <a:r>
                        <a:rPr lang="es-ES" sz="1200" u="none" strike="noStrike" dirty="0">
                          <a:effectLst/>
                        </a:rPr>
                        <a:t>(-) Egresos Sem.2</a:t>
                      </a:r>
                      <a:endParaRPr lang="es-ES" sz="1200" b="0" i="0" u="none" strike="noStrike" dirty="0">
                        <a:effectLst/>
                        <a:latin typeface="Arial"/>
                      </a:endParaRPr>
                    </a:p>
                  </a:txBody>
                  <a:tcPr marL="9525" marR="9525" marT="9525" marB="0" anchor="b"/>
                </a:tc>
                <a:tc>
                  <a:txBody>
                    <a:bodyPr/>
                    <a:lstStyle/>
                    <a:p>
                      <a:pPr algn="l" fontAlgn="b">
                        <a:lnSpc>
                          <a:spcPct val="150000"/>
                        </a:lnSpc>
                      </a:pPr>
                      <a:r>
                        <a:rPr lang="es-ES" sz="1200" u="none" strike="noStrike">
                          <a:effectLst/>
                        </a:rPr>
                        <a:t>                  16.659.002   </a:t>
                      </a:r>
                      <a:endParaRPr lang="es-ES" sz="1200" b="0" i="0" u="none" strike="noStrike">
                        <a:effectLst/>
                        <a:latin typeface="Arial"/>
                      </a:endParaRPr>
                    </a:p>
                  </a:txBody>
                  <a:tcPr marL="9525" marR="9525" marT="9525" marB="0" anchor="b"/>
                </a:tc>
              </a:tr>
              <a:tr h="178542">
                <a:tc>
                  <a:txBody>
                    <a:bodyPr/>
                    <a:lstStyle/>
                    <a:p>
                      <a:pPr algn="l" fontAlgn="b">
                        <a:lnSpc>
                          <a:spcPct val="150000"/>
                        </a:lnSpc>
                      </a:pPr>
                      <a:r>
                        <a:rPr lang="es-ES" sz="1200" b="1" u="none" strike="noStrike" dirty="0">
                          <a:effectLst/>
                        </a:rPr>
                        <a:t>Excedente 2</a:t>
                      </a:r>
                      <a:endParaRPr lang="es-ES" sz="1200" b="1" i="0" u="none" strike="noStrike" dirty="0">
                        <a:effectLst/>
                        <a:latin typeface="Arial"/>
                      </a:endParaRPr>
                    </a:p>
                  </a:txBody>
                  <a:tcPr marL="9525" marR="9525" marT="9525" marB="0" anchor="b"/>
                </a:tc>
                <a:tc>
                  <a:txBody>
                    <a:bodyPr/>
                    <a:lstStyle/>
                    <a:p>
                      <a:pPr algn="l" fontAlgn="b">
                        <a:lnSpc>
                          <a:spcPct val="150000"/>
                        </a:lnSpc>
                      </a:pPr>
                      <a:r>
                        <a:rPr lang="es-ES" sz="1200" u="none" strike="noStrike">
                          <a:effectLst/>
                        </a:rPr>
                        <a:t>                  11.702.431   </a:t>
                      </a:r>
                      <a:endParaRPr lang="es-ES" sz="1200" b="0" i="0" u="none" strike="noStrike">
                        <a:effectLst/>
                        <a:latin typeface="Arial"/>
                      </a:endParaRPr>
                    </a:p>
                  </a:txBody>
                  <a:tcPr marL="9525" marR="9525" marT="9525" marB="0" anchor="b"/>
                </a:tc>
              </a:tr>
              <a:tr h="178542">
                <a:tc>
                  <a:txBody>
                    <a:bodyPr/>
                    <a:lstStyle/>
                    <a:p>
                      <a:pPr algn="l" fontAlgn="b">
                        <a:lnSpc>
                          <a:spcPct val="150000"/>
                        </a:lnSpc>
                      </a:pPr>
                      <a:r>
                        <a:rPr lang="es-ES" sz="1200" u="none" strike="noStrike" dirty="0">
                          <a:effectLst/>
                        </a:rPr>
                        <a:t>(-) Egresos Sem.3</a:t>
                      </a:r>
                      <a:endParaRPr lang="es-ES" sz="1200" b="0" i="0" u="none" strike="noStrike" dirty="0">
                        <a:effectLst/>
                        <a:latin typeface="Arial"/>
                      </a:endParaRPr>
                    </a:p>
                  </a:txBody>
                  <a:tcPr marL="9525" marR="9525" marT="9525" marB="0" anchor="b"/>
                </a:tc>
                <a:tc>
                  <a:txBody>
                    <a:bodyPr/>
                    <a:lstStyle/>
                    <a:p>
                      <a:pPr algn="l" fontAlgn="b">
                        <a:lnSpc>
                          <a:spcPct val="150000"/>
                        </a:lnSpc>
                      </a:pPr>
                      <a:r>
                        <a:rPr lang="es-ES" sz="1200" u="none" strike="noStrike">
                          <a:effectLst/>
                        </a:rPr>
                        <a:t>                  12.494.252   </a:t>
                      </a:r>
                      <a:endParaRPr lang="es-ES" sz="1200" b="0" i="0" u="none" strike="noStrike">
                        <a:effectLst/>
                        <a:latin typeface="Arial"/>
                      </a:endParaRPr>
                    </a:p>
                  </a:txBody>
                  <a:tcPr marL="9525" marR="9525" marT="9525" marB="0" anchor="b"/>
                </a:tc>
              </a:tr>
              <a:tr h="178542">
                <a:tc>
                  <a:txBody>
                    <a:bodyPr/>
                    <a:lstStyle/>
                    <a:p>
                      <a:pPr algn="l" fontAlgn="b">
                        <a:lnSpc>
                          <a:spcPct val="150000"/>
                        </a:lnSpc>
                      </a:pPr>
                      <a:r>
                        <a:rPr lang="es-ES" sz="1200" b="1" u="none" strike="noStrike" dirty="0">
                          <a:effectLst/>
                        </a:rPr>
                        <a:t>Excedente 3</a:t>
                      </a:r>
                      <a:endParaRPr lang="es-ES" sz="1200" b="1" i="0" u="none" strike="noStrike" dirty="0">
                        <a:effectLst/>
                        <a:latin typeface="Arial"/>
                      </a:endParaRPr>
                    </a:p>
                  </a:txBody>
                  <a:tcPr marL="9525" marR="9525" marT="9525" marB="0" anchor="b"/>
                </a:tc>
                <a:tc>
                  <a:txBody>
                    <a:bodyPr/>
                    <a:lstStyle/>
                    <a:p>
                      <a:pPr algn="l" fontAlgn="b">
                        <a:lnSpc>
                          <a:spcPct val="150000"/>
                        </a:lnSpc>
                      </a:pPr>
                      <a:r>
                        <a:rPr lang="es-ES" sz="1200" u="none" strike="noStrike">
                          <a:effectLst/>
                        </a:rPr>
                        <a:t>-                     791.821   </a:t>
                      </a:r>
                      <a:endParaRPr lang="es-ES" sz="1200" b="0" i="0" u="none" strike="noStrike">
                        <a:effectLst/>
                        <a:latin typeface="Arial"/>
                      </a:endParaRPr>
                    </a:p>
                  </a:txBody>
                  <a:tcPr marL="9525" marR="9525" marT="9525" marB="0" anchor="b"/>
                </a:tc>
              </a:tr>
              <a:tr h="178542">
                <a:tc>
                  <a:txBody>
                    <a:bodyPr/>
                    <a:lstStyle/>
                    <a:p>
                      <a:pPr algn="l" fontAlgn="b">
                        <a:lnSpc>
                          <a:spcPct val="150000"/>
                        </a:lnSpc>
                      </a:pPr>
                      <a:r>
                        <a:rPr lang="es-ES" sz="1200" u="none" strike="noStrike" dirty="0">
                          <a:effectLst/>
                        </a:rPr>
                        <a:t>(-) Egresos Sem.4</a:t>
                      </a:r>
                      <a:endParaRPr lang="es-ES" sz="1200" b="0" i="0" u="none" strike="noStrike" dirty="0">
                        <a:effectLst/>
                        <a:latin typeface="Arial"/>
                      </a:endParaRPr>
                    </a:p>
                  </a:txBody>
                  <a:tcPr marL="9525" marR="9525" marT="9525" marB="0" anchor="b"/>
                </a:tc>
                <a:tc>
                  <a:txBody>
                    <a:bodyPr/>
                    <a:lstStyle/>
                    <a:p>
                      <a:pPr algn="l" fontAlgn="b">
                        <a:lnSpc>
                          <a:spcPct val="150000"/>
                        </a:lnSpc>
                      </a:pPr>
                      <a:r>
                        <a:rPr lang="es-ES" sz="1200" u="none" strike="noStrike" dirty="0">
                          <a:effectLst/>
                        </a:rPr>
                        <a:t>                    6.247.126   </a:t>
                      </a:r>
                      <a:endParaRPr lang="es-ES" sz="1200" b="0" i="0" u="none" strike="noStrike" dirty="0">
                        <a:effectLst/>
                        <a:latin typeface="Arial"/>
                      </a:endParaRPr>
                    </a:p>
                  </a:txBody>
                  <a:tcPr marL="9525" marR="9525" marT="9525" marB="0" anchor="b"/>
                </a:tc>
              </a:tr>
              <a:tr h="178542">
                <a:tc>
                  <a:txBody>
                    <a:bodyPr/>
                    <a:lstStyle/>
                    <a:p>
                      <a:pPr algn="l" fontAlgn="b">
                        <a:lnSpc>
                          <a:spcPct val="150000"/>
                        </a:lnSpc>
                      </a:pPr>
                      <a:r>
                        <a:rPr lang="es-ES" sz="1200" b="1" u="none" strike="noStrike" dirty="0">
                          <a:effectLst/>
                        </a:rPr>
                        <a:t>Excedente 4</a:t>
                      </a:r>
                      <a:endParaRPr lang="es-ES" sz="1200" b="1" i="0" u="none" strike="noStrike" dirty="0">
                        <a:effectLst/>
                        <a:latin typeface="Arial"/>
                      </a:endParaRPr>
                    </a:p>
                  </a:txBody>
                  <a:tcPr marL="9525" marR="9525" marT="9525" marB="0" anchor="b"/>
                </a:tc>
                <a:tc>
                  <a:txBody>
                    <a:bodyPr/>
                    <a:lstStyle/>
                    <a:p>
                      <a:pPr algn="l" fontAlgn="b">
                        <a:lnSpc>
                          <a:spcPct val="150000"/>
                        </a:lnSpc>
                      </a:pPr>
                      <a:r>
                        <a:rPr lang="es-ES" sz="1200" u="none" strike="noStrike">
                          <a:effectLst/>
                        </a:rPr>
                        <a:t>-                   7.038.946   </a:t>
                      </a:r>
                      <a:endParaRPr lang="es-ES" sz="1200" b="0" i="0" u="none" strike="noStrike">
                        <a:effectLst/>
                        <a:latin typeface="Arial"/>
                      </a:endParaRPr>
                    </a:p>
                  </a:txBody>
                  <a:tcPr marL="9525" marR="9525" marT="9525" marB="0" anchor="b"/>
                </a:tc>
              </a:tr>
              <a:tr h="178542">
                <a:tc>
                  <a:txBody>
                    <a:bodyPr/>
                    <a:lstStyle/>
                    <a:p>
                      <a:pPr algn="l" fontAlgn="b">
                        <a:lnSpc>
                          <a:spcPct val="150000"/>
                        </a:lnSpc>
                      </a:pPr>
                      <a:r>
                        <a:rPr lang="es-ES" sz="1200" u="none" strike="noStrike">
                          <a:effectLst/>
                        </a:rPr>
                        <a:t>(-) Egresos Sem.5</a:t>
                      </a:r>
                      <a:endParaRPr lang="es-ES" sz="1200" b="0" i="0" u="none" strike="noStrike">
                        <a:effectLst/>
                        <a:latin typeface="Arial"/>
                      </a:endParaRPr>
                    </a:p>
                  </a:txBody>
                  <a:tcPr marL="9525" marR="9525" marT="9525" marB="0" anchor="b"/>
                </a:tc>
                <a:tc>
                  <a:txBody>
                    <a:bodyPr/>
                    <a:lstStyle/>
                    <a:p>
                      <a:pPr algn="l" fontAlgn="b">
                        <a:lnSpc>
                          <a:spcPct val="150000"/>
                        </a:lnSpc>
                      </a:pPr>
                      <a:r>
                        <a:rPr lang="es-ES" sz="1200" u="none" strike="noStrike">
                          <a:effectLst/>
                        </a:rPr>
                        <a:t>                    4.164.751   </a:t>
                      </a:r>
                      <a:endParaRPr lang="es-ES" sz="1200" b="0" i="0" u="none" strike="noStrike">
                        <a:effectLst/>
                        <a:latin typeface="Arial"/>
                      </a:endParaRPr>
                    </a:p>
                  </a:txBody>
                  <a:tcPr marL="9525" marR="9525" marT="9525" marB="0" anchor="b"/>
                </a:tc>
              </a:tr>
              <a:tr h="178542">
                <a:tc>
                  <a:txBody>
                    <a:bodyPr/>
                    <a:lstStyle/>
                    <a:p>
                      <a:pPr algn="l" fontAlgn="b">
                        <a:lnSpc>
                          <a:spcPct val="150000"/>
                        </a:lnSpc>
                      </a:pPr>
                      <a:r>
                        <a:rPr lang="es-ES" sz="1200" b="1" u="none" strike="noStrike" dirty="0">
                          <a:effectLst/>
                        </a:rPr>
                        <a:t>Excedente 5</a:t>
                      </a:r>
                      <a:endParaRPr lang="es-ES" sz="1200" b="1" i="0" u="none" strike="noStrike" dirty="0">
                        <a:effectLst/>
                        <a:latin typeface="Arial"/>
                      </a:endParaRPr>
                    </a:p>
                  </a:txBody>
                  <a:tcPr marL="9525" marR="9525" marT="9525" marB="0" anchor="b"/>
                </a:tc>
                <a:tc>
                  <a:txBody>
                    <a:bodyPr/>
                    <a:lstStyle/>
                    <a:p>
                      <a:pPr algn="l" fontAlgn="b">
                        <a:lnSpc>
                          <a:spcPct val="150000"/>
                        </a:lnSpc>
                      </a:pPr>
                      <a:r>
                        <a:rPr lang="es-ES" sz="1200" u="none" strike="noStrike" dirty="0">
                          <a:effectLst/>
                        </a:rPr>
                        <a:t>-                 11.203.697   </a:t>
                      </a:r>
                      <a:endParaRPr lang="es-ES" sz="1200" b="0" i="0" u="none" strike="noStrike" dirty="0">
                        <a:effectLst/>
                        <a:latin typeface="Arial"/>
                      </a:endParaRPr>
                    </a:p>
                  </a:txBody>
                  <a:tcPr marL="9525" marR="9525" marT="9525" marB="0" anchor="b"/>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2665760000"/>
              </p:ext>
            </p:extLst>
          </p:nvPr>
        </p:nvGraphicFramePr>
        <p:xfrm>
          <a:off x="539552" y="4293096"/>
          <a:ext cx="3632200" cy="1758315"/>
        </p:xfrm>
        <a:graphic>
          <a:graphicData uri="http://schemas.openxmlformats.org/drawingml/2006/table">
            <a:tbl>
              <a:tblPr>
                <a:tableStyleId>{8A107856-5554-42FB-B03E-39F5DBC370BA}</a:tableStyleId>
              </a:tblPr>
              <a:tblGrid>
                <a:gridCol w="1078557"/>
                <a:gridCol w="1078557"/>
                <a:gridCol w="1475086"/>
              </a:tblGrid>
              <a:tr h="361950">
                <a:tc>
                  <a:txBody>
                    <a:bodyPr/>
                    <a:lstStyle/>
                    <a:p>
                      <a:pPr algn="ctr" fontAlgn="ctr"/>
                      <a:r>
                        <a:rPr lang="es-ES" sz="1200" b="1" u="none" strike="noStrike" dirty="0">
                          <a:effectLst/>
                        </a:rPr>
                        <a:t>Excedentes</a:t>
                      </a:r>
                      <a:endParaRPr lang="es-ES" sz="1200" b="1" i="0" u="none" strike="noStrike" dirty="0">
                        <a:effectLst/>
                        <a:latin typeface="Times New Roman"/>
                      </a:endParaRPr>
                    </a:p>
                  </a:txBody>
                  <a:tcPr marL="9525" marR="9525" marT="9525" marB="0" anchor="ctr"/>
                </a:tc>
                <a:tc>
                  <a:txBody>
                    <a:bodyPr/>
                    <a:lstStyle/>
                    <a:p>
                      <a:pPr algn="ctr" fontAlgn="ctr"/>
                      <a:r>
                        <a:rPr lang="es-ES" sz="1200" b="1" u="none" strike="noStrike">
                          <a:effectLst/>
                        </a:rPr>
                        <a:t>Peso (Semanas)</a:t>
                      </a:r>
                      <a:endParaRPr lang="es-ES" sz="1200" b="1" i="0" u="none" strike="noStrike">
                        <a:effectLst/>
                        <a:latin typeface="Times New Roman"/>
                      </a:endParaRPr>
                    </a:p>
                  </a:txBody>
                  <a:tcPr marL="9525" marR="9525" marT="9525" marB="0" anchor="ctr"/>
                </a:tc>
                <a:tc>
                  <a:txBody>
                    <a:bodyPr/>
                    <a:lstStyle/>
                    <a:p>
                      <a:pPr algn="ctr" fontAlgn="ctr"/>
                      <a:r>
                        <a:rPr lang="es-ES" sz="1200" b="1" u="none" strike="noStrike" dirty="0">
                          <a:effectLst/>
                        </a:rPr>
                        <a:t>Excedente ponderado con tiempo</a:t>
                      </a:r>
                      <a:endParaRPr lang="es-ES" sz="1200" b="1" i="0" u="none" strike="noStrike" dirty="0">
                        <a:effectLst/>
                        <a:latin typeface="Times New Roman"/>
                      </a:endParaRPr>
                    </a:p>
                  </a:txBody>
                  <a:tcPr marL="9525" marR="9525" marT="9525" marB="0" anchor="ctr"/>
                </a:tc>
              </a:tr>
              <a:tr h="200025">
                <a:tc>
                  <a:txBody>
                    <a:bodyPr/>
                    <a:lstStyle/>
                    <a:p>
                      <a:pPr algn="l" fontAlgn="b"/>
                      <a:r>
                        <a:rPr lang="es-ES" sz="1200" u="none" strike="noStrike">
                          <a:effectLst/>
                        </a:rPr>
                        <a:t>      35.407.633   </a:t>
                      </a:r>
                      <a:endParaRPr lang="es-ES" sz="1200" b="0" i="0" u="none" strike="noStrike">
                        <a:effectLst/>
                        <a:latin typeface="Times New Roman"/>
                      </a:endParaRPr>
                    </a:p>
                  </a:txBody>
                  <a:tcPr marL="9525" marR="9525" marT="9525" marB="0" anchor="b"/>
                </a:tc>
                <a:tc>
                  <a:txBody>
                    <a:bodyPr/>
                    <a:lstStyle/>
                    <a:p>
                      <a:pPr algn="r" fontAlgn="b"/>
                      <a:r>
                        <a:rPr lang="es-ES" sz="1200" u="none" strike="noStrike">
                          <a:effectLst/>
                        </a:rPr>
                        <a:t>20%</a:t>
                      </a:r>
                      <a:endParaRPr lang="es-ES" sz="1200" b="0" i="0" u="none" strike="noStrike">
                        <a:effectLst/>
                        <a:latin typeface="Times New Roman"/>
                      </a:endParaRPr>
                    </a:p>
                  </a:txBody>
                  <a:tcPr marL="9525" marR="9525" marT="9525" marB="0" anchor="b"/>
                </a:tc>
                <a:tc>
                  <a:txBody>
                    <a:bodyPr/>
                    <a:lstStyle/>
                    <a:p>
                      <a:pPr algn="l" fontAlgn="b"/>
                      <a:r>
                        <a:rPr lang="es-ES" sz="1200" u="none" strike="noStrike">
                          <a:effectLst/>
                        </a:rPr>
                        <a:t>                  7.081.527   </a:t>
                      </a:r>
                      <a:endParaRPr lang="es-ES" sz="1200" b="0" i="0" u="none" strike="noStrike">
                        <a:effectLst/>
                        <a:latin typeface="Times New Roman"/>
                      </a:endParaRPr>
                    </a:p>
                  </a:txBody>
                  <a:tcPr marL="9525" marR="9525" marT="9525" marB="0" anchor="b"/>
                </a:tc>
              </a:tr>
              <a:tr h="200025">
                <a:tc>
                  <a:txBody>
                    <a:bodyPr/>
                    <a:lstStyle/>
                    <a:p>
                      <a:pPr algn="l" fontAlgn="b"/>
                      <a:r>
                        <a:rPr lang="es-ES" sz="1200" u="none" strike="noStrike">
                          <a:effectLst/>
                        </a:rPr>
                        <a:t>      23.236.699   </a:t>
                      </a:r>
                      <a:endParaRPr lang="es-ES" sz="1200" b="0" i="0" u="none" strike="noStrike">
                        <a:effectLst/>
                        <a:latin typeface="Times New Roman"/>
                      </a:endParaRPr>
                    </a:p>
                  </a:txBody>
                  <a:tcPr marL="9525" marR="9525" marT="9525" marB="0" anchor="b"/>
                </a:tc>
                <a:tc>
                  <a:txBody>
                    <a:bodyPr/>
                    <a:lstStyle/>
                    <a:p>
                      <a:pPr algn="r" fontAlgn="b"/>
                      <a:r>
                        <a:rPr lang="es-ES" sz="1200" u="none" strike="noStrike">
                          <a:effectLst/>
                        </a:rPr>
                        <a:t>20%</a:t>
                      </a:r>
                      <a:endParaRPr lang="es-ES" sz="1200" b="0" i="0" u="none" strike="noStrike">
                        <a:effectLst/>
                        <a:latin typeface="Times New Roman"/>
                      </a:endParaRPr>
                    </a:p>
                  </a:txBody>
                  <a:tcPr marL="9525" marR="9525" marT="9525" marB="0" anchor="b"/>
                </a:tc>
                <a:tc>
                  <a:txBody>
                    <a:bodyPr/>
                    <a:lstStyle/>
                    <a:p>
                      <a:pPr algn="l" fontAlgn="b"/>
                      <a:r>
                        <a:rPr lang="es-ES" sz="1200" u="none" strike="noStrike">
                          <a:effectLst/>
                        </a:rPr>
                        <a:t>                  4.647.340   </a:t>
                      </a:r>
                      <a:endParaRPr lang="es-ES" sz="1200" b="0" i="0" u="none" strike="noStrike">
                        <a:effectLst/>
                        <a:latin typeface="Times New Roman"/>
                      </a:endParaRPr>
                    </a:p>
                  </a:txBody>
                  <a:tcPr marL="9525" marR="9525" marT="9525" marB="0" anchor="b"/>
                </a:tc>
              </a:tr>
              <a:tr h="200025">
                <a:tc>
                  <a:txBody>
                    <a:bodyPr/>
                    <a:lstStyle/>
                    <a:p>
                      <a:pPr algn="l" fontAlgn="b"/>
                      <a:r>
                        <a:rPr lang="es-ES" sz="1200" u="none" strike="noStrike">
                          <a:effectLst/>
                        </a:rPr>
                        <a:t>      17.151.232   </a:t>
                      </a:r>
                      <a:endParaRPr lang="es-ES" sz="1200" b="0" i="0" u="none" strike="noStrike">
                        <a:effectLst/>
                        <a:latin typeface="Times New Roman"/>
                      </a:endParaRPr>
                    </a:p>
                  </a:txBody>
                  <a:tcPr marL="9525" marR="9525" marT="9525" marB="0" anchor="b"/>
                </a:tc>
                <a:tc>
                  <a:txBody>
                    <a:bodyPr/>
                    <a:lstStyle/>
                    <a:p>
                      <a:pPr algn="r" fontAlgn="b"/>
                      <a:r>
                        <a:rPr lang="es-ES" sz="1200" u="none" strike="noStrike">
                          <a:effectLst/>
                        </a:rPr>
                        <a:t>20%</a:t>
                      </a:r>
                      <a:endParaRPr lang="es-ES" sz="1200" b="0" i="0" u="none" strike="noStrike">
                        <a:effectLst/>
                        <a:latin typeface="Times New Roman"/>
                      </a:endParaRPr>
                    </a:p>
                  </a:txBody>
                  <a:tcPr marL="9525" marR="9525" marT="9525" marB="0" anchor="b"/>
                </a:tc>
                <a:tc>
                  <a:txBody>
                    <a:bodyPr/>
                    <a:lstStyle/>
                    <a:p>
                      <a:pPr algn="l" fontAlgn="b"/>
                      <a:r>
                        <a:rPr lang="es-ES" sz="1200" u="none" strike="noStrike">
                          <a:effectLst/>
                        </a:rPr>
                        <a:t>                  3.430.246   </a:t>
                      </a:r>
                      <a:endParaRPr lang="es-ES" sz="1200" b="0" i="0" u="none" strike="noStrike">
                        <a:effectLst/>
                        <a:latin typeface="Times New Roman"/>
                      </a:endParaRPr>
                    </a:p>
                  </a:txBody>
                  <a:tcPr marL="9525" marR="9525" marT="9525" marB="0" anchor="b"/>
                </a:tc>
              </a:tr>
              <a:tr h="200025">
                <a:tc>
                  <a:txBody>
                    <a:bodyPr/>
                    <a:lstStyle/>
                    <a:p>
                      <a:pPr algn="l" fontAlgn="b"/>
                      <a:r>
                        <a:rPr lang="es-ES" sz="1200" u="none" strike="noStrike">
                          <a:effectLst/>
                        </a:rPr>
                        <a:t>      13.094.254   </a:t>
                      </a:r>
                      <a:endParaRPr lang="es-ES" sz="1200" b="0" i="0" u="none" strike="noStrike">
                        <a:effectLst/>
                        <a:latin typeface="Times New Roman"/>
                      </a:endParaRPr>
                    </a:p>
                  </a:txBody>
                  <a:tcPr marL="9525" marR="9525" marT="9525" marB="0" anchor="b"/>
                </a:tc>
                <a:tc>
                  <a:txBody>
                    <a:bodyPr/>
                    <a:lstStyle/>
                    <a:p>
                      <a:pPr algn="r" fontAlgn="b"/>
                      <a:r>
                        <a:rPr lang="es-ES" sz="1200" u="none" strike="noStrike">
                          <a:effectLst/>
                        </a:rPr>
                        <a:t>20%</a:t>
                      </a:r>
                      <a:endParaRPr lang="es-ES" sz="1200" b="0" i="0" u="none" strike="noStrike">
                        <a:effectLst/>
                        <a:latin typeface="Times New Roman"/>
                      </a:endParaRPr>
                    </a:p>
                  </a:txBody>
                  <a:tcPr marL="9525" marR="9525" marT="9525" marB="0" anchor="b"/>
                </a:tc>
                <a:tc>
                  <a:txBody>
                    <a:bodyPr/>
                    <a:lstStyle/>
                    <a:p>
                      <a:pPr algn="l" fontAlgn="b"/>
                      <a:r>
                        <a:rPr lang="es-ES" sz="1200" u="none" strike="noStrike">
                          <a:effectLst/>
                        </a:rPr>
                        <a:t>                  2.618.851   </a:t>
                      </a:r>
                      <a:endParaRPr lang="es-ES" sz="1200" b="0" i="0" u="none" strike="noStrike">
                        <a:effectLst/>
                        <a:latin typeface="Times New Roman"/>
                      </a:endParaRPr>
                    </a:p>
                  </a:txBody>
                  <a:tcPr marL="9525" marR="9525" marT="9525" marB="0" anchor="b"/>
                </a:tc>
              </a:tr>
              <a:tr h="200025">
                <a:tc>
                  <a:txBody>
                    <a:bodyPr/>
                    <a:lstStyle/>
                    <a:p>
                      <a:pPr algn="l" fontAlgn="b"/>
                      <a:r>
                        <a:rPr lang="es-ES" sz="1200" u="none" strike="noStrike">
                          <a:effectLst/>
                        </a:rPr>
                        <a:t>-    10.544.312   </a:t>
                      </a:r>
                      <a:endParaRPr lang="es-ES" sz="1200" b="0" i="0" u="none" strike="noStrike">
                        <a:effectLst/>
                        <a:latin typeface="Times New Roman"/>
                      </a:endParaRPr>
                    </a:p>
                  </a:txBody>
                  <a:tcPr marL="9525" marR="9525" marT="9525" marB="0" anchor="b"/>
                </a:tc>
                <a:tc>
                  <a:txBody>
                    <a:bodyPr/>
                    <a:lstStyle/>
                    <a:p>
                      <a:pPr algn="r" fontAlgn="b"/>
                      <a:r>
                        <a:rPr lang="es-ES" sz="1200" u="none" strike="noStrike">
                          <a:effectLst/>
                        </a:rPr>
                        <a:t>20%</a:t>
                      </a:r>
                      <a:endParaRPr lang="es-ES" sz="1200" b="0" i="0" u="none" strike="noStrike">
                        <a:effectLst/>
                        <a:latin typeface="Times New Roman"/>
                      </a:endParaRPr>
                    </a:p>
                  </a:txBody>
                  <a:tcPr marL="9525" marR="9525" marT="9525" marB="0" anchor="b"/>
                </a:tc>
                <a:tc>
                  <a:txBody>
                    <a:bodyPr/>
                    <a:lstStyle/>
                    <a:p>
                      <a:pPr algn="l" fontAlgn="b"/>
                      <a:r>
                        <a:rPr lang="es-ES" sz="1200" u="none" strike="noStrike" dirty="0">
                          <a:effectLst/>
                        </a:rPr>
                        <a:t>-                 2.108.862   </a:t>
                      </a:r>
                      <a:endParaRPr lang="es-ES" sz="1200" b="0" i="0" u="none" strike="noStrike" dirty="0">
                        <a:effectLst/>
                        <a:latin typeface="Times New Roman"/>
                      </a:endParaRPr>
                    </a:p>
                  </a:txBody>
                  <a:tcPr marL="9525" marR="9525" marT="9525" marB="0" anchor="b"/>
                </a:tc>
              </a:tr>
              <a:tr h="200025">
                <a:tc>
                  <a:txBody>
                    <a:bodyPr/>
                    <a:lstStyle/>
                    <a:p>
                      <a:pPr algn="l" fontAlgn="b"/>
                      <a:r>
                        <a:rPr lang="es-ES" sz="1000" u="none" strike="noStrike">
                          <a:effectLst/>
                        </a:rPr>
                        <a:t> </a:t>
                      </a:r>
                      <a:endParaRPr lang="es-ES" sz="1000" b="0" i="0" u="none" strike="noStrike">
                        <a:effectLst/>
                        <a:latin typeface="Arial"/>
                      </a:endParaRPr>
                    </a:p>
                  </a:txBody>
                  <a:tcPr marL="9525" marR="9525" marT="9525" marB="0" anchor="b"/>
                </a:tc>
                <a:tc>
                  <a:txBody>
                    <a:bodyPr/>
                    <a:lstStyle/>
                    <a:p>
                      <a:pPr algn="l" fontAlgn="b"/>
                      <a:r>
                        <a:rPr lang="es-ES" sz="1000" u="none" strike="noStrike">
                          <a:effectLst/>
                        </a:rPr>
                        <a:t> </a:t>
                      </a:r>
                      <a:endParaRPr lang="es-ES" sz="1000" b="0" i="0" u="none" strike="noStrike">
                        <a:effectLst/>
                        <a:latin typeface="Arial"/>
                      </a:endParaRPr>
                    </a:p>
                  </a:txBody>
                  <a:tcPr marL="9525" marR="9525" marT="9525" marB="0" anchor="b"/>
                </a:tc>
                <a:tc>
                  <a:txBody>
                    <a:bodyPr/>
                    <a:lstStyle/>
                    <a:p>
                      <a:pPr algn="l" fontAlgn="b"/>
                      <a:r>
                        <a:rPr lang="es-ES" sz="1200" u="none" strike="noStrike" dirty="0">
                          <a:effectLst/>
                        </a:rPr>
                        <a:t>             </a:t>
                      </a:r>
                      <a:r>
                        <a:rPr lang="es-ES" sz="1200" b="1" u="none" strike="noStrike" dirty="0">
                          <a:effectLst/>
                        </a:rPr>
                        <a:t>   15.669.101   </a:t>
                      </a:r>
                      <a:endParaRPr lang="es-ES" sz="1200" b="1" i="0" u="none" strike="noStrike" dirty="0">
                        <a:effectLst/>
                        <a:latin typeface="Times New Roman"/>
                      </a:endParaRPr>
                    </a:p>
                  </a:txBody>
                  <a:tcPr marL="9525" marR="9525" marT="9525" marB="0" anchor="b"/>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1069290384"/>
              </p:ext>
            </p:extLst>
          </p:nvPr>
        </p:nvGraphicFramePr>
        <p:xfrm>
          <a:off x="4499992" y="4293096"/>
          <a:ext cx="3632200" cy="1758315"/>
        </p:xfrm>
        <a:graphic>
          <a:graphicData uri="http://schemas.openxmlformats.org/drawingml/2006/table">
            <a:tbl>
              <a:tblPr>
                <a:tableStyleId>{8A107856-5554-42FB-B03E-39F5DBC370BA}</a:tableStyleId>
              </a:tblPr>
              <a:tblGrid>
                <a:gridCol w="1078557"/>
                <a:gridCol w="1078557"/>
                <a:gridCol w="1475086"/>
              </a:tblGrid>
              <a:tr h="400050">
                <a:tc>
                  <a:txBody>
                    <a:bodyPr/>
                    <a:lstStyle/>
                    <a:p>
                      <a:pPr algn="ctr" fontAlgn="ctr"/>
                      <a:r>
                        <a:rPr lang="es-ES" sz="1200" b="1" u="none" strike="noStrike" dirty="0">
                          <a:effectLst/>
                        </a:rPr>
                        <a:t>Excedentes</a:t>
                      </a:r>
                      <a:endParaRPr lang="es-ES" sz="1200" b="1" i="0" u="none" strike="noStrike" dirty="0">
                        <a:effectLst/>
                        <a:latin typeface="Times New Roman"/>
                      </a:endParaRPr>
                    </a:p>
                  </a:txBody>
                  <a:tcPr marL="9525" marR="9525" marT="9525" marB="0" anchor="ctr"/>
                </a:tc>
                <a:tc>
                  <a:txBody>
                    <a:bodyPr/>
                    <a:lstStyle/>
                    <a:p>
                      <a:pPr algn="ctr" fontAlgn="ctr"/>
                      <a:r>
                        <a:rPr lang="es-ES" sz="1200" b="1" u="none" strike="noStrike" dirty="0">
                          <a:effectLst/>
                        </a:rPr>
                        <a:t>Peso (Semanas)</a:t>
                      </a:r>
                      <a:endParaRPr lang="es-ES" sz="1200" b="1" i="0" u="none" strike="noStrike" dirty="0">
                        <a:effectLst/>
                        <a:latin typeface="Times New Roman"/>
                      </a:endParaRPr>
                    </a:p>
                  </a:txBody>
                  <a:tcPr marL="9525" marR="9525" marT="9525" marB="0" anchor="ctr"/>
                </a:tc>
                <a:tc>
                  <a:txBody>
                    <a:bodyPr/>
                    <a:lstStyle/>
                    <a:p>
                      <a:pPr algn="ctr" fontAlgn="ctr"/>
                      <a:r>
                        <a:rPr lang="es-ES" sz="1200" b="1" u="none" strike="noStrike" dirty="0">
                          <a:effectLst/>
                        </a:rPr>
                        <a:t>Excedente ponderado con tiempo</a:t>
                      </a:r>
                      <a:endParaRPr lang="es-ES" sz="1200" b="1" i="0" u="none" strike="noStrike" dirty="0">
                        <a:effectLst/>
                        <a:latin typeface="Times New Roman"/>
                      </a:endParaRPr>
                    </a:p>
                  </a:txBody>
                  <a:tcPr marL="9525" marR="9525" marT="9525" marB="0" anchor="ctr"/>
                </a:tc>
              </a:tr>
              <a:tr h="200025">
                <a:tc>
                  <a:txBody>
                    <a:bodyPr/>
                    <a:lstStyle/>
                    <a:p>
                      <a:pPr algn="l" fontAlgn="b"/>
                      <a:r>
                        <a:rPr lang="es-ES" sz="1200" u="none" strike="noStrike">
                          <a:effectLst/>
                        </a:rPr>
                        <a:t>      28.361.434   </a:t>
                      </a:r>
                      <a:endParaRPr lang="es-ES" sz="1200" b="0" i="0" u="none" strike="noStrike">
                        <a:effectLst/>
                        <a:latin typeface="Times New Roman"/>
                      </a:endParaRPr>
                    </a:p>
                  </a:txBody>
                  <a:tcPr marL="9525" marR="9525" marT="9525" marB="0" anchor="b"/>
                </a:tc>
                <a:tc>
                  <a:txBody>
                    <a:bodyPr/>
                    <a:lstStyle/>
                    <a:p>
                      <a:pPr algn="r" fontAlgn="b"/>
                      <a:r>
                        <a:rPr lang="es-ES" sz="1200" u="none" strike="noStrike">
                          <a:effectLst/>
                        </a:rPr>
                        <a:t>20%</a:t>
                      </a:r>
                      <a:endParaRPr lang="es-ES" sz="1200" b="0" i="0" u="none" strike="noStrike">
                        <a:effectLst/>
                        <a:latin typeface="Times New Roman"/>
                      </a:endParaRPr>
                    </a:p>
                  </a:txBody>
                  <a:tcPr marL="9525" marR="9525" marT="9525" marB="0" anchor="b"/>
                </a:tc>
                <a:tc>
                  <a:txBody>
                    <a:bodyPr/>
                    <a:lstStyle/>
                    <a:p>
                      <a:pPr algn="l" fontAlgn="b"/>
                      <a:r>
                        <a:rPr lang="es-ES" sz="1200" u="none" strike="noStrike" dirty="0">
                          <a:effectLst/>
                        </a:rPr>
                        <a:t>                  5.672.287   </a:t>
                      </a:r>
                      <a:endParaRPr lang="es-ES" sz="1200" b="0" i="0" u="none" strike="noStrike" dirty="0">
                        <a:effectLst/>
                        <a:latin typeface="Times New Roman"/>
                      </a:endParaRPr>
                    </a:p>
                  </a:txBody>
                  <a:tcPr marL="9525" marR="9525" marT="9525" marB="0" anchor="b"/>
                </a:tc>
              </a:tr>
              <a:tr h="200025">
                <a:tc>
                  <a:txBody>
                    <a:bodyPr/>
                    <a:lstStyle/>
                    <a:p>
                      <a:pPr algn="l" fontAlgn="b"/>
                      <a:r>
                        <a:rPr lang="es-ES" sz="1200" u="none" strike="noStrike">
                          <a:effectLst/>
                        </a:rPr>
                        <a:t>      11.702.431   </a:t>
                      </a:r>
                      <a:endParaRPr lang="es-ES" sz="1200" b="0" i="0" u="none" strike="noStrike">
                        <a:effectLst/>
                        <a:latin typeface="Times New Roman"/>
                      </a:endParaRPr>
                    </a:p>
                  </a:txBody>
                  <a:tcPr marL="9525" marR="9525" marT="9525" marB="0" anchor="b"/>
                </a:tc>
                <a:tc>
                  <a:txBody>
                    <a:bodyPr/>
                    <a:lstStyle/>
                    <a:p>
                      <a:pPr algn="r" fontAlgn="b"/>
                      <a:r>
                        <a:rPr lang="es-ES" sz="1200" u="none" strike="noStrike">
                          <a:effectLst/>
                        </a:rPr>
                        <a:t>20%</a:t>
                      </a:r>
                      <a:endParaRPr lang="es-ES" sz="1200" b="0" i="0" u="none" strike="noStrike">
                        <a:effectLst/>
                        <a:latin typeface="Times New Roman"/>
                      </a:endParaRPr>
                    </a:p>
                  </a:txBody>
                  <a:tcPr marL="9525" marR="9525" marT="9525" marB="0" anchor="b"/>
                </a:tc>
                <a:tc>
                  <a:txBody>
                    <a:bodyPr/>
                    <a:lstStyle/>
                    <a:p>
                      <a:pPr algn="l" fontAlgn="b"/>
                      <a:r>
                        <a:rPr lang="es-ES" sz="1200" u="none" strike="noStrike">
                          <a:effectLst/>
                        </a:rPr>
                        <a:t>                  2.340.486   </a:t>
                      </a:r>
                      <a:endParaRPr lang="es-ES" sz="1200" b="0" i="0" u="none" strike="noStrike">
                        <a:effectLst/>
                        <a:latin typeface="Times New Roman"/>
                      </a:endParaRPr>
                    </a:p>
                  </a:txBody>
                  <a:tcPr marL="9525" marR="9525" marT="9525" marB="0" anchor="b"/>
                </a:tc>
              </a:tr>
              <a:tr h="200025">
                <a:tc>
                  <a:txBody>
                    <a:bodyPr/>
                    <a:lstStyle/>
                    <a:p>
                      <a:pPr algn="l" fontAlgn="b"/>
                      <a:r>
                        <a:rPr lang="es-ES" sz="1200" u="none" strike="noStrike">
                          <a:effectLst/>
                        </a:rPr>
                        <a:t>-         791.821   </a:t>
                      </a:r>
                      <a:endParaRPr lang="es-ES" sz="1200" b="0" i="0" u="none" strike="noStrike">
                        <a:effectLst/>
                        <a:latin typeface="Times New Roman"/>
                      </a:endParaRPr>
                    </a:p>
                  </a:txBody>
                  <a:tcPr marL="9525" marR="9525" marT="9525" marB="0" anchor="b"/>
                </a:tc>
                <a:tc>
                  <a:txBody>
                    <a:bodyPr/>
                    <a:lstStyle/>
                    <a:p>
                      <a:pPr algn="r" fontAlgn="b"/>
                      <a:r>
                        <a:rPr lang="es-ES" sz="1200" u="none" strike="noStrike">
                          <a:effectLst/>
                        </a:rPr>
                        <a:t>20%</a:t>
                      </a:r>
                      <a:endParaRPr lang="es-ES" sz="1200" b="0" i="0" u="none" strike="noStrike">
                        <a:effectLst/>
                        <a:latin typeface="Times New Roman"/>
                      </a:endParaRPr>
                    </a:p>
                  </a:txBody>
                  <a:tcPr marL="9525" marR="9525" marT="9525" marB="0" anchor="b"/>
                </a:tc>
                <a:tc>
                  <a:txBody>
                    <a:bodyPr/>
                    <a:lstStyle/>
                    <a:p>
                      <a:pPr algn="l" fontAlgn="b"/>
                      <a:r>
                        <a:rPr lang="es-ES" sz="1200" u="none" strike="noStrike">
                          <a:effectLst/>
                        </a:rPr>
                        <a:t>-                    158.364   </a:t>
                      </a:r>
                      <a:endParaRPr lang="es-ES" sz="1200" b="0" i="0" u="none" strike="noStrike">
                        <a:effectLst/>
                        <a:latin typeface="Times New Roman"/>
                      </a:endParaRPr>
                    </a:p>
                  </a:txBody>
                  <a:tcPr marL="9525" marR="9525" marT="9525" marB="0" anchor="b"/>
                </a:tc>
              </a:tr>
              <a:tr h="200025">
                <a:tc>
                  <a:txBody>
                    <a:bodyPr/>
                    <a:lstStyle/>
                    <a:p>
                      <a:pPr algn="l" fontAlgn="b"/>
                      <a:r>
                        <a:rPr lang="es-ES" sz="1200" u="none" strike="noStrike">
                          <a:effectLst/>
                        </a:rPr>
                        <a:t>-      7.038.946   </a:t>
                      </a:r>
                      <a:endParaRPr lang="es-ES" sz="1200" b="0" i="0" u="none" strike="noStrike">
                        <a:effectLst/>
                        <a:latin typeface="Times New Roman"/>
                      </a:endParaRPr>
                    </a:p>
                  </a:txBody>
                  <a:tcPr marL="9525" marR="9525" marT="9525" marB="0" anchor="b"/>
                </a:tc>
                <a:tc>
                  <a:txBody>
                    <a:bodyPr/>
                    <a:lstStyle/>
                    <a:p>
                      <a:pPr algn="r" fontAlgn="b"/>
                      <a:r>
                        <a:rPr lang="es-ES" sz="1200" u="none" strike="noStrike">
                          <a:effectLst/>
                        </a:rPr>
                        <a:t>20%</a:t>
                      </a:r>
                      <a:endParaRPr lang="es-ES" sz="1200" b="0" i="0" u="none" strike="noStrike">
                        <a:effectLst/>
                        <a:latin typeface="Times New Roman"/>
                      </a:endParaRPr>
                    </a:p>
                  </a:txBody>
                  <a:tcPr marL="9525" marR="9525" marT="9525" marB="0" anchor="b"/>
                </a:tc>
                <a:tc>
                  <a:txBody>
                    <a:bodyPr/>
                    <a:lstStyle/>
                    <a:p>
                      <a:pPr algn="l" fontAlgn="b"/>
                      <a:r>
                        <a:rPr lang="es-ES" sz="1200" u="none" strike="noStrike">
                          <a:effectLst/>
                        </a:rPr>
                        <a:t>-                 1.407.789   </a:t>
                      </a:r>
                      <a:endParaRPr lang="es-ES" sz="1200" b="0" i="0" u="none" strike="noStrike">
                        <a:effectLst/>
                        <a:latin typeface="Times New Roman"/>
                      </a:endParaRPr>
                    </a:p>
                  </a:txBody>
                  <a:tcPr marL="9525" marR="9525" marT="9525" marB="0" anchor="b"/>
                </a:tc>
              </a:tr>
              <a:tr h="200025">
                <a:tc>
                  <a:txBody>
                    <a:bodyPr/>
                    <a:lstStyle/>
                    <a:p>
                      <a:pPr algn="l" fontAlgn="b"/>
                      <a:r>
                        <a:rPr lang="es-ES" sz="1200" u="none" strike="noStrike">
                          <a:effectLst/>
                        </a:rPr>
                        <a:t>-    11.203.697   </a:t>
                      </a:r>
                      <a:endParaRPr lang="es-ES" sz="1200" b="0" i="0" u="none" strike="noStrike">
                        <a:effectLst/>
                        <a:latin typeface="Times New Roman"/>
                      </a:endParaRPr>
                    </a:p>
                  </a:txBody>
                  <a:tcPr marL="9525" marR="9525" marT="9525" marB="0" anchor="b"/>
                </a:tc>
                <a:tc>
                  <a:txBody>
                    <a:bodyPr/>
                    <a:lstStyle/>
                    <a:p>
                      <a:pPr algn="r" fontAlgn="b"/>
                      <a:r>
                        <a:rPr lang="es-ES" sz="1200" u="none" strike="noStrike">
                          <a:effectLst/>
                        </a:rPr>
                        <a:t>20%</a:t>
                      </a:r>
                      <a:endParaRPr lang="es-ES" sz="1200" b="0" i="0" u="none" strike="noStrike">
                        <a:effectLst/>
                        <a:latin typeface="Times New Roman"/>
                      </a:endParaRPr>
                    </a:p>
                  </a:txBody>
                  <a:tcPr marL="9525" marR="9525" marT="9525" marB="0" anchor="b"/>
                </a:tc>
                <a:tc>
                  <a:txBody>
                    <a:bodyPr/>
                    <a:lstStyle/>
                    <a:p>
                      <a:pPr algn="l" fontAlgn="b"/>
                      <a:r>
                        <a:rPr lang="es-ES" sz="1200" u="none" strike="noStrike">
                          <a:effectLst/>
                        </a:rPr>
                        <a:t>-                 2.240.739   </a:t>
                      </a:r>
                      <a:endParaRPr lang="es-ES" sz="1200" b="0" i="0" u="none" strike="noStrike">
                        <a:effectLst/>
                        <a:latin typeface="Times New Roman"/>
                      </a:endParaRPr>
                    </a:p>
                  </a:txBody>
                  <a:tcPr marL="9525" marR="9525" marT="9525" marB="0" anchor="b"/>
                </a:tc>
              </a:tr>
              <a:tr h="200025">
                <a:tc>
                  <a:txBody>
                    <a:bodyPr/>
                    <a:lstStyle/>
                    <a:p>
                      <a:pPr algn="l" fontAlgn="b"/>
                      <a:r>
                        <a:rPr lang="es-ES" sz="1200" u="none" strike="noStrike">
                          <a:effectLst/>
                        </a:rPr>
                        <a:t> </a:t>
                      </a:r>
                      <a:endParaRPr lang="es-ES" sz="1200" b="0" i="0" u="none" strike="noStrike">
                        <a:effectLst/>
                        <a:latin typeface="Times New Roman"/>
                      </a:endParaRPr>
                    </a:p>
                  </a:txBody>
                  <a:tcPr marL="9525" marR="9525" marT="9525" marB="0" anchor="b"/>
                </a:tc>
                <a:tc>
                  <a:txBody>
                    <a:bodyPr/>
                    <a:lstStyle/>
                    <a:p>
                      <a:pPr algn="l" fontAlgn="b"/>
                      <a:r>
                        <a:rPr lang="es-ES" sz="1200" u="none" strike="noStrike">
                          <a:effectLst/>
                        </a:rPr>
                        <a:t> </a:t>
                      </a:r>
                      <a:endParaRPr lang="es-ES" sz="1200" b="0" i="0" u="none" strike="noStrike">
                        <a:effectLst/>
                        <a:latin typeface="Times New Roman"/>
                      </a:endParaRPr>
                    </a:p>
                  </a:txBody>
                  <a:tcPr marL="9525" marR="9525" marT="9525" marB="0" anchor="b"/>
                </a:tc>
                <a:tc>
                  <a:txBody>
                    <a:bodyPr/>
                    <a:lstStyle/>
                    <a:p>
                      <a:pPr algn="l" fontAlgn="b"/>
                      <a:r>
                        <a:rPr lang="es-ES" sz="1200" b="1" u="none" strike="noStrike" dirty="0">
                          <a:effectLst/>
                        </a:rPr>
                        <a:t>                  6.446.620   </a:t>
                      </a:r>
                      <a:endParaRPr lang="es-ES" sz="1200" b="1" i="0" u="none" strike="noStrike" dirty="0">
                        <a:effectLst/>
                        <a:latin typeface="Times New Roman"/>
                      </a:endParaRPr>
                    </a:p>
                  </a:txBody>
                  <a:tcPr marL="9525" marR="9525" marT="9525" marB="0" anchor="b"/>
                </a:tc>
              </a:tr>
            </a:tbl>
          </a:graphicData>
        </a:graphic>
      </p:graphicFrame>
    </p:spTree>
    <p:extLst>
      <p:ext uri="{BB962C8B-B14F-4D97-AF65-F5344CB8AC3E}">
        <p14:creationId xmlns:p14="http://schemas.microsoft.com/office/powerpoint/2010/main" val="24444316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noGrp="1"/>
          </p:cNvSpPr>
          <p:nvPr>
            <p:ph type="title"/>
          </p:nvPr>
        </p:nvSpPr>
        <p:spPr>
          <a:prstGeom prst="rect">
            <a:avLst/>
          </a:prstGeom>
        </p:spPr>
        <p:txBody>
          <a:bodyPr vert="horz" lIns="45720" rIns="45720" anchor="ctr">
            <a:no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es-ES" sz="3200" dirty="0" err="1" smtClean="0">
                <a:solidFill>
                  <a:srgbClr val="FFFF00"/>
                </a:solidFill>
                <a:latin typeface="Lucida Bright" pitchFamily="18" charset="0"/>
              </a:rPr>
              <a:t>Backtesting</a:t>
            </a:r>
            <a:r>
              <a:rPr lang="es-ES" sz="3200" dirty="0" smtClean="0">
                <a:solidFill>
                  <a:srgbClr val="FFFF00"/>
                </a:solidFill>
                <a:latin typeface="Lucida Bright" pitchFamily="18" charset="0"/>
              </a:rPr>
              <a:t> Modelo de </a:t>
            </a:r>
            <a:r>
              <a:rPr lang="es-ES" sz="3200" dirty="0" err="1" smtClean="0">
                <a:solidFill>
                  <a:srgbClr val="FFFF00"/>
                </a:solidFill>
                <a:latin typeface="Lucida Bright" pitchFamily="18" charset="0"/>
              </a:rPr>
              <a:t>Baumol</a:t>
            </a:r>
            <a:r>
              <a:rPr lang="es-ES" sz="3200" dirty="0" smtClean="0">
                <a:solidFill>
                  <a:srgbClr val="FFFF00"/>
                </a:solidFill>
                <a:latin typeface="Lucida Bright" pitchFamily="18" charset="0"/>
              </a:rPr>
              <a:t> 2010:</a:t>
            </a:r>
            <a:endParaRPr lang="es-ES" sz="3200" dirty="0">
              <a:solidFill>
                <a:srgbClr val="FFFF00"/>
              </a:solidFill>
              <a:latin typeface="Lucida Bright" pitchFamily="18" charset="0"/>
            </a:endParaRP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4034792218"/>
              </p:ext>
            </p:extLst>
          </p:nvPr>
        </p:nvGraphicFramePr>
        <p:xfrm>
          <a:off x="175760" y="1556792"/>
          <a:ext cx="2930555" cy="3017520"/>
        </p:xfrm>
        <a:graphic>
          <a:graphicData uri="http://schemas.openxmlformats.org/drawingml/2006/table">
            <a:tbl>
              <a:tblPr firstRow="1" firstCol="1" bandRow="1">
                <a:tableStyleId>{284E427A-3D55-4303-BF80-6455036E1DE7}</a:tableStyleId>
              </a:tblPr>
              <a:tblGrid>
                <a:gridCol w="1755431"/>
                <a:gridCol w="1175124"/>
              </a:tblGrid>
              <a:tr h="161925">
                <a:tc>
                  <a:txBody>
                    <a:bodyPr/>
                    <a:lstStyle/>
                    <a:p>
                      <a:pPr algn="l">
                        <a:lnSpc>
                          <a:spcPct val="200000"/>
                        </a:lnSpc>
                        <a:spcBef>
                          <a:spcPts val="1200"/>
                        </a:spcBef>
                        <a:spcAft>
                          <a:spcPts val="0"/>
                        </a:spcAft>
                      </a:pPr>
                      <a:r>
                        <a:rPr lang="es-ES" sz="1100" dirty="0">
                          <a:effectLst/>
                        </a:rPr>
                        <a:t>Datos mensuales:</a:t>
                      </a:r>
                      <a:endParaRPr lang="es-ES" sz="1600" dirty="0">
                        <a:effectLst/>
                        <a:latin typeface="Times New Roman"/>
                        <a:ea typeface="Calibri"/>
                      </a:endParaRPr>
                    </a:p>
                  </a:txBody>
                  <a:tcPr marL="44450" marR="44450" marT="0" marB="0" anchor="b"/>
                </a:tc>
                <a:tc>
                  <a:txBody>
                    <a:bodyPr/>
                    <a:lstStyle/>
                    <a:p>
                      <a:pPr algn="ctr">
                        <a:lnSpc>
                          <a:spcPct val="200000"/>
                        </a:lnSpc>
                        <a:spcBef>
                          <a:spcPts val="1200"/>
                        </a:spcBef>
                        <a:spcAft>
                          <a:spcPts val="0"/>
                        </a:spcAft>
                      </a:pPr>
                      <a:r>
                        <a:rPr lang="es-ES" sz="1100">
                          <a:effectLst/>
                        </a:rPr>
                        <a:t>2010</a:t>
                      </a:r>
                      <a:endParaRPr lang="es-ES" sz="1600">
                        <a:effectLst/>
                        <a:latin typeface="Times New Roman"/>
                        <a:ea typeface="Calibri"/>
                      </a:endParaRPr>
                    </a:p>
                  </a:txBody>
                  <a:tcPr marL="44450" marR="44450" marT="0" marB="0" anchor="b"/>
                </a:tc>
              </a:tr>
              <a:tr h="161925">
                <a:tc>
                  <a:txBody>
                    <a:bodyPr/>
                    <a:lstStyle/>
                    <a:p>
                      <a:pPr algn="l">
                        <a:lnSpc>
                          <a:spcPct val="200000"/>
                        </a:lnSpc>
                        <a:spcBef>
                          <a:spcPts val="1200"/>
                        </a:spcBef>
                        <a:spcAft>
                          <a:spcPts val="0"/>
                        </a:spcAft>
                      </a:pPr>
                      <a:r>
                        <a:rPr lang="es-ES" sz="1100">
                          <a:effectLst/>
                        </a:rPr>
                        <a:t>Saldo Inicial ( C )</a:t>
                      </a:r>
                      <a:endParaRPr lang="es-ES" sz="160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100">
                          <a:effectLst/>
                        </a:rPr>
                        <a:t>      68.054.016   </a:t>
                      </a:r>
                      <a:endParaRPr lang="es-ES" sz="1600">
                        <a:effectLst/>
                        <a:latin typeface="Times New Roman"/>
                        <a:ea typeface="Calibri"/>
                      </a:endParaRPr>
                    </a:p>
                  </a:txBody>
                  <a:tcPr marL="44450" marR="44450" marT="0" marB="0" anchor="b"/>
                </a:tc>
              </a:tr>
              <a:tr h="161925">
                <a:tc>
                  <a:txBody>
                    <a:bodyPr/>
                    <a:lstStyle/>
                    <a:p>
                      <a:pPr algn="l">
                        <a:lnSpc>
                          <a:spcPct val="200000"/>
                        </a:lnSpc>
                        <a:spcBef>
                          <a:spcPts val="1200"/>
                        </a:spcBef>
                        <a:spcAft>
                          <a:spcPts val="0"/>
                        </a:spcAft>
                      </a:pPr>
                      <a:r>
                        <a:rPr lang="es-ES" sz="1100">
                          <a:effectLst/>
                        </a:rPr>
                        <a:t>Monto Total Efectivo</a:t>
                      </a:r>
                      <a:endParaRPr lang="es-ES" sz="160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100">
                          <a:effectLst/>
                        </a:rPr>
                        <a:t>     816.648.197   </a:t>
                      </a:r>
                      <a:endParaRPr lang="es-ES" sz="1600">
                        <a:effectLst/>
                        <a:latin typeface="Times New Roman"/>
                        <a:ea typeface="Calibri"/>
                      </a:endParaRPr>
                    </a:p>
                  </a:txBody>
                  <a:tcPr marL="44450" marR="44450" marT="0" marB="0" anchor="b"/>
                </a:tc>
              </a:tr>
              <a:tr h="161925">
                <a:tc>
                  <a:txBody>
                    <a:bodyPr/>
                    <a:lstStyle/>
                    <a:p>
                      <a:pPr algn="l">
                        <a:lnSpc>
                          <a:spcPct val="200000"/>
                        </a:lnSpc>
                        <a:spcBef>
                          <a:spcPts val="1200"/>
                        </a:spcBef>
                        <a:spcAft>
                          <a:spcPts val="0"/>
                        </a:spcAft>
                      </a:pPr>
                      <a:r>
                        <a:rPr lang="es-ES" sz="1100">
                          <a:effectLst/>
                        </a:rPr>
                        <a:t>Tasa de Interés (K)</a:t>
                      </a:r>
                      <a:endParaRPr lang="es-ES" sz="160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100">
                          <a:effectLst/>
                        </a:rPr>
                        <a:t>0,289%</a:t>
                      </a:r>
                      <a:endParaRPr lang="es-ES" sz="1600">
                        <a:effectLst/>
                        <a:latin typeface="Times New Roman"/>
                        <a:ea typeface="Calibri"/>
                      </a:endParaRPr>
                    </a:p>
                  </a:txBody>
                  <a:tcPr marL="44450" marR="44450" marT="0" marB="0" anchor="b"/>
                </a:tc>
              </a:tr>
              <a:tr h="161925">
                <a:tc>
                  <a:txBody>
                    <a:bodyPr/>
                    <a:lstStyle/>
                    <a:p>
                      <a:pPr algn="l">
                        <a:lnSpc>
                          <a:spcPct val="200000"/>
                        </a:lnSpc>
                        <a:spcBef>
                          <a:spcPts val="1200"/>
                        </a:spcBef>
                        <a:spcAft>
                          <a:spcPts val="0"/>
                        </a:spcAft>
                      </a:pPr>
                      <a:r>
                        <a:rPr lang="es-ES" sz="1100">
                          <a:effectLst/>
                        </a:rPr>
                        <a:t>Costo Fijo (F)</a:t>
                      </a:r>
                      <a:endParaRPr lang="es-ES" sz="160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100">
                          <a:effectLst/>
                        </a:rPr>
                        <a:t>             10.580   </a:t>
                      </a:r>
                      <a:endParaRPr lang="es-ES" sz="1600">
                        <a:effectLst/>
                        <a:latin typeface="Times New Roman"/>
                        <a:ea typeface="Calibri"/>
                      </a:endParaRPr>
                    </a:p>
                  </a:txBody>
                  <a:tcPr marL="44450" marR="44450" marT="0" marB="0" anchor="b"/>
                </a:tc>
              </a:tr>
              <a:tr h="161925">
                <a:tc>
                  <a:txBody>
                    <a:bodyPr/>
                    <a:lstStyle/>
                    <a:p>
                      <a:pPr algn="l">
                        <a:lnSpc>
                          <a:spcPct val="200000"/>
                        </a:lnSpc>
                        <a:spcBef>
                          <a:spcPts val="1200"/>
                        </a:spcBef>
                        <a:spcAft>
                          <a:spcPts val="0"/>
                        </a:spcAft>
                      </a:pPr>
                      <a:r>
                        <a:rPr lang="es-ES" sz="1100">
                          <a:effectLst/>
                        </a:rPr>
                        <a:t>Costo Oportunidad</a:t>
                      </a:r>
                      <a:endParaRPr lang="es-ES" sz="160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100">
                          <a:effectLst/>
                        </a:rPr>
                        <a:t>98.338</a:t>
                      </a:r>
                      <a:endParaRPr lang="es-ES" sz="1600">
                        <a:effectLst/>
                        <a:latin typeface="Times New Roman"/>
                        <a:ea typeface="Calibri"/>
                      </a:endParaRPr>
                    </a:p>
                  </a:txBody>
                  <a:tcPr marL="44450" marR="44450" marT="0" marB="0" anchor="b"/>
                </a:tc>
              </a:tr>
              <a:tr h="161925">
                <a:tc>
                  <a:txBody>
                    <a:bodyPr/>
                    <a:lstStyle/>
                    <a:p>
                      <a:pPr algn="l">
                        <a:lnSpc>
                          <a:spcPct val="200000"/>
                        </a:lnSpc>
                        <a:spcBef>
                          <a:spcPts val="1200"/>
                        </a:spcBef>
                        <a:spcAft>
                          <a:spcPts val="0"/>
                        </a:spcAft>
                      </a:pPr>
                      <a:r>
                        <a:rPr lang="es-ES" sz="1100">
                          <a:effectLst/>
                        </a:rPr>
                        <a:t>Costo Comercial</a:t>
                      </a:r>
                      <a:endParaRPr lang="es-ES" sz="160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100">
                          <a:effectLst/>
                        </a:rPr>
                        <a:t>126.960</a:t>
                      </a:r>
                      <a:endParaRPr lang="es-ES" sz="1600">
                        <a:effectLst/>
                        <a:latin typeface="Times New Roman"/>
                        <a:ea typeface="Calibri"/>
                      </a:endParaRPr>
                    </a:p>
                  </a:txBody>
                  <a:tcPr marL="44450" marR="44450" marT="0" marB="0" anchor="b"/>
                </a:tc>
              </a:tr>
              <a:tr h="161925">
                <a:tc>
                  <a:txBody>
                    <a:bodyPr/>
                    <a:lstStyle/>
                    <a:p>
                      <a:pPr algn="l">
                        <a:lnSpc>
                          <a:spcPct val="200000"/>
                        </a:lnSpc>
                        <a:spcBef>
                          <a:spcPts val="1200"/>
                        </a:spcBef>
                        <a:spcAft>
                          <a:spcPts val="0"/>
                        </a:spcAft>
                      </a:pPr>
                      <a:r>
                        <a:rPr lang="es-ES" sz="1100">
                          <a:effectLst/>
                        </a:rPr>
                        <a:t> Crecimiento Mensual </a:t>
                      </a:r>
                      <a:endParaRPr lang="es-ES" sz="160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100">
                          <a:effectLst/>
                        </a:rPr>
                        <a:t>        8.630.645   </a:t>
                      </a:r>
                      <a:endParaRPr lang="es-ES" sz="1600">
                        <a:effectLst/>
                        <a:latin typeface="Times New Roman"/>
                        <a:ea typeface="Calibri"/>
                      </a:endParaRPr>
                    </a:p>
                  </a:txBody>
                  <a:tcPr marL="44450" marR="44450" marT="0" marB="0" anchor="b"/>
                </a:tc>
              </a:tr>
              <a:tr h="161925">
                <a:tc>
                  <a:txBody>
                    <a:bodyPr/>
                    <a:lstStyle/>
                    <a:p>
                      <a:pPr algn="l">
                        <a:lnSpc>
                          <a:spcPct val="200000"/>
                        </a:lnSpc>
                        <a:spcBef>
                          <a:spcPts val="1200"/>
                        </a:spcBef>
                        <a:spcAft>
                          <a:spcPts val="0"/>
                        </a:spcAft>
                      </a:pPr>
                      <a:r>
                        <a:rPr lang="es-ES" sz="1100" dirty="0">
                          <a:effectLst/>
                        </a:rPr>
                        <a:t>Costo Total</a:t>
                      </a:r>
                      <a:endParaRPr lang="es-ES" sz="1600" dirty="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100" dirty="0">
                          <a:effectLst/>
                        </a:rPr>
                        <a:t>           225.298   </a:t>
                      </a:r>
                      <a:endParaRPr lang="es-ES" sz="1600" dirty="0">
                        <a:effectLst/>
                        <a:latin typeface="Times New Roman"/>
                        <a:ea typeface="Calibri"/>
                      </a:endParaRPr>
                    </a:p>
                  </a:txBody>
                  <a:tcPr marL="44450" marR="44450" marT="0" marB="0" anchor="b"/>
                </a:tc>
              </a:tr>
            </a:tbl>
          </a:graphicData>
        </a:graphic>
      </p:graphicFrame>
      <mc:AlternateContent xmlns:mc="http://schemas.openxmlformats.org/markup-compatibility/2006" xmlns:a14="http://schemas.microsoft.com/office/drawing/2010/main">
        <mc:Choice Requires="a14">
          <p:sp>
            <p:nvSpPr>
              <p:cNvPr id="7" name="6 Rectángulo"/>
              <p:cNvSpPr/>
              <p:nvPr/>
            </p:nvSpPr>
            <p:spPr>
              <a:xfrm>
                <a:off x="752815" y="4725144"/>
                <a:ext cx="2061718" cy="369332"/>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S" b="1" i="1">
                              <a:latin typeface="Cambria Math"/>
                            </a:rPr>
                          </m:ctrlPr>
                        </m:sSupPr>
                        <m:e>
                          <m:r>
                            <a:rPr lang="es-ES_tradnl" b="1" i="1">
                              <a:latin typeface="Cambria Math"/>
                            </a:rPr>
                            <m:t>𝑪</m:t>
                          </m:r>
                        </m:e>
                        <m:sup>
                          <m:r>
                            <a:rPr lang="es-ES_tradnl" b="1" i="1">
                              <a:latin typeface="Cambria Math"/>
                            </a:rPr>
                            <m:t>∗</m:t>
                          </m:r>
                        </m:sup>
                      </m:sSup>
                      <m:r>
                        <a:rPr lang="es-ES_tradnl" b="1" i="1">
                          <a:latin typeface="Cambria Math"/>
                        </a:rPr>
                        <m:t>=</m:t>
                      </m:r>
                      <m:r>
                        <a:rPr lang="es-ES_tradnl" b="1" i="1">
                          <a:latin typeface="Cambria Math"/>
                        </a:rPr>
                        <m:t>𝟕𝟕</m:t>
                      </m:r>
                      <m:r>
                        <a:rPr lang="es-ES_tradnl" b="1" i="1">
                          <a:latin typeface="Cambria Math"/>
                        </a:rPr>
                        <m:t>.</m:t>
                      </m:r>
                      <m:r>
                        <a:rPr lang="es-ES_tradnl" b="1" i="1">
                          <a:latin typeface="Cambria Math"/>
                        </a:rPr>
                        <m:t>𝟑𝟐𝟔</m:t>
                      </m:r>
                      <m:r>
                        <a:rPr lang="es-ES_tradnl" b="1" i="1">
                          <a:latin typeface="Cambria Math"/>
                        </a:rPr>
                        <m:t>.</m:t>
                      </m:r>
                      <m:r>
                        <a:rPr lang="es-ES_tradnl" b="1" i="1">
                          <a:latin typeface="Cambria Math"/>
                        </a:rPr>
                        <m:t>𝟏𝟓𝟓</m:t>
                      </m:r>
                    </m:oMath>
                  </m:oMathPara>
                </a14:m>
                <a:endParaRPr lang="es-ES" dirty="0"/>
              </a:p>
            </p:txBody>
          </p:sp>
        </mc:Choice>
        <mc:Fallback xmlns="">
          <p:sp>
            <p:nvSpPr>
              <p:cNvPr id="7" name="6 Rectángulo"/>
              <p:cNvSpPr>
                <a:spLocks noRot="1" noChangeAspect="1" noMove="1" noResize="1" noEditPoints="1" noAdjustHandles="1" noChangeArrowheads="1" noChangeShapeType="1" noTextEdit="1"/>
              </p:cNvSpPr>
              <p:nvPr/>
            </p:nvSpPr>
            <p:spPr>
              <a:xfrm>
                <a:off x="752815" y="4725144"/>
                <a:ext cx="2061718" cy="369332"/>
              </a:xfrm>
              <a:prstGeom prst="rect">
                <a:avLst/>
              </a:prstGeom>
              <a:blipFill rotWithShape="1">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752815" y="5213491"/>
                <a:ext cx="1776447" cy="369332"/>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rPr>
                        <m:t>𝑪𝑶</m:t>
                      </m:r>
                      <m:r>
                        <a:rPr lang="en-US" b="1" i="1">
                          <a:latin typeface="Cambria Math"/>
                        </a:rPr>
                        <m:t>=</m:t>
                      </m:r>
                      <m:r>
                        <a:rPr lang="en-US" b="1" i="1">
                          <a:latin typeface="Cambria Math"/>
                        </a:rPr>
                        <m:t>𝟏𝟏𝟏</m:t>
                      </m:r>
                      <m:r>
                        <a:rPr lang="en-US" b="1" i="1">
                          <a:latin typeface="Cambria Math"/>
                        </a:rPr>
                        <m:t>.</m:t>
                      </m:r>
                      <m:r>
                        <a:rPr lang="en-US" b="1" i="1">
                          <a:latin typeface="Cambria Math"/>
                        </a:rPr>
                        <m:t>𝟕𝟑𝟔</m:t>
                      </m:r>
                    </m:oMath>
                  </m:oMathPara>
                </a14:m>
                <a:endParaRPr lang="es-ES" dirty="0"/>
              </a:p>
            </p:txBody>
          </p:sp>
        </mc:Choice>
        <mc:Fallback xmlns="">
          <p:sp>
            <p:nvSpPr>
              <p:cNvPr id="8" name="7 Rectángulo"/>
              <p:cNvSpPr>
                <a:spLocks noRot="1" noChangeAspect="1" noMove="1" noResize="1" noEditPoints="1" noAdjustHandles="1" noChangeArrowheads="1" noChangeShapeType="1" noTextEdit="1"/>
              </p:cNvSpPr>
              <p:nvPr/>
            </p:nvSpPr>
            <p:spPr>
              <a:xfrm>
                <a:off x="752815" y="5213491"/>
                <a:ext cx="1776447" cy="369332"/>
              </a:xfrm>
              <a:prstGeom prst="rect">
                <a:avLst/>
              </a:prstGeom>
              <a:blipFill rotWithShape="1">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776859" y="5789555"/>
                <a:ext cx="1752403" cy="369332"/>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rPr>
                        <m:t>𝑪𝑪</m:t>
                      </m:r>
                      <m:r>
                        <a:rPr lang="en-US" b="1" i="1">
                          <a:latin typeface="Cambria Math"/>
                        </a:rPr>
                        <m:t>=</m:t>
                      </m:r>
                      <m:r>
                        <a:rPr lang="en-US" b="1" i="1">
                          <a:latin typeface="Cambria Math"/>
                        </a:rPr>
                        <m:t>𝟏𝟏𝟏</m:t>
                      </m:r>
                      <m:r>
                        <a:rPr lang="en-US" b="1" i="1">
                          <a:latin typeface="Cambria Math"/>
                        </a:rPr>
                        <m:t>.</m:t>
                      </m:r>
                      <m:r>
                        <a:rPr lang="en-US" b="1" i="1">
                          <a:latin typeface="Cambria Math"/>
                        </a:rPr>
                        <m:t>𝟕𝟑𝟔</m:t>
                      </m:r>
                    </m:oMath>
                  </m:oMathPara>
                </a14:m>
                <a:endParaRPr lang="es-ES" dirty="0"/>
              </a:p>
            </p:txBody>
          </p:sp>
        </mc:Choice>
        <mc:Fallback xmlns="">
          <p:sp>
            <p:nvSpPr>
              <p:cNvPr id="9" name="8 Rectángulo"/>
              <p:cNvSpPr>
                <a:spLocks noRot="1" noChangeAspect="1" noMove="1" noResize="1" noEditPoints="1" noAdjustHandles="1" noChangeArrowheads="1" noChangeShapeType="1" noTextEdit="1"/>
              </p:cNvSpPr>
              <p:nvPr/>
            </p:nvSpPr>
            <p:spPr>
              <a:xfrm>
                <a:off x="776859" y="5789555"/>
                <a:ext cx="1752403" cy="369332"/>
              </a:xfrm>
              <a:prstGeom prst="rect">
                <a:avLst/>
              </a:prstGeom>
              <a:blipFill rotWithShape="1">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776859" y="6293611"/>
                <a:ext cx="1854995" cy="369332"/>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rPr>
                        <m:t>𝑪𝑻</m:t>
                      </m:r>
                      <m:r>
                        <a:rPr lang="en-US" b="1" i="1">
                          <a:latin typeface="Cambria Math"/>
                        </a:rPr>
                        <m:t>= </m:t>
                      </m:r>
                      <m:r>
                        <a:rPr lang="en-US" b="1" i="1">
                          <a:latin typeface="Cambria Math"/>
                        </a:rPr>
                        <m:t>𝟐𝟐𝟑</m:t>
                      </m:r>
                      <m:r>
                        <a:rPr lang="en-US" b="1" i="1">
                          <a:latin typeface="Cambria Math"/>
                        </a:rPr>
                        <m:t>.</m:t>
                      </m:r>
                      <m:r>
                        <a:rPr lang="en-US" b="1" i="1">
                          <a:latin typeface="Cambria Math"/>
                        </a:rPr>
                        <m:t>𝟒𝟕𝟑</m:t>
                      </m:r>
                      <m:r>
                        <a:rPr lang="en-US" b="1" i="1">
                          <a:latin typeface="Cambria Math"/>
                        </a:rPr>
                        <m:t> </m:t>
                      </m:r>
                    </m:oMath>
                  </m:oMathPara>
                </a14:m>
                <a:endParaRPr lang="es-ES" dirty="0"/>
              </a:p>
            </p:txBody>
          </p:sp>
        </mc:Choice>
        <mc:Fallback xmlns="">
          <p:sp>
            <p:nvSpPr>
              <p:cNvPr id="10" name="9 Rectángulo"/>
              <p:cNvSpPr>
                <a:spLocks noRot="1" noChangeAspect="1" noMove="1" noResize="1" noEditPoints="1" noAdjustHandles="1" noChangeArrowheads="1" noChangeShapeType="1" noTextEdit="1"/>
              </p:cNvSpPr>
              <p:nvPr/>
            </p:nvSpPr>
            <p:spPr>
              <a:xfrm>
                <a:off x="776859" y="6293611"/>
                <a:ext cx="1854995" cy="369332"/>
              </a:xfrm>
              <a:prstGeom prst="rect">
                <a:avLst/>
              </a:prstGeom>
              <a:blipFill rotWithShape="1">
                <a:blip r:embed="rId5"/>
                <a:stretch>
                  <a:fillRect/>
                </a:stretch>
              </a:blipFill>
            </p:spPr>
            <p:txBody>
              <a:bodyPr/>
              <a:lstStyle/>
              <a:p>
                <a:r>
                  <a:rPr lang="es-ES">
                    <a:noFill/>
                  </a:rPr>
                  <a:t> </a:t>
                </a:r>
              </a:p>
            </p:txBody>
          </p:sp>
        </mc:Fallback>
      </mc:AlternateContent>
      <p:graphicFrame>
        <p:nvGraphicFramePr>
          <p:cNvPr id="11" name="10 Tabla"/>
          <p:cNvGraphicFramePr>
            <a:graphicFrameLocks noGrp="1"/>
          </p:cNvGraphicFramePr>
          <p:nvPr>
            <p:extLst>
              <p:ext uri="{D42A27DB-BD31-4B8C-83A1-F6EECF244321}">
                <p14:modId xmlns:p14="http://schemas.microsoft.com/office/powerpoint/2010/main" val="1365262765"/>
              </p:ext>
            </p:extLst>
          </p:nvPr>
        </p:nvGraphicFramePr>
        <p:xfrm>
          <a:off x="3275856" y="1412776"/>
          <a:ext cx="5760640" cy="5029200"/>
        </p:xfrm>
        <a:graphic>
          <a:graphicData uri="http://schemas.openxmlformats.org/drawingml/2006/table">
            <a:tbl>
              <a:tblPr firstRow="1" firstCol="1" bandRow="1">
                <a:tableStyleId>{9DCAF9ED-07DC-4A11-8D7F-57B35C25682E}</a:tableStyleId>
              </a:tblPr>
              <a:tblGrid>
                <a:gridCol w="916776"/>
                <a:gridCol w="1080975"/>
                <a:gridCol w="1108342"/>
                <a:gridCol w="930459"/>
                <a:gridCol w="998876"/>
                <a:gridCol w="725212"/>
              </a:tblGrid>
              <a:tr h="299857">
                <a:tc>
                  <a:txBody>
                    <a:bodyPr/>
                    <a:lstStyle/>
                    <a:p>
                      <a:pPr algn="ctr">
                        <a:lnSpc>
                          <a:spcPct val="200000"/>
                        </a:lnSpc>
                        <a:spcBef>
                          <a:spcPts val="1200"/>
                        </a:spcBef>
                        <a:spcAft>
                          <a:spcPts val="0"/>
                        </a:spcAft>
                      </a:pPr>
                      <a:r>
                        <a:rPr lang="es-ES" sz="1100" dirty="0">
                          <a:effectLst/>
                        </a:rPr>
                        <a:t>Mes</a:t>
                      </a:r>
                      <a:endParaRPr lang="es-ES" sz="1600" b="1" dirty="0">
                        <a:solidFill>
                          <a:schemeClr val="bg1"/>
                        </a:solidFill>
                        <a:effectLst/>
                        <a:latin typeface="Times New Roman"/>
                        <a:ea typeface="Calibri"/>
                      </a:endParaRPr>
                    </a:p>
                  </a:txBody>
                  <a:tcPr marL="43729" marR="43729" marT="0" marB="0" anchor="ctr"/>
                </a:tc>
                <a:tc>
                  <a:txBody>
                    <a:bodyPr/>
                    <a:lstStyle/>
                    <a:p>
                      <a:pPr algn="ctr">
                        <a:lnSpc>
                          <a:spcPct val="200000"/>
                        </a:lnSpc>
                        <a:spcBef>
                          <a:spcPts val="1200"/>
                        </a:spcBef>
                        <a:spcAft>
                          <a:spcPts val="0"/>
                        </a:spcAft>
                      </a:pPr>
                      <a:r>
                        <a:rPr lang="es-ES" sz="1100" dirty="0">
                          <a:effectLst/>
                        </a:rPr>
                        <a:t>Saldo inicial </a:t>
                      </a:r>
                      <a:endParaRPr lang="es-ES" sz="1600" b="1" dirty="0">
                        <a:solidFill>
                          <a:schemeClr val="bg1"/>
                        </a:solidFill>
                        <a:effectLst/>
                        <a:latin typeface="Times New Roman"/>
                        <a:ea typeface="Calibri"/>
                      </a:endParaRPr>
                    </a:p>
                  </a:txBody>
                  <a:tcPr marL="43729" marR="43729" marT="0" marB="0" anchor="b"/>
                </a:tc>
                <a:tc>
                  <a:txBody>
                    <a:bodyPr/>
                    <a:lstStyle/>
                    <a:p>
                      <a:pPr algn="ctr">
                        <a:lnSpc>
                          <a:spcPct val="200000"/>
                        </a:lnSpc>
                        <a:spcBef>
                          <a:spcPts val="1200"/>
                        </a:spcBef>
                        <a:spcAft>
                          <a:spcPts val="0"/>
                        </a:spcAft>
                      </a:pPr>
                      <a:r>
                        <a:rPr lang="es-ES" sz="1100">
                          <a:effectLst/>
                        </a:rPr>
                        <a:t>Saldo medio</a:t>
                      </a:r>
                      <a:endParaRPr lang="es-ES" sz="1600" b="1">
                        <a:solidFill>
                          <a:schemeClr val="bg1"/>
                        </a:solidFill>
                        <a:effectLst/>
                        <a:latin typeface="Times New Roman"/>
                        <a:ea typeface="Calibri"/>
                      </a:endParaRPr>
                    </a:p>
                  </a:txBody>
                  <a:tcPr marL="43729" marR="43729" marT="0" marB="0" anchor="b"/>
                </a:tc>
                <a:tc>
                  <a:txBody>
                    <a:bodyPr/>
                    <a:lstStyle/>
                    <a:p>
                      <a:pPr algn="ctr">
                        <a:lnSpc>
                          <a:spcPct val="200000"/>
                        </a:lnSpc>
                        <a:spcBef>
                          <a:spcPts val="1200"/>
                        </a:spcBef>
                        <a:spcAft>
                          <a:spcPts val="0"/>
                        </a:spcAft>
                      </a:pPr>
                      <a:r>
                        <a:rPr lang="es-ES" sz="1100">
                          <a:effectLst/>
                        </a:rPr>
                        <a:t>Costo de</a:t>
                      </a:r>
                      <a:endParaRPr lang="es-ES" sz="1600" b="1">
                        <a:solidFill>
                          <a:schemeClr val="bg1"/>
                        </a:solidFill>
                        <a:effectLst/>
                        <a:latin typeface="Times New Roman"/>
                        <a:ea typeface="Calibri"/>
                      </a:endParaRPr>
                    </a:p>
                  </a:txBody>
                  <a:tcPr marL="43729" marR="43729" marT="0" marB="0" anchor="b"/>
                </a:tc>
                <a:tc>
                  <a:txBody>
                    <a:bodyPr/>
                    <a:lstStyle/>
                    <a:p>
                      <a:pPr algn="ctr">
                        <a:lnSpc>
                          <a:spcPct val="200000"/>
                        </a:lnSpc>
                        <a:spcBef>
                          <a:spcPts val="1200"/>
                        </a:spcBef>
                        <a:spcAft>
                          <a:spcPts val="0"/>
                        </a:spcAft>
                      </a:pPr>
                      <a:r>
                        <a:rPr lang="es-ES" sz="1100">
                          <a:effectLst/>
                        </a:rPr>
                        <a:t>Costos</a:t>
                      </a:r>
                      <a:endParaRPr lang="es-ES" sz="1600" b="1">
                        <a:solidFill>
                          <a:schemeClr val="bg1"/>
                        </a:solidFill>
                        <a:effectLst/>
                        <a:latin typeface="Times New Roman"/>
                        <a:ea typeface="Calibri"/>
                      </a:endParaRPr>
                    </a:p>
                  </a:txBody>
                  <a:tcPr marL="43729" marR="43729" marT="0" marB="0" anchor="b"/>
                </a:tc>
                <a:tc>
                  <a:txBody>
                    <a:bodyPr/>
                    <a:lstStyle/>
                    <a:p>
                      <a:pPr algn="ctr">
                        <a:lnSpc>
                          <a:spcPct val="200000"/>
                        </a:lnSpc>
                        <a:spcBef>
                          <a:spcPts val="1200"/>
                        </a:spcBef>
                        <a:spcAft>
                          <a:spcPts val="0"/>
                        </a:spcAft>
                      </a:pPr>
                      <a:r>
                        <a:rPr lang="es-ES" sz="1100">
                          <a:effectLst/>
                        </a:rPr>
                        <a:t>Costo</a:t>
                      </a:r>
                      <a:endParaRPr lang="es-ES" sz="1600" b="1">
                        <a:solidFill>
                          <a:schemeClr val="bg1"/>
                        </a:solidFill>
                        <a:effectLst/>
                        <a:latin typeface="Times New Roman"/>
                        <a:ea typeface="Calibri"/>
                      </a:endParaRPr>
                    </a:p>
                  </a:txBody>
                  <a:tcPr marL="43729" marR="43729" marT="0" marB="0" anchor="b"/>
                </a:tc>
              </a:tr>
              <a:tr h="299857">
                <a:tc>
                  <a:txBody>
                    <a:bodyPr/>
                    <a:lstStyle/>
                    <a:p>
                      <a:endParaRPr lang="es-ES" sz="1100" b="1">
                        <a:solidFill>
                          <a:schemeClr val="bg1"/>
                        </a:solidFill>
                        <a:effectLst/>
                        <a:latin typeface="Calibri"/>
                      </a:endParaRPr>
                    </a:p>
                  </a:txBody>
                  <a:tcPr marL="43729" marR="43729" marT="0" marB="0" anchor="ctr"/>
                </a:tc>
                <a:tc>
                  <a:txBody>
                    <a:bodyPr/>
                    <a:lstStyle/>
                    <a:p>
                      <a:pPr algn="ctr">
                        <a:lnSpc>
                          <a:spcPct val="200000"/>
                        </a:lnSpc>
                        <a:spcBef>
                          <a:spcPts val="1200"/>
                        </a:spcBef>
                        <a:spcAft>
                          <a:spcPts val="0"/>
                        </a:spcAft>
                      </a:pPr>
                      <a:r>
                        <a:rPr lang="es-ES" sz="1100">
                          <a:effectLst/>
                        </a:rPr>
                        <a:t>de efectivo</a:t>
                      </a:r>
                      <a:endParaRPr lang="es-ES" sz="1600" b="1">
                        <a:solidFill>
                          <a:schemeClr val="bg1"/>
                        </a:solidFill>
                        <a:effectLst/>
                        <a:latin typeface="Times New Roman"/>
                        <a:ea typeface="Calibri"/>
                      </a:endParaRPr>
                    </a:p>
                  </a:txBody>
                  <a:tcPr marL="43729" marR="43729" marT="0" marB="0" anchor="b"/>
                </a:tc>
                <a:tc>
                  <a:txBody>
                    <a:bodyPr/>
                    <a:lstStyle/>
                    <a:p>
                      <a:pPr algn="ctr">
                        <a:lnSpc>
                          <a:spcPct val="200000"/>
                        </a:lnSpc>
                        <a:spcBef>
                          <a:spcPts val="1200"/>
                        </a:spcBef>
                        <a:spcAft>
                          <a:spcPts val="0"/>
                        </a:spcAft>
                      </a:pPr>
                      <a:r>
                        <a:rPr lang="es-ES" sz="1100">
                          <a:effectLst/>
                        </a:rPr>
                        <a:t>efectivo</a:t>
                      </a:r>
                      <a:endParaRPr lang="es-ES" sz="1600" b="1">
                        <a:solidFill>
                          <a:schemeClr val="bg1"/>
                        </a:solidFill>
                        <a:effectLst/>
                        <a:latin typeface="Times New Roman"/>
                        <a:ea typeface="Calibri"/>
                      </a:endParaRPr>
                    </a:p>
                  </a:txBody>
                  <a:tcPr marL="43729" marR="43729" marT="0" marB="0" anchor="b"/>
                </a:tc>
                <a:tc>
                  <a:txBody>
                    <a:bodyPr/>
                    <a:lstStyle/>
                    <a:p>
                      <a:pPr algn="ctr">
                        <a:lnSpc>
                          <a:spcPct val="200000"/>
                        </a:lnSpc>
                        <a:spcBef>
                          <a:spcPts val="1200"/>
                        </a:spcBef>
                        <a:spcAft>
                          <a:spcPts val="0"/>
                        </a:spcAft>
                      </a:pPr>
                      <a:r>
                        <a:rPr lang="es-ES" sz="1100">
                          <a:effectLst/>
                        </a:rPr>
                        <a:t>oportunidad</a:t>
                      </a:r>
                      <a:endParaRPr lang="es-ES" sz="1600" b="1">
                        <a:solidFill>
                          <a:schemeClr val="bg1"/>
                        </a:solidFill>
                        <a:effectLst/>
                        <a:latin typeface="Times New Roman"/>
                        <a:ea typeface="Calibri"/>
                      </a:endParaRPr>
                    </a:p>
                  </a:txBody>
                  <a:tcPr marL="43729" marR="43729" marT="0" marB="0" anchor="b"/>
                </a:tc>
                <a:tc>
                  <a:txBody>
                    <a:bodyPr/>
                    <a:lstStyle/>
                    <a:p>
                      <a:pPr algn="ctr">
                        <a:lnSpc>
                          <a:spcPct val="200000"/>
                        </a:lnSpc>
                        <a:spcBef>
                          <a:spcPts val="1200"/>
                        </a:spcBef>
                        <a:spcAft>
                          <a:spcPts val="0"/>
                        </a:spcAft>
                      </a:pPr>
                      <a:r>
                        <a:rPr lang="es-ES" sz="1100">
                          <a:effectLst/>
                        </a:rPr>
                        <a:t>comercial</a:t>
                      </a:r>
                      <a:endParaRPr lang="es-ES" sz="1600" b="1">
                        <a:solidFill>
                          <a:schemeClr val="bg1"/>
                        </a:solidFill>
                        <a:effectLst/>
                        <a:latin typeface="Times New Roman"/>
                        <a:ea typeface="Calibri"/>
                      </a:endParaRPr>
                    </a:p>
                  </a:txBody>
                  <a:tcPr marL="43729" marR="43729" marT="0" marB="0" anchor="b"/>
                </a:tc>
                <a:tc>
                  <a:txBody>
                    <a:bodyPr/>
                    <a:lstStyle/>
                    <a:p>
                      <a:pPr algn="ctr">
                        <a:lnSpc>
                          <a:spcPct val="200000"/>
                        </a:lnSpc>
                        <a:spcBef>
                          <a:spcPts val="1200"/>
                        </a:spcBef>
                        <a:spcAft>
                          <a:spcPts val="0"/>
                        </a:spcAft>
                      </a:pPr>
                      <a:r>
                        <a:rPr lang="es-ES" sz="1100">
                          <a:effectLst/>
                        </a:rPr>
                        <a:t>total</a:t>
                      </a:r>
                      <a:endParaRPr lang="es-ES" sz="1600" b="1">
                        <a:solidFill>
                          <a:schemeClr val="bg1"/>
                        </a:solidFill>
                        <a:effectLst/>
                        <a:latin typeface="Times New Roman"/>
                        <a:ea typeface="Calibri"/>
                      </a:endParaRPr>
                    </a:p>
                  </a:txBody>
                  <a:tcPr marL="43729" marR="43729" marT="0" marB="0" anchor="b"/>
                </a:tc>
              </a:tr>
              <a:tr h="327968">
                <a:tc>
                  <a:txBody>
                    <a:bodyPr/>
                    <a:lstStyle/>
                    <a:p>
                      <a:pPr algn="ctr">
                        <a:lnSpc>
                          <a:spcPct val="200000"/>
                        </a:lnSpc>
                        <a:spcBef>
                          <a:spcPts val="1200"/>
                        </a:spcBef>
                        <a:spcAft>
                          <a:spcPts val="0"/>
                        </a:spcAft>
                      </a:pPr>
                      <a:r>
                        <a:rPr lang="es-ES" sz="1100">
                          <a:effectLst/>
                        </a:rPr>
                        <a:t> </a:t>
                      </a:r>
                      <a:endParaRPr lang="es-ES" sz="1600" b="1">
                        <a:solidFill>
                          <a:schemeClr val="bg1"/>
                        </a:solidFill>
                        <a:effectLst/>
                        <a:latin typeface="Times New Roman"/>
                        <a:ea typeface="Calibri"/>
                      </a:endParaRPr>
                    </a:p>
                  </a:txBody>
                  <a:tcPr marL="43729" marR="43729" marT="0" marB="0" anchor="ctr"/>
                </a:tc>
                <a:tc>
                  <a:txBody>
                    <a:bodyPr/>
                    <a:lstStyle/>
                    <a:p>
                      <a:pPr algn="ctr">
                        <a:lnSpc>
                          <a:spcPct val="200000"/>
                        </a:lnSpc>
                        <a:spcBef>
                          <a:spcPts val="1200"/>
                        </a:spcBef>
                        <a:spcAft>
                          <a:spcPts val="0"/>
                        </a:spcAft>
                      </a:pPr>
                      <a:r>
                        <a:rPr lang="es-ES" sz="1100">
                          <a:effectLst/>
                        </a:rPr>
                        <a:t>C</a:t>
                      </a:r>
                      <a:endParaRPr lang="es-ES" sz="1600" b="1">
                        <a:solidFill>
                          <a:schemeClr val="bg1"/>
                        </a:solidFill>
                        <a:effectLst/>
                        <a:latin typeface="Times New Roman"/>
                        <a:ea typeface="Calibri"/>
                      </a:endParaRPr>
                    </a:p>
                  </a:txBody>
                  <a:tcPr marL="43729" marR="43729" marT="0" marB="0" anchor="b"/>
                </a:tc>
                <a:tc>
                  <a:txBody>
                    <a:bodyPr/>
                    <a:lstStyle/>
                    <a:p>
                      <a:pPr algn="ctr">
                        <a:lnSpc>
                          <a:spcPct val="200000"/>
                        </a:lnSpc>
                        <a:spcBef>
                          <a:spcPts val="1200"/>
                        </a:spcBef>
                        <a:spcAft>
                          <a:spcPts val="0"/>
                        </a:spcAft>
                      </a:pPr>
                      <a:r>
                        <a:rPr lang="es-ES" sz="1100">
                          <a:effectLst/>
                        </a:rPr>
                        <a:t>C/2</a:t>
                      </a:r>
                      <a:endParaRPr lang="es-ES" sz="1600" b="1">
                        <a:solidFill>
                          <a:schemeClr val="bg1"/>
                        </a:solidFill>
                        <a:effectLst/>
                        <a:latin typeface="Times New Roman"/>
                        <a:ea typeface="Calibri"/>
                      </a:endParaRPr>
                    </a:p>
                  </a:txBody>
                  <a:tcPr marL="43729" marR="43729" marT="0" marB="0" anchor="b"/>
                </a:tc>
                <a:tc>
                  <a:txBody>
                    <a:bodyPr/>
                    <a:lstStyle/>
                    <a:p>
                      <a:pPr algn="ctr">
                        <a:lnSpc>
                          <a:spcPct val="200000"/>
                        </a:lnSpc>
                        <a:spcBef>
                          <a:spcPts val="1200"/>
                        </a:spcBef>
                        <a:spcAft>
                          <a:spcPts val="0"/>
                        </a:spcAft>
                      </a:pPr>
                      <a:r>
                        <a:rPr lang="es-ES" sz="1100">
                          <a:effectLst/>
                        </a:rPr>
                        <a:t>CO=(C/2)*K</a:t>
                      </a:r>
                      <a:endParaRPr lang="es-ES" sz="1600" b="1">
                        <a:solidFill>
                          <a:schemeClr val="bg1"/>
                        </a:solidFill>
                        <a:effectLst/>
                        <a:latin typeface="Times New Roman"/>
                        <a:ea typeface="Calibri"/>
                      </a:endParaRPr>
                    </a:p>
                  </a:txBody>
                  <a:tcPr marL="43729" marR="43729" marT="0" marB="0" anchor="b"/>
                </a:tc>
                <a:tc>
                  <a:txBody>
                    <a:bodyPr/>
                    <a:lstStyle/>
                    <a:p>
                      <a:pPr algn="ctr">
                        <a:lnSpc>
                          <a:spcPct val="200000"/>
                        </a:lnSpc>
                        <a:spcBef>
                          <a:spcPts val="1200"/>
                        </a:spcBef>
                        <a:spcAft>
                          <a:spcPts val="0"/>
                        </a:spcAft>
                      </a:pPr>
                      <a:r>
                        <a:rPr lang="es-ES" sz="1100">
                          <a:effectLst/>
                        </a:rPr>
                        <a:t>CC=(T/C)*F</a:t>
                      </a:r>
                      <a:endParaRPr lang="es-ES" sz="1600" b="1">
                        <a:solidFill>
                          <a:schemeClr val="bg1"/>
                        </a:solidFill>
                        <a:effectLst/>
                        <a:latin typeface="Times New Roman"/>
                        <a:ea typeface="Calibri"/>
                      </a:endParaRPr>
                    </a:p>
                  </a:txBody>
                  <a:tcPr marL="43729" marR="43729" marT="0" marB="0" anchor="b"/>
                </a:tc>
                <a:tc>
                  <a:txBody>
                    <a:bodyPr/>
                    <a:lstStyle/>
                    <a:p>
                      <a:pPr algn="ctr">
                        <a:lnSpc>
                          <a:spcPct val="200000"/>
                        </a:lnSpc>
                        <a:spcBef>
                          <a:spcPts val="1200"/>
                        </a:spcBef>
                        <a:spcAft>
                          <a:spcPts val="0"/>
                        </a:spcAft>
                      </a:pPr>
                      <a:r>
                        <a:rPr lang="es-ES" sz="1100" dirty="0">
                          <a:effectLst/>
                        </a:rPr>
                        <a:t>CT</a:t>
                      </a:r>
                      <a:endParaRPr lang="es-ES" sz="1600" b="1" dirty="0">
                        <a:solidFill>
                          <a:schemeClr val="bg1"/>
                        </a:solidFill>
                        <a:effectLst/>
                        <a:latin typeface="Times New Roman"/>
                        <a:ea typeface="Calibri"/>
                      </a:endParaRPr>
                    </a:p>
                  </a:txBody>
                  <a:tcPr marL="43729" marR="43729" marT="0" marB="0" anchor="b"/>
                </a:tc>
              </a:tr>
              <a:tr h="299857">
                <a:tc>
                  <a:txBody>
                    <a:bodyPr/>
                    <a:lstStyle/>
                    <a:p>
                      <a:pPr algn="ctr">
                        <a:lnSpc>
                          <a:spcPct val="200000"/>
                        </a:lnSpc>
                        <a:spcBef>
                          <a:spcPts val="1200"/>
                        </a:spcBef>
                        <a:spcAft>
                          <a:spcPts val="0"/>
                        </a:spcAft>
                      </a:pPr>
                      <a:r>
                        <a:rPr lang="es-ES" sz="1100">
                          <a:effectLst/>
                        </a:rPr>
                        <a:t>Enero</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68.054.016</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34.027.008</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98.338</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126.960</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225.298</a:t>
                      </a:r>
                      <a:endParaRPr lang="es-ES" sz="1600">
                        <a:solidFill>
                          <a:schemeClr val="bg1"/>
                        </a:solidFill>
                        <a:effectLst/>
                        <a:latin typeface="Times New Roman"/>
                        <a:ea typeface="Calibri"/>
                      </a:endParaRPr>
                    </a:p>
                  </a:txBody>
                  <a:tcPr marL="43729" marR="43729" marT="0" marB="0" anchor="b"/>
                </a:tc>
              </a:tr>
              <a:tr h="299857">
                <a:tc>
                  <a:txBody>
                    <a:bodyPr/>
                    <a:lstStyle/>
                    <a:p>
                      <a:pPr algn="ctr">
                        <a:lnSpc>
                          <a:spcPct val="200000"/>
                        </a:lnSpc>
                        <a:spcBef>
                          <a:spcPts val="1200"/>
                        </a:spcBef>
                        <a:spcAft>
                          <a:spcPts val="0"/>
                        </a:spcAft>
                      </a:pPr>
                      <a:r>
                        <a:rPr lang="es-ES" sz="1100">
                          <a:effectLst/>
                        </a:rPr>
                        <a:t>Febrero</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76.684.662</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38.342.331</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110.809</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112.671</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223.480</a:t>
                      </a:r>
                      <a:endParaRPr lang="es-ES" sz="1600">
                        <a:solidFill>
                          <a:schemeClr val="bg1"/>
                        </a:solidFill>
                        <a:effectLst/>
                        <a:latin typeface="Times New Roman"/>
                        <a:ea typeface="Calibri"/>
                      </a:endParaRPr>
                    </a:p>
                  </a:txBody>
                  <a:tcPr marL="43729" marR="43729" marT="0" marB="0" anchor="b"/>
                </a:tc>
              </a:tr>
              <a:tr h="299857">
                <a:tc>
                  <a:txBody>
                    <a:bodyPr/>
                    <a:lstStyle/>
                    <a:p>
                      <a:pPr algn="ctr">
                        <a:lnSpc>
                          <a:spcPct val="200000"/>
                        </a:lnSpc>
                        <a:spcBef>
                          <a:spcPts val="1200"/>
                        </a:spcBef>
                        <a:spcAft>
                          <a:spcPts val="0"/>
                        </a:spcAft>
                      </a:pPr>
                      <a:r>
                        <a:rPr lang="es-ES" sz="1100">
                          <a:effectLst/>
                        </a:rPr>
                        <a:t>Marzo</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85.315.307</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42.657.654</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123.281</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dirty="0">
                          <a:effectLst/>
                        </a:rPr>
                        <a:t>101.273</a:t>
                      </a:r>
                      <a:endParaRPr lang="es-ES" sz="1600" dirty="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224.554</a:t>
                      </a:r>
                      <a:endParaRPr lang="es-ES" sz="1600">
                        <a:solidFill>
                          <a:schemeClr val="bg1"/>
                        </a:solidFill>
                        <a:effectLst/>
                        <a:latin typeface="Times New Roman"/>
                        <a:ea typeface="Calibri"/>
                      </a:endParaRPr>
                    </a:p>
                  </a:txBody>
                  <a:tcPr marL="43729" marR="43729" marT="0" marB="0" anchor="b"/>
                </a:tc>
              </a:tr>
              <a:tr h="299857">
                <a:tc>
                  <a:txBody>
                    <a:bodyPr/>
                    <a:lstStyle/>
                    <a:p>
                      <a:pPr algn="ctr">
                        <a:lnSpc>
                          <a:spcPct val="200000"/>
                        </a:lnSpc>
                        <a:spcBef>
                          <a:spcPts val="1200"/>
                        </a:spcBef>
                        <a:spcAft>
                          <a:spcPts val="0"/>
                        </a:spcAft>
                      </a:pPr>
                      <a:r>
                        <a:rPr lang="es-ES" sz="1100">
                          <a:effectLst/>
                        </a:rPr>
                        <a:t>Abril</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93.945.953</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46.972.976</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135.752</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91.969</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227.721</a:t>
                      </a:r>
                      <a:endParaRPr lang="es-ES" sz="1600">
                        <a:solidFill>
                          <a:schemeClr val="bg1"/>
                        </a:solidFill>
                        <a:effectLst/>
                        <a:latin typeface="Times New Roman"/>
                        <a:ea typeface="Calibri"/>
                      </a:endParaRPr>
                    </a:p>
                  </a:txBody>
                  <a:tcPr marL="43729" marR="43729" marT="0" marB="0" anchor="b"/>
                </a:tc>
              </a:tr>
              <a:tr h="299857">
                <a:tc>
                  <a:txBody>
                    <a:bodyPr/>
                    <a:lstStyle/>
                    <a:p>
                      <a:pPr algn="ctr">
                        <a:lnSpc>
                          <a:spcPct val="200000"/>
                        </a:lnSpc>
                        <a:spcBef>
                          <a:spcPts val="1200"/>
                        </a:spcBef>
                        <a:spcAft>
                          <a:spcPts val="0"/>
                        </a:spcAft>
                      </a:pPr>
                      <a:r>
                        <a:rPr lang="es-ES" sz="1100">
                          <a:effectLst/>
                        </a:rPr>
                        <a:t>Mayo</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102.576.598</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51.288.299</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148.223</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84.231</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232.454</a:t>
                      </a:r>
                      <a:endParaRPr lang="es-ES" sz="1600">
                        <a:solidFill>
                          <a:schemeClr val="bg1"/>
                        </a:solidFill>
                        <a:effectLst/>
                        <a:latin typeface="Times New Roman"/>
                        <a:ea typeface="Calibri"/>
                      </a:endParaRPr>
                    </a:p>
                  </a:txBody>
                  <a:tcPr marL="43729" marR="43729" marT="0" marB="0" anchor="b"/>
                </a:tc>
              </a:tr>
              <a:tr h="299857">
                <a:tc>
                  <a:txBody>
                    <a:bodyPr/>
                    <a:lstStyle/>
                    <a:p>
                      <a:pPr algn="ctr">
                        <a:lnSpc>
                          <a:spcPct val="200000"/>
                        </a:lnSpc>
                        <a:spcBef>
                          <a:spcPts val="1200"/>
                        </a:spcBef>
                        <a:spcAft>
                          <a:spcPts val="0"/>
                        </a:spcAft>
                      </a:pPr>
                      <a:r>
                        <a:rPr lang="es-ES" sz="1100">
                          <a:effectLst/>
                        </a:rPr>
                        <a:t>Junio</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111.207.243</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55.603.622</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160.694</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77.694</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238.388</a:t>
                      </a:r>
                      <a:endParaRPr lang="es-ES" sz="1600">
                        <a:solidFill>
                          <a:schemeClr val="bg1"/>
                        </a:solidFill>
                        <a:effectLst/>
                        <a:latin typeface="Times New Roman"/>
                        <a:ea typeface="Calibri"/>
                      </a:endParaRPr>
                    </a:p>
                  </a:txBody>
                  <a:tcPr marL="43729" marR="43729" marT="0" marB="0" anchor="b"/>
                </a:tc>
              </a:tr>
              <a:tr h="299857">
                <a:tc>
                  <a:txBody>
                    <a:bodyPr/>
                    <a:lstStyle/>
                    <a:p>
                      <a:pPr algn="ctr">
                        <a:lnSpc>
                          <a:spcPct val="200000"/>
                        </a:lnSpc>
                        <a:spcBef>
                          <a:spcPts val="1200"/>
                        </a:spcBef>
                        <a:spcAft>
                          <a:spcPts val="0"/>
                        </a:spcAft>
                      </a:pPr>
                      <a:r>
                        <a:rPr lang="es-ES" sz="1100">
                          <a:effectLst/>
                        </a:rPr>
                        <a:t>Julio</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119.837.889</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59.918.944</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173.166</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72.099</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245.264</a:t>
                      </a:r>
                      <a:endParaRPr lang="es-ES" sz="1600">
                        <a:solidFill>
                          <a:schemeClr val="bg1"/>
                        </a:solidFill>
                        <a:effectLst/>
                        <a:latin typeface="Times New Roman"/>
                        <a:ea typeface="Calibri"/>
                      </a:endParaRPr>
                    </a:p>
                  </a:txBody>
                  <a:tcPr marL="43729" marR="43729" marT="0" marB="0" anchor="b"/>
                </a:tc>
              </a:tr>
              <a:tr h="299857">
                <a:tc>
                  <a:txBody>
                    <a:bodyPr/>
                    <a:lstStyle/>
                    <a:p>
                      <a:pPr algn="ctr">
                        <a:lnSpc>
                          <a:spcPct val="200000"/>
                        </a:lnSpc>
                        <a:spcBef>
                          <a:spcPts val="1200"/>
                        </a:spcBef>
                        <a:spcAft>
                          <a:spcPts val="0"/>
                        </a:spcAft>
                      </a:pPr>
                      <a:r>
                        <a:rPr lang="es-ES" sz="1100">
                          <a:effectLst/>
                        </a:rPr>
                        <a:t>Agosto</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128.468.534</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64.234.267</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185.637</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67.255</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252.892</a:t>
                      </a:r>
                      <a:endParaRPr lang="es-ES" sz="1600">
                        <a:solidFill>
                          <a:schemeClr val="bg1"/>
                        </a:solidFill>
                        <a:effectLst/>
                        <a:latin typeface="Times New Roman"/>
                        <a:ea typeface="Calibri"/>
                      </a:endParaRPr>
                    </a:p>
                  </a:txBody>
                  <a:tcPr marL="43729" marR="43729" marT="0" marB="0" anchor="b"/>
                </a:tc>
              </a:tr>
              <a:tr h="299857">
                <a:tc>
                  <a:txBody>
                    <a:bodyPr/>
                    <a:lstStyle/>
                    <a:p>
                      <a:pPr algn="ctr">
                        <a:lnSpc>
                          <a:spcPct val="200000"/>
                        </a:lnSpc>
                        <a:spcBef>
                          <a:spcPts val="1200"/>
                        </a:spcBef>
                        <a:spcAft>
                          <a:spcPts val="0"/>
                        </a:spcAft>
                      </a:pPr>
                      <a:r>
                        <a:rPr lang="es-ES" sz="1100">
                          <a:effectLst/>
                        </a:rPr>
                        <a:t>Septiembre</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137.099.180</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68.549.590</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198.108</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63.021</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261.129</a:t>
                      </a:r>
                      <a:endParaRPr lang="es-ES" sz="1600">
                        <a:solidFill>
                          <a:schemeClr val="bg1"/>
                        </a:solidFill>
                        <a:effectLst/>
                        <a:latin typeface="Times New Roman"/>
                        <a:ea typeface="Calibri"/>
                      </a:endParaRPr>
                    </a:p>
                  </a:txBody>
                  <a:tcPr marL="43729" marR="43729" marT="0" marB="0" anchor="b"/>
                </a:tc>
              </a:tr>
              <a:tr h="299857">
                <a:tc>
                  <a:txBody>
                    <a:bodyPr/>
                    <a:lstStyle/>
                    <a:p>
                      <a:pPr algn="ctr">
                        <a:lnSpc>
                          <a:spcPct val="200000"/>
                        </a:lnSpc>
                        <a:spcBef>
                          <a:spcPts val="1200"/>
                        </a:spcBef>
                        <a:spcAft>
                          <a:spcPts val="0"/>
                        </a:spcAft>
                      </a:pPr>
                      <a:r>
                        <a:rPr lang="es-ES" sz="1100">
                          <a:effectLst/>
                        </a:rPr>
                        <a:t>Octubre</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145.729.825</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72.864.912</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210.580</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59.289</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269.868</a:t>
                      </a:r>
                      <a:endParaRPr lang="es-ES" sz="1600">
                        <a:solidFill>
                          <a:schemeClr val="bg1"/>
                        </a:solidFill>
                        <a:effectLst/>
                        <a:latin typeface="Times New Roman"/>
                        <a:ea typeface="Calibri"/>
                      </a:endParaRPr>
                    </a:p>
                  </a:txBody>
                  <a:tcPr marL="43729" marR="43729" marT="0" marB="0" anchor="b"/>
                </a:tc>
              </a:tr>
              <a:tr h="299857">
                <a:tc>
                  <a:txBody>
                    <a:bodyPr/>
                    <a:lstStyle/>
                    <a:p>
                      <a:pPr algn="ctr">
                        <a:lnSpc>
                          <a:spcPct val="200000"/>
                        </a:lnSpc>
                        <a:spcBef>
                          <a:spcPts val="1200"/>
                        </a:spcBef>
                        <a:spcAft>
                          <a:spcPts val="0"/>
                        </a:spcAft>
                      </a:pPr>
                      <a:r>
                        <a:rPr lang="es-ES" sz="1100">
                          <a:effectLst/>
                        </a:rPr>
                        <a:t>Noviembre</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154.360.470</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77.180.235</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223.051</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55.974</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279.025</a:t>
                      </a:r>
                      <a:endParaRPr lang="es-ES" sz="1600">
                        <a:solidFill>
                          <a:schemeClr val="bg1"/>
                        </a:solidFill>
                        <a:effectLst/>
                        <a:latin typeface="Times New Roman"/>
                        <a:ea typeface="Calibri"/>
                      </a:endParaRPr>
                    </a:p>
                  </a:txBody>
                  <a:tcPr marL="43729" marR="43729" marT="0" marB="0" anchor="b"/>
                </a:tc>
              </a:tr>
              <a:tr h="299857">
                <a:tc>
                  <a:txBody>
                    <a:bodyPr/>
                    <a:lstStyle/>
                    <a:p>
                      <a:pPr algn="ctr">
                        <a:lnSpc>
                          <a:spcPct val="200000"/>
                        </a:lnSpc>
                        <a:spcBef>
                          <a:spcPts val="1200"/>
                        </a:spcBef>
                        <a:spcAft>
                          <a:spcPts val="0"/>
                        </a:spcAft>
                      </a:pPr>
                      <a:r>
                        <a:rPr lang="es-ES" sz="1100">
                          <a:effectLst/>
                        </a:rPr>
                        <a:t>Diciembre</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dirty="0">
                          <a:effectLst/>
                        </a:rPr>
                        <a:t>162.991.116</a:t>
                      </a:r>
                      <a:endParaRPr lang="es-ES" sz="1600" dirty="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81.495.558</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235.522</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53.010</a:t>
                      </a:r>
                      <a:endParaRPr lang="es-ES" sz="1600">
                        <a:solidFill>
                          <a:schemeClr val="bg1"/>
                        </a:solidFill>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dirty="0">
                          <a:effectLst/>
                        </a:rPr>
                        <a:t>288.532</a:t>
                      </a:r>
                      <a:endParaRPr lang="es-ES" sz="1600" dirty="0">
                        <a:solidFill>
                          <a:schemeClr val="bg1"/>
                        </a:solidFill>
                        <a:effectLst/>
                        <a:latin typeface="Times New Roman"/>
                        <a:ea typeface="Calibri"/>
                      </a:endParaRPr>
                    </a:p>
                  </a:txBody>
                  <a:tcPr marL="43729" marR="43729" marT="0" marB="0" anchor="b"/>
                </a:tc>
              </a:tr>
            </a:tbl>
          </a:graphicData>
        </a:graphic>
      </p:graphicFrame>
    </p:spTree>
    <p:extLst>
      <p:ext uri="{BB962C8B-B14F-4D97-AF65-F5344CB8AC3E}">
        <p14:creationId xmlns:p14="http://schemas.microsoft.com/office/powerpoint/2010/main" val="10866712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3078699435"/>
              </p:ext>
            </p:extLst>
          </p:nvPr>
        </p:nvGraphicFramePr>
        <p:xfrm>
          <a:off x="2267744" y="404664"/>
          <a:ext cx="5112568" cy="2808312"/>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7" name="6 Rectángulo"/>
              <p:cNvSpPr/>
              <p:nvPr/>
            </p:nvSpPr>
            <p:spPr>
              <a:xfrm>
                <a:off x="755576" y="3284984"/>
                <a:ext cx="7523726" cy="646331"/>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s-ES_tradnl" dirty="0"/>
                  <a:t>eje X (Saldo de efectivo</a:t>
                </a:r>
                <a:r>
                  <a:rPr lang="es-ES_tradnl" dirty="0" smtClean="0"/>
                  <a:t>) 		</a:t>
                </a:r>
                <a:r>
                  <a:rPr lang="es-ES_tradnl" dirty="0" smtClean="0">
                    <a:sym typeface="Wingdings" pitchFamily="2" charset="2"/>
                  </a:rPr>
                  <a:t> </a:t>
                </a:r>
                <a:r>
                  <a:rPr lang="es-ES_tradnl" dirty="0"/>
                  <a:t>C</a:t>
                </a:r>
                <a:r>
                  <a:rPr lang="es-ES_tradnl" dirty="0" smtClean="0"/>
                  <a:t>*=</a:t>
                </a:r>
                <a:r>
                  <a:rPr lang="es-ES_tradnl" b="1" dirty="0"/>
                  <a:t> </a:t>
                </a:r>
                <a14:m>
                  <m:oMath xmlns:m="http://schemas.openxmlformats.org/officeDocument/2006/math">
                    <m:r>
                      <a:rPr lang="es-ES_tradnl" b="1" i="1">
                        <a:latin typeface="Cambria Math"/>
                      </a:rPr>
                      <m:t>𝟕𝟕</m:t>
                    </m:r>
                    <m:r>
                      <a:rPr lang="es-ES_tradnl" b="1" i="1">
                        <a:latin typeface="Cambria Math"/>
                      </a:rPr>
                      <m:t>.</m:t>
                    </m:r>
                    <m:r>
                      <a:rPr lang="es-ES_tradnl" b="1" i="1">
                        <a:latin typeface="Cambria Math"/>
                      </a:rPr>
                      <m:t>𝟑𝟐𝟔</m:t>
                    </m:r>
                    <m:r>
                      <a:rPr lang="es-ES_tradnl" b="1" i="1">
                        <a:latin typeface="Cambria Math"/>
                      </a:rPr>
                      <m:t>.</m:t>
                    </m:r>
                    <m:r>
                      <a:rPr lang="es-ES_tradnl" b="1" i="1">
                        <a:latin typeface="Cambria Math"/>
                      </a:rPr>
                      <m:t>𝟏𝟓𝟓</m:t>
                    </m:r>
                  </m:oMath>
                </a14:m>
                <a:endParaRPr lang="es-ES_tradnl" dirty="0" smtClean="0"/>
              </a:p>
              <a:p>
                <a:r>
                  <a:rPr lang="es-ES_tradnl" dirty="0"/>
                  <a:t>eje </a:t>
                </a:r>
                <a:r>
                  <a:rPr lang="es-ES_tradnl" dirty="0" smtClean="0"/>
                  <a:t>Y (Costo de Mantener Efectivo) 	</a:t>
                </a:r>
                <a:r>
                  <a:rPr lang="es-ES_tradnl" dirty="0" smtClean="0">
                    <a:sym typeface="Wingdings" pitchFamily="2" charset="2"/>
                  </a:rPr>
                  <a:t> CO= </a:t>
                </a:r>
                <a:r>
                  <a:rPr lang="es-ES_tradnl" dirty="0"/>
                  <a:t>$ </a:t>
                </a:r>
                <a:r>
                  <a:rPr lang="es-ES_tradnl" dirty="0" smtClean="0"/>
                  <a:t>111.736  y CC= </a:t>
                </a:r>
                <a:r>
                  <a:rPr lang="es-ES_tradnl" dirty="0"/>
                  <a:t>$ </a:t>
                </a:r>
                <a:r>
                  <a:rPr lang="es-ES_tradnl" dirty="0" smtClean="0"/>
                  <a:t>111.736</a:t>
                </a:r>
                <a:endParaRPr lang="es-ES" dirty="0"/>
              </a:p>
            </p:txBody>
          </p:sp>
        </mc:Choice>
        <mc:Fallback xmlns="">
          <p:sp>
            <p:nvSpPr>
              <p:cNvPr id="7" name="6 Rectángulo"/>
              <p:cNvSpPr>
                <a:spLocks noRot="1" noChangeAspect="1" noMove="1" noResize="1" noEditPoints="1" noAdjustHandles="1" noChangeArrowheads="1" noChangeShapeType="1" noTextEdit="1"/>
              </p:cNvSpPr>
              <p:nvPr/>
            </p:nvSpPr>
            <p:spPr>
              <a:xfrm>
                <a:off x="755576" y="3284984"/>
                <a:ext cx="7523726" cy="646331"/>
              </a:xfrm>
              <a:prstGeom prst="rect">
                <a:avLst/>
              </a:prstGeom>
              <a:blipFill rotWithShape="1">
                <a:blip r:embed="rId3"/>
                <a:stretch>
                  <a:fillRect b="-2308"/>
                </a:stretch>
              </a:blipFill>
            </p:spPr>
            <p:txBody>
              <a:bodyPr/>
              <a:lstStyle/>
              <a:p>
                <a:r>
                  <a:rPr lang="es-ES">
                    <a:noFill/>
                  </a:rPr>
                  <a:t> </a:t>
                </a:r>
              </a:p>
            </p:txBody>
          </p:sp>
        </mc:Fallback>
      </mc:AlternateContent>
      <p:graphicFrame>
        <p:nvGraphicFramePr>
          <p:cNvPr id="8" name="7 Gráfico"/>
          <p:cNvGraphicFramePr/>
          <p:nvPr>
            <p:extLst>
              <p:ext uri="{D42A27DB-BD31-4B8C-83A1-F6EECF244321}">
                <p14:modId xmlns:p14="http://schemas.microsoft.com/office/powerpoint/2010/main" val="1431677446"/>
              </p:ext>
            </p:extLst>
          </p:nvPr>
        </p:nvGraphicFramePr>
        <p:xfrm>
          <a:off x="1835696" y="4005064"/>
          <a:ext cx="5976664" cy="26642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274607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noGrp="1"/>
          </p:cNvSpPr>
          <p:nvPr>
            <p:ph type="title"/>
          </p:nvPr>
        </p:nvSpPr>
        <p:spPr>
          <a:xfrm>
            <a:off x="755576" y="188640"/>
            <a:ext cx="7467600" cy="1143000"/>
          </a:xfrm>
          <a:prstGeom prst="rect">
            <a:avLst/>
          </a:prstGeom>
        </p:spPr>
        <p:txBody>
          <a:bodyPr vert="horz" lIns="45720" rIns="45720" anchor="ctr">
            <a:no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es-ES" sz="3200" dirty="0" err="1" smtClean="0">
                <a:solidFill>
                  <a:srgbClr val="FFFF00"/>
                </a:solidFill>
                <a:latin typeface="Lucida Bright" pitchFamily="18" charset="0"/>
              </a:rPr>
              <a:t>Backtesting</a:t>
            </a:r>
            <a:r>
              <a:rPr lang="es-ES" sz="3200" dirty="0" smtClean="0">
                <a:solidFill>
                  <a:srgbClr val="FFFF00"/>
                </a:solidFill>
                <a:latin typeface="Lucida Bright" pitchFamily="18" charset="0"/>
              </a:rPr>
              <a:t> Modelo de </a:t>
            </a:r>
            <a:r>
              <a:rPr lang="es-ES" sz="3200" dirty="0" err="1" smtClean="0">
                <a:solidFill>
                  <a:srgbClr val="FFFF00"/>
                </a:solidFill>
                <a:latin typeface="Lucida Bright" pitchFamily="18" charset="0"/>
              </a:rPr>
              <a:t>Baumol</a:t>
            </a:r>
            <a:r>
              <a:rPr lang="es-ES" sz="3200" dirty="0" smtClean="0">
                <a:solidFill>
                  <a:srgbClr val="FFFF00"/>
                </a:solidFill>
                <a:latin typeface="Lucida Bright" pitchFamily="18" charset="0"/>
              </a:rPr>
              <a:t> 2011:</a:t>
            </a:r>
            <a:endParaRPr lang="es-ES" sz="3200" dirty="0">
              <a:solidFill>
                <a:srgbClr val="FFFF00"/>
              </a:solidFill>
              <a:latin typeface="Lucida Bright" pitchFamily="18" charset="0"/>
            </a:endParaRPr>
          </a:p>
        </p:txBody>
      </p:sp>
      <p:graphicFrame>
        <p:nvGraphicFramePr>
          <p:cNvPr id="5" name="4 Tabla"/>
          <p:cNvGraphicFramePr>
            <a:graphicFrameLocks noGrp="1"/>
          </p:cNvGraphicFramePr>
          <p:nvPr>
            <p:extLst>
              <p:ext uri="{D42A27DB-BD31-4B8C-83A1-F6EECF244321}">
                <p14:modId xmlns:p14="http://schemas.microsoft.com/office/powerpoint/2010/main" val="2227035215"/>
              </p:ext>
            </p:extLst>
          </p:nvPr>
        </p:nvGraphicFramePr>
        <p:xfrm>
          <a:off x="46497" y="1484784"/>
          <a:ext cx="2819820" cy="3017520"/>
        </p:xfrm>
        <a:graphic>
          <a:graphicData uri="http://schemas.openxmlformats.org/drawingml/2006/table">
            <a:tbl>
              <a:tblPr firstRow="1" firstCol="1" bandRow="1">
                <a:tableStyleId>{69C7853C-536D-4A76-A0AE-DD22124D55A5}</a:tableStyleId>
              </a:tblPr>
              <a:tblGrid>
                <a:gridCol w="1728192"/>
                <a:gridCol w="1091628"/>
              </a:tblGrid>
              <a:tr h="161925">
                <a:tc>
                  <a:txBody>
                    <a:bodyPr/>
                    <a:lstStyle/>
                    <a:p>
                      <a:pPr algn="l">
                        <a:lnSpc>
                          <a:spcPct val="200000"/>
                        </a:lnSpc>
                        <a:spcBef>
                          <a:spcPts val="1200"/>
                        </a:spcBef>
                        <a:spcAft>
                          <a:spcPts val="0"/>
                        </a:spcAft>
                      </a:pPr>
                      <a:r>
                        <a:rPr lang="es-ES" sz="1100" dirty="0">
                          <a:effectLst/>
                        </a:rPr>
                        <a:t>Datos mensuales:</a:t>
                      </a:r>
                      <a:endParaRPr lang="es-ES" sz="1600" dirty="0">
                        <a:effectLst/>
                        <a:latin typeface="Times New Roman"/>
                        <a:ea typeface="Calibri"/>
                      </a:endParaRPr>
                    </a:p>
                  </a:txBody>
                  <a:tcPr marL="44450" marR="44450" marT="0" marB="0" anchor="b"/>
                </a:tc>
                <a:tc>
                  <a:txBody>
                    <a:bodyPr/>
                    <a:lstStyle/>
                    <a:p>
                      <a:pPr algn="ctr">
                        <a:lnSpc>
                          <a:spcPct val="200000"/>
                        </a:lnSpc>
                        <a:spcBef>
                          <a:spcPts val="1200"/>
                        </a:spcBef>
                        <a:spcAft>
                          <a:spcPts val="0"/>
                        </a:spcAft>
                      </a:pPr>
                      <a:r>
                        <a:rPr lang="es-ES" sz="1100" dirty="0">
                          <a:effectLst/>
                        </a:rPr>
                        <a:t>2011</a:t>
                      </a:r>
                      <a:endParaRPr lang="es-ES" sz="1600" dirty="0">
                        <a:effectLst/>
                        <a:latin typeface="Times New Roman"/>
                        <a:ea typeface="Calibri"/>
                      </a:endParaRPr>
                    </a:p>
                  </a:txBody>
                  <a:tcPr marL="44450" marR="44450" marT="0" marB="0" anchor="b"/>
                </a:tc>
              </a:tr>
              <a:tr h="161925">
                <a:tc>
                  <a:txBody>
                    <a:bodyPr/>
                    <a:lstStyle/>
                    <a:p>
                      <a:pPr algn="l">
                        <a:lnSpc>
                          <a:spcPct val="200000"/>
                        </a:lnSpc>
                        <a:spcBef>
                          <a:spcPts val="1200"/>
                        </a:spcBef>
                        <a:spcAft>
                          <a:spcPts val="0"/>
                        </a:spcAft>
                      </a:pPr>
                      <a:r>
                        <a:rPr lang="es-ES" sz="1100">
                          <a:effectLst/>
                        </a:rPr>
                        <a:t>Saldo Inicial ( C )</a:t>
                      </a:r>
                      <a:endParaRPr lang="es-ES" sz="160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100">
                          <a:effectLst/>
                        </a:rPr>
                        <a:t>      80.808.714   </a:t>
                      </a:r>
                      <a:endParaRPr lang="es-ES" sz="1600">
                        <a:effectLst/>
                        <a:latin typeface="Times New Roman"/>
                        <a:ea typeface="Calibri"/>
                      </a:endParaRPr>
                    </a:p>
                  </a:txBody>
                  <a:tcPr marL="44450" marR="44450" marT="0" marB="0" anchor="b"/>
                </a:tc>
              </a:tr>
              <a:tr h="161925">
                <a:tc>
                  <a:txBody>
                    <a:bodyPr/>
                    <a:lstStyle/>
                    <a:p>
                      <a:pPr algn="l">
                        <a:lnSpc>
                          <a:spcPct val="200000"/>
                        </a:lnSpc>
                        <a:spcBef>
                          <a:spcPts val="1200"/>
                        </a:spcBef>
                        <a:spcAft>
                          <a:spcPts val="0"/>
                        </a:spcAft>
                      </a:pPr>
                      <a:r>
                        <a:rPr lang="es-ES" sz="1100">
                          <a:effectLst/>
                        </a:rPr>
                        <a:t>Monto Total Efectivo (T)</a:t>
                      </a:r>
                      <a:endParaRPr lang="es-ES" sz="160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100">
                          <a:effectLst/>
                        </a:rPr>
                        <a:t>     969.704.565   </a:t>
                      </a:r>
                      <a:endParaRPr lang="es-ES" sz="1600">
                        <a:effectLst/>
                        <a:latin typeface="Times New Roman"/>
                        <a:ea typeface="Calibri"/>
                      </a:endParaRPr>
                    </a:p>
                  </a:txBody>
                  <a:tcPr marL="44450" marR="44450" marT="0" marB="0" anchor="b"/>
                </a:tc>
              </a:tr>
              <a:tr h="161925">
                <a:tc>
                  <a:txBody>
                    <a:bodyPr/>
                    <a:lstStyle/>
                    <a:p>
                      <a:pPr algn="l">
                        <a:lnSpc>
                          <a:spcPct val="200000"/>
                        </a:lnSpc>
                        <a:spcBef>
                          <a:spcPts val="1200"/>
                        </a:spcBef>
                        <a:spcAft>
                          <a:spcPts val="0"/>
                        </a:spcAft>
                      </a:pPr>
                      <a:r>
                        <a:rPr lang="es-ES" sz="1100">
                          <a:effectLst/>
                        </a:rPr>
                        <a:t>Tasa de Interés (K)</a:t>
                      </a:r>
                      <a:endParaRPr lang="es-ES" sz="160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100">
                          <a:effectLst/>
                        </a:rPr>
                        <a:t>0,228%</a:t>
                      </a:r>
                      <a:endParaRPr lang="es-ES" sz="1600">
                        <a:effectLst/>
                        <a:latin typeface="Times New Roman"/>
                        <a:ea typeface="Calibri"/>
                      </a:endParaRPr>
                    </a:p>
                  </a:txBody>
                  <a:tcPr marL="44450" marR="44450" marT="0" marB="0" anchor="b"/>
                </a:tc>
              </a:tr>
              <a:tr h="161925">
                <a:tc>
                  <a:txBody>
                    <a:bodyPr/>
                    <a:lstStyle/>
                    <a:p>
                      <a:pPr algn="l">
                        <a:lnSpc>
                          <a:spcPct val="200000"/>
                        </a:lnSpc>
                        <a:spcBef>
                          <a:spcPts val="1200"/>
                        </a:spcBef>
                        <a:spcAft>
                          <a:spcPts val="0"/>
                        </a:spcAft>
                      </a:pPr>
                      <a:r>
                        <a:rPr lang="es-ES" sz="1100">
                          <a:effectLst/>
                        </a:rPr>
                        <a:t>Costo Fijo (F)</a:t>
                      </a:r>
                      <a:endParaRPr lang="es-ES" sz="160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100">
                          <a:effectLst/>
                        </a:rPr>
                        <a:t>             11.500   </a:t>
                      </a:r>
                      <a:endParaRPr lang="es-ES" sz="1600">
                        <a:effectLst/>
                        <a:latin typeface="Times New Roman"/>
                        <a:ea typeface="Calibri"/>
                      </a:endParaRPr>
                    </a:p>
                  </a:txBody>
                  <a:tcPr marL="44450" marR="44450" marT="0" marB="0" anchor="b"/>
                </a:tc>
              </a:tr>
              <a:tr h="161925">
                <a:tc>
                  <a:txBody>
                    <a:bodyPr/>
                    <a:lstStyle/>
                    <a:p>
                      <a:pPr algn="l">
                        <a:lnSpc>
                          <a:spcPct val="200000"/>
                        </a:lnSpc>
                        <a:spcBef>
                          <a:spcPts val="1200"/>
                        </a:spcBef>
                        <a:spcAft>
                          <a:spcPts val="0"/>
                        </a:spcAft>
                      </a:pPr>
                      <a:r>
                        <a:rPr lang="es-ES" sz="1100">
                          <a:effectLst/>
                        </a:rPr>
                        <a:t>Costo Oportunidad</a:t>
                      </a:r>
                      <a:endParaRPr lang="es-ES" sz="160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100" dirty="0">
                          <a:effectLst/>
                        </a:rPr>
                        <a:t>92.122</a:t>
                      </a:r>
                      <a:endParaRPr lang="es-ES" sz="1600" dirty="0">
                        <a:effectLst/>
                        <a:latin typeface="Times New Roman"/>
                        <a:ea typeface="Calibri"/>
                      </a:endParaRPr>
                    </a:p>
                  </a:txBody>
                  <a:tcPr marL="44450" marR="44450" marT="0" marB="0" anchor="b"/>
                </a:tc>
              </a:tr>
              <a:tr h="161925">
                <a:tc>
                  <a:txBody>
                    <a:bodyPr/>
                    <a:lstStyle/>
                    <a:p>
                      <a:pPr algn="l">
                        <a:lnSpc>
                          <a:spcPct val="200000"/>
                        </a:lnSpc>
                        <a:spcBef>
                          <a:spcPts val="1200"/>
                        </a:spcBef>
                        <a:spcAft>
                          <a:spcPts val="0"/>
                        </a:spcAft>
                      </a:pPr>
                      <a:r>
                        <a:rPr lang="es-ES" sz="1100">
                          <a:effectLst/>
                        </a:rPr>
                        <a:t>Costo Comercial</a:t>
                      </a:r>
                      <a:endParaRPr lang="es-ES" sz="160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100">
                          <a:effectLst/>
                        </a:rPr>
                        <a:t>138.000</a:t>
                      </a:r>
                      <a:endParaRPr lang="es-ES" sz="1600">
                        <a:effectLst/>
                        <a:latin typeface="Times New Roman"/>
                        <a:ea typeface="Calibri"/>
                      </a:endParaRPr>
                    </a:p>
                  </a:txBody>
                  <a:tcPr marL="44450" marR="44450" marT="0" marB="0" anchor="b"/>
                </a:tc>
              </a:tr>
              <a:tr h="161925">
                <a:tc>
                  <a:txBody>
                    <a:bodyPr/>
                    <a:lstStyle/>
                    <a:p>
                      <a:pPr algn="l">
                        <a:lnSpc>
                          <a:spcPct val="200000"/>
                        </a:lnSpc>
                        <a:spcBef>
                          <a:spcPts val="1200"/>
                        </a:spcBef>
                        <a:spcAft>
                          <a:spcPts val="0"/>
                        </a:spcAft>
                      </a:pPr>
                      <a:r>
                        <a:rPr lang="es-ES" sz="1100">
                          <a:effectLst/>
                        </a:rPr>
                        <a:t> Crecimiento Mensual </a:t>
                      </a:r>
                      <a:endParaRPr lang="es-ES" sz="160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100">
                          <a:effectLst/>
                        </a:rPr>
                        <a:t>        7.638.661   </a:t>
                      </a:r>
                      <a:endParaRPr lang="es-ES" sz="1600">
                        <a:effectLst/>
                        <a:latin typeface="Times New Roman"/>
                        <a:ea typeface="Calibri"/>
                      </a:endParaRPr>
                    </a:p>
                  </a:txBody>
                  <a:tcPr marL="44450" marR="44450" marT="0" marB="0" anchor="b"/>
                </a:tc>
              </a:tr>
              <a:tr h="161925">
                <a:tc>
                  <a:txBody>
                    <a:bodyPr/>
                    <a:lstStyle/>
                    <a:p>
                      <a:pPr algn="l">
                        <a:lnSpc>
                          <a:spcPct val="200000"/>
                        </a:lnSpc>
                        <a:spcBef>
                          <a:spcPts val="1200"/>
                        </a:spcBef>
                        <a:spcAft>
                          <a:spcPts val="0"/>
                        </a:spcAft>
                      </a:pPr>
                      <a:r>
                        <a:rPr lang="es-ES" sz="1100">
                          <a:effectLst/>
                        </a:rPr>
                        <a:t>Costo Total</a:t>
                      </a:r>
                      <a:endParaRPr lang="es-ES" sz="1600">
                        <a:effectLst/>
                        <a:latin typeface="Times New Roman"/>
                        <a:ea typeface="Calibri"/>
                      </a:endParaRPr>
                    </a:p>
                  </a:txBody>
                  <a:tcPr marL="44450" marR="44450" marT="0" marB="0" anchor="b"/>
                </a:tc>
                <a:tc>
                  <a:txBody>
                    <a:bodyPr/>
                    <a:lstStyle/>
                    <a:p>
                      <a:pPr algn="l">
                        <a:lnSpc>
                          <a:spcPct val="200000"/>
                        </a:lnSpc>
                        <a:spcBef>
                          <a:spcPts val="1200"/>
                        </a:spcBef>
                        <a:spcAft>
                          <a:spcPts val="0"/>
                        </a:spcAft>
                      </a:pPr>
                      <a:r>
                        <a:rPr lang="es-ES" sz="1100" dirty="0">
                          <a:effectLst/>
                        </a:rPr>
                        <a:t>           230.122   </a:t>
                      </a:r>
                      <a:endParaRPr lang="es-ES" sz="1600" dirty="0">
                        <a:effectLst/>
                        <a:latin typeface="Times New Roman"/>
                        <a:ea typeface="Calibri"/>
                      </a:endParaRPr>
                    </a:p>
                  </a:txBody>
                  <a:tcPr marL="44450" marR="44450" marT="0" marB="0" anchor="b"/>
                </a:tc>
              </a:tr>
            </a:tbl>
          </a:graphicData>
        </a:graphic>
      </p:graphicFrame>
      <mc:AlternateContent xmlns:mc="http://schemas.openxmlformats.org/markup-compatibility/2006" xmlns:a14="http://schemas.microsoft.com/office/drawing/2010/main">
        <mc:Choice Requires="a14">
          <p:sp>
            <p:nvSpPr>
              <p:cNvPr id="6" name="5 Rectángulo"/>
              <p:cNvSpPr/>
              <p:nvPr/>
            </p:nvSpPr>
            <p:spPr>
              <a:xfrm>
                <a:off x="554558" y="4770570"/>
                <a:ext cx="2061718"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S" b="1" i="1">
                              <a:latin typeface="Cambria Math"/>
                            </a:rPr>
                          </m:ctrlPr>
                        </m:sSupPr>
                        <m:e>
                          <m:r>
                            <a:rPr lang="es-ES_tradnl" b="1" i="1">
                              <a:latin typeface="Cambria Math"/>
                            </a:rPr>
                            <m:t>𝑪</m:t>
                          </m:r>
                        </m:e>
                        <m:sup>
                          <m:r>
                            <a:rPr lang="es-ES_tradnl" b="1" i="1">
                              <a:latin typeface="Cambria Math"/>
                            </a:rPr>
                            <m:t>∗</m:t>
                          </m:r>
                        </m:sup>
                      </m:sSup>
                      <m:r>
                        <a:rPr lang="es-ES_tradnl" b="1" i="1">
                          <a:latin typeface="Cambria Math"/>
                        </a:rPr>
                        <m:t>=</m:t>
                      </m:r>
                      <m:r>
                        <a:rPr lang="es-ES_tradnl" b="1" i="1">
                          <a:latin typeface="Cambria Math"/>
                        </a:rPr>
                        <m:t>𝟗𝟖</m:t>
                      </m:r>
                      <m:r>
                        <a:rPr lang="es-ES_tradnl" b="1" i="1">
                          <a:latin typeface="Cambria Math"/>
                        </a:rPr>
                        <m:t>.</m:t>
                      </m:r>
                      <m:r>
                        <a:rPr lang="es-ES_tradnl" b="1" i="1">
                          <a:latin typeface="Cambria Math"/>
                        </a:rPr>
                        <m:t>𝟗𝟎𝟒</m:t>
                      </m:r>
                      <m:r>
                        <a:rPr lang="es-ES_tradnl" b="1" i="1">
                          <a:latin typeface="Cambria Math"/>
                        </a:rPr>
                        <m:t>.</m:t>
                      </m:r>
                      <m:r>
                        <a:rPr lang="es-ES_tradnl" b="1" i="1">
                          <a:latin typeface="Cambria Math"/>
                        </a:rPr>
                        <m:t>𝟓𝟑𝟕</m:t>
                      </m:r>
                    </m:oMath>
                  </m:oMathPara>
                </a14:m>
                <a:endParaRPr lang="es-ES" dirty="0"/>
              </a:p>
            </p:txBody>
          </p:sp>
        </mc:Choice>
        <mc:Fallback xmlns="">
          <p:sp>
            <p:nvSpPr>
              <p:cNvPr id="6" name="5 Rectángulo"/>
              <p:cNvSpPr>
                <a:spLocks noRot="1" noChangeAspect="1" noMove="1" noResize="1" noEditPoints="1" noAdjustHandles="1" noChangeArrowheads="1" noChangeShapeType="1" noTextEdit="1"/>
              </p:cNvSpPr>
              <p:nvPr/>
            </p:nvSpPr>
            <p:spPr>
              <a:xfrm>
                <a:off x="554558" y="4770570"/>
                <a:ext cx="2061718" cy="369332"/>
              </a:xfrm>
              <a:prstGeom prst="rect">
                <a:avLst/>
              </a:prstGeom>
              <a:blipFill rotWithShape="1">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554557" y="5343149"/>
                <a:ext cx="1776447"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rPr>
                        <m:t>𝑪𝑶</m:t>
                      </m:r>
                      <m:r>
                        <a:rPr lang="en-US" b="1" i="1">
                          <a:latin typeface="Cambria Math"/>
                        </a:rPr>
                        <m:t>=</m:t>
                      </m:r>
                      <m:r>
                        <a:rPr lang="en-US" b="1" i="1">
                          <a:latin typeface="Cambria Math"/>
                        </a:rPr>
                        <m:t>𝟏𝟏𝟐</m:t>
                      </m:r>
                      <m:r>
                        <a:rPr lang="en-US" b="1" i="1">
                          <a:latin typeface="Cambria Math"/>
                        </a:rPr>
                        <m:t>.</m:t>
                      </m:r>
                      <m:r>
                        <a:rPr lang="en-US" b="1" i="1">
                          <a:latin typeface="Cambria Math"/>
                        </a:rPr>
                        <m:t>𝟕𝟓𝟏</m:t>
                      </m:r>
                    </m:oMath>
                  </m:oMathPara>
                </a14:m>
                <a:endParaRPr lang="es-ES" dirty="0"/>
              </a:p>
            </p:txBody>
          </p:sp>
        </mc:Choice>
        <mc:Fallback xmlns="">
          <p:sp>
            <p:nvSpPr>
              <p:cNvPr id="7" name="6 Rectángulo"/>
              <p:cNvSpPr>
                <a:spLocks noRot="1" noChangeAspect="1" noMove="1" noResize="1" noEditPoints="1" noAdjustHandles="1" noChangeArrowheads="1" noChangeShapeType="1" noTextEdit="1"/>
              </p:cNvSpPr>
              <p:nvPr/>
            </p:nvSpPr>
            <p:spPr>
              <a:xfrm>
                <a:off x="554557" y="5343149"/>
                <a:ext cx="1776447" cy="369332"/>
              </a:xfrm>
              <a:prstGeom prst="rect">
                <a:avLst/>
              </a:prstGeom>
              <a:blipFill rotWithShape="1">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554557" y="5874743"/>
                <a:ext cx="1752403"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rPr>
                        <m:t>𝑪𝑪</m:t>
                      </m:r>
                      <m:r>
                        <a:rPr lang="en-US" b="1" i="1">
                          <a:latin typeface="Cambria Math"/>
                        </a:rPr>
                        <m:t>=</m:t>
                      </m:r>
                      <m:r>
                        <a:rPr lang="en-US" b="1" i="1">
                          <a:latin typeface="Cambria Math"/>
                        </a:rPr>
                        <m:t>𝟏𝟏𝟐</m:t>
                      </m:r>
                      <m:r>
                        <a:rPr lang="en-US" b="1" i="1">
                          <a:latin typeface="Cambria Math"/>
                        </a:rPr>
                        <m:t>.</m:t>
                      </m:r>
                      <m:r>
                        <a:rPr lang="en-US" b="1" i="1">
                          <a:latin typeface="Cambria Math"/>
                        </a:rPr>
                        <m:t>𝟕𝟓𝟏</m:t>
                      </m:r>
                    </m:oMath>
                  </m:oMathPara>
                </a14:m>
                <a:endParaRPr lang="es-ES" dirty="0"/>
              </a:p>
            </p:txBody>
          </p:sp>
        </mc:Choice>
        <mc:Fallback xmlns="">
          <p:sp>
            <p:nvSpPr>
              <p:cNvPr id="8" name="7 Rectángulo"/>
              <p:cNvSpPr>
                <a:spLocks noRot="1" noChangeAspect="1" noMove="1" noResize="1" noEditPoints="1" noAdjustHandles="1" noChangeArrowheads="1" noChangeShapeType="1" noTextEdit="1"/>
              </p:cNvSpPr>
              <p:nvPr/>
            </p:nvSpPr>
            <p:spPr>
              <a:xfrm>
                <a:off x="554557" y="5874743"/>
                <a:ext cx="1752403" cy="369332"/>
              </a:xfrm>
              <a:prstGeom prst="rect">
                <a:avLst/>
              </a:prstGeom>
              <a:blipFill rotWithShape="1">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554558" y="6417393"/>
                <a:ext cx="1803699"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rPr>
                        <m:t>𝑪𝑻</m:t>
                      </m:r>
                      <m:r>
                        <a:rPr lang="en-US" b="1" i="1">
                          <a:latin typeface="Cambria Math"/>
                        </a:rPr>
                        <m:t>= </m:t>
                      </m:r>
                      <m:r>
                        <a:rPr lang="en-US" b="1" i="1">
                          <a:latin typeface="Cambria Math"/>
                        </a:rPr>
                        <m:t>𝟐𝟐𝟓</m:t>
                      </m:r>
                      <m:r>
                        <a:rPr lang="en-US" b="1" i="1">
                          <a:latin typeface="Cambria Math"/>
                        </a:rPr>
                        <m:t>.</m:t>
                      </m:r>
                      <m:r>
                        <a:rPr lang="en-US" b="1" i="1">
                          <a:latin typeface="Cambria Math"/>
                        </a:rPr>
                        <m:t>𝟓𝟎𝟐</m:t>
                      </m:r>
                    </m:oMath>
                  </m:oMathPara>
                </a14:m>
                <a:endParaRPr lang="es-ES" dirty="0"/>
              </a:p>
            </p:txBody>
          </p:sp>
        </mc:Choice>
        <mc:Fallback xmlns="">
          <p:sp>
            <p:nvSpPr>
              <p:cNvPr id="9" name="8 Rectángulo"/>
              <p:cNvSpPr>
                <a:spLocks noRot="1" noChangeAspect="1" noMove="1" noResize="1" noEditPoints="1" noAdjustHandles="1" noChangeArrowheads="1" noChangeShapeType="1" noTextEdit="1"/>
              </p:cNvSpPr>
              <p:nvPr/>
            </p:nvSpPr>
            <p:spPr>
              <a:xfrm>
                <a:off x="554558" y="6417393"/>
                <a:ext cx="1803699" cy="369332"/>
              </a:xfrm>
              <a:prstGeom prst="rect">
                <a:avLst/>
              </a:prstGeom>
              <a:blipFill rotWithShape="1">
                <a:blip r:embed="rId5"/>
                <a:stretch>
                  <a:fillRect/>
                </a:stretch>
              </a:blipFill>
            </p:spPr>
            <p:txBody>
              <a:bodyPr/>
              <a:lstStyle/>
              <a:p>
                <a:r>
                  <a:rPr lang="es-ES">
                    <a:noFill/>
                  </a:rPr>
                  <a:t> </a:t>
                </a:r>
              </a:p>
            </p:txBody>
          </p:sp>
        </mc:Fallback>
      </mc:AlternateContent>
      <p:graphicFrame>
        <p:nvGraphicFramePr>
          <p:cNvPr id="10" name="9 Tabla"/>
          <p:cNvGraphicFramePr>
            <a:graphicFrameLocks noGrp="1"/>
          </p:cNvGraphicFramePr>
          <p:nvPr>
            <p:extLst>
              <p:ext uri="{D42A27DB-BD31-4B8C-83A1-F6EECF244321}">
                <p14:modId xmlns:p14="http://schemas.microsoft.com/office/powerpoint/2010/main" val="51510078"/>
              </p:ext>
            </p:extLst>
          </p:nvPr>
        </p:nvGraphicFramePr>
        <p:xfrm>
          <a:off x="3131840" y="1388193"/>
          <a:ext cx="5904656" cy="5029200"/>
        </p:xfrm>
        <a:graphic>
          <a:graphicData uri="http://schemas.openxmlformats.org/drawingml/2006/table">
            <a:tbl>
              <a:tblPr firstRow="1" firstCol="1" bandRow="1">
                <a:tableStyleId>{1FECB4D8-DB02-4DC6-A0A2-4F2EBAE1DC90}</a:tableStyleId>
              </a:tblPr>
              <a:tblGrid>
                <a:gridCol w="900028"/>
                <a:gridCol w="1061228"/>
                <a:gridCol w="1088095"/>
                <a:gridCol w="1055105"/>
                <a:gridCol w="936104"/>
                <a:gridCol w="864096"/>
              </a:tblGrid>
              <a:tr h="299857">
                <a:tc>
                  <a:txBody>
                    <a:bodyPr/>
                    <a:lstStyle/>
                    <a:p>
                      <a:pPr algn="ctr">
                        <a:lnSpc>
                          <a:spcPct val="200000"/>
                        </a:lnSpc>
                        <a:spcBef>
                          <a:spcPts val="1200"/>
                        </a:spcBef>
                        <a:spcAft>
                          <a:spcPts val="0"/>
                        </a:spcAft>
                      </a:pPr>
                      <a:r>
                        <a:rPr lang="es-ES" sz="1100" dirty="0">
                          <a:effectLst/>
                        </a:rPr>
                        <a:t>Mes</a:t>
                      </a:r>
                      <a:endParaRPr lang="es-ES" sz="1600" dirty="0">
                        <a:effectLst/>
                        <a:latin typeface="Times New Roman"/>
                        <a:ea typeface="Calibri"/>
                      </a:endParaRPr>
                    </a:p>
                  </a:txBody>
                  <a:tcPr marL="43729" marR="43729" marT="0" marB="0" anchor="ctr"/>
                </a:tc>
                <a:tc>
                  <a:txBody>
                    <a:bodyPr/>
                    <a:lstStyle/>
                    <a:p>
                      <a:pPr algn="ctr">
                        <a:lnSpc>
                          <a:spcPct val="200000"/>
                        </a:lnSpc>
                        <a:spcBef>
                          <a:spcPts val="1200"/>
                        </a:spcBef>
                        <a:spcAft>
                          <a:spcPts val="0"/>
                        </a:spcAft>
                      </a:pPr>
                      <a:r>
                        <a:rPr lang="es-ES" sz="1100" dirty="0">
                          <a:effectLst/>
                        </a:rPr>
                        <a:t>Saldo inicial </a:t>
                      </a:r>
                      <a:endParaRPr lang="es-ES" sz="1600" dirty="0">
                        <a:effectLst/>
                        <a:latin typeface="Times New Roman"/>
                        <a:ea typeface="Calibri"/>
                      </a:endParaRPr>
                    </a:p>
                  </a:txBody>
                  <a:tcPr marL="43729" marR="43729" marT="0" marB="0" anchor="b"/>
                </a:tc>
                <a:tc>
                  <a:txBody>
                    <a:bodyPr/>
                    <a:lstStyle/>
                    <a:p>
                      <a:pPr algn="ctr">
                        <a:lnSpc>
                          <a:spcPct val="200000"/>
                        </a:lnSpc>
                        <a:spcBef>
                          <a:spcPts val="1200"/>
                        </a:spcBef>
                        <a:spcAft>
                          <a:spcPts val="0"/>
                        </a:spcAft>
                      </a:pPr>
                      <a:r>
                        <a:rPr lang="es-ES" sz="1100">
                          <a:effectLst/>
                        </a:rPr>
                        <a:t>Saldo medio</a:t>
                      </a:r>
                      <a:endParaRPr lang="es-ES" sz="1600">
                        <a:effectLst/>
                        <a:latin typeface="Times New Roman"/>
                        <a:ea typeface="Calibri"/>
                      </a:endParaRPr>
                    </a:p>
                  </a:txBody>
                  <a:tcPr marL="43729" marR="43729" marT="0" marB="0" anchor="b"/>
                </a:tc>
                <a:tc>
                  <a:txBody>
                    <a:bodyPr/>
                    <a:lstStyle/>
                    <a:p>
                      <a:pPr algn="ctr">
                        <a:lnSpc>
                          <a:spcPct val="200000"/>
                        </a:lnSpc>
                        <a:spcBef>
                          <a:spcPts val="1200"/>
                        </a:spcBef>
                        <a:spcAft>
                          <a:spcPts val="0"/>
                        </a:spcAft>
                      </a:pPr>
                      <a:r>
                        <a:rPr lang="es-ES" sz="1100">
                          <a:effectLst/>
                        </a:rPr>
                        <a:t>Costo de</a:t>
                      </a:r>
                      <a:endParaRPr lang="es-ES" sz="1600">
                        <a:effectLst/>
                        <a:latin typeface="Times New Roman"/>
                        <a:ea typeface="Calibri"/>
                      </a:endParaRPr>
                    </a:p>
                  </a:txBody>
                  <a:tcPr marL="43729" marR="43729" marT="0" marB="0" anchor="b"/>
                </a:tc>
                <a:tc>
                  <a:txBody>
                    <a:bodyPr/>
                    <a:lstStyle/>
                    <a:p>
                      <a:pPr algn="ctr">
                        <a:lnSpc>
                          <a:spcPct val="200000"/>
                        </a:lnSpc>
                        <a:spcBef>
                          <a:spcPts val="1200"/>
                        </a:spcBef>
                        <a:spcAft>
                          <a:spcPts val="0"/>
                        </a:spcAft>
                      </a:pPr>
                      <a:r>
                        <a:rPr lang="es-ES" sz="1100">
                          <a:effectLst/>
                        </a:rPr>
                        <a:t>Costos</a:t>
                      </a:r>
                      <a:endParaRPr lang="es-ES" sz="1600">
                        <a:effectLst/>
                        <a:latin typeface="Times New Roman"/>
                        <a:ea typeface="Calibri"/>
                      </a:endParaRPr>
                    </a:p>
                  </a:txBody>
                  <a:tcPr marL="43729" marR="43729" marT="0" marB="0" anchor="b"/>
                </a:tc>
                <a:tc>
                  <a:txBody>
                    <a:bodyPr/>
                    <a:lstStyle/>
                    <a:p>
                      <a:pPr algn="ctr">
                        <a:lnSpc>
                          <a:spcPct val="200000"/>
                        </a:lnSpc>
                        <a:spcBef>
                          <a:spcPts val="1200"/>
                        </a:spcBef>
                        <a:spcAft>
                          <a:spcPts val="0"/>
                        </a:spcAft>
                      </a:pPr>
                      <a:r>
                        <a:rPr lang="es-ES" sz="1100">
                          <a:effectLst/>
                        </a:rPr>
                        <a:t>Costo</a:t>
                      </a:r>
                      <a:endParaRPr lang="es-ES" sz="1600">
                        <a:effectLst/>
                        <a:latin typeface="Times New Roman"/>
                        <a:ea typeface="Calibri"/>
                      </a:endParaRPr>
                    </a:p>
                  </a:txBody>
                  <a:tcPr marL="43729" marR="43729" marT="0" marB="0" anchor="b"/>
                </a:tc>
              </a:tr>
              <a:tr h="299857">
                <a:tc>
                  <a:txBody>
                    <a:bodyPr/>
                    <a:lstStyle/>
                    <a:p>
                      <a:endParaRPr lang="es-ES" sz="1100">
                        <a:effectLst/>
                        <a:latin typeface="Calibri"/>
                      </a:endParaRPr>
                    </a:p>
                  </a:txBody>
                  <a:tcPr marL="43729" marR="43729" marT="0" marB="0" anchor="ctr"/>
                </a:tc>
                <a:tc>
                  <a:txBody>
                    <a:bodyPr/>
                    <a:lstStyle/>
                    <a:p>
                      <a:pPr algn="ctr">
                        <a:lnSpc>
                          <a:spcPct val="200000"/>
                        </a:lnSpc>
                        <a:spcBef>
                          <a:spcPts val="1200"/>
                        </a:spcBef>
                        <a:spcAft>
                          <a:spcPts val="0"/>
                        </a:spcAft>
                      </a:pPr>
                      <a:r>
                        <a:rPr lang="es-ES" sz="1100">
                          <a:effectLst/>
                        </a:rPr>
                        <a:t>de efectivo</a:t>
                      </a:r>
                      <a:endParaRPr lang="es-ES" sz="1600">
                        <a:effectLst/>
                        <a:latin typeface="Times New Roman"/>
                        <a:ea typeface="Calibri"/>
                      </a:endParaRPr>
                    </a:p>
                  </a:txBody>
                  <a:tcPr marL="43729" marR="43729" marT="0" marB="0" anchor="b"/>
                </a:tc>
                <a:tc>
                  <a:txBody>
                    <a:bodyPr/>
                    <a:lstStyle/>
                    <a:p>
                      <a:pPr algn="ctr">
                        <a:lnSpc>
                          <a:spcPct val="200000"/>
                        </a:lnSpc>
                        <a:spcBef>
                          <a:spcPts val="1200"/>
                        </a:spcBef>
                        <a:spcAft>
                          <a:spcPts val="0"/>
                        </a:spcAft>
                      </a:pPr>
                      <a:r>
                        <a:rPr lang="es-ES" sz="1100" dirty="0">
                          <a:effectLst/>
                        </a:rPr>
                        <a:t>efectivo</a:t>
                      </a:r>
                      <a:endParaRPr lang="es-ES" sz="1600" dirty="0">
                        <a:effectLst/>
                        <a:latin typeface="Times New Roman"/>
                        <a:ea typeface="Calibri"/>
                      </a:endParaRPr>
                    </a:p>
                  </a:txBody>
                  <a:tcPr marL="43729" marR="43729" marT="0" marB="0" anchor="b"/>
                </a:tc>
                <a:tc>
                  <a:txBody>
                    <a:bodyPr/>
                    <a:lstStyle/>
                    <a:p>
                      <a:pPr algn="ctr">
                        <a:lnSpc>
                          <a:spcPct val="200000"/>
                        </a:lnSpc>
                        <a:spcBef>
                          <a:spcPts val="1200"/>
                        </a:spcBef>
                        <a:spcAft>
                          <a:spcPts val="0"/>
                        </a:spcAft>
                      </a:pPr>
                      <a:r>
                        <a:rPr lang="es-ES" sz="1100">
                          <a:effectLst/>
                        </a:rPr>
                        <a:t>oportunidad</a:t>
                      </a:r>
                      <a:endParaRPr lang="es-ES" sz="1600">
                        <a:effectLst/>
                        <a:latin typeface="Times New Roman"/>
                        <a:ea typeface="Calibri"/>
                      </a:endParaRPr>
                    </a:p>
                  </a:txBody>
                  <a:tcPr marL="43729" marR="43729" marT="0" marB="0" anchor="b"/>
                </a:tc>
                <a:tc>
                  <a:txBody>
                    <a:bodyPr/>
                    <a:lstStyle/>
                    <a:p>
                      <a:pPr algn="ctr">
                        <a:lnSpc>
                          <a:spcPct val="200000"/>
                        </a:lnSpc>
                        <a:spcBef>
                          <a:spcPts val="1200"/>
                        </a:spcBef>
                        <a:spcAft>
                          <a:spcPts val="0"/>
                        </a:spcAft>
                      </a:pPr>
                      <a:r>
                        <a:rPr lang="es-ES" sz="1100">
                          <a:effectLst/>
                        </a:rPr>
                        <a:t>comercial</a:t>
                      </a:r>
                      <a:endParaRPr lang="es-ES" sz="1600">
                        <a:effectLst/>
                        <a:latin typeface="Times New Roman"/>
                        <a:ea typeface="Calibri"/>
                      </a:endParaRPr>
                    </a:p>
                  </a:txBody>
                  <a:tcPr marL="43729" marR="43729" marT="0" marB="0" anchor="b"/>
                </a:tc>
                <a:tc>
                  <a:txBody>
                    <a:bodyPr/>
                    <a:lstStyle/>
                    <a:p>
                      <a:pPr algn="ctr">
                        <a:lnSpc>
                          <a:spcPct val="200000"/>
                        </a:lnSpc>
                        <a:spcBef>
                          <a:spcPts val="1200"/>
                        </a:spcBef>
                        <a:spcAft>
                          <a:spcPts val="0"/>
                        </a:spcAft>
                      </a:pPr>
                      <a:r>
                        <a:rPr lang="es-ES" sz="1100">
                          <a:effectLst/>
                        </a:rPr>
                        <a:t>total</a:t>
                      </a:r>
                      <a:endParaRPr lang="es-ES" sz="1600">
                        <a:effectLst/>
                        <a:latin typeface="Times New Roman"/>
                        <a:ea typeface="Calibri"/>
                      </a:endParaRPr>
                    </a:p>
                  </a:txBody>
                  <a:tcPr marL="43729" marR="43729" marT="0" marB="0" anchor="b"/>
                </a:tc>
              </a:tr>
              <a:tr h="327968">
                <a:tc>
                  <a:txBody>
                    <a:bodyPr/>
                    <a:lstStyle/>
                    <a:p>
                      <a:pPr algn="ctr">
                        <a:lnSpc>
                          <a:spcPct val="200000"/>
                        </a:lnSpc>
                        <a:spcBef>
                          <a:spcPts val="1200"/>
                        </a:spcBef>
                        <a:spcAft>
                          <a:spcPts val="0"/>
                        </a:spcAft>
                      </a:pPr>
                      <a:r>
                        <a:rPr lang="es-ES" sz="1100">
                          <a:effectLst/>
                        </a:rPr>
                        <a:t> </a:t>
                      </a:r>
                      <a:endParaRPr lang="es-ES" sz="1600">
                        <a:effectLst/>
                        <a:latin typeface="Times New Roman"/>
                        <a:ea typeface="Calibri"/>
                      </a:endParaRPr>
                    </a:p>
                  </a:txBody>
                  <a:tcPr marL="43729" marR="43729" marT="0" marB="0" anchor="ctr"/>
                </a:tc>
                <a:tc>
                  <a:txBody>
                    <a:bodyPr/>
                    <a:lstStyle/>
                    <a:p>
                      <a:pPr algn="ctr">
                        <a:lnSpc>
                          <a:spcPct val="200000"/>
                        </a:lnSpc>
                        <a:spcBef>
                          <a:spcPts val="1200"/>
                        </a:spcBef>
                        <a:spcAft>
                          <a:spcPts val="0"/>
                        </a:spcAft>
                      </a:pPr>
                      <a:r>
                        <a:rPr lang="es-ES" sz="1100">
                          <a:effectLst/>
                        </a:rPr>
                        <a:t>C</a:t>
                      </a:r>
                      <a:endParaRPr lang="es-ES" sz="1600">
                        <a:effectLst/>
                        <a:latin typeface="Times New Roman"/>
                        <a:ea typeface="Calibri"/>
                      </a:endParaRPr>
                    </a:p>
                  </a:txBody>
                  <a:tcPr marL="43729" marR="43729" marT="0" marB="0" anchor="b"/>
                </a:tc>
                <a:tc>
                  <a:txBody>
                    <a:bodyPr/>
                    <a:lstStyle/>
                    <a:p>
                      <a:pPr algn="ctr">
                        <a:lnSpc>
                          <a:spcPct val="200000"/>
                        </a:lnSpc>
                        <a:spcBef>
                          <a:spcPts val="1200"/>
                        </a:spcBef>
                        <a:spcAft>
                          <a:spcPts val="0"/>
                        </a:spcAft>
                      </a:pPr>
                      <a:r>
                        <a:rPr lang="es-ES" sz="1100">
                          <a:effectLst/>
                        </a:rPr>
                        <a:t>C/2</a:t>
                      </a:r>
                      <a:endParaRPr lang="es-ES" sz="1600">
                        <a:effectLst/>
                        <a:latin typeface="Times New Roman"/>
                        <a:ea typeface="Calibri"/>
                      </a:endParaRPr>
                    </a:p>
                  </a:txBody>
                  <a:tcPr marL="43729" marR="43729" marT="0" marB="0" anchor="b"/>
                </a:tc>
                <a:tc>
                  <a:txBody>
                    <a:bodyPr/>
                    <a:lstStyle/>
                    <a:p>
                      <a:pPr algn="ctr">
                        <a:lnSpc>
                          <a:spcPct val="200000"/>
                        </a:lnSpc>
                        <a:spcBef>
                          <a:spcPts val="1200"/>
                        </a:spcBef>
                        <a:spcAft>
                          <a:spcPts val="0"/>
                        </a:spcAft>
                      </a:pPr>
                      <a:r>
                        <a:rPr lang="es-ES" sz="1100">
                          <a:effectLst/>
                        </a:rPr>
                        <a:t>CO=(C/2)*K</a:t>
                      </a:r>
                      <a:endParaRPr lang="es-ES" sz="1600">
                        <a:effectLst/>
                        <a:latin typeface="Times New Roman"/>
                        <a:ea typeface="Calibri"/>
                      </a:endParaRPr>
                    </a:p>
                  </a:txBody>
                  <a:tcPr marL="43729" marR="43729" marT="0" marB="0" anchor="b"/>
                </a:tc>
                <a:tc>
                  <a:txBody>
                    <a:bodyPr/>
                    <a:lstStyle/>
                    <a:p>
                      <a:pPr algn="ctr">
                        <a:lnSpc>
                          <a:spcPct val="200000"/>
                        </a:lnSpc>
                        <a:spcBef>
                          <a:spcPts val="1200"/>
                        </a:spcBef>
                        <a:spcAft>
                          <a:spcPts val="0"/>
                        </a:spcAft>
                      </a:pPr>
                      <a:r>
                        <a:rPr lang="es-ES" sz="1100">
                          <a:effectLst/>
                        </a:rPr>
                        <a:t>CC=(T/C)*F</a:t>
                      </a:r>
                      <a:endParaRPr lang="es-ES" sz="1600">
                        <a:effectLst/>
                        <a:latin typeface="Times New Roman"/>
                        <a:ea typeface="Calibri"/>
                      </a:endParaRPr>
                    </a:p>
                  </a:txBody>
                  <a:tcPr marL="43729" marR="43729" marT="0" marB="0" anchor="b"/>
                </a:tc>
                <a:tc>
                  <a:txBody>
                    <a:bodyPr/>
                    <a:lstStyle/>
                    <a:p>
                      <a:pPr algn="ctr">
                        <a:lnSpc>
                          <a:spcPct val="200000"/>
                        </a:lnSpc>
                        <a:spcBef>
                          <a:spcPts val="1200"/>
                        </a:spcBef>
                        <a:spcAft>
                          <a:spcPts val="0"/>
                        </a:spcAft>
                      </a:pPr>
                      <a:r>
                        <a:rPr lang="es-ES" sz="1100">
                          <a:effectLst/>
                        </a:rPr>
                        <a:t>CT</a:t>
                      </a:r>
                      <a:endParaRPr lang="es-ES" sz="1600">
                        <a:effectLst/>
                        <a:latin typeface="Times New Roman"/>
                        <a:ea typeface="Calibri"/>
                      </a:endParaRPr>
                    </a:p>
                  </a:txBody>
                  <a:tcPr marL="43729" marR="43729" marT="0" marB="0" anchor="b"/>
                </a:tc>
              </a:tr>
              <a:tr h="299857">
                <a:tc>
                  <a:txBody>
                    <a:bodyPr/>
                    <a:lstStyle/>
                    <a:p>
                      <a:pPr algn="ctr">
                        <a:lnSpc>
                          <a:spcPct val="200000"/>
                        </a:lnSpc>
                        <a:spcBef>
                          <a:spcPts val="1200"/>
                        </a:spcBef>
                        <a:spcAft>
                          <a:spcPts val="0"/>
                        </a:spcAft>
                      </a:pPr>
                      <a:r>
                        <a:rPr lang="es-ES" sz="1100">
                          <a:effectLst/>
                        </a:rPr>
                        <a:t>Enero</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80.808.714</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40.404.357</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92.122</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138.000</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230.122</a:t>
                      </a:r>
                      <a:endParaRPr lang="es-ES" sz="1600">
                        <a:effectLst/>
                        <a:latin typeface="Times New Roman"/>
                        <a:ea typeface="Calibri"/>
                      </a:endParaRPr>
                    </a:p>
                  </a:txBody>
                  <a:tcPr marL="43729" marR="43729" marT="0" marB="0" anchor="b"/>
                </a:tc>
              </a:tr>
              <a:tr h="299857">
                <a:tc>
                  <a:txBody>
                    <a:bodyPr/>
                    <a:lstStyle/>
                    <a:p>
                      <a:pPr algn="ctr">
                        <a:lnSpc>
                          <a:spcPct val="200000"/>
                        </a:lnSpc>
                        <a:spcBef>
                          <a:spcPts val="1200"/>
                        </a:spcBef>
                        <a:spcAft>
                          <a:spcPts val="0"/>
                        </a:spcAft>
                      </a:pPr>
                      <a:r>
                        <a:rPr lang="es-ES" sz="1100">
                          <a:effectLst/>
                        </a:rPr>
                        <a:t>Febrero</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88.447.375</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44.223.688</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100.830</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126.082</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226.912</a:t>
                      </a:r>
                      <a:endParaRPr lang="es-ES" sz="1600">
                        <a:effectLst/>
                        <a:latin typeface="Times New Roman"/>
                        <a:ea typeface="Calibri"/>
                      </a:endParaRPr>
                    </a:p>
                  </a:txBody>
                  <a:tcPr marL="43729" marR="43729" marT="0" marB="0" anchor="b"/>
                </a:tc>
              </a:tr>
              <a:tr h="299857">
                <a:tc>
                  <a:txBody>
                    <a:bodyPr/>
                    <a:lstStyle/>
                    <a:p>
                      <a:pPr algn="ctr">
                        <a:lnSpc>
                          <a:spcPct val="200000"/>
                        </a:lnSpc>
                        <a:spcBef>
                          <a:spcPts val="1200"/>
                        </a:spcBef>
                        <a:spcAft>
                          <a:spcPts val="0"/>
                        </a:spcAft>
                      </a:pPr>
                      <a:r>
                        <a:rPr lang="es-ES" sz="1100">
                          <a:effectLst/>
                        </a:rPr>
                        <a:t>Marzo</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96.086.037</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48.043.018</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109.538</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116.059</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225.597</a:t>
                      </a:r>
                      <a:endParaRPr lang="es-ES" sz="1600">
                        <a:effectLst/>
                        <a:latin typeface="Times New Roman"/>
                        <a:ea typeface="Calibri"/>
                      </a:endParaRPr>
                    </a:p>
                  </a:txBody>
                  <a:tcPr marL="43729" marR="43729" marT="0" marB="0" anchor="b"/>
                </a:tc>
              </a:tr>
              <a:tr h="299857">
                <a:tc>
                  <a:txBody>
                    <a:bodyPr/>
                    <a:lstStyle/>
                    <a:p>
                      <a:pPr algn="ctr">
                        <a:lnSpc>
                          <a:spcPct val="200000"/>
                        </a:lnSpc>
                        <a:spcBef>
                          <a:spcPts val="1200"/>
                        </a:spcBef>
                        <a:spcAft>
                          <a:spcPts val="0"/>
                        </a:spcAft>
                      </a:pPr>
                      <a:r>
                        <a:rPr lang="es-ES" sz="1100">
                          <a:effectLst/>
                        </a:rPr>
                        <a:t>Abril</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103.724.698</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51.862.349</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118.246</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107.512</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225.758</a:t>
                      </a:r>
                      <a:endParaRPr lang="es-ES" sz="1600">
                        <a:effectLst/>
                        <a:latin typeface="Times New Roman"/>
                        <a:ea typeface="Calibri"/>
                      </a:endParaRPr>
                    </a:p>
                  </a:txBody>
                  <a:tcPr marL="43729" marR="43729" marT="0" marB="0" anchor="b"/>
                </a:tc>
              </a:tr>
              <a:tr h="299857">
                <a:tc>
                  <a:txBody>
                    <a:bodyPr/>
                    <a:lstStyle/>
                    <a:p>
                      <a:pPr algn="ctr">
                        <a:lnSpc>
                          <a:spcPct val="200000"/>
                        </a:lnSpc>
                        <a:spcBef>
                          <a:spcPts val="1200"/>
                        </a:spcBef>
                        <a:spcAft>
                          <a:spcPts val="0"/>
                        </a:spcAft>
                      </a:pPr>
                      <a:r>
                        <a:rPr lang="es-ES" sz="1100">
                          <a:effectLst/>
                        </a:rPr>
                        <a:t>Mayo</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111.363.360</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55.681.680</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126.954</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100.137</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227.091</a:t>
                      </a:r>
                      <a:endParaRPr lang="es-ES" sz="1600">
                        <a:effectLst/>
                        <a:latin typeface="Times New Roman"/>
                        <a:ea typeface="Calibri"/>
                      </a:endParaRPr>
                    </a:p>
                  </a:txBody>
                  <a:tcPr marL="43729" marR="43729" marT="0" marB="0" anchor="b"/>
                </a:tc>
              </a:tr>
              <a:tr h="299857">
                <a:tc>
                  <a:txBody>
                    <a:bodyPr/>
                    <a:lstStyle/>
                    <a:p>
                      <a:pPr algn="ctr">
                        <a:lnSpc>
                          <a:spcPct val="200000"/>
                        </a:lnSpc>
                        <a:spcBef>
                          <a:spcPts val="1200"/>
                        </a:spcBef>
                        <a:spcAft>
                          <a:spcPts val="0"/>
                        </a:spcAft>
                      </a:pPr>
                      <a:r>
                        <a:rPr lang="es-ES" sz="1100">
                          <a:effectLst/>
                        </a:rPr>
                        <a:t>Junio</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119.002.021</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59.501.010</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135.662</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93.709</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229.372</a:t>
                      </a:r>
                      <a:endParaRPr lang="es-ES" sz="1600">
                        <a:effectLst/>
                        <a:latin typeface="Times New Roman"/>
                        <a:ea typeface="Calibri"/>
                      </a:endParaRPr>
                    </a:p>
                  </a:txBody>
                  <a:tcPr marL="43729" marR="43729" marT="0" marB="0" anchor="b"/>
                </a:tc>
              </a:tr>
              <a:tr h="299857">
                <a:tc>
                  <a:txBody>
                    <a:bodyPr/>
                    <a:lstStyle/>
                    <a:p>
                      <a:pPr algn="ctr">
                        <a:lnSpc>
                          <a:spcPct val="200000"/>
                        </a:lnSpc>
                        <a:spcBef>
                          <a:spcPts val="1200"/>
                        </a:spcBef>
                        <a:spcAft>
                          <a:spcPts val="0"/>
                        </a:spcAft>
                      </a:pPr>
                      <a:r>
                        <a:rPr lang="es-ES" sz="1100">
                          <a:effectLst/>
                        </a:rPr>
                        <a:t>Julio</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126.640.682</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63.320.341</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144.370</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88.057</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232.427</a:t>
                      </a:r>
                      <a:endParaRPr lang="es-ES" sz="1600">
                        <a:effectLst/>
                        <a:latin typeface="Times New Roman"/>
                        <a:ea typeface="Calibri"/>
                      </a:endParaRPr>
                    </a:p>
                  </a:txBody>
                  <a:tcPr marL="43729" marR="43729" marT="0" marB="0" anchor="b"/>
                </a:tc>
              </a:tr>
              <a:tr h="299857">
                <a:tc>
                  <a:txBody>
                    <a:bodyPr/>
                    <a:lstStyle/>
                    <a:p>
                      <a:pPr algn="ctr">
                        <a:lnSpc>
                          <a:spcPct val="200000"/>
                        </a:lnSpc>
                        <a:spcBef>
                          <a:spcPts val="1200"/>
                        </a:spcBef>
                        <a:spcAft>
                          <a:spcPts val="0"/>
                        </a:spcAft>
                      </a:pPr>
                      <a:r>
                        <a:rPr lang="es-ES" sz="1100">
                          <a:effectLst/>
                        </a:rPr>
                        <a:t>Agosto</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134.279.344</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67.139.672</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153.078</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83.048</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236.126</a:t>
                      </a:r>
                      <a:endParaRPr lang="es-ES" sz="1600">
                        <a:effectLst/>
                        <a:latin typeface="Times New Roman"/>
                        <a:ea typeface="Calibri"/>
                      </a:endParaRPr>
                    </a:p>
                  </a:txBody>
                  <a:tcPr marL="43729" marR="43729" marT="0" marB="0" anchor="b"/>
                </a:tc>
              </a:tr>
              <a:tr h="299857">
                <a:tc>
                  <a:txBody>
                    <a:bodyPr/>
                    <a:lstStyle/>
                    <a:p>
                      <a:pPr algn="ctr">
                        <a:lnSpc>
                          <a:spcPct val="200000"/>
                        </a:lnSpc>
                        <a:spcBef>
                          <a:spcPts val="1200"/>
                        </a:spcBef>
                        <a:spcAft>
                          <a:spcPts val="0"/>
                        </a:spcAft>
                      </a:pPr>
                      <a:r>
                        <a:rPr lang="es-ES" sz="1100">
                          <a:effectLst/>
                        </a:rPr>
                        <a:t>Septiembre</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141.918.005</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70.959.003</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161.787</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78.578</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240.364</a:t>
                      </a:r>
                      <a:endParaRPr lang="es-ES" sz="1600">
                        <a:effectLst/>
                        <a:latin typeface="Times New Roman"/>
                        <a:ea typeface="Calibri"/>
                      </a:endParaRPr>
                    </a:p>
                  </a:txBody>
                  <a:tcPr marL="43729" marR="43729" marT="0" marB="0" anchor="b"/>
                </a:tc>
              </a:tr>
              <a:tr h="299857">
                <a:tc>
                  <a:txBody>
                    <a:bodyPr/>
                    <a:lstStyle/>
                    <a:p>
                      <a:pPr algn="ctr">
                        <a:lnSpc>
                          <a:spcPct val="200000"/>
                        </a:lnSpc>
                        <a:spcBef>
                          <a:spcPts val="1200"/>
                        </a:spcBef>
                        <a:spcAft>
                          <a:spcPts val="0"/>
                        </a:spcAft>
                      </a:pPr>
                      <a:r>
                        <a:rPr lang="es-ES" sz="1100">
                          <a:effectLst/>
                        </a:rPr>
                        <a:t>Octubre</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149.556.667</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74.778.333</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170.495</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74.564</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245.059</a:t>
                      </a:r>
                      <a:endParaRPr lang="es-ES" sz="1600">
                        <a:effectLst/>
                        <a:latin typeface="Times New Roman"/>
                        <a:ea typeface="Calibri"/>
                      </a:endParaRPr>
                    </a:p>
                  </a:txBody>
                  <a:tcPr marL="43729" marR="43729" marT="0" marB="0" anchor="b"/>
                </a:tc>
              </a:tr>
              <a:tr h="299857">
                <a:tc>
                  <a:txBody>
                    <a:bodyPr/>
                    <a:lstStyle/>
                    <a:p>
                      <a:pPr algn="ctr">
                        <a:lnSpc>
                          <a:spcPct val="200000"/>
                        </a:lnSpc>
                        <a:spcBef>
                          <a:spcPts val="1200"/>
                        </a:spcBef>
                        <a:spcAft>
                          <a:spcPts val="0"/>
                        </a:spcAft>
                      </a:pPr>
                      <a:r>
                        <a:rPr lang="es-ES" sz="1100">
                          <a:effectLst/>
                        </a:rPr>
                        <a:t>Noviembre</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157.195.328</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78.597.664</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179.203</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70.941</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250.144</a:t>
                      </a:r>
                      <a:endParaRPr lang="es-ES" sz="1600">
                        <a:effectLst/>
                        <a:latin typeface="Times New Roman"/>
                        <a:ea typeface="Calibri"/>
                      </a:endParaRPr>
                    </a:p>
                  </a:txBody>
                  <a:tcPr marL="43729" marR="43729" marT="0" marB="0" anchor="b"/>
                </a:tc>
              </a:tr>
              <a:tr h="299857">
                <a:tc>
                  <a:txBody>
                    <a:bodyPr/>
                    <a:lstStyle/>
                    <a:p>
                      <a:pPr algn="ctr">
                        <a:lnSpc>
                          <a:spcPct val="200000"/>
                        </a:lnSpc>
                        <a:spcBef>
                          <a:spcPts val="1200"/>
                        </a:spcBef>
                        <a:spcAft>
                          <a:spcPts val="0"/>
                        </a:spcAft>
                      </a:pPr>
                      <a:r>
                        <a:rPr lang="es-ES" sz="1100">
                          <a:effectLst/>
                        </a:rPr>
                        <a:t>Diciembre</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164.833.990</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dirty="0">
                          <a:effectLst/>
                        </a:rPr>
                        <a:t>82.416.995</a:t>
                      </a:r>
                      <a:endParaRPr lang="es-ES" sz="1600" dirty="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187.911</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a:effectLst/>
                        </a:rPr>
                        <a:t>67.654</a:t>
                      </a:r>
                      <a:endParaRPr lang="es-ES" sz="1600">
                        <a:effectLst/>
                        <a:latin typeface="Times New Roman"/>
                        <a:ea typeface="Calibri"/>
                      </a:endParaRPr>
                    </a:p>
                  </a:txBody>
                  <a:tcPr marL="43729" marR="43729" marT="0" marB="0" anchor="b"/>
                </a:tc>
                <a:tc>
                  <a:txBody>
                    <a:bodyPr/>
                    <a:lstStyle/>
                    <a:p>
                      <a:pPr algn="r">
                        <a:lnSpc>
                          <a:spcPct val="200000"/>
                        </a:lnSpc>
                        <a:spcBef>
                          <a:spcPts val="1200"/>
                        </a:spcBef>
                        <a:spcAft>
                          <a:spcPts val="0"/>
                        </a:spcAft>
                      </a:pPr>
                      <a:r>
                        <a:rPr lang="es-ES" sz="1100" dirty="0">
                          <a:effectLst/>
                        </a:rPr>
                        <a:t>255.564</a:t>
                      </a:r>
                      <a:endParaRPr lang="es-ES" sz="1600" dirty="0">
                        <a:effectLst/>
                        <a:latin typeface="Times New Roman"/>
                        <a:ea typeface="Calibri"/>
                      </a:endParaRPr>
                    </a:p>
                  </a:txBody>
                  <a:tcPr marL="43729" marR="43729" marT="0" marB="0" anchor="b"/>
                </a:tc>
              </a:tr>
            </a:tbl>
          </a:graphicData>
        </a:graphic>
      </p:graphicFrame>
    </p:spTree>
    <p:extLst>
      <p:ext uri="{BB962C8B-B14F-4D97-AF65-F5344CB8AC3E}">
        <p14:creationId xmlns:p14="http://schemas.microsoft.com/office/powerpoint/2010/main" val="42072013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146410695"/>
              </p:ext>
            </p:extLst>
          </p:nvPr>
        </p:nvGraphicFramePr>
        <p:xfrm>
          <a:off x="1259632" y="332656"/>
          <a:ext cx="6480720" cy="3024336"/>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752734" y="3501008"/>
            <a:ext cx="7669087" cy="646331"/>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s-ES_tradnl" dirty="0"/>
              <a:t>eje X (Saldo de efectivo</a:t>
            </a:r>
            <a:r>
              <a:rPr lang="es-ES_tradnl" dirty="0" smtClean="0"/>
              <a:t>) 		</a:t>
            </a:r>
            <a:r>
              <a:rPr lang="es-ES_tradnl" dirty="0" smtClean="0">
                <a:sym typeface="Wingdings" pitchFamily="2" charset="2"/>
              </a:rPr>
              <a:t> </a:t>
            </a:r>
            <a:r>
              <a:rPr lang="es-ES_tradnl" dirty="0"/>
              <a:t>C*=</a:t>
            </a:r>
            <a:r>
              <a:rPr lang="es-ES_tradnl" dirty="0" smtClean="0"/>
              <a:t>98.904.537</a:t>
            </a:r>
          </a:p>
          <a:p>
            <a:r>
              <a:rPr lang="es-ES_tradnl" dirty="0" smtClean="0"/>
              <a:t>eje </a:t>
            </a:r>
            <a:r>
              <a:rPr lang="es-ES_tradnl" dirty="0"/>
              <a:t>Y (Costo de Mantener Efectivo) 	</a:t>
            </a:r>
            <a:r>
              <a:rPr lang="es-ES_tradnl" dirty="0" smtClean="0">
                <a:sym typeface="Wingdings" pitchFamily="2" charset="2"/>
              </a:rPr>
              <a:t> CO= </a:t>
            </a:r>
            <a:r>
              <a:rPr lang="es-ES_tradnl" dirty="0"/>
              <a:t>$ 112.751  </a:t>
            </a:r>
            <a:r>
              <a:rPr lang="es-ES_tradnl" dirty="0" smtClean="0"/>
              <a:t>y CC= </a:t>
            </a:r>
            <a:r>
              <a:rPr lang="es-ES_tradnl" dirty="0"/>
              <a:t>$ 112.751</a:t>
            </a:r>
            <a:endParaRPr lang="es-ES" dirty="0"/>
          </a:p>
        </p:txBody>
      </p:sp>
      <p:graphicFrame>
        <p:nvGraphicFramePr>
          <p:cNvPr id="6" name="5 Gráfico"/>
          <p:cNvGraphicFramePr/>
          <p:nvPr>
            <p:extLst>
              <p:ext uri="{D42A27DB-BD31-4B8C-83A1-F6EECF244321}">
                <p14:modId xmlns:p14="http://schemas.microsoft.com/office/powerpoint/2010/main" val="1889640560"/>
              </p:ext>
            </p:extLst>
          </p:nvPr>
        </p:nvGraphicFramePr>
        <p:xfrm>
          <a:off x="1403648" y="4365104"/>
          <a:ext cx="6120680" cy="23406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80335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noGrp="1"/>
          </p:cNvSpPr>
          <p:nvPr>
            <p:ph type="title"/>
          </p:nvPr>
        </p:nvSpPr>
        <p:spPr>
          <a:xfrm>
            <a:off x="827584" y="188640"/>
            <a:ext cx="7467600" cy="1143000"/>
          </a:xfrm>
          <a:prstGeom prst="rect">
            <a:avLst/>
          </a:prstGeom>
        </p:spPr>
        <p:txBody>
          <a:bodyPr vert="horz" lIns="45720" rIns="45720" anchor="ctr">
            <a:no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es-ES" sz="3200" dirty="0" err="1" smtClean="0">
                <a:solidFill>
                  <a:srgbClr val="FFFF00"/>
                </a:solidFill>
                <a:latin typeface="Lucida Bright" pitchFamily="18" charset="0"/>
              </a:rPr>
              <a:t>Backtesting</a:t>
            </a:r>
            <a:r>
              <a:rPr lang="es-ES" sz="3200" dirty="0" smtClean="0">
                <a:solidFill>
                  <a:srgbClr val="FFFF00"/>
                </a:solidFill>
                <a:latin typeface="Lucida Bright" pitchFamily="18" charset="0"/>
              </a:rPr>
              <a:t> Modelo de </a:t>
            </a:r>
            <a:r>
              <a:rPr lang="es-ES" sz="3200" dirty="0" err="1" smtClean="0">
                <a:solidFill>
                  <a:srgbClr val="FFFF00"/>
                </a:solidFill>
                <a:latin typeface="Lucida Bright" pitchFamily="18" charset="0"/>
              </a:rPr>
              <a:t>Baumol</a:t>
            </a:r>
            <a:r>
              <a:rPr lang="es-ES" sz="3200" dirty="0" smtClean="0">
                <a:solidFill>
                  <a:srgbClr val="FFFF00"/>
                </a:solidFill>
                <a:latin typeface="Lucida Bright" pitchFamily="18" charset="0"/>
              </a:rPr>
              <a:t> 2012:</a:t>
            </a:r>
            <a:endParaRPr lang="es-ES" sz="3200" dirty="0">
              <a:solidFill>
                <a:srgbClr val="FFFF00"/>
              </a:solidFill>
              <a:latin typeface="Lucida Bright" pitchFamily="18" charset="0"/>
            </a:endParaRPr>
          </a:p>
        </p:txBody>
      </p:sp>
      <p:graphicFrame>
        <p:nvGraphicFramePr>
          <p:cNvPr id="5" name="4 Tabla"/>
          <p:cNvGraphicFramePr>
            <a:graphicFrameLocks noGrp="1"/>
          </p:cNvGraphicFramePr>
          <p:nvPr>
            <p:extLst>
              <p:ext uri="{D42A27DB-BD31-4B8C-83A1-F6EECF244321}">
                <p14:modId xmlns:p14="http://schemas.microsoft.com/office/powerpoint/2010/main" val="4127608406"/>
              </p:ext>
            </p:extLst>
          </p:nvPr>
        </p:nvGraphicFramePr>
        <p:xfrm>
          <a:off x="60179" y="1412776"/>
          <a:ext cx="2757115" cy="3017520"/>
        </p:xfrm>
        <a:graphic>
          <a:graphicData uri="http://schemas.openxmlformats.org/drawingml/2006/table">
            <a:tbl>
              <a:tblPr firstRow="1" firstCol="1" bandRow="1">
                <a:tableStyleId>{3C2FFA5D-87B4-456A-9821-1D502468CF0F}</a:tableStyleId>
              </a:tblPr>
              <a:tblGrid>
                <a:gridCol w="1651539"/>
                <a:gridCol w="1105576"/>
              </a:tblGrid>
              <a:tr h="161925">
                <a:tc>
                  <a:txBody>
                    <a:bodyPr/>
                    <a:lstStyle/>
                    <a:p>
                      <a:pPr algn="l">
                        <a:lnSpc>
                          <a:spcPct val="200000"/>
                        </a:lnSpc>
                        <a:spcBef>
                          <a:spcPts val="1200"/>
                        </a:spcBef>
                        <a:spcAft>
                          <a:spcPts val="0"/>
                        </a:spcAft>
                      </a:pPr>
                      <a:r>
                        <a:rPr lang="es-ES" sz="1100">
                          <a:effectLst/>
                        </a:rPr>
                        <a:t>Datos mensuales:</a:t>
                      </a:r>
                      <a:endParaRPr lang="es-ES" sz="1200">
                        <a:effectLst/>
                        <a:latin typeface="Times New Roman"/>
                        <a:ea typeface="Calibri"/>
                      </a:endParaRPr>
                    </a:p>
                  </a:txBody>
                  <a:tcPr marL="44450" marR="44450" marT="0" marB="0" anchor="b"/>
                </a:tc>
                <a:tc>
                  <a:txBody>
                    <a:bodyPr/>
                    <a:lstStyle/>
                    <a:p>
                      <a:pPr algn="ctr">
                        <a:lnSpc>
                          <a:spcPct val="200000"/>
                        </a:lnSpc>
                        <a:spcBef>
                          <a:spcPts val="1200"/>
                        </a:spcBef>
                        <a:spcAft>
                          <a:spcPts val="0"/>
                        </a:spcAft>
                      </a:pPr>
                      <a:r>
                        <a:rPr lang="es-ES" sz="1100">
                          <a:effectLst/>
                        </a:rPr>
                        <a:t>2012</a:t>
                      </a:r>
                      <a:endParaRPr lang="es-ES" sz="1200">
                        <a:effectLst/>
                        <a:latin typeface="Times New Roman"/>
                        <a:ea typeface="Calibri"/>
                      </a:endParaRPr>
                    </a:p>
                  </a:txBody>
                  <a:tcPr marL="44450" marR="44450" marT="0" marB="0" anchor="b"/>
                </a:tc>
              </a:tr>
              <a:tr h="161925">
                <a:tc>
                  <a:txBody>
                    <a:bodyPr/>
                    <a:lstStyle/>
                    <a:p>
                      <a:pPr algn="l">
                        <a:lnSpc>
                          <a:spcPct val="200000"/>
                        </a:lnSpc>
                        <a:spcBef>
                          <a:spcPts val="1200"/>
                        </a:spcBef>
                        <a:spcAft>
                          <a:spcPts val="0"/>
                        </a:spcAft>
                      </a:pPr>
                      <a:r>
                        <a:rPr lang="es-ES" sz="1100">
                          <a:effectLst/>
                        </a:rPr>
                        <a:t>Saldo Inicial ( C )</a:t>
                      </a:r>
                      <a:endParaRPr lang="es-ES" sz="120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100">
                          <a:effectLst/>
                        </a:rPr>
                        <a:t>      67.718.140   </a:t>
                      </a:r>
                      <a:endParaRPr lang="es-ES" sz="1200">
                        <a:effectLst/>
                        <a:latin typeface="Times New Roman"/>
                        <a:ea typeface="Calibri"/>
                      </a:endParaRPr>
                    </a:p>
                  </a:txBody>
                  <a:tcPr marL="44450" marR="44450" marT="0" marB="0" anchor="b"/>
                </a:tc>
              </a:tr>
              <a:tr h="161925">
                <a:tc>
                  <a:txBody>
                    <a:bodyPr/>
                    <a:lstStyle/>
                    <a:p>
                      <a:pPr algn="l">
                        <a:lnSpc>
                          <a:spcPct val="200000"/>
                        </a:lnSpc>
                        <a:spcBef>
                          <a:spcPts val="1200"/>
                        </a:spcBef>
                        <a:spcAft>
                          <a:spcPts val="0"/>
                        </a:spcAft>
                      </a:pPr>
                      <a:r>
                        <a:rPr lang="es-ES" sz="1100">
                          <a:effectLst/>
                        </a:rPr>
                        <a:t>Monto Total Efectivo</a:t>
                      </a:r>
                      <a:endParaRPr lang="es-ES" sz="120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100">
                          <a:effectLst/>
                        </a:rPr>
                        <a:t>     812.617.682   </a:t>
                      </a:r>
                      <a:endParaRPr lang="es-ES" sz="1200">
                        <a:effectLst/>
                        <a:latin typeface="Times New Roman"/>
                        <a:ea typeface="Calibri"/>
                      </a:endParaRPr>
                    </a:p>
                  </a:txBody>
                  <a:tcPr marL="44450" marR="44450" marT="0" marB="0" anchor="b"/>
                </a:tc>
              </a:tr>
              <a:tr h="161925">
                <a:tc>
                  <a:txBody>
                    <a:bodyPr/>
                    <a:lstStyle/>
                    <a:p>
                      <a:pPr algn="l">
                        <a:lnSpc>
                          <a:spcPct val="200000"/>
                        </a:lnSpc>
                        <a:spcBef>
                          <a:spcPts val="1200"/>
                        </a:spcBef>
                        <a:spcAft>
                          <a:spcPts val="0"/>
                        </a:spcAft>
                      </a:pPr>
                      <a:r>
                        <a:rPr lang="es-ES" sz="1100">
                          <a:effectLst/>
                        </a:rPr>
                        <a:t>Tasa de Interés (K)</a:t>
                      </a:r>
                      <a:endParaRPr lang="es-ES" sz="120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100">
                          <a:effectLst/>
                        </a:rPr>
                        <a:t>0,233%</a:t>
                      </a:r>
                      <a:endParaRPr lang="es-ES" sz="1200">
                        <a:effectLst/>
                        <a:latin typeface="Times New Roman"/>
                        <a:ea typeface="Calibri"/>
                      </a:endParaRPr>
                    </a:p>
                  </a:txBody>
                  <a:tcPr marL="44450" marR="44450" marT="0" marB="0" anchor="b"/>
                </a:tc>
              </a:tr>
              <a:tr h="161925">
                <a:tc>
                  <a:txBody>
                    <a:bodyPr/>
                    <a:lstStyle/>
                    <a:p>
                      <a:pPr algn="l">
                        <a:lnSpc>
                          <a:spcPct val="200000"/>
                        </a:lnSpc>
                        <a:spcBef>
                          <a:spcPts val="1200"/>
                        </a:spcBef>
                        <a:spcAft>
                          <a:spcPts val="0"/>
                        </a:spcAft>
                      </a:pPr>
                      <a:r>
                        <a:rPr lang="es-ES" sz="1100">
                          <a:effectLst/>
                        </a:rPr>
                        <a:t>Costo Fijo (F)</a:t>
                      </a:r>
                      <a:endParaRPr lang="es-ES" sz="120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100">
                          <a:effectLst/>
                        </a:rPr>
                        <a:t>             12.500   </a:t>
                      </a:r>
                      <a:endParaRPr lang="es-ES" sz="1200">
                        <a:effectLst/>
                        <a:latin typeface="Times New Roman"/>
                        <a:ea typeface="Calibri"/>
                      </a:endParaRPr>
                    </a:p>
                  </a:txBody>
                  <a:tcPr marL="44450" marR="44450" marT="0" marB="0" anchor="b"/>
                </a:tc>
              </a:tr>
              <a:tr h="161925">
                <a:tc>
                  <a:txBody>
                    <a:bodyPr/>
                    <a:lstStyle/>
                    <a:p>
                      <a:pPr algn="l">
                        <a:lnSpc>
                          <a:spcPct val="200000"/>
                        </a:lnSpc>
                        <a:spcBef>
                          <a:spcPts val="1200"/>
                        </a:spcBef>
                        <a:spcAft>
                          <a:spcPts val="0"/>
                        </a:spcAft>
                      </a:pPr>
                      <a:r>
                        <a:rPr lang="es-ES" sz="1100">
                          <a:effectLst/>
                        </a:rPr>
                        <a:t>Costo Oportunidad</a:t>
                      </a:r>
                      <a:endParaRPr lang="es-ES" sz="120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100">
                          <a:effectLst/>
                        </a:rPr>
                        <a:t>78.892</a:t>
                      </a:r>
                      <a:endParaRPr lang="es-ES" sz="1200">
                        <a:effectLst/>
                        <a:latin typeface="Times New Roman"/>
                        <a:ea typeface="Calibri"/>
                      </a:endParaRPr>
                    </a:p>
                  </a:txBody>
                  <a:tcPr marL="44450" marR="44450" marT="0" marB="0" anchor="b"/>
                </a:tc>
              </a:tr>
              <a:tr h="161925">
                <a:tc>
                  <a:txBody>
                    <a:bodyPr/>
                    <a:lstStyle/>
                    <a:p>
                      <a:pPr algn="l">
                        <a:lnSpc>
                          <a:spcPct val="200000"/>
                        </a:lnSpc>
                        <a:spcBef>
                          <a:spcPts val="1200"/>
                        </a:spcBef>
                        <a:spcAft>
                          <a:spcPts val="0"/>
                        </a:spcAft>
                      </a:pPr>
                      <a:r>
                        <a:rPr lang="es-ES" sz="1100">
                          <a:effectLst/>
                        </a:rPr>
                        <a:t>Costo Comercial</a:t>
                      </a:r>
                      <a:endParaRPr lang="es-ES" sz="120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100">
                          <a:effectLst/>
                        </a:rPr>
                        <a:t>150.000</a:t>
                      </a:r>
                      <a:endParaRPr lang="es-ES" sz="1200">
                        <a:effectLst/>
                        <a:latin typeface="Times New Roman"/>
                        <a:ea typeface="Calibri"/>
                      </a:endParaRPr>
                    </a:p>
                  </a:txBody>
                  <a:tcPr marL="44450" marR="44450" marT="0" marB="0" anchor="b"/>
                </a:tc>
              </a:tr>
              <a:tr h="161925">
                <a:tc>
                  <a:txBody>
                    <a:bodyPr/>
                    <a:lstStyle/>
                    <a:p>
                      <a:pPr algn="l">
                        <a:lnSpc>
                          <a:spcPct val="200000"/>
                        </a:lnSpc>
                        <a:spcBef>
                          <a:spcPts val="1200"/>
                        </a:spcBef>
                        <a:spcAft>
                          <a:spcPts val="0"/>
                        </a:spcAft>
                      </a:pPr>
                      <a:r>
                        <a:rPr lang="es-ES" sz="1100">
                          <a:effectLst/>
                        </a:rPr>
                        <a:t> Crecimiento Mensual </a:t>
                      </a:r>
                      <a:endParaRPr lang="es-ES" sz="120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100">
                          <a:effectLst/>
                        </a:rPr>
                        <a:t>        5.681.185   </a:t>
                      </a:r>
                      <a:endParaRPr lang="es-ES" sz="1200">
                        <a:effectLst/>
                        <a:latin typeface="Times New Roman"/>
                        <a:ea typeface="Calibri"/>
                      </a:endParaRPr>
                    </a:p>
                  </a:txBody>
                  <a:tcPr marL="44450" marR="44450" marT="0" marB="0" anchor="b"/>
                </a:tc>
              </a:tr>
              <a:tr h="161925">
                <a:tc>
                  <a:txBody>
                    <a:bodyPr/>
                    <a:lstStyle/>
                    <a:p>
                      <a:pPr algn="l">
                        <a:lnSpc>
                          <a:spcPct val="200000"/>
                        </a:lnSpc>
                        <a:spcBef>
                          <a:spcPts val="1200"/>
                        </a:spcBef>
                        <a:spcAft>
                          <a:spcPts val="0"/>
                        </a:spcAft>
                      </a:pPr>
                      <a:r>
                        <a:rPr lang="es-ES" sz="1100">
                          <a:effectLst/>
                        </a:rPr>
                        <a:t>Costo Total</a:t>
                      </a:r>
                      <a:endParaRPr lang="es-ES" sz="120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100" dirty="0">
                          <a:effectLst/>
                        </a:rPr>
                        <a:t>           228.892   </a:t>
                      </a:r>
                      <a:endParaRPr lang="es-ES" sz="1200" dirty="0">
                        <a:effectLst/>
                        <a:latin typeface="Times New Roman"/>
                        <a:ea typeface="Calibri"/>
                      </a:endParaRPr>
                    </a:p>
                  </a:txBody>
                  <a:tcPr marL="44450" marR="44450" marT="0" marB="0" anchor="b"/>
                </a:tc>
              </a:tr>
            </a:tbl>
          </a:graphicData>
        </a:graphic>
      </p:graphicFrame>
      <mc:AlternateContent xmlns:mc="http://schemas.openxmlformats.org/markup-compatibility/2006" xmlns:a14="http://schemas.microsoft.com/office/drawing/2010/main">
        <mc:Choice Requires="a14">
          <p:sp>
            <p:nvSpPr>
              <p:cNvPr id="6" name="5 Rectángulo"/>
              <p:cNvSpPr/>
              <p:nvPr/>
            </p:nvSpPr>
            <p:spPr>
              <a:xfrm>
                <a:off x="323528" y="4581128"/>
                <a:ext cx="2061718"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S" b="1" i="1">
                              <a:latin typeface="Cambria Math"/>
                            </a:rPr>
                          </m:ctrlPr>
                        </m:sSupPr>
                        <m:e>
                          <m:r>
                            <a:rPr lang="es-ES_tradnl" b="1" i="1">
                              <a:latin typeface="Cambria Math"/>
                            </a:rPr>
                            <m:t>𝑪</m:t>
                          </m:r>
                        </m:e>
                        <m:sup>
                          <m:r>
                            <a:rPr lang="es-ES_tradnl" b="1" i="1">
                              <a:latin typeface="Cambria Math"/>
                            </a:rPr>
                            <m:t>∗</m:t>
                          </m:r>
                        </m:sup>
                      </m:sSup>
                      <m:r>
                        <a:rPr lang="es-ES_tradnl" b="1" i="1">
                          <a:latin typeface="Cambria Math"/>
                        </a:rPr>
                        <m:t>=</m:t>
                      </m:r>
                      <m:r>
                        <a:rPr lang="es-ES_tradnl" b="1" i="1">
                          <a:latin typeface="Cambria Math"/>
                        </a:rPr>
                        <m:t>𝟗𝟑</m:t>
                      </m:r>
                      <m:r>
                        <a:rPr lang="es-ES_tradnl" b="1" i="1">
                          <a:latin typeface="Cambria Math"/>
                        </a:rPr>
                        <m:t>.</m:t>
                      </m:r>
                      <m:r>
                        <a:rPr lang="es-ES_tradnl" b="1" i="1">
                          <a:latin typeface="Cambria Math"/>
                        </a:rPr>
                        <m:t>𝟑𝟕𝟓</m:t>
                      </m:r>
                      <m:r>
                        <a:rPr lang="es-ES_tradnl" b="1" i="1">
                          <a:latin typeface="Cambria Math"/>
                        </a:rPr>
                        <m:t>.</m:t>
                      </m:r>
                      <m:r>
                        <a:rPr lang="es-ES_tradnl" b="1" i="1">
                          <a:latin typeface="Cambria Math"/>
                        </a:rPr>
                        <m:t>𝟗𝟖𝟏</m:t>
                      </m:r>
                    </m:oMath>
                  </m:oMathPara>
                </a14:m>
                <a:endParaRPr lang="es-ES" dirty="0"/>
              </a:p>
            </p:txBody>
          </p:sp>
        </mc:Choice>
        <mc:Fallback xmlns="">
          <p:sp>
            <p:nvSpPr>
              <p:cNvPr id="6" name="5 Rectángulo"/>
              <p:cNvSpPr>
                <a:spLocks noRot="1" noChangeAspect="1" noMove="1" noResize="1" noEditPoints="1" noAdjustHandles="1" noChangeArrowheads="1" noChangeShapeType="1" noTextEdit="1"/>
              </p:cNvSpPr>
              <p:nvPr/>
            </p:nvSpPr>
            <p:spPr>
              <a:xfrm>
                <a:off x="323528" y="4581128"/>
                <a:ext cx="2061718" cy="369332"/>
              </a:xfrm>
              <a:prstGeom prst="rect">
                <a:avLst/>
              </a:prstGeom>
              <a:blipFill rotWithShape="1">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323528" y="5085184"/>
                <a:ext cx="1827743"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rPr>
                        <m:t>𝑪𝑶</m:t>
                      </m:r>
                      <m:r>
                        <a:rPr lang="en-US" b="1" i="1">
                          <a:latin typeface="Cambria Math"/>
                        </a:rPr>
                        <m:t>= </m:t>
                      </m:r>
                      <m:r>
                        <a:rPr lang="en-US" b="1" i="1">
                          <a:latin typeface="Cambria Math"/>
                        </a:rPr>
                        <m:t>𝟏𝟎𝟖</m:t>
                      </m:r>
                      <m:r>
                        <a:rPr lang="en-US" b="1" i="1">
                          <a:latin typeface="Cambria Math"/>
                        </a:rPr>
                        <m:t>.</m:t>
                      </m:r>
                      <m:r>
                        <a:rPr lang="en-US" b="1" i="1">
                          <a:latin typeface="Cambria Math"/>
                        </a:rPr>
                        <m:t>𝟕𝟖𝟑</m:t>
                      </m:r>
                    </m:oMath>
                  </m:oMathPara>
                </a14:m>
                <a:endParaRPr lang="es-ES" dirty="0"/>
              </a:p>
            </p:txBody>
          </p:sp>
        </mc:Choice>
        <mc:Fallback xmlns="">
          <p:sp>
            <p:nvSpPr>
              <p:cNvPr id="7" name="6 Rectángulo"/>
              <p:cNvSpPr>
                <a:spLocks noRot="1" noChangeAspect="1" noMove="1" noResize="1" noEditPoints="1" noAdjustHandles="1" noChangeArrowheads="1" noChangeShapeType="1" noTextEdit="1"/>
              </p:cNvSpPr>
              <p:nvPr/>
            </p:nvSpPr>
            <p:spPr>
              <a:xfrm>
                <a:off x="323528" y="5085184"/>
                <a:ext cx="1827743" cy="369332"/>
              </a:xfrm>
              <a:prstGeom prst="rect">
                <a:avLst/>
              </a:prstGeom>
              <a:blipFill rotWithShape="1">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323528" y="5589240"/>
                <a:ext cx="1803699"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𝑪</m:t>
                      </m:r>
                      <m:r>
                        <a:rPr lang="es-ES" b="1" i="1" smtClean="0">
                          <a:latin typeface="Cambria Math"/>
                        </a:rPr>
                        <m:t>𝑪</m:t>
                      </m:r>
                      <m:r>
                        <a:rPr lang="en-US" b="1" i="1">
                          <a:latin typeface="Cambria Math"/>
                        </a:rPr>
                        <m:t>= </m:t>
                      </m:r>
                      <m:r>
                        <a:rPr lang="en-US" b="1" i="1">
                          <a:latin typeface="Cambria Math"/>
                        </a:rPr>
                        <m:t>𝟏𝟎𝟖</m:t>
                      </m:r>
                      <m:r>
                        <a:rPr lang="en-US" b="1" i="1">
                          <a:latin typeface="Cambria Math"/>
                        </a:rPr>
                        <m:t>.</m:t>
                      </m:r>
                      <m:r>
                        <a:rPr lang="en-US" b="1" i="1">
                          <a:latin typeface="Cambria Math"/>
                        </a:rPr>
                        <m:t>𝟕𝟖𝟑</m:t>
                      </m:r>
                    </m:oMath>
                  </m:oMathPara>
                </a14:m>
                <a:endParaRPr lang="es-ES" dirty="0"/>
              </a:p>
            </p:txBody>
          </p:sp>
        </mc:Choice>
        <mc:Fallback xmlns="">
          <p:sp>
            <p:nvSpPr>
              <p:cNvPr id="8" name="7 Rectángulo"/>
              <p:cNvSpPr>
                <a:spLocks noRot="1" noChangeAspect="1" noMove="1" noResize="1" noEditPoints="1" noAdjustHandles="1" noChangeArrowheads="1" noChangeShapeType="1" noTextEdit="1"/>
              </p:cNvSpPr>
              <p:nvPr/>
            </p:nvSpPr>
            <p:spPr>
              <a:xfrm>
                <a:off x="323528" y="5589240"/>
                <a:ext cx="1803699" cy="369332"/>
              </a:xfrm>
              <a:prstGeom prst="rect">
                <a:avLst/>
              </a:prstGeom>
              <a:blipFill rotWithShape="1">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320043" y="6093296"/>
                <a:ext cx="1906291"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rPr>
                        <m:t>𝑪𝑻</m:t>
                      </m:r>
                      <m:r>
                        <a:rPr lang="en-US" b="1" i="1">
                          <a:latin typeface="Cambria Math"/>
                        </a:rPr>
                        <m:t>=  </m:t>
                      </m:r>
                      <m:r>
                        <a:rPr lang="en-US" b="1" i="1">
                          <a:latin typeface="Cambria Math"/>
                        </a:rPr>
                        <m:t>𝟐𝟏𝟕</m:t>
                      </m:r>
                      <m:r>
                        <a:rPr lang="en-US" b="1" i="1">
                          <a:latin typeface="Cambria Math"/>
                        </a:rPr>
                        <m:t>.</m:t>
                      </m:r>
                      <m:r>
                        <a:rPr lang="en-US" b="1" i="1">
                          <a:latin typeface="Cambria Math"/>
                        </a:rPr>
                        <m:t>𝟓𝟔𝟔</m:t>
                      </m:r>
                      <m:r>
                        <a:rPr lang="en-US" b="1" i="1">
                          <a:latin typeface="Cambria Math"/>
                        </a:rPr>
                        <m:t> </m:t>
                      </m:r>
                    </m:oMath>
                  </m:oMathPara>
                </a14:m>
                <a:endParaRPr lang="es-ES" dirty="0"/>
              </a:p>
            </p:txBody>
          </p:sp>
        </mc:Choice>
        <mc:Fallback xmlns="">
          <p:sp>
            <p:nvSpPr>
              <p:cNvPr id="9" name="8 Rectángulo"/>
              <p:cNvSpPr>
                <a:spLocks noRot="1" noChangeAspect="1" noMove="1" noResize="1" noEditPoints="1" noAdjustHandles="1" noChangeArrowheads="1" noChangeShapeType="1" noTextEdit="1"/>
              </p:cNvSpPr>
              <p:nvPr/>
            </p:nvSpPr>
            <p:spPr>
              <a:xfrm>
                <a:off x="320043" y="6093296"/>
                <a:ext cx="1906291" cy="369332"/>
              </a:xfrm>
              <a:prstGeom prst="rect">
                <a:avLst/>
              </a:prstGeom>
              <a:blipFill rotWithShape="1">
                <a:blip r:embed="rId5"/>
                <a:stretch>
                  <a:fillRect/>
                </a:stretch>
              </a:blipFill>
            </p:spPr>
            <p:txBody>
              <a:bodyPr/>
              <a:lstStyle/>
              <a:p>
                <a:r>
                  <a:rPr lang="es-ES">
                    <a:noFill/>
                  </a:rPr>
                  <a:t> </a:t>
                </a:r>
              </a:p>
            </p:txBody>
          </p:sp>
        </mc:Fallback>
      </mc:AlternateContent>
      <p:graphicFrame>
        <p:nvGraphicFramePr>
          <p:cNvPr id="10" name="9 Tabla"/>
          <p:cNvGraphicFramePr>
            <a:graphicFrameLocks noGrp="1"/>
          </p:cNvGraphicFramePr>
          <p:nvPr>
            <p:extLst>
              <p:ext uri="{D42A27DB-BD31-4B8C-83A1-F6EECF244321}">
                <p14:modId xmlns:p14="http://schemas.microsoft.com/office/powerpoint/2010/main" val="78067667"/>
              </p:ext>
            </p:extLst>
          </p:nvPr>
        </p:nvGraphicFramePr>
        <p:xfrm>
          <a:off x="2987824" y="1466977"/>
          <a:ext cx="5927190" cy="5029200"/>
        </p:xfrm>
        <a:graphic>
          <a:graphicData uri="http://schemas.openxmlformats.org/drawingml/2006/table">
            <a:tbl>
              <a:tblPr firstRow="1" firstCol="1" bandRow="1">
                <a:tableStyleId>{B301B821-A1FF-4177-AEE7-76D212191A09}</a:tableStyleId>
              </a:tblPr>
              <a:tblGrid>
                <a:gridCol w="863308"/>
                <a:gridCol w="1017930"/>
                <a:gridCol w="1043701"/>
                <a:gridCol w="1185438"/>
                <a:gridCol w="940620"/>
                <a:gridCol w="876193"/>
              </a:tblGrid>
              <a:tr h="301731">
                <a:tc>
                  <a:txBody>
                    <a:bodyPr/>
                    <a:lstStyle/>
                    <a:p>
                      <a:pPr algn="ctr">
                        <a:lnSpc>
                          <a:spcPct val="200000"/>
                        </a:lnSpc>
                        <a:spcBef>
                          <a:spcPts val="1200"/>
                        </a:spcBef>
                        <a:spcAft>
                          <a:spcPts val="0"/>
                        </a:spcAft>
                      </a:pPr>
                      <a:r>
                        <a:rPr lang="es-ES" sz="1100" dirty="0">
                          <a:effectLst/>
                        </a:rPr>
                        <a:t>Mes</a:t>
                      </a:r>
                      <a:endParaRPr lang="es-ES" sz="1100" dirty="0">
                        <a:effectLst/>
                        <a:latin typeface="Times New Roman"/>
                        <a:ea typeface="Calibri"/>
                      </a:endParaRPr>
                    </a:p>
                  </a:txBody>
                  <a:tcPr marL="44002" marR="44002" marT="0" marB="0" anchor="ctr"/>
                </a:tc>
                <a:tc>
                  <a:txBody>
                    <a:bodyPr/>
                    <a:lstStyle/>
                    <a:p>
                      <a:pPr algn="ctr">
                        <a:lnSpc>
                          <a:spcPct val="200000"/>
                        </a:lnSpc>
                        <a:spcBef>
                          <a:spcPts val="1200"/>
                        </a:spcBef>
                        <a:spcAft>
                          <a:spcPts val="0"/>
                        </a:spcAft>
                      </a:pPr>
                      <a:r>
                        <a:rPr lang="es-ES" sz="1100" dirty="0">
                          <a:effectLst/>
                        </a:rPr>
                        <a:t>Saldo inicial </a:t>
                      </a:r>
                      <a:endParaRPr lang="es-ES" sz="1100" dirty="0">
                        <a:effectLst/>
                        <a:latin typeface="Times New Roman"/>
                        <a:ea typeface="Calibri"/>
                      </a:endParaRPr>
                    </a:p>
                  </a:txBody>
                  <a:tcPr marL="44002" marR="44002" marT="0" marB="0" anchor="b"/>
                </a:tc>
                <a:tc>
                  <a:txBody>
                    <a:bodyPr/>
                    <a:lstStyle/>
                    <a:p>
                      <a:pPr algn="ctr">
                        <a:lnSpc>
                          <a:spcPct val="200000"/>
                        </a:lnSpc>
                        <a:spcBef>
                          <a:spcPts val="1200"/>
                        </a:spcBef>
                        <a:spcAft>
                          <a:spcPts val="0"/>
                        </a:spcAft>
                      </a:pPr>
                      <a:r>
                        <a:rPr lang="es-ES" sz="1100">
                          <a:effectLst/>
                        </a:rPr>
                        <a:t>Saldo medio</a:t>
                      </a:r>
                      <a:endParaRPr lang="es-ES" sz="1100">
                        <a:effectLst/>
                        <a:latin typeface="Times New Roman"/>
                        <a:ea typeface="Calibri"/>
                      </a:endParaRPr>
                    </a:p>
                  </a:txBody>
                  <a:tcPr marL="44002" marR="44002" marT="0" marB="0" anchor="b"/>
                </a:tc>
                <a:tc>
                  <a:txBody>
                    <a:bodyPr/>
                    <a:lstStyle/>
                    <a:p>
                      <a:pPr algn="ctr">
                        <a:lnSpc>
                          <a:spcPct val="200000"/>
                        </a:lnSpc>
                        <a:spcBef>
                          <a:spcPts val="1200"/>
                        </a:spcBef>
                        <a:spcAft>
                          <a:spcPts val="0"/>
                        </a:spcAft>
                      </a:pPr>
                      <a:r>
                        <a:rPr lang="es-ES" sz="1100">
                          <a:effectLst/>
                        </a:rPr>
                        <a:t>Costo de</a:t>
                      </a:r>
                      <a:endParaRPr lang="es-ES" sz="1100">
                        <a:effectLst/>
                        <a:latin typeface="Times New Roman"/>
                        <a:ea typeface="Calibri"/>
                      </a:endParaRPr>
                    </a:p>
                  </a:txBody>
                  <a:tcPr marL="44002" marR="44002" marT="0" marB="0" anchor="b"/>
                </a:tc>
                <a:tc>
                  <a:txBody>
                    <a:bodyPr/>
                    <a:lstStyle/>
                    <a:p>
                      <a:pPr algn="ctr">
                        <a:lnSpc>
                          <a:spcPct val="200000"/>
                        </a:lnSpc>
                        <a:spcBef>
                          <a:spcPts val="1200"/>
                        </a:spcBef>
                        <a:spcAft>
                          <a:spcPts val="0"/>
                        </a:spcAft>
                      </a:pPr>
                      <a:r>
                        <a:rPr lang="es-ES" sz="1100">
                          <a:effectLst/>
                        </a:rPr>
                        <a:t>Costos</a:t>
                      </a:r>
                      <a:endParaRPr lang="es-ES" sz="1100">
                        <a:effectLst/>
                        <a:latin typeface="Times New Roman"/>
                        <a:ea typeface="Calibri"/>
                      </a:endParaRPr>
                    </a:p>
                  </a:txBody>
                  <a:tcPr marL="44002" marR="44002" marT="0" marB="0" anchor="b"/>
                </a:tc>
                <a:tc>
                  <a:txBody>
                    <a:bodyPr/>
                    <a:lstStyle/>
                    <a:p>
                      <a:pPr algn="ctr">
                        <a:lnSpc>
                          <a:spcPct val="200000"/>
                        </a:lnSpc>
                        <a:spcBef>
                          <a:spcPts val="1200"/>
                        </a:spcBef>
                        <a:spcAft>
                          <a:spcPts val="0"/>
                        </a:spcAft>
                      </a:pPr>
                      <a:r>
                        <a:rPr lang="es-ES" sz="1100">
                          <a:effectLst/>
                        </a:rPr>
                        <a:t>Costo</a:t>
                      </a:r>
                      <a:endParaRPr lang="es-ES" sz="1100">
                        <a:effectLst/>
                        <a:latin typeface="Times New Roman"/>
                        <a:ea typeface="Calibri"/>
                      </a:endParaRPr>
                    </a:p>
                  </a:txBody>
                  <a:tcPr marL="44002" marR="44002" marT="0" marB="0" anchor="b"/>
                </a:tc>
              </a:tr>
              <a:tr h="301731">
                <a:tc>
                  <a:txBody>
                    <a:bodyPr/>
                    <a:lstStyle/>
                    <a:p>
                      <a:endParaRPr lang="es-ES" sz="1100">
                        <a:effectLst/>
                        <a:latin typeface="Calibri"/>
                      </a:endParaRPr>
                    </a:p>
                  </a:txBody>
                  <a:tcPr marL="44002" marR="44002" marT="0" marB="0" anchor="ctr"/>
                </a:tc>
                <a:tc>
                  <a:txBody>
                    <a:bodyPr/>
                    <a:lstStyle/>
                    <a:p>
                      <a:pPr algn="ctr">
                        <a:lnSpc>
                          <a:spcPct val="200000"/>
                        </a:lnSpc>
                        <a:spcBef>
                          <a:spcPts val="1200"/>
                        </a:spcBef>
                        <a:spcAft>
                          <a:spcPts val="0"/>
                        </a:spcAft>
                      </a:pPr>
                      <a:r>
                        <a:rPr lang="es-ES" sz="1100" dirty="0">
                          <a:effectLst/>
                        </a:rPr>
                        <a:t>de efectivo</a:t>
                      </a:r>
                      <a:endParaRPr lang="es-ES" sz="1100" dirty="0">
                        <a:effectLst/>
                        <a:latin typeface="Times New Roman"/>
                        <a:ea typeface="Calibri"/>
                      </a:endParaRPr>
                    </a:p>
                  </a:txBody>
                  <a:tcPr marL="44002" marR="44002" marT="0" marB="0" anchor="b"/>
                </a:tc>
                <a:tc>
                  <a:txBody>
                    <a:bodyPr/>
                    <a:lstStyle/>
                    <a:p>
                      <a:pPr algn="ctr">
                        <a:lnSpc>
                          <a:spcPct val="200000"/>
                        </a:lnSpc>
                        <a:spcBef>
                          <a:spcPts val="1200"/>
                        </a:spcBef>
                        <a:spcAft>
                          <a:spcPts val="0"/>
                        </a:spcAft>
                      </a:pPr>
                      <a:r>
                        <a:rPr lang="es-ES" sz="1100">
                          <a:effectLst/>
                        </a:rPr>
                        <a:t>efectivo</a:t>
                      </a:r>
                      <a:endParaRPr lang="es-ES" sz="1100">
                        <a:effectLst/>
                        <a:latin typeface="Times New Roman"/>
                        <a:ea typeface="Calibri"/>
                      </a:endParaRPr>
                    </a:p>
                  </a:txBody>
                  <a:tcPr marL="44002" marR="44002" marT="0" marB="0" anchor="b"/>
                </a:tc>
                <a:tc>
                  <a:txBody>
                    <a:bodyPr/>
                    <a:lstStyle/>
                    <a:p>
                      <a:pPr algn="ctr">
                        <a:lnSpc>
                          <a:spcPct val="200000"/>
                        </a:lnSpc>
                        <a:spcBef>
                          <a:spcPts val="1200"/>
                        </a:spcBef>
                        <a:spcAft>
                          <a:spcPts val="0"/>
                        </a:spcAft>
                      </a:pPr>
                      <a:r>
                        <a:rPr lang="es-ES" sz="1100">
                          <a:effectLst/>
                        </a:rPr>
                        <a:t>oportunidad</a:t>
                      </a:r>
                      <a:endParaRPr lang="es-ES" sz="1100">
                        <a:effectLst/>
                        <a:latin typeface="Times New Roman"/>
                        <a:ea typeface="Calibri"/>
                      </a:endParaRPr>
                    </a:p>
                  </a:txBody>
                  <a:tcPr marL="44002" marR="44002" marT="0" marB="0" anchor="b"/>
                </a:tc>
                <a:tc>
                  <a:txBody>
                    <a:bodyPr/>
                    <a:lstStyle/>
                    <a:p>
                      <a:pPr algn="ctr">
                        <a:lnSpc>
                          <a:spcPct val="200000"/>
                        </a:lnSpc>
                        <a:spcBef>
                          <a:spcPts val="1200"/>
                        </a:spcBef>
                        <a:spcAft>
                          <a:spcPts val="0"/>
                        </a:spcAft>
                      </a:pPr>
                      <a:r>
                        <a:rPr lang="es-ES" sz="1100">
                          <a:effectLst/>
                        </a:rPr>
                        <a:t>comercial</a:t>
                      </a:r>
                      <a:endParaRPr lang="es-ES" sz="1100">
                        <a:effectLst/>
                        <a:latin typeface="Times New Roman"/>
                        <a:ea typeface="Calibri"/>
                      </a:endParaRPr>
                    </a:p>
                  </a:txBody>
                  <a:tcPr marL="44002" marR="44002" marT="0" marB="0" anchor="b"/>
                </a:tc>
                <a:tc>
                  <a:txBody>
                    <a:bodyPr/>
                    <a:lstStyle/>
                    <a:p>
                      <a:pPr algn="ctr">
                        <a:lnSpc>
                          <a:spcPct val="200000"/>
                        </a:lnSpc>
                        <a:spcBef>
                          <a:spcPts val="1200"/>
                        </a:spcBef>
                        <a:spcAft>
                          <a:spcPts val="0"/>
                        </a:spcAft>
                      </a:pPr>
                      <a:r>
                        <a:rPr lang="es-ES" sz="1100">
                          <a:effectLst/>
                        </a:rPr>
                        <a:t>total</a:t>
                      </a:r>
                      <a:endParaRPr lang="es-ES" sz="1100">
                        <a:effectLst/>
                        <a:latin typeface="Times New Roman"/>
                        <a:ea typeface="Calibri"/>
                      </a:endParaRPr>
                    </a:p>
                  </a:txBody>
                  <a:tcPr marL="44002" marR="44002" marT="0" marB="0" anchor="b"/>
                </a:tc>
              </a:tr>
              <a:tr h="301731">
                <a:tc>
                  <a:txBody>
                    <a:bodyPr/>
                    <a:lstStyle/>
                    <a:p>
                      <a:pPr algn="ctr">
                        <a:lnSpc>
                          <a:spcPct val="200000"/>
                        </a:lnSpc>
                        <a:spcBef>
                          <a:spcPts val="1200"/>
                        </a:spcBef>
                        <a:spcAft>
                          <a:spcPts val="0"/>
                        </a:spcAft>
                      </a:pPr>
                      <a:r>
                        <a:rPr lang="es-ES" sz="1100">
                          <a:effectLst/>
                        </a:rPr>
                        <a:t> </a:t>
                      </a:r>
                      <a:endParaRPr lang="es-ES" sz="1100">
                        <a:effectLst/>
                        <a:latin typeface="Times New Roman"/>
                        <a:ea typeface="Calibri"/>
                      </a:endParaRPr>
                    </a:p>
                  </a:txBody>
                  <a:tcPr marL="44002" marR="44002" marT="0" marB="0" anchor="ctr"/>
                </a:tc>
                <a:tc>
                  <a:txBody>
                    <a:bodyPr/>
                    <a:lstStyle/>
                    <a:p>
                      <a:pPr algn="ctr">
                        <a:lnSpc>
                          <a:spcPct val="200000"/>
                        </a:lnSpc>
                        <a:spcBef>
                          <a:spcPts val="1200"/>
                        </a:spcBef>
                        <a:spcAft>
                          <a:spcPts val="0"/>
                        </a:spcAft>
                      </a:pPr>
                      <a:r>
                        <a:rPr lang="es-ES" sz="1100">
                          <a:effectLst/>
                        </a:rPr>
                        <a:t>C</a:t>
                      </a:r>
                      <a:endParaRPr lang="es-ES" sz="1100">
                        <a:effectLst/>
                        <a:latin typeface="Times New Roman"/>
                        <a:ea typeface="Calibri"/>
                      </a:endParaRPr>
                    </a:p>
                  </a:txBody>
                  <a:tcPr marL="44002" marR="44002" marT="0" marB="0" anchor="b"/>
                </a:tc>
                <a:tc>
                  <a:txBody>
                    <a:bodyPr/>
                    <a:lstStyle/>
                    <a:p>
                      <a:pPr algn="ctr">
                        <a:lnSpc>
                          <a:spcPct val="200000"/>
                        </a:lnSpc>
                        <a:spcBef>
                          <a:spcPts val="1200"/>
                        </a:spcBef>
                        <a:spcAft>
                          <a:spcPts val="0"/>
                        </a:spcAft>
                      </a:pPr>
                      <a:r>
                        <a:rPr lang="es-ES" sz="1100">
                          <a:effectLst/>
                        </a:rPr>
                        <a:t>C/2</a:t>
                      </a:r>
                      <a:endParaRPr lang="es-ES" sz="1100">
                        <a:effectLst/>
                        <a:latin typeface="Times New Roman"/>
                        <a:ea typeface="Calibri"/>
                      </a:endParaRPr>
                    </a:p>
                  </a:txBody>
                  <a:tcPr marL="44002" marR="44002" marT="0" marB="0" anchor="b"/>
                </a:tc>
                <a:tc>
                  <a:txBody>
                    <a:bodyPr/>
                    <a:lstStyle/>
                    <a:p>
                      <a:pPr algn="ctr">
                        <a:lnSpc>
                          <a:spcPct val="200000"/>
                        </a:lnSpc>
                        <a:spcBef>
                          <a:spcPts val="1200"/>
                        </a:spcBef>
                        <a:spcAft>
                          <a:spcPts val="0"/>
                        </a:spcAft>
                      </a:pPr>
                      <a:r>
                        <a:rPr lang="es-ES" sz="1100">
                          <a:effectLst/>
                        </a:rPr>
                        <a:t>CO=(C/2)*K</a:t>
                      </a:r>
                      <a:endParaRPr lang="es-ES" sz="1100">
                        <a:effectLst/>
                        <a:latin typeface="Times New Roman"/>
                        <a:ea typeface="Calibri"/>
                      </a:endParaRPr>
                    </a:p>
                  </a:txBody>
                  <a:tcPr marL="44002" marR="44002" marT="0" marB="0" anchor="b"/>
                </a:tc>
                <a:tc>
                  <a:txBody>
                    <a:bodyPr/>
                    <a:lstStyle/>
                    <a:p>
                      <a:pPr algn="ctr">
                        <a:lnSpc>
                          <a:spcPct val="200000"/>
                        </a:lnSpc>
                        <a:spcBef>
                          <a:spcPts val="1200"/>
                        </a:spcBef>
                        <a:spcAft>
                          <a:spcPts val="0"/>
                        </a:spcAft>
                      </a:pPr>
                      <a:r>
                        <a:rPr lang="es-ES" sz="1100">
                          <a:effectLst/>
                        </a:rPr>
                        <a:t>CC=(T/C)*F</a:t>
                      </a:r>
                      <a:endParaRPr lang="es-ES" sz="1100">
                        <a:effectLst/>
                        <a:latin typeface="Times New Roman"/>
                        <a:ea typeface="Calibri"/>
                      </a:endParaRPr>
                    </a:p>
                  </a:txBody>
                  <a:tcPr marL="44002" marR="44002" marT="0" marB="0" anchor="b"/>
                </a:tc>
                <a:tc>
                  <a:txBody>
                    <a:bodyPr/>
                    <a:lstStyle/>
                    <a:p>
                      <a:pPr algn="ctr">
                        <a:lnSpc>
                          <a:spcPct val="200000"/>
                        </a:lnSpc>
                        <a:spcBef>
                          <a:spcPts val="1200"/>
                        </a:spcBef>
                        <a:spcAft>
                          <a:spcPts val="0"/>
                        </a:spcAft>
                      </a:pPr>
                      <a:r>
                        <a:rPr lang="es-ES" sz="1100">
                          <a:effectLst/>
                        </a:rPr>
                        <a:t>CT</a:t>
                      </a:r>
                      <a:endParaRPr lang="es-ES" sz="1100">
                        <a:effectLst/>
                        <a:latin typeface="Times New Roman"/>
                        <a:ea typeface="Calibri"/>
                      </a:endParaRPr>
                    </a:p>
                  </a:txBody>
                  <a:tcPr marL="44002" marR="44002" marT="0" marB="0" anchor="b"/>
                </a:tc>
              </a:tr>
              <a:tr h="301731">
                <a:tc>
                  <a:txBody>
                    <a:bodyPr/>
                    <a:lstStyle/>
                    <a:p>
                      <a:pPr algn="ctr">
                        <a:lnSpc>
                          <a:spcPct val="200000"/>
                        </a:lnSpc>
                        <a:spcBef>
                          <a:spcPts val="1200"/>
                        </a:spcBef>
                        <a:spcAft>
                          <a:spcPts val="0"/>
                        </a:spcAft>
                      </a:pPr>
                      <a:r>
                        <a:rPr lang="es-ES" sz="1100">
                          <a:effectLst/>
                        </a:rPr>
                        <a:t>Enero</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67.718.140</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33.859.070</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78.892</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150.000</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228.892</a:t>
                      </a:r>
                      <a:endParaRPr lang="es-ES" sz="1100">
                        <a:effectLst/>
                        <a:latin typeface="Times New Roman"/>
                        <a:ea typeface="Calibri"/>
                      </a:endParaRPr>
                    </a:p>
                  </a:txBody>
                  <a:tcPr marL="44002" marR="44002" marT="0" marB="0" anchor="b"/>
                </a:tc>
              </a:tr>
              <a:tr h="301731">
                <a:tc>
                  <a:txBody>
                    <a:bodyPr/>
                    <a:lstStyle/>
                    <a:p>
                      <a:pPr algn="ctr">
                        <a:lnSpc>
                          <a:spcPct val="200000"/>
                        </a:lnSpc>
                        <a:spcBef>
                          <a:spcPts val="1200"/>
                        </a:spcBef>
                        <a:spcAft>
                          <a:spcPts val="0"/>
                        </a:spcAft>
                      </a:pPr>
                      <a:r>
                        <a:rPr lang="es-ES" sz="1100">
                          <a:effectLst/>
                        </a:rPr>
                        <a:t>Febrero</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dirty="0">
                          <a:effectLst/>
                        </a:rPr>
                        <a:t>73.399.325</a:t>
                      </a:r>
                      <a:endParaRPr lang="es-ES" sz="1100" dirty="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36.699.662</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85.510</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138.390</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223.900</a:t>
                      </a:r>
                      <a:endParaRPr lang="es-ES" sz="1100">
                        <a:effectLst/>
                        <a:latin typeface="Times New Roman"/>
                        <a:ea typeface="Calibri"/>
                      </a:endParaRPr>
                    </a:p>
                  </a:txBody>
                  <a:tcPr marL="44002" marR="44002" marT="0" marB="0" anchor="b"/>
                </a:tc>
              </a:tr>
              <a:tr h="301731">
                <a:tc>
                  <a:txBody>
                    <a:bodyPr/>
                    <a:lstStyle/>
                    <a:p>
                      <a:pPr algn="ctr">
                        <a:lnSpc>
                          <a:spcPct val="200000"/>
                        </a:lnSpc>
                        <a:spcBef>
                          <a:spcPts val="1200"/>
                        </a:spcBef>
                        <a:spcAft>
                          <a:spcPts val="0"/>
                        </a:spcAft>
                      </a:pPr>
                      <a:r>
                        <a:rPr lang="es-ES" sz="1100">
                          <a:effectLst/>
                        </a:rPr>
                        <a:t>Marzo</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79.080.510</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39.540.255</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92.129</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128.448</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220.577</a:t>
                      </a:r>
                      <a:endParaRPr lang="es-ES" sz="1100">
                        <a:effectLst/>
                        <a:latin typeface="Times New Roman"/>
                        <a:ea typeface="Calibri"/>
                      </a:endParaRPr>
                    </a:p>
                  </a:txBody>
                  <a:tcPr marL="44002" marR="44002" marT="0" marB="0" anchor="b"/>
                </a:tc>
              </a:tr>
              <a:tr h="301731">
                <a:tc>
                  <a:txBody>
                    <a:bodyPr/>
                    <a:lstStyle/>
                    <a:p>
                      <a:pPr algn="ctr">
                        <a:lnSpc>
                          <a:spcPct val="200000"/>
                        </a:lnSpc>
                        <a:spcBef>
                          <a:spcPts val="1200"/>
                        </a:spcBef>
                        <a:spcAft>
                          <a:spcPts val="0"/>
                        </a:spcAft>
                      </a:pPr>
                      <a:r>
                        <a:rPr lang="es-ES" sz="1100">
                          <a:effectLst/>
                        </a:rPr>
                        <a:t>Abril</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dirty="0">
                          <a:effectLst/>
                        </a:rPr>
                        <a:t>84.761.695</a:t>
                      </a:r>
                      <a:endParaRPr lang="es-ES" sz="1100" dirty="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42.380.847</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98.747</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119.839</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218.586</a:t>
                      </a:r>
                      <a:endParaRPr lang="es-ES" sz="1100">
                        <a:effectLst/>
                        <a:latin typeface="Times New Roman"/>
                        <a:ea typeface="Calibri"/>
                      </a:endParaRPr>
                    </a:p>
                  </a:txBody>
                  <a:tcPr marL="44002" marR="44002" marT="0" marB="0" anchor="b"/>
                </a:tc>
              </a:tr>
              <a:tr h="301731">
                <a:tc>
                  <a:txBody>
                    <a:bodyPr/>
                    <a:lstStyle/>
                    <a:p>
                      <a:pPr algn="ctr">
                        <a:lnSpc>
                          <a:spcPct val="200000"/>
                        </a:lnSpc>
                        <a:spcBef>
                          <a:spcPts val="1200"/>
                        </a:spcBef>
                        <a:spcAft>
                          <a:spcPts val="0"/>
                        </a:spcAft>
                      </a:pPr>
                      <a:r>
                        <a:rPr lang="es-ES" sz="1100">
                          <a:effectLst/>
                        </a:rPr>
                        <a:t>Mayo</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90.442.879</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45.221.440</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105.366</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112.311</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217.677</a:t>
                      </a:r>
                      <a:endParaRPr lang="es-ES" sz="1100">
                        <a:effectLst/>
                        <a:latin typeface="Times New Roman"/>
                        <a:ea typeface="Calibri"/>
                      </a:endParaRPr>
                    </a:p>
                  </a:txBody>
                  <a:tcPr marL="44002" marR="44002" marT="0" marB="0" anchor="b"/>
                </a:tc>
              </a:tr>
              <a:tr h="301731">
                <a:tc>
                  <a:txBody>
                    <a:bodyPr/>
                    <a:lstStyle/>
                    <a:p>
                      <a:pPr algn="ctr">
                        <a:lnSpc>
                          <a:spcPct val="200000"/>
                        </a:lnSpc>
                        <a:spcBef>
                          <a:spcPts val="1200"/>
                        </a:spcBef>
                        <a:spcAft>
                          <a:spcPts val="0"/>
                        </a:spcAft>
                      </a:pPr>
                      <a:r>
                        <a:rPr lang="es-ES" sz="1100">
                          <a:effectLst/>
                        </a:rPr>
                        <a:t>Junio</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96.124.064</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48.062.032</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111.985</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105.673</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217.658</a:t>
                      </a:r>
                      <a:endParaRPr lang="es-ES" sz="1100">
                        <a:effectLst/>
                        <a:latin typeface="Times New Roman"/>
                        <a:ea typeface="Calibri"/>
                      </a:endParaRPr>
                    </a:p>
                  </a:txBody>
                  <a:tcPr marL="44002" marR="44002" marT="0" marB="0" anchor="b"/>
                </a:tc>
              </a:tr>
              <a:tr h="301731">
                <a:tc>
                  <a:txBody>
                    <a:bodyPr/>
                    <a:lstStyle/>
                    <a:p>
                      <a:pPr algn="ctr">
                        <a:lnSpc>
                          <a:spcPct val="200000"/>
                        </a:lnSpc>
                        <a:spcBef>
                          <a:spcPts val="1200"/>
                        </a:spcBef>
                        <a:spcAft>
                          <a:spcPts val="0"/>
                        </a:spcAft>
                      </a:pPr>
                      <a:r>
                        <a:rPr lang="es-ES" sz="1100">
                          <a:effectLst/>
                        </a:rPr>
                        <a:t>Julio</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101.805.249</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50.902.624</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118.603</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99.776</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218.379</a:t>
                      </a:r>
                      <a:endParaRPr lang="es-ES" sz="1100">
                        <a:effectLst/>
                        <a:latin typeface="Times New Roman"/>
                        <a:ea typeface="Calibri"/>
                      </a:endParaRPr>
                    </a:p>
                  </a:txBody>
                  <a:tcPr marL="44002" marR="44002" marT="0" marB="0" anchor="b"/>
                </a:tc>
              </a:tr>
              <a:tr h="301731">
                <a:tc>
                  <a:txBody>
                    <a:bodyPr/>
                    <a:lstStyle/>
                    <a:p>
                      <a:pPr algn="ctr">
                        <a:lnSpc>
                          <a:spcPct val="200000"/>
                        </a:lnSpc>
                        <a:spcBef>
                          <a:spcPts val="1200"/>
                        </a:spcBef>
                        <a:spcAft>
                          <a:spcPts val="0"/>
                        </a:spcAft>
                      </a:pPr>
                      <a:r>
                        <a:rPr lang="es-ES" sz="1100">
                          <a:effectLst/>
                        </a:rPr>
                        <a:t>Agosto</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107.486.434</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53.743.217</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125.222</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94.502</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219.724</a:t>
                      </a:r>
                      <a:endParaRPr lang="es-ES" sz="1100">
                        <a:effectLst/>
                        <a:latin typeface="Times New Roman"/>
                        <a:ea typeface="Calibri"/>
                      </a:endParaRPr>
                    </a:p>
                  </a:txBody>
                  <a:tcPr marL="44002" marR="44002" marT="0" marB="0" anchor="b"/>
                </a:tc>
              </a:tr>
              <a:tr h="301731">
                <a:tc>
                  <a:txBody>
                    <a:bodyPr/>
                    <a:lstStyle/>
                    <a:p>
                      <a:pPr algn="ctr">
                        <a:lnSpc>
                          <a:spcPct val="200000"/>
                        </a:lnSpc>
                        <a:spcBef>
                          <a:spcPts val="1200"/>
                        </a:spcBef>
                        <a:spcAft>
                          <a:spcPts val="0"/>
                        </a:spcAft>
                      </a:pPr>
                      <a:r>
                        <a:rPr lang="es-ES" sz="1100">
                          <a:effectLst/>
                        </a:rPr>
                        <a:t>Septiembre</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113.167.619</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56.583.809</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131.840</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89.758</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221.598</a:t>
                      </a:r>
                      <a:endParaRPr lang="es-ES" sz="1100">
                        <a:effectLst/>
                        <a:latin typeface="Times New Roman"/>
                        <a:ea typeface="Calibri"/>
                      </a:endParaRPr>
                    </a:p>
                  </a:txBody>
                  <a:tcPr marL="44002" marR="44002" marT="0" marB="0" anchor="b"/>
                </a:tc>
              </a:tr>
              <a:tr h="301731">
                <a:tc>
                  <a:txBody>
                    <a:bodyPr/>
                    <a:lstStyle/>
                    <a:p>
                      <a:pPr algn="ctr">
                        <a:lnSpc>
                          <a:spcPct val="200000"/>
                        </a:lnSpc>
                        <a:spcBef>
                          <a:spcPts val="1200"/>
                        </a:spcBef>
                        <a:spcAft>
                          <a:spcPts val="0"/>
                        </a:spcAft>
                      </a:pPr>
                      <a:r>
                        <a:rPr lang="es-ES" sz="1100">
                          <a:effectLst/>
                        </a:rPr>
                        <a:t>Octubre</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118.848.803</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59.424.402</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138.459</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dirty="0">
                          <a:effectLst/>
                        </a:rPr>
                        <a:t>85.468</a:t>
                      </a:r>
                      <a:endParaRPr lang="es-ES" sz="1100" dirty="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223.926</a:t>
                      </a:r>
                      <a:endParaRPr lang="es-ES" sz="1100">
                        <a:effectLst/>
                        <a:latin typeface="Times New Roman"/>
                        <a:ea typeface="Calibri"/>
                      </a:endParaRPr>
                    </a:p>
                  </a:txBody>
                  <a:tcPr marL="44002" marR="44002" marT="0" marB="0" anchor="b"/>
                </a:tc>
              </a:tr>
              <a:tr h="301731">
                <a:tc>
                  <a:txBody>
                    <a:bodyPr/>
                    <a:lstStyle/>
                    <a:p>
                      <a:pPr algn="ctr">
                        <a:lnSpc>
                          <a:spcPct val="200000"/>
                        </a:lnSpc>
                        <a:spcBef>
                          <a:spcPts val="1200"/>
                        </a:spcBef>
                        <a:spcAft>
                          <a:spcPts val="0"/>
                        </a:spcAft>
                      </a:pPr>
                      <a:r>
                        <a:rPr lang="es-ES" sz="1100">
                          <a:effectLst/>
                        </a:rPr>
                        <a:t>Noviembre</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124.529.988</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62.264.994</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145.077</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81.568</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226.646</a:t>
                      </a:r>
                      <a:endParaRPr lang="es-ES" sz="1100">
                        <a:effectLst/>
                        <a:latin typeface="Times New Roman"/>
                        <a:ea typeface="Calibri"/>
                      </a:endParaRPr>
                    </a:p>
                  </a:txBody>
                  <a:tcPr marL="44002" marR="44002" marT="0" marB="0" anchor="b"/>
                </a:tc>
              </a:tr>
              <a:tr h="301731">
                <a:tc>
                  <a:txBody>
                    <a:bodyPr/>
                    <a:lstStyle/>
                    <a:p>
                      <a:pPr algn="ctr">
                        <a:lnSpc>
                          <a:spcPct val="200000"/>
                        </a:lnSpc>
                        <a:spcBef>
                          <a:spcPts val="1200"/>
                        </a:spcBef>
                        <a:spcAft>
                          <a:spcPts val="0"/>
                        </a:spcAft>
                      </a:pPr>
                      <a:r>
                        <a:rPr lang="es-ES" sz="1100">
                          <a:effectLst/>
                        </a:rPr>
                        <a:t>Diciembre</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130.211.173</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65.105.586</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151.696</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a:effectLst/>
                        </a:rPr>
                        <a:t>78.010</a:t>
                      </a:r>
                      <a:endParaRPr lang="es-ES" sz="1100">
                        <a:effectLst/>
                        <a:latin typeface="Times New Roman"/>
                        <a:ea typeface="Calibri"/>
                      </a:endParaRPr>
                    </a:p>
                  </a:txBody>
                  <a:tcPr marL="44002" marR="44002" marT="0" marB="0" anchor="b"/>
                </a:tc>
                <a:tc>
                  <a:txBody>
                    <a:bodyPr/>
                    <a:lstStyle/>
                    <a:p>
                      <a:pPr algn="r">
                        <a:lnSpc>
                          <a:spcPct val="200000"/>
                        </a:lnSpc>
                        <a:spcBef>
                          <a:spcPts val="1200"/>
                        </a:spcBef>
                        <a:spcAft>
                          <a:spcPts val="0"/>
                        </a:spcAft>
                      </a:pPr>
                      <a:r>
                        <a:rPr lang="es-ES" sz="1100" dirty="0">
                          <a:effectLst/>
                        </a:rPr>
                        <a:t>229.706</a:t>
                      </a:r>
                      <a:endParaRPr lang="es-ES" sz="1100" dirty="0">
                        <a:effectLst/>
                        <a:latin typeface="Times New Roman"/>
                        <a:ea typeface="Calibri"/>
                      </a:endParaRPr>
                    </a:p>
                  </a:txBody>
                  <a:tcPr marL="44002" marR="44002" marT="0" marB="0" anchor="b"/>
                </a:tc>
              </a:tr>
            </a:tbl>
          </a:graphicData>
        </a:graphic>
      </p:graphicFrame>
    </p:spTree>
    <p:extLst>
      <p:ext uri="{BB962C8B-B14F-4D97-AF65-F5344CB8AC3E}">
        <p14:creationId xmlns:p14="http://schemas.microsoft.com/office/powerpoint/2010/main" val="27378376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633849715"/>
              </p:ext>
            </p:extLst>
          </p:nvPr>
        </p:nvGraphicFramePr>
        <p:xfrm>
          <a:off x="1331640" y="332656"/>
          <a:ext cx="6624736" cy="2736304"/>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6" name="5 Rectángulo"/>
              <p:cNvSpPr/>
              <p:nvPr/>
            </p:nvSpPr>
            <p:spPr>
              <a:xfrm>
                <a:off x="762128" y="3356992"/>
                <a:ext cx="7604967" cy="646331"/>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s-ES_tradnl" dirty="0"/>
                  <a:t>eje X (Saldo de efectivo</a:t>
                </a:r>
                <a:r>
                  <a:rPr lang="es-ES_tradnl" dirty="0" smtClean="0"/>
                  <a:t>) 		</a:t>
                </a:r>
                <a:r>
                  <a:rPr lang="es-ES_tradnl" dirty="0" smtClean="0">
                    <a:sym typeface="Wingdings" pitchFamily="2" charset="2"/>
                  </a:rPr>
                  <a:t> </a:t>
                </a:r>
                <a:r>
                  <a:rPr lang="es-ES_tradnl" dirty="0"/>
                  <a:t>C</a:t>
                </a:r>
                <a:r>
                  <a:rPr lang="es-ES_tradnl" dirty="0" smtClean="0"/>
                  <a:t>*=</a:t>
                </a:r>
                <a:r>
                  <a:rPr lang="es-ES_tradnl" b="1" dirty="0"/>
                  <a:t> </a:t>
                </a:r>
                <a14:m>
                  <m:oMath xmlns:m="http://schemas.openxmlformats.org/officeDocument/2006/math">
                    <m:r>
                      <a:rPr lang="es-ES_tradnl" b="1" i="1">
                        <a:latin typeface="Cambria Math"/>
                      </a:rPr>
                      <m:t>𝟗𝟑</m:t>
                    </m:r>
                    <m:r>
                      <a:rPr lang="es-ES_tradnl" b="1" i="1">
                        <a:latin typeface="Cambria Math"/>
                      </a:rPr>
                      <m:t>.</m:t>
                    </m:r>
                    <m:r>
                      <a:rPr lang="es-ES_tradnl" b="1" i="1">
                        <a:latin typeface="Cambria Math"/>
                      </a:rPr>
                      <m:t>𝟑𝟕𝟓</m:t>
                    </m:r>
                    <m:r>
                      <a:rPr lang="es-ES_tradnl" b="1" i="1">
                        <a:latin typeface="Cambria Math"/>
                      </a:rPr>
                      <m:t>.</m:t>
                    </m:r>
                    <m:r>
                      <a:rPr lang="es-ES_tradnl" b="1" i="1">
                        <a:latin typeface="Cambria Math"/>
                      </a:rPr>
                      <m:t>𝟗𝟖𝟏</m:t>
                    </m:r>
                  </m:oMath>
                </a14:m>
                <a:endParaRPr lang="es-ES_tradnl" dirty="0" smtClean="0"/>
              </a:p>
              <a:p>
                <a:r>
                  <a:rPr lang="es-ES_tradnl" dirty="0" smtClean="0"/>
                  <a:t>eje </a:t>
                </a:r>
                <a:r>
                  <a:rPr lang="es-ES_tradnl" dirty="0"/>
                  <a:t>Y (Costo de Mantener Efectivo) 	</a:t>
                </a:r>
                <a:r>
                  <a:rPr lang="es-ES_tradnl" dirty="0" smtClean="0">
                    <a:sym typeface="Wingdings" pitchFamily="2" charset="2"/>
                  </a:rPr>
                  <a:t> CO= </a:t>
                </a:r>
                <a:r>
                  <a:rPr lang="es-ES_tradnl" dirty="0"/>
                  <a:t>$ </a:t>
                </a:r>
                <a:r>
                  <a:rPr lang="es-ES_tradnl" dirty="0" smtClean="0"/>
                  <a:t>108.783  y CC= </a:t>
                </a:r>
                <a:r>
                  <a:rPr lang="es-ES_tradnl" dirty="0"/>
                  <a:t>$ </a:t>
                </a:r>
                <a:r>
                  <a:rPr lang="es-ES_tradnl" dirty="0" smtClean="0"/>
                  <a:t>108.783</a:t>
                </a:r>
                <a:endParaRPr lang="es-ES" dirty="0"/>
              </a:p>
            </p:txBody>
          </p:sp>
        </mc:Choice>
        <mc:Fallback xmlns="">
          <p:sp>
            <p:nvSpPr>
              <p:cNvPr id="6" name="5 Rectángulo"/>
              <p:cNvSpPr>
                <a:spLocks noRot="1" noChangeAspect="1" noMove="1" noResize="1" noEditPoints="1" noAdjustHandles="1" noChangeArrowheads="1" noChangeShapeType="1" noTextEdit="1"/>
              </p:cNvSpPr>
              <p:nvPr/>
            </p:nvSpPr>
            <p:spPr>
              <a:xfrm>
                <a:off x="762128" y="3356992"/>
                <a:ext cx="7604967" cy="646331"/>
              </a:xfrm>
              <a:prstGeom prst="rect">
                <a:avLst/>
              </a:prstGeom>
              <a:blipFill rotWithShape="1">
                <a:blip r:embed="rId3"/>
                <a:stretch>
                  <a:fillRect b="-2308"/>
                </a:stretch>
              </a:blipFill>
            </p:spPr>
            <p:txBody>
              <a:bodyPr/>
              <a:lstStyle/>
              <a:p>
                <a:r>
                  <a:rPr lang="es-ES">
                    <a:noFill/>
                  </a:rPr>
                  <a:t> </a:t>
                </a:r>
              </a:p>
            </p:txBody>
          </p:sp>
        </mc:Fallback>
      </mc:AlternateContent>
      <p:pic>
        <p:nvPicPr>
          <p:cNvPr id="7" name="6 Imagen" descr="C:\Users\KAREN\Documents\Pictures\Baumol\2012\2012 mensual.png"/>
          <p:cNvPicPr/>
          <p:nvPr/>
        </p:nvPicPr>
        <p:blipFill>
          <a:blip r:embed="rId4">
            <a:extLst>
              <a:ext uri="{28A0092B-C50C-407E-A947-70E740481C1C}">
                <a14:useLocalDpi xmlns:a14="http://schemas.microsoft.com/office/drawing/2010/main" val="0"/>
              </a:ext>
            </a:extLst>
          </a:blip>
          <a:srcRect/>
          <a:stretch>
            <a:fillRect/>
          </a:stretch>
        </p:blipFill>
        <p:spPr bwMode="auto">
          <a:xfrm>
            <a:off x="1547664" y="4147338"/>
            <a:ext cx="6048672" cy="2594029"/>
          </a:xfrm>
          <a:prstGeom prst="rect">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19124255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8669746" y="548680"/>
            <a:ext cx="366750"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S" dirty="0" smtClean="0"/>
              <a:t>AJUSTE</a:t>
            </a:r>
          </a:p>
        </p:txBody>
      </p:sp>
      <p:graphicFrame>
        <p:nvGraphicFramePr>
          <p:cNvPr id="9" name="8 Tabla"/>
          <p:cNvGraphicFramePr>
            <a:graphicFrameLocks noGrp="1"/>
          </p:cNvGraphicFramePr>
          <p:nvPr>
            <p:extLst>
              <p:ext uri="{D42A27DB-BD31-4B8C-83A1-F6EECF244321}">
                <p14:modId xmlns:p14="http://schemas.microsoft.com/office/powerpoint/2010/main" val="3187916552"/>
              </p:ext>
            </p:extLst>
          </p:nvPr>
        </p:nvGraphicFramePr>
        <p:xfrm>
          <a:off x="4516509" y="3356992"/>
          <a:ext cx="3727899" cy="3251835"/>
        </p:xfrm>
        <a:graphic>
          <a:graphicData uri="http://schemas.openxmlformats.org/drawingml/2006/table">
            <a:tbl>
              <a:tblPr firstRow="1" firstCol="1" bandRow="1">
                <a:tableStyleId>{B301B821-A1FF-4177-AEE7-76D212191A09}</a:tableStyleId>
              </a:tblPr>
              <a:tblGrid>
                <a:gridCol w="2233048"/>
                <a:gridCol w="1494851"/>
              </a:tblGrid>
              <a:tr h="161925">
                <a:tc>
                  <a:txBody>
                    <a:bodyPr/>
                    <a:lstStyle/>
                    <a:p>
                      <a:pPr>
                        <a:lnSpc>
                          <a:spcPct val="150000"/>
                        </a:lnSpc>
                        <a:spcAft>
                          <a:spcPts val="0"/>
                        </a:spcAft>
                      </a:pPr>
                      <a:r>
                        <a:rPr lang="es-ES" sz="1100" dirty="0">
                          <a:effectLst/>
                        </a:rPr>
                        <a:t> </a:t>
                      </a:r>
                      <a:endParaRPr lang="es-ES" sz="1400" dirty="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S" sz="1100">
                          <a:effectLst/>
                        </a:rPr>
                        <a:t>Dólares</a:t>
                      </a:r>
                      <a:endParaRPr lang="es-ES" sz="1400">
                        <a:effectLst/>
                        <a:latin typeface="Calibri"/>
                        <a:ea typeface="Calibri"/>
                        <a:cs typeface="Times New Roman"/>
                      </a:endParaRPr>
                    </a:p>
                  </a:txBody>
                  <a:tcPr marL="44450" marR="44450" marT="0" marB="0" anchor="b"/>
                </a:tc>
              </a:tr>
              <a:tr h="485775">
                <a:tc>
                  <a:txBody>
                    <a:bodyPr/>
                    <a:lstStyle/>
                    <a:p>
                      <a:pPr>
                        <a:lnSpc>
                          <a:spcPct val="150000"/>
                        </a:lnSpc>
                        <a:spcAft>
                          <a:spcPts val="0"/>
                        </a:spcAft>
                      </a:pPr>
                      <a:r>
                        <a:rPr lang="es-ES" sz="1100">
                          <a:effectLst/>
                        </a:rPr>
                        <a:t>Saldo Incial sg. Modelo</a:t>
                      </a:r>
                      <a:endParaRPr lang="es-ES" sz="1400">
                        <a:effectLst/>
                        <a:latin typeface="Calibri"/>
                        <a:ea typeface="Calibri"/>
                        <a:cs typeface="Times New Roman"/>
                      </a:endParaRPr>
                    </a:p>
                  </a:txBody>
                  <a:tcPr marL="44450" marR="44450" marT="0" marB="0" anchor="b"/>
                </a:tc>
                <a:tc>
                  <a:txBody>
                    <a:bodyPr/>
                    <a:lstStyle/>
                    <a:p>
                      <a:pPr>
                        <a:lnSpc>
                          <a:spcPct val="150000"/>
                        </a:lnSpc>
                        <a:spcAft>
                          <a:spcPts val="0"/>
                        </a:spcAft>
                      </a:pPr>
                      <a:r>
                        <a:rPr lang="es-ES" sz="1100">
                          <a:effectLst/>
                        </a:rPr>
                        <a:t>      93.375.981   </a:t>
                      </a:r>
                      <a:endParaRPr lang="es-ES" sz="1400">
                        <a:effectLst/>
                        <a:latin typeface="Calibri"/>
                        <a:ea typeface="Calibri"/>
                        <a:cs typeface="Times New Roman"/>
                      </a:endParaRPr>
                    </a:p>
                  </a:txBody>
                  <a:tcPr marL="44450" marR="44450" marT="0" marB="0" anchor="b"/>
                </a:tc>
              </a:tr>
              <a:tr h="161925">
                <a:tc>
                  <a:txBody>
                    <a:bodyPr/>
                    <a:lstStyle/>
                    <a:p>
                      <a:pPr>
                        <a:lnSpc>
                          <a:spcPct val="150000"/>
                        </a:lnSpc>
                        <a:spcAft>
                          <a:spcPts val="0"/>
                        </a:spcAft>
                      </a:pPr>
                      <a:r>
                        <a:rPr lang="es-ES" sz="1100" dirty="0">
                          <a:effectLst/>
                        </a:rPr>
                        <a:t>(-) Egresos Sem.1</a:t>
                      </a:r>
                      <a:endParaRPr lang="es-ES" sz="1400" dirty="0">
                        <a:effectLst/>
                        <a:latin typeface="Calibri"/>
                        <a:ea typeface="Calibri"/>
                        <a:cs typeface="Times New Roman"/>
                      </a:endParaRPr>
                    </a:p>
                  </a:txBody>
                  <a:tcPr marL="44450" marR="44450" marT="0" marB="0" anchor="b"/>
                </a:tc>
                <a:tc>
                  <a:txBody>
                    <a:bodyPr/>
                    <a:lstStyle/>
                    <a:p>
                      <a:pPr>
                        <a:lnSpc>
                          <a:spcPct val="150000"/>
                        </a:lnSpc>
                        <a:spcAft>
                          <a:spcPts val="0"/>
                        </a:spcAft>
                      </a:pPr>
                      <a:r>
                        <a:rPr lang="es-ES" sz="1100">
                          <a:effectLst/>
                        </a:rPr>
                        <a:t>      34.488.874   </a:t>
                      </a:r>
                      <a:endParaRPr lang="es-ES" sz="1400">
                        <a:effectLst/>
                        <a:latin typeface="Calibri"/>
                        <a:ea typeface="Calibri"/>
                        <a:cs typeface="Times New Roman"/>
                      </a:endParaRPr>
                    </a:p>
                  </a:txBody>
                  <a:tcPr marL="44450" marR="44450" marT="0" marB="0" anchor="b"/>
                </a:tc>
              </a:tr>
              <a:tr h="161925">
                <a:tc>
                  <a:txBody>
                    <a:bodyPr/>
                    <a:lstStyle/>
                    <a:p>
                      <a:pPr>
                        <a:lnSpc>
                          <a:spcPct val="150000"/>
                        </a:lnSpc>
                        <a:spcAft>
                          <a:spcPts val="0"/>
                        </a:spcAft>
                      </a:pPr>
                      <a:r>
                        <a:rPr lang="es-ES" sz="1100">
                          <a:effectLst/>
                        </a:rPr>
                        <a:t>Excedente 1</a:t>
                      </a:r>
                      <a:endParaRPr lang="es-ES" sz="1400">
                        <a:effectLst/>
                        <a:latin typeface="Calibri"/>
                        <a:ea typeface="Calibri"/>
                        <a:cs typeface="Times New Roman"/>
                      </a:endParaRPr>
                    </a:p>
                  </a:txBody>
                  <a:tcPr marL="44450" marR="44450" marT="0" marB="0" anchor="b"/>
                </a:tc>
                <a:tc>
                  <a:txBody>
                    <a:bodyPr/>
                    <a:lstStyle/>
                    <a:p>
                      <a:pPr>
                        <a:lnSpc>
                          <a:spcPct val="150000"/>
                        </a:lnSpc>
                        <a:spcAft>
                          <a:spcPts val="0"/>
                        </a:spcAft>
                      </a:pPr>
                      <a:r>
                        <a:rPr lang="es-ES" sz="1100">
                          <a:effectLst/>
                        </a:rPr>
                        <a:t>      58.887.107   </a:t>
                      </a:r>
                      <a:endParaRPr lang="es-ES" sz="1400">
                        <a:effectLst/>
                        <a:latin typeface="Calibri"/>
                        <a:ea typeface="Calibri"/>
                        <a:cs typeface="Times New Roman"/>
                      </a:endParaRPr>
                    </a:p>
                  </a:txBody>
                  <a:tcPr marL="44450" marR="44450" marT="0" marB="0" anchor="b"/>
                </a:tc>
              </a:tr>
              <a:tr h="161925">
                <a:tc>
                  <a:txBody>
                    <a:bodyPr/>
                    <a:lstStyle/>
                    <a:p>
                      <a:pPr>
                        <a:lnSpc>
                          <a:spcPct val="150000"/>
                        </a:lnSpc>
                        <a:spcAft>
                          <a:spcPts val="0"/>
                        </a:spcAft>
                      </a:pPr>
                      <a:r>
                        <a:rPr lang="es-ES" sz="1100">
                          <a:effectLst/>
                        </a:rPr>
                        <a:t>(-) Egresos Sem.2</a:t>
                      </a:r>
                      <a:endParaRPr lang="es-ES" sz="1400">
                        <a:effectLst/>
                        <a:latin typeface="Calibri"/>
                        <a:ea typeface="Calibri"/>
                        <a:cs typeface="Times New Roman"/>
                      </a:endParaRPr>
                    </a:p>
                  </a:txBody>
                  <a:tcPr marL="44450" marR="44450" marT="0" marB="0" anchor="b"/>
                </a:tc>
                <a:tc>
                  <a:txBody>
                    <a:bodyPr/>
                    <a:lstStyle/>
                    <a:p>
                      <a:pPr>
                        <a:lnSpc>
                          <a:spcPct val="150000"/>
                        </a:lnSpc>
                        <a:spcAft>
                          <a:spcPts val="0"/>
                        </a:spcAft>
                      </a:pPr>
                      <a:r>
                        <a:rPr lang="es-ES" sz="1100">
                          <a:effectLst/>
                        </a:rPr>
                        <a:t>      13.810.469   </a:t>
                      </a:r>
                      <a:endParaRPr lang="es-ES" sz="1400">
                        <a:effectLst/>
                        <a:latin typeface="Calibri"/>
                        <a:ea typeface="Calibri"/>
                        <a:cs typeface="Times New Roman"/>
                      </a:endParaRPr>
                    </a:p>
                  </a:txBody>
                  <a:tcPr marL="44450" marR="44450" marT="0" marB="0" anchor="b"/>
                </a:tc>
              </a:tr>
              <a:tr h="161925">
                <a:tc>
                  <a:txBody>
                    <a:bodyPr/>
                    <a:lstStyle/>
                    <a:p>
                      <a:pPr>
                        <a:lnSpc>
                          <a:spcPct val="150000"/>
                        </a:lnSpc>
                        <a:spcAft>
                          <a:spcPts val="0"/>
                        </a:spcAft>
                      </a:pPr>
                      <a:r>
                        <a:rPr lang="es-ES" sz="1100">
                          <a:effectLst/>
                        </a:rPr>
                        <a:t>Excedente 2</a:t>
                      </a:r>
                      <a:endParaRPr lang="es-ES" sz="1400">
                        <a:effectLst/>
                        <a:latin typeface="Calibri"/>
                        <a:ea typeface="Calibri"/>
                        <a:cs typeface="Times New Roman"/>
                      </a:endParaRPr>
                    </a:p>
                  </a:txBody>
                  <a:tcPr marL="44450" marR="44450" marT="0" marB="0" anchor="b"/>
                </a:tc>
                <a:tc>
                  <a:txBody>
                    <a:bodyPr/>
                    <a:lstStyle/>
                    <a:p>
                      <a:pPr>
                        <a:lnSpc>
                          <a:spcPct val="150000"/>
                        </a:lnSpc>
                        <a:spcAft>
                          <a:spcPts val="0"/>
                        </a:spcAft>
                      </a:pPr>
                      <a:r>
                        <a:rPr lang="es-ES" sz="1100">
                          <a:effectLst/>
                        </a:rPr>
                        <a:t>      45.076.639   </a:t>
                      </a:r>
                      <a:endParaRPr lang="es-ES" sz="1400">
                        <a:effectLst/>
                        <a:latin typeface="Calibri"/>
                        <a:ea typeface="Calibri"/>
                        <a:cs typeface="Times New Roman"/>
                      </a:endParaRPr>
                    </a:p>
                  </a:txBody>
                  <a:tcPr marL="44450" marR="44450" marT="0" marB="0" anchor="b"/>
                </a:tc>
              </a:tr>
              <a:tr h="161925">
                <a:tc>
                  <a:txBody>
                    <a:bodyPr/>
                    <a:lstStyle/>
                    <a:p>
                      <a:pPr>
                        <a:lnSpc>
                          <a:spcPct val="150000"/>
                        </a:lnSpc>
                        <a:spcAft>
                          <a:spcPts val="0"/>
                        </a:spcAft>
                      </a:pPr>
                      <a:r>
                        <a:rPr lang="es-ES" sz="1100">
                          <a:effectLst/>
                        </a:rPr>
                        <a:t>(-) Egresos Sem.3</a:t>
                      </a:r>
                      <a:endParaRPr lang="es-ES" sz="1400">
                        <a:effectLst/>
                        <a:latin typeface="Calibri"/>
                        <a:ea typeface="Calibri"/>
                        <a:cs typeface="Times New Roman"/>
                      </a:endParaRPr>
                    </a:p>
                  </a:txBody>
                  <a:tcPr marL="44450" marR="44450" marT="0" marB="0" anchor="b"/>
                </a:tc>
                <a:tc>
                  <a:txBody>
                    <a:bodyPr/>
                    <a:lstStyle/>
                    <a:p>
                      <a:pPr>
                        <a:lnSpc>
                          <a:spcPct val="150000"/>
                        </a:lnSpc>
                        <a:spcAft>
                          <a:spcPts val="0"/>
                        </a:spcAft>
                      </a:pPr>
                      <a:r>
                        <a:rPr lang="es-ES" sz="1100">
                          <a:effectLst/>
                        </a:rPr>
                        <a:t>      10.357.852   </a:t>
                      </a:r>
                      <a:endParaRPr lang="es-ES" sz="1400">
                        <a:effectLst/>
                        <a:latin typeface="Calibri"/>
                        <a:ea typeface="Calibri"/>
                        <a:cs typeface="Times New Roman"/>
                      </a:endParaRPr>
                    </a:p>
                  </a:txBody>
                  <a:tcPr marL="44450" marR="44450" marT="0" marB="0" anchor="b"/>
                </a:tc>
              </a:tr>
              <a:tr h="161925">
                <a:tc>
                  <a:txBody>
                    <a:bodyPr/>
                    <a:lstStyle/>
                    <a:p>
                      <a:pPr>
                        <a:lnSpc>
                          <a:spcPct val="150000"/>
                        </a:lnSpc>
                        <a:spcAft>
                          <a:spcPts val="0"/>
                        </a:spcAft>
                      </a:pPr>
                      <a:r>
                        <a:rPr lang="es-ES" sz="1100">
                          <a:effectLst/>
                        </a:rPr>
                        <a:t>Excedente 3</a:t>
                      </a:r>
                      <a:endParaRPr lang="es-ES" sz="1400">
                        <a:effectLst/>
                        <a:latin typeface="Calibri"/>
                        <a:ea typeface="Calibri"/>
                        <a:cs typeface="Times New Roman"/>
                      </a:endParaRPr>
                    </a:p>
                  </a:txBody>
                  <a:tcPr marL="44450" marR="44450" marT="0" marB="0" anchor="b"/>
                </a:tc>
                <a:tc>
                  <a:txBody>
                    <a:bodyPr/>
                    <a:lstStyle/>
                    <a:p>
                      <a:pPr>
                        <a:lnSpc>
                          <a:spcPct val="150000"/>
                        </a:lnSpc>
                        <a:spcAft>
                          <a:spcPts val="0"/>
                        </a:spcAft>
                      </a:pPr>
                      <a:r>
                        <a:rPr lang="es-ES" sz="1100">
                          <a:effectLst/>
                        </a:rPr>
                        <a:t>      34.718.787   </a:t>
                      </a:r>
                      <a:endParaRPr lang="es-ES" sz="1400">
                        <a:effectLst/>
                        <a:latin typeface="Calibri"/>
                        <a:ea typeface="Calibri"/>
                        <a:cs typeface="Times New Roman"/>
                      </a:endParaRPr>
                    </a:p>
                  </a:txBody>
                  <a:tcPr marL="44450" marR="44450" marT="0" marB="0" anchor="b"/>
                </a:tc>
              </a:tr>
              <a:tr h="161925">
                <a:tc>
                  <a:txBody>
                    <a:bodyPr/>
                    <a:lstStyle/>
                    <a:p>
                      <a:pPr>
                        <a:lnSpc>
                          <a:spcPct val="150000"/>
                        </a:lnSpc>
                        <a:spcAft>
                          <a:spcPts val="0"/>
                        </a:spcAft>
                      </a:pPr>
                      <a:r>
                        <a:rPr lang="es-ES" sz="1100">
                          <a:effectLst/>
                        </a:rPr>
                        <a:t>(-) Egresos Sem.4</a:t>
                      </a:r>
                      <a:endParaRPr lang="es-ES" sz="1400">
                        <a:effectLst/>
                        <a:latin typeface="Calibri"/>
                        <a:ea typeface="Calibri"/>
                        <a:cs typeface="Times New Roman"/>
                      </a:endParaRPr>
                    </a:p>
                  </a:txBody>
                  <a:tcPr marL="44450" marR="44450" marT="0" marB="0" anchor="b"/>
                </a:tc>
                <a:tc>
                  <a:txBody>
                    <a:bodyPr/>
                    <a:lstStyle/>
                    <a:p>
                      <a:pPr>
                        <a:lnSpc>
                          <a:spcPct val="150000"/>
                        </a:lnSpc>
                        <a:spcAft>
                          <a:spcPts val="0"/>
                        </a:spcAft>
                      </a:pPr>
                      <a:r>
                        <a:rPr lang="es-ES" sz="1100">
                          <a:effectLst/>
                        </a:rPr>
                        <a:t>        5.178.926   </a:t>
                      </a:r>
                      <a:endParaRPr lang="es-ES" sz="1400">
                        <a:effectLst/>
                        <a:latin typeface="Calibri"/>
                        <a:ea typeface="Calibri"/>
                        <a:cs typeface="Times New Roman"/>
                      </a:endParaRPr>
                    </a:p>
                  </a:txBody>
                  <a:tcPr marL="44450" marR="44450" marT="0" marB="0" anchor="b"/>
                </a:tc>
              </a:tr>
              <a:tr h="161925">
                <a:tc>
                  <a:txBody>
                    <a:bodyPr/>
                    <a:lstStyle/>
                    <a:p>
                      <a:pPr>
                        <a:lnSpc>
                          <a:spcPct val="150000"/>
                        </a:lnSpc>
                        <a:spcAft>
                          <a:spcPts val="0"/>
                        </a:spcAft>
                      </a:pPr>
                      <a:r>
                        <a:rPr lang="es-ES" sz="1100">
                          <a:effectLst/>
                        </a:rPr>
                        <a:t>Excedente 4</a:t>
                      </a:r>
                      <a:endParaRPr lang="es-ES" sz="1400">
                        <a:effectLst/>
                        <a:latin typeface="Calibri"/>
                        <a:ea typeface="Calibri"/>
                        <a:cs typeface="Times New Roman"/>
                      </a:endParaRPr>
                    </a:p>
                  </a:txBody>
                  <a:tcPr marL="44450" marR="44450" marT="0" marB="0" anchor="b"/>
                </a:tc>
                <a:tc>
                  <a:txBody>
                    <a:bodyPr/>
                    <a:lstStyle/>
                    <a:p>
                      <a:pPr>
                        <a:lnSpc>
                          <a:spcPct val="150000"/>
                        </a:lnSpc>
                        <a:spcAft>
                          <a:spcPts val="0"/>
                        </a:spcAft>
                      </a:pPr>
                      <a:r>
                        <a:rPr lang="es-ES" sz="1100">
                          <a:effectLst/>
                        </a:rPr>
                        <a:t>      29.539.861   </a:t>
                      </a:r>
                      <a:endParaRPr lang="es-ES" sz="1400">
                        <a:effectLst/>
                        <a:latin typeface="Calibri"/>
                        <a:ea typeface="Calibri"/>
                        <a:cs typeface="Times New Roman"/>
                      </a:endParaRPr>
                    </a:p>
                  </a:txBody>
                  <a:tcPr marL="44450" marR="44450" marT="0" marB="0" anchor="b"/>
                </a:tc>
              </a:tr>
              <a:tr h="161925">
                <a:tc>
                  <a:txBody>
                    <a:bodyPr/>
                    <a:lstStyle/>
                    <a:p>
                      <a:pPr>
                        <a:lnSpc>
                          <a:spcPct val="150000"/>
                        </a:lnSpc>
                        <a:spcAft>
                          <a:spcPts val="0"/>
                        </a:spcAft>
                      </a:pPr>
                      <a:r>
                        <a:rPr lang="es-ES" sz="1100">
                          <a:effectLst/>
                        </a:rPr>
                        <a:t>(-) Egresos Sem.5</a:t>
                      </a:r>
                      <a:endParaRPr lang="es-ES" sz="1400">
                        <a:effectLst/>
                        <a:latin typeface="Calibri"/>
                        <a:ea typeface="Calibri"/>
                        <a:cs typeface="Times New Roman"/>
                      </a:endParaRPr>
                    </a:p>
                  </a:txBody>
                  <a:tcPr marL="44450" marR="44450" marT="0" marB="0" anchor="b"/>
                </a:tc>
                <a:tc>
                  <a:txBody>
                    <a:bodyPr/>
                    <a:lstStyle/>
                    <a:p>
                      <a:pPr>
                        <a:lnSpc>
                          <a:spcPct val="150000"/>
                        </a:lnSpc>
                        <a:spcAft>
                          <a:spcPts val="0"/>
                        </a:spcAft>
                      </a:pPr>
                      <a:r>
                        <a:rPr lang="es-ES" sz="1100">
                          <a:effectLst/>
                        </a:rPr>
                        <a:t>        3.452.617   </a:t>
                      </a:r>
                      <a:endParaRPr lang="es-ES" sz="1400">
                        <a:effectLst/>
                        <a:latin typeface="Calibri"/>
                        <a:ea typeface="Calibri"/>
                        <a:cs typeface="Times New Roman"/>
                      </a:endParaRPr>
                    </a:p>
                  </a:txBody>
                  <a:tcPr marL="44450" marR="44450" marT="0" marB="0" anchor="b"/>
                </a:tc>
              </a:tr>
              <a:tr h="161925">
                <a:tc>
                  <a:txBody>
                    <a:bodyPr/>
                    <a:lstStyle/>
                    <a:p>
                      <a:pPr>
                        <a:lnSpc>
                          <a:spcPct val="150000"/>
                        </a:lnSpc>
                        <a:spcAft>
                          <a:spcPts val="0"/>
                        </a:spcAft>
                      </a:pPr>
                      <a:r>
                        <a:rPr lang="es-ES" sz="1100" dirty="0">
                          <a:effectLst/>
                        </a:rPr>
                        <a:t>Excedente 5</a:t>
                      </a:r>
                      <a:endParaRPr lang="es-ES" sz="1400" dirty="0">
                        <a:effectLst/>
                        <a:latin typeface="Calibri"/>
                        <a:ea typeface="Calibri"/>
                        <a:cs typeface="Times New Roman"/>
                      </a:endParaRPr>
                    </a:p>
                  </a:txBody>
                  <a:tcPr marL="44450" marR="44450" marT="0" marB="0" anchor="b"/>
                </a:tc>
                <a:tc>
                  <a:txBody>
                    <a:bodyPr/>
                    <a:lstStyle/>
                    <a:p>
                      <a:pPr>
                        <a:lnSpc>
                          <a:spcPct val="150000"/>
                        </a:lnSpc>
                        <a:spcAft>
                          <a:spcPts val="0"/>
                        </a:spcAft>
                      </a:pPr>
                      <a:r>
                        <a:rPr lang="es-ES" sz="1100" dirty="0">
                          <a:effectLst/>
                        </a:rPr>
                        <a:t>      26.087.244   </a:t>
                      </a:r>
                      <a:endParaRPr lang="es-ES" sz="1400" dirty="0">
                        <a:effectLst/>
                        <a:latin typeface="Calibri"/>
                        <a:ea typeface="Calibri"/>
                        <a:cs typeface="Times New Roman"/>
                      </a:endParaRPr>
                    </a:p>
                  </a:txBody>
                  <a:tcPr marL="44450" marR="44450" marT="0" marB="0" anchor="b"/>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3380550075"/>
              </p:ext>
            </p:extLst>
          </p:nvPr>
        </p:nvGraphicFramePr>
        <p:xfrm>
          <a:off x="338105" y="3284984"/>
          <a:ext cx="3568248" cy="3312369"/>
        </p:xfrm>
        <a:graphic>
          <a:graphicData uri="http://schemas.openxmlformats.org/drawingml/2006/table">
            <a:tbl>
              <a:tblPr firstRow="1" firstCol="1" bandRow="1">
                <a:tableStyleId>{B301B821-A1FF-4177-AEE7-76D212191A09}</a:tableStyleId>
              </a:tblPr>
              <a:tblGrid>
                <a:gridCol w="2137416"/>
                <a:gridCol w="1430832"/>
              </a:tblGrid>
              <a:tr h="256141">
                <a:tc>
                  <a:txBody>
                    <a:bodyPr/>
                    <a:lstStyle/>
                    <a:p>
                      <a:pPr>
                        <a:lnSpc>
                          <a:spcPct val="150000"/>
                        </a:lnSpc>
                        <a:spcAft>
                          <a:spcPts val="0"/>
                        </a:spcAft>
                      </a:pPr>
                      <a:r>
                        <a:rPr lang="es-ES" sz="1100" dirty="0">
                          <a:effectLst/>
                        </a:rPr>
                        <a:t> </a:t>
                      </a:r>
                      <a:endParaRPr lang="es-ES" sz="1100" dirty="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S" sz="1100">
                          <a:effectLst/>
                        </a:rPr>
                        <a:t>Dólares</a:t>
                      </a:r>
                      <a:endParaRPr lang="es-ES" sz="1100">
                        <a:effectLst/>
                        <a:latin typeface="Calibri"/>
                        <a:ea typeface="Calibri"/>
                        <a:cs typeface="Times New Roman"/>
                      </a:endParaRPr>
                    </a:p>
                  </a:txBody>
                  <a:tcPr marL="44450" marR="44450" marT="0" marB="0" anchor="b"/>
                </a:tc>
              </a:tr>
              <a:tr h="494818">
                <a:tc>
                  <a:txBody>
                    <a:bodyPr/>
                    <a:lstStyle/>
                    <a:p>
                      <a:pPr>
                        <a:lnSpc>
                          <a:spcPct val="150000"/>
                        </a:lnSpc>
                        <a:spcAft>
                          <a:spcPts val="0"/>
                        </a:spcAft>
                      </a:pPr>
                      <a:r>
                        <a:rPr lang="es-ES" sz="1100" dirty="0">
                          <a:effectLst/>
                        </a:rPr>
                        <a:t>Saldo </a:t>
                      </a:r>
                      <a:r>
                        <a:rPr lang="es-ES" sz="1100" dirty="0" err="1">
                          <a:effectLst/>
                        </a:rPr>
                        <a:t>Incial</a:t>
                      </a:r>
                      <a:r>
                        <a:rPr lang="es-ES" sz="1100" dirty="0">
                          <a:effectLst/>
                        </a:rPr>
                        <a:t> </a:t>
                      </a:r>
                      <a:r>
                        <a:rPr lang="es-ES" sz="1100" dirty="0" err="1">
                          <a:effectLst/>
                        </a:rPr>
                        <a:t>sg</a:t>
                      </a:r>
                      <a:r>
                        <a:rPr lang="es-ES" sz="1100" dirty="0">
                          <a:effectLst/>
                        </a:rPr>
                        <a:t>. Modelo</a:t>
                      </a:r>
                      <a:endParaRPr lang="es-ES" sz="1100" dirty="0">
                        <a:effectLst/>
                        <a:latin typeface="Calibri"/>
                        <a:ea typeface="Calibri"/>
                        <a:cs typeface="Times New Roman"/>
                      </a:endParaRPr>
                    </a:p>
                  </a:txBody>
                  <a:tcPr marL="44450" marR="44450" marT="0" marB="0" anchor="b"/>
                </a:tc>
                <a:tc>
                  <a:txBody>
                    <a:bodyPr/>
                    <a:lstStyle/>
                    <a:p>
                      <a:pPr>
                        <a:lnSpc>
                          <a:spcPct val="150000"/>
                        </a:lnSpc>
                        <a:spcAft>
                          <a:spcPts val="0"/>
                        </a:spcAft>
                      </a:pPr>
                      <a:r>
                        <a:rPr lang="es-ES" sz="1100">
                          <a:effectLst/>
                        </a:rPr>
                        <a:t>      93.375.981   </a:t>
                      </a:r>
                      <a:endParaRPr lang="es-ES" sz="1100">
                        <a:effectLst/>
                        <a:latin typeface="Calibri"/>
                        <a:ea typeface="Calibri"/>
                        <a:cs typeface="Times New Roman"/>
                      </a:endParaRPr>
                    </a:p>
                  </a:txBody>
                  <a:tcPr marL="44450" marR="44450" marT="0" marB="0" anchor="b"/>
                </a:tc>
              </a:tr>
              <a:tr h="256141">
                <a:tc>
                  <a:txBody>
                    <a:bodyPr/>
                    <a:lstStyle/>
                    <a:p>
                      <a:pPr>
                        <a:lnSpc>
                          <a:spcPct val="150000"/>
                        </a:lnSpc>
                        <a:spcAft>
                          <a:spcPts val="0"/>
                        </a:spcAft>
                      </a:pPr>
                      <a:r>
                        <a:rPr lang="es-ES" sz="1100">
                          <a:effectLst/>
                        </a:rPr>
                        <a:t>(-) Egresos Sem.1</a:t>
                      </a:r>
                      <a:endParaRPr lang="es-ES" sz="1100">
                        <a:effectLst/>
                        <a:latin typeface="Calibri"/>
                        <a:ea typeface="Calibri"/>
                        <a:cs typeface="Times New Roman"/>
                      </a:endParaRPr>
                    </a:p>
                  </a:txBody>
                  <a:tcPr marL="44450" marR="44450" marT="0" marB="0" anchor="b"/>
                </a:tc>
                <a:tc>
                  <a:txBody>
                    <a:bodyPr/>
                    <a:lstStyle/>
                    <a:p>
                      <a:pPr>
                        <a:lnSpc>
                          <a:spcPct val="150000"/>
                        </a:lnSpc>
                        <a:spcAft>
                          <a:spcPts val="0"/>
                        </a:spcAft>
                      </a:pPr>
                      <a:r>
                        <a:rPr lang="es-ES" sz="1100">
                          <a:effectLst/>
                        </a:rPr>
                        <a:t>      13.138.619   </a:t>
                      </a:r>
                      <a:endParaRPr lang="es-ES" sz="1100">
                        <a:effectLst/>
                        <a:latin typeface="Calibri"/>
                        <a:ea typeface="Calibri"/>
                        <a:cs typeface="Times New Roman"/>
                      </a:endParaRPr>
                    </a:p>
                  </a:txBody>
                  <a:tcPr marL="44450" marR="44450" marT="0" marB="0" anchor="b"/>
                </a:tc>
              </a:tr>
              <a:tr h="256141">
                <a:tc>
                  <a:txBody>
                    <a:bodyPr/>
                    <a:lstStyle/>
                    <a:p>
                      <a:pPr>
                        <a:lnSpc>
                          <a:spcPct val="150000"/>
                        </a:lnSpc>
                        <a:spcAft>
                          <a:spcPts val="0"/>
                        </a:spcAft>
                      </a:pPr>
                      <a:r>
                        <a:rPr lang="es-ES" sz="1100">
                          <a:effectLst/>
                        </a:rPr>
                        <a:t>Excedente 1</a:t>
                      </a:r>
                      <a:endParaRPr lang="es-ES" sz="1100">
                        <a:effectLst/>
                        <a:latin typeface="Calibri"/>
                        <a:ea typeface="Calibri"/>
                        <a:cs typeface="Times New Roman"/>
                      </a:endParaRPr>
                    </a:p>
                  </a:txBody>
                  <a:tcPr marL="44450" marR="44450" marT="0" marB="0" anchor="b"/>
                </a:tc>
                <a:tc>
                  <a:txBody>
                    <a:bodyPr/>
                    <a:lstStyle/>
                    <a:p>
                      <a:pPr>
                        <a:lnSpc>
                          <a:spcPct val="150000"/>
                        </a:lnSpc>
                        <a:spcAft>
                          <a:spcPts val="0"/>
                        </a:spcAft>
                      </a:pPr>
                      <a:r>
                        <a:rPr lang="es-ES" sz="1100">
                          <a:effectLst/>
                        </a:rPr>
                        <a:t>      80.237.363   </a:t>
                      </a:r>
                      <a:endParaRPr lang="es-ES" sz="1100">
                        <a:effectLst/>
                        <a:latin typeface="Calibri"/>
                        <a:ea typeface="Calibri"/>
                        <a:cs typeface="Times New Roman"/>
                      </a:endParaRPr>
                    </a:p>
                  </a:txBody>
                  <a:tcPr marL="44450" marR="44450" marT="0" marB="0" anchor="b"/>
                </a:tc>
              </a:tr>
              <a:tr h="256141">
                <a:tc>
                  <a:txBody>
                    <a:bodyPr/>
                    <a:lstStyle/>
                    <a:p>
                      <a:pPr>
                        <a:lnSpc>
                          <a:spcPct val="150000"/>
                        </a:lnSpc>
                        <a:spcAft>
                          <a:spcPts val="0"/>
                        </a:spcAft>
                      </a:pPr>
                      <a:r>
                        <a:rPr lang="es-ES" sz="1100">
                          <a:effectLst/>
                        </a:rPr>
                        <a:t>(-) Egresos Sem.2</a:t>
                      </a:r>
                      <a:endParaRPr lang="es-ES" sz="1100">
                        <a:effectLst/>
                        <a:latin typeface="Calibri"/>
                        <a:ea typeface="Calibri"/>
                        <a:cs typeface="Times New Roman"/>
                      </a:endParaRPr>
                    </a:p>
                  </a:txBody>
                  <a:tcPr marL="44450" marR="44450" marT="0" marB="0" anchor="b"/>
                </a:tc>
                <a:tc>
                  <a:txBody>
                    <a:bodyPr/>
                    <a:lstStyle/>
                    <a:p>
                      <a:pPr>
                        <a:lnSpc>
                          <a:spcPct val="150000"/>
                        </a:lnSpc>
                        <a:spcAft>
                          <a:spcPts val="0"/>
                        </a:spcAft>
                      </a:pPr>
                      <a:r>
                        <a:rPr lang="es-ES" sz="1100">
                          <a:effectLst/>
                        </a:rPr>
                        <a:t>        9.853.964   </a:t>
                      </a:r>
                      <a:endParaRPr lang="es-ES" sz="1100">
                        <a:effectLst/>
                        <a:latin typeface="Calibri"/>
                        <a:ea typeface="Calibri"/>
                        <a:cs typeface="Times New Roman"/>
                      </a:endParaRPr>
                    </a:p>
                  </a:txBody>
                  <a:tcPr marL="44450" marR="44450" marT="0" marB="0" anchor="b"/>
                </a:tc>
              </a:tr>
              <a:tr h="256141">
                <a:tc>
                  <a:txBody>
                    <a:bodyPr/>
                    <a:lstStyle/>
                    <a:p>
                      <a:pPr>
                        <a:lnSpc>
                          <a:spcPct val="150000"/>
                        </a:lnSpc>
                        <a:spcAft>
                          <a:spcPts val="0"/>
                        </a:spcAft>
                      </a:pPr>
                      <a:r>
                        <a:rPr lang="es-ES" sz="1100">
                          <a:effectLst/>
                        </a:rPr>
                        <a:t>Excedente 2</a:t>
                      </a:r>
                      <a:endParaRPr lang="es-ES" sz="1100">
                        <a:effectLst/>
                        <a:latin typeface="Calibri"/>
                        <a:ea typeface="Calibri"/>
                        <a:cs typeface="Times New Roman"/>
                      </a:endParaRPr>
                    </a:p>
                  </a:txBody>
                  <a:tcPr marL="44450" marR="44450" marT="0" marB="0" anchor="b"/>
                </a:tc>
                <a:tc>
                  <a:txBody>
                    <a:bodyPr/>
                    <a:lstStyle/>
                    <a:p>
                      <a:pPr>
                        <a:lnSpc>
                          <a:spcPct val="150000"/>
                        </a:lnSpc>
                        <a:spcAft>
                          <a:spcPts val="0"/>
                        </a:spcAft>
                      </a:pPr>
                      <a:r>
                        <a:rPr lang="es-ES" sz="1100">
                          <a:effectLst/>
                        </a:rPr>
                        <a:t>      70.383.399   </a:t>
                      </a:r>
                      <a:endParaRPr lang="es-ES" sz="1100">
                        <a:effectLst/>
                        <a:latin typeface="Calibri"/>
                        <a:ea typeface="Calibri"/>
                        <a:cs typeface="Times New Roman"/>
                      </a:endParaRPr>
                    </a:p>
                  </a:txBody>
                  <a:tcPr marL="44450" marR="44450" marT="0" marB="0" anchor="b"/>
                </a:tc>
              </a:tr>
              <a:tr h="256141">
                <a:tc>
                  <a:txBody>
                    <a:bodyPr/>
                    <a:lstStyle/>
                    <a:p>
                      <a:pPr>
                        <a:lnSpc>
                          <a:spcPct val="150000"/>
                        </a:lnSpc>
                        <a:spcAft>
                          <a:spcPts val="0"/>
                        </a:spcAft>
                      </a:pPr>
                      <a:r>
                        <a:rPr lang="es-ES" sz="1100">
                          <a:effectLst/>
                        </a:rPr>
                        <a:t>(-) Egresos Sem.3</a:t>
                      </a:r>
                      <a:endParaRPr lang="es-ES" sz="1100">
                        <a:effectLst/>
                        <a:latin typeface="Calibri"/>
                        <a:ea typeface="Calibri"/>
                        <a:cs typeface="Times New Roman"/>
                      </a:endParaRPr>
                    </a:p>
                  </a:txBody>
                  <a:tcPr marL="44450" marR="44450" marT="0" marB="0" anchor="b"/>
                </a:tc>
                <a:tc>
                  <a:txBody>
                    <a:bodyPr/>
                    <a:lstStyle/>
                    <a:p>
                      <a:pPr>
                        <a:lnSpc>
                          <a:spcPct val="150000"/>
                        </a:lnSpc>
                        <a:spcAft>
                          <a:spcPts val="0"/>
                        </a:spcAft>
                      </a:pPr>
                      <a:r>
                        <a:rPr lang="es-ES" sz="1100">
                          <a:effectLst/>
                        </a:rPr>
                        <a:t>        4.926.982   </a:t>
                      </a:r>
                      <a:endParaRPr lang="es-ES" sz="1100">
                        <a:effectLst/>
                        <a:latin typeface="Calibri"/>
                        <a:ea typeface="Calibri"/>
                        <a:cs typeface="Times New Roman"/>
                      </a:endParaRPr>
                    </a:p>
                  </a:txBody>
                  <a:tcPr marL="44450" marR="44450" marT="0" marB="0" anchor="b"/>
                </a:tc>
              </a:tr>
              <a:tr h="256141">
                <a:tc>
                  <a:txBody>
                    <a:bodyPr/>
                    <a:lstStyle/>
                    <a:p>
                      <a:pPr>
                        <a:lnSpc>
                          <a:spcPct val="150000"/>
                        </a:lnSpc>
                        <a:spcAft>
                          <a:spcPts val="0"/>
                        </a:spcAft>
                      </a:pPr>
                      <a:r>
                        <a:rPr lang="es-ES" sz="1100">
                          <a:effectLst/>
                        </a:rPr>
                        <a:t>Excedente 3</a:t>
                      </a:r>
                      <a:endParaRPr lang="es-ES" sz="1100">
                        <a:effectLst/>
                        <a:latin typeface="Calibri"/>
                        <a:ea typeface="Calibri"/>
                        <a:cs typeface="Times New Roman"/>
                      </a:endParaRPr>
                    </a:p>
                  </a:txBody>
                  <a:tcPr marL="44450" marR="44450" marT="0" marB="0" anchor="b"/>
                </a:tc>
                <a:tc>
                  <a:txBody>
                    <a:bodyPr/>
                    <a:lstStyle/>
                    <a:p>
                      <a:pPr>
                        <a:lnSpc>
                          <a:spcPct val="150000"/>
                        </a:lnSpc>
                        <a:spcAft>
                          <a:spcPts val="0"/>
                        </a:spcAft>
                      </a:pPr>
                      <a:r>
                        <a:rPr lang="es-ES" sz="1100">
                          <a:effectLst/>
                        </a:rPr>
                        <a:t>      65.456.417   </a:t>
                      </a:r>
                      <a:endParaRPr lang="es-ES" sz="1100">
                        <a:effectLst/>
                        <a:latin typeface="Calibri"/>
                        <a:ea typeface="Calibri"/>
                        <a:cs typeface="Times New Roman"/>
                      </a:endParaRPr>
                    </a:p>
                  </a:txBody>
                  <a:tcPr marL="44450" marR="44450" marT="0" marB="0" anchor="b"/>
                </a:tc>
              </a:tr>
              <a:tr h="256141">
                <a:tc>
                  <a:txBody>
                    <a:bodyPr/>
                    <a:lstStyle/>
                    <a:p>
                      <a:pPr>
                        <a:lnSpc>
                          <a:spcPct val="150000"/>
                        </a:lnSpc>
                        <a:spcAft>
                          <a:spcPts val="0"/>
                        </a:spcAft>
                      </a:pPr>
                      <a:r>
                        <a:rPr lang="es-ES" sz="1100">
                          <a:effectLst/>
                        </a:rPr>
                        <a:t>(-) Egresos Sem.4</a:t>
                      </a:r>
                      <a:endParaRPr lang="es-ES" sz="1100">
                        <a:effectLst/>
                        <a:latin typeface="Calibri"/>
                        <a:ea typeface="Calibri"/>
                        <a:cs typeface="Times New Roman"/>
                      </a:endParaRPr>
                    </a:p>
                  </a:txBody>
                  <a:tcPr marL="44450" marR="44450" marT="0" marB="0" anchor="b"/>
                </a:tc>
                <a:tc>
                  <a:txBody>
                    <a:bodyPr/>
                    <a:lstStyle/>
                    <a:p>
                      <a:pPr>
                        <a:lnSpc>
                          <a:spcPct val="150000"/>
                        </a:lnSpc>
                        <a:spcAft>
                          <a:spcPts val="0"/>
                        </a:spcAft>
                      </a:pPr>
                      <a:r>
                        <a:rPr lang="es-ES" sz="1100">
                          <a:effectLst/>
                        </a:rPr>
                        <a:t>        3.284.655   </a:t>
                      </a:r>
                      <a:endParaRPr lang="es-ES" sz="1100">
                        <a:effectLst/>
                        <a:latin typeface="Calibri"/>
                        <a:ea typeface="Calibri"/>
                        <a:cs typeface="Times New Roman"/>
                      </a:endParaRPr>
                    </a:p>
                  </a:txBody>
                  <a:tcPr marL="44450" marR="44450" marT="0" marB="0" anchor="b"/>
                </a:tc>
              </a:tr>
              <a:tr h="256141">
                <a:tc>
                  <a:txBody>
                    <a:bodyPr/>
                    <a:lstStyle/>
                    <a:p>
                      <a:pPr>
                        <a:lnSpc>
                          <a:spcPct val="150000"/>
                        </a:lnSpc>
                        <a:spcAft>
                          <a:spcPts val="0"/>
                        </a:spcAft>
                      </a:pPr>
                      <a:r>
                        <a:rPr lang="es-ES" sz="1100" dirty="0">
                          <a:effectLst/>
                        </a:rPr>
                        <a:t>Excedente 4</a:t>
                      </a:r>
                      <a:endParaRPr lang="es-ES" sz="1100" dirty="0">
                        <a:effectLst/>
                        <a:latin typeface="Calibri"/>
                        <a:ea typeface="Calibri"/>
                        <a:cs typeface="Times New Roman"/>
                      </a:endParaRPr>
                    </a:p>
                  </a:txBody>
                  <a:tcPr marL="44450" marR="44450" marT="0" marB="0" anchor="b"/>
                </a:tc>
                <a:tc>
                  <a:txBody>
                    <a:bodyPr/>
                    <a:lstStyle/>
                    <a:p>
                      <a:pPr>
                        <a:lnSpc>
                          <a:spcPct val="150000"/>
                        </a:lnSpc>
                        <a:spcAft>
                          <a:spcPts val="0"/>
                        </a:spcAft>
                      </a:pPr>
                      <a:r>
                        <a:rPr lang="es-ES" sz="1100">
                          <a:effectLst/>
                        </a:rPr>
                        <a:t>      62.171.762   </a:t>
                      </a:r>
                      <a:endParaRPr lang="es-ES" sz="1100">
                        <a:effectLst/>
                        <a:latin typeface="Calibri"/>
                        <a:ea typeface="Calibri"/>
                        <a:cs typeface="Times New Roman"/>
                      </a:endParaRPr>
                    </a:p>
                  </a:txBody>
                  <a:tcPr marL="44450" marR="44450" marT="0" marB="0" anchor="b"/>
                </a:tc>
              </a:tr>
              <a:tr h="256141">
                <a:tc>
                  <a:txBody>
                    <a:bodyPr/>
                    <a:lstStyle/>
                    <a:p>
                      <a:pPr>
                        <a:lnSpc>
                          <a:spcPct val="150000"/>
                        </a:lnSpc>
                        <a:spcAft>
                          <a:spcPts val="0"/>
                        </a:spcAft>
                      </a:pPr>
                      <a:r>
                        <a:rPr lang="es-ES" sz="1100">
                          <a:effectLst/>
                        </a:rPr>
                        <a:t>(-) Egresos Sem. 5</a:t>
                      </a:r>
                      <a:endParaRPr lang="es-ES" sz="1100">
                        <a:effectLst/>
                        <a:latin typeface="Calibri"/>
                        <a:ea typeface="Calibri"/>
                        <a:cs typeface="Times New Roman"/>
                      </a:endParaRPr>
                    </a:p>
                  </a:txBody>
                  <a:tcPr marL="44450" marR="44450" marT="0" marB="0" anchor="b"/>
                </a:tc>
                <a:tc>
                  <a:txBody>
                    <a:bodyPr/>
                    <a:lstStyle/>
                    <a:p>
                      <a:pPr>
                        <a:lnSpc>
                          <a:spcPct val="150000"/>
                        </a:lnSpc>
                        <a:spcAft>
                          <a:spcPts val="0"/>
                        </a:spcAft>
                      </a:pPr>
                      <a:r>
                        <a:rPr lang="es-ES" sz="1100">
                          <a:effectLst/>
                        </a:rPr>
                        <a:t>      34.488.874   </a:t>
                      </a:r>
                      <a:endParaRPr lang="es-ES" sz="1100">
                        <a:effectLst/>
                        <a:latin typeface="Calibri"/>
                        <a:ea typeface="Calibri"/>
                        <a:cs typeface="Times New Roman"/>
                      </a:endParaRPr>
                    </a:p>
                  </a:txBody>
                  <a:tcPr marL="44450" marR="44450" marT="0" marB="0" anchor="b"/>
                </a:tc>
              </a:tr>
              <a:tr h="256141">
                <a:tc>
                  <a:txBody>
                    <a:bodyPr/>
                    <a:lstStyle/>
                    <a:p>
                      <a:pPr>
                        <a:lnSpc>
                          <a:spcPct val="150000"/>
                        </a:lnSpc>
                        <a:spcAft>
                          <a:spcPts val="0"/>
                        </a:spcAft>
                      </a:pPr>
                      <a:r>
                        <a:rPr lang="es-ES" sz="1100">
                          <a:effectLst/>
                        </a:rPr>
                        <a:t>Excedente 5</a:t>
                      </a:r>
                      <a:endParaRPr lang="es-ES" sz="1100">
                        <a:effectLst/>
                        <a:latin typeface="Calibri"/>
                        <a:ea typeface="Calibri"/>
                        <a:cs typeface="Times New Roman"/>
                      </a:endParaRPr>
                    </a:p>
                  </a:txBody>
                  <a:tcPr marL="44450" marR="44450" marT="0" marB="0" anchor="b"/>
                </a:tc>
                <a:tc>
                  <a:txBody>
                    <a:bodyPr/>
                    <a:lstStyle/>
                    <a:p>
                      <a:pPr>
                        <a:lnSpc>
                          <a:spcPct val="150000"/>
                        </a:lnSpc>
                        <a:spcAft>
                          <a:spcPts val="0"/>
                        </a:spcAft>
                      </a:pPr>
                      <a:r>
                        <a:rPr lang="es-ES" sz="1100" dirty="0">
                          <a:effectLst/>
                        </a:rPr>
                        <a:t>      27.682.888   </a:t>
                      </a:r>
                      <a:endParaRPr lang="es-ES" sz="1100" dirty="0">
                        <a:effectLst/>
                        <a:latin typeface="Calibri"/>
                        <a:ea typeface="Calibri"/>
                        <a:cs typeface="Times New Roman"/>
                      </a:endParaRPr>
                    </a:p>
                  </a:txBody>
                  <a:tcPr marL="44450" marR="44450" marT="0" marB="0" anchor="b"/>
                </a:tc>
              </a:tr>
            </a:tbl>
          </a:graphicData>
        </a:graphic>
      </p:graphicFrame>
      <p:pic>
        <p:nvPicPr>
          <p:cNvPr id="2" name="Picture 2" descr="C:\Users\KAREN\Documents\Pictures\Tesis\Baumol\2012\2012 ajuste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8791"/>
            <a:ext cx="3960440" cy="27485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KAREN\Documents\Pictures\Tesis\Baumol\2012\2012 ajuste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68791"/>
            <a:ext cx="3993627" cy="2748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8321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39552" y="4149080"/>
            <a:ext cx="7416824"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ES_tradnl" dirty="0" smtClean="0"/>
              <a:t>Los excedentes de caja o recursos </a:t>
            </a:r>
            <a:r>
              <a:rPr lang="es-ES_tradnl" dirty="0"/>
              <a:t>ineficientes bajaron de </a:t>
            </a:r>
            <a:r>
              <a:rPr lang="es-ES_tradnl" dirty="0" smtClean="0"/>
              <a:t>$61,1 millones  </a:t>
            </a:r>
            <a:r>
              <a:rPr lang="es-ES_tradnl" dirty="0"/>
              <a:t>a </a:t>
            </a:r>
            <a:r>
              <a:rPr lang="es-ES_tradnl" dirty="0" smtClean="0"/>
              <a:t>$48,5 millones, </a:t>
            </a:r>
            <a:r>
              <a:rPr lang="es-ES_tradnl" dirty="0"/>
              <a:t>lo que ratifica que es ineficiente su aplicación, ya que siguen quedando excedentes que generan fondos </a:t>
            </a:r>
            <a:r>
              <a:rPr lang="es-ES_tradnl" dirty="0" smtClean="0"/>
              <a:t>ociosos.</a:t>
            </a:r>
            <a:endParaRPr lang="es-ES" dirty="0"/>
          </a:p>
          <a:p>
            <a:r>
              <a:rPr lang="es-ES_tradnl" dirty="0"/>
              <a:t>	</a:t>
            </a:r>
            <a:endParaRPr lang="es-ES" dirty="0"/>
          </a:p>
        </p:txBody>
      </p:sp>
      <p:graphicFrame>
        <p:nvGraphicFramePr>
          <p:cNvPr id="8" name="7 Tabla"/>
          <p:cNvGraphicFramePr>
            <a:graphicFrameLocks noGrp="1"/>
          </p:cNvGraphicFramePr>
          <p:nvPr>
            <p:extLst>
              <p:ext uri="{D42A27DB-BD31-4B8C-83A1-F6EECF244321}">
                <p14:modId xmlns:p14="http://schemas.microsoft.com/office/powerpoint/2010/main" val="2832953426"/>
              </p:ext>
            </p:extLst>
          </p:nvPr>
        </p:nvGraphicFramePr>
        <p:xfrm>
          <a:off x="4499992" y="1052736"/>
          <a:ext cx="4392488" cy="2203368"/>
        </p:xfrm>
        <a:graphic>
          <a:graphicData uri="http://schemas.openxmlformats.org/drawingml/2006/table">
            <a:tbl>
              <a:tblPr firstRow="1" firstCol="1" bandRow="1">
                <a:tableStyleId>{69CF1AB2-1976-4502-BF36-3FF5EA218861}</a:tableStyleId>
              </a:tblPr>
              <a:tblGrid>
                <a:gridCol w="1509918"/>
                <a:gridCol w="1298394"/>
                <a:gridCol w="1584176"/>
              </a:tblGrid>
              <a:tr h="579426">
                <a:tc>
                  <a:txBody>
                    <a:bodyPr/>
                    <a:lstStyle/>
                    <a:p>
                      <a:pPr algn="ctr">
                        <a:lnSpc>
                          <a:spcPct val="200000"/>
                        </a:lnSpc>
                        <a:spcAft>
                          <a:spcPts val="0"/>
                        </a:spcAft>
                      </a:pPr>
                      <a:r>
                        <a:rPr lang="es-ES" sz="1100" dirty="0">
                          <a:effectLst/>
                        </a:rPr>
                        <a:t>Excedentes</a:t>
                      </a:r>
                      <a:endParaRPr lang="es-ES" sz="1400" dirty="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S" sz="1100" dirty="0">
                          <a:effectLst/>
                        </a:rPr>
                        <a:t>Peso (Semanas)</a:t>
                      </a:r>
                      <a:endParaRPr lang="es-ES" sz="1400" dirty="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S" sz="1100">
                          <a:effectLst/>
                        </a:rPr>
                        <a:t>Excedente ponderado con tiempo</a:t>
                      </a:r>
                      <a:endParaRPr lang="es-ES" sz="1400">
                        <a:effectLst/>
                        <a:latin typeface="Calibri"/>
                        <a:ea typeface="Calibri"/>
                        <a:cs typeface="Times New Roman"/>
                      </a:endParaRPr>
                    </a:p>
                  </a:txBody>
                  <a:tcPr marL="44450" marR="44450" marT="0" marB="0" anchor="ctr"/>
                </a:tc>
              </a:tr>
              <a:tr h="263469">
                <a:tc>
                  <a:txBody>
                    <a:bodyPr/>
                    <a:lstStyle/>
                    <a:p>
                      <a:pPr algn="ctr">
                        <a:lnSpc>
                          <a:spcPct val="100000"/>
                        </a:lnSpc>
                        <a:spcAft>
                          <a:spcPts val="0"/>
                        </a:spcAft>
                      </a:pPr>
                      <a:r>
                        <a:rPr lang="es-ES" sz="1100" dirty="0">
                          <a:effectLst/>
                        </a:rPr>
                        <a:t>                58.887.107   </a:t>
                      </a:r>
                      <a:endParaRPr lang="es-ES" sz="1400" dirty="0">
                        <a:effectLst/>
                        <a:latin typeface="Calibri"/>
                        <a:ea typeface="Calibri"/>
                        <a:cs typeface="Times New Roman"/>
                      </a:endParaRPr>
                    </a:p>
                  </a:txBody>
                  <a:tcPr marL="44450" marR="44450" marT="0" marB="0" anchor="b"/>
                </a:tc>
                <a:tc>
                  <a:txBody>
                    <a:bodyPr/>
                    <a:lstStyle/>
                    <a:p>
                      <a:pPr algn="r">
                        <a:lnSpc>
                          <a:spcPct val="100000"/>
                        </a:lnSpc>
                        <a:spcAft>
                          <a:spcPts val="0"/>
                        </a:spcAft>
                      </a:pPr>
                      <a:r>
                        <a:rPr lang="es-ES" sz="1100" dirty="0" smtClean="0">
                          <a:effectLst/>
                        </a:rPr>
                        <a:t>20%</a:t>
                      </a:r>
                      <a:endParaRPr lang="es-ES" sz="1400" dirty="0">
                        <a:effectLst/>
                        <a:latin typeface="Calibri"/>
                        <a:ea typeface="Calibri"/>
                        <a:cs typeface="Times New Roman"/>
                      </a:endParaRPr>
                    </a:p>
                  </a:txBody>
                  <a:tcPr marL="44450" marR="44450" marT="0" marB="0" anchor="b"/>
                </a:tc>
                <a:tc>
                  <a:txBody>
                    <a:bodyPr/>
                    <a:lstStyle/>
                    <a:p>
                      <a:pPr algn="ctr">
                        <a:lnSpc>
                          <a:spcPct val="100000"/>
                        </a:lnSpc>
                        <a:spcAft>
                          <a:spcPts val="0"/>
                        </a:spcAft>
                      </a:pPr>
                      <a:r>
                        <a:rPr lang="es-ES" sz="1100">
                          <a:effectLst/>
                        </a:rPr>
                        <a:t>       14.721.777   </a:t>
                      </a:r>
                      <a:endParaRPr lang="es-ES" sz="1400">
                        <a:effectLst/>
                        <a:latin typeface="Calibri"/>
                        <a:ea typeface="Calibri"/>
                        <a:cs typeface="Times New Roman"/>
                      </a:endParaRPr>
                    </a:p>
                  </a:txBody>
                  <a:tcPr marL="44450" marR="44450" marT="0" marB="0" anchor="b"/>
                </a:tc>
              </a:tr>
              <a:tr h="263469">
                <a:tc>
                  <a:txBody>
                    <a:bodyPr/>
                    <a:lstStyle/>
                    <a:p>
                      <a:pPr algn="ctr">
                        <a:lnSpc>
                          <a:spcPct val="100000"/>
                        </a:lnSpc>
                        <a:spcAft>
                          <a:spcPts val="0"/>
                        </a:spcAft>
                      </a:pPr>
                      <a:r>
                        <a:rPr lang="es-ES" sz="1100" dirty="0">
                          <a:effectLst/>
                        </a:rPr>
                        <a:t>                45.076.639   </a:t>
                      </a:r>
                      <a:endParaRPr lang="es-ES" sz="1400" dirty="0">
                        <a:effectLst/>
                        <a:latin typeface="Calibri"/>
                        <a:ea typeface="Calibri"/>
                        <a:cs typeface="Times New Roman"/>
                      </a:endParaRPr>
                    </a:p>
                  </a:txBody>
                  <a:tcPr marL="44450" marR="44450" marT="0" marB="0" anchor="b"/>
                </a:tc>
                <a:tc>
                  <a:txBody>
                    <a:bodyPr/>
                    <a:lstStyle/>
                    <a:p>
                      <a:pPr algn="r">
                        <a:lnSpc>
                          <a:spcPct val="100000"/>
                        </a:lnSpc>
                        <a:spcAft>
                          <a:spcPts val="0"/>
                        </a:spcAft>
                      </a:pPr>
                      <a:r>
                        <a:rPr lang="es-ES" sz="1100" dirty="0" smtClean="0">
                          <a:effectLst/>
                        </a:rPr>
                        <a:t>20%</a:t>
                      </a:r>
                      <a:endParaRPr lang="es-ES" sz="1400" dirty="0">
                        <a:effectLst/>
                        <a:latin typeface="Calibri"/>
                        <a:ea typeface="Calibri"/>
                        <a:cs typeface="Times New Roman"/>
                      </a:endParaRPr>
                    </a:p>
                  </a:txBody>
                  <a:tcPr marL="44450" marR="44450" marT="0" marB="0" anchor="b"/>
                </a:tc>
                <a:tc>
                  <a:txBody>
                    <a:bodyPr/>
                    <a:lstStyle/>
                    <a:p>
                      <a:pPr algn="ctr">
                        <a:lnSpc>
                          <a:spcPct val="100000"/>
                        </a:lnSpc>
                        <a:spcAft>
                          <a:spcPts val="0"/>
                        </a:spcAft>
                      </a:pPr>
                      <a:r>
                        <a:rPr lang="es-ES" sz="1100" dirty="0">
                          <a:effectLst/>
                        </a:rPr>
                        <a:t>       11.269.160   </a:t>
                      </a:r>
                      <a:endParaRPr lang="es-ES" sz="1400" dirty="0">
                        <a:effectLst/>
                        <a:latin typeface="Calibri"/>
                        <a:ea typeface="Calibri"/>
                        <a:cs typeface="Times New Roman"/>
                      </a:endParaRPr>
                    </a:p>
                  </a:txBody>
                  <a:tcPr marL="44450" marR="44450" marT="0" marB="0" anchor="b"/>
                </a:tc>
              </a:tr>
              <a:tr h="263469">
                <a:tc>
                  <a:txBody>
                    <a:bodyPr/>
                    <a:lstStyle/>
                    <a:p>
                      <a:pPr algn="ctr">
                        <a:lnSpc>
                          <a:spcPct val="100000"/>
                        </a:lnSpc>
                        <a:spcAft>
                          <a:spcPts val="0"/>
                        </a:spcAft>
                      </a:pPr>
                      <a:r>
                        <a:rPr lang="es-ES" sz="1100">
                          <a:effectLst/>
                        </a:rPr>
                        <a:t>                34.718.787   </a:t>
                      </a:r>
                      <a:endParaRPr lang="es-ES" sz="1400">
                        <a:effectLst/>
                        <a:latin typeface="Calibri"/>
                        <a:ea typeface="Calibri"/>
                        <a:cs typeface="Times New Roman"/>
                      </a:endParaRPr>
                    </a:p>
                  </a:txBody>
                  <a:tcPr marL="44450" marR="44450" marT="0" marB="0" anchor="b"/>
                </a:tc>
                <a:tc>
                  <a:txBody>
                    <a:bodyPr/>
                    <a:lstStyle/>
                    <a:p>
                      <a:pPr algn="r">
                        <a:lnSpc>
                          <a:spcPct val="100000"/>
                        </a:lnSpc>
                        <a:spcAft>
                          <a:spcPts val="0"/>
                        </a:spcAft>
                      </a:pPr>
                      <a:r>
                        <a:rPr lang="es-ES" sz="1100" dirty="0" smtClean="0">
                          <a:effectLst/>
                        </a:rPr>
                        <a:t>20%</a:t>
                      </a:r>
                      <a:endParaRPr lang="es-ES" sz="1400" dirty="0">
                        <a:effectLst/>
                        <a:latin typeface="Calibri"/>
                        <a:ea typeface="Calibri"/>
                        <a:cs typeface="Times New Roman"/>
                      </a:endParaRPr>
                    </a:p>
                  </a:txBody>
                  <a:tcPr marL="44450" marR="44450" marT="0" marB="0" anchor="b"/>
                </a:tc>
                <a:tc>
                  <a:txBody>
                    <a:bodyPr/>
                    <a:lstStyle/>
                    <a:p>
                      <a:pPr algn="ctr">
                        <a:lnSpc>
                          <a:spcPct val="100000"/>
                        </a:lnSpc>
                        <a:spcAft>
                          <a:spcPts val="0"/>
                        </a:spcAft>
                      </a:pPr>
                      <a:r>
                        <a:rPr lang="es-ES" sz="1100" dirty="0">
                          <a:effectLst/>
                        </a:rPr>
                        <a:t>        8.679.697   </a:t>
                      </a:r>
                      <a:endParaRPr lang="es-ES" sz="1400" dirty="0">
                        <a:effectLst/>
                        <a:latin typeface="Calibri"/>
                        <a:ea typeface="Calibri"/>
                        <a:cs typeface="Times New Roman"/>
                      </a:endParaRPr>
                    </a:p>
                  </a:txBody>
                  <a:tcPr marL="44450" marR="44450" marT="0" marB="0" anchor="b"/>
                </a:tc>
              </a:tr>
              <a:tr h="263469">
                <a:tc>
                  <a:txBody>
                    <a:bodyPr/>
                    <a:lstStyle/>
                    <a:p>
                      <a:pPr algn="ctr">
                        <a:lnSpc>
                          <a:spcPct val="100000"/>
                        </a:lnSpc>
                        <a:spcAft>
                          <a:spcPts val="0"/>
                        </a:spcAft>
                      </a:pPr>
                      <a:r>
                        <a:rPr lang="es-ES" sz="1100">
                          <a:effectLst/>
                        </a:rPr>
                        <a:t>                29.539.861   </a:t>
                      </a:r>
                      <a:endParaRPr lang="es-ES" sz="1400">
                        <a:effectLst/>
                        <a:latin typeface="Calibri"/>
                        <a:ea typeface="Calibri"/>
                        <a:cs typeface="Times New Roman"/>
                      </a:endParaRPr>
                    </a:p>
                  </a:txBody>
                  <a:tcPr marL="44450" marR="44450" marT="0" marB="0" anchor="b"/>
                </a:tc>
                <a:tc>
                  <a:txBody>
                    <a:bodyPr/>
                    <a:lstStyle/>
                    <a:p>
                      <a:pPr algn="r">
                        <a:lnSpc>
                          <a:spcPct val="100000"/>
                        </a:lnSpc>
                        <a:spcAft>
                          <a:spcPts val="0"/>
                        </a:spcAft>
                      </a:pPr>
                      <a:r>
                        <a:rPr lang="es-ES" sz="1100" dirty="0" smtClean="0">
                          <a:effectLst/>
                        </a:rPr>
                        <a:t>20%</a:t>
                      </a:r>
                      <a:endParaRPr lang="es-ES" sz="1400" dirty="0">
                        <a:effectLst/>
                        <a:latin typeface="Calibri"/>
                        <a:ea typeface="Calibri"/>
                        <a:cs typeface="Times New Roman"/>
                      </a:endParaRPr>
                    </a:p>
                  </a:txBody>
                  <a:tcPr marL="44450" marR="44450" marT="0" marB="0" anchor="b"/>
                </a:tc>
                <a:tc>
                  <a:txBody>
                    <a:bodyPr/>
                    <a:lstStyle/>
                    <a:p>
                      <a:pPr algn="ctr">
                        <a:lnSpc>
                          <a:spcPct val="100000"/>
                        </a:lnSpc>
                        <a:spcAft>
                          <a:spcPts val="0"/>
                        </a:spcAft>
                      </a:pPr>
                      <a:r>
                        <a:rPr lang="es-ES" sz="1100" dirty="0">
                          <a:effectLst/>
                        </a:rPr>
                        <a:t>        7.384.965   </a:t>
                      </a:r>
                      <a:endParaRPr lang="es-ES" sz="1400" dirty="0">
                        <a:effectLst/>
                        <a:latin typeface="Calibri"/>
                        <a:ea typeface="Calibri"/>
                        <a:cs typeface="Times New Roman"/>
                      </a:endParaRPr>
                    </a:p>
                  </a:txBody>
                  <a:tcPr marL="44450" marR="44450" marT="0" marB="0" anchor="b"/>
                </a:tc>
              </a:tr>
              <a:tr h="263469">
                <a:tc>
                  <a:txBody>
                    <a:bodyPr/>
                    <a:lstStyle/>
                    <a:p>
                      <a:pPr algn="ctr">
                        <a:lnSpc>
                          <a:spcPct val="100000"/>
                        </a:lnSpc>
                        <a:spcAft>
                          <a:spcPts val="0"/>
                        </a:spcAft>
                      </a:pPr>
                      <a:r>
                        <a:rPr lang="es-ES" sz="1100">
                          <a:effectLst/>
                        </a:rPr>
                        <a:t>                26.087.244   </a:t>
                      </a:r>
                      <a:endParaRPr lang="es-ES" sz="1400">
                        <a:effectLst/>
                        <a:latin typeface="Calibri"/>
                        <a:ea typeface="Calibri"/>
                        <a:cs typeface="Times New Roman"/>
                      </a:endParaRPr>
                    </a:p>
                  </a:txBody>
                  <a:tcPr marL="44450" marR="44450" marT="0" marB="0" anchor="b"/>
                </a:tc>
                <a:tc>
                  <a:txBody>
                    <a:bodyPr/>
                    <a:lstStyle/>
                    <a:p>
                      <a:pPr algn="r">
                        <a:lnSpc>
                          <a:spcPct val="100000"/>
                        </a:lnSpc>
                        <a:spcAft>
                          <a:spcPts val="0"/>
                        </a:spcAft>
                      </a:pPr>
                      <a:r>
                        <a:rPr lang="es-ES" sz="1100" dirty="0" smtClean="0">
                          <a:effectLst/>
                        </a:rPr>
                        <a:t>20%</a:t>
                      </a:r>
                      <a:endParaRPr lang="es-ES" sz="1400" dirty="0">
                        <a:effectLst/>
                        <a:latin typeface="Calibri"/>
                        <a:ea typeface="Calibri"/>
                        <a:cs typeface="Times New Roman"/>
                      </a:endParaRPr>
                    </a:p>
                  </a:txBody>
                  <a:tcPr marL="44450" marR="44450" marT="0" marB="0" anchor="b"/>
                </a:tc>
                <a:tc>
                  <a:txBody>
                    <a:bodyPr/>
                    <a:lstStyle/>
                    <a:p>
                      <a:pPr algn="ctr">
                        <a:lnSpc>
                          <a:spcPct val="100000"/>
                        </a:lnSpc>
                        <a:spcAft>
                          <a:spcPts val="0"/>
                        </a:spcAft>
                      </a:pPr>
                      <a:r>
                        <a:rPr lang="es-ES" sz="1100" dirty="0">
                          <a:effectLst/>
                        </a:rPr>
                        <a:t>        6.521.811   </a:t>
                      </a:r>
                      <a:endParaRPr lang="es-ES" sz="1400" dirty="0">
                        <a:effectLst/>
                        <a:latin typeface="Calibri"/>
                        <a:ea typeface="Calibri"/>
                        <a:cs typeface="Times New Roman"/>
                      </a:endParaRPr>
                    </a:p>
                  </a:txBody>
                  <a:tcPr marL="44450" marR="44450" marT="0" marB="0" anchor="b"/>
                </a:tc>
              </a:tr>
              <a:tr h="263469">
                <a:tc>
                  <a:txBody>
                    <a:bodyPr/>
                    <a:lstStyle/>
                    <a:p>
                      <a:pPr algn="ctr">
                        <a:lnSpc>
                          <a:spcPct val="100000"/>
                        </a:lnSpc>
                        <a:spcAft>
                          <a:spcPts val="0"/>
                        </a:spcAft>
                      </a:pPr>
                      <a:r>
                        <a:rPr lang="es-ES" sz="1100">
                          <a:effectLst/>
                        </a:rPr>
                        <a:t> </a:t>
                      </a:r>
                      <a:endParaRPr lang="es-ES" sz="1400">
                        <a:effectLst/>
                        <a:latin typeface="Calibri"/>
                        <a:ea typeface="Calibri"/>
                        <a:cs typeface="Times New Roman"/>
                      </a:endParaRPr>
                    </a:p>
                  </a:txBody>
                  <a:tcPr marL="44450" marR="44450" marT="0" marB="0" anchor="b"/>
                </a:tc>
                <a:tc>
                  <a:txBody>
                    <a:bodyPr/>
                    <a:lstStyle/>
                    <a:p>
                      <a:pPr algn="ctr">
                        <a:lnSpc>
                          <a:spcPct val="100000"/>
                        </a:lnSpc>
                        <a:spcAft>
                          <a:spcPts val="0"/>
                        </a:spcAft>
                      </a:pPr>
                      <a:r>
                        <a:rPr lang="es-ES" sz="1100" dirty="0">
                          <a:effectLst/>
                        </a:rPr>
                        <a:t> </a:t>
                      </a:r>
                      <a:endParaRPr lang="es-ES" sz="1400" dirty="0">
                        <a:effectLst/>
                        <a:latin typeface="Calibri"/>
                        <a:ea typeface="Calibri"/>
                        <a:cs typeface="Times New Roman"/>
                      </a:endParaRPr>
                    </a:p>
                  </a:txBody>
                  <a:tcPr marL="44450" marR="44450" marT="0" marB="0" anchor="b"/>
                </a:tc>
                <a:tc>
                  <a:txBody>
                    <a:bodyPr/>
                    <a:lstStyle/>
                    <a:p>
                      <a:pPr algn="ctr">
                        <a:lnSpc>
                          <a:spcPct val="100000"/>
                        </a:lnSpc>
                        <a:spcAft>
                          <a:spcPts val="0"/>
                        </a:spcAft>
                      </a:pPr>
                      <a:r>
                        <a:rPr lang="es-ES" sz="1100" b="1" dirty="0">
                          <a:effectLst/>
                        </a:rPr>
                        <a:t>       48.577.410   </a:t>
                      </a:r>
                      <a:endParaRPr lang="es-ES" sz="1400" b="1" dirty="0">
                        <a:effectLst/>
                        <a:latin typeface="Calibri"/>
                        <a:ea typeface="Calibri"/>
                        <a:cs typeface="Times New Roman"/>
                      </a:endParaRPr>
                    </a:p>
                  </a:txBody>
                  <a:tcPr marL="44450" marR="44450" marT="0" marB="0" anchor="b"/>
                </a:tc>
              </a:tr>
            </a:tbl>
          </a:graphicData>
        </a:graphic>
      </p:graphicFrame>
      <p:graphicFrame>
        <p:nvGraphicFramePr>
          <p:cNvPr id="2" name="1 Tabla"/>
          <p:cNvGraphicFramePr>
            <a:graphicFrameLocks noGrp="1"/>
          </p:cNvGraphicFramePr>
          <p:nvPr>
            <p:extLst>
              <p:ext uri="{D42A27DB-BD31-4B8C-83A1-F6EECF244321}">
                <p14:modId xmlns:p14="http://schemas.microsoft.com/office/powerpoint/2010/main" val="3761689291"/>
              </p:ext>
            </p:extLst>
          </p:nvPr>
        </p:nvGraphicFramePr>
        <p:xfrm>
          <a:off x="107504" y="1052736"/>
          <a:ext cx="4244020" cy="2231517"/>
        </p:xfrm>
        <a:graphic>
          <a:graphicData uri="http://schemas.openxmlformats.org/drawingml/2006/table">
            <a:tbl>
              <a:tblPr>
                <a:tableStyleId>{69CF1AB2-1976-4502-BF36-3FF5EA218861}</a:tableStyleId>
              </a:tblPr>
              <a:tblGrid>
                <a:gridCol w="1457743"/>
                <a:gridCol w="1346117"/>
                <a:gridCol w="1440160"/>
              </a:tblGrid>
              <a:tr h="600075">
                <a:tc>
                  <a:txBody>
                    <a:bodyPr/>
                    <a:lstStyle/>
                    <a:p>
                      <a:pPr algn="l" fontAlgn="ctr">
                        <a:lnSpc>
                          <a:spcPct val="150000"/>
                        </a:lnSpc>
                      </a:pPr>
                      <a:r>
                        <a:rPr lang="es-ES" sz="1200" b="1" u="none" strike="noStrike" dirty="0">
                          <a:effectLst/>
                        </a:rPr>
                        <a:t>Excedentes</a:t>
                      </a:r>
                      <a:endParaRPr lang="es-ES" sz="1200" b="1" i="0" u="none" strike="noStrike" dirty="0">
                        <a:effectLst/>
                        <a:latin typeface="Times New Roman"/>
                      </a:endParaRPr>
                    </a:p>
                  </a:txBody>
                  <a:tcPr marL="9525" marR="9525" marT="9525" marB="0" anchor="ctr"/>
                </a:tc>
                <a:tc>
                  <a:txBody>
                    <a:bodyPr/>
                    <a:lstStyle/>
                    <a:p>
                      <a:pPr algn="l" fontAlgn="ctr">
                        <a:lnSpc>
                          <a:spcPct val="150000"/>
                        </a:lnSpc>
                      </a:pPr>
                      <a:r>
                        <a:rPr lang="es-ES" sz="1200" b="1" u="none" strike="noStrike" dirty="0">
                          <a:effectLst/>
                        </a:rPr>
                        <a:t>Peso (Semanas)</a:t>
                      </a:r>
                      <a:endParaRPr lang="es-ES" sz="1200" b="1" i="0" u="none" strike="noStrike" dirty="0">
                        <a:effectLst/>
                        <a:latin typeface="Times New Roman"/>
                      </a:endParaRPr>
                    </a:p>
                  </a:txBody>
                  <a:tcPr marL="9525" marR="9525" marT="9525" marB="0" anchor="ctr"/>
                </a:tc>
                <a:tc>
                  <a:txBody>
                    <a:bodyPr/>
                    <a:lstStyle/>
                    <a:p>
                      <a:pPr algn="ctr" fontAlgn="ctr">
                        <a:lnSpc>
                          <a:spcPct val="150000"/>
                        </a:lnSpc>
                      </a:pPr>
                      <a:r>
                        <a:rPr lang="es-ES" sz="1200" b="1" u="none" strike="noStrike" dirty="0">
                          <a:effectLst/>
                        </a:rPr>
                        <a:t>Excedente ponderado con tiempo</a:t>
                      </a:r>
                      <a:endParaRPr lang="es-ES" sz="1200" b="1" i="0" u="none" strike="noStrike" dirty="0">
                        <a:effectLst/>
                        <a:latin typeface="Times New Roman"/>
                      </a:endParaRPr>
                    </a:p>
                  </a:txBody>
                  <a:tcPr marL="9525" marR="9525" marT="9525" marB="0" anchor="ctr"/>
                </a:tc>
              </a:tr>
              <a:tr h="200025">
                <a:tc>
                  <a:txBody>
                    <a:bodyPr/>
                    <a:lstStyle/>
                    <a:p>
                      <a:pPr algn="l" fontAlgn="b">
                        <a:lnSpc>
                          <a:spcPct val="150000"/>
                        </a:lnSpc>
                      </a:pPr>
                      <a:r>
                        <a:rPr lang="es-ES" sz="1200" u="none" strike="noStrike">
                          <a:effectLst/>
                        </a:rPr>
                        <a:t>              80.237.363   </a:t>
                      </a:r>
                      <a:endParaRPr lang="es-ES" sz="1200" b="0" i="0" u="none" strike="noStrike">
                        <a:effectLst/>
                        <a:latin typeface="Times New Roman"/>
                      </a:endParaRPr>
                    </a:p>
                  </a:txBody>
                  <a:tcPr marL="9525" marR="9525" marT="9525" marB="0" anchor="b"/>
                </a:tc>
                <a:tc>
                  <a:txBody>
                    <a:bodyPr/>
                    <a:lstStyle/>
                    <a:p>
                      <a:pPr algn="r" fontAlgn="b">
                        <a:lnSpc>
                          <a:spcPct val="150000"/>
                        </a:lnSpc>
                      </a:pPr>
                      <a:r>
                        <a:rPr lang="es-ES" sz="1200" u="none" strike="noStrike">
                          <a:effectLst/>
                        </a:rPr>
                        <a:t>20%</a:t>
                      </a:r>
                      <a:endParaRPr lang="es-ES" sz="1200" b="0" i="0" u="none" strike="noStrike">
                        <a:effectLst/>
                        <a:latin typeface="Times New Roman"/>
                      </a:endParaRPr>
                    </a:p>
                  </a:txBody>
                  <a:tcPr marL="9525" marR="9525" marT="9525" marB="0" anchor="b"/>
                </a:tc>
                <a:tc>
                  <a:txBody>
                    <a:bodyPr/>
                    <a:lstStyle/>
                    <a:p>
                      <a:pPr algn="l" fontAlgn="b">
                        <a:lnSpc>
                          <a:spcPct val="150000"/>
                        </a:lnSpc>
                      </a:pPr>
                      <a:r>
                        <a:rPr lang="es-ES" sz="1200" u="none" strike="noStrike" dirty="0">
                          <a:effectLst/>
                        </a:rPr>
                        <a:t>     16.047.473   </a:t>
                      </a:r>
                      <a:endParaRPr lang="es-ES" sz="1200" b="0" i="0" u="none" strike="noStrike" dirty="0">
                        <a:effectLst/>
                        <a:latin typeface="Times New Roman"/>
                      </a:endParaRPr>
                    </a:p>
                  </a:txBody>
                  <a:tcPr marL="9525" marR="9525" marT="9525" marB="0" anchor="b"/>
                </a:tc>
              </a:tr>
              <a:tr h="200025">
                <a:tc>
                  <a:txBody>
                    <a:bodyPr/>
                    <a:lstStyle/>
                    <a:p>
                      <a:pPr algn="l" fontAlgn="b">
                        <a:lnSpc>
                          <a:spcPct val="150000"/>
                        </a:lnSpc>
                      </a:pPr>
                      <a:r>
                        <a:rPr lang="es-ES" sz="1200" u="none" strike="noStrike">
                          <a:effectLst/>
                        </a:rPr>
                        <a:t>              70.383.399   </a:t>
                      </a:r>
                      <a:endParaRPr lang="es-ES" sz="1200" b="0" i="0" u="none" strike="noStrike">
                        <a:effectLst/>
                        <a:latin typeface="Times New Roman"/>
                      </a:endParaRPr>
                    </a:p>
                  </a:txBody>
                  <a:tcPr marL="9525" marR="9525" marT="9525" marB="0" anchor="b"/>
                </a:tc>
                <a:tc>
                  <a:txBody>
                    <a:bodyPr/>
                    <a:lstStyle/>
                    <a:p>
                      <a:pPr algn="r" fontAlgn="b">
                        <a:lnSpc>
                          <a:spcPct val="150000"/>
                        </a:lnSpc>
                      </a:pPr>
                      <a:r>
                        <a:rPr lang="es-ES" sz="1200" u="none" strike="noStrike">
                          <a:effectLst/>
                        </a:rPr>
                        <a:t>20%</a:t>
                      </a:r>
                      <a:endParaRPr lang="es-ES" sz="1200" b="0" i="0" u="none" strike="noStrike">
                        <a:effectLst/>
                        <a:latin typeface="Times New Roman"/>
                      </a:endParaRPr>
                    </a:p>
                  </a:txBody>
                  <a:tcPr marL="9525" marR="9525" marT="9525" marB="0" anchor="b"/>
                </a:tc>
                <a:tc>
                  <a:txBody>
                    <a:bodyPr/>
                    <a:lstStyle/>
                    <a:p>
                      <a:pPr algn="l" fontAlgn="b">
                        <a:lnSpc>
                          <a:spcPct val="150000"/>
                        </a:lnSpc>
                      </a:pPr>
                      <a:r>
                        <a:rPr lang="es-ES" sz="1200" u="none" strike="noStrike">
                          <a:effectLst/>
                        </a:rPr>
                        <a:t>     14.076.680   </a:t>
                      </a:r>
                      <a:endParaRPr lang="es-ES" sz="1200" b="0" i="0" u="none" strike="noStrike">
                        <a:effectLst/>
                        <a:latin typeface="Times New Roman"/>
                      </a:endParaRPr>
                    </a:p>
                  </a:txBody>
                  <a:tcPr marL="9525" marR="9525" marT="9525" marB="0" anchor="b"/>
                </a:tc>
              </a:tr>
              <a:tr h="200025">
                <a:tc>
                  <a:txBody>
                    <a:bodyPr/>
                    <a:lstStyle/>
                    <a:p>
                      <a:pPr algn="l" fontAlgn="b">
                        <a:lnSpc>
                          <a:spcPct val="150000"/>
                        </a:lnSpc>
                      </a:pPr>
                      <a:r>
                        <a:rPr lang="es-ES" sz="1200" u="none" strike="noStrike">
                          <a:effectLst/>
                        </a:rPr>
                        <a:t>              65.456.417   </a:t>
                      </a:r>
                      <a:endParaRPr lang="es-ES" sz="1200" b="0" i="0" u="none" strike="noStrike">
                        <a:effectLst/>
                        <a:latin typeface="Times New Roman"/>
                      </a:endParaRPr>
                    </a:p>
                  </a:txBody>
                  <a:tcPr marL="9525" marR="9525" marT="9525" marB="0" anchor="b"/>
                </a:tc>
                <a:tc>
                  <a:txBody>
                    <a:bodyPr/>
                    <a:lstStyle/>
                    <a:p>
                      <a:pPr algn="r" fontAlgn="b">
                        <a:lnSpc>
                          <a:spcPct val="150000"/>
                        </a:lnSpc>
                      </a:pPr>
                      <a:r>
                        <a:rPr lang="es-ES" sz="1200" u="none" strike="noStrike">
                          <a:effectLst/>
                        </a:rPr>
                        <a:t>20%</a:t>
                      </a:r>
                      <a:endParaRPr lang="es-ES" sz="1200" b="0" i="0" u="none" strike="noStrike">
                        <a:effectLst/>
                        <a:latin typeface="Times New Roman"/>
                      </a:endParaRPr>
                    </a:p>
                  </a:txBody>
                  <a:tcPr marL="9525" marR="9525" marT="9525" marB="0" anchor="b"/>
                </a:tc>
                <a:tc>
                  <a:txBody>
                    <a:bodyPr/>
                    <a:lstStyle/>
                    <a:p>
                      <a:pPr algn="l" fontAlgn="b">
                        <a:lnSpc>
                          <a:spcPct val="150000"/>
                        </a:lnSpc>
                      </a:pPr>
                      <a:r>
                        <a:rPr lang="es-ES" sz="1200" u="none" strike="noStrike" dirty="0">
                          <a:effectLst/>
                        </a:rPr>
                        <a:t>     13.091.283   </a:t>
                      </a:r>
                      <a:endParaRPr lang="es-ES" sz="1200" b="0" i="0" u="none" strike="noStrike" dirty="0">
                        <a:effectLst/>
                        <a:latin typeface="Times New Roman"/>
                      </a:endParaRPr>
                    </a:p>
                  </a:txBody>
                  <a:tcPr marL="9525" marR="9525" marT="9525" marB="0" anchor="b"/>
                </a:tc>
              </a:tr>
              <a:tr h="200025">
                <a:tc>
                  <a:txBody>
                    <a:bodyPr/>
                    <a:lstStyle/>
                    <a:p>
                      <a:pPr algn="l" fontAlgn="b">
                        <a:lnSpc>
                          <a:spcPct val="150000"/>
                        </a:lnSpc>
                      </a:pPr>
                      <a:r>
                        <a:rPr lang="es-ES" sz="1200" u="none" strike="noStrike">
                          <a:effectLst/>
                        </a:rPr>
                        <a:t>              62.171.762   </a:t>
                      </a:r>
                      <a:endParaRPr lang="es-ES" sz="1200" b="0" i="0" u="none" strike="noStrike">
                        <a:effectLst/>
                        <a:latin typeface="Times New Roman"/>
                      </a:endParaRPr>
                    </a:p>
                  </a:txBody>
                  <a:tcPr marL="9525" marR="9525" marT="9525" marB="0" anchor="b"/>
                </a:tc>
                <a:tc>
                  <a:txBody>
                    <a:bodyPr/>
                    <a:lstStyle/>
                    <a:p>
                      <a:pPr algn="r" fontAlgn="b">
                        <a:lnSpc>
                          <a:spcPct val="150000"/>
                        </a:lnSpc>
                      </a:pPr>
                      <a:r>
                        <a:rPr lang="es-ES" sz="1200" u="none" strike="noStrike">
                          <a:effectLst/>
                        </a:rPr>
                        <a:t>20%</a:t>
                      </a:r>
                      <a:endParaRPr lang="es-ES" sz="1200" b="0" i="0" u="none" strike="noStrike">
                        <a:effectLst/>
                        <a:latin typeface="Times New Roman"/>
                      </a:endParaRPr>
                    </a:p>
                  </a:txBody>
                  <a:tcPr marL="9525" marR="9525" marT="9525" marB="0" anchor="b"/>
                </a:tc>
                <a:tc>
                  <a:txBody>
                    <a:bodyPr/>
                    <a:lstStyle/>
                    <a:p>
                      <a:pPr algn="l" fontAlgn="b">
                        <a:lnSpc>
                          <a:spcPct val="150000"/>
                        </a:lnSpc>
                      </a:pPr>
                      <a:r>
                        <a:rPr lang="es-ES" sz="1200" u="none" strike="noStrike">
                          <a:effectLst/>
                        </a:rPr>
                        <a:t>     12.434.352   </a:t>
                      </a:r>
                      <a:endParaRPr lang="es-ES" sz="1200" b="0" i="0" u="none" strike="noStrike">
                        <a:effectLst/>
                        <a:latin typeface="Times New Roman"/>
                      </a:endParaRPr>
                    </a:p>
                  </a:txBody>
                  <a:tcPr marL="9525" marR="9525" marT="9525" marB="0" anchor="b"/>
                </a:tc>
              </a:tr>
              <a:tr h="200025">
                <a:tc>
                  <a:txBody>
                    <a:bodyPr/>
                    <a:lstStyle/>
                    <a:p>
                      <a:pPr algn="l" fontAlgn="b">
                        <a:lnSpc>
                          <a:spcPct val="150000"/>
                        </a:lnSpc>
                      </a:pPr>
                      <a:r>
                        <a:rPr lang="es-ES" sz="1200" u="none" strike="noStrike">
                          <a:effectLst/>
                        </a:rPr>
                        <a:t>              27.682.888   </a:t>
                      </a:r>
                      <a:endParaRPr lang="es-ES" sz="1200" b="0" i="0" u="none" strike="noStrike">
                        <a:effectLst/>
                        <a:latin typeface="Times New Roman"/>
                      </a:endParaRPr>
                    </a:p>
                  </a:txBody>
                  <a:tcPr marL="9525" marR="9525" marT="9525" marB="0" anchor="b"/>
                </a:tc>
                <a:tc>
                  <a:txBody>
                    <a:bodyPr/>
                    <a:lstStyle/>
                    <a:p>
                      <a:pPr algn="r" fontAlgn="b">
                        <a:lnSpc>
                          <a:spcPct val="150000"/>
                        </a:lnSpc>
                      </a:pPr>
                      <a:r>
                        <a:rPr lang="es-ES" sz="1200" u="none" strike="noStrike">
                          <a:effectLst/>
                        </a:rPr>
                        <a:t>20%</a:t>
                      </a:r>
                      <a:endParaRPr lang="es-ES" sz="1200" b="0" i="0" u="none" strike="noStrike">
                        <a:effectLst/>
                        <a:latin typeface="Times New Roman"/>
                      </a:endParaRPr>
                    </a:p>
                  </a:txBody>
                  <a:tcPr marL="9525" marR="9525" marT="9525" marB="0" anchor="b"/>
                </a:tc>
                <a:tc>
                  <a:txBody>
                    <a:bodyPr/>
                    <a:lstStyle/>
                    <a:p>
                      <a:pPr algn="l" fontAlgn="b">
                        <a:lnSpc>
                          <a:spcPct val="150000"/>
                        </a:lnSpc>
                      </a:pPr>
                      <a:r>
                        <a:rPr lang="es-ES" sz="1200" u="none" strike="noStrike">
                          <a:effectLst/>
                        </a:rPr>
                        <a:t>       5.536.578   </a:t>
                      </a:r>
                      <a:endParaRPr lang="es-ES" sz="1200" b="0" i="0" u="none" strike="noStrike">
                        <a:effectLst/>
                        <a:latin typeface="Times New Roman"/>
                      </a:endParaRPr>
                    </a:p>
                  </a:txBody>
                  <a:tcPr marL="9525" marR="9525" marT="9525" marB="0" anchor="b"/>
                </a:tc>
              </a:tr>
              <a:tr h="200025">
                <a:tc>
                  <a:txBody>
                    <a:bodyPr/>
                    <a:lstStyle/>
                    <a:p>
                      <a:pPr algn="l" fontAlgn="b">
                        <a:lnSpc>
                          <a:spcPct val="150000"/>
                        </a:lnSpc>
                      </a:pPr>
                      <a:r>
                        <a:rPr lang="es-ES" sz="1200" u="none" strike="noStrike">
                          <a:effectLst/>
                        </a:rPr>
                        <a:t> </a:t>
                      </a:r>
                      <a:endParaRPr lang="es-ES" sz="1200" b="0" i="0" u="none" strike="noStrike">
                        <a:effectLst/>
                        <a:latin typeface="Times New Roman"/>
                      </a:endParaRPr>
                    </a:p>
                  </a:txBody>
                  <a:tcPr marL="9525" marR="9525" marT="9525" marB="0" anchor="b"/>
                </a:tc>
                <a:tc>
                  <a:txBody>
                    <a:bodyPr/>
                    <a:lstStyle/>
                    <a:p>
                      <a:pPr algn="l" fontAlgn="b">
                        <a:lnSpc>
                          <a:spcPct val="150000"/>
                        </a:lnSpc>
                      </a:pPr>
                      <a:r>
                        <a:rPr lang="es-ES" sz="1200" u="none" strike="noStrike">
                          <a:effectLst/>
                        </a:rPr>
                        <a:t> </a:t>
                      </a:r>
                      <a:endParaRPr lang="es-ES" sz="1200" b="0" i="0" u="none" strike="noStrike">
                        <a:effectLst/>
                        <a:latin typeface="Times New Roman"/>
                      </a:endParaRPr>
                    </a:p>
                  </a:txBody>
                  <a:tcPr marL="9525" marR="9525" marT="9525" marB="0" anchor="b"/>
                </a:tc>
                <a:tc>
                  <a:txBody>
                    <a:bodyPr/>
                    <a:lstStyle/>
                    <a:p>
                      <a:pPr algn="l" fontAlgn="b">
                        <a:lnSpc>
                          <a:spcPct val="150000"/>
                        </a:lnSpc>
                      </a:pPr>
                      <a:r>
                        <a:rPr lang="es-ES" sz="1200" u="none" strike="noStrike" dirty="0">
                          <a:effectLst/>
                        </a:rPr>
                        <a:t>     </a:t>
                      </a:r>
                      <a:r>
                        <a:rPr lang="es-ES" sz="1200" b="1" u="none" strike="noStrike" dirty="0">
                          <a:effectLst/>
                        </a:rPr>
                        <a:t>61.186.366   </a:t>
                      </a:r>
                      <a:endParaRPr lang="es-ES" sz="1200" b="1" i="0" u="none" strike="noStrike" dirty="0">
                        <a:effectLst/>
                        <a:latin typeface="Times New Roman"/>
                      </a:endParaRPr>
                    </a:p>
                  </a:txBody>
                  <a:tcPr marL="9525" marR="9525" marT="9525" marB="0" anchor="b"/>
                </a:tc>
              </a:tr>
            </a:tbl>
          </a:graphicData>
        </a:graphic>
      </p:graphicFrame>
    </p:spTree>
    <p:extLst>
      <p:ext uri="{BB962C8B-B14F-4D97-AF65-F5344CB8AC3E}">
        <p14:creationId xmlns:p14="http://schemas.microsoft.com/office/powerpoint/2010/main" val="2053513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5" descr="http://www.armada.mil.ec/image/image_gallery?uuid=eb56aacc-a5a7-413d-ae39-31bce5d7de08&amp;groupId=10156&amp;t=1320955169468"/>
          <p:cNvPicPr>
            <a:picLocks noChangeAspect="1" noChangeArrowheads="1"/>
          </p:cNvPicPr>
          <p:nvPr/>
        </p:nvPicPr>
        <p:blipFill>
          <a:blip r:embed="rId2" cstate="print"/>
          <a:srcRect/>
          <a:stretch>
            <a:fillRect/>
          </a:stretch>
        </p:blipFill>
        <p:spPr bwMode="auto">
          <a:xfrm>
            <a:off x="1331640" y="620688"/>
            <a:ext cx="2160240" cy="1296145"/>
          </a:xfrm>
          <a:prstGeom prst="rect">
            <a:avLst/>
          </a:prstGeom>
          <a:noFill/>
        </p:spPr>
      </p:pic>
      <p:sp>
        <p:nvSpPr>
          <p:cNvPr id="5" name="4 Rectángulo"/>
          <p:cNvSpPr/>
          <p:nvPr/>
        </p:nvSpPr>
        <p:spPr>
          <a:xfrm>
            <a:off x="2123728" y="260648"/>
            <a:ext cx="800219" cy="369332"/>
          </a:xfrm>
          <a:prstGeom prst="rect">
            <a:avLst/>
          </a:prstGeom>
        </p:spPr>
        <p:txBody>
          <a:bodyPr wrap="none">
            <a:spAutoFit/>
          </a:bodyPr>
          <a:lstStyle/>
          <a:p>
            <a:r>
              <a:rPr lang="es-ES" dirty="0" smtClean="0"/>
              <a:t>Art. 2.</a:t>
            </a:r>
            <a:endParaRPr lang="es-ES" dirty="0"/>
          </a:p>
        </p:txBody>
      </p:sp>
      <p:pic>
        <p:nvPicPr>
          <p:cNvPr id="40966" name="Picture 6" descr="https://encrypted-tbn1.gstatic.com/images?q=tbn:ANd9GcT5pO3pvTK0vFRc3sG9lP9Bkong9XK6_2i9BdEFRldKOld_Khfy"/>
          <p:cNvPicPr>
            <a:picLocks noChangeAspect="1" noChangeArrowheads="1"/>
          </p:cNvPicPr>
          <p:nvPr/>
        </p:nvPicPr>
        <p:blipFill>
          <a:blip r:embed="rId3" cstate="print"/>
          <a:srcRect/>
          <a:stretch>
            <a:fillRect/>
          </a:stretch>
        </p:blipFill>
        <p:spPr bwMode="auto">
          <a:xfrm>
            <a:off x="5724128" y="1052736"/>
            <a:ext cx="1215869" cy="816496"/>
          </a:xfrm>
          <a:prstGeom prst="rect">
            <a:avLst/>
          </a:prstGeom>
          <a:noFill/>
        </p:spPr>
      </p:pic>
      <p:pic>
        <p:nvPicPr>
          <p:cNvPr id="40968" name="Picture 8" descr="https://encrypted-tbn2.gstatic.com/images?q=tbn:ANd9GcQVqoaxy4ScsjiNvwJtJTlUILreDRe5LWzmNHqapv5k4nmltOBT"/>
          <p:cNvPicPr>
            <a:picLocks noChangeAspect="1" noChangeArrowheads="1"/>
          </p:cNvPicPr>
          <p:nvPr/>
        </p:nvPicPr>
        <p:blipFill>
          <a:blip r:embed="rId4" cstate="print"/>
          <a:srcRect/>
          <a:stretch>
            <a:fillRect/>
          </a:stretch>
        </p:blipFill>
        <p:spPr bwMode="auto">
          <a:xfrm>
            <a:off x="5724128" y="188640"/>
            <a:ext cx="1224136" cy="807221"/>
          </a:xfrm>
          <a:prstGeom prst="rect">
            <a:avLst/>
          </a:prstGeom>
          <a:noFill/>
        </p:spPr>
      </p:pic>
      <p:cxnSp>
        <p:nvCxnSpPr>
          <p:cNvPr id="12" name="11 Conector recto de flecha"/>
          <p:cNvCxnSpPr/>
          <p:nvPr/>
        </p:nvCxnSpPr>
        <p:spPr>
          <a:xfrm flipV="1">
            <a:off x="5004048" y="692696"/>
            <a:ext cx="576064" cy="21602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4" name="13 Conector recto de flecha"/>
          <p:cNvCxnSpPr/>
          <p:nvPr/>
        </p:nvCxnSpPr>
        <p:spPr>
          <a:xfrm>
            <a:off x="5004048" y="1196752"/>
            <a:ext cx="504056" cy="28803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aphicFrame>
        <p:nvGraphicFramePr>
          <p:cNvPr id="24" name="23 Diagrama"/>
          <p:cNvGraphicFramePr/>
          <p:nvPr/>
        </p:nvGraphicFramePr>
        <p:xfrm>
          <a:off x="971600" y="2060848"/>
          <a:ext cx="6696744" cy="41444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0971" name="AutoShape 11" descr="data:image/jpeg;base64,/9j/4AAQSkZJRgABAQAAAQABAAD/2wCEAAkGBhQSERUUEhQVFBUWFiAVGBcXGRwcHBccGxgXHRkdHBwgGycfHRwkHBgYIC8gIycpLCwsGR4xNTAqNSYsLCkBCQoKDgwOGQ8PGiwlHyUsLSoqLiwtLC40Ki00LTQtNCwsKiwsLCwsKSwsLCwsLCwsLCwsLCwsLCwsLCwsLCwsLP/AABEIAKAAoAMBIgACEQEDEQH/xAAcAAACAgMBAQAAAAAAAAAAAAAFBgQHAAIDCAH/xABGEAACAQIEAwUFBAYHCAMBAAABAgMEEQAFEiEGMUEHEyJRYTJxgZGhFEJisSNScoLB0SQzkqKz4fAIFTRDU3OywjVj0iX/xAAbAQABBQEBAAAAAAAAAAAAAAAEAgMFBgcAAf/EADMRAAEDAwIDBQcEAwEAAAAAAAEAAgMEESESMQVBUQYTYXGxFCIygZGh0TNiwfEjUvAV/9oADAMBAAIRAxEAPwC8cYcZhd4142gyyASzXYsdKIttTta9hfkAOZ6Y5cmG+I1ZmUUQvLIkY83YKPmSMee877T8zrye6cUkDclQ+K3q9tRPuthaTI1J1Ss0rHmWP+j9cDyVEbNypek4LV1Ni1th1OF6CzPtZyyAEmqRyPuxXcn08It8zhYl/wBoOnP9VSVL+/Qo/wDI4rGGkRPZRR8Mdr4FdXDkFPRdlDb/ACSfQflPR7fZifDlrW6Xm3/w8ajt0qif/j0A9Zj/APjCPfHwm252H5Yb9tedgEWOy9M0Xc932/CcqntzrE3NJT78l7xyxvsAAOfwGOkfBuYZh+nr66aDX4lgiJAjB5KRcAEDpYnzOEDh+k+01VygmRB7AZlDuwOlUk20S2VmUMbFkt1xfWXQ93Cis7tpUAvKRr/fI2uORPpgiSZ4aBzVTlhgEzhH8I6lIr8MZpl572grZakC2qnnu2sdQAWty8rHA2Dt3zFmI+x05KmzD9ICD5bvsdvLFqrICLggjzBv+WKp7W8mEM0VYhKiVu5nKi5JAurAE21aQRvbcDHkc73e6d0gQwhwL76edt1Im7ccwsdNFCD0JZ2t8NQxGpe3DM19ukgffnZlP0e30xrlvZ6832jvBUp+jUwLM6qCWvcs8d722uukEYXMyy9aNVTvmeZX0SowbuyL27yNzGDpUgBhva/PBJ70DknGjh7pADrDeuPSydaft+qRbvMuB/YkYfmhway7/aApGsKiCopz52Dr8xZv7uK0aNlYq6lXU2Zbg2NgRYjYggggjmCManAZrXNNnNVhb2ZhmYHwymx2x/Sv/J+PqCqIENVEzHYKW0sT6K1ifhhgVgeW+PK1RlUT80F/MbYm8PZzWZa2qjmuh3aGTdG+HQ+oscPsq43eCiqrs7VwAubZw8PwvT2MwtcC8Zx5lSiZPC6+GWPrG9tx6g8wfL1BwyjBar2yw489dtdaZ84jgv4IYluOl2u7H3kaR8Bj0KceXuMMxEmd1snRWKD9wKn5jDcpswkIyhY19Sxrtri62/0Ma45xIebe0fp6DHTFfdgrXYiS29rLMZjMZjxOLMDc6k2Vd+rWAvqIsFX3EnBLG1JVmCoiqFQSd2fEht40YWYC+wPUHzw/TkCQEqK4wyR9I9sW/wDCcOy6gSU/aEjEWkaCY0KRzh1uVKsx8ULr7Y53GHvOMvgmjEdSqNGXWyubAtfwjmLm/IdcAuzmojalP2eGaKnDsYzMyktqYlgoBNlUiwud74Y8wpI5I2WZFeMi7KwuCBvy9LX23wRI4l6zuNtmJb4F4fghM8tMZkR5XjMLsCsbRSFWKgeena5uBthXoMqq6rMpBUyfaaGGoYMHIEZcAhQqddJYLblfDfRaIsuaXLIl8aNNGhY+JiOu7eLb2epFjbCdS16NQU9HTSiqnnkSWVDdCVkJlkLOL6NLAeMG4IG29sFQZcXFDTYaGhOeZcTQ00McgVnhMv2e8K3EZBZfZtfZl02AvfEfKM/grGtMixzK7xRwykd6UKAk6DYgOh3WxG3XpAybgBaaJZKiomYRyGqaJXLRBlJdTYjW5Xz+8Re2+O2e5FJWxrVRRGmqlBCayNbROtiCy7xvYnTe5U389nPaG3skCA2ukXivhV6GaN2nMiugQalC30kJoG59lNBv5A4hnBDI2OYZVVRzpJJJTsHgYks47z2VBPiYbG9+hH6uBcIABUHUFZkDctQViAfiBgWuj2eFb+y9Wbup3eYW+PoOPmMGIxXZE+ynN3p87EQNo6kFXXofCWU+8EH5nzx6NGPMXCRtntCR+uPqGGPTwxYITdgKyHiUYjq5Gj/YrMeS6+b/APp1pO5M8th5nvmtj1pjyXWOBmdax3tPLb3mZht88dN8BXcNNqpmbZRNQbbm564zGKDYX59cZiAO61xmGhZjMYMaVE4RSzchjgLmwXPeGNLnHAW+OFZmCRC7Hfoo5nEHK8yillH2szxwk2DRWAB82Nrn4YbuzrIEiqqhJkJlWMaGaxV43JBZdrFWGnfyYjB7aO2Xn5Kk13aprQ5sDb+J/COdjnEYeFqVwVkQmVAfvRub3XzsSfgRgnQZBPRV9RUKJKmGoFyoca421X3ViA68wCDcDa2EnOuGoaScCWWSmiJvTVUYLGFj7UUljqKdVIII38zZzpOJ5aBUXMGE1O6ju62NTY3AIEq7kEgghuvrh2RtiS3nyVXjlEguUsZ/mc9CkzUHf00IGtoJ6fwo7uEPdObgbm9uQ3sTgl2W8LRzZWe9BtNNrYA21rGQAp66CVNwOeCHG3HtA1DNGJ452kjKqib+Ijwk7WWx3ufLHPsgdo6eSllVllhcPZiLaJRdSv4TpJ+OOJd3RNrLgG95a90YzfJwkQjpaw0ZgQusYZdAuSQZA120bMAL2FtsEOEc1epooJ5VCvIl2ty5kX9Lje3S+F3iBFrXI/3U9RJEzRCSciKOwPPXq1MtySAB16Yk0dC1BHJXVspdo4dIhhGmGGO48EaH2jew1H/PDZbdoB3TgNnEjZLlNDK9FWySNpnqa5Ydato7oxyKikkkW0+I+G/MYUKFAsYAbUBcBvMajY/Eb/HAObMxVTStKVQSTGbdmsCxNwByO21yL4YlAsLWtba3lhVa73WtVi7MQHvHzX5W+6+4zGYzEYr0uvCKXz2iA/XB+SucenBjzd2aw6+IIPwIzfKJv549IDE/B+m1ZHxR2qslP7ivuPJlVb/elaT0nmN/L9K2PWZx5QzSkK5vWK3SeQ287yFhf03Bx7N+mV5wu/tcduqmo9wDa1+hx9x9OPmIArW2iwysxDFH9qrKemNwjONZHuuR79I+uJU0oVSx2AFzidwvD3a0tdJcBqt0b8KvGqIT6Bl5/iwZSMyXdPVVTtRWiKnELTl3p/atGGlVEEaqFRRZUt4QPK3L+eESsl+w1MZO605Kk9TSTtt7xDLcegK4sDC3xpRDu1nK6hCSJQPvQSDTMPgLMPIrg1pzYrMWHNioXGPEIKtDFElQi2NUxGpIUYgc72176hY7WviTPxC/+7qOniCtNURGHvHF44hCNMrtsQSAt7fHpuEy/NIlinpaCkeqpowyzOsi631AhmRbXfbr6DCPkKIolLT6I9Yg8RswSU/pX0AnfQlja+7DywrQD8kZEXRtNhui2ay06ZdMsUSBkqI44ZilpHQqXDknfxFGPuIxMqu0oQ1KVEJ72RV7iQEELPCFQoS3MSK2oE2+mPudSpXV6JRwvU06mIyCNbA90HUKGawVdDgXNuWDk3D1X9pWZMmoxGrau7DrqO4+8G03/dt6HBLI9Tcr1hIymXJe0+llXTUN9knXZ4pbixt0a24362OBXENbPnKfZ6JDHTawz1UoIWTSdljW12F979bdMR+EuA++mknzOnlacsXvKymIm+wUKxLWH621gBiylUAAAWA2A8vdhUNAwO1J507nCyquv7IJo0aSGqMs+7FHjASXb2faNr8t9vdhMyipuHQroZHI0G91F+W++x2x6IxR3aXRfZc170bJOokb3m6t9Vvj2up9UeFIcHrPZaprjscHyUfGYzGDFXWr3wmDsWpw+dTsR/V07WPkS0a/xOPQAxSX+z9Taqmvm6eBAfO7Ox+ir88XaMWJgs0BY5Vv1zvd1J9VTUvafm0x1QUkEEfQTElj5X3X/wAcV9mmW5g9bJUyQK7yks3dkaeQBtvcHYbYMDjaUm/2U29ZAG+Wnngrl3FEMtla8Tn7su1/c3snArpXG4wVPxcPjiLXtLmkZBIt6iyTKfNFLaHBjkGxVhvfE22GzPMgjqkKuAGHsyD2kPT3j0wkU0jJ3kc3tQnSx8x0PywFJELamfRWejr3h/dVB8Q7a9uR8V3yzKjXVi0//KT9JKR5C23xJA+N+mLUzLI45qeSCwVZAw9zHcN8GsfhhU7KqFtFRUMtlmcd2SNyq6r739m5+YOHzBgGgBo5LMuKVbqmqfITzx5IPkOah6eDWf0jfoWH/wBkYIcH1/Rk4LSICCCAQRYjobixHu6YSeJaFqV5XXUIZ2ExkUE/ZahLWkIG/dvybbz+J3hjiqKsiDKyiQeF4wwuGHPT5qeYI6YUW8wo8t5hLOX5BSU1SIauExKHvSViMyXu1xHIwNg45Am1x8MdO0PKovtNZP3SBoKND7Is8s8jKHYciVTVY+YB6Yd6qlSVCkih0YWKtuCMJuecKVSJOlKwniniWApMx1wqrlk0PfxKCxsGN7G2+Fxka9RKKZUAs0n6p64XyRKSligT7qgsf1nIu5+Jv8LYK4SqHtGjiRI66KenlChWJjLIzAAEqy3uCbnHWt7T6YL/AEdJ6tiL6IY28P7RI2+uJlsjNO69ThgfUZ0iSMGKqka6pJHYKkZNtC3PNiDe3QWPUYSMp48rswlkgpqeKnKbPJKzMYhci+mwu1wRaxF+eAtXks1FNEa2Slq5Jp9w7yFkDWBkCsAgFwBqI6qB6N+0MLwwHKXoNtXJOdV2o0SsVjczMAT4LKu345Cq2v5E/HEDjuSKuooFUEGeojWIkWYgai7LfcqFLb8jf1F4NVwq6sWpZhDdu87t4kkQMbXZQwuhNumJtBkziQT1MzVM4GlWYWWMHmEQbC/nzwWKeQmzhhJvZV/ROTGt+YFj7xsfyxGzHNEQMNV3tYAefS+OkMbzTvTwbN3shZ+iL3jb+/DTTZfR0CjUV1n7zDVIx9BuR8PniqGANkJPXAWg/wDqSSUzGRW+EBzjyNuXUr72R9odHltNJHUrMkkkusuE1LbSAo2N+hPLri5+HuLaWuTVSzJIBzA2Zfepsw+WKXXjOJiQ8UwXzZAwPwuT9McZMjjkK1WXSiCdTdXjNgSOjDofPb3i2DBOOarEvC3AXY656EWKD3xpLGGBDC48jjbH0YgwSDhak9rXNIIuj3B7uY5FYlkWTShY3IAUEi/kDhe44mVKmRQN5YVsB1a5X8sEeH+KKengWKdmSRSSw0k6iSTcWG/TEjgKiNXmE9XMtu5ssaEeyWB07fhUE+84mI4i52VnNdWtghuze5x0vfH8IpwbnTUsUVJXIadwv6JnsEdTuAW5Bxcgg4dgb79Ma1lEkqFJUV0PNWAIPw8/XCzPwrNSHXlznSPapZWJjYddDHdG+n5YJkg5hUzUHHoU0EYAZnwNSTBbRiF13V4fAym977bGx33G2CGTZ0lShKXVlOmSNtnjYc1YfkeRwQwLkYXmWpe4fzV0lNHVsDOu6SchUJ0YfjHJhzwXy2uE0YcAjdlIPMFWKkH4r+WI2fcPRVcYWW4KnUjobOh81bp7uW2EBs4ejnaOhqGqF1Fp+/sya9h4WUAlrA3I6gc8KNrXREMD6h+iMXceStHH0Yr1+0OqttTwX/7j/ltiXJ2pwpEe9jkjmANktqVjY2s17WvbmAcIb72GlPT8NqqcapWEBT+GnVKwt92SOs1Fb3ISpQ7W3vu3Lz2wI4mhBjSKnpGpxUzIGediaioVWDGwJZxGoAYs5HIC18QOGmzApTzwLEgSF1u7377vZCznYXQ3tb9kYNZBww8UrVFTKZqhhpBLMwRfIFtz7/I4kYKGR8gcRYJxr9Mek7pivj6OePmMxaeSYVdcPTCCmrKi13MzgepBso92pifhiEim+pyXkb2nPM+g8h0sMFZob0dVpFwtW7j1Cygt+R+WBpxn9Y4hxHiVo3AIWOYHHkBb53ysvjehrfs8qyA2RiFlHQgm2r3qSD7r4545Vi3jYeYtbzJ2H1tgOJxDgp6via+BxPIXB6EKFDHU2F3jN/Mb/ljstE5/rJSfwqLD+eJUZ8I9w/IY2wp0rr4A+iahoI9ILnOPm4qdwzYVSrtYwso/dZW/K+DfBc+jM66I/fVJR62sD9HwvZO9qyD11r80/wAsEaOrWLPk1kKJIdA8iStgD5XIxI0bsjyVO7RRjTIANnD0Vm4zGYzEqqCkni6ilMplSmljKABaqlcNIRbcPDYF1Hle+OeV1+YVCk09VQSBdiSjhwfxppuh+mHrAXOuHBI3fwN3FUOUoHt/hkH3lPrcjDbmA7hPNfixQWo4Mq6lStXXsFI/q4E0r8b2JHpbCItI1I8lNPZWiNwQLB06MPMf66YtnIc87/Wki91PEdMsd72J5Mp+8jdDhf7TeGu+hFRGuqWDcrY/pI73ZTbfbn7tWGpYGyMspLhnEZKGfvAPBAMh4Cq69RK7/ZYDulxd5B5hbiw9SfcDhjh7D6Qe3NUOfeqj/wASfrhy4czqOrpo54tldfZ/VI2ZfgRb5Y45xVSPItLC2h3XvJJRziivpuvTvHN1W/KzN0wZHTxsaLBOVFVLUPLpHXSovZjILww5jLHAjXWNVBdCbGzMGG297bc+XXAmq7O82hF6et7633S7Kfk91+uLOyvKIqdNEK6QTqJ5s7Hmzsd2Y9STiZh/T4lDKnKXMcyiJWqEkdubvSNIv9qNv4Y3zLNpZIysNazzEWSKmo5FZ2PIF3PhHW49cXBfHGurBFE8jE2RGc79FUn+GPTrtbUV2FQfC+aVaU8ypEXQajrY2EbBbve/Pzt54+JI6IvgLiw3B35eX8sFeHm05RK55sJCfUnw/niIosB8sViqeL7c1f8AgcDi3DyDpHTGT+FDbOYhsxKnyIODPDMIqJBIN4oje/6z/dA93tE+7EJkB5gH3jB/g+ILTPpFv0rkfT+WGo9ByBlSFa6pZZj3AtPQWPqUsxy2iDeSg/QYj/71/D9f8sbRn+jj9gYiU9VpDC174l6Ckjlie9zNRDrb2UTxLiM0EkLGyaGlgJxfKK5JWhqun2se8I+aNgXxNU/a5hJbu7KFtfVe1977fLEzhyM/a6diNu8tf91sC3h1HTa9zyxIw0lO2R4bsAOe2/NVusqqmoY3vN3HpvgWwnPhztLkhUJV/pUFh3ouHUeo+/bbyPrgy3apF32kR6otQHeh+am3i0FL7eV+mKqrsoKRltJFupPridw/l7TvFEpsz7C/nZiPna3xw/E2KR5GLW5G6hp6Z0R/yNIPiLK5eKOJhRxJIE70OwUWfTzVmvfS1xt9cfIeK4/sS1coKKw9kHUSdRAA2FybemKwrs7ZqRaWUHVDNcX5hQjqVPqGNvj6YcKfK0qMnhRpEiPtKzsAuoM2xv0N/fhToGsaL9fshC0AINmHH6vUxVEcJRo/C5LgmWI80ZdPQ7qbmxw9wcTxyUj1MQLBFJKHYgqN1JF/Tz54ryrirqejaJ0R6U38Y0OoLGwZXBve/L1weyOvhkyupWKMRMkf6QAk6mKWD39dJ29MdJCy12jmlOGFI7J83VpKqFF0Rk/aES9+7uQrqDYXFyttha2PlT2gR0tVWHu2llebQLMFUJEgRBqsd9RkOw64G9lETB6qVeaQaR72Opf8M44dlFOklazSAMyxF1vv4tSeL32Lb4d7ljSegRN9k0ZN2tQSuEmjaHUbBtQdR5ajYEe+xwW4y4x+wCI913neFh7em2kD8LX54T+2KlRZYHAAd1cPbmQpTTfz5tz8sR+Ppi1Blxb2jGSb+iRD8iMKEbTpPIrrkXVg5DxXHVUpqANGgHWhYeFgL21WGxHI264rriftgeSmkiSnEbSqYyxk1AKwIbbQu9thv1whTIXW243v6G354j5r7I9+GpYwGOI25JWQQCmOHPNND9l0dLa9X4tR8On4c8aw5lqYDTz9f8sDV/O35i2CkEkpbxjb3Yj6+mgjafdG18usfkOas3BKmodIAHOAuBhtxboTyWVGYBSRa+CWScSpHDJGwIJEjq3S5UkA9Ry54DzUx1lkIJ522uPhjRqte5dWgQsynTJuG3J352PUcsIgo6d0Q0NubAnOb+R5JziNfV96e9dYAm2MW8xzXemjvTqB+rYfPG1BTlL6uvr78d4I9K6f1WZfkxGN8QJqnsY+EbE3VugoYpTDUn4mtAH0XbLRepp/+4T/AHHwGq6CSGfumsJLaxYg7b23/hg9kgvVw/vn+4f54jcQLfMnPlCv5DBVJVPgjNgDcc1C8TpW1FY0Eke8BjyH4QPNVkETazty5jnhk7OeGp2emqgq90rm5LC+2oezzIufzwv8SklEUblmtbz9PmRi7siywU1NFAP+WgUnzPNj/aJxIUlU57dWkC9xgWVW7Qxtp6ju2uLrAfEbpT424FknlE1MF1NtICwW5HJt+pGx92JjcGNLlsVPIQk0d2DcwDdtiR0IO9sN2PoGDfaH6QOireo7Knq7JayN4qBpARMSyRhwV23LHa6gG5322O2GocPrl+W1RkcFnjOsjl5Kovud2PvJxtwp/S8wqq07xr/RoD5hfbI+n9o4Xu1fPjMzU0R8EPjmI6vyVfhe/vPphL6t1s23RLI3SODGjxKbOyzh6enWSSVQqzJGyWIO3jO46bMNjiBm3ZrURVBny+QLvqC6tLJfmAeRX0Puw/5NKGp4WHIwofnGpxMwWJXX1dU9p5Kr6bs4rKmYSZhMLbA+LUxA6LYaVH+rY6dr1GAKMKAANcajkALRkfRTizMIfbBSk0kM3/RnBP7LgqfrpwiWZ7W6huNk5Cxhe0P2JF/JV1JS3jAPMDC9ncJQKD13w1HAPilPAh9SP9fLFcpa+UXiOxN/6V945wqE0/tDR7zQB5jbKlyZJKkccpChX06CGF7kal26bDG8Mcuoajcddxhhzz/haP8AaT/AbAvDlVxJ7sOa046JPCOEx2Lg9wsRgGwOAchQJqFgxZD687WxpmOVypSLOxGkhVQXubNe23TqcT53sjHyU/lgjxNTaqWihHN5Yk+agfmcLpuIzEAG19r2z9UJxrhkEJc5l9i618Xv0UOZbTTr+rK31Ib+ONcd81j01dQP1irj95B/LHDENMPfKt3DnXpm+Fx9CiHDYvVj8MTN8yg/niFmr6q+oPKwRPoMT+FUvVSnyhA/tPf/ANcCZJL1NUx/6xH9kYI2iPkoa+quB/cfsFvSUokraJD1nB+C2P8ADFz482R1srT96jFXQ6lP6pB2ti28j7WKZ1C1JMEvJrqShPmCL2B8iMStMzu2BpVB41U+2VTpWbJ4wvccZ6aalIj3mmPcwqOZZtiR7gfmRiFmnajQxRlo5O+b7qIGFz6kiwHr6csVxmHF09RWLWDSpj/qoyNSoB536k3JPP3WGCCeiiWMtl2ysHMK0ZTQRU8VmnZSke33zu8h9AT87euEWOgHdsjHUXuXY82J5k/HA2vz6olnNRKVdiNOkbBV6BR0xvPxEvdkqCH5aT09cR1WJXuDWDCufZ+Shgikkmd79jjw8PNPHCvailHAlNWrITH4UkQBgY+mrcHw8tr7AYsrJ87hqohLTuJEO1x0I5hgdwfQ48vyMWN2JJO9zgzwrxZPQS95CbqfbjPsuP4HyI3GJ+OCZkYLsquSujMh7sWHK69K4iZtliVMEkEnsyIUPpfkR6g2I92EGLt0pCt2hnDdVGgi/o2oXHw+GF/iftlknjMVLG0AYWaRmBe3ULYWX38/LCdQcLDKQhFHca42IZoXMRZTdW0kgEHriJxEl4D6EHGnDlQDGU6qbn1v1xJzkXgf3X+oxVXjRUWtbK02N3f8Iyb+4fsmDPf+FpP2k/wGwLwZzlb0VMfIxf4ZH8cBsN1G4/7miOEfpu8x6BcqqMshUc2sg/eIH8cNdVEJc0yyDmO/70+5LEfDwH5YXaNdU8C+co/u3b/1w08MR95xJD1ENOzH0urfxcYJpBt81CdopPiHg0epX//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40973" name="AutoShape 13" descr="data:image/jpeg;base64,/9j/4AAQSkZJRgABAQAAAQABAAD/2wCEAAkGBhMSERQUExQVFRQWGCAYGBcYGBoeGxkYHBsbIBwbGBkcHSYfHRwjHRgYIC8hIycpLCwsGiAxNTAqNSYrLCkBCQoKDgwOGg8PGiwkHyUsKSwsLCwsLCwpLCwsLCwsLCwsLCwsLC0sLSwvLCwsLCwsLCwsLCwsLCwsLCwsLCwsLP/AABEIAJ8BPQMBIgACEQEDEQH/xAAcAAABBAMBAAAAAAAAAAAAAAAGAwQFBwABAgj/xABMEAACAgAEAwUEBQYKCQQDAAABAgMRAAQSIQUxQQYTIlFhBzJxgRQjQpGxUnKTocHTFSQzNGJzstHh8BZDRFSCg5Kz0lNjovEXo8P/xAAaAQADAQEBAQAAAAAAAAAAAAAAAgMEAQUG/8QAMREAAgICAQIDBQcFAQAAAAAAAAECEQMhEgQxIkFRE2FxkfAUMoGhwdHhBRVCsfEj/9oADAMBAAIRAxEAPwB5mOMZmGaSTLzNetvAzao3AY7aW2Uj0r9uCjs37U4ZiI8yogk5av8AVk/E7ofQ7euKmPGWhzeYB3jM0ljyPeNuMSOfyYkXvY/EK3rnXn/ny9KOZScWfXPpcPVY7qn7u/8AJ6DWiLFEHkcb0jyxUfst4jmBMyB2OXVDasbVXJGjTfKwG2HleLWjzIPPbGiLtWfNdV0/sMjhdgxxTPyrOwVmrVXPkK8vjQ+eO8l2rcohKKxNgnzonfblsMN+K8JabOIrRyGIyanIsKV0MKLAi962xxx3hBiYCOF2jG6LEtjZSNPMVzvfbHzssfV44ynBu3J6q9b3v8OxO4skZO1g8JVAQ22/MNuCD8CDjk9rrG0Y8J0t8fT0o3iFHC50SFWhfUfEQgsLZJIJ8xeMiyEyoz91KAZCQAttXh5rzo0Rhp5Ot5Trl7tL1Xu/cFxHec7Ts+mWJiq6lUgbg24U10og88dy8aP0gSszrGvNBVUdhe3TntiNfIZh0XVDINcilRQ8KK6nx0duRavXHef4ZOWMSwyFmZVLVSKoO7ar3FXsN7rHF9r5R0/vW9e6P8+4PCTknaoqSO7U0L68t/17Yf57jQSGORVBDjVv0FX9+BbOZOUPJ9TKfDpsLYJs8vMb4muJZJ/ocA0MSiAMqi2HhA5ehxbFPq/Y5OV8tVr51o4+NoZZPtBIsps61KagD0OodfhiZ4V2gEsgjZdLMpZfgKu/I+IYGspw2ZnLCGQBY68S0SbGw8zWHXZbh0v0lWMTokcZUvIKLs2nkLv7JJPqMc6R9UskIyvjTu18e7+QS40GmkeWM0jyxvGY90ma0jyxmkeWN4zABrSPLGaR5Y3jMAGtI8sZpHljeMwAa0jyxmkeWN4zABrSPLGaR5Y3jMAGtI8sZpHljeMwAa0jyxmkeWN4zABrSPLGaR5Y3jMAGtI8sZpHljeMwAa0jyxmkeWN4zABrSPLGaR5Y3jMAGtI8sJyjlhXCcvTABTWb9lqyPK5zOlmkdgNGw1MTR3vriHXs7m8i4BAlhY1rU7KSasjmo8+e2+D6aFtTWyjxHr6/DCkUZIoshv1vGblB6NmH+pZMcrslcj2fTLQqI6IPidgPec82+GwA8gBhxBmyux3GBvhva9cnm/oWYb6p1DROeQ1WNDelggH5dRhLP8AHJlzahE1wOQFCjUw5avEpIsc99q1eR064yikjNmnLlyn57v1sOFmsWpI+H7QcKNxVUFyEKo5uaAHx8sCGb7XxZd2EmoBQDrGkqx38K02okdaG1gmlIOK87W9vXnbbwqPdUHYep829enTD8VIm2WD2k9qCRq3cjlyJ5n5dPnv8MNOyfaM8Qopnwsg96EqQ486BcBh6gV+GKWObLHnhxwDgwzWfgh193rJJcc1CqWJXyelNHoas4XLGo2nQRe6PSmR4i0ar37ru5RSaDEhiByJBsAHoR1xMYpPtZ2cTKd1NBI7I53VndtLOC5YF2LDXpJa+bC/QWj2N4mcxk4nPOipPmVJF/qxON8bbGfehTjnE3iKBK3BuxfKsR2U7WHwlwpRmC2AQRqYKOvmcL9qPej+B/EYFzpZYibVO9QkACz4xQ9PFR+A9cfOZeoyx67ipOuUVXltIqkuIczcdhVipYkjnQJH34Sz3HlQKUAfVfWqr5YEMzKAyXqLEmgvU6Td3tVXjMqxJksEDUKBr8kXyJ8hhP7pnnCTVLVrW+6Xnd/IOCsncz2ochTGtcwy7Egg+djYiiPjh7w3tMjxRtIdLsoJABIFi+Y2wKcMhAj1C7aSQsSSbIkYDn5AAfLDaCcpk1cAErCCAeRITa8M+tz45Sppu4Ld1tPtvQcUw9/h+HTqD3uRQBuxzsdML5Ticcmytv5HY4Bc3w5oInV2DOULkqKFsCdhZND44XyUpXMZWjzko+o7t8acf9QzPqFiklV1+P8A0VxVWHuMxx3mN94Me4TOsZjWrGEXgA3jMQvEfpMZLIdaeVCx8uo9cILxiTob+Q+Y2rHaAIcZhhkeKB/C3hb8cP8AHAMxmMxmADMZjMZgAzGYzGYAMw3OZPehK2KFr9QVH7cOMMW/nK/1Tf2kwAPsZjMZgAzGYzGYAMwnL0wphOXpgA8zcc7cZoZidUEaBZnUMRdgOR1PpiMPbrPKSe9G25Gnb8cEa5qH6RMHQH66T7+8a8QeYRUzIcL9XzNgU13t8PhviUZcnVFpY1FWJZvtbLnNKzquuO6ZdrU1YI+IBv44MeFdtFWArmE1SaSBqNiUMNJ7xTyJQlSw33utzgI4nmIlnd4VK6wNjR0mhekdN9/niJnzfUnc/fiyh5sZ5IvEoea7P0JzivHmc7bDoPIeQ/v54hJs764fcE7L53Pn6iJtF0ZG8Kc9/Gdj8Fs4s3s97F8rl073iEusgWQHMcSihzY6XJ572o9MTn1GPHr8kS4Sm7ZUMc5FX/8AI1fw6nBJ2ayWfizMOYgyuYco1+GGQKy8mUvpOzLa3vzsbgYujIPksmCuS4fI7LQLxRBbBFg9/OV1ityVZq5nGm7YcRJXTkI4wzEDvsyC9AXrKRox0nZfDZsjajeM8uq5Kq172MsdAF2tmeJFVctmoYmfvHaZCAG8YWMFbWrkYks2okgb4tf2cun0CJUayLLDyZiSR8rr5YheLZziLwETZXLSI6eKKOSRn3G6gd2VPPndYBOGcczfDZRIiPNl1apAAQdB+06MokQ0OZXTYIvDYZpQUUjS8ay8sk5eL/ZcPaPh8smgxKrEWCC2nnW90fLEAOy+a0xoUSgyMzd5y0uGIA078sHKtYB88bwsuiwyye0a3afd912MfJ1QIcS4BOHuONZBdqdYUi/OxjnKdlp1id2KNO76tAalVQoAUNXSrutyTywYE4TOYGEX9O6dXUe/vfx/AObA6PgebVf5KP3iQok5A7k3p6sSfnhvL2XzIgWIKhuMIza60mqO1b/qwamW8dd0cN/b8Hp6Pu/LS8znNkFx3hjuAUUOdOllJqx6Gj54j+GcBzDTxySosccRJVQdTM5BAJIAAABO2/P0wYJDW/XG5ZVUWxAHrhvsmFZfbVv62HJ1QmIvPbA12h7TPGxhy0fezlC43AVQOrkkV5epI5Yc8d4xsihHKs25BAOwsEA70DR6HYbHCeWhYyKQSQYzqBAomxR8gbJ28j6DHMmd3UTqiNpe0U3dGRUYuUNZcoNQfTtb6gK1cyTVetYe9nu1a5hnjKNHNFXeI2nYnlpIYhlI3BHTCn8Hddjy6Cj8gdsMPoWjMaxo90B/CdWmzoojcgMW8NfaO+wGEWWce52kFiteGPEeErJuNn8/P4/34Ry/F62dSnrdr9/T/iAxKK1jG1ST2hAOklZSQbGk7g9DiVyXHWAGsah+UOfzGEO08ah1I95l3Hnvt+37sRuXfTzHPn8vTzw/caguy/EI3HhYfA7H7sOAcA2YjF6lN46ilPQkfDbHKOUG7NW5wll80r3p6GjgTGZl5ayR5E3+N4lsl3oQvrRV66qA+e22CgonMZiBh7aZWhqnQ39tA5jO9bPp089ufPEzlc0kih42V0O4ZSCCPQjbHDgrhi385X+qb+0mH2GLfzlf6pv7SYAH2K99oPteh4exgiUTZke8L8Ef55G5be9I+ZFjC3tb7fnhuWCxfzmexGasIBWqQ9NtQoHmT5A488cJ7O5vPM3cRSTNZLOTtqJs6pGIGo3dE2cdtRVsAth9quann/jXezxuQoiy8skLKxNDuxEQXJutLXe24wQcT9prcOIjhjzge9WnNyFo9BYkVZdm8NDwsKPPcEGE4P7Nc3k54p58zksuUOrTLNR6grYFA0TuDtzxIdseyU3EGU5XM5PMmNT4FzCmQ2F2VQoUAadraze+Mk88ZZFvXx0WjF8G/wBGXD2K7ZQ8Sywmi2YbSRk7xvW4PmPI9Ricl6Y83exOXMw8ZEKqwBV0zKH7IS92F7FXoX/SI649Iy9MayJ5S4lmNGcn3sNPLXo3eNt+GGeYkY7k7Dr5f3YztOGXNZgMNu/kI23FyMb/AMcSXZrs1Pnn0qB3Y96U7BR+b9o89h94wY2kxpqVA1NOTyHzOLA7Nez/AC0cEOez8v1bKsgUj6s37qMQbc14tIHPam3Bi+1XYZskVttaN7rAVv8Akkee4+OOuy/Z9JCpmsgG1Qml8RoV+cV3PUDexthM0XJVdBja9LCbiftMzMo05CHuYhsJXS3IH5C13aAeXi+XLEBkO0PEI31FzI4Bppl7zRZslNQ8BPLbaiRWD/K6K0gAKo29dx0PTcfq+e5uFJI1HdRzHK+vT/PLGZqEFpI0Qg5vbBDI9t83rQpFliyEnUMnZ3ILeIMoF0L06bodd8KSe1nOFj421EEWmXiCqCeal2Yg+pJHLY4MTwpVWgoryoAYHeOcBmZH0uykjwrFpWm6ay53X1XcfqxH2sb+6jS+l1abI7Jdt87RCzyAbmvqBz50FhH47dMMX4tK0okmZ9RFazLIW0joCHBA9B67b4nOyfYOB4w89u538Q3v4j3t+vlh/wAV9n7TtccqqykjQ4agm2kKRY2OqzVknfph4ZrlSQ8enxxaeR0vMsbsJxMz5fUXD1QO90a53Z2Io88EuKf7CcLzvD82oZNcMvgfuzqXc7NWxBB3ugKu+mLgxsi7Rj6rHDHk/wDN2mcSrYwj9Hw5xmHsyUIgBRf68Kg43iPYGNqW9LWRe4B/JAvUOpFWAAdhWElKtnUh1mcyEF9eg8/8MQ8xZms7+vQegH7cOGcFwG+1sDd0R9nz3FkWOh9MbbKH4r5D9v8AdjHmlKWvIdaIziUDSKNG7IdQN0D5i6N2LF1tYIOGeQ422sKFPeAeOFiFlI/KS6VqI86INg7C5HMzurUFBBIFi/Dd7uK2A2oi+e4UAkIcVCitcioG8NuoK6vg3hA+O34iC7nR3JOBbFJRexAAo7dATpN/jhFOJoCW1L3tBRFqUuvXxBbN9T0XCH8EOG94UVpkGoJ8QpLCj1BB5Dfz7yWUkRfEYtQAA0JpShz8I8Qvy1N+zDOQHaz3QcaHO1dCfJW6n0NMfLCmSleHluvVP/DyPpyPpzxrLkyalZKHulWFkjz/ACdJHLn60QQHUOSI2JsdOrV5Enn8Tv8Ajgg5J2jjG+e4WZ27xGDA7A8qroQfL78by3ZzTQL350Pw3w9hj5kUB6D7yTyvbmb2Aw+yyir531u8b4TchQf4nwPuxqU2OR89/wBRxGd7poEf5+GDLN5YSKVNgemG6cIiCaSobrZ5/wCGK2FgnnswIBrk8EYXUzHlp5kgnblikO2vtAmz7lSxXLIfBFyBF+/IOrnnvdch1JNvbv2sluLh6CozGkslc5CSQiAeQK36mvLcOyXEMrw9ShggnzY3kede8jhbb6pIxsWX7Tn7WwBAwOfHt3DuTHso4qbzEZzssSKgZIlePSW8ZLqsoK2rCPYVeqzeEOyvtRnyOflaaZs1A7lJSTdhWIEsYGw8O9DYj5HC3D/a3ngD4+8XoseXjVU8qsg1Quq688RnFeLxcVPdjLBc638lJEgVpX6xzKvhII5PdrW5AvElfNuv9DP7p6eikDKGU2CLB8weRwzb+cr/AFTf2kxz2f4acvlcvAW1GKJIy3mUULf6sdN/OV/qm/tJighVHtv9n+dzU8eayyGZFi7to1PiQhmOpVJ8QOoDbfbFXS9qc2VGWhd8vFGCBEhIII97W1Bi13fLyOPWGcRjG4Q0xUhT5Gtj9+POfFODmGcF00uAysCPESdO7Hqdjv5HmcSytatWXxQcrpgREhRiHUMzEEsd2U8wQ1ij1O++HUMcbTounVI7KoZZGUqxYAMCNW4+BwXZjhqvGTW/QdL/AAw44BwpO9gbuxayR9Q1uHWjdCq28rxNZyz6fXcuvsj2bTKxain8YkA7+U6S8jKNIJYAWKFjYc7IsnE1L0wphOXpjSlWkYjy32hk+vzBelImk0tRZWGttmHNa29Pwxz2f7VzZbMw6EoBdEiWCHVnHiU/OwfQ+uEOIZhjms2ibVmJLutrkbdbx3kMmsboxVnCm9OqvztN2ASPv9OYSq7D3qvIs3tm6T5WJwCwY60BBBI0nmDRB35YjezKEwqFOixJqO25StAYnfTpYN87w47Q8WizOXV0OymiANwSLXbaga/+8RfZ6Qw2GDd21hrVhRo71zIKuQeuwO5WjPqdxL9E+OT5k7l4BKuoeEqRdDSGo9AejVYvoR5Ye5C+Z53y/wA/HHaxxqhkUjdbLBrDV0rYXz3ocz54Ty5333x5/J1R6nBXyJZHsYYZxS23LDiOYYSzMmxOJu2NFpCXC8zpYIBZA5DoOmJKZwwsMAymtyOvTY9f88sCUmYDNSLZBstdCyPOxX+GIDjufbKhWgigZmNDQoBW7sbKDZ28+RxbHjfYnlyxq6ss3Is+zBlAO/vDBZlOMIUGthfLbe6x5z/024gZBGoRWIuu7PLazuRy/Zh72e7fZiDMzDOlniUFQoT/AFwK1Vb+6T1rG+Kmtt2eG4tM9Fw5tH91gcLYomL21qrbZRyB5Bb+67+/FrdjO2MHEYO9hJ2Ol1OzK1XRHw5HFItvug35hBiK42uql35XY5g9CPUb4lcRXEAdZrkK/DEs7qB1CeQnMq6ZFtkIskKdRG4ddJsb78hvY6YWnyrXqVnB8raj6aWDAfEViNkytusihRItqCwu1J3Xz57gjkfMEguYM2xk7tgq2LUhGYMBz31bEHz52K61CE09MahQTtY2Vw3I+6b56WBsXV+XKtscSqrjcWrDcEfIgj0x20NFlPuuedVT7EEepNEeoHngF7Ye1TK5XXElzz8mWM+BXGxJk3AscwLI225477OUnSCwwj4c6wLolYbAjUA1C+V7EivPeuuFo3JJoX0A9ef4V9+Afh/tY15cZhxEkY8Lo0c4CNsNAlVXVyQbFAE1uBgp7JdooM7AJoGJ30sre+j82Djz326HasTnj9PI6SkatZ3rlsOvPqenwrEd2h7U5bh0WvMyaQfdWtTueulSxJ/AemJN1vVpFkDYDSd6PMN92POGdyP0ieXMcXzL5WTX3YQQs7AruVCjaNFsV+VufU3hBJWxSx4fa2c3/I/RI1DAd3msw0chBOnksZjK7g7M1b7YLexHbbLZlny6SxGWOm0I2paI37t6AdQeoG171ipOykfCYGk08Rjk7xdB7/KMKWmDC2sUdQ/6Rd8sQsnYzMwsMzkMxBmNEi6DlpLkRmYBQUbxc2C9djvteGjKPOvkdcfDZ6lxpuRw34Y0phiMwCylF7wKbAehqAPld4cPyONAgD9v/ZnFxONHDd1mo1ASUC7A30OLFi7INggm/MGp+D9mo0aRZCxdzepyCwbe/FQ5neyN/wBePR0Xuj4DFWe1Dh6ZeaOVVpJQdXkHBu/S9X6sQzqVaNPTuPKmCE/BEiaiz0FJU6WYXY941QHTn8NgcHPsq4Kkc871bhFUEiyoZiWAPkdK/cMBk+eaSiGYCuQCV8fECT5bEYtD2bcMKZdpmO8xsD+gtgfebPwIxLDbkjRnpQC/DFv5yv8AVN/aTD7EfPKFzAZiFURNZJoDxJzONh5xIYqf205L62CRRuUZT66SCPxwZZ/2j5CJC/fq4DaPq/H46vSK5mvuseeI/jGTTifcgkoHh76A1ZO9SBxyOzQnYg89+eCWOUoukPCSjLZTuS4gpOl/ur+/Bd2B4eJ8/Hp8Sx/WvdclPgG39Mgj804ieOdkZMvLpkUAn3SOTfmnr8OfpiwfZv2ZOS1PN4XnACqeelbPi8veG399YxwhczXObUO4f4Tl6YUwnL0xsMJ5Q4vaZ2dq5zSg+v1jUfuvCvDOJGRTemwdq5gevrhnxtmObzO5NTy0PL6xtsNcg2ibyDjl/Swo7foFmSzndvqoFXGhgeW+6k9Tpc+fJ2wacP4bJmMus8IWVaAkSMkyQyADUhTm1dCtlgQQpBBwBFaFnqNhjvhfG5srMJsvIUkGx6qw/JkXky8+e4skEHfFHg5wpnIZ3jncQuOVBNjcg/rHRh0PocLRZwjpgt7O8ayfGUOtBFm0HjCmnr8pG+2l9GG3Uebbi3YiaPdPrl812cD1Tr8VN+mPNydPOPvPWx9Xjyd9MhY8/hwM8K3+eIpojZ25Gvn1BHQ4w2OWIJFZIerBFzEeo+osfIHbAPxjj6yZnSgVQgqlWhqvxD1NBd/l0xIcc7V/Rhp3LttQ6A9WPw3rnywGz8OksstMNR8S2TqO/i22+Y64144OvEYcuZJqKJ45mM5tJLlBIEZCLYrrZo0PP4Y3lBDNmJWkJKkjSAa2CgKxrqQq7fLELwxpm1yqkj90NThQ1hRzuhWn48vlhLLSFH1sNIPluAL2HyG2KtOiVrkEOShiGYZiUMbuBqIsqx8KgUdruiaIA8uh17GOG/R85xNVJMQMWnnVnvGI+V192K14ZPF36s8cZ0G0LFgw3vkoIf0Dcj18rn4JmY8pkVKqFlk+sk57yvuxJO+2wA6AAYaOieXsH4kGI3icS6wSLsfh8wOvXAhBxeVt9/iTQ/XiXyXFpLAZlPzF4llnGSqyCkrF3yokRozYHQgix1DAgncEWPUYbZeV3Uo1DMREG+jfkuKIOl6IIvY6h5Ykp20tqY2DseQ28/lz+BOEOIZMtUiUJY703yIPvI39FqHwIB6YyNUyglx+ObM8PzK5baaSNlWwVIfTRGonY3YBvY0bxQXBeD5RdKTQZzMztzjy/hSIn/VuxFmQfa6KTp5g4v8A4ZmwX1gEJJYKlCWWQUCGo7HnzBFi7F7gna3spFNmJ1zCHvJX1hxtYACry2rSq7ffvZxrjPw7saEOT0C+Y4rkUyrZY5XiMMbHdVZHZabVycVV72d9zuMFXsl7KPlpJMxHOHys8Q7sMul2OrZnXcLo8SkgmyelYFoOx0eoASSWt2dYN77cmN7eYxcHCc1UMYAAcAeEHSPvAPSvMWMLKcYql5jThJdyU1VZ5jYDdW+4kg//AFir+3fBfpOdVQ+hBCQ+k1ct2hK1RoM1GjW4xYb5zUeRU3R16NqF6tQ8qPUc8QParLqkQmrdCAa6ryBJ61d4WU2n4fQMUYuVSKwl4JxBHa5UtRahu7bUFOwGpLJtibrr0sYIvZrwmROJwvJDECY5NTKiKQ1LXIC78XS8KZjMtL4tS1zUaVO4873PyrBj7P8AId4WzJ6XGvx21H4dMPjyzlKjRlwwjGw4xzIdj8MQfbnjLZTITzowV0UaSRfiLACh1O+3rjz7nu0ks7apJpXY89UjV/0AhB8lx6EMfJXZ57dHoXP9sMllxU2ZhVwL0awX2FmkBLE+lYgIXi45l5WXwCKUpFfve4pPeC+TXddAB64o9HgXMOZVk0sz7whNWrVtZfYDnvubrY74PvYrxspm5YGJ0zJqUdNcf7ShP/RjssS4tBGTTtCEvYOdJ+5Eb6r2C7qR+UH5BfjX37YtfswywoMmWXvoEUsoP2WuivUrYK3Q3GA2Di2a/wBJWTvLg7kDQGOlYyBpLLy7zvCDf5Mg36YAO0nH5J+K5meGUxMhZIpASCEiFEAqDZJDsAdjyJ3xLFgp9yuTLyXYs/2ie0V8lIkEAQysmtmeyFUkhQFBFk6W3J6db2qjj3afMZtgcxK0iruF2VRuD7qgA7gUWsjzxC8f408spkdy7mgXbm2lQt7ChYUcgAfjhLhkJnbR3qRsfc16tLN+SWUHTtvZFbV1xpXGCI7Y5hWFWGt+71+9KVZ9ANkDTd1f2QR+rFs9leLoeHh45Nf8HSh9ZBUtlyCJSUskDQ01Ak+4h+Fc53scYIJJGzPeOsgQRpl5vHYBLaqoAAk8iDRF4mfZHxYRZ4wv/J5hDGQeV9L+Naf+LDwyKa19fStHGmmZ7SuPZ+XixhheZAKjy6xsV1j7T2DROvVbdFUdNyVcaz8r8PzD5ojvYMiIWe6BnnemPQA/Vwtdba+mA3tX2okynE8rYJ+gKInLc5FLMrt66oe7b874YnvaLxEDhYK1/HsyZb/KhjAWM/NUhPzw0IqL+H/fzSZxvQI5TtzxTIBYe8kUKxfTKLYhtq1ODrjsGiNudMcWd2H9qjZxHE0QEkWm2Q0GDaq8O9e4ep59MVf2OyPDpXjTMO6ODTRsxEUo3ohlAKEk+6GFkcjdYNuy3ZE5XMZvuyphcp3YD6nQDvPDJY2YavX13xlk4rwtbHp9yseIcOZ83mTuB38u9f8AuNy8/wBWHsXDgtHSNQ+0dz8ug/zviT4tMBPNW5719hz99v8ANmhhkzseZCj03P8A1Hb7h88VjjSJuTY84XxsZUyGSHLzpIukrNd89tD0SDvyAN7cqxGZPKtKkrJpuKiyeLXoYhRIq0bQMQGN2tixRvGxAoN1v5nc/wDUbOO8vmGhkWVAGK2Cje7IjCnicdVdbU/f0xyUatx7gnemIJJLBKjDXDKlOjUVYXyZbG6kWL3DCxuLGL29nvtAXPp3clJmkFso5Ou31kfpuLXmpI5ggkYyCRcQhjjmlSRaaTL61KzGPqhkunkjYaJBsTsxq1YjHHOzUmSmafLM4ihZGSbrG0h0qrA0SQxCnairrdhmxmWaOR8XplXFx2uxdXGuzkWYFkBZOjgb/Bh9oeh+VYrufMZfKZtYc3IkNEMbDMCvQ2q0qEitTkcjt1Bp2J7cRZ+Lok6j6yO//knmh+8XRrFE9u+0Xf8AE81JuAsndpfPRGAo+RIZx+djnsIylbKLNKMaT0T3bHsxEczmAoYqrd4RdgLL4hIvNWjJYqdvCRR2KkxE/Bi4GtiTsoZLVh0BYXtVDcE2LusSHCuMFY8pMhHgMmWcH3SAA8aFeRUxyyLXko/JFPeINEX1ZcFY2G6kgmKSzri86A0MpPNXUixjR7Pk6fzM/Jx7AzFwrMwUC2qI7SBRZIo0xFWSKF0eh2ww4nw434GLxnxKwI3U8iRuD13B+/niY4hxCVW0hqBBIob+os+oxC8EzfdSzBj9WNxZFKWonY77kjl1rY2SMzjT2WTbRJdieBHvmkMaVGLXWW2a9tgCLoHxUa22OCzi3biBUcgrriYqV1Bm1DbYVuSQRdUKvCfDu0EaQvqASTQWEZ5sLpSOfvUDQOKyzClZWEmp03IY3SlzZ1HlROElBPucfi7k8vFc/mmYiRlA+zGBe/qd/nhNvpisQr5lWUWSZj58yp6Db78NclxDu5PCSgIr80jz9PXBFwHM95n47LM7MqnTINxaj3D7wq+XKrwsW7orxSWi4+ycsjZHKNOWMrwqWJFHUQOYO1jluOY9d3puPZvcrY/kjyb+j5HpyOwvE2YAVo4q72l9spcjMuXhYKzprLe8wFkCtRNcieX7cK8Epypef5EroLmAjmWUuFjJCSBjQN/ybA9G1EL6hvQYiu3uYEqxvAyyGL+UAINK+62RsL0mv8Ril85xWSahNJK8fhLIHq1u2AB8ANXVirq8GPsl4sgz80CqRDPD4Vcgkd30agFJKvIdgBQA6XjQum4xe+52OSpJkpwibvJolMWkWNRs+6Ofw2G9bViZ7XcdTIyA6dfeq3hFA6lO7AkgC7U+dk+eBvjParLLk87JlQ6SiU5VddBhr+0g51p1tvv4KOK44lmW0REzPJaghW1fV2PEgsm6IG4oEV8BzH0qe5/IbLl5PQb8b9pWbI1RaE1EnSApqttywP4jEnw3trNLmoIs4mmCZihjYchINMZZtKlj3gUagAPEa5XitVktI78m/tn+7CgzDVYYlxuGYknUORJO9g1vjYsWN9kiHJos3inZ/Kx8SiyYnZO+XWBROmyQqauWptLUa6b2SLzPe07+DM3JloYVkysWlNOrS4egZGViDqJvkasg7jEZ217YQvnMhMqhgqJPJIF8QEqgKgN3aAa6/KKnasA0fFpRI8wYLK5ZmbSrC3OpvC4KkWeoxKGGMbdFJ5JS0yw/aJ7WYM3kWgyyyAyMA7Sx1pUeK133awPhufLFS5eSyBz3w54rShUYhjzobFSednlfSvTDDLnxoKO7Ac/MjDOoukJ3JNr1v1+sfb/jPLEhwPjX0bMwTr/qpFY/m8nHxKFh88RTSnW/57f2jhOQG+W/l54pejgVz9r3TjGYzcVPrkkQUdmj9xCD/wAuNx+b64h3UQppI1sRRbqOWwb48/M454fD3aCQmjIPBYNaetty3obHp8dmeazRtiB4WO6nz/vwy8Ks53GE5s7WL6f3enp/kOuHONS2xQBhbqCSm/vgAgkrz2IO22+GRcnDjJAb3XzNeeM/djlq5jtPmossJP4eWQODoVMoGlaumkkFDe2qTTzG/LFewcSkSZcwzMzhxIWYkkNd6iTz33+WCHs/2UgllaKSTU30cZgGFlKBdGrQ5Kk6wRVDoQb3wKTkBnCg6dTBQeYWzQPrVYfHJRevidkpVb+BZHtT4F9LzmQnhHhzqqtjo225/wCEgfLEd7YuIL9LjysdaMrEsYHQMQCb8ttI+WCz2d8Xhk4bHNmGpuGu779QUcC/+o16gYpjifGWnmknfnK5c+ln8AMXlJRWvr6VfMlQd9juFVokgnyWbTVqlgzKCJoW0cyza2U7BbTUprexuH/YkxjM5xY4svGFEN/R5GkjZiJCSHYkH/hAA5bkEkNg47mcuERooXEOor3sAYhXHi1MKOmj15fDBL7Nc4ss+edYkhVhDUcfurSyA1sOZBb4k4wuPi5WV1SITiOc/jOYH/vSfOnYb/dzwgZMN+LSfxnMX/68v/cbHKy7fjjbZAdasbDYRV8bvABI8G402VfeEZiHWJO71aWSUCu8jaiLK8x1IU2CLwVZ/t9lp4e7iY5ZmXu3izSHuJFsHYKsiggalUhk5KDqCrQQjY5zTeE/564zTwRlLl5lI5GlQpw/OyQskkbPHIu4YHxA11uwfUGwetjBB2jzuXz2RklMaR52LSWoUGQOut4jdjw3aEkgX7wogflj3OElcqcaGrJp0JcPzJWN06WsgHkyagSB5lHcfdgijzBKgj5j/P3/AH4gkhXVqXl1XyHWvT06fg+4dL4aPMfs2wLQS2a42lqrj7J3+B/xxDZBC2bEYCkTAKxb7KjdmB6GhX3YIXFgr0O334jeBZIhp2YhGoZaMnkHkFsfgFrf1xmzLxWUxvQSPmMrmMu0/cKdqJYVIHUbhXDEhaAIArYk0wJGAocLmzFiNSwrSzE6UoEFSzHbbfHXCc8IHZmNKXVK5gUaJ6agBfKrAxO8W4pG6FFGtdqY7IKNju4wAAAeR3xnjps05GqQ1zfAlSLxSGQoD4lUaE2vxu27L08B9cEPsg4ev0zVM9lFuED3dRNEknmQOQ9T6Yhsjl584zd678yqaKCIBY1yAnxD+iDdH4YjezPF8xlcwEFIyMVewCKXZ66GhZHQ7fHAmmxXGSSb8z1SzgCyaAFk+mPLXb3tEc7n5pgbSwkdA/ya7Le3Pcn54PO2vtHlORXKAkSSLplnH5F0NIH5ajcjkDtvyqWdd6DFz577ffvi8e1kx2d9P5i/hh9wDin0fNwTHcRyBmA6obV6HnoZtvOsMICu+ptNR2vhJ1MKpdiNOqydRutPLfHLsDy/bYOKrsKT2f4lJnGZmUd0JpZUHIv3hAA/4VWiR+Uw63gdz0upixO58qr/AAx1nLSwOXUELsa6119cIxZbUjPqQaWC6C1O13uq9VFbnpYx2c9UCXmP4N44uW4f/uP/AHY5zArkRq8vP444+mOsMaqaDowYUDdTlxz5HUoNj1HInCIcsfF8OXljilaoDEl+QHT1/bh9wxWYswQOFU+Eg7E+6wojxBhe9igbBGOI84oy8kPdRlnkVxMR9YgUVoU/km/Pq3O9khJpiYByLblYCnb7Wxv4fd1wJvzBiOZRUJLHW56XYB/pHqfQYX4LkdYkkI9xoiD13k0mvmyXiNmQjn8cS/A82EEkTXcvdBPLUJ4mN/IGvnibds6NJ5lBfZy4me/d0aL2r7WvVqvpVdQb41A70eXX5+uOMwKkk/Pb+0cKxjDo4EGT4S+Y1BNZ0aECqCS7NsAo5saVmobKqMT0GGfaPsjm8mA8sEkcbbaiLW/UiwpPkcE/C+1LwZLLpCwWd0bVIALjiErIEj29+RoS7v73ujkF0c5Ph+emikkhTMTREMkoLPIrryYEMxLkf0bYEbb4epTV6OaQAyZQpYb3trAo1YBHI11F+W45isYqeH01C/uOOzw2YHT3Utr7w7t7HxFbb+eO0Fx8j79cuoU2L8xY2xD3DBV7K8pI+dZIiqhoHEjFSaU0NhqAss459Aarngf4tw18tPNA5BeNyrFbonnYvfcEGjyvHPCuKz5WTvcu7RvpK6gAbU1YIYEEbA8ugw3kmZ2Z3Ys7EszHmSdyTgSlzb8qOt+Ggo7O9ls5meHZxsvGzq8kIoEAsIy5k0A0GomO9+h6isC+Q4WZcxFAwZS8yxMKphbhWBB3BG93yrF9ezbtnk/4NgQzQxGCMJMsjqjKy82o81bdget+eKxzPaTLvxybPA/xdGeUcgX0Q6F0g8y8mmvzrPXCwyOUmmcapC3tJ4u6SmONtIZSsg07lHAAUtvakIdtiKBvfbfsie2zfwiv/wDbiD9oWaEnEZyDagRgV5d0p/Fjib9kHvZv/lf/ANcUyPbFh2B7i/8AOMx/Xy/918Nom3rphbi7fxnMf18v/dbDXFrEYtBL0PMbYdBsRjyU3x/Hl/diU4HlvpEyxaipKkikLklRelVBFkrqPP7PXBZwOOz3s0+kosn07Ld2x27u3Y30OrRoa/skE3e22JjK+y6CFZnz831KElWV9I7sX/KgpYY8/Cx50OVlh/8Ah2ERiYvNK1Ka0JEKN3qMgLLRHQk7jld4JMp2RybE5d1kn0J3qLLPK6rfh1KreDUGDD0/4jWGbyd1J18DQuPbRVvaLM5JJEXIhlgVaLTM4MrHqqv/ACYXkPCLJNrQU4ZgWAaZb5alIuquuhAsbgkb88W5l87ksqkEgGXgBrUGEMRTUBqJjJ1WroRQN1JtexwHdv8Aj+VzCFY5RI6T95EQrgGJ41VxrKhUIYatuZB/Kxohkd8aJyiqsEOWF8q1MT58/Q/3dfv9MM3nrzI/WPkOfy39DheBhsQQQeo5Y0WSJKDMFGVhzVgw3rcEEeLetxzxOZ4RFAYlXTJ4iALGrmb5G0VAldPuwOjf+79mJThUysGu9Ud+W9hSDvzvwD4qcRzQumPCVaIuTsXJmGZlnjjjL6hHouuovTRNajV8gemGPa3KHK0qt3jMCSWjZa2HuEkq1/E15YIODZJQpjZ3Zksgki2WySLrmCSR6E+QwjxXhMU7RnU4VFIA2HOrsVV7DcVjIlPl7jW3jeP3kJwrjixEalYjdgfCbujtrvoegGG/Asmc3Oz0QnetI/oGJqNdq1N6chZ22w8/0Qj1byybDSCSvK6A93Et2b4UsReNXdg99RsepWgNyNsMoU2xJZHJJegPccYyTEBdJUBdKElVCL7qAbFQBd1yFnDDJ5LVFLKHjqIopXX421kgFFrcA89xXriweFZSDLzTsVElqF0ONmPLQdge7o2y/b0gHawc4rkJ88h1s7xqwKhI4lEZ8kKxggUdxZ2O/nh1beidor3M81/MH7ccq1b4Mc32E2DXIAqhTRTp193cb8xthj/orHv45P8A4/8AjiiZyx1wPszBJA2YnnWCAMyClZndwAQFsEvsSTpBNDmvQb47koIiO5lMqkGy0LREH81mNg77g9NwNrM27Oqe4gM4KRjSrAgqO9cyMT4edtR/MUYcRcCy3eKQmtYnBIkLW+k3Z0kAXV0BXx6ndW3+GqAr/Mw6YMsfykc/dNIP2YRRsWt2y4NksxlYPo8SQ6Gpu606kU34SaNoXe/jgRTscmkkyMFBA1PJEgs3QtqBNA8vLHU1Wwpt0iGhzqDLyRGBDI0ius9nWiqKMYFbqfiOZO5Aw2ShuQDQsWdv8/HBcnZOBcuwatbuDFO08QAVffVPEFcGwCRe9ciowhL2LRCpeUISA66psvTKeTAE0VP3HApxH9nN/wCL+QllOw+qEZjMzploWF65NTsZDZ7pIlpncKAWqgLrcq1NMrwEHN5dcvI2YXvY7IhkjK1It60N0KN2CRQPKsFvHcmZZImlk06IxGveyRJbD+VanItmkLFmXY0PIYkuCTtw6XV3o0tsUkkjVHo7kKzLfkHAPL5YS6jbe/TQKEnVJlWcXyLR5iZXVkYSOdLAg6S7UaPQjkcIx4trtJwwZ7OENEqiSIBVqISxkA+NP9ZQcb3akA2PIQ/0MWrLkCg2oyQhKbl4z4Te/I9DjsZrzOcZehC8Jz8SyQJLuhkp6NFYyws/exPw1b4s/t129EMgymXuJUGkLGCnhBKjTVUCVPIjYDkNWoUm7M3lRCwtI5XkBPd96C2lHT8ox6iu1e9W+wAfdqOyQfMadbakSOMuzxqWcqOZagzMdX68cnJvuCXoMuEcYlD2uYkeO7aFnA172V16NQFjYigN6AB0ghTgOU4pEyRz5uOdG191KIiQNltSEHejTYBEljUL6AC0HY8j3XcUpcgyRKQoJBZlaiFBBFkVthwnZqQoHjnbSCR4ZoiCwUsdNE2wWzQ3rfE3GN2tMfxVtOgc43wtoJpIXILxkAkWAQVDA0dxswsdDYs1Zi7wYP2RZ5QXmZ3dRWueIs6iwD4zrIGkjfyw3PY6Nj4ZgxonSk0DGgCSQq2TQBO3li6mq29iuEu6Tr4A9kOzk2ZEzxIGECd45JApd/dvmx0saH5J9MR6bjBvH2RZO8RJpFDqySBZYtJVN3WQjwjSDuGIq/XDE9jErUJWYAgEpJC9E3V6AaujV86PlhU9917jji6un7wUlfYk74ufs/wIZaY0P5XJ5SQmti+iRWPxJSz8fXABN2SiIPjk5f0f/HF/fwYJYoQdikart5ADn8N/vwSFTPOPGR/Gcz/Xy/8AcbDMEjBjxXsfm2nmIgJDSyEHXFuC7EHd75HDGTsXnD/szfpIf3mL69SewVzEnj+X+fww74ZxJ4Jo5YyA8bB1vcWOhFiwRYIvkTh/L2C4gWv6Oar/ANSH95jpewfEB/s5/SQ/vMT5JjUSs/tK4lJt9I7parTFGigD0LBn6n7WIrM56Sb+WlllvmJJHcefJmI574cL2Lz/APuzfpIf3mO/9Dc9/u7fpIf3mOpRObGUMaLyUD4DCpryxPcQ9mefhhil0xv3nONHGpLFgMWpTtz0k0fMb4ZDsvnR/szfpIf3mGU4vZziyGl2OGccUgkAgBZ3IAjAJ1seQ0jr6jfBNJ2QzjC/o7A+WuL/AM6w74F2fzuVzUOYGWLGJi2nvIhdqVIvXsaY1645N+F13BLexjPDJE2iaJ4ZQAWjfnR5EEbMpo7+Y3w54O9ZgEWNcZUsOhFhf+433Yme1Meez2bWQ5Vo40jKLckRJttRLU/mAABfLnvtGTdn89GA0eX1MDyLx1XX7Y8hhYSlLHc+52SqVLsaYUbHXC6HCEPAeJuGJyyLW4HeJZ+FPX3kc8N04HxQkg5ZBtYuRNz5bSbXiNj0TnDM4kcjM4BBGnf4j+7E9FnowLjCqPQAfhgCbhnFj/sifpI/3mOouGcWH+yqP+ZH+9wko2VhPjoI+L6nfvANS6dNizuL94dOfTCf8IuY49PhVRoFbDVuSeXvHY30s4Z5V+KqReUFdakiv7u8xL52LNy5Jv4uPpAmUrGWTePSQzWH02CeV4FJqlR2UE05JjnI8daSMxSHX4k0ljbaTIokU3ZrQWHwJ+GB9uX4HzGHjcC4uqARZEWyL3jGWGw4sMEqXl1B5+KsMx2Y4yf9hU/82H99ikO7ZJofZDh95mBCVYMUc6TdL7zA+oUGxhk8wZi3KyW26Wb2xO9jez/EUnZ8xlRGohfTUkZLSHSFXwyGrGrc0NueIWHshxrbVkR61LB86+uwJ3Jo5WjRlARvECzjSQB01K1k8vs/Hlh1w9WKqUIBSVXJIulEUoJrUpO5A2I3Iwzbsfxs1/EV22H10HL9N6nGx2P41/uC/pYP32O0mmmNCThLkh/l1Lvl3jMgEcmYZ3UR6tUqIb0MGVVLErVNQB674c8ZglZpCrj6zLpEQ2i5GLSFk1bBH0nnpoMw2FAiHTsfxq/5gv6WD99jp+x/GeYyAv8ArYP32E9lHezSuryabStfvZOyQSqQ+XaRJhEFRAkbIU1MUhkBJplumaxtVaueEpHJkzDAB1dVBCkENphKNE1kaFD2wJ2Ia+Ywn2e7H8U1s0+VWMINaAPES8osIoIkNKNRY3XujmaptxXsnxcTSd1kY3XvLSTXCtgXuqmbZSTyYXQF0bGF4K3QfaHW0v18n3/AWXLV3UisnexZeGKKTV4e+jaQMnPdGHhN7aWBwjm+FMYMtG6x13X1neOQBJpMcYtQx1KXd+VciSOsf/obxv8A3Bf00H77Ha9j+ND/AGBf0sH77AsURvtuTvS+k1+vzJ/h+WcvlnkjZiYz3qqFY94JYXa1U/bMTtt0YY47RwLmMxMjAlO+g7wWAe7AbvDzG6hvvrERley3G0YMuRAI5ESwfvvjjJuy3G2YsciCTuSZYOf6bDezXmyXt3yU0qa/n9yW4bkmaRZw+t+7PfTAFdTJLAVULzBMcZ2rclvPCGU4fIMtAGVhTyArYJUMuYGrTqoj65OR6EdMIZbsfxgpJeVWPYEKXiPeMLpbE1L8T5+mGrdkeMlAP4PGoMTffw1pIXbT32xsMbB3vlteFeNJ6ZT7VJra+tr9STTh8iGIBjtHN4/dCa9FA72PcY7flDzx1F3ql3UkswWRRq/lGXLRAA77jvdiD/SxEDsfxrb+IL+lg/fY6PZHjP8AuA/SwfvsUUF6/VEvbPtWqr87HfDuGMsU8YWMg5dlBRyQZ1jaNidYUhn1K21g6djjrOZeQmZiwkIRF7waQNEZJaMrdh9ZDXuGUACvdMeOyHGr/mC/pYP32FB2R4z/ALgP0sH77CxxRT7jz6qc000t/wAfsNji5+Fm4o/zF/AYp8dkeNV/MBfT66D99i6eHZPTDEGsOEUMNtmAFjb1vFJUZU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40977" name="AutoShape 17" descr="data:image/jpeg;base64,/9j/4AAQSkZJRgABAQAAAQABAAD/2wCEAAkGBhAQEBAPDxQQEA8QDxANFRQQEBAQEA8PFBAVFRQQEhUYGyceFxkkGRUUHy8gIycpLCwsFR4zNTAqNSYrLCkBCQoKDgwOGg8PGi0lHyQwLywsLDQvKistLC4tLCwsLCwqLCksLCwsKTUsKS0sKSwtLCkpLCwsKSwsLCwvLDApLP/AABEIAKYBMAMBIgACEQEDEQH/xAAbAAABBQEBAAAAAAAAAAAAAAAAAQIDBAUGB//EAEMQAAEDAQMJBQQHBwMFAAAAAAEAAgMRBBIxBQYTITJBcXKxIkJRYcGBgpGhFBUjQ1KS0QczYoOisvBTwuEWJTRE8f/EABsBAAIDAQEBAAAAAAAAAAAAAAADAQQFAgYH/8QAOBEAAgECAwMLAwMCBwAAAAAAAAECAwQFETEhQVEGEjJCcYGRobHB0WHh8BMiUhUzFCNDYoKS8f/aAAwDAQACEQMRAD8A9rSIJRVdgCElUVQAqEiKoAVIkqiqAFQkQgBVDarYyJhkkcGMbiTWg+ClqsvOX/xZD4XT/UEurJwg5LchtGCnUjF72kQQZ6WF79G2UEnfdcG/mIW0DXWNYx4rw3KIAlkA1Cu7VuXruSsqRCzQF0kbToY61e0HZG6qz7O9dZtTyWRqX+HwoKLpZvPv9EayRZsmcdlbjK08oc7oFXkzuswwL3cGEdSFcdzRjrJeJnq1rS0g/Bm0hc5JnrF3WSHiWt/VV356u7sQHM8noEp39uut6j44dcvq+h1aFxj88JzgI2+6T1KrvzltJ79OVrR6JTxOitMx0cJrvXJHd1SLicm5wStlaZXufGTdcCdQB7w4LtA5Wbe5jXTcdxUurWdu0pbx1UVTaoqrJVFqiqbVFUEDqpKptUXkAOqiqbVF5ADqoqmVSVQBJVJVMvIvIAfVFUy8kvKQH1RVMvIvIAtEpKpDihQAtUVSVSVQAtUJKoqgBUVSVVe3W+OBhklcGtHxJ8AN58lDaSzZ1GLk8kto6221kLHSSENY0VJ6AeJ8lwkuf08skgguxsbh2Q51P4nHVXyWPnDnBLlCW5HVkTDqG5g/EfF5+SlsdhbG260avmT4ledvL+dR82k8lxPVWmG06MOdWScnu3L7lqTOW2HGZ45Q1vQKq/KkzzSSWRzTiHPcR8EpakMQOIWPKpVlrJvvZqRp0o6QS7EjDymPtXew/JXrPObjaU2Qp5MnRuN5wJOoYlTMs7QAAMNSiWbWSGJpFcSuTwXKwGBLdChQfEOciEVTxVSXUUXajkctiBOCSip2fKJfPLC1hLImtvSVF3Su16IDeQ0gk7qpiTeguUktd5oLsM2soaSK47bj7PFm4+i44OFaVFaVpXXTxorOSMqtZLfY5r7huPDXB1AcWkDA8fBXrOs6VRSem8o3tBV6bjv3HoFUlVGyQOAcDUEAg+IKWq9Qtp5BrIfVJVNqkvIAdVFUy8kvKQH3kXkyqS8gCS8kvKO8i8gCS8kqo7yS8gCWqS8o76S+gglvIvKK8i8gDQJ1nihBxPFIoAEVSIQAqRFUIJCqxMoZsC0PvTSyOGAa0Na1o8BitpAXE6cZrKQ2lWnSfOg8mecNycyEljBQNcR80+is2vbfzu6quV5SUFFvI9lGTkk2QTN3+xR1VlwVVzaGiqVFk8x8WYVsy3JJavoVluh7GiSaVwvCFppRrW4OeajHUK79auQWSdkwc6d8kGifebIIQRLebdILWjVdv/ALnMlSCx5StotJEbbSRLFI83Y3i8TdDjqr2sP4eCtZy5QktNltTLG18jWiJl9gJ0tXHSNiFO0A0CpGN4q66T50YRS5rS29u/PtM9Vf2ynJvnJvZ2bsuw2G5y2UiQiQHRNa91Gu1tcQGlurtgkgCla1CP8AqKHQuncJGBsmguPjLZTLWgjaw4uNVhOyTfs7wLLNIJzFE8yPihtOjY3U5jNljWEMAbqrQ18U9mbls/7cHSMcLLpHPMhc4hxJ0ZoNstaQBrxHguv0aK3+a4fT67PAFXrvdu4Pj9fpt8S5HnTI42wCCn0QNBrK3W+65zrxFQAA3dU7qKpYs7Z5X5PDWRhtqL7w7ZddYKuczXqAw11qWu8lJY80ZWQWyF0wH0p8jqhpcQHkVdITQuddBGqgF52OqlxmakQlglvyUs9nbZmxigYWtJNXbzXeN/yXTdvHP78Pk5SuZZfb+XwZuSHzS2y3TunoIT9Fb2G3HBgc5wLTU0B16iCd5VCw5yzMsReZb1otlrMcRkLfsY3uuiRwwA7Lj4V9q6mxZt2eLTXQ5xnMheXvLjSTba38IOqtNZoKnUE+HIFlYxkQhj0cbtI0Obeo+lL9XVJPmfBcu5pZ6Z6bluXySratlseWu9738HJWG2wMtdukc+VrIrM2zNf9pLLRw7dpI1ka6HcO2Ft5g2YtilLmxEhzYWzxNui0xMb2XHCpFSK0qd9SF0McTQXFrWgvNXENALz4uO/2qQupjqHnqUTulOLSXDyO6do4SUm9M93E6bNnKX3DvNzPVvqt+q4WyRSm6+NrzQhzXNaSNW8Heu0s8pcxrnAtcRrB1EHeFs4fWlKHNlu07DFxKjGFTnx369pKSm1QSmkrSzMoWqQuTSUwuQGRJeSXlGXJt9SGRLeSXlEXpLyAyJryS8obyLyAyJbyLyivIvIIJbyLyhvJbyANl2J4pEpxPFCggRCEIAEIoiiCQQEIogDhLYPtH87uqrFWrcPtH87uqqleUqdJntKfRQ0qORu9SFNKryWY9FU0TifHVx1Knl1tItRLe2NbSQaa9VQubNkadZFeYl3VKjBb2Mz4HUS2+Ju1JG3i9v6qF2XbOO/e5Wvd0CwWWZowAHAAKQNXX7UG01XZwR91srvcDf7iFE7Lzu7F+aQDoCqICcFDy4E5MsOyvOcBE32PceoUZtloP3lOVjB1BTE4LnnZaInmjCJDtSSn3yPk2ib9BYcRe5iXdSpwnAKP1JcSVFHquQY7tlszRqAgjAHgKK8V56zOC0ta1jZC1rWhoADRQAahWihkyzOcZZPzkL6LRsJuEc2tEfMK+JU1Ulser9T0YphK81dbZDi954ucfVT2HLMkDqtcSN7TUtdxHqnPD5ZbGV1ikM9sdh6A4phKpZNy1HOOyaPpraTr9nirhWfKDg8pI1ITjNc6LzQhKaSlKaVB2FUhKCmqQFqiqSqSqAHVRVNRVByOqiqalQBvnE8UiccUUUEDaITqJEAIiickogDPytlUWcNJaX3iRqIFFiSZ6O7sTRzPJ6BbmV5bjQXMEkOtsgp2g06rw8afFcplfJGipJGdJZ362vxpXBrvQ+qtW7pN82a2lG5lVTzg9hXtM957j4uJ+KhLlEX+OvqkB8F5e/sa1vJuS/bx3fY9vYX1C5glF/uy03/cmqmlMvJbyyszUyM/Ln7oc46FYK3stn7L3x0KwKpbGLQchJVLVBIoTkyqWqgkeE4KMOTg5c5Ej08KK8nMdrHFRlmGeRoFyL6gdJim6VfYYxySR8NqzTk2WEF1FXMikYfau8hHPTJGS0NRqOPgugyZnWW0bN224Xhtjj49Vz2iqjQFLqUYVFlJDaVxUovODPR4pmvaHMIc07xglK4TJ9rlgdWMnzGLXDwIXXZPysyYfhf+E/7TvWNXtZUtq2o9Fa30a2x7H+aFspCnJtFUL4iROokogBEqKJaIARCWiWiAOgIRRKQkooICiRLRCAEQlQgCrlO2aGGWYtL9HG6S6MXUGyFz2SLffszLTo6Wa0NLpYT2zASSC5vi3xC6mSMOBa4VBFCDvC5HtZPlIpWyyOqQNYZXvD18VWrScWnuH0qEa6cU/wB27g+K7fUz8sZKMBDmm/A+hZJjSuDHnod/FZ1V2E0bYmkgCSxTDtN2hHe7zR+E+C53K2RnWcgsJfZ30uPrW4Tgx53+TvitS2ulL/Lqfn2MerSlSea2ZeX29CmNaQsojRlObXiOKpXuBQqZyo7Hw3fb0Nuxx+VPKFfauO/7+pmZa/d+8OhWESuhy3Z3Oio0Em8DTVhrWE3J0m8NHFwC8/8A0i8zyVN+3joeheNWKjm6q9/DUh0gSaYKc2Id58Q9pP6Jhs0W+Uexv/1W6fJ+8lrFLta9syhU5T4fDSbfZF+6REZkmkKmpZx3nn4+lEmns47hPH/klXYcmK3XnFeL9kZ9TlfbroU5PtyXuyIy+JA4kJWyVwJPAE9FL9ZxDZjA9o9AkOXPBrfmfVW4cmKa6dR9yS92UqnK+q/7dFLtbfol6jmV/C8+wDqVNG2So7IHEk/oqrsuSbro90KB+WpN7qfBqv0sCsaW1pvtfxkZlflJiVbZGSj2L5zNtlkJxr8FM2zgY/MhcrJlvxkH56qP6xvYX3crHn0WtO4ox6Uku886qM+B11WDEtHvBBtkQ77fZUrlWmZ2zFMfcI6qRuT7W7CEjnexvqqc8VsodKovE6VKR0jsqwjeTwaVG7LsQwDj8AsIZHtW/QN4yE9AnjIUvengbygu9VUnygsI9bPsTO1SlxNd2cbRg0/m/wCExudDgataAccTVZv1GzvWk+4xo/VWbHk+zRODzJJIQQReoW1HlShVSfKa0XRjJ93ydqlLcz1HI08skEb5hdkc28R5V1V86UVuir5JtgnhjlAoHDDDAkavLUrdEvnqp+9aPaerp9Bbc9gyiLqkokuqRgyiKKS6iiAGURdUlEXUAbZSIKKqCASIQgAQhCAArPmuy3oJhrIqNVAfNp8VfqqVqdG92hdVr6XmmlKHyO9cuClqGeWhgQyusEmgm7VlkJuuOsMr6eIVx8QgrG4aSxTaqbWjveHi1XJ4mzsdZrRqfSoP4vB7fPyWNYpXWZxsNr1wvBEUldVD3a7vRVJRdN/Tc/bsL0oK8hzl/cWv+5ce3it+p55ljOGRk0rIyAxry1t0arow1lZM2cU2+Qj37qvZVgs7pHF8LS684VLn66GlSK0VIQQN2YYR/LaeqfHlIoxUVTea+qPFuhzm28yjJlyuMgPv1TRbS7Z0juWOR3QLWbaSNmjeVrW9Ag2t5xLviUqXKSu+jBeL+xKto8DObFO7CKc8WXf7iE4WG0HuBvPNE31KuOkKQV/wKrPH7x6c1dz+TtW64FYZMm3us7eMj39Gp31Wd88Q5IpHdSFPdPgUBp8viFWli97L/U8Evg7VvwRCMmM3zSnlijb1qnfV0AxdaXcZGsH9IVqOwyu2WPdyseegVmPN61Owhl9rC3rRU54jXfTrPxy9Mh0bOb0j5Gb9Ds3+kXc80jvVPZHA3ZggHFl7qVsx5nWs/d05nRj/AHKwzMa0nExN4yE9GlUp3sH0qmf/ACb9xyw+u+qzFbbKbLY28sbQnfWMv4iOFAt9mYcneliHBr3forDcxo+9OfdjA6kqs7u2W/yfwOjhNZ9U5V1skOLnfmKYZHHEk8SV2jMzrKNp8zvaxvRqmbmzYRix7uaWToCFx/j6K0T8B8cHqb2jhKFNJG8gcSF6G3JdibhBF7wvdVNG6FmxFC3ljYPRcvEI7oscsG4yPOGCuzV3KC7oFds2Rp5CA2KXXvMb2t9pcKBd99Zndq4akw5QcfFLd/N6R8x8cIprWTNLIzNHDFC4Uc1gbXul28A+K0aLn7KXySRjXqka8+TW1qujova4TcVLi2Uqiya2duW8itTjTlzY6DKIon0RRaokZRFE+iWiAGURRPologDSJ1oqkJ1niiqgAQkQgBUVSIQAKrlGy32Gg7bdbSNRBVlJIAQQcCCDwUp5PMGs1kZ0btO3Ry9mZmsHf5OHqq9usYtTDZ56Nmb2mupifxD1CjuguDGuNWn7J51EH/Sd6FXI3i0Nuu7E8fsIPiPLyQ1Ccc1tiwhKdKaa2SR5xlXMW2CV3ZY9rnFwdpQ1tCcKEV1cEyPMK0HEwN4ySPPyYF6HbLeRFI2UATMbeHg8VHaaucdldxXhsXjWtK3Np5ZNZos29pRqxzaMqL9n5780Y5YnH5uf6K1HmLANqWQ8rYm+hVg5RefFQS5WDdpzG8z2t6lYv6tzLrenwXFZ0F1SZmaNjGJldxkp/aAp25BsLfug7mc93Vywp87LM3atEI4PDj8qqjNn5Yx965/JHIfmQF2re7n/AC8x0bemtI+R2DbLZGbMMI/ls/RTC2Mbqa1reDQOi89l/aHB3WTv4hjOrlUl/aG7uQH35fQNTFhdxPVPvfyyxGg90T0x2VPNQuyn5ry6TPy1HZjgbxEj/UKs/Oy3O+8a3kiYOtU6OC1N+X52DVbVHuPVXZSTDbivJJMsWt21PN7H3B/TRVJHudtyPdzSOd1KtQwR75eX/gxWk97R67Nlhjdt8beZ7R1KoTZ22VuM8XuuvH+mq8suxjwSG1RhWoYHHe36fJ1/hUulI9Hlz7sgwfI/ljf60VST9oMXdimdxuMHUrgDlSMeHxSfWddlpPBpKuU8Dpvqt/n0OJRtodKfmjtZM/pDsQtHPKT0aq8melrOAhZwY53Vy5QWiY7Mb/y06pwhtLu7Ti5votCnyf4UvJ+5XlfYdT1mvE6CTOa2O++LeVkbfRVn5SndtTTH+Y4D4Ciy25LtJxLR+Y+ilZkOXvS04N/Uq/T5P1N0EvArSx7Daejz7j0b9lLnmeapc4CEYkmnaHivTKLz39l1sgjrZrpFoeKmS8XCVrddCO4R5aivRFZlbyt8qcloZNW6p3VSVWlo/gSiKJULkWJRFEqKoASiWiWqVAF04nikQ7E8UKABCEiABCEIAEqRKEEmNlqzXftW4VAcz8Vd481X0mkAljP2rBXzkaMaj8Q3jety12YSMLTv+R3Fc7JA6OsjNVwgSNHdIwkHl/m9NpJZZLZ+bxdR5ZP87jOz9yw76v08JDJWSxsdVrXEMfUGld1QF5DacvW13/sSU/hDWf2heuZ15EfbrHL9FLRKbrix1aOc3WQKYE4rxd+R5a9uaNtNVA0kjyxVaWFyu586MU8tm3LZ4mpb4lZ2tHKvq3s2PaiOaaZ23LK7mlefVV/ozd9PbrVv6lZ3p3nlaAlGSbOMTK/i6itQwKqtWl+fQiXKSzj0KbfdkU+wN4TTa4hvCviwWYYR15jVStjjGzGwexWI4F/KYiXKn+FLzMr6xZuBPAEpwtTzsxvPukdVriU7gBwCDKfGnyViOCUVrJlSfKe6fRikZbRaDhHTiQE8WC1HG43iT+iv6b+LXzKaOxyu2Y5Xcsb3dAmPD7Kl034tIqvG8Rq9F+CMv6nlO1K0cB/ynDIje9K48KD0W7Hm/anYQS+1t3rRWo80LYe41vNIwdCUqVzhNHWcP+yfucOritb+fhkc23IsG8vdxJ/VSsydZxgwHjr6rqI8xrQdp0Lfee7o1WI8xD3p2jliJ6uSJcoMIpaTXdFv2I/puJVekpd8vucs1kbdljR7B6BSabwAXWszIgG1NKeVsbfQqUZo2Nu0ZncZbvQBV58sLCHRUn2L5aGR5OXc+k14v4ON0x/wJDaHbzT5Ls/qnJzMWRk/xyOcfgXKVn0Nv7uGP3YL3zuqpPllDqUZPtaXyXIclaj6U14Z/BwumrvrwNVIyCR2yyQ8GP8A0XeDKFNiJw4MYzqQlNumODAOZ/6AqnPljcPoUYrtln8F2HJOHWm/BL5MnM6xzw2iO0OYWsbeFHanGraYL1eGYPa1wrRwB14rgIJprwv3LtdYbevEeAJ/Rd1YpGOjaYzVlAB4im4+a5tMTuL+rKdbmrJLJL7ndzhlOxpqNPPa9SxVLVMS1WoZ46qAUicAgBQhODE8RoAsnE8SkQcTxKSqgkVCSqKoAVCSqKoAWqKptUVQBJVZ9ubo3CYCrdmQfiYd6u1Q4Agg6wRRSnkyGsznLUz6LM17P3Egr4i7vA4YheTW7NO2uml0cLnM0r7ry+NrXNLqhwq7XqI+a9lksl9klkJo4DSQuOH+fquMnygGOc0ki7VpaAXUcCa0oou8QqWdCU6TXP2ZZ79vrk/ILewV3UUWm4/Td9thx0WYNtO1oGc0xcf6WlXI/wBnUnftEQ5Y3u6kLZfnA3cJTwYB1Khdl152Y3e88DoCvKzx/Fp6TS7o+5twwC1XUb72V4/2ewjbnlPLHG0fOqsszIsTcTO/jKGj+loURynOcGxt43neoSfSJzi8DlY0dQVUniWJT6Vd9zy9C5DBreOlNF6PNmwN+6DueSV/VynZkyxs1izwDzMTOpCyjG87T5D75A+SQWJu9oPHtdVTnKvU6dWT72/Vl2GHU46Riu42PrOCPUDCzybcB+ATTl9h2S93JHK750os9sVMABwFE64Skq3T1TZZVtFbyy7LTjsxSnm0bOrqqM5TmODI280xPya31UYhKDB46uKYrdfx9TtUYIDa5j34m8sb3H4lw6Jpc87U0nutjb6EpaNGLm/mCeyKuFXcrXO6BNjbyei8iebTjqQ6JpxdK7jK/wBCEggiHcaebtdVfjyZK7ZimPCGQfMhWWZvWk4Qye9cb1cnxs670T8GcO4oR1kvFGY14GDWjgAEumctlmalqPcY3mlb6VU7Mzpzi6FvvPd/tTY4bXfVYp39susvU5++5FXeJXUMzLfvlYOWNx6uU7My2d6V54NY3rVOjhNZ6rzFPFLZb/JnIhp8112a0ZEGve9xHDUrEeZ8AxMrveA6Ba8FjYxoa0UaBQBaljYSoT58uBk4jiEK9P8AThnqV1IxisiNvgE5bBgkbYgnhgS1RVAC0QkqiqAJCNZ4lIhCCREIQgASIQgAqkqhCAFqlBQhAFPKkZuiVup8ZvA+W8Lzq2xVlkPi9x+JqhCzcVWdCOfH2Zs4Jsry7PciFmCR8LW6z8kqF5zmo9U2RNmacAfbRaVkyRJLsaP3nuHRpQhattaUqnSRl3V1Up9E0oszZz3oQP5jvQKwzMl3emaOWL9XJULSVhQXV9TEliVy30vJE8eZMfellPBsbfQqw3M6zDEzO4ykf2gIQmq2orqoTK8rvrsmZmtZB93e5nyO6uU8eQbK3CCEfy2nqhCYqcFol4CZVqktZPxZZjssbdlkbeVjW9ApgUITBTeYiKIQggKIohCABCEIIFQhCkgEIQggEIQgAQhC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40979" name="AutoShape 19" descr="data:image/jpeg;base64,/9j/4AAQSkZJRgABAQAAAQABAAD/2wCEAAkGBhAQEBAPDxQQEA8QDxANFRQQEBAQEA8PFBAVFRQQEhUYGyceFxkkGRUUHy8gIycpLCwsFR4zNTAqNSYrLCkBCQoKDgwOGg8PGi0lHyQwLywsLDQvKistLC4tLCwsLCwqLCksLCwsKTUsKS0sKSwtLCkpLCwsKSwsLCwvLDApLP/AABEIAKYBMAMBIgACEQEDEQH/xAAbAAABBQEBAAAAAAAAAAAAAAAAAQIDBAUGB//EAEMQAAEDAQMJBQQHBwMFAAAAAAEAAgMRBBIxBQYTITJBcXKxIkJRYcGBgpGhFBUjQ1KS0QczYoOisvBTwuEWJTRE8f/EABsBAAIDAQEBAAAAAAAAAAAAAAADAQQFAgYH/8QAOBEAAgECAwMLAwMCBwAAAAAAAAECAwQFETEhQVEGEjJCcYGRobHB0WHh8BMiUhUzFCNDYoKS8f/aAAwDAQACEQMRAD8A9rSIJRVdgCElUVQAqEiKoAVIkqiqAFQkQgBVDarYyJhkkcGMbiTWg+ClqsvOX/xZD4XT/UEurJwg5LchtGCnUjF72kQQZ6WF79G2UEnfdcG/mIW0DXWNYx4rw3KIAlkA1Cu7VuXruSsqRCzQF0kbToY61e0HZG6qz7O9dZtTyWRqX+HwoKLpZvPv9EayRZsmcdlbjK08oc7oFXkzuswwL3cGEdSFcdzRjrJeJnq1rS0g/Bm0hc5JnrF3WSHiWt/VV356u7sQHM8noEp39uut6j44dcvq+h1aFxj88JzgI2+6T1KrvzltJ79OVrR6JTxOitMx0cJrvXJHd1SLicm5wStlaZXufGTdcCdQB7w4LtA5Wbe5jXTcdxUurWdu0pbx1UVTaoqrJVFqiqbVFUEDqpKptUXkAOqiqbVF5ADqoqmVSVQBJVJVMvIvIAfVFUy8kvKQH1RVMvIvIAtEpKpDihQAtUVSVSVQAtUJKoqgBUVSVVe3W+OBhklcGtHxJ8AN58lDaSzZ1GLk8kto6221kLHSSENY0VJ6AeJ8lwkuf08skgguxsbh2Q51P4nHVXyWPnDnBLlCW5HVkTDqG5g/EfF5+SlsdhbG260avmT4ledvL+dR82k8lxPVWmG06MOdWScnu3L7lqTOW2HGZ45Q1vQKq/KkzzSSWRzTiHPcR8EpakMQOIWPKpVlrJvvZqRp0o6QS7EjDymPtXew/JXrPObjaU2Qp5MnRuN5wJOoYlTMs7QAAMNSiWbWSGJpFcSuTwXKwGBLdChQfEOciEVTxVSXUUXajkctiBOCSip2fKJfPLC1hLImtvSVF3Su16IDeQ0gk7qpiTeguUktd5oLsM2soaSK47bj7PFm4+i44OFaVFaVpXXTxorOSMqtZLfY5r7huPDXB1AcWkDA8fBXrOs6VRSem8o3tBV6bjv3HoFUlVGyQOAcDUEAg+IKWq9Qtp5BrIfVJVNqkvIAdVFUy8kvKQH3kXkyqS8gCS8kvKO8i8gCS8kqo7yS8gCWqS8o76S+gglvIvKK8i8gDQJ1nihBxPFIoAEVSIQAqRFUIJCqxMoZsC0PvTSyOGAa0Na1o8BitpAXE6cZrKQ2lWnSfOg8mecNycyEljBQNcR80+is2vbfzu6quV5SUFFvI9lGTkk2QTN3+xR1VlwVVzaGiqVFk8x8WYVsy3JJavoVluh7GiSaVwvCFppRrW4OeajHUK79auQWSdkwc6d8kGifebIIQRLebdILWjVdv/ALnMlSCx5StotJEbbSRLFI83Y3i8TdDjqr2sP4eCtZy5QktNltTLG18jWiJl9gJ0tXHSNiFO0A0CpGN4q66T50YRS5rS29u/PtM9Vf2ynJvnJvZ2bsuw2G5y2UiQiQHRNa91Gu1tcQGlurtgkgCla1CP8AqKHQuncJGBsmguPjLZTLWgjaw4uNVhOyTfs7wLLNIJzFE8yPihtOjY3U5jNljWEMAbqrQ18U9mbls/7cHSMcLLpHPMhc4hxJ0ZoNstaQBrxHguv0aK3+a4fT67PAFXrvdu4Pj9fpt8S5HnTI42wCCn0QNBrK3W+65zrxFQAA3dU7qKpYs7Z5X5PDWRhtqL7w7ZddYKuczXqAw11qWu8lJY80ZWQWyF0wH0p8jqhpcQHkVdITQuddBGqgF52OqlxmakQlglvyUs9nbZmxigYWtJNXbzXeN/yXTdvHP78Pk5SuZZfb+XwZuSHzS2y3TunoIT9Fb2G3HBgc5wLTU0B16iCd5VCw5yzMsReZb1otlrMcRkLfsY3uuiRwwA7Lj4V9q6mxZt2eLTXQ5xnMheXvLjSTba38IOqtNZoKnUE+HIFlYxkQhj0cbtI0Obeo+lL9XVJPmfBcu5pZ6Z6bluXySratlseWu9738HJWG2wMtdukc+VrIrM2zNf9pLLRw7dpI1ka6HcO2Ft5g2YtilLmxEhzYWzxNui0xMb2XHCpFSK0qd9SF0McTQXFrWgvNXENALz4uO/2qQupjqHnqUTulOLSXDyO6do4SUm9M93E6bNnKX3DvNzPVvqt+q4WyRSm6+NrzQhzXNaSNW8Heu0s8pcxrnAtcRrB1EHeFs4fWlKHNlu07DFxKjGFTnx369pKSm1QSmkrSzMoWqQuTSUwuQGRJeSXlGXJt9SGRLeSXlEXpLyAyJryS8obyLyAyJbyLyivIvIIJbyLyhvJbyANl2J4pEpxPFCggRCEIAEIoiiCQQEIogDhLYPtH87uqrFWrcPtH87uqqleUqdJntKfRQ0qORu9SFNKryWY9FU0TifHVx1Knl1tItRLe2NbSQaa9VQubNkadZFeYl3VKjBb2Mz4HUS2+Ju1JG3i9v6qF2XbOO/e5Wvd0CwWWZowAHAAKQNXX7UG01XZwR91srvcDf7iFE7Lzu7F+aQDoCqICcFDy4E5MsOyvOcBE32PceoUZtloP3lOVjB1BTE4LnnZaInmjCJDtSSn3yPk2ib9BYcRe5iXdSpwnAKP1JcSVFHquQY7tlszRqAgjAHgKK8V56zOC0ta1jZC1rWhoADRQAahWihkyzOcZZPzkL6LRsJuEc2tEfMK+JU1Ulser9T0YphK81dbZDi954ucfVT2HLMkDqtcSN7TUtdxHqnPD5ZbGV1ikM9sdh6A4phKpZNy1HOOyaPpraTr9nirhWfKDg8pI1ITjNc6LzQhKaSlKaVB2FUhKCmqQFqiqSqSqAHVRVNRVByOqiqalQBvnE8UiccUUUEDaITqJEAIiickogDPytlUWcNJaX3iRqIFFiSZ6O7sTRzPJ6BbmV5bjQXMEkOtsgp2g06rw8afFcplfJGipJGdJZ362vxpXBrvQ+qtW7pN82a2lG5lVTzg9hXtM957j4uJ+KhLlEX+OvqkB8F5e/sa1vJuS/bx3fY9vYX1C5glF/uy03/cmqmlMvJbyyszUyM/Ln7oc46FYK3stn7L3x0KwKpbGLQchJVLVBIoTkyqWqgkeE4KMOTg5c5Ej08KK8nMdrHFRlmGeRoFyL6gdJim6VfYYxySR8NqzTk2WEF1FXMikYfau8hHPTJGS0NRqOPgugyZnWW0bN224Xhtjj49Vz2iqjQFLqUYVFlJDaVxUovODPR4pmvaHMIc07xglK4TJ9rlgdWMnzGLXDwIXXZPysyYfhf+E/7TvWNXtZUtq2o9Fa30a2x7H+aFspCnJtFUL4iROokogBEqKJaIARCWiWiAOgIRRKQkooICiRLRCAEQlQgCrlO2aGGWYtL9HG6S6MXUGyFz2SLffszLTo6Wa0NLpYT2zASSC5vi3xC6mSMOBa4VBFCDvC5HtZPlIpWyyOqQNYZXvD18VWrScWnuH0qEa6cU/wB27g+K7fUz8sZKMBDmm/A+hZJjSuDHnod/FZ1V2E0bYmkgCSxTDtN2hHe7zR+E+C53K2RnWcgsJfZ30uPrW4Tgx53+TvitS2ulL/Lqfn2MerSlSea2ZeX29CmNaQsojRlObXiOKpXuBQqZyo7Hw3fb0Nuxx+VPKFfauO/7+pmZa/d+8OhWESuhy3Z3Oio0Em8DTVhrWE3J0m8NHFwC8/8A0i8zyVN+3joeheNWKjm6q9/DUh0gSaYKc2Id58Q9pP6Jhs0W+Uexv/1W6fJ+8lrFLta9syhU5T4fDSbfZF+6REZkmkKmpZx3nn4+lEmns47hPH/klXYcmK3XnFeL9kZ9TlfbroU5PtyXuyIy+JA4kJWyVwJPAE9FL9ZxDZjA9o9AkOXPBrfmfVW4cmKa6dR9yS92UqnK+q/7dFLtbfol6jmV/C8+wDqVNG2So7IHEk/oqrsuSbro90KB+WpN7qfBqv0sCsaW1pvtfxkZlflJiVbZGSj2L5zNtlkJxr8FM2zgY/MhcrJlvxkH56qP6xvYX3crHn0WtO4ox6Uku886qM+B11WDEtHvBBtkQ77fZUrlWmZ2zFMfcI6qRuT7W7CEjnexvqqc8VsodKovE6VKR0jsqwjeTwaVG7LsQwDj8AsIZHtW/QN4yE9AnjIUvengbygu9VUnygsI9bPsTO1SlxNd2cbRg0/m/wCExudDgataAccTVZv1GzvWk+4xo/VWbHk+zRODzJJIQQReoW1HlShVSfKa0XRjJ93ydqlLcz1HI08skEb5hdkc28R5V1V86UVuir5JtgnhjlAoHDDDAkavLUrdEvnqp+9aPaerp9Bbc9gyiLqkokuqRgyiKKS6iiAGURdUlEXUAbZSIKKqCASIQgAQhCAArPmuy3oJhrIqNVAfNp8VfqqVqdG92hdVr6XmmlKHyO9cuClqGeWhgQyusEmgm7VlkJuuOsMr6eIVx8QgrG4aSxTaqbWjveHi1XJ4mzsdZrRqfSoP4vB7fPyWNYpXWZxsNr1wvBEUldVD3a7vRVJRdN/Tc/bsL0oK8hzl/cWv+5ce3it+p55ljOGRk0rIyAxry1t0arow1lZM2cU2+Qj37qvZVgs7pHF8LS684VLn66GlSK0VIQQN2YYR/LaeqfHlIoxUVTea+qPFuhzm28yjJlyuMgPv1TRbS7Z0juWOR3QLWbaSNmjeVrW9Ag2t5xLviUqXKSu+jBeL+xKto8DObFO7CKc8WXf7iE4WG0HuBvPNE31KuOkKQV/wKrPH7x6c1dz+TtW64FYZMm3us7eMj39Gp31Wd88Q5IpHdSFPdPgUBp8viFWli97L/U8Evg7VvwRCMmM3zSnlijb1qnfV0AxdaXcZGsH9IVqOwyu2WPdyseegVmPN61Owhl9rC3rRU54jXfTrPxy9Mh0bOb0j5Gb9Ds3+kXc80jvVPZHA3ZggHFl7qVsx5nWs/d05nRj/AHKwzMa0nExN4yE9GlUp3sH0qmf/ACb9xyw+u+qzFbbKbLY28sbQnfWMv4iOFAt9mYcneliHBr3forDcxo+9OfdjA6kqs7u2W/yfwOjhNZ9U5V1skOLnfmKYZHHEk8SV2jMzrKNp8zvaxvRqmbmzYRix7uaWToCFx/j6K0T8B8cHqb2jhKFNJG8gcSF6G3JdibhBF7wvdVNG6FmxFC3ljYPRcvEI7oscsG4yPOGCuzV3KC7oFds2Rp5CA2KXXvMb2t9pcKBd99Zndq4akw5QcfFLd/N6R8x8cIprWTNLIzNHDFC4Uc1gbXul28A+K0aLn7KXySRjXqka8+TW1qujova4TcVLi2Uqiya2duW8itTjTlzY6DKIon0RRaokZRFE+iWiAGURRPologDSJ1oqkJ1niiqgAQkQgBUVSIQAKrlGy32Gg7bdbSNRBVlJIAQQcCCDwUp5PMGs1kZ0btO3Ry9mZmsHf5OHqq9usYtTDZ56Nmb2mupifxD1CjuguDGuNWn7J51EH/Sd6FXI3i0Nuu7E8fsIPiPLyQ1Ccc1tiwhKdKaa2SR5xlXMW2CV3ZY9rnFwdpQ1tCcKEV1cEyPMK0HEwN4ySPPyYF6HbLeRFI2UATMbeHg8VHaaucdldxXhsXjWtK3Np5ZNZos29pRqxzaMqL9n5780Y5YnH5uf6K1HmLANqWQ8rYm+hVg5RefFQS5WDdpzG8z2t6lYv6tzLrenwXFZ0F1SZmaNjGJldxkp/aAp25BsLfug7mc93Vywp87LM3atEI4PDj8qqjNn5Yx965/JHIfmQF2re7n/AC8x0bemtI+R2DbLZGbMMI/ls/RTC2Mbqa1reDQOi89l/aHB3WTv4hjOrlUl/aG7uQH35fQNTFhdxPVPvfyyxGg90T0x2VPNQuyn5ry6TPy1HZjgbxEj/UKs/Oy3O+8a3kiYOtU6OC1N+X52DVbVHuPVXZSTDbivJJMsWt21PN7H3B/TRVJHudtyPdzSOd1KtQwR75eX/gxWk97R67Nlhjdt8beZ7R1KoTZ22VuM8XuuvH+mq8suxjwSG1RhWoYHHe36fJ1/hUulI9Hlz7sgwfI/ljf60VST9oMXdimdxuMHUrgDlSMeHxSfWddlpPBpKuU8Dpvqt/n0OJRtodKfmjtZM/pDsQtHPKT0aq8melrOAhZwY53Vy5QWiY7Mb/y06pwhtLu7Ti5votCnyf4UvJ+5XlfYdT1mvE6CTOa2O++LeVkbfRVn5SndtTTH+Y4D4Ciy25LtJxLR+Y+ilZkOXvS04N/Uq/T5P1N0EvArSx7Daejz7j0b9lLnmeapc4CEYkmnaHivTKLz39l1sgjrZrpFoeKmS8XCVrddCO4R5aivRFZlbyt8qcloZNW6p3VSVWlo/gSiKJULkWJRFEqKoASiWiWqVAF04nikQ7E8UKABCEiABCEIAEqRKEEmNlqzXftW4VAcz8Vd481X0mkAljP2rBXzkaMaj8Q3jety12YSMLTv+R3Fc7JA6OsjNVwgSNHdIwkHl/m9NpJZZLZ+bxdR5ZP87jOz9yw76v08JDJWSxsdVrXEMfUGld1QF5DacvW13/sSU/hDWf2heuZ15EfbrHL9FLRKbrix1aOc3WQKYE4rxd+R5a9uaNtNVA0kjyxVaWFyu586MU8tm3LZ4mpb4lZ2tHKvq3s2PaiOaaZ23LK7mlefVV/ozd9PbrVv6lZ3p3nlaAlGSbOMTK/i6itQwKqtWl+fQiXKSzj0KbfdkU+wN4TTa4hvCviwWYYR15jVStjjGzGwexWI4F/KYiXKn+FLzMr6xZuBPAEpwtTzsxvPukdVriU7gBwCDKfGnyViOCUVrJlSfKe6fRikZbRaDhHTiQE8WC1HG43iT+iv6b+LXzKaOxyu2Y5Xcsb3dAmPD7Kl034tIqvG8Rq9F+CMv6nlO1K0cB/ynDIje9K48KD0W7Hm/anYQS+1t3rRWo80LYe41vNIwdCUqVzhNHWcP+yfucOritb+fhkc23IsG8vdxJ/VSsydZxgwHjr6rqI8xrQdp0Lfee7o1WI8xD3p2jliJ6uSJcoMIpaTXdFv2I/puJVekpd8vucs1kbdljR7B6BSabwAXWszIgG1NKeVsbfQqUZo2Nu0ZncZbvQBV58sLCHRUn2L5aGR5OXc+k14v4ON0x/wJDaHbzT5Ls/qnJzMWRk/xyOcfgXKVn0Nv7uGP3YL3zuqpPllDqUZPtaXyXIclaj6U14Z/BwumrvrwNVIyCR2yyQ8GP8A0XeDKFNiJw4MYzqQlNumODAOZ/6AqnPljcPoUYrtln8F2HJOHWm/BL5MnM6xzw2iO0OYWsbeFHanGraYL1eGYPa1wrRwB14rgIJprwv3LtdYbevEeAJ/Rd1YpGOjaYzVlAB4im4+a5tMTuL+rKdbmrJLJL7ndzhlOxpqNPPa9SxVLVMS1WoZ46qAUicAgBQhODE8RoAsnE8SkQcTxKSqgkVCSqKoAVCSqKoAWqKptUVQBJVZ9ubo3CYCrdmQfiYd6u1Q4Agg6wRRSnkyGsznLUz6LM17P3Egr4i7vA4YheTW7NO2uml0cLnM0r7ry+NrXNLqhwq7XqI+a9lksl9klkJo4DSQuOH+fquMnygGOc0ki7VpaAXUcCa0oou8QqWdCU6TXP2ZZ79vrk/ILewV3UUWm4/Td9thx0WYNtO1oGc0xcf6WlXI/wBnUnftEQ5Y3u6kLZfnA3cJTwYB1Khdl152Y3e88DoCvKzx/Fp6TS7o+5twwC1XUb72V4/2ewjbnlPLHG0fOqsszIsTcTO/jKGj+loURynOcGxt43neoSfSJzi8DlY0dQVUniWJT6Vd9zy9C5DBreOlNF6PNmwN+6DueSV/VynZkyxs1izwDzMTOpCyjG87T5D75A+SQWJu9oPHtdVTnKvU6dWT72/Vl2GHU46Riu42PrOCPUDCzybcB+ATTl9h2S93JHK750os9sVMABwFE64Skq3T1TZZVtFbyy7LTjsxSnm0bOrqqM5TmODI280xPya31UYhKDB46uKYrdfx9TtUYIDa5j34m8sb3H4lw6Jpc87U0nutjb6EpaNGLm/mCeyKuFXcrXO6BNjbyei8iebTjqQ6JpxdK7jK/wBCEggiHcaebtdVfjyZK7ZimPCGQfMhWWZvWk4Qye9cb1cnxs670T8GcO4oR1kvFGY14GDWjgAEumctlmalqPcY3mlb6VU7Mzpzi6FvvPd/tTY4bXfVYp39susvU5++5FXeJXUMzLfvlYOWNx6uU7My2d6V54NY3rVOjhNZ6rzFPFLZb/JnIhp8112a0ZEGve9xHDUrEeZ8AxMrveA6Ba8FjYxoa0UaBQBaljYSoT58uBk4jiEK9P8AThnqV1IxisiNvgE5bBgkbYgnhgS1RVAC0QkqiqAJCNZ4lIhCCREIQgASIQgAqkqhCAFqlBQhAFPKkZuiVup8ZvA+W8Lzq2xVlkPi9x+JqhCzcVWdCOfH2Zs4Jsry7PciFmCR8LW6z8kqF5zmo9U2RNmacAfbRaVkyRJLsaP3nuHRpQhattaUqnSRl3V1Up9E0oszZz3oQP5jvQKwzMl3emaOWL9XJULSVhQXV9TEliVy30vJE8eZMfellPBsbfQqw3M6zDEzO4ykf2gIQmq2orqoTK8rvrsmZmtZB93e5nyO6uU8eQbK3CCEfy2nqhCYqcFol4CZVqktZPxZZjssbdlkbeVjW9ApgUITBTeYiKIQggKIohCABCEIIFQhCkgEIQggEIQgAQhC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40981" name="Picture 21" descr="http://2.bp.blogspot.com/-FO95GI9-wHY/TwtoNd3DYyI/AAAAAAAAATc/RBmPCC4cTOU/s1600/cesantias.jpg"/>
          <p:cNvPicPr>
            <a:picLocks noChangeAspect="1" noChangeArrowheads="1"/>
          </p:cNvPicPr>
          <p:nvPr/>
        </p:nvPicPr>
        <p:blipFill>
          <a:blip r:embed="rId10" cstate="print"/>
          <a:srcRect/>
          <a:stretch>
            <a:fillRect/>
          </a:stretch>
        </p:blipFill>
        <p:spPr bwMode="auto">
          <a:xfrm>
            <a:off x="6660232" y="2708920"/>
            <a:ext cx="1716190" cy="936104"/>
          </a:xfrm>
          <a:prstGeom prst="rect">
            <a:avLst/>
          </a:prstGeom>
          <a:noFill/>
        </p:spPr>
      </p:pic>
      <p:sp>
        <p:nvSpPr>
          <p:cNvPr id="40983" name="AutoShape 23" descr="data:image/jpeg;base64,/9j/4AAQSkZJRgABAQAAAQABAAD/2wCEAAkGBhMRERUTExQTFBQWGB8aFxgVFxkcHBgeGB4ZGBofIB4fICYhGxwjHRQbIS8gIyk1LCwtHB4yNTEqQSYrLCkBCQoKDgwOGQ8PGjAiHiQwNSoqNSkqNS41NSwsLzU1NS0yNCo1NS81NSkuLzUsMDU1LjU1KTIxKiwuKSwpLDEsL//AABEIAGAAcAMBIgACEQEDEQH/xAAbAAACAwEBAQAAAAAAAAAAAAAABQQGBwMCAf/EADkQAAIBAwIDBgMGBQQDAAAAAAECAwAEERIhBTFBBhMiUWFxMoGRBxQjQlKhYpKxwdEVcoLwM6Lh/8QAGgEBAAMBAQEAAAAAAAAAAAAAAAIEBQMBBv/EACsRAAMAAAUCBAUFAAAAAAAAAAABAgMEEiExEUETUWGBIpGhwfAyM0Kx4f/aAAwDAQACEQMRAD8A3GiiigClXGu0kNqPGctzCjGfc9APU1H7VdovuyBU3lf4Rzx0zjrvsB1NQezvZHfv7oa5mOoK24Q+Z6M/ryHTlmuNW29Me78jtMJLVfsvMirxjiF3vBGIozyZtvnlhk+4XFfR2Vvm+O80n+Eyn+jJ/SrBxLjyxOIkR5piMiOPGQPNidkX1PyzUY3l9jV3Fv8A7O+bV/No01Hwp/l1f56bHN5vo+kr5Lr9RM3Z7iEe8d0H9Czgn+bUPqa5W/ba4t37u6iOfYKxHmPyuParBY8eEj906NDMBnQ+Nx5qw2ce2/pXXifD4rlDHKupTy6FT0KnofWngrmG1+eTOkZhX+pJr5MlcM4tFcJqjYEdR1HuOlTKyN2m4fcsA3jTBDdJEPIkeuMEdCPatM4HxlLqESLseTL+k9RXmFjOm4vakSxcHSlc7yxhRRRVkrhRRRQBXx3ABJ2A3NfaU9qpylnMw/QR/N4f71Gq0y2SlamkVXs8Te8Qads6YxrAPTJKxD5AMfcVdeK34ghklO+hC2PPAyB8ztVP+zNhmfz0xH5fif3zVm7RWhmtZo1+Jo2A9TjIHzIxXDA/bT7vcnnG1Vae3HsiBBOthaiaUM8srKZNIy7ySY2G/Jc4A8htVb4VFZ3IY3M7fe2Yk6neMpvsFDYximHGOMJIbCd8i31F3bGQsmkBA3lhi30qTPGlxJLJN3UtsEXu/gbkCXbUN19s1PkyGldKZ6NLs/Vdev8Au5FsreS4syHZjLDI/cSsMMTGfA3z5HzB6074ZxHvoY5eWtQ3sTz/AHzVb7MzLBZPMcqrFpFUk+FeSKPp9TTXgMJjt4kb4ggz7nxH9zUp7HbLv9PrO/2+4s+0O3GbeTqdcZ9QRrX6FT9aV9guLmG5CE+CXwn3/Kfrt86YfaBeDMEXVQ0h9BjQv1Jb6VTbWYq6sOakEe43H9KzczejGVLsfQ5adeC5fc3aivKPkA+e/wBa9VrGUFFFFAFKO1sRazmA56M/Qg/2pvXiaIOpVtwwIPsdjUbnVLRKHppMyPsnxsW06ux/DI0Seik5Vv8Ai3P0JrWCcjIOQeRFYrxSxa2neM81OPcdD7EUy4Z2vubeMRwlGUHISQZwN8qpz8Jzy5jpWdlsdQvDvY0MxgO/jjcul7wuSJnaAI8chJkgfYEnmyncAnqpGDVfuOEwMc/cLhW6qpUKfmHximHC/tGjlZY54mgY/mLDux7k4I/em0/HbNdzcwfJwf6ZrQ6J8GLeWlvo/qk/7FMPDZJChlVY448FIUORkci55HHQDam7TLGjSSHSijJP9h5k8gOtKrvtnbL/AOMPMf4RpX5s2NvYGqnxjtBLcEayMD4UXOhfXfdm/iPyxXHEx4wl5su5fKU+OPNnHjXEmnleRtix5fpUbIvyG59SahW6FmAHMnA+decVYew/Ce+ulJHhj8Z+Xw/vj6Vkb4t78s2tsKNuEavEmkAeQx9K9UUV9AYAUUUUAUUUUBV+2nZb7yneRj8VBy/WPL3HT6VmElsQcEcq3V5AOdVvj/Z23uctnu5P1AbH/cOvvzqhmcq7eqOS9l8yoWm+DL1Zh1Neg7edN77s3NEfh1jzTf8Abn+1LWiI2II96y6mp2pdDUmpreX1OJyeeTQI6kR25bZQT7An+lN+HdlJZD48RL5tz+S/5xSIq9pQu5jemKLOwaVwiKWY8gP+7D1rWOznAVtItAwXO7t5n/A6f/a5cD4Xb2q4Tdj8Tnmf8D0FOEcHlWvlst4fxVyZOYzPifDPB6oooq4UwooooBPx2Q95br+IVZ21LGSCcIxHIjkd+dQxxaWBVVyHKle8XBZlEj4TVIDpDBSOhzg8s5qwSW6sysRkoSVPlkYP7Go9xwiKRtTICTjO5wdJyuRnBIPImgFp4s7GNtMfdyTNEB4tQ06xnOcEkxnw42zzNco79ysb93GwnVjGikhgQhkUEkkHIXBIAwT1512uuFokvfyNFHGj95nxDJIKjOW0g+LcgZbakF3xGP79bJbMhilyH0HONROoDf8ADzgfDigHqXaC2eZgGZAdShWQggfCQxJB3G/lvUC7kaGZu8CMe5XCpr06nlCDIJJOCeY5joKbxX1mjG3EkWpyQyFslidiCSTknlgn0pJ2zZbONDFGhMh7tjJqfw41AbnkCB7dKAbW664pSyFSmQG0soYacggMSRgnHPpUDhnhhgxGwkmCKGlfUpJQuzYDE8lO22cio1jxW4t7lLS5WN1mBwyFyd8jfUc48OKeNe2bFbbvIsrgKgbcFdlAIOQwx0OaAiR3ztIIQkQfU6sxDFfAEYEDIO4kGxOx6nr6teMSTKBGsaHuu8fVkjOp0CrgjG8bHUc422NSZLmzt3RGeJHXOkFtxrxqJyeZwNzXO9NjEVSRokIBABcg4Y5IODupO+G2oCJw/jEotwy6SIII2fXqLPmMOQDnw+H8xByfrVljfUAR1Gd/Wk9xFZKQrmIaYxsWwNC/DkZwyjpnNTrLi8M2e6kR8DJ0nOAaAmUUsbtLahdXfxac4zqHPY/3H1qZaXqSqHjZXU9VORQHeiiigKX9pOcWxYEwCX8XH/HH/rrpDxmaB72E2OnOkgFFwNeG09B4tx+1afNCrqVZQynmGAIPyNcI+FwrpxFGNG64RfCTzxtt8qAyW0hD2+hpbSIhiT3isJQQf1BSatP2hxMLa1V2ywcBmHU6CCfrvVvl4PAza2hiZv1FFJ+uK7XFnHIAHRHAORqUHB9M8q9Bnd7YvZ3pQM8zSwsIpJCS6thgMHzyuPmKTWcAkt1QzWcRDfnVhKCD1YKT9DWuzWcbsrMiMy/CWUEr12J5culcZODwM2toYi3PUUUn64oDOuIOtrO8oe2uizgSxuuXDj4tORkb53HpscVEXUZblZXto3djq+8oS2+caSFOMA9PStS/0qHX3ndR6851aF1Z884zn1ouuGQynMkUbkdWRSf3FAZrYcJV7y0hlZZkMXNSdLL4yo3wcVM7Sp/p1y7xjTHPAyADowAX9sKfnWgJw+IMrCOMMowpCrkDyBxsN+VermyjkxrRHxuNSg49s8qAzmZfuwtbUiCMlNbzTRh9JfcgA7flA9wOVMvs1I13aq2pQykEDSDkyDIXpkKNvarndWMcuO8RHxy1qDj2zX2GzRCSqIpb4iqgE45Zxzrw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40985" name="Picture 25" descr="http://t0.gstatic.com/images?q=tbn:ANd9GcR4q9eyyuSzb63_c6-lR60OLtv85mdZs-Jr8i3l6r02-cDhzcJa_351sCg"/>
          <p:cNvPicPr>
            <a:picLocks noChangeAspect="1" noChangeArrowheads="1"/>
          </p:cNvPicPr>
          <p:nvPr/>
        </p:nvPicPr>
        <p:blipFill>
          <a:blip r:embed="rId11" cstate="print"/>
          <a:srcRect/>
          <a:stretch>
            <a:fillRect/>
          </a:stretch>
        </p:blipFill>
        <p:spPr bwMode="auto">
          <a:xfrm>
            <a:off x="827584" y="2708920"/>
            <a:ext cx="1066800" cy="914401"/>
          </a:xfrm>
          <a:prstGeom prst="rect">
            <a:avLst/>
          </a:prstGeom>
          <a:noFill/>
        </p:spPr>
      </p:pic>
      <p:pic>
        <p:nvPicPr>
          <p:cNvPr id="40987" name="Picture 27" descr="https://encrypted-tbn1.gstatic.com/images?q=tbn:ANd9GcTsbYACReLNT4bm8-10fP42gEMD-2hoQ1fwYy3Eib-S2jXqWSP7"/>
          <p:cNvPicPr>
            <a:picLocks noChangeAspect="1" noChangeArrowheads="1"/>
          </p:cNvPicPr>
          <p:nvPr/>
        </p:nvPicPr>
        <p:blipFill>
          <a:blip r:embed="rId12" cstate="print"/>
          <a:srcRect/>
          <a:stretch>
            <a:fillRect/>
          </a:stretch>
        </p:blipFill>
        <p:spPr bwMode="auto">
          <a:xfrm>
            <a:off x="755576" y="4437112"/>
            <a:ext cx="864096" cy="815467"/>
          </a:xfrm>
          <a:prstGeom prst="rect">
            <a:avLst/>
          </a:prstGeom>
          <a:noFill/>
        </p:spPr>
      </p:pic>
      <p:pic>
        <p:nvPicPr>
          <p:cNvPr id="40989" name="Picture 29" descr="https://encrypted-tbn2.gstatic.com/images?q=tbn:ANd9GcRd__HDmWK1MC2U_p30UVCfo_n7rdM640fTTAjuiHsoAXGKW2XVZQ"/>
          <p:cNvPicPr>
            <a:picLocks noChangeAspect="1" noChangeArrowheads="1"/>
          </p:cNvPicPr>
          <p:nvPr/>
        </p:nvPicPr>
        <p:blipFill>
          <a:blip r:embed="rId13" cstate="print"/>
          <a:srcRect/>
          <a:stretch>
            <a:fillRect/>
          </a:stretch>
        </p:blipFill>
        <p:spPr bwMode="auto">
          <a:xfrm>
            <a:off x="6804248" y="4581128"/>
            <a:ext cx="1224136" cy="1165591"/>
          </a:xfrm>
          <a:prstGeom prst="rect">
            <a:avLst/>
          </a:prstGeom>
          <a:noFill/>
        </p:spPr>
      </p:pic>
      <p:pic>
        <p:nvPicPr>
          <p:cNvPr id="18" name="Picture 21" descr="seguro_social"/>
          <p:cNvPicPr>
            <a:picLocks noChangeAspect="1" noChangeArrowheads="1"/>
          </p:cNvPicPr>
          <p:nvPr/>
        </p:nvPicPr>
        <p:blipFill>
          <a:blip r:embed="rId14" cstate="print"/>
          <a:srcRect/>
          <a:stretch>
            <a:fillRect/>
          </a:stretch>
        </p:blipFill>
        <p:spPr bwMode="auto">
          <a:xfrm>
            <a:off x="3779912" y="764704"/>
            <a:ext cx="1023930" cy="708559"/>
          </a:xfrm>
          <a:prstGeom prst="rect">
            <a:avLst/>
          </a:prstGeom>
          <a:noFill/>
        </p:spPr>
      </p:pic>
      <p:cxnSp>
        <p:nvCxnSpPr>
          <p:cNvPr id="20" name="19 Conector recto de flecha"/>
          <p:cNvCxnSpPr/>
          <p:nvPr/>
        </p:nvCxnSpPr>
        <p:spPr>
          <a:xfrm>
            <a:off x="3059832" y="1052736"/>
            <a:ext cx="648072"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093408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7610" y="548680"/>
            <a:ext cx="4279859" cy="648072"/>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es-ES" sz="3600" dirty="0" smtClean="0"/>
              <a:t>Modelo de Miller  </a:t>
            </a:r>
            <a:r>
              <a:rPr lang="es-ES" sz="3600" dirty="0" err="1" smtClean="0"/>
              <a:t>Orr</a:t>
            </a:r>
            <a:r>
              <a:rPr lang="es-ES" sz="3600" dirty="0" smtClean="0"/>
              <a:t>:</a:t>
            </a:r>
            <a:endParaRPr lang="es-ES" sz="3600"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895528" y="1628800"/>
                <a:ext cx="3852936" cy="4497363"/>
              </a:xfrm>
            </p:spPr>
            <p:txBody>
              <a:bodyPr>
                <a:normAutofit/>
              </a:bodyPr>
              <a:lstStyle/>
              <a:p>
                <a:r>
                  <a:rPr lang="es-ES" sz="2000" dirty="0" smtClean="0"/>
                  <a:t>Saldo de Efectivo fijado como meta (Z) </a:t>
                </a:r>
              </a:p>
              <a:p>
                <a:endParaRPr lang="es-ES" sz="2000" dirty="0" smtClean="0">
                  <a:sym typeface="Wingdings" pitchFamily="2" charset="2"/>
                </a:endParaRPr>
              </a:p>
              <a:p>
                <a:endParaRPr lang="es-ES" sz="2000" dirty="0">
                  <a:sym typeface="Wingdings" pitchFamily="2" charset="2"/>
                </a:endParaRPr>
              </a:p>
              <a:p>
                <a:endParaRPr lang="es-ES" sz="2000" dirty="0" smtClean="0">
                  <a:sym typeface="Wingdings" pitchFamily="2" charset="2"/>
                </a:endParaRPr>
              </a:p>
              <a:p>
                <a:r>
                  <a:rPr lang="es-ES" sz="2000" dirty="0" smtClean="0"/>
                  <a:t>Varianza (</a:t>
                </a:r>
                <a14:m>
                  <m:oMath xmlns:m="http://schemas.openxmlformats.org/officeDocument/2006/math">
                    <m:sSup>
                      <m:sSupPr>
                        <m:ctrlPr>
                          <a:rPr lang="es-ES" sz="2000" b="1" i="1">
                            <a:latin typeface="Cambria Math"/>
                          </a:rPr>
                        </m:ctrlPr>
                      </m:sSupPr>
                      <m:e>
                        <m:r>
                          <a:rPr lang="es-ES" sz="2000" b="1" i="1">
                            <a:latin typeface="Cambria Math"/>
                          </a:rPr>
                          <m:t>𝝈</m:t>
                        </m:r>
                      </m:e>
                      <m:sup>
                        <m:r>
                          <a:rPr lang="es-ES" sz="2000" b="1" i="1">
                            <a:latin typeface="Cambria Math"/>
                          </a:rPr>
                          <m:t>𝟐</m:t>
                        </m:r>
                      </m:sup>
                    </m:sSup>
                  </m:oMath>
                </a14:m>
                <a:r>
                  <a:rPr lang="es-ES" sz="2000" dirty="0" smtClean="0"/>
                  <a:t>)</a:t>
                </a:r>
                <a:endParaRPr lang="es-ES" sz="2000" dirty="0"/>
              </a:p>
              <a:p>
                <a:pPr marL="36576" indent="0">
                  <a:buNone/>
                </a:pPr>
                <a:endParaRPr lang="es-ES" sz="20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895528" y="1628800"/>
                <a:ext cx="3852936" cy="4497363"/>
              </a:xfrm>
              <a:blipFill rotWithShape="1">
                <a:blip r:embed="rId2"/>
                <a:stretch>
                  <a:fillRect t="-542"/>
                </a:stretch>
              </a:blipFill>
            </p:spPr>
            <p:txBody>
              <a:bodyPr/>
              <a:lstStyle/>
              <a:p>
                <a:r>
                  <a:rPr lang="es-ES">
                    <a:noFill/>
                  </a:rPr>
                  <a:t> </a:t>
                </a:r>
              </a:p>
            </p:txBody>
          </p:sp>
        </mc:Fallback>
      </mc:AlternateContent>
      <p:pic>
        <p:nvPicPr>
          <p:cNvPr id="2049" name="Imagen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844824"/>
            <a:ext cx="3876675" cy="20097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539552" y="4077072"/>
            <a:ext cx="435597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Fuente: </a:t>
            </a:r>
            <a:r>
              <a:rPr kumimoji="0" lang="es-E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(S/N, Modelo de </a:t>
            </a:r>
            <a:r>
              <a:rPr kumimoji="0" lang="es-ES"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Mller</a:t>
            </a:r>
            <a:r>
              <a:rPr kumimoji="0" lang="es-E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y </a:t>
            </a:r>
            <a:r>
              <a:rPr kumimoji="0" lang="es-ES"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Orr</a:t>
            </a:r>
            <a:r>
              <a:rPr kumimoji="0" lang="es-E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6" name="5 Rectángulo"/>
              <p:cNvSpPr/>
              <p:nvPr/>
            </p:nvSpPr>
            <p:spPr>
              <a:xfrm>
                <a:off x="6033505" y="2394361"/>
                <a:ext cx="1768561" cy="910699"/>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a:rPr>
                        <m:t>𝑍</m:t>
                      </m:r>
                      <m:r>
                        <a:rPr lang="es-ES" i="1">
                          <a:latin typeface="Cambria Math"/>
                        </a:rPr>
                        <m:t>=</m:t>
                      </m:r>
                      <m:rad>
                        <m:radPr>
                          <m:degHide m:val="on"/>
                          <m:ctrlPr>
                            <a:rPr lang="es-ES" i="1">
                              <a:latin typeface="Cambria Math"/>
                            </a:rPr>
                          </m:ctrlPr>
                        </m:radPr>
                        <m:deg/>
                        <m:e>
                          <m:f>
                            <m:fPr>
                              <m:ctrlPr>
                                <a:rPr lang="es-ES" i="1">
                                  <a:latin typeface="Cambria Math"/>
                                </a:rPr>
                              </m:ctrlPr>
                            </m:fPr>
                            <m:num>
                              <m:r>
                                <a:rPr lang="es-ES" i="1">
                                  <a:latin typeface="Cambria Math"/>
                                </a:rPr>
                                <m:t>3</m:t>
                              </m:r>
                              <m:r>
                                <a:rPr lang="es-ES" i="1">
                                  <a:latin typeface="Cambria Math"/>
                                </a:rPr>
                                <m:t>𝐹</m:t>
                              </m:r>
                              <m:sSup>
                                <m:sSupPr>
                                  <m:ctrlPr>
                                    <a:rPr lang="es-ES" i="1">
                                      <a:latin typeface="Cambria Math"/>
                                    </a:rPr>
                                  </m:ctrlPr>
                                </m:sSupPr>
                                <m:e>
                                  <m:r>
                                    <a:rPr lang="es-ES" i="1">
                                      <a:latin typeface="Cambria Math"/>
                                    </a:rPr>
                                    <m:t>𝜎</m:t>
                                  </m:r>
                                </m:e>
                                <m:sup>
                                  <m:r>
                                    <a:rPr lang="es-ES" i="1">
                                      <a:latin typeface="Cambria Math"/>
                                    </a:rPr>
                                    <m:t>2</m:t>
                                  </m:r>
                                </m:sup>
                              </m:sSup>
                            </m:num>
                            <m:den>
                              <m:r>
                                <a:rPr lang="es-ES" i="1">
                                  <a:latin typeface="Cambria Math"/>
                                </a:rPr>
                                <m:t>4</m:t>
                              </m:r>
                              <m:r>
                                <a:rPr lang="es-ES" i="1">
                                  <a:latin typeface="Cambria Math"/>
                                </a:rPr>
                                <m:t>𝐾</m:t>
                              </m:r>
                            </m:den>
                          </m:f>
                          <m:r>
                            <a:rPr lang="es-ES" i="1">
                              <a:latin typeface="Cambria Math"/>
                            </a:rPr>
                            <m:t>+</m:t>
                          </m:r>
                          <m:r>
                            <a:rPr lang="es-ES" i="1">
                              <a:latin typeface="Cambria Math"/>
                            </a:rPr>
                            <m:t>𝐿</m:t>
                          </m:r>
                        </m:e>
                      </m:rad>
                    </m:oMath>
                  </m:oMathPara>
                </a14:m>
                <a:endParaRPr lang="es-ES" dirty="0"/>
              </a:p>
            </p:txBody>
          </p:sp>
        </mc:Choice>
        <mc:Fallback xmlns="">
          <p:sp>
            <p:nvSpPr>
              <p:cNvPr id="6" name="5 Rectángulo"/>
              <p:cNvSpPr>
                <a:spLocks noRot="1" noChangeAspect="1" noMove="1" noResize="1" noEditPoints="1" noAdjustHandles="1" noChangeArrowheads="1" noChangeShapeType="1" noTextEdit="1"/>
              </p:cNvSpPr>
              <p:nvPr/>
            </p:nvSpPr>
            <p:spPr>
              <a:xfrm>
                <a:off x="6033505" y="2394361"/>
                <a:ext cx="1768561" cy="910699"/>
              </a:xfrm>
              <a:prstGeom prst="rect">
                <a:avLst/>
              </a:prstGeom>
              <a:blipFill rotWithShape="1">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5845793" y="3854599"/>
                <a:ext cx="2143984" cy="844398"/>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S" i="1">
                              <a:latin typeface="Cambria Math"/>
                            </a:rPr>
                          </m:ctrlPr>
                        </m:sSupPr>
                        <m:e>
                          <m:r>
                            <a:rPr lang="es-ES" i="1">
                              <a:latin typeface="Cambria Math"/>
                            </a:rPr>
                            <m:t>𝜎</m:t>
                          </m:r>
                        </m:e>
                        <m:sup>
                          <m:r>
                            <a:rPr lang="es-ES" i="1">
                              <a:latin typeface="Cambria Math"/>
                            </a:rPr>
                            <m:t>2</m:t>
                          </m:r>
                        </m:sup>
                      </m:sSup>
                      <m:r>
                        <a:rPr lang="es-ES" i="1">
                          <a:latin typeface="Cambria Math"/>
                        </a:rPr>
                        <m:t>=</m:t>
                      </m:r>
                      <m:f>
                        <m:fPr>
                          <m:ctrlPr>
                            <a:rPr lang="es-ES" i="1">
                              <a:latin typeface="Cambria Math"/>
                            </a:rPr>
                          </m:ctrlPr>
                        </m:fPr>
                        <m:num>
                          <m:r>
                            <a:rPr lang="es-ES" i="1">
                              <a:latin typeface="Cambria Math"/>
                            </a:rPr>
                            <m:t>1</m:t>
                          </m:r>
                        </m:num>
                        <m:den>
                          <m:r>
                            <a:rPr lang="es-ES" i="1">
                              <a:latin typeface="Cambria Math"/>
                            </a:rPr>
                            <m:t>𝑛</m:t>
                          </m:r>
                        </m:den>
                      </m:f>
                      <m:nary>
                        <m:naryPr>
                          <m:chr m:val="∑"/>
                          <m:limLoc m:val="undOvr"/>
                          <m:ctrlPr>
                            <a:rPr lang="es-ES" i="1">
                              <a:latin typeface="Cambria Math"/>
                            </a:rPr>
                          </m:ctrlPr>
                        </m:naryPr>
                        <m:sub>
                          <m:r>
                            <a:rPr lang="es-ES" i="1">
                              <a:latin typeface="Cambria Math"/>
                            </a:rPr>
                            <m:t>𝑖</m:t>
                          </m:r>
                          <m:r>
                            <a:rPr lang="es-ES" i="1">
                              <a:latin typeface="Cambria Math"/>
                            </a:rPr>
                            <m:t>=1</m:t>
                          </m:r>
                        </m:sub>
                        <m:sup>
                          <m:r>
                            <a:rPr lang="es-ES" i="1">
                              <a:latin typeface="Cambria Math"/>
                            </a:rPr>
                            <m:t>𝑛</m:t>
                          </m:r>
                        </m:sup>
                        <m:e>
                          <m:sSup>
                            <m:sSupPr>
                              <m:ctrlPr>
                                <a:rPr lang="es-ES" i="1">
                                  <a:latin typeface="Cambria Math"/>
                                </a:rPr>
                              </m:ctrlPr>
                            </m:sSupPr>
                            <m:e>
                              <m:d>
                                <m:dPr>
                                  <m:ctrlPr>
                                    <a:rPr lang="es-ES" i="1">
                                      <a:latin typeface="Cambria Math"/>
                                    </a:rPr>
                                  </m:ctrlPr>
                                </m:dPr>
                                <m:e>
                                  <m:sSub>
                                    <m:sSubPr>
                                      <m:ctrlPr>
                                        <a:rPr lang="es-ES" i="1">
                                          <a:latin typeface="Cambria Math"/>
                                        </a:rPr>
                                      </m:ctrlPr>
                                    </m:sSubPr>
                                    <m:e>
                                      <m:r>
                                        <a:rPr lang="es-ES" i="1">
                                          <a:latin typeface="Cambria Math"/>
                                        </a:rPr>
                                        <m:t>𝑥</m:t>
                                      </m:r>
                                    </m:e>
                                    <m:sub>
                                      <m:r>
                                        <a:rPr lang="es-ES" i="1">
                                          <a:latin typeface="Cambria Math"/>
                                        </a:rPr>
                                        <m:t>𝑖</m:t>
                                      </m:r>
                                    </m:sub>
                                  </m:sSub>
                                  <m:r>
                                    <a:rPr lang="es-ES" i="1">
                                      <a:latin typeface="Cambria Math"/>
                                    </a:rPr>
                                    <m:t>−</m:t>
                                  </m:r>
                                  <m:acc>
                                    <m:accPr>
                                      <m:chr m:val="̅"/>
                                      <m:ctrlPr>
                                        <a:rPr lang="es-ES" i="1">
                                          <a:latin typeface="Cambria Math"/>
                                        </a:rPr>
                                      </m:ctrlPr>
                                    </m:accPr>
                                    <m:e>
                                      <m:r>
                                        <a:rPr lang="es-ES" i="1">
                                          <a:latin typeface="Cambria Math"/>
                                        </a:rPr>
                                        <m:t>𝑥</m:t>
                                      </m:r>
                                    </m:e>
                                  </m:acc>
                                </m:e>
                              </m:d>
                            </m:e>
                            <m:sup>
                              <m:r>
                                <a:rPr lang="es-ES" i="1">
                                  <a:latin typeface="Cambria Math"/>
                                </a:rPr>
                                <m:t>2</m:t>
                              </m:r>
                            </m:sup>
                          </m:sSup>
                        </m:e>
                      </m:nary>
                    </m:oMath>
                  </m:oMathPara>
                </a14:m>
                <a:endParaRPr lang="es-ES" dirty="0"/>
              </a:p>
            </p:txBody>
          </p:sp>
        </mc:Choice>
        <mc:Fallback xmlns="">
          <p:sp>
            <p:nvSpPr>
              <p:cNvPr id="7" name="6 Rectángulo"/>
              <p:cNvSpPr>
                <a:spLocks noRot="1" noChangeAspect="1" noMove="1" noResize="1" noEditPoints="1" noAdjustHandles="1" noChangeArrowheads="1" noChangeShapeType="1" noTextEdit="1"/>
              </p:cNvSpPr>
              <p:nvPr/>
            </p:nvSpPr>
            <p:spPr>
              <a:xfrm>
                <a:off x="5845793" y="3854599"/>
                <a:ext cx="2143984" cy="844398"/>
              </a:xfrm>
              <a:prstGeom prst="rect">
                <a:avLst/>
              </a:prstGeom>
              <a:blipFill rotWithShape="1">
                <a:blip r:embed="rId5"/>
                <a:stretch>
                  <a:fillRect/>
                </a:stretch>
              </a:blipFill>
            </p:spPr>
            <p:txBody>
              <a:bodyPr/>
              <a:lstStyle/>
              <a:p>
                <a:r>
                  <a:rPr lang="es-ES">
                    <a:noFill/>
                  </a:rPr>
                  <a:t> </a:t>
                </a:r>
              </a:p>
            </p:txBody>
          </p:sp>
        </mc:Fallback>
      </mc:AlternateContent>
      <p:sp>
        <p:nvSpPr>
          <p:cNvPr id="10" name="2 Marcador de contenido"/>
          <p:cNvSpPr txBox="1">
            <a:spLocks/>
          </p:cNvSpPr>
          <p:nvPr/>
        </p:nvSpPr>
        <p:spPr>
          <a:xfrm>
            <a:off x="194506" y="4920508"/>
            <a:ext cx="7621575" cy="1682331"/>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es-ES_tradnl" sz="2000" dirty="0"/>
              <a:t>Limite Superior (H) </a:t>
            </a:r>
            <a:r>
              <a:rPr lang="es-ES_tradnl" sz="2000" dirty="0" smtClean="0"/>
              <a:t>	</a:t>
            </a:r>
            <a:r>
              <a:rPr lang="es-ES_tradnl" sz="2000" dirty="0" smtClean="0">
                <a:sym typeface="Wingdings" pitchFamily="2" charset="2"/>
              </a:rPr>
              <a:t></a:t>
            </a:r>
            <a:endParaRPr lang="es-ES" sz="2000" dirty="0"/>
          </a:p>
          <a:p>
            <a:r>
              <a:rPr lang="es-ES" sz="2000" dirty="0" smtClean="0"/>
              <a:t>Límite </a:t>
            </a:r>
            <a:r>
              <a:rPr lang="es-ES" sz="2000" dirty="0"/>
              <a:t>Inferior (L</a:t>
            </a:r>
            <a:r>
              <a:rPr lang="es-ES" sz="2000" dirty="0" smtClean="0"/>
              <a:t>)</a:t>
            </a:r>
            <a:endParaRPr lang="es-ES" sz="2000" dirty="0"/>
          </a:p>
          <a:p>
            <a:r>
              <a:rPr lang="es-ES" sz="2000" dirty="0">
                <a:sym typeface="Wingdings" pitchFamily="2" charset="2"/>
              </a:rPr>
              <a:t>Efectivo </a:t>
            </a:r>
            <a:r>
              <a:rPr lang="es-ES" sz="2000" dirty="0" smtClean="0">
                <a:sym typeface="Wingdings" pitchFamily="2" charset="2"/>
              </a:rPr>
              <a:t>Promedio	</a:t>
            </a:r>
          </a:p>
          <a:p>
            <a:endParaRPr lang="es-ES" sz="2000" dirty="0">
              <a:sym typeface="Wingdings" pitchFamily="2" charset="2"/>
            </a:endParaRPr>
          </a:p>
          <a:p>
            <a:pPr marL="36576" indent="0">
              <a:buFont typeface="Wingdings 2"/>
              <a:buNone/>
            </a:pPr>
            <a:endParaRPr lang="es-ES" sz="2000" dirty="0"/>
          </a:p>
        </p:txBody>
      </p:sp>
      <mc:AlternateContent xmlns:mc="http://schemas.openxmlformats.org/markup-compatibility/2006" xmlns:a14="http://schemas.microsoft.com/office/drawing/2010/main">
        <mc:Choice Requires="a14">
          <p:sp>
            <p:nvSpPr>
              <p:cNvPr id="9" name="8 Rectángulo"/>
              <p:cNvSpPr/>
              <p:nvPr/>
            </p:nvSpPr>
            <p:spPr>
              <a:xfrm>
                <a:off x="3981884" y="4927233"/>
                <a:ext cx="1510350" cy="369332"/>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a:rPr>
                        <m:t>𝐻</m:t>
                      </m:r>
                      <m:r>
                        <a:rPr lang="es-ES" i="1">
                          <a:latin typeface="Cambria Math"/>
                        </a:rPr>
                        <m:t>=3</m:t>
                      </m:r>
                      <m:r>
                        <a:rPr lang="es-ES" i="1">
                          <a:latin typeface="Cambria Math"/>
                        </a:rPr>
                        <m:t>𝑍</m:t>
                      </m:r>
                      <m:r>
                        <a:rPr lang="es-ES" i="1">
                          <a:latin typeface="Cambria Math"/>
                        </a:rPr>
                        <m:t>−2</m:t>
                      </m:r>
                      <m:r>
                        <a:rPr lang="es-ES" i="1">
                          <a:latin typeface="Cambria Math"/>
                        </a:rPr>
                        <m:t>𝐿</m:t>
                      </m:r>
                    </m:oMath>
                  </m:oMathPara>
                </a14:m>
                <a:endParaRPr lang="es-ES" dirty="0"/>
              </a:p>
            </p:txBody>
          </p:sp>
        </mc:Choice>
        <mc:Fallback xmlns="">
          <p:sp>
            <p:nvSpPr>
              <p:cNvPr id="9" name="8 Rectángulo"/>
              <p:cNvSpPr>
                <a:spLocks noRot="1" noChangeAspect="1" noMove="1" noResize="1" noEditPoints="1" noAdjustHandles="1" noChangeArrowheads="1" noChangeShapeType="1" noTextEdit="1"/>
              </p:cNvSpPr>
              <p:nvPr/>
            </p:nvSpPr>
            <p:spPr>
              <a:xfrm>
                <a:off x="3981884" y="4927233"/>
                <a:ext cx="1510350" cy="369332"/>
              </a:xfrm>
              <a:prstGeom prst="rect">
                <a:avLst/>
              </a:prstGeom>
              <a:blipFill rotWithShape="1">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10 Rectángulo"/>
              <p:cNvSpPr/>
              <p:nvPr/>
            </p:nvSpPr>
            <p:spPr>
              <a:xfrm>
                <a:off x="3644197" y="5589240"/>
                <a:ext cx="3273588" cy="638252"/>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S_tradnl" i="1">
                          <a:latin typeface="Cambria Math"/>
                        </a:rPr>
                        <m:t>𝐸𝑓𝑒𝑐𝑡𝑖𝑣𝑜</m:t>
                      </m:r>
                      <m:r>
                        <a:rPr lang="es-ES_tradnl" i="1">
                          <a:latin typeface="Cambria Math"/>
                        </a:rPr>
                        <m:t> </m:t>
                      </m:r>
                      <m:r>
                        <a:rPr lang="es-ES_tradnl" i="1">
                          <a:latin typeface="Cambria Math"/>
                        </a:rPr>
                        <m:t>𝑃𝑟𝑜𝑚𝑒𝑑𝑖𝑜</m:t>
                      </m:r>
                      <m:r>
                        <a:rPr lang="es-ES_tradnl" i="1">
                          <a:latin typeface="Cambria Math"/>
                        </a:rPr>
                        <m:t>=</m:t>
                      </m:r>
                      <m:f>
                        <m:fPr>
                          <m:ctrlPr>
                            <a:rPr lang="es-ES" i="1">
                              <a:latin typeface="Cambria Math"/>
                            </a:rPr>
                          </m:ctrlPr>
                        </m:fPr>
                        <m:num>
                          <m:r>
                            <a:rPr lang="es-ES_tradnl" i="1">
                              <a:latin typeface="Cambria Math"/>
                            </a:rPr>
                            <m:t>4</m:t>
                          </m:r>
                          <m:sSup>
                            <m:sSupPr>
                              <m:ctrlPr>
                                <a:rPr lang="es-ES" i="1">
                                  <a:latin typeface="Cambria Math"/>
                                </a:rPr>
                              </m:ctrlPr>
                            </m:sSupPr>
                            <m:e>
                              <m:r>
                                <a:rPr lang="es-ES_tradnl" i="1">
                                  <a:latin typeface="Cambria Math"/>
                                </a:rPr>
                                <m:t>𝑍</m:t>
                              </m:r>
                            </m:e>
                            <m:sup>
                              <m:r>
                                <a:rPr lang="es-ES_tradnl" i="1">
                                  <a:latin typeface="Cambria Math"/>
                                </a:rPr>
                                <m:t>∗</m:t>
                              </m:r>
                            </m:sup>
                          </m:sSup>
                          <m:r>
                            <a:rPr lang="es-ES_tradnl" i="1">
                              <a:latin typeface="Cambria Math"/>
                            </a:rPr>
                            <m:t>−</m:t>
                          </m:r>
                          <m:r>
                            <a:rPr lang="es-ES_tradnl" i="1">
                              <a:latin typeface="Cambria Math"/>
                            </a:rPr>
                            <m:t>𝐿</m:t>
                          </m:r>
                        </m:num>
                        <m:den>
                          <m:r>
                            <a:rPr lang="es-ES_tradnl" i="1">
                              <a:latin typeface="Cambria Math"/>
                            </a:rPr>
                            <m:t>3</m:t>
                          </m:r>
                        </m:den>
                      </m:f>
                    </m:oMath>
                  </m:oMathPara>
                </a14:m>
                <a:endParaRPr lang="es-ES" dirty="0"/>
              </a:p>
            </p:txBody>
          </p:sp>
        </mc:Choice>
        <mc:Fallback xmlns="">
          <p:sp>
            <p:nvSpPr>
              <p:cNvPr id="11" name="10 Rectángulo"/>
              <p:cNvSpPr>
                <a:spLocks noRot="1" noChangeAspect="1" noMove="1" noResize="1" noEditPoints="1" noAdjustHandles="1" noChangeArrowheads="1" noChangeShapeType="1" noTextEdit="1"/>
              </p:cNvSpPr>
              <p:nvPr/>
            </p:nvSpPr>
            <p:spPr>
              <a:xfrm>
                <a:off x="3644197" y="5589240"/>
                <a:ext cx="3273588" cy="638252"/>
              </a:xfrm>
              <a:prstGeom prst="rect">
                <a:avLst/>
              </a:prstGeom>
              <a:blipFill rotWithShape="1">
                <a:blip r:embed="rId7"/>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9207029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404664"/>
            <a:ext cx="7467600" cy="720080"/>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s-ES" sz="3200" dirty="0" err="1" smtClean="0"/>
              <a:t>Backtesting</a:t>
            </a:r>
            <a:r>
              <a:rPr lang="es-ES" sz="3200" dirty="0" smtClean="0"/>
              <a:t> Modelo Miller y </a:t>
            </a:r>
            <a:r>
              <a:rPr lang="es-ES" sz="3200" dirty="0" err="1" smtClean="0"/>
              <a:t>Orr</a:t>
            </a:r>
            <a:r>
              <a:rPr lang="es-ES" sz="3200" dirty="0" smtClean="0"/>
              <a:t> 2009</a:t>
            </a:r>
            <a:endParaRPr lang="es-ES" sz="32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943744578"/>
              </p:ext>
            </p:extLst>
          </p:nvPr>
        </p:nvGraphicFramePr>
        <p:xfrm>
          <a:off x="179512" y="1922508"/>
          <a:ext cx="2952328" cy="4021095"/>
        </p:xfrm>
        <a:graphic>
          <a:graphicData uri="http://schemas.openxmlformats.org/drawingml/2006/table">
            <a:tbl>
              <a:tblPr firstRow="1" firstCol="1" bandRow="1">
                <a:tableStyleId>{775DCB02-9BB8-47FD-8907-85C794F793BA}</a:tableStyleId>
              </a:tblPr>
              <a:tblGrid>
                <a:gridCol w="936104"/>
                <a:gridCol w="2016224"/>
              </a:tblGrid>
              <a:tr h="268073">
                <a:tc>
                  <a:txBody>
                    <a:bodyPr/>
                    <a:lstStyle/>
                    <a:p>
                      <a:pPr algn="ctr">
                        <a:lnSpc>
                          <a:spcPct val="150000"/>
                        </a:lnSpc>
                        <a:spcBef>
                          <a:spcPts val="1200"/>
                        </a:spcBef>
                        <a:spcAft>
                          <a:spcPts val="0"/>
                        </a:spcAft>
                      </a:pPr>
                      <a:r>
                        <a:rPr lang="es-ES" sz="1100" dirty="0">
                          <a:effectLst/>
                        </a:rPr>
                        <a:t>Meses</a:t>
                      </a:r>
                      <a:endParaRPr lang="es-ES" sz="1100" dirty="0">
                        <a:effectLst/>
                        <a:latin typeface="Times New Roman"/>
                        <a:ea typeface="Calibri"/>
                      </a:endParaRPr>
                    </a:p>
                  </a:txBody>
                  <a:tcPr marL="44002" marR="44002" marT="0" marB="0" anchor="b"/>
                </a:tc>
                <a:tc>
                  <a:txBody>
                    <a:bodyPr/>
                    <a:lstStyle/>
                    <a:p>
                      <a:pPr algn="ctr">
                        <a:lnSpc>
                          <a:spcPct val="150000"/>
                        </a:lnSpc>
                        <a:spcBef>
                          <a:spcPts val="1200"/>
                        </a:spcBef>
                        <a:spcAft>
                          <a:spcPts val="0"/>
                        </a:spcAft>
                      </a:pPr>
                      <a:r>
                        <a:rPr lang="es-ES" sz="1100" dirty="0" smtClean="0">
                          <a:effectLst/>
                        </a:rPr>
                        <a:t>Saldo de </a:t>
                      </a:r>
                      <a:r>
                        <a:rPr lang="es-ES" sz="1100" dirty="0">
                          <a:effectLst/>
                        </a:rPr>
                        <a:t>Efectivo</a:t>
                      </a:r>
                      <a:endParaRPr lang="es-ES" sz="1100" dirty="0">
                        <a:effectLst/>
                        <a:latin typeface="Times New Roman"/>
                        <a:ea typeface="Calibri"/>
                      </a:endParaRPr>
                    </a:p>
                  </a:txBody>
                  <a:tcPr marL="44002" marR="44002" marT="0" marB="0" anchor="b"/>
                </a:tc>
              </a:tr>
              <a:tr h="268073">
                <a:tc>
                  <a:txBody>
                    <a:bodyPr/>
                    <a:lstStyle/>
                    <a:p>
                      <a:pPr algn="r">
                        <a:lnSpc>
                          <a:spcPct val="150000"/>
                        </a:lnSpc>
                        <a:spcBef>
                          <a:spcPts val="1200"/>
                        </a:spcBef>
                        <a:spcAft>
                          <a:spcPts val="0"/>
                        </a:spcAft>
                      </a:pPr>
                      <a:r>
                        <a:rPr lang="es-ES" sz="1100">
                          <a:effectLst/>
                        </a:rPr>
                        <a:t>ene-09</a:t>
                      </a:r>
                      <a:endParaRPr lang="es-ES" sz="1100">
                        <a:effectLst/>
                        <a:latin typeface="Times New Roman"/>
                        <a:ea typeface="Calibri"/>
                      </a:endParaRPr>
                    </a:p>
                  </a:txBody>
                  <a:tcPr marL="44002" marR="44002" marT="0" marB="0" anchor="b"/>
                </a:tc>
                <a:tc>
                  <a:txBody>
                    <a:bodyPr/>
                    <a:lstStyle/>
                    <a:p>
                      <a:pPr algn="ctr">
                        <a:lnSpc>
                          <a:spcPct val="150000"/>
                        </a:lnSpc>
                        <a:spcBef>
                          <a:spcPts val="1200"/>
                        </a:spcBef>
                        <a:spcAft>
                          <a:spcPts val="0"/>
                        </a:spcAft>
                      </a:pPr>
                      <a:r>
                        <a:rPr lang="es-ES" sz="1100" dirty="0">
                          <a:effectLst/>
                        </a:rPr>
                        <a:t>-            22.567.538   </a:t>
                      </a:r>
                      <a:endParaRPr lang="es-ES" sz="1100" dirty="0">
                        <a:effectLst/>
                        <a:latin typeface="Times New Roman"/>
                        <a:ea typeface="Calibri"/>
                      </a:endParaRPr>
                    </a:p>
                  </a:txBody>
                  <a:tcPr marL="44002" marR="44002" marT="0" marB="0" anchor="b"/>
                </a:tc>
              </a:tr>
              <a:tr h="268073">
                <a:tc>
                  <a:txBody>
                    <a:bodyPr/>
                    <a:lstStyle/>
                    <a:p>
                      <a:pPr algn="r">
                        <a:lnSpc>
                          <a:spcPct val="150000"/>
                        </a:lnSpc>
                        <a:spcBef>
                          <a:spcPts val="1200"/>
                        </a:spcBef>
                        <a:spcAft>
                          <a:spcPts val="0"/>
                        </a:spcAft>
                      </a:pPr>
                      <a:r>
                        <a:rPr lang="es-ES" sz="1100">
                          <a:effectLst/>
                        </a:rPr>
                        <a:t>feb-09</a:t>
                      </a:r>
                      <a:endParaRPr lang="es-ES" sz="1100">
                        <a:effectLst/>
                        <a:latin typeface="Times New Roman"/>
                        <a:ea typeface="Calibri"/>
                      </a:endParaRPr>
                    </a:p>
                  </a:txBody>
                  <a:tcPr marL="44002" marR="44002" marT="0" marB="0" anchor="b"/>
                </a:tc>
                <a:tc>
                  <a:txBody>
                    <a:bodyPr/>
                    <a:lstStyle/>
                    <a:p>
                      <a:pPr algn="ctr">
                        <a:lnSpc>
                          <a:spcPct val="150000"/>
                        </a:lnSpc>
                        <a:spcBef>
                          <a:spcPts val="1200"/>
                        </a:spcBef>
                        <a:spcAft>
                          <a:spcPts val="0"/>
                        </a:spcAft>
                      </a:pPr>
                      <a:r>
                        <a:rPr lang="es-ES" sz="1100" dirty="0">
                          <a:effectLst/>
                        </a:rPr>
                        <a:t>-            42.584.719   </a:t>
                      </a:r>
                      <a:endParaRPr lang="es-ES" sz="1100" dirty="0">
                        <a:effectLst/>
                        <a:latin typeface="Times New Roman"/>
                        <a:ea typeface="Calibri"/>
                      </a:endParaRPr>
                    </a:p>
                  </a:txBody>
                  <a:tcPr marL="44002" marR="44002" marT="0" marB="0" anchor="b"/>
                </a:tc>
              </a:tr>
              <a:tr h="268073">
                <a:tc>
                  <a:txBody>
                    <a:bodyPr/>
                    <a:lstStyle/>
                    <a:p>
                      <a:pPr algn="r">
                        <a:lnSpc>
                          <a:spcPct val="150000"/>
                        </a:lnSpc>
                        <a:spcBef>
                          <a:spcPts val="1200"/>
                        </a:spcBef>
                        <a:spcAft>
                          <a:spcPts val="0"/>
                        </a:spcAft>
                      </a:pPr>
                      <a:r>
                        <a:rPr lang="es-ES" sz="1100">
                          <a:effectLst/>
                        </a:rPr>
                        <a:t>mar-09</a:t>
                      </a:r>
                      <a:endParaRPr lang="es-ES" sz="1100">
                        <a:effectLst/>
                        <a:latin typeface="Times New Roman"/>
                        <a:ea typeface="Calibri"/>
                      </a:endParaRPr>
                    </a:p>
                  </a:txBody>
                  <a:tcPr marL="44002" marR="44002" marT="0" marB="0" anchor="b"/>
                </a:tc>
                <a:tc>
                  <a:txBody>
                    <a:bodyPr/>
                    <a:lstStyle/>
                    <a:p>
                      <a:pPr algn="ctr">
                        <a:lnSpc>
                          <a:spcPct val="150000"/>
                        </a:lnSpc>
                        <a:spcBef>
                          <a:spcPts val="1200"/>
                        </a:spcBef>
                        <a:spcAft>
                          <a:spcPts val="0"/>
                        </a:spcAft>
                      </a:pPr>
                      <a:r>
                        <a:rPr lang="es-ES" sz="1100" dirty="0">
                          <a:effectLst/>
                        </a:rPr>
                        <a:t>-            38.249.036   </a:t>
                      </a:r>
                      <a:endParaRPr lang="es-ES" sz="1100" dirty="0">
                        <a:effectLst/>
                        <a:latin typeface="Times New Roman"/>
                        <a:ea typeface="Calibri"/>
                      </a:endParaRPr>
                    </a:p>
                  </a:txBody>
                  <a:tcPr marL="44002" marR="44002" marT="0" marB="0" anchor="b"/>
                </a:tc>
              </a:tr>
              <a:tr h="268073">
                <a:tc>
                  <a:txBody>
                    <a:bodyPr/>
                    <a:lstStyle/>
                    <a:p>
                      <a:pPr algn="r">
                        <a:lnSpc>
                          <a:spcPct val="150000"/>
                        </a:lnSpc>
                        <a:spcBef>
                          <a:spcPts val="1200"/>
                        </a:spcBef>
                        <a:spcAft>
                          <a:spcPts val="0"/>
                        </a:spcAft>
                      </a:pPr>
                      <a:r>
                        <a:rPr lang="es-ES" sz="1100">
                          <a:effectLst/>
                        </a:rPr>
                        <a:t>abr-09</a:t>
                      </a:r>
                      <a:endParaRPr lang="es-ES" sz="1100">
                        <a:effectLst/>
                        <a:latin typeface="Times New Roman"/>
                        <a:ea typeface="Calibri"/>
                      </a:endParaRPr>
                    </a:p>
                  </a:txBody>
                  <a:tcPr marL="44002" marR="44002" marT="0" marB="0" anchor="b"/>
                </a:tc>
                <a:tc>
                  <a:txBody>
                    <a:bodyPr/>
                    <a:lstStyle/>
                    <a:p>
                      <a:pPr algn="ctr">
                        <a:lnSpc>
                          <a:spcPct val="150000"/>
                        </a:lnSpc>
                        <a:spcBef>
                          <a:spcPts val="1200"/>
                        </a:spcBef>
                        <a:spcAft>
                          <a:spcPts val="0"/>
                        </a:spcAft>
                      </a:pPr>
                      <a:r>
                        <a:rPr lang="es-ES" sz="1100" dirty="0">
                          <a:effectLst/>
                        </a:rPr>
                        <a:t>-            42.552.652   </a:t>
                      </a:r>
                      <a:endParaRPr lang="es-ES" sz="1100" dirty="0">
                        <a:effectLst/>
                        <a:latin typeface="Times New Roman"/>
                        <a:ea typeface="Calibri"/>
                      </a:endParaRPr>
                    </a:p>
                  </a:txBody>
                  <a:tcPr marL="44002" marR="44002" marT="0" marB="0" anchor="b"/>
                </a:tc>
              </a:tr>
              <a:tr h="268073">
                <a:tc>
                  <a:txBody>
                    <a:bodyPr/>
                    <a:lstStyle/>
                    <a:p>
                      <a:pPr algn="r">
                        <a:lnSpc>
                          <a:spcPct val="150000"/>
                        </a:lnSpc>
                        <a:spcBef>
                          <a:spcPts val="1200"/>
                        </a:spcBef>
                        <a:spcAft>
                          <a:spcPts val="0"/>
                        </a:spcAft>
                      </a:pPr>
                      <a:r>
                        <a:rPr lang="es-ES" sz="1100">
                          <a:effectLst/>
                        </a:rPr>
                        <a:t>may-09</a:t>
                      </a:r>
                      <a:endParaRPr lang="es-ES" sz="1100">
                        <a:effectLst/>
                        <a:latin typeface="Times New Roman"/>
                        <a:ea typeface="Calibri"/>
                      </a:endParaRPr>
                    </a:p>
                  </a:txBody>
                  <a:tcPr marL="44002" marR="44002" marT="0" marB="0" anchor="b"/>
                </a:tc>
                <a:tc>
                  <a:txBody>
                    <a:bodyPr/>
                    <a:lstStyle/>
                    <a:p>
                      <a:pPr algn="ctr">
                        <a:lnSpc>
                          <a:spcPct val="150000"/>
                        </a:lnSpc>
                        <a:spcBef>
                          <a:spcPts val="1200"/>
                        </a:spcBef>
                        <a:spcAft>
                          <a:spcPts val="0"/>
                        </a:spcAft>
                      </a:pPr>
                      <a:r>
                        <a:rPr lang="es-ES" sz="1100" dirty="0">
                          <a:effectLst/>
                        </a:rPr>
                        <a:t>-            53.948.991   </a:t>
                      </a:r>
                      <a:endParaRPr lang="es-ES" sz="1100" dirty="0">
                        <a:effectLst/>
                        <a:latin typeface="Times New Roman"/>
                        <a:ea typeface="Calibri"/>
                      </a:endParaRPr>
                    </a:p>
                  </a:txBody>
                  <a:tcPr marL="44002" marR="44002" marT="0" marB="0" anchor="b"/>
                </a:tc>
              </a:tr>
              <a:tr h="268073">
                <a:tc>
                  <a:txBody>
                    <a:bodyPr/>
                    <a:lstStyle/>
                    <a:p>
                      <a:pPr algn="r">
                        <a:lnSpc>
                          <a:spcPct val="150000"/>
                        </a:lnSpc>
                        <a:spcBef>
                          <a:spcPts val="1200"/>
                        </a:spcBef>
                        <a:spcAft>
                          <a:spcPts val="0"/>
                        </a:spcAft>
                      </a:pPr>
                      <a:r>
                        <a:rPr lang="es-ES" sz="1100">
                          <a:effectLst/>
                        </a:rPr>
                        <a:t>jun-09</a:t>
                      </a:r>
                      <a:endParaRPr lang="es-ES" sz="1100">
                        <a:effectLst/>
                        <a:latin typeface="Times New Roman"/>
                        <a:ea typeface="Calibri"/>
                      </a:endParaRPr>
                    </a:p>
                  </a:txBody>
                  <a:tcPr marL="44002" marR="44002" marT="0" marB="0" anchor="b"/>
                </a:tc>
                <a:tc>
                  <a:txBody>
                    <a:bodyPr/>
                    <a:lstStyle/>
                    <a:p>
                      <a:pPr algn="ctr">
                        <a:lnSpc>
                          <a:spcPct val="150000"/>
                        </a:lnSpc>
                        <a:spcBef>
                          <a:spcPts val="1200"/>
                        </a:spcBef>
                        <a:spcAft>
                          <a:spcPts val="0"/>
                        </a:spcAft>
                      </a:pPr>
                      <a:r>
                        <a:rPr lang="es-ES" sz="1100" dirty="0">
                          <a:effectLst/>
                        </a:rPr>
                        <a:t>-            91.287.350   </a:t>
                      </a:r>
                      <a:endParaRPr lang="es-ES" sz="1100" dirty="0">
                        <a:effectLst/>
                        <a:latin typeface="Times New Roman"/>
                        <a:ea typeface="Calibri"/>
                      </a:endParaRPr>
                    </a:p>
                  </a:txBody>
                  <a:tcPr marL="44002" marR="44002" marT="0" marB="0" anchor="b"/>
                </a:tc>
              </a:tr>
              <a:tr h="268073">
                <a:tc>
                  <a:txBody>
                    <a:bodyPr/>
                    <a:lstStyle/>
                    <a:p>
                      <a:pPr algn="r">
                        <a:lnSpc>
                          <a:spcPct val="150000"/>
                        </a:lnSpc>
                        <a:spcBef>
                          <a:spcPts val="1200"/>
                        </a:spcBef>
                        <a:spcAft>
                          <a:spcPts val="0"/>
                        </a:spcAft>
                      </a:pPr>
                      <a:r>
                        <a:rPr lang="es-ES" sz="1100">
                          <a:effectLst/>
                        </a:rPr>
                        <a:t>jul-09</a:t>
                      </a:r>
                      <a:endParaRPr lang="es-ES" sz="1100">
                        <a:effectLst/>
                        <a:latin typeface="Times New Roman"/>
                        <a:ea typeface="Calibri"/>
                      </a:endParaRPr>
                    </a:p>
                  </a:txBody>
                  <a:tcPr marL="44002" marR="44002" marT="0" marB="0" anchor="b"/>
                </a:tc>
                <a:tc>
                  <a:txBody>
                    <a:bodyPr/>
                    <a:lstStyle/>
                    <a:p>
                      <a:pPr algn="ctr">
                        <a:lnSpc>
                          <a:spcPct val="150000"/>
                        </a:lnSpc>
                        <a:spcBef>
                          <a:spcPts val="1200"/>
                        </a:spcBef>
                        <a:spcAft>
                          <a:spcPts val="0"/>
                        </a:spcAft>
                      </a:pPr>
                      <a:r>
                        <a:rPr lang="es-ES" sz="1100" dirty="0">
                          <a:effectLst/>
                        </a:rPr>
                        <a:t>-          111.027.512   </a:t>
                      </a:r>
                      <a:endParaRPr lang="es-ES" sz="1100" dirty="0">
                        <a:effectLst/>
                        <a:latin typeface="Times New Roman"/>
                        <a:ea typeface="Calibri"/>
                      </a:endParaRPr>
                    </a:p>
                  </a:txBody>
                  <a:tcPr marL="44002" marR="44002" marT="0" marB="0" anchor="b"/>
                </a:tc>
              </a:tr>
              <a:tr h="268073">
                <a:tc>
                  <a:txBody>
                    <a:bodyPr/>
                    <a:lstStyle/>
                    <a:p>
                      <a:pPr algn="r">
                        <a:lnSpc>
                          <a:spcPct val="150000"/>
                        </a:lnSpc>
                        <a:spcBef>
                          <a:spcPts val="1200"/>
                        </a:spcBef>
                        <a:spcAft>
                          <a:spcPts val="0"/>
                        </a:spcAft>
                      </a:pPr>
                      <a:r>
                        <a:rPr lang="es-ES" sz="1100">
                          <a:effectLst/>
                        </a:rPr>
                        <a:t>ago-09</a:t>
                      </a:r>
                      <a:endParaRPr lang="es-ES" sz="1100">
                        <a:effectLst/>
                        <a:latin typeface="Times New Roman"/>
                        <a:ea typeface="Calibri"/>
                      </a:endParaRPr>
                    </a:p>
                  </a:txBody>
                  <a:tcPr marL="44002" marR="44002" marT="0" marB="0" anchor="b"/>
                </a:tc>
                <a:tc>
                  <a:txBody>
                    <a:bodyPr/>
                    <a:lstStyle/>
                    <a:p>
                      <a:pPr algn="ctr">
                        <a:lnSpc>
                          <a:spcPct val="150000"/>
                        </a:lnSpc>
                        <a:spcBef>
                          <a:spcPts val="1200"/>
                        </a:spcBef>
                        <a:spcAft>
                          <a:spcPts val="0"/>
                        </a:spcAft>
                      </a:pPr>
                      <a:r>
                        <a:rPr lang="es-ES" sz="1100" dirty="0">
                          <a:effectLst/>
                        </a:rPr>
                        <a:t>-          123.029.410   </a:t>
                      </a:r>
                      <a:endParaRPr lang="es-ES" sz="1100" dirty="0">
                        <a:effectLst/>
                        <a:latin typeface="Times New Roman"/>
                        <a:ea typeface="Calibri"/>
                      </a:endParaRPr>
                    </a:p>
                  </a:txBody>
                  <a:tcPr marL="44002" marR="44002" marT="0" marB="0" anchor="b"/>
                </a:tc>
              </a:tr>
              <a:tr h="268073">
                <a:tc>
                  <a:txBody>
                    <a:bodyPr/>
                    <a:lstStyle/>
                    <a:p>
                      <a:pPr algn="r">
                        <a:lnSpc>
                          <a:spcPct val="150000"/>
                        </a:lnSpc>
                        <a:spcBef>
                          <a:spcPts val="1200"/>
                        </a:spcBef>
                        <a:spcAft>
                          <a:spcPts val="0"/>
                        </a:spcAft>
                      </a:pPr>
                      <a:r>
                        <a:rPr lang="es-ES" sz="1100">
                          <a:effectLst/>
                        </a:rPr>
                        <a:t>sep-09</a:t>
                      </a:r>
                      <a:endParaRPr lang="es-ES" sz="1100">
                        <a:effectLst/>
                        <a:latin typeface="Times New Roman"/>
                        <a:ea typeface="Calibri"/>
                      </a:endParaRPr>
                    </a:p>
                  </a:txBody>
                  <a:tcPr marL="44002" marR="44002" marT="0" marB="0" anchor="b"/>
                </a:tc>
                <a:tc>
                  <a:txBody>
                    <a:bodyPr/>
                    <a:lstStyle/>
                    <a:p>
                      <a:pPr algn="ctr">
                        <a:lnSpc>
                          <a:spcPct val="150000"/>
                        </a:lnSpc>
                        <a:spcBef>
                          <a:spcPts val="1200"/>
                        </a:spcBef>
                        <a:spcAft>
                          <a:spcPts val="0"/>
                        </a:spcAft>
                      </a:pPr>
                      <a:r>
                        <a:rPr lang="es-ES" sz="1100" dirty="0">
                          <a:effectLst/>
                        </a:rPr>
                        <a:t>-          138.255.626   </a:t>
                      </a:r>
                      <a:endParaRPr lang="es-ES" sz="1100" dirty="0">
                        <a:effectLst/>
                        <a:latin typeface="Times New Roman"/>
                        <a:ea typeface="Calibri"/>
                      </a:endParaRPr>
                    </a:p>
                  </a:txBody>
                  <a:tcPr marL="44002" marR="44002" marT="0" marB="0" anchor="b"/>
                </a:tc>
              </a:tr>
              <a:tr h="268073">
                <a:tc>
                  <a:txBody>
                    <a:bodyPr/>
                    <a:lstStyle/>
                    <a:p>
                      <a:pPr algn="r">
                        <a:lnSpc>
                          <a:spcPct val="150000"/>
                        </a:lnSpc>
                        <a:spcBef>
                          <a:spcPts val="1200"/>
                        </a:spcBef>
                        <a:spcAft>
                          <a:spcPts val="0"/>
                        </a:spcAft>
                      </a:pPr>
                      <a:r>
                        <a:rPr lang="es-ES" sz="1100">
                          <a:effectLst/>
                        </a:rPr>
                        <a:t>oct-09</a:t>
                      </a:r>
                      <a:endParaRPr lang="es-ES" sz="1100">
                        <a:effectLst/>
                        <a:latin typeface="Times New Roman"/>
                        <a:ea typeface="Calibri"/>
                      </a:endParaRPr>
                    </a:p>
                  </a:txBody>
                  <a:tcPr marL="44002" marR="44002" marT="0" marB="0" anchor="b"/>
                </a:tc>
                <a:tc>
                  <a:txBody>
                    <a:bodyPr/>
                    <a:lstStyle/>
                    <a:p>
                      <a:pPr algn="ctr">
                        <a:lnSpc>
                          <a:spcPct val="150000"/>
                        </a:lnSpc>
                        <a:spcBef>
                          <a:spcPts val="1200"/>
                        </a:spcBef>
                        <a:spcAft>
                          <a:spcPts val="0"/>
                        </a:spcAft>
                      </a:pPr>
                      <a:r>
                        <a:rPr lang="es-ES" sz="1100" dirty="0">
                          <a:effectLst/>
                        </a:rPr>
                        <a:t>-          110.870.833   </a:t>
                      </a:r>
                      <a:endParaRPr lang="es-ES" sz="1100" dirty="0">
                        <a:effectLst/>
                        <a:latin typeface="Times New Roman"/>
                        <a:ea typeface="Calibri"/>
                      </a:endParaRPr>
                    </a:p>
                  </a:txBody>
                  <a:tcPr marL="44002" marR="44002" marT="0" marB="0" anchor="b"/>
                </a:tc>
              </a:tr>
              <a:tr h="268073">
                <a:tc>
                  <a:txBody>
                    <a:bodyPr/>
                    <a:lstStyle/>
                    <a:p>
                      <a:pPr algn="r">
                        <a:lnSpc>
                          <a:spcPct val="150000"/>
                        </a:lnSpc>
                        <a:spcBef>
                          <a:spcPts val="1200"/>
                        </a:spcBef>
                        <a:spcAft>
                          <a:spcPts val="0"/>
                        </a:spcAft>
                      </a:pPr>
                      <a:r>
                        <a:rPr lang="es-ES" sz="1100">
                          <a:effectLst/>
                        </a:rPr>
                        <a:t>nov-09</a:t>
                      </a:r>
                      <a:endParaRPr lang="es-ES" sz="1100">
                        <a:effectLst/>
                        <a:latin typeface="Times New Roman"/>
                        <a:ea typeface="Calibri"/>
                      </a:endParaRPr>
                    </a:p>
                  </a:txBody>
                  <a:tcPr marL="44002" marR="44002" marT="0" marB="0" anchor="b"/>
                </a:tc>
                <a:tc>
                  <a:txBody>
                    <a:bodyPr/>
                    <a:lstStyle/>
                    <a:p>
                      <a:pPr algn="ctr">
                        <a:lnSpc>
                          <a:spcPct val="150000"/>
                        </a:lnSpc>
                        <a:spcBef>
                          <a:spcPts val="1200"/>
                        </a:spcBef>
                        <a:spcAft>
                          <a:spcPts val="0"/>
                        </a:spcAft>
                      </a:pPr>
                      <a:r>
                        <a:rPr lang="es-ES" sz="1100" dirty="0">
                          <a:effectLst/>
                        </a:rPr>
                        <a:t>-          117.792.775   </a:t>
                      </a:r>
                      <a:endParaRPr lang="es-ES" sz="1100" dirty="0">
                        <a:effectLst/>
                        <a:latin typeface="Times New Roman"/>
                        <a:ea typeface="Calibri"/>
                      </a:endParaRPr>
                    </a:p>
                  </a:txBody>
                  <a:tcPr marL="44002" marR="44002" marT="0" marB="0" anchor="b"/>
                </a:tc>
              </a:tr>
              <a:tr h="268073">
                <a:tc>
                  <a:txBody>
                    <a:bodyPr/>
                    <a:lstStyle/>
                    <a:p>
                      <a:pPr algn="r">
                        <a:lnSpc>
                          <a:spcPct val="150000"/>
                        </a:lnSpc>
                        <a:spcBef>
                          <a:spcPts val="1200"/>
                        </a:spcBef>
                        <a:spcAft>
                          <a:spcPts val="0"/>
                        </a:spcAft>
                      </a:pPr>
                      <a:r>
                        <a:rPr lang="es-ES" sz="1100">
                          <a:effectLst/>
                        </a:rPr>
                        <a:t>dic-09</a:t>
                      </a:r>
                      <a:endParaRPr lang="es-ES" sz="1100">
                        <a:effectLst/>
                        <a:latin typeface="Times New Roman"/>
                        <a:ea typeface="Calibri"/>
                      </a:endParaRPr>
                    </a:p>
                  </a:txBody>
                  <a:tcPr marL="44002" marR="44002" marT="0" marB="0" anchor="b"/>
                </a:tc>
                <a:tc>
                  <a:txBody>
                    <a:bodyPr/>
                    <a:lstStyle/>
                    <a:p>
                      <a:pPr algn="ctr">
                        <a:lnSpc>
                          <a:spcPct val="150000"/>
                        </a:lnSpc>
                        <a:spcBef>
                          <a:spcPts val="1200"/>
                        </a:spcBef>
                        <a:spcAft>
                          <a:spcPts val="0"/>
                        </a:spcAft>
                      </a:pPr>
                      <a:r>
                        <a:rPr lang="es-ES" sz="1100" dirty="0">
                          <a:effectLst/>
                        </a:rPr>
                        <a:t>-          144.090.747   </a:t>
                      </a:r>
                      <a:endParaRPr lang="es-ES" sz="1100" dirty="0">
                        <a:effectLst/>
                        <a:latin typeface="Times New Roman"/>
                        <a:ea typeface="Calibri"/>
                      </a:endParaRPr>
                    </a:p>
                  </a:txBody>
                  <a:tcPr marL="44002" marR="44002" marT="0" marB="0" anchor="b"/>
                </a:tc>
              </a:tr>
              <a:tr h="268073">
                <a:tc>
                  <a:txBody>
                    <a:bodyPr/>
                    <a:lstStyle/>
                    <a:p>
                      <a:pPr algn="l">
                        <a:lnSpc>
                          <a:spcPct val="150000"/>
                        </a:lnSpc>
                        <a:spcBef>
                          <a:spcPts val="1200"/>
                        </a:spcBef>
                        <a:spcAft>
                          <a:spcPts val="0"/>
                        </a:spcAft>
                      </a:pPr>
                      <a:r>
                        <a:rPr lang="es-ES" sz="1100">
                          <a:effectLst/>
                        </a:rPr>
                        <a:t>Promedio</a:t>
                      </a:r>
                      <a:endParaRPr lang="es-ES" sz="1100">
                        <a:effectLst/>
                        <a:latin typeface="Times New Roman"/>
                        <a:ea typeface="Calibri"/>
                      </a:endParaRPr>
                    </a:p>
                  </a:txBody>
                  <a:tcPr marL="44002" marR="44002" marT="0" marB="0" anchor="b"/>
                </a:tc>
                <a:tc>
                  <a:txBody>
                    <a:bodyPr/>
                    <a:lstStyle/>
                    <a:p>
                      <a:pPr algn="ctr">
                        <a:lnSpc>
                          <a:spcPct val="150000"/>
                        </a:lnSpc>
                        <a:spcBef>
                          <a:spcPts val="1200"/>
                        </a:spcBef>
                        <a:spcAft>
                          <a:spcPts val="0"/>
                        </a:spcAft>
                      </a:pPr>
                      <a:r>
                        <a:rPr lang="es-ES" sz="1100" dirty="0">
                          <a:effectLst/>
                        </a:rPr>
                        <a:t>-86.354.766</a:t>
                      </a:r>
                      <a:endParaRPr lang="es-ES" sz="1100" dirty="0">
                        <a:effectLst/>
                        <a:latin typeface="Times New Roman"/>
                        <a:ea typeface="Calibri"/>
                      </a:endParaRPr>
                    </a:p>
                  </a:txBody>
                  <a:tcPr marL="44002" marR="44002" marT="0" marB="0" anchor="b"/>
                </a:tc>
              </a:tr>
              <a:tr h="268073">
                <a:tc>
                  <a:txBody>
                    <a:bodyPr/>
                    <a:lstStyle/>
                    <a:p>
                      <a:pPr algn="l">
                        <a:lnSpc>
                          <a:spcPct val="150000"/>
                        </a:lnSpc>
                        <a:spcBef>
                          <a:spcPts val="1200"/>
                        </a:spcBef>
                        <a:spcAft>
                          <a:spcPts val="0"/>
                        </a:spcAft>
                      </a:pPr>
                      <a:r>
                        <a:rPr lang="es-ES" sz="1100">
                          <a:effectLst/>
                        </a:rPr>
                        <a:t>Varianza</a:t>
                      </a:r>
                      <a:endParaRPr lang="es-ES" sz="1100">
                        <a:effectLst/>
                        <a:latin typeface="Times New Roman"/>
                        <a:ea typeface="Calibri"/>
                      </a:endParaRPr>
                    </a:p>
                  </a:txBody>
                  <a:tcPr marL="44002" marR="44002" marT="0" marB="0" anchor="b"/>
                </a:tc>
                <a:tc>
                  <a:txBody>
                    <a:bodyPr/>
                    <a:lstStyle/>
                    <a:p>
                      <a:pPr algn="r">
                        <a:lnSpc>
                          <a:spcPct val="150000"/>
                        </a:lnSpc>
                        <a:spcBef>
                          <a:spcPts val="1200"/>
                        </a:spcBef>
                        <a:spcAft>
                          <a:spcPts val="0"/>
                        </a:spcAft>
                      </a:pPr>
                      <a:r>
                        <a:rPr lang="es-ES" sz="1100" dirty="0">
                          <a:effectLst/>
                        </a:rPr>
                        <a:t>1.896.561.918.953.230</a:t>
                      </a:r>
                      <a:endParaRPr lang="es-ES" sz="1100" dirty="0">
                        <a:effectLst/>
                        <a:latin typeface="Times New Roman"/>
                        <a:ea typeface="Calibri"/>
                      </a:endParaRPr>
                    </a:p>
                  </a:txBody>
                  <a:tcPr marL="44002" marR="44002" marT="0" marB="0" anchor="b"/>
                </a:tc>
              </a:tr>
            </a:tbl>
          </a:graphicData>
        </a:graphic>
      </p:graphicFrame>
      <p:pic>
        <p:nvPicPr>
          <p:cNvPr id="5" name="4 Imagen" descr="C:\Users\KAREN\Documents\Pictures\Miller y Orr\MO 2009.png"/>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990293"/>
            <a:ext cx="5380257" cy="2808312"/>
          </a:xfrm>
          <a:prstGeom prst="rect">
            <a:avLst/>
          </a:prstGeom>
          <a:noFill/>
          <a:ln>
            <a:noFill/>
          </a:ln>
        </p:spPr>
      </p:pic>
      <p:graphicFrame>
        <p:nvGraphicFramePr>
          <p:cNvPr id="6" name="5 Tabla"/>
          <p:cNvGraphicFramePr>
            <a:graphicFrameLocks noGrp="1"/>
          </p:cNvGraphicFramePr>
          <p:nvPr>
            <p:extLst>
              <p:ext uri="{D42A27DB-BD31-4B8C-83A1-F6EECF244321}">
                <p14:modId xmlns:p14="http://schemas.microsoft.com/office/powerpoint/2010/main" val="505266138"/>
              </p:ext>
            </p:extLst>
          </p:nvPr>
        </p:nvGraphicFramePr>
        <p:xfrm>
          <a:off x="3779912" y="1340768"/>
          <a:ext cx="4420654" cy="1676400"/>
        </p:xfrm>
        <a:graphic>
          <a:graphicData uri="http://schemas.openxmlformats.org/drawingml/2006/table">
            <a:tbl>
              <a:tblPr firstRow="1" firstCol="1" bandRow="1">
                <a:tableStyleId>{1E171933-4619-4E11-9A3F-F7608DF75F80}</a:tableStyleId>
              </a:tblPr>
              <a:tblGrid>
                <a:gridCol w="2674097"/>
                <a:gridCol w="1746557"/>
              </a:tblGrid>
              <a:tr h="171450">
                <a:tc>
                  <a:txBody>
                    <a:bodyPr/>
                    <a:lstStyle/>
                    <a:p>
                      <a:pPr algn="l">
                        <a:lnSpc>
                          <a:spcPct val="200000"/>
                        </a:lnSpc>
                        <a:spcBef>
                          <a:spcPts val="1200"/>
                        </a:spcBef>
                        <a:spcAft>
                          <a:spcPts val="0"/>
                        </a:spcAft>
                      </a:pPr>
                      <a:r>
                        <a:rPr lang="es-ES" sz="1100" dirty="0">
                          <a:effectLst/>
                        </a:rPr>
                        <a:t>Datos:</a:t>
                      </a:r>
                      <a:endParaRPr lang="es-ES" sz="1100" dirty="0">
                        <a:effectLst/>
                        <a:latin typeface="Times New Roman"/>
                        <a:ea typeface="Calibri"/>
                      </a:endParaRPr>
                    </a:p>
                  </a:txBody>
                  <a:tcPr marL="44450" marR="44450" marT="0" marB="0" anchor="b"/>
                </a:tc>
                <a:tc>
                  <a:txBody>
                    <a:bodyPr/>
                    <a:lstStyle/>
                    <a:p>
                      <a:pPr algn="ctr">
                        <a:lnSpc>
                          <a:spcPct val="200000"/>
                        </a:lnSpc>
                        <a:spcBef>
                          <a:spcPts val="1200"/>
                        </a:spcBef>
                        <a:spcAft>
                          <a:spcPts val="0"/>
                        </a:spcAft>
                      </a:pPr>
                      <a:r>
                        <a:rPr lang="es-ES" sz="1100">
                          <a:effectLst/>
                        </a:rPr>
                        <a:t>2009</a:t>
                      </a:r>
                      <a:endParaRPr lang="es-ES" sz="1100">
                        <a:effectLst/>
                        <a:latin typeface="Times New Roman"/>
                        <a:ea typeface="Calibri"/>
                      </a:endParaRPr>
                    </a:p>
                  </a:txBody>
                  <a:tcPr marL="44450" marR="44450" marT="0" marB="0" anchor="b"/>
                </a:tc>
              </a:tr>
              <a:tr h="161925">
                <a:tc>
                  <a:txBody>
                    <a:bodyPr/>
                    <a:lstStyle/>
                    <a:p>
                      <a:pPr algn="l">
                        <a:lnSpc>
                          <a:spcPct val="200000"/>
                        </a:lnSpc>
                        <a:spcBef>
                          <a:spcPts val="1200"/>
                        </a:spcBef>
                        <a:spcAft>
                          <a:spcPts val="0"/>
                        </a:spcAft>
                      </a:pPr>
                      <a:r>
                        <a:rPr lang="es-ES" sz="1100">
                          <a:effectLst/>
                        </a:rPr>
                        <a:t>Costo fijo Mensual</a:t>
                      </a:r>
                      <a:endParaRPr lang="es-ES" sz="110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100">
                          <a:effectLst/>
                        </a:rPr>
                        <a:t>                  9.734   </a:t>
                      </a:r>
                      <a:endParaRPr lang="es-ES" sz="1100">
                        <a:effectLst/>
                        <a:latin typeface="Times New Roman"/>
                        <a:ea typeface="Calibri"/>
                      </a:endParaRPr>
                    </a:p>
                  </a:txBody>
                  <a:tcPr marL="44450" marR="44450" marT="0" marB="0" anchor="b"/>
                </a:tc>
              </a:tr>
              <a:tr h="161925">
                <a:tc>
                  <a:txBody>
                    <a:bodyPr/>
                    <a:lstStyle/>
                    <a:p>
                      <a:pPr algn="l">
                        <a:lnSpc>
                          <a:spcPct val="200000"/>
                        </a:lnSpc>
                        <a:spcBef>
                          <a:spcPts val="1200"/>
                        </a:spcBef>
                        <a:spcAft>
                          <a:spcPts val="0"/>
                        </a:spcAft>
                      </a:pPr>
                      <a:r>
                        <a:rPr lang="es-ES" sz="1100">
                          <a:effectLst/>
                        </a:rPr>
                        <a:t>Tasa de Interés Mensual</a:t>
                      </a:r>
                      <a:endParaRPr lang="es-ES" sz="110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100">
                          <a:effectLst/>
                        </a:rPr>
                        <a:t>0,511%</a:t>
                      </a:r>
                      <a:endParaRPr lang="es-ES" sz="1100">
                        <a:effectLst/>
                        <a:latin typeface="Times New Roman"/>
                        <a:ea typeface="Calibri"/>
                      </a:endParaRPr>
                    </a:p>
                  </a:txBody>
                  <a:tcPr marL="44450" marR="44450" marT="0" marB="0" anchor="b"/>
                </a:tc>
              </a:tr>
              <a:tr h="161925">
                <a:tc>
                  <a:txBody>
                    <a:bodyPr/>
                    <a:lstStyle/>
                    <a:p>
                      <a:pPr algn="l">
                        <a:lnSpc>
                          <a:spcPct val="200000"/>
                        </a:lnSpc>
                        <a:spcBef>
                          <a:spcPts val="1200"/>
                        </a:spcBef>
                        <a:spcAft>
                          <a:spcPts val="0"/>
                        </a:spcAft>
                      </a:pPr>
                      <a:r>
                        <a:rPr lang="es-ES" sz="1100">
                          <a:effectLst/>
                        </a:rPr>
                        <a:t>Varianza de Flujos netos</a:t>
                      </a:r>
                      <a:endParaRPr lang="es-ES" sz="110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100" dirty="0">
                          <a:effectLst/>
                        </a:rPr>
                        <a:t>62.261.451.996.496</a:t>
                      </a:r>
                      <a:endParaRPr lang="es-ES" sz="1100" dirty="0">
                        <a:effectLst/>
                        <a:latin typeface="Times New Roman"/>
                        <a:ea typeface="Calibri"/>
                      </a:endParaRPr>
                    </a:p>
                  </a:txBody>
                  <a:tcPr marL="44450" marR="44450" marT="0" marB="0" anchor="b"/>
                </a:tc>
              </a:tr>
              <a:tr h="161925">
                <a:tc>
                  <a:txBody>
                    <a:bodyPr/>
                    <a:lstStyle/>
                    <a:p>
                      <a:pPr algn="l">
                        <a:lnSpc>
                          <a:spcPct val="200000"/>
                        </a:lnSpc>
                        <a:spcBef>
                          <a:spcPts val="1200"/>
                        </a:spcBef>
                        <a:spcAft>
                          <a:spcPts val="0"/>
                        </a:spcAft>
                      </a:pPr>
                      <a:r>
                        <a:rPr lang="es-ES" sz="1100">
                          <a:effectLst/>
                        </a:rPr>
                        <a:t>Límite Inferior (L)</a:t>
                      </a:r>
                      <a:endParaRPr lang="es-ES" sz="110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100" dirty="0">
                          <a:effectLst/>
                        </a:rPr>
                        <a:t>          14.580.544   </a:t>
                      </a:r>
                      <a:endParaRPr lang="es-ES" sz="1100" dirty="0">
                        <a:effectLst/>
                        <a:latin typeface="Times New Roman"/>
                        <a:ea typeface="Calibri"/>
                      </a:endParaRPr>
                    </a:p>
                  </a:txBody>
                  <a:tcPr marL="44450" marR="44450" marT="0" marB="0" anchor="b"/>
                </a:tc>
              </a:tr>
            </a:tbl>
          </a:graphicData>
        </a:graphic>
      </p:graphicFrame>
      <mc:AlternateContent xmlns:mc="http://schemas.openxmlformats.org/markup-compatibility/2006" xmlns:a14="http://schemas.microsoft.com/office/drawing/2010/main">
        <mc:Choice Requires="a14">
          <p:sp>
            <p:nvSpPr>
              <p:cNvPr id="7" name="6 Rectángulo"/>
              <p:cNvSpPr/>
              <p:nvPr/>
            </p:nvSpPr>
            <p:spPr>
              <a:xfrm>
                <a:off x="4112346" y="3036626"/>
                <a:ext cx="1899814" cy="369332"/>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S" i="1">
                              <a:latin typeface="Cambria Math"/>
                            </a:rPr>
                          </m:ctrlPr>
                        </m:sSupPr>
                        <m:e>
                          <m:r>
                            <a:rPr lang="es-ES_tradnl" i="1">
                              <a:latin typeface="Cambria Math"/>
                            </a:rPr>
                            <m:t>𝑍</m:t>
                          </m:r>
                        </m:e>
                        <m:sup>
                          <m:r>
                            <a:rPr lang="es-ES_tradnl" i="1">
                              <a:latin typeface="Cambria Math"/>
                            </a:rPr>
                            <m:t>∗</m:t>
                          </m:r>
                        </m:sup>
                      </m:sSup>
                      <m:r>
                        <a:rPr lang="es-ES_tradnl" i="1">
                          <a:latin typeface="Cambria Math"/>
                        </a:rPr>
                        <m:t>=28.521.534</m:t>
                      </m:r>
                    </m:oMath>
                  </m:oMathPara>
                </a14:m>
                <a:endParaRPr lang="es-ES" dirty="0"/>
              </a:p>
            </p:txBody>
          </p:sp>
        </mc:Choice>
        <mc:Fallback xmlns="">
          <p:sp>
            <p:nvSpPr>
              <p:cNvPr id="7" name="6 Rectángulo"/>
              <p:cNvSpPr>
                <a:spLocks noRot="1" noChangeAspect="1" noMove="1" noResize="1" noEditPoints="1" noAdjustHandles="1" noChangeArrowheads="1" noChangeShapeType="1" noTextEdit="1"/>
              </p:cNvSpPr>
              <p:nvPr/>
            </p:nvSpPr>
            <p:spPr>
              <a:xfrm>
                <a:off x="4112346" y="3036626"/>
                <a:ext cx="1899814" cy="369332"/>
              </a:xfrm>
              <a:prstGeom prst="rect">
                <a:avLst/>
              </a:prstGeom>
              <a:blipFill rotWithShape="1">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6200578" y="3036626"/>
                <a:ext cx="1925784" cy="369332"/>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S" i="1">
                              <a:latin typeface="Cambria Math"/>
                            </a:rPr>
                          </m:ctrlPr>
                        </m:sSupPr>
                        <m:e>
                          <m:r>
                            <a:rPr lang="es-ES_tradnl" i="1">
                              <a:latin typeface="Cambria Math"/>
                            </a:rPr>
                            <m:t>𝐻</m:t>
                          </m:r>
                        </m:e>
                        <m:sup>
                          <m:r>
                            <a:rPr lang="es-ES_tradnl" i="1">
                              <a:latin typeface="Cambria Math"/>
                            </a:rPr>
                            <m:t>∗</m:t>
                          </m:r>
                        </m:sup>
                      </m:sSup>
                      <m:r>
                        <a:rPr lang="es-ES_tradnl" i="1">
                          <a:latin typeface="Cambria Math"/>
                        </a:rPr>
                        <m:t>=56.403.515</m:t>
                      </m:r>
                    </m:oMath>
                  </m:oMathPara>
                </a14:m>
                <a:endParaRPr/>
              </a:p>
            </p:txBody>
          </p:sp>
        </mc:Choice>
        <mc:Fallback xmlns="">
          <p:sp>
            <p:nvSpPr>
              <p:cNvPr id="8" name="7 Rectángulo"/>
              <p:cNvSpPr>
                <a:spLocks noRot="1" noChangeAspect="1" noMove="1" noResize="1" noEditPoints="1" noAdjustHandles="1" noChangeArrowheads="1" noChangeShapeType="1" noTextEdit="1"/>
              </p:cNvSpPr>
              <p:nvPr/>
            </p:nvSpPr>
            <p:spPr>
              <a:xfrm>
                <a:off x="6200578" y="3036626"/>
                <a:ext cx="1925784" cy="369332"/>
              </a:xfrm>
              <a:prstGeom prst="rect">
                <a:avLst/>
              </a:prstGeom>
              <a:blipFill rotWithShape="1">
                <a:blip r:embed="rId4"/>
                <a:stretch>
                  <a:fillRect t="-7813" r="-3135" b="-1875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4191790" y="3563724"/>
                <a:ext cx="3640740" cy="369332"/>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S_tradnl" i="1">
                          <a:latin typeface="Cambria Math"/>
                        </a:rPr>
                        <m:t>𝐸𝑓𝑒𝑐𝑡𝑖𝑣𝑜</m:t>
                      </m:r>
                      <m:r>
                        <a:rPr lang="es-ES_tradnl" i="1">
                          <a:latin typeface="Cambria Math"/>
                        </a:rPr>
                        <m:t> </m:t>
                      </m:r>
                      <m:r>
                        <a:rPr lang="es-ES_tradnl" i="1">
                          <a:latin typeface="Cambria Math"/>
                        </a:rPr>
                        <m:t>𝑃𝑟𝑜𝑚𝑒𝑑𝑖𝑜</m:t>
                      </m:r>
                      <m:r>
                        <a:rPr lang="es-ES_tradnl" i="1">
                          <a:latin typeface="Cambria Math"/>
                        </a:rPr>
                        <m:t>=33.168.531</m:t>
                      </m:r>
                    </m:oMath>
                  </m:oMathPara>
                </a14:m>
                <a:endParaRPr/>
              </a:p>
            </p:txBody>
          </p:sp>
        </mc:Choice>
        <mc:Fallback xmlns="">
          <p:sp>
            <p:nvSpPr>
              <p:cNvPr id="9" name="8 Rectángulo"/>
              <p:cNvSpPr>
                <a:spLocks noRot="1" noChangeAspect="1" noMove="1" noResize="1" noEditPoints="1" noAdjustHandles="1" noChangeArrowheads="1" noChangeShapeType="1" noTextEdit="1"/>
              </p:cNvSpPr>
              <p:nvPr/>
            </p:nvSpPr>
            <p:spPr>
              <a:xfrm>
                <a:off x="4191790" y="3563724"/>
                <a:ext cx="3640740" cy="369332"/>
              </a:xfrm>
              <a:prstGeom prst="rect">
                <a:avLst/>
              </a:prstGeom>
              <a:blipFill rotWithShape="1">
                <a:blip r:embed="rId5"/>
                <a:stretch>
                  <a:fillRect t="-7937" r="-1167" b="-20635"/>
                </a:stretch>
              </a:blipFill>
            </p:spPr>
            <p:txBody>
              <a:bodyPr/>
              <a:lstStyle/>
              <a:p>
                <a:r>
                  <a:rPr lang="es-ES">
                    <a:noFill/>
                  </a:rPr>
                  <a:t> </a:t>
                </a:r>
              </a:p>
            </p:txBody>
          </p:sp>
        </mc:Fallback>
      </mc:AlternateContent>
    </p:spTree>
    <p:extLst>
      <p:ext uri="{BB962C8B-B14F-4D97-AF65-F5344CB8AC3E}">
        <p14:creationId xmlns:p14="http://schemas.microsoft.com/office/powerpoint/2010/main" val="24395432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124959313"/>
              </p:ext>
            </p:extLst>
          </p:nvPr>
        </p:nvGraphicFramePr>
        <p:xfrm>
          <a:off x="323528" y="188641"/>
          <a:ext cx="8352928" cy="3734298"/>
        </p:xfrm>
        <a:graphic>
          <a:graphicData uri="http://schemas.openxmlformats.org/drawingml/2006/table">
            <a:tbl>
              <a:tblPr firstRow="1" firstCol="1" bandRow="1">
                <a:tableStyleId>{1E171933-4619-4E11-9A3F-F7608DF75F80}</a:tableStyleId>
              </a:tblPr>
              <a:tblGrid>
                <a:gridCol w="1318242"/>
                <a:gridCol w="1246599"/>
                <a:gridCol w="1246599"/>
                <a:gridCol w="1085104"/>
                <a:gridCol w="1224136"/>
                <a:gridCol w="1042965"/>
                <a:gridCol w="1189283"/>
              </a:tblGrid>
              <a:tr h="216023">
                <a:tc>
                  <a:txBody>
                    <a:bodyPr/>
                    <a:lstStyle/>
                    <a:p>
                      <a:pPr>
                        <a:lnSpc>
                          <a:spcPct val="100000"/>
                        </a:lnSpc>
                      </a:pPr>
                      <a:endParaRPr lang="es-ES" sz="1100" dirty="0">
                        <a:effectLst/>
                        <a:latin typeface="Calibri"/>
                      </a:endParaRPr>
                    </a:p>
                  </a:txBody>
                  <a:tcPr marL="39306" marR="39306" marT="0" marB="0" anchor="b"/>
                </a:tc>
                <a:tc>
                  <a:txBody>
                    <a:bodyPr/>
                    <a:lstStyle/>
                    <a:p>
                      <a:pPr>
                        <a:lnSpc>
                          <a:spcPct val="100000"/>
                        </a:lnSpc>
                      </a:pPr>
                      <a:endParaRPr lang="es-ES" sz="1100">
                        <a:effectLst/>
                        <a:latin typeface="Calibri"/>
                      </a:endParaRPr>
                    </a:p>
                  </a:txBody>
                  <a:tcPr marL="39306" marR="39306" marT="0" marB="0" anchor="b"/>
                </a:tc>
                <a:tc>
                  <a:txBody>
                    <a:bodyPr/>
                    <a:lstStyle/>
                    <a:p>
                      <a:pPr>
                        <a:lnSpc>
                          <a:spcPct val="100000"/>
                        </a:lnSpc>
                      </a:pPr>
                      <a:endParaRPr lang="es-ES" sz="1100">
                        <a:effectLst/>
                        <a:latin typeface="Calibri"/>
                      </a:endParaRPr>
                    </a:p>
                  </a:txBody>
                  <a:tcPr marL="39306" marR="39306" marT="0" marB="0" anchor="b"/>
                </a:tc>
                <a:tc gridSpan="2">
                  <a:txBody>
                    <a:bodyPr/>
                    <a:lstStyle/>
                    <a:p>
                      <a:pPr algn="ctr">
                        <a:lnSpc>
                          <a:spcPct val="100000"/>
                        </a:lnSpc>
                        <a:spcBef>
                          <a:spcPts val="1200"/>
                        </a:spcBef>
                        <a:spcAft>
                          <a:spcPts val="0"/>
                        </a:spcAft>
                      </a:pPr>
                      <a:r>
                        <a:rPr lang="es-ES" sz="1100" dirty="0">
                          <a:effectLst/>
                        </a:rPr>
                        <a:t>AJUSTE 1</a:t>
                      </a:r>
                      <a:endParaRPr lang="es-ES" sz="1100" dirty="0">
                        <a:effectLst/>
                        <a:latin typeface="Times New Roman"/>
                        <a:ea typeface="Calibri"/>
                      </a:endParaRPr>
                    </a:p>
                  </a:txBody>
                  <a:tcPr marL="39306" marR="39306" marT="0" marB="0" anchor="b"/>
                </a:tc>
                <a:tc hMerge="1">
                  <a:txBody>
                    <a:bodyPr/>
                    <a:lstStyle/>
                    <a:p>
                      <a:endParaRPr lang="es-ES"/>
                    </a:p>
                  </a:txBody>
                  <a:tcPr/>
                </a:tc>
                <a:tc gridSpan="2">
                  <a:txBody>
                    <a:bodyPr/>
                    <a:lstStyle/>
                    <a:p>
                      <a:pPr algn="ctr">
                        <a:lnSpc>
                          <a:spcPct val="100000"/>
                        </a:lnSpc>
                        <a:spcBef>
                          <a:spcPts val="1200"/>
                        </a:spcBef>
                        <a:spcAft>
                          <a:spcPts val="0"/>
                        </a:spcAft>
                      </a:pPr>
                      <a:r>
                        <a:rPr lang="es-ES" sz="1100">
                          <a:effectLst/>
                        </a:rPr>
                        <a:t>AJUSTE 2</a:t>
                      </a:r>
                      <a:endParaRPr lang="es-ES" sz="1100">
                        <a:effectLst/>
                        <a:latin typeface="Times New Roman"/>
                        <a:ea typeface="Calibri"/>
                      </a:endParaRPr>
                    </a:p>
                  </a:txBody>
                  <a:tcPr marL="39306" marR="39306" marT="0" marB="0" anchor="b"/>
                </a:tc>
                <a:tc hMerge="1">
                  <a:txBody>
                    <a:bodyPr/>
                    <a:lstStyle/>
                    <a:p>
                      <a:endParaRPr lang="es-ES"/>
                    </a:p>
                  </a:txBody>
                  <a:tcPr/>
                </a:tc>
              </a:tr>
              <a:tr h="504056">
                <a:tc>
                  <a:txBody>
                    <a:bodyPr/>
                    <a:lstStyle/>
                    <a:p>
                      <a:pPr algn="ctr">
                        <a:lnSpc>
                          <a:spcPct val="100000"/>
                        </a:lnSpc>
                        <a:spcBef>
                          <a:spcPts val="1200"/>
                        </a:spcBef>
                        <a:spcAft>
                          <a:spcPts val="0"/>
                        </a:spcAft>
                      </a:pPr>
                      <a:r>
                        <a:rPr lang="es-ES" sz="1100">
                          <a:effectLst/>
                        </a:rPr>
                        <a:t> </a:t>
                      </a:r>
                      <a:endParaRPr lang="es-ES" sz="1100">
                        <a:effectLst/>
                        <a:latin typeface="Times New Roman"/>
                        <a:ea typeface="Calibri"/>
                      </a:endParaRPr>
                    </a:p>
                  </a:txBody>
                  <a:tcPr marL="39306" marR="39306" marT="0" marB="0" anchor="ctr"/>
                </a:tc>
                <a:tc>
                  <a:txBody>
                    <a:bodyPr/>
                    <a:lstStyle/>
                    <a:p>
                      <a:pPr algn="ctr">
                        <a:lnSpc>
                          <a:spcPct val="100000"/>
                        </a:lnSpc>
                        <a:spcBef>
                          <a:spcPts val="1200"/>
                        </a:spcBef>
                        <a:spcAft>
                          <a:spcPts val="0"/>
                        </a:spcAft>
                      </a:pPr>
                      <a:r>
                        <a:rPr lang="es-ES" sz="1100" b="1" dirty="0">
                          <a:effectLst/>
                        </a:rPr>
                        <a:t>Ingresos</a:t>
                      </a:r>
                      <a:endParaRPr lang="es-ES" sz="1100" b="1" dirty="0">
                        <a:effectLst/>
                        <a:latin typeface="Times New Roman"/>
                        <a:ea typeface="Calibri"/>
                      </a:endParaRPr>
                    </a:p>
                  </a:txBody>
                  <a:tcPr marL="39306" marR="39306" marT="0" marB="0" anchor="ctr"/>
                </a:tc>
                <a:tc>
                  <a:txBody>
                    <a:bodyPr/>
                    <a:lstStyle/>
                    <a:p>
                      <a:pPr algn="ctr">
                        <a:lnSpc>
                          <a:spcPct val="100000"/>
                        </a:lnSpc>
                        <a:spcBef>
                          <a:spcPts val="1200"/>
                        </a:spcBef>
                        <a:spcAft>
                          <a:spcPts val="0"/>
                        </a:spcAft>
                      </a:pPr>
                      <a:r>
                        <a:rPr lang="es-ES" sz="1100" b="1" dirty="0">
                          <a:effectLst/>
                        </a:rPr>
                        <a:t>Egresos</a:t>
                      </a:r>
                      <a:endParaRPr lang="es-ES" sz="1100" b="1" dirty="0">
                        <a:effectLst/>
                        <a:latin typeface="Times New Roman"/>
                        <a:ea typeface="Calibri"/>
                      </a:endParaRPr>
                    </a:p>
                  </a:txBody>
                  <a:tcPr marL="39306" marR="39306" marT="0" marB="0" anchor="ctr"/>
                </a:tc>
                <a:tc>
                  <a:txBody>
                    <a:bodyPr/>
                    <a:lstStyle/>
                    <a:p>
                      <a:pPr algn="ctr">
                        <a:lnSpc>
                          <a:spcPct val="100000"/>
                        </a:lnSpc>
                        <a:spcBef>
                          <a:spcPts val="1200"/>
                        </a:spcBef>
                        <a:spcAft>
                          <a:spcPts val="0"/>
                        </a:spcAft>
                      </a:pPr>
                      <a:r>
                        <a:rPr lang="es-ES" sz="1100" b="1" dirty="0">
                          <a:effectLst/>
                        </a:rPr>
                        <a:t>Inversión o Desinversión</a:t>
                      </a:r>
                      <a:endParaRPr lang="es-ES" sz="1100" b="1" dirty="0">
                        <a:effectLst/>
                        <a:latin typeface="Times New Roman"/>
                        <a:ea typeface="Calibri"/>
                      </a:endParaRPr>
                    </a:p>
                  </a:txBody>
                  <a:tcPr marL="39306" marR="39306" marT="0" marB="0" anchor="ctr"/>
                </a:tc>
                <a:tc>
                  <a:txBody>
                    <a:bodyPr/>
                    <a:lstStyle/>
                    <a:p>
                      <a:pPr algn="ctr">
                        <a:lnSpc>
                          <a:spcPct val="100000"/>
                        </a:lnSpc>
                        <a:spcBef>
                          <a:spcPts val="1200"/>
                        </a:spcBef>
                        <a:spcAft>
                          <a:spcPts val="0"/>
                        </a:spcAft>
                      </a:pPr>
                      <a:r>
                        <a:rPr lang="es-ES" sz="1100" b="1" dirty="0">
                          <a:effectLst/>
                        </a:rPr>
                        <a:t>Saldo Efectivo 2</a:t>
                      </a:r>
                      <a:endParaRPr lang="es-ES" sz="1100" b="1" dirty="0">
                        <a:effectLst/>
                        <a:latin typeface="Times New Roman"/>
                        <a:ea typeface="Calibri"/>
                      </a:endParaRPr>
                    </a:p>
                  </a:txBody>
                  <a:tcPr marL="39306" marR="39306" marT="0" marB="0" anchor="ctr"/>
                </a:tc>
                <a:tc>
                  <a:txBody>
                    <a:bodyPr/>
                    <a:lstStyle/>
                    <a:p>
                      <a:pPr algn="ctr">
                        <a:lnSpc>
                          <a:spcPct val="100000"/>
                        </a:lnSpc>
                        <a:spcBef>
                          <a:spcPts val="1200"/>
                        </a:spcBef>
                        <a:spcAft>
                          <a:spcPts val="0"/>
                        </a:spcAft>
                      </a:pPr>
                      <a:r>
                        <a:rPr lang="es-ES" sz="1100" b="1" dirty="0">
                          <a:effectLst/>
                        </a:rPr>
                        <a:t>Inversión o Desinversión</a:t>
                      </a:r>
                      <a:endParaRPr lang="es-ES" sz="1100" b="1" dirty="0">
                        <a:effectLst/>
                        <a:latin typeface="Times New Roman"/>
                        <a:ea typeface="Calibri"/>
                      </a:endParaRPr>
                    </a:p>
                  </a:txBody>
                  <a:tcPr marL="39306" marR="39306" marT="0" marB="0" anchor="ctr"/>
                </a:tc>
                <a:tc>
                  <a:txBody>
                    <a:bodyPr/>
                    <a:lstStyle/>
                    <a:p>
                      <a:pPr algn="ctr">
                        <a:lnSpc>
                          <a:spcPct val="100000"/>
                        </a:lnSpc>
                        <a:spcBef>
                          <a:spcPts val="1200"/>
                        </a:spcBef>
                        <a:spcAft>
                          <a:spcPts val="0"/>
                        </a:spcAft>
                      </a:pPr>
                      <a:r>
                        <a:rPr lang="es-ES" sz="1100" b="1" dirty="0">
                          <a:effectLst/>
                        </a:rPr>
                        <a:t>Saldo Efectivo 3</a:t>
                      </a:r>
                      <a:endParaRPr lang="es-ES" sz="1100" b="1" dirty="0">
                        <a:effectLst/>
                        <a:latin typeface="Times New Roman"/>
                        <a:ea typeface="Calibri"/>
                      </a:endParaRPr>
                    </a:p>
                  </a:txBody>
                  <a:tcPr marL="39306" marR="39306" marT="0" marB="0" anchor="ctr"/>
                </a:tc>
              </a:tr>
              <a:tr h="248775">
                <a:tc>
                  <a:txBody>
                    <a:bodyPr/>
                    <a:lstStyle/>
                    <a:p>
                      <a:pPr algn="ctr">
                        <a:lnSpc>
                          <a:spcPct val="100000"/>
                        </a:lnSpc>
                        <a:spcBef>
                          <a:spcPts val="1200"/>
                        </a:spcBef>
                        <a:spcAft>
                          <a:spcPts val="0"/>
                        </a:spcAft>
                      </a:pPr>
                      <a:r>
                        <a:rPr lang="es-ES" sz="1100" dirty="0">
                          <a:effectLst/>
                        </a:rPr>
                        <a:t>Enero-2009</a:t>
                      </a:r>
                      <a:endParaRPr lang="es-ES" sz="1100" dirty="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dirty="0">
                          <a:effectLst/>
                        </a:rPr>
                        <a:t>          5.624.438   </a:t>
                      </a:r>
                      <a:endParaRPr lang="es-ES" sz="1100" dirty="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dirty="0">
                          <a:effectLst/>
                        </a:rPr>
                        <a:t>        28.191.976   </a:t>
                      </a:r>
                      <a:endParaRPr lang="es-ES" sz="1100" dirty="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51.089.072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22.567.538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51.089.072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22.567.538   </a:t>
                      </a:r>
                      <a:endParaRPr lang="es-ES" sz="1100">
                        <a:effectLst/>
                        <a:latin typeface="Times New Roman"/>
                        <a:ea typeface="Calibri"/>
                      </a:endParaRPr>
                    </a:p>
                  </a:txBody>
                  <a:tcPr marL="39306" marR="39306" marT="0" marB="0" anchor="b"/>
                </a:tc>
              </a:tr>
              <a:tr h="251404">
                <a:tc>
                  <a:txBody>
                    <a:bodyPr/>
                    <a:lstStyle/>
                    <a:p>
                      <a:pPr algn="ctr">
                        <a:lnSpc>
                          <a:spcPct val="100000"/>
                        </a:lnSpc>
                        <a:spcBef>
                          <a:spcPts val="1200"/>
                        </a:spcBef>
                        <a:spcAft>
                          <a:spcPts val="0"/>
                        </a:spcAft>
                      </a:pPr>
                      <a:r>
                        <a:rPr lang="es-ES" sz="1100">
                          <a:effectLst/>
                        </a:rPr>
                        <a:t>Febrero-2009</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39.670.251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59.687.432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dirty="0">
                          <a:effectLst/>
                        </a:rPr>
                        <a:t> </a:t>
                      </a:r>
                      <a:endParaRPr lang="es-ES" sz="1100" dirty="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dirty="0">
                          <a:effectLst/>
                        </a:rPr>
                        <a:t>       28.521.534   </a:t>
                      </a:r>
                      <a:endParaRPr lang="es-ES" sz="1100" dirty="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28.521.534   </a:t>
                      </a:r>
                      <a:endParaRPr lang="es-ES" sz="1100">
                        <a:effectLst/>
                        <a:latin typeface="Times New Roman"/>
                        <a:ea typeface="Calibri"/>
                      </a:endParaRPr>
                    </a:p>
                  </a:txBody>
                  <a:tcPr marL="39306" marR="39306" marT="0" marB="0" anchor="b"/>
                </a:tc>
              </a:tr>
              <a:tr h="251404">
                <a:tc>
                  <a:txBody>
                    <a:bodyPr/>
                    <a:lstStyle/>
                    <a:p>
                      <a:pPr algn="ctr">
                        <a:lnSpc>
                          <a:spcPct val="100000"/>
                        </a:lnSpc>
                        <a:spcBef>
                          <a:spcPts val="1200"/>
                        </a:spcBef>
                        <a:spcAft>
                          <a:spcPts val="0"/>
                        </a:spcAft>
                      </a:pPr>
                      <a:r>
                        <a:rPr lang="es-ES" sz="1100">
                          <a:effectLst/>
                        </a:rPr>
                        <a:t>Marzo-2009</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66.515.542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62.179.858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dirty="0">
                          <a:effectLst/>
                        </a:rPr>
                        <a:t>       32.857.217   </a:t>
                      </a:r>
                      <a:endParaRPr lang="es-ES" sz="1100" dirty="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32.857.217   </a:t>
                      </a:r>
                      <a:endParaRPr lang="es-ES" sz="1100">
                        <a:effectLst/>
                        <a:latin typeface="Times New Roman"/>
                        <a:ea typeface="Calibri"/>
                      </a:endParaRPr>
                    </a:p>
                  </a:txBody>
                  <a:tcPr marL="39306" marR="39306" marT="0" marB="0" anchor="b"/>
                </a:tc>
              </a:tr>
              <a:tr h="251404">
                <a:tc>
                  <a:txBody>
                    <a:bodyPr/>
                    <a:lstStyle/>
                    <a:p>
                      <a:pPr algn="ctr">
                        <a:lnSpc>
                          <a:spcPct val="100000"/>
                        </a:lnSpc>
                        <a:spcBef>
                          <a:spcPts val="1200"/>
                        </a:spcBef>
                        <a:spcAft>
                          <a:spcPts val="0"/>
                        </a:spcAft>
                      </a:pPr>
                      <a:r>
                        <a:rPr lang="es-ES" sz="1100">
                          <a:effectLst/>
                        </a:rPr>
                        <a:t>Abril-2009</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59.275.904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63.579.520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28.553.601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dirty="0">
                          <a:effectLst/>
                        </a:rPr>
                        <a:t> </a:t>
                      </a:r>
                      <a:endParaRPr lang="es-ES" sz="1100" dirty="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28.553.601   </a:t>
                      </a:r>
                      <a:endParaRPr lang="es-ES" sz="1100">
                        <a:effectLst/>
                        <a:latin typeface="Times New Roman"/>
                        <a:ea typeface="Calibri"/>
                      </a:endParaRPr>
                    </a:p>
                  </a:txBody>
                  <a:tcPr marL="39306" marR="39306" marT="0" marB="0" anchor="b"/>
                </a:tc>
              </a:tr>
              <a:tr h="251404">
                <a:tc>
                  <a:txBody>
                    <a:bodyPr/>
                    <a:lstStyle/>
                    <a:p>
                      <a:pPr algn="ctr">
                        <a:lnSpc>
                          <a:spcPct val="100000"/>
                        </a:lnSpc>
                        <a:spcBef>
                          <a:spcPts val="1200"/>
                        </a:spcBef>
                        <a:spcAft>
                          <a:spcPts val="0"/>
                        </a:spcAft>
                      </a:pPr>
                      <a:r>
                        <a:rPr lang="es-ES" sz="1100">
                          <a:effectLst/>
                        </a:rPr>
                        <a:t>Mayo-2009</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45.045.166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dirty="0">
                          <a:effectLst/>
                        </a:rPr>
                        <a:t>        56.441.506   </a:t>
                      </a:r>
                      <a:endParaRPr lang="es-ES" sz="1100" dirty="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17.157.262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dirty="0">
                          <a:effectLst/>
                        </a:rPr>
                        <a:t>      11.364.272   </a:t>
                      </a:r>
                      <a:endParaRPr lang="es-ES" sz="1100" dirty="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17.157.262   </a:t>
                      </a:r>
                      <a:endParaRPr lang="es-ES" sz="1100">
                        <a:effectLst/>
                        <a:latin typeface="Times New Roman"/>
                        <a:ea typeface="Calibri"/>
                      </a:endParaRPr>
                    </a:p>
                  </a:txBody>
                  <a:tcPr marL="39306" marR="39306" marT="0" marB="0" anchor="b"/>
                </a:tc>
              </a:tr>
              <a:tr h="251404">
                <a:tc>
                  <a:txBody>
                    <a:bodyPr/>
                    <a:lstStyle/>
                    <a:p>
                      <a:pPr algn="ctr">
                        <a:lnSpc>
                          <a:spcPct val="100000"/>
                        </a:lnSpc>
                        <a:spcBef>
                          <a:spcPts val="1200"/>
                        </a:spcBef>
                        <a:spcAft>
                          <a:spcPts val="0"/>
                        </a:spcAft>
                      </a:pPr>
                      <a:r>
                        <a:rPr lang="es-ES" sz="1100">
                          <a:effectLst/>
                        </a:rPr>
                        <a:t> Junio-2009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22.311.204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59.649.563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20.181.097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dirty="0">
                          <a:effectLst/>
                        </a:rPr>
                        <a:t> </a:t>
                      </a:r>
                      <a:endParaRPr lang="es-ES" sz="1100" dirty="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dirty="0">
                          <a:effectLst/>
                        </a:rPr>
                        <a:t>       28.521.534   </a:t>
                      </a:r>
                      <a:endParaRPr lang="es-ES" sz="1100" dirty="0">
                        <a:effectLst/>
                        <a:latin typeface="Times New Roman"/>
                        <a:ea typeface="Calibri"/>
                      </a:endParaRPr>
                    </a:p>
                  </a:txBody>
                  <a:tcPr marL="39306" marR="39306" marT="0" marB="0" anchor="b"/>
                </a:tc>
              </a:tr>
              <a:tr h="251404">
                <a:tc>
                  <a:txBody>
                    <a:bodyPr/>
                    <a:lstStyle/>
                    <a:p>
                      <a:pPr algn="ctr">
                        <a:lnSpc>
                          <a:spcPct val="100000"/>
                        </a:lnSpc>
                        <a:spcBef>
                          <a:spcPts val="1200"/>
                        </a:spcBef>
                        <a:spcAft>
                          <a:spcPts val="0"/>
                        </a:spcAft>
                      </a:pPr>
                      <a:r>
                        <a:rPr lang="es-ES" sz="1100">
                          <a:effectLst/>
                        </a:rPr>
                        <a:t>Julio-2009</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38.245.535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57.985.696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39.921.258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37.302.907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dirty="0">
                          <a:effectLst/>
                        </a:rPr>
                        <a:t>         8.781.373   </a:t>
                      </a:r>
                      <a:endParaRPr lang="es-ES" sz="1100" dirty="0">
                        <a:effectLst/>
                        <a:latin typeface="Times New Roman"/>
                        <a:ea typeface="Calibri"/>
                      </a:endParaRPr>
                    </a:p>
                  </a:txBody>
                  <a:tcPr marL="39306" marR="39306" marT="0" marB="0" anchor="b"/>
                </a:tc>
              </a:tr>
              <a:tr h="251404">
                <a:tc>
                  <a:txBody>
                    <a:bodyPr/>
                    <a:lstStyle/>
                    <a:p>
                      <a:pPr algn="ctr">
                        <a:lnSpc>
                          <a:spcPct val="100000"/>
                        </a:lnSpc>
                        <a:spcBef>
                          <a:spcPts val="1200"/>
                        </a:spcBef>
                        <a:spcAft>
                          <a:spcPts val="0"/>
                        </a:spcAft>
                      </a:pPr>
                      <a:r>
                        <a:rPr lang="es-ES" sz="1100">
                          <a:effectLst/>
                        </a:rPr>
                        <a:t> Agosto-2009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37.454.822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49.456.720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51.923.156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dirty="0">
                          <a:effectLst/>
                        </a:rPr>
                        <a:t>       46.084.280   </a:t>
                      </a:r>
                      <a:endParaRPr lang="es-ES" sz="1100" dirty="0">
                        <a:effectLst/>
                        <a:latin typeface="Times New Roman"/>
                        <a:ea typeface="Calibri"/>
                      </a:endParaRPr>
                    </a:p>
                  </a:txBody>
                  <a:tcPr marL="39306" marR="39306" marT="0" marB="0" anchor="b"/>
                </a:tc>
              </a:tr>
              <a:tr h="251404">
                <a:tc>
                  <a:txBody>
                    <a:bodyPr/>
                    <a:lstStyle/>
                    <a:p>
                      <a:pPr algn="ctr">
                        <a:lnSpc>
                          <a:spcPct val="100000"/>
                        </a:lnSpc>
                        <a:spcBef>
                          <a:spcPts val="1200"/>
                        </a:spcBef>
                        <a:spcAft>
                          <a:spcPts val="0"/>
                        </a:spcAft>
                      </a:pPr>
                      <a:r>
                        <a:rPr lang="es-ES" sz="1100">
                          <a:effectLst/>
                        </a:rPr>
                        <a:t>Septiembre-2009</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54.859.898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70.086.114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67.149.373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dirty="0">
                          <a:effectLst/>
                        </a:rPr>
                        <a:t>       30.858.063   </a:t>
                      </a:r>
                      <a:endParaRPr lang="es-ES" sz="1100" dirty="0">
                        <a:effectLst/>
                        <a:latin typeface="Times New Roman"/>
                        <a:ea typeface="Calibri"/>
                      </a:endParaRPr>
                    </a:p>
                  </a:txBody>
                  <a:tcPr marL="39306" marR="39306" marT="0" marB="0" anchor="b"/>
                </a:tc>
              </a:tr>
              <a:tr h="251404">
                <a:tc>
                  <a:txBody>
                    <a:bodyPr/>
                    <a:lstStyle/>
                    <a:p>
                      <a:pPr algn="ctr">
                        <a:lnSpc>
                          <a:spcPct val="100000"/>
                        </a:lnSpc>
                        <a:spcBef>
                          <a:spcPts val="1200"/>
                        </a:spcBef>
                        <a:spcAft>
                          <a:spcPts val="0"/>
                        </a:spcAft>
                      </a:pPr>
                      <a:r>
                        <a:rPr lang="es-ES" sz="1100">
                          <a:effectLst/>
                        </a:rPr>
                        <a:t>Octubre-2009</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80.419.751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53.034.958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39.764.580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dirty="0">
                          <a:effectLst/>
                        </a:rPr>
                        <a:t>       58.242.856   </a:t>
                      </a:r>
                      <a:endParaRPr lang="es-ES" sz="1100" dirty="0">
                        <a:effectLst/>
                        <a:latin typeface="Times New Roman"/>
                        <a:ea typeface="Calibri"/>
                      </a:endParaRPr>
                    </a:p>
                  </a:txBody>
                  <a:tcPr marL="39306" marR="39306" marT="0" marB="0" anchor="b"/>
                </a:tc>
              </a:tr>
              <a:tr h="251404">
                <a:tc>
                  <a:txBody>
                    <a:bodyPr/>
                    <a:lstStyle/>
                    <a:p>
                      <a:pPr algn="ctr">
                        <a:lnSpc>
                          <a:spcPct val="100000"/>
                        </a:lnSpc>
                        <a:spcBef>
                          <a:spcPts val="1200"/>
                        </a:spcBef>
                        <a:spcAft>
                          <a:spcPts val="0"/>
                        </a:spcAft>
                      </a:pPr>
                      <a:r>
                        <a:rPr lang="es-ES" sz="1100">
                          <a:effectLst/>
                        </a:rPr>
                        <a:t>Noviembre-2009</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44.823.935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51.745.877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dirty="0">
                          <a:effectLst/>
                        </a:rPr>
                        <a:t> </a:t>
                      </a:r>
                      <a:endParaRPr lang="es-ES" sz="1100" dirty="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46.686.521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dirty="0">
                          <a:effectLst/>
                        </a:rPr>
                        <a:t>       51.320.914   </a:t>
                      </a:r>
                      <a:endParaRPr lang="es-ES" sz="1100" dirty="0">
                        <a:effectLst/>
                        <a:latin typeface="Times New Roman"/>
                        <a:ea typeface="Calibri"/>
                      </a:endParaRPr>
                    </a:p>
                  </a:txBody>
                  <a:tcPr marL="39306" marR="39306" marT="0" marB="0" anchor="b"/>
                </a:tc>
              </a:tr>
              <a:tr h="251404">
                <a:tc>
                  <a:txBody>
                    <a:bodyPr/>
                    <a:lstStyle/>
                    <a:p>
                      <a:pPr algn="ctr">
                        <a:lnSpc>
                          <a:spcPct val="100000"/>
                        </a:lnSpc>
                        <a:spcBef>
                          <a:spcPts val="1200"/>
                        </a:spcBef>
                        <a:spcAft>
                          <a:spcPts val="0"/>
                        </a:spcAft>
                      </a:pPr>
                      <a:r>
                        <a:rPr lang="es-ES" sz="1100">
                          <a:effectLst/>
                        </a:rPr>
                        <a:t>Diciembre-2009</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61.528.900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87.826.872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72.984.494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a:effectLst/>
                        </a:rPr>
                        <a:t> </a:t>
                      </a:r>
                      <a:endParaRPr lang="es-ES" sz="1100">
                        <a:effectLst/>
                        <a:latin typeface="Times New Roman"/>
                        <a:ea typeface="Calibri"/>
                      </a:endParaRPr>
                    </a:p>
                  </a:txBody>
                  <a:tcPr marL="39306" marR="39306" marT="0" marB="0" anchor="b"/>
                </a:tc>
                <a:tc>
                  <a:txBody>
                    <a:bodyPr/>
                    <a:lstStyle/>
                    <a:p>
                      <a:pPr algn="l">
                        <a:lnSpc>
                          <a:spcPct val="100000"/>
                        </a:lnSpc>
                        <a:spcBef>
                          <a:spcPts val="1200"/>
                        </a:spcBef>
                        <a:spcAft>
                          <a:spcPts val="0"/>
                        </a:spcAft>
                      </a:pPr>
                      <a:r>
                        <a:rPr lang="es-ES" sz="1100" dirty="0">
                          <a:effectLst/>
                        </a:rPr>
                        <a:t>       25.022.942   </a:t>
                      </a:r>
                      <a:endParaRPr lang="es-ES" sz="1100" dirty="0">
                        <a:effectLst/>
                        <a:latin typeface="Times New Roman"/>
                        <a:ea typeface="Calibri"/>
                      </a:endParaRPr>
                    </a:p>
                  </a:txBody>
                  <a:tcPr marL="39306" marR="39306" marT="0" marB="0" anchor="b"/>
                </a:tc>
              </a:tr>
            </a:tbl>
          </a:graphicData>
        </a:graphic>
      </p:graphicFrame>
      <p:sp>
        <p:nvSpPr>
          <p:cNvPr id="6" name="5 CuadroTexto"/>
          <p:cNvSpPr txBox="1"/>
          <p:nvPr/>
        </p:nvSpPr>
        <p:spPr>
          <a:xfrm>
            <a:off x="1906591" y="4000744"/>
            <a:ext cx="1095325"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S" dirty="0" smtClean="0"/>
              <a:t>Ajuste 1</a:t>
            </a:r>
            <a:endParaRPr lang="es-ES" dirty="0"/>
          </a:p>
        </p:txBody>
      </p:sp>
      <p:sp>
        <p:nvSpPr>
          <p:cNvPr id="7" name="6 CuadroTexto"/>
          <p:cNvSpPr txBox="1"/>
          <p:nvPr/>
        </p:nvSpPr>
        <p:spPr>
          <a:xfrm>
            <a:off x="6170761" y="3999504"/>
            <a:ext cx="1095325"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S" dirty="0" smtClean="0"/>
              <a:t>Ajuste 2</a:t>
            </a:r>
            <a:endParaRPr lang="es-ES" dirty="0"/>
          </a:p>
        </p:txBody>
      </p:sp>
      <p:pic>
        <p:nvPicPr>
          <p:cNvPr id="8" name="7 Imagen" descr="C:\Users\KAREN\Documents\Pictures\Tesis\Miller y Orr\MO 2009 Ajuste 1.png"/>
          <p:cNvPicPr/>
          <p:nvPr/>
        </p:nvPicPr>
        <p:blipFill>
          <a:blip r:embed="rId2">
            <a:extLst>
              <a:ext uri="{28A0092B-C50C-407E-A947-70E740481C1C}">
                <a14:useLocalDpi xmlns:a14="http://schemas.microsoft.com/office/drawing/2010/main" val="0"/>
              </a:ext>
            </a:extLst>
          </a:blip>
          <a:srcRect/>
          <a:stretch>
            <a:fillRect/>
          </a:stretch>
        </p:blipFill>
        <p:spPr bwMode="auto">
          <a:xfrm>
            <a:off x="323528" y="4464284"/>
            <a:ext cx="3860800" cy="2355850"/>
          </a:xfrm>
          <a:prstGeom prst="rect">
            <a:avLst/>
          </a:prstGeom>
          <a:noFill/>
          <a:ln>
            <a:noFill/>
          </a:ln>
        </p:spPr>
      </p:pic>
      <p:pic>
        <p:nvPicPr>
          <p:cNvPr id="9" name="8 Imagen" descr="C:\Users\KAREN\Documents\Pictures\Tesis\Miller y Orr\MO 2009 Ajuste 2.png"/>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438359"/>
            <a:ext cx="3860800" cy="2343150"/>
          </a:xfrm>
          <a:prstGeom prst="rect">
            <a:avLst/>
          </a:prstGeom>
          <a:noFill/>
          <a:ln>
            <a:noFill/>
          </a:ln>
        </p:spPr>
      </p:pic>
    </p:spTree>
    <p:extLst>
      <p:ext uri="{BB962C8B-B14F-4D97-AF65-F5344CB8AC3E}">
        <p14:creationId xmlns:p14="http://schemas.microsoft.com/office/powerpoint/2010/main" val="6318105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020036438"/>
              </p:ext>
            </p:extLst>
          </p:nvPr>
        </p:nvGraphicFramePr>
        <p:xfrm>
          <a:off x="714348" y="261218"/>
          <a:ext cx="7848872" cy="3527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314" name="Picture 2" descr="C:\Users\KAREN\Documents\Pictures\Tesis\Miller y Orr\2009 semana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1720" y="4005064"/>
            <a:ext cx="4857750" cy="2600325"/>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4860032" y="5690620"/>
            <a:ext cx="936104" cy="215444"/>
          </a:xfrm>
          <a:prstGeom prst="rect">
            <a:avLst/>
          </a:prstGeom>
          <a:noFill/>
        </p:spPr>
        <p:txBody>
          <a:bodyPr wrap="square" rtlCol="0">
            <a:spAutoFit/>
          </a:bodyPr>
          <a:lstStyle/>
          <a:p>
            <a:r>
              <a:rPr lang="es-ES" sz="800" dirty="0" smtClean="0">
                <a:solidFill>
                  <a:schemeClr val="bg1"/>
                </a:solidFill>
              </a:rPr>
              <a:t>Marzo y Abril</a:t>
            </a:r>
            <a:endParaRPr lang="es-ES" sz="800" dirty="0">
              <a:solidFill>
                <a:schemeClr val="bg1"/>
              </a:solidFill>
            </a:endParaRPr>
          </a:p>
        </p:txBody>
      </p:sp>
    </p:spTree>
    <p:extLst>
      <p:ext uri="{BB962C8B-B14F-4D97-AF65-F5344CB8AC3E}">
        <p14:creationId xmlns:p14="http://schemas.microsoft.com/office/powerpoint/2010/main" val="27721173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4879213" y="2996952"/>
            <a:ext cx="3960440" cy="369331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s-ES" dirty="0" smtClean="0"/>
              <a:t>En este caso observamos que tenemos un total de $25,4 millones, que son altos, debido a </a:t>
            </a:r>
            <a:r>
              <a:rPr lang="es-ES" dirty="0"/>
              <a:t>que hay un desfase entre ingresos generalmente mensuales frente a egresos diarios, y tomando  en cuenta  la propia volatilidad de los egresos, el modelo establece límites óptimos de gestión de estos flujos muy elevados, lo que determina la existencia de altos saldos de caja sin invertir, por lo que este modelo se vuelve poco práctico, e ineficiente</a:t>
            </a:r>
            <a:r>
              <a:rPr lang="es-ES" dirty="0" smtClean="0"/>
              <a:t>.</a:t>
            </a:r>
            <a:endParaRPr lang="es-ES" dirty="0"/>
          </a:p>
        </p:txBody>
      </p:sp>
      <p:graphicFrame>
        <p:nvGraphicFramePr>
          <p:cNvPr id="2" name="1 Tabla"/>
          <p:cNvGraphicFramePr>
            <a:graphicFrameLocks noGrp="1"/>
          </p:cNvGraphicFramePr>
          <p:nvPr>
            <p:extLst>
              <p:ext uri="{D42A27DB-BD31-4B8C-83A1-F6EECF244321}">
                <p14:modId xmlns:p14="http://schemas.microsoft.com/office/powerpoint/2010/main" val="3292899321"/>
              </p:ext>
            </p:extLst>
          </p:nvPr>
        </p:nvGraphicFramePr>
        <p:xfrm>
          <a:off x="296086" y="3164598"/>
          <a:ext cx="4375364" cy="3358026"/>
        </p:xfrm>
        <a:graphic>
          <a:graphicData uri="http://schemas.openxmlformats.org/drawingml/2006/table">
            <a:tbl>
              <a:tblPr firstRow="1" firstCol="1" bandRow="1">
                <a:tableStyleId>{1E171933-4619-4E11-9A3F-F7608DF75F80}</a:tableStyleId>
              </a:tblPr>
              <a:tblGrid>
                <a:gridCol w="1734666"/>
                <a:gridCol w="1532819"/>
                <a:gridCol w="1107879"/>
              </a:tblGrid>
              <a:tr h="719577">
                <a:tc>
                  <a:txBody>
                    <a:bodyPr/>
                    <a:lstStyle/>
                    <a:p>
                      <a:pPr algn="ctr">
                        <a:lnSpc>
                          <a:spcPct val="100000"/>
                        </a:lnSpc>
                        <a:spcBef>
                          <a:spcPts val="1200"/>
                        </a:spcBef>
                        <a:spcAft>
                          <a:spcPts val="0"/>
                        </a:spcAft>
                      </a:pPr>
                      <a:r>
                        <a:rPr lang="es-ES" sz="1100" dirty="0">
                          <a:effectLst/>
                        </a:rPr>
                        <a:t>Saldos de Caja menor a (L)</a:t>
                      </a:r>
                      <a:endParaRPr lang="es-ES" sz="1100" dirty="0">
                        <a:effectLst/>
                        <a:latin typeface="Times New Roman"/>
                        <a:ea typeface="Calibri"/>
                      </a:endParaRPr>
                    </a:p>
                  </a:txBody>
                  <a:tcPr marL="39288" marR="39288" marT="0" marB="0" anchor="ctr"/>
                </a:tc>
                <a:tc>
                  <a:txBody>
                    <a:bodyPr/>
                    <a:lstStyle/>
                    <a:p>
                      <a:pPr algn="ctr">
                        <a:lnSpc>
                          <a:spcPct val="100000"/>
                        </a:lnSpc>
                        <a:spcBef>
                          <a:spcPts val="1200"/>
                        </a:spcBef>
                        <a:spcAft>
                          <a:spcPts val="0"/>
                        </a:spcAft>
                      </a:pPr>
                      <a:r>
                        <a:rPr lang="es-ES" sz="1100" dirty="0">
                          <a:effectLst/>
                        </a:rPr>
                        <a:t>Peso (Semanas)</a:t>
                      </a:r>
                      <a:endParaRPr lang="es-ES" sz="1100" dirty="0">
                        <a:effectLst/>
                        <a:latin typeface="Times New Roman"/>
                        <a:ea typeface="Calibri"/>
                      </a:endParaRPr>
                    </a:p>
                  </a:txBody>
                  <a:tcPr marL="39288" marR="39288" marT="0" marB="0" anchor="ctr"/>
                </a:tc>
                <a:tc>
                  <a:txBody>
                    <a:bodyPr/>
                    <a:lstStyle/>
                    <a:p>
                      <a:pPr algn="ctr">
                        <a:lnSpc>
                          <a:spcPct val="100000"/>
                        </a:lnSpc>
                        <a:spcBef>
                          <a:spcPts val="1200"/>
                        </a:spcBef>
                        <a:spcAft>
                          <a:spcPts val="0"/>
                        </a:spcAft>
                      </a:pPr>
                      <a:r>
                        <a:rPr lang="es-ES" sz="1100">
                          <a:effectLst/>
                        </a:rPr>
                        <a:t>Faltante ponderado con tiempo</a:t>
                      </a:r>
                      <a:endParaRPr lang="es-ES" sz="1100">
                        <a:effectLst/>
                        <a:latin typeface="Times New Roman"/>
                        <a:ea typeface="Calibri"/>
                      </a:endParaRPr>
                    </a:p>
                  </a:txBody>
                  <a:tcPr marL="39288" marR="39288" marT="0" marB="0" anchor="ctr"/>
                </a:tc>
              </a:tr>
              <a:tr h="239859">
                <a:tc>
                  <a:txBody>
                    <a:bodyPr/>
                    <a:lstStyle/>
                    <a:p>
                      <a:pPr algn="l">
                        <a:lnSpc>
                          <a:spcPct val="100000"/>
                        </a:lnSpc>
                        <a:spcBef>
                          <a:spcPts val="1200"/>
                        </a:spcBef>
                        <a:spcAft>
                          <a:spcPts val="0"/>
                        </a:spcAft>
                      </a:pPr>
                      <a:r>
                        <a:rPr lang="es-ES" sz="1100">
                          <a:effectLst/>
                        </a:rPr>
                        <a:t>-           31.462.368   </a:t>
                      </a:r>
                      <a:endParaRPr lang="es-ES" sz="1100">
                        <a:effectLst/>
                        <a:latin typeface="Times New Roman"/>
                        <a:ea typeface="Calibri"/>
                      </a:endParaRPr>
                    </a:p>
                  </a:txBody>
                  <a:tcPr marL="39288" marR="39288" marT="0" marB="0" anchor="b"/>
                </a:tc>
                <a:tc>
                  <a:txBody>
                    <a:bodyPr/>
                    <a:lstStyle/>
                    <a:p>
                      <a:pPr algn="r">
                        <a:lnSpc>
                          <a:spcPct val="100000"/>
                        </a:lnSpc>
                        <a:spcBef>
                          <a:spcPts val="1200"/>
                        </a:spcBef>
                        <a:spcAft>
                          <a:spcPts val="0"/>
                        </a:spcAft>
                      </a:pPr>
                      <a:r>
                        <a:rPr lang="es-ES" sz="1100">
                          <a:effectLst/>
                        </a:rPr>
                        <a:t>10%</a:t>
                      </a:r>
                      <a:endParaRPr lang="es-ES" sz="1100">
                        <a:effectLst/>
                        <a:latin typeface="Times New Roman"/>
                        <a:ea typeface="Calibri"/>
                      </a:endParaRPr>
                    </a:p>
                  </a:txBody>
                  <a:tcPr marL="39288" marR="39288" marT="0" marB="0" anchor="b"/>
                </a:tc>
                <a:tc>
                  <a:txBody>
                    <a:bodyPr/>
                    <a:lstStyle/>
                    <a:p>
                      <a:pPr algn="l">
                        <a:lnSpc>
                          <a:spcPct val="100000"/>
                        </a:lnSpc>
                        <a:spcBef>
                          <a:spcPts val="1200"/>
                        </a:spcBef>
                        <a:spcAft>
                          <a:spcPts val="0"/>
                        </a:spcAft>
                      </a:pPr>
                      <a:r>
                        <a:rPr lang="es-ES" sz="1100">
                          <a:effectLst/>
                        </a:rPr>
                        <a:t>-    3.146.237   </a:t>
                      </a:r>
                      <a:endParaRPr lang="es-ES" sz="1100">
                        <a:effectLst/>
                        <a:latin typeface="Times New Roman"/>
                        <a:ea typeface="Calibri"/>
                      </a:endParaRPr>
                    </a:p>
                  </a:txBody>
                  <a:tcPr marL="39288" marR="39288" marT="0" marB="0" anchor="b"/>
                </a:tc>
              </a:tr>
              <a:tr h="239859">
                <a:tc>
                  <a:txBody>
                    <a:bodyPr/>
                    <a:lstStyle/>
                    <a:p>
                      <a:pPr algn="l">
                        <a:lnSpc>
                          <a:spcPct val="100000"/>
                        </a:lnSpc>
                        <a:spcBef>
                          <a:spcPts val="1200"/>
                        </a:spcBef>
                        <a:spcAft>
                          <a:spcPts val="0"/>
                        </a:spcAft>
                      </a:pPr>
                      <a:r>
                        <a:rPr lang="es-ES" sz="1100">
                          <a:effectLst/>
                        </a:rPr>
                        <a:t>            28.521.534   </a:t>
                      </a:r>
                      <a:endParaRPr lang="es-ES" sz="1100">
                        <a:effectLst/>
                        <a:latin typeface="Times New Roman"/>
                        <a:ea typeface="Calibri"/>
                      </a:endParaRPr>
                    </a:p>
                  </a:txBody>
                  <a:tcPr marL="39288" marR="39288" marT="0" marB="0" anchor="b"/>
                </a:tc>
                <a:tc>
                  <a:txBody>
                    <a:bodyPr/>
                    <a:lstStyle/>
                    <a:p>
                      <a:pPr algn="r">
                        <a:lnSpc>
                          <a:spcPct val="100000"/>
                        </a:lnSpc>
                        <a:spcBef>
                          <a:spcPts val="1200"/>
                        </a:spcBef>
                        <a:spcAft>
                          <a:spcPts val="0"/>
                        </a:spcAft>
                      </a:pPr>
                      <a:r>
                        <a:rPr lang="es-ES" sz="1100">
                          <a:effectLst/>
                        </a:rPr>
                        <a:t>10%</a:t>
                      </a:r>
                      <a:endParaRPr lang="es-ES" sz="1100">
                        <a:effectLst/>
                        <a:latin typeface="Times New Roman"/>
                        <a:ea typeface="Calibri"/>
                      </a:endParaRPr>
                    </a:p>
                  </a:txBody>
                  <a:tcPr marL="39288" marR="39288" marT="0" marB="0" anchor="b"/>
                </a:tc>
                <a:tc>
                  <a:txBody>
                    <a:bodyPr/>
                    <a:lstStyle/>
                    <a:p>
                      <a:pPr algn="l">
                        <a:lnSpc>
                          <a:spcPct val="100000"/>
                        </a:lnSpc>
                        <a:spcBef>
                          <a:spcPts val="1200"/>
                        </a:spcBef>
                        <a:spcAft>
                          <a:spcPts val="0"/>
                        </a:spcAft>
                      </a:pPr>
                      <a:r>
                        <a:rPr lang="es-ES" sz="1100">
                          <a:effectLst/>
                        </a:rPr>
                        <a:t>     2.852.153   </a:t>
                      </a:r>
                      <a:endParaRPr lang="es-ES" sz="1100">
                        <a:effectLst/>
                        <a:latin typeface="Times New Roman"/>
                        <a:ea typeface="Calibri"/>
                      </a:endParaRPr>
                    </a:p>
                  </a:txBody>
                  <a:tcPr marL="39288" marR="39288" marT="0" marB="0" anchor="b"/>
                </a:tc>
              </a:tr>
              <a:tr h="239859">
                <a:tc>
                  <a:txBody>
                    <a:bodyPr/>
                    <a:lstStyle/>
                    <a:p>
                      <a:pPr algn="l">
                        <a:lnSpc>
                          <a:spcPct val="100000"/>
                        </a:lnSpc>
                        <a:spcBef>
                          <a:spcPts val="1200"/>
                        </a:spcBef>
                        <a:spcAft>
                          <a:spcPts val="0"/>
                        </a:spcAft>
                      </a:pPr>
                      <a:r>
                        <a:rPr lang="es-ES" sz="1100">
                          <a:effectLst/>
                        </a:rPr>
                        <a:t>            30.296.723   </a:t>
                      </a:r>
                      <a:endParaRPr lang="es-ES" sz="1100">
                        <a:effectLst/>
                        <a:latin typeface="Times New Roman"/>
                        <a:ea typeface="Calibri"/>
                      </a:endParaRPr>
                    </a:p>
                  </a:txBody>
                  <a:tcPr marL="39288" marR="39288" marT="0" marB="0" anchor="b"/>
                </a:tc>
                <a:tc>
                  <a:txBody>
                    <a:bodyPr/>
                    <a:lstStyle/>
                    <a:p>
                      <a:pPr algn="r">
                        <a:lnSpc>
                          <a:spcPct val="100000"/>
                        </a:lnSpc>
                        <a:spcBef>
                          <a:spcPts val="1200"/>
                        </a:spcBef>
                        <a:spcAft>
                          <a:spcPts val="0"/>
                        </a:spcAft>
                      </a:pPr>
                      <a:r>
                        <a:rPr lang="es-ES" sz="1100">
                          <a:effectLst/>
                        </a:rPr>
                        <a:t>10%</a:t>
                      </a:r>
                      <a:endParaRPr lang="es-ES" sz="1100">
                        <a:effectLst/>
                        <a:latin typeface="Times New Roman"/>
                        <a:ea typeface="Calibri"/>
                      </a:endParaRPr>
                    </a:p>
                  </a:txBody>
                  <a:tcPr marL="39288" marR="39288" marT="0" marB="0" anchor="b"/>
                </a:tc>
                <a:tc>
                  <a:txBody>
                    <a:bodyPr/>
                    <a:lstStyle/>
                    <a:p>
                      <a:pPr algn="l">
                        <a:lnSpc>
                          <a:spcPct val="100000"/>
                        </a:lnSpc>
                        <a:spcBef>
                          <a:spcPts val="1200"/>
                        </a:spcBef>
                        <a:spcAft>
                          <a:spcPts val="0"/>
                        </a:spcAft>
                      </a:pPr>
                      <a:r>
                        <a:rPr lang="es-ES" sz="1100">
                          <a:effectLst/>
                        </a:rPr>
                        <a:t>     3.029.672   </a:t>
                      </a:r>
                      <a:endParaRPr lang="es-ES" sz="1100">
                        <a:effectLst/>
                        <a:latin typeface="Times New Roman"/>
                        <a:ea typeface="Calibri"/>
                      </a:endParaRPr>
                    </a:p>
                  </a:txBody>
                  <a:tcPr marL="39288" marR="39288" marT="0" marB="0" anchor="b"/>
                </a:tc>
              </a:tr>
              <a:tr h="239859">
                <a:tc>
                  <a:txBody>
                    <a:bodyPr/>
                    <a:lstStyle/>
                    <a:p>
                      <a:pPr algn="l">
                        <a:lnSpc>
                          <a:spcPct val="100000"/>
                        </a:lnSpc>
                        <a:spcBef>
                          <a:spcPts val="1200"/>
                        </a:spcBef>
                        <a:spcAft>
                          <a:spcPts val="0"/>
                        </a:spcAft>
                      </a:pPr>
                      <a:r>
                        <a:rPr lang="es-ES" sz="1100">
                          <a:effectLst/>
                        </a:rPr>
                        <a:t>            26.239.745   </a:t>
                      </a:r>
                      <a:endParaRPr lang="es-ES" sz="1100">
                        <a:effectLst/>
                        <a:latin typeface="Times New Roman"/>
                        <a:ea typeface="Calibri"/>
                      </a:endParaRPr>
                    </a:p>
                  </a:txBody>
                  <a:tcPr marL="39288" marR="39288" marT="0" marB="0" anchor="b"/>
                </a:tc>
                <a:tc>
                  <a:txBody>
                    <a:bodyPr/>
                    <a:lstStyle/>
                    <a:p>
                      <a:pPr algn="r">
                        <a:lnSpc>
                          <a:spcPct val="100000"/>
                        </a:lnSpc>
                        <a:spcBef>
                          <a:spcPts val="1200"/>
                        </a:spcBef>
                        <a:spcAft>
                          <a:spcPts val="0"/>
                        </a:spcAft>
                      </a:pPr>
                      <a:r>
                        <a:rPr lang="es-ES" sz="1100">
                          <a:effectLst/>
                        </a:rPr>
                        <a:t>10%</a:t>
                      </a:r>
                      <a:endParaRPr lang="es-ES" sz="1100">
                        <a:effectLst/>
                        <a:latin typeface="Times New Roman"/>
                        <a:ea typeface="Calibri"/>
                      </a:endParaRPr>
                    </a:p>
                  </a:txBody>
                  <a:tcPr marL="39288" marR="39288" marT="0" marB="0" anchor="b"/>
                </a:tc>
                <a:tc>
                  <a:txBody>
                    <a:bodyPr/>
                    <a:lstStyle/>
                    <a:p>
                      <a:pPr algn="l">
                        <a:lnSpc>
                          <a:spcPct val="100000"/>
                        </a:lnSpc>
                        <a:spcBef>
                          <a:spcPts val="1200"/>
                        </a:spcBef>
                        <a:spcAft>
                          <a:spcPts val="0"/>
                        </a:spcAft>
                      </a:pPr>
                      <a:r>
                        <a:rPr lang="es-ES" sz="1100">
                          <a:effectLst/>
                        </a:rPr>
                        <a:t>     2.623.975   </a:t>
                      </a:r>
                      <a:endParaRPr lang="es-ES" sz="1100">
                        <a:effectLst/>
                        <a:latin typeface="Times New Roman"/>
                        <a:ea typeface="Calibri"/>
                      </a:endParaRPr>
                    </a:p>
                  </a:txBody>
                  <a:tcPr marL="39288" marR="39288" marT="0" marB="0" anchor="b"/>
                </a:tc>
              </a:tr>
              <a:tr h="239859">
                <a:tc>
                  <a:txBody>
                    <a:bodyPr/>
                    <a:lstStyle/>
                    <a:p>
                      <a:pPr algn="l">
                        <a:lnSpc>
                          <a:spcPct val="100000"/>
                        </a:lnSpc>
                        <a:spcBef>
                          <a:spcPts val="1200"/>
                        </a:spcBef>
                        <a:spcAft>
                          <a:spcPts val="0"/>
                        </a:spcAft>
                      </a:pPr>
                      <a:r>
                        <a:rPr lang="es-ES" sz="1100">
                          <a:effectLst/>
                        </a:rPr>
                        <a:t>            27.513.841   </a:t>
                      </a:r>
                      <a:endParaRPr lang="es-ES" sz="1100">
                        <a:effectLst/>
                        <a:latin typeface="Times New Roman"/>
                        <a:ea typeface="Calibri"/>
                      </a:endParaRPr>
                    </a:p>
                  </a:txBody>
                  <a:tcPr marL="39288" marR="39288" marT="0" marB="0" anchor="b"/>
                </a:tc>
                <a:tc>
                  <a:txBody>
                    <a:bodyPr/>
                    <a:lstStyle/>
                    <a:p>
                      <a:pPr algn="r">
                        <a:lnSpc>
                          <a:spcPct val="100000"/>
                        </a:lnSpc>
                        <a:spcBef>
                          <a:spcPts val="1200"/>
                        </a:spcBef>
                        <a:spcAft>
                          <a:spcPts val="0"/>
                        </a:spcAft>
                      </a:pPr>
                      <a:r>
                        <a:rPr lang="es-ES" sz="1100">
                          <a:effectLst/>
                        </a:rPr>
                        <a:t>10%</a:t>
                      </a:r>
                      <a:endParaRPr lang="es-ES" sz="1100">
                        <a:effectLst/>
                        <a:latin typeface="Times New Roman"/>
                        <a:ea typeface="Calibri"/>
                      </a:endParaRPr>
                    </a:p>
                  </a:txBody>
                  <a:tcPr marL="39288" marR="39288" marT="0" marB="0" anchor="b"/>
                </a:tc>
                <a:tc>
                  <a:txBody>
                    <a:bodyPr/>
                    <a:lstStyle/>
                    <a:p>
                      <a:pPr algn="l">
                        <a:lnSpc>
                          <a:spcPct val="100000"/>
                        </a:lnSpc>
                        <a:spcBef>
                          <a:spcPts val="1200"/>
                        </a:spcBef>
                        <a:spcAft>
                          <a:spcPts val="0"/>
                        </a:spcAft>
                      </a:pPr>
                      <a:r>
                        <a:rPr lang="es-ES" sz="1100">
                          <a:effectLst/>
                        </a:rPr>
                        <a:t>     2.751.384   </a:t>
                      </a:r>
                      <a:endParaRPr lang="es-ES" sz="1100">
                        <a:effectLst/>
                        <a:latin typeface="Times New Roman"/>
                        <a:ea typeface="Calibri"/>
                      </a:endParaRPr>
                    </a:p>
                  </a:txBody>
                  <a:tcPr marL="39288" marR="39288" marT="0" marB="0" anchor="b"/>
                </a:tc>
              </a:tr>
              <a:tr h="239859">
                <a:tc>
                  <a:txBody>
                    <a:bodyPr/>
                    <a:lstStyle/>
                    <a:p>
                      <a:pPr algn="l">
                        <a:lnSpc>
                          <a:spcPct val="100000"/>
                        </a:lnSpc>
                        <a:spcBef>
                          <a:spcPts val="1200"/>
                        </a:spcBef>
                        <a:spcAft>
                          <a:spcPts val="0"/>
                        </a:spcAft>
                      </a:pPr>
                      <a:r>
                        <a:rPr lang="es-ES" sz="1100">
                          <a:effectLst/>
                        </a:rPr>
                        <a:t>            28.521.534   </a:t>
                      </a:r>
                      <a:endParaRPr lang="es-ES" sz="1100">
                        <a:effectLst/>
                        <a:latin typeface="Times New Roman"/>
                        <a:ea typeface="Calibri"/>
                      </a:endParaRPr>
                    </a:p>
                  </a:txBody>
                  <a:tcPr marL="39288" marR="39288" marT="0" marB="0" anchor="b"/>
                </a:tc>
                <a:tc>
                  <a:txBody>
                    <a:bodyPr/>
                    <a:lstStyle/>
                    <a:p>
                      <a:pPr algn="r">
                        <a:lnSpc>
                          <a:spcPct val="100000"/>
                        </a:lnSpc>
                        <a:spcBef>
                          <a:spcPts val="1200"/>
                        </a:spcBef>
                        <a:spcAft>
                          <a:spcPts val="0"/>
                        </a:spcAft>
                      </a:pPr>
                      <a:r>
                        <a:rPr lang="es-ES" sz="1100">
                          <a:effectLst/>
                        </a:rPr>
                        <a:t>10%</a:t>
                      </a:r>
                      <a:endParaRPr lang="es-ES" sz="1100">
                        <a:effectLst/>
                        <a:latin typeface="Times New Roman"/>
                        <a:ea typeface="Calibri"/>
                      </a:endParaRPr>
                    </a:p>
                  </a:txBody>
                  <a:tcPr marL="39288" marR="39288" marT="0" marB="0" anchor="b"/>
                </a:tc>
                <a:tc>
                  <a:txBody>
                    <a:bodyPr/>
                    <a:lstStyle/>
                    <a:p>
                      <a:pPr algn="l">
                        <a:lnSpc>
                          <a:spcPct val="100000"/>
                        </a:lnSpc>
                        <a:spcBef>
                          <a:spcPts val="1200"/>
                        </a:spcBef>
                        <a:spcAft>
                          <a:spcPts val="0"/>
                        </a:spcAft>
                      </a:pPr>
                      <a:r>
                        <a:rPr lang="es-ES" sz="1100">
                          <a:effectLst/>
                        </a:rPr>
                        <a:t>     2.852.153   </a:t>
                      </a:r>
                      <a:endParaRPr lang="es-ES" sz="1100">
                        <a:effectLst/>
                        <a:latin typeface="Times New Roman"/>
                        <a:ea typeface="Calibri"/>
                      </a:endParaRPr>
                    </a:p>
                  </a:txBody>
                  <a:tcPr marL="39288" marR="39288" marT="0" marB="0" anchor="b"/>
                </a:tc>
              </a:tr>
              <a:tr h="239859">
                <a:tc>
                  <a:txBody>
                    <a:bodyPr/>
                    <a:lstStyle/>
                    <a:p>
                      <a:pPr algn="l">
                        <a:lnSpc>
                          <a:spcPct val="100000"/>
                        </a:lnSpc>
                        <a:spcBef>
                          <a:spcPts val="1200"/>
                        </a:spcBef>
                        <a:spcAft>
                          <a:spcPts val="0"/>
                        </a:spcAft>
                      </a:pPr>
                      <a:r>
                        <a:rPr lang="es-ES" sz="1100">
                          <a:effectLst/>
                        </a:rPr>
                        <a:t>            19.310.845   </a:t>
                      </a:r>
                      <a:endParaRPr lang="es-ES" sz="1100">
                        <a:effectLst/>
                        <a:latin typeface="Times New Roman"/>
                        <a:ea typeface="Calibri"/>
                      </a:endParaRPr>
                    </a:p>
                  </a:txBody>
                  <a:tcPr marL="39288" marR="39288" marT="0" marB="0" anchor="b"/>
                </a:tc>
                <a:tc>
                  <a:txBody>
                    <a:bodyPr/>
                    <a:lstStyle/>
                    <a:p>
                      <a:pPr algn="r">
                        <a:lnSpc>
                          <a:spcPct val="100000"/>
                        </a:lnSpc>
                        <a:spcBef>
                          <a:spcPts val="1200"/>
                        </a:spcBef>
                        <a:spcAft>
                          <a:spcPts val="0"/>
                        </a:spcAft>
                      </a:pPr>
                      <a:r>
                        <a:rPr lang="es-ES" sz="1100">
                          <a:effectLst/>
                        </a:rPr>
                        <a:t>10%</a:t>
                      </a:r>
                      <a:endParaRPr lang="es-ES" sz="1100">
                        <a:effectLst/>
                        <a:latin typeface="Times New Roman"/>
                        <a:ea typeface="Calibri"/>
                      </a:endParaRPr>
                    </a:p>
                  </a:txBody>
                  <a:tcPr marL="39288" marR="39288" marT="0" marB="0" anchor="b"/>
                </a:tc>
                <a:tc>
                  <a:txBody>
                    <a:bodyPr/>
                    <a:lstStyle/>
                    <a:p>
                      <a:pPr algn="l">
                        <a:lnSpc>
                          <a:spcPct val="100000"/>
                        </a:lnSpc>
                        <a:spcBef>
                          <a:spcPts val="1200"/>
                        </a:spcBef>
                        <a:spcAft>
                          <a:spcPts val="0"/>
                        </a:spcAft>
                      </a:pPr>
                      <a:r>
                        <a:rPr lang="es-ES" sz="1100">
                          <a:effectLst/>
                        </a:rPr>
                        <a:t>     1.931.084   </a:t>
                      </a:r>
                      <a:endParaRPr lang="es-ES" sz="1100">
                        <a:effectLst/>
                        <a:latin typeface="Times New Roman"/>
                        <a:ea typeface="Calibri"/>
                      </a:endParaRPr>
                    </a:p>
                  </a:txBody>
                  <a:tcPr marL="39288" marR="39288" marT="0" marB="0" anchor="b"/>
                </a:tc>
              </a:tr>
              <a:tr h="239859">
                <a:tc>
                  <a:txBody>
                    <a:bodyPr/>
                    <a:lstStyle/>
                    <a:p>
                      <a:pPr algn="l">
                        <a:lnSpc>
                          <a:spcPct val="100000"/>
                        </a:lnSpc>
                        <a:spcBef>
                          <a:spcPts val="1200"/>
                        </a:spcBef>
                        <a:spcAft>
                          <a:spcPts val="0"/>
                        </a:spcAft>
                      </a:pPr>
                      <a:r>
                        <a:rPr lang="es-ES" sz="1100">
                          <a:effectLst/>
                        </a:rPr>
                        <a:t>            13.342.917   </a:t>
                      </a:r>
                      <a:endParaRPr lang="es-ES" sz="1100">
                        <a:effectLst/>
                        <a:latin typeface="Times New Roman"/>
                        <a:ea typeface="Calibri"/>
                      </a:endParaRPr>
                    </a:p>
                  </a:txBody>
                  <a:tcPr marL="39288" marR="39288" marT="0" marB="0" anchor="b"/>
                </a:tc>
                <a:tc>
                  <a:txBody>
                    <a:bodyPr/>
                    <a:lstStyle/>
                    <a:p>
                      <a:pPr algn="r">
                        <a:lnSpc>
                          <a:spcPct val="100000"/>
                        </a:lnSpc>
                        <a:spcBef>
                          <a:spcPts val="1200"/>
                        </a:spcBef>
                        <a:spcAft>
                          <a:spcPts val="0"/>
                        </a:spcAft>
                      </a:pPr>
                      <a:r>
                        <a:rPr lang="es-ES" sz="1100">
                          <a:effectLst/>
                        </a:rPr>
                        <a:t>10%</a:t>
                      </a:r>
                      <a:endParaRPr lang="es-ES" sz="1100">
                        <a:effectLst/>
                        <a:latin typeface="Times New Roman"/>
                        <a:ea typeface="Calibri"/>
                      </a:endParaRPr>
                    </a:p>
                  </a:txBody>
                  <a:tcPr marL="39288" marR="39288" marT="0" marB="0" anchor="b"/>
                </a:tc>
                <a:tc>
                  <a:txBody>
                    <a:bodyPr/>
                    <a:lstStyle/>
                    <a:p>
                      <a:pPr algn="l">
                        <a:lnSpc>
                          <a:spcPct val="100000"/>
                        </a:lnSpc>
                        <a:spcBef>
                          <a:spcPts val="1200"/>
                        </a:spcBef>
                        <a:spcAft>
                          <a:spcPts val="0"/>
                        </a:spcAft>
                      </a:pPr>
                      <a:r>
                        <a:rPr lang="es-ES" sz="1100">
                          <a:effectLst/>
                        </a:rPr>
                        <a:t>     1.334.292   </a:t>
                      </a:r>
                      <a:endParaRPr lang="es-ES" sz="1100">
                        <a:effectLst/>
                        <a:latin typeface="Times New Roman"/>
                        <a:ea typeface="Calibri"/>
                      </a:endParaRPr>
                    </a:p>
                  </a:txBody>
                  <a:tcPr marL="39288" marR="39288" marT="0" marB="0" anchor="b"/>
                </a:tc>
              </a:tr>
              <a:tr h="239859">
                <a:tc>
                  <a:txBody>
                    <a:bodyPr/>
                    <a:lstStyle/>
                    <a:p>
                      <a:pPr algn="l">
                        <a:lnSpc>
                          <a:spcPct val="100000"/>
                        </a:lnSpc>
                        <a:spcBef>
                          <a:spcPts val="1200"/>
                        </a:spcBef>
                        <a:spcAft>
                          <a:spcPts val="0"/>
                        </a:spcAft>
                      </a:pPr>
                      <a:r>
                        <a:rPr lang="es-ES" sz="1100">
                          <a:effectLst/>
                        </a:rPr>
                        <a:t>            39.610.404   </a:t>
                      </a:r>
                      <a:endParaRPr lang="es-ES" sz="1100">
                        <a:effectLst/>
                        <a:latin typeface="Times New Roman"/>
                        <a:ea typeface="Calibri"/>
                      </a:endParaRPr>
                    </a:p>
                  </a:txBody>
                  <a:tcPr marL="39288" marR="39288" marT="0" marB="0" anchor="b"/>
                </a:tc>
                <a:tc>
                  <a:txBody>
                    <a:bodyPr/>
                    <a:lstStyle/>
                    <a:p>
                      <a:pPr algn="r">
                        <a:lnSpc>
                          <a:spcPct val="100000"/>
                        </a:lnSpc>
                        <a:spcBef>
                          <a:spcPts val="1200"/>
                        </a:spcBef>
                        <a:spcAft>
                          <a:spcPts val="0"/>
                        </a:spcAft>
                      </a:pPr>
                      <a:r>
                        <a:rPr lang="es-ES" sz="1100">
                          <a:effectLst/>
                        </a:rPr>
                        <a:t>10%</a:t>
                      </a:r>
                      <a:endParaRPr lang="es-ES" sz="1100">
                        <a:effectLst/>
                        <a:latin typeface="Times New Roman"/>
                        <a:ea typeface="Calibri"/>
                      </a:endParaRPr>
                    </a:p>
                  </a:txBody>
                  <a:tcPr marL="39288" marR="39288" marT="0" marB="0" anchor="b"/>
                </a:tc>
                <a:tc>
                  <a:txBody>
                    <a:bodyPr/>
                    <a:lstStyle/>
                    <a:p>
                      <a:pPr algn="l">
                        <a:lnSpc>
                          <a:spcPct val="100000"/>
                        </a:lnSpc>
                        <a:spcBef>
                          <a:spcPts val="1200"/>
                        </a:spcBef>
                        <a:spcAft>
                          <a:spcPts val="0"/>
                        </a:spcAft>
                      </a:pPr>
                      <a:r>
                        <a:rPr lang="es-ES" sz="1100">
                          <a:effectLst/>
                        </a:rPr>
                        <a:t>     3.961.040   </a:t>
                      </a:r>
                      <a:endParaRPr lang="es-ES" sz="1100">
                        <a:effectLst/>
                        <a:latin typeface="Times New Roman"/>
                        <a:ea typeface="Calibri"/>
                      </a:endParaRPr>
                    </a:p>
                  </a:txBody>
                  <a:tcPr marL="39288" marR="39288" marT="0" marB="0" anchor="b"/>
                </a:tc>
              </a:tr>
              <a:tr h="239859">
                <a:tc>
                  <a:txBody>
                    <a:bodyPr/>
                    <a:lstStyle/>
                    <a:p>
                      <a:pPr algn="l">
                        <a:lnSpc>
                          <a:spcPct val="100000"/>
                        </a:lnSpc>
                        <a:spcBef>
                          <a:spcPts val="1200"/>
                        </a:spcBef>
                        <a:spcAft>
                          <a:spcPts val="0"/>
                        </a:spcAft>
                      </a:pPr>
                      <a:r>
                        <a:rPr lang="es-ES" sz="1100">
                          <a:effectLst/>
                        </a:rPr>
                        <a:t>            40.876.920   </a:t>
                      </a:r>
                      <a:endParaRPr lang="es-ES" sz="1100">
                        <a:effectLst/>
                        <a:latin typeface="Times New Roman"/>
                        <a:ea typeface="Calibri"/>
                      </a:endParaRPr>
                    </a:p>
                  </a:txBody>
                  <a:tcPr marL="39288" marR="39288" marT="0" marB="0" anchor="b"/>
                </a:tc>
                <a:tc>
                  <a:txBody>
                    <a:bodyPr/>
                    <a:lstStyle/>
                    <a:p>
                      <a:pPr algn="r">
                        <a:lnSpc>
                          <a:spcPct val="100000"/>
                        </a:lnSpc>
                        <a:spcBef>
                          <a:spcPts val="1200"/>
                        </a:spcBef>
                        <a:spcAft>
                          <a:spcPts val="0"/>
                        </a:spcAft>
                      </a:pPr>
                      <a:r>
                        <a:rPr lang="es-ES" sz="1100">
                          <a:effectLst/>
                        </a:rPr>
                        <a:t>10%</a:t>
                      </a:r>
                      <a:endParaRPr lang="es-ES" sz="1100">
                        <a:effectLst/>
                        <a:latin typeface="Times New Roman"/>
                        <a:ea typeface="Calibri"/>
                      </a:endParaRPr>
                    </a:p>
                  </a:txBody>
                  <a:tcPr marL="39288" marR="39288" marT="0" marB="0" anchor="b"/>
                </a:tc>
                <a:tc>
                  <a:txBody>
                    <a:bodyPr/>
                    <a:lstStyle/>
                    <a:p>
                      <a:pPr algn="l">
                        <a:lnSpc>
                          <a:spcPct val="100000"/>
                        </a:lnSpc>
                        <a:spcBef>
                          <a:spcPts val="1200"/>
                        </a:spcBef>
                        <a:spcAft>
                          <a:spcPts val="0"/>
                        </a:spcAft>
                      </a:pPr>
                      <a:r>
                        <a:rPr lang="es-ES" sz="1100">
                          <a:effectLst/>
                        </a:rPr>
                        <a:t>     4.087.692   </a:t>
                      </a:r>
                      <a:endParaRPr lang="es-ES" sz="1100">
                        <a:effectLst/>
                        <a:latin typeface="Times New Roman"/>
                        <a:ea typeface="Calibri"/>
                      </a:endParaRPr>
                    </a:p>
                  </a:txBody>
                  <a:tcPr marL="39288" marR="39288" marT="0" marB="0" anchor="b"/>
                </a:tc>
              </a:tr>
              <a:tr h="239859">
                <a:tc gridSpan="2">
                  <a:txBody>
                    <a:bodyPr/>
                    <a:lstStyle/>
                    <a:p>
                      <a:pPr algn="ctr">
                        <a:lnSpc>
                          <a:spcPct val="100000"/>
                        </a:lnSpc>
                        <a:spcBef>
                          <a:spcPts val="1200"/>
                        </a:spcBef>
                        <a:spcAft>
                          <a:spcPts val="0"/>
                        </a:spcAft>
                      </a:pPr>
                      <a:r>
                        <a:rPr lang="es-ES" sz="1100">
                          <a:effectLst/>
                        </a:rPr>
                        <a:t>Total Ponderado</a:t>
                      </a:r>
                      <a:endParaRPr lang="es-ES" sz="1100">
                        <a:effectLst/>
                        <a:latin typeface="Times New Roman"/>
                        <a:ea typeface="Calibri"/>
                      </a:endParaRPr>
                    </a:p>
                  </a:txBody>
                  <a:tcPr marL="39288" marR="39288" marT="0" marB="0" anchor="b"/>
                </a:tc>
                <a:tc hMerge="1">
                  <a:txBody>
                    <a:bodyPr/>
                    <a:lstStyle/>
                    <a:p>
                      <a:endParaRPr lang="es-ES"/>
                    </a:p>
                  </a:txBody>
                  <a:tcPr/>
                </a:tc>
                <a:tc>
                  <a:txBody>
                    <a:bodyPr/>
                    <a:lstStyle/>
                    <a:p>
                      <a:pPr algn="l">
                        <a:lnSpc>
                          <a:spcPct val="100000"/>
                        </a:lnSpc>
                        <a:spcBef>
                          <a:spcPts val="1200"/>
                        </a:spcBef>
                        <a:spcAft>
                          <a:spcPts val="0"/>
                        </a:spcAft>
                      </a:pPr>
                      <a:r>
                        <a:rPr lang="es-ES" sz="1100" dirty="0">
                          <a:effectLst/>
                        </a:rPr>
                        <a:t>    25.423.446   </a:t>
                      </a:r>
                      <a:endParaRPr lang="es-ES" sz="1100" dirty="0">
                        <a:effectLst/>
                        <a:latin typeface="Times New Roman"/>
                        <a:ea typeface="Calibri"/>
                      </a:endParaRPr>
                    </a:p>
                  </a:txBody>
                  <a:tcPr marL="39288" marR="39288" marT="0" marB="0" anchor="b"/>
                </a:tc>
              </a:tr>
            </a:tbl>
          </a:graphicData>
        </a:graphic>
      </p:graphicFrame>
      <p:pic>
        <p:nvPicPr>
          <p:cNvPr id="7" name="6 Imagen" descr="C:\Users\KAREN\Documents\Pictures\Tesis\Miller y Orr\2009 semanal ajuste 1.png"/>
          <p:cNvPicPr/>
          <p:nvPr/>
        </p:nvPicPr>
        <p:blipFill>
          <a:blip r:embed="rId2">
            <a:extLst>
              <a:ext uri="{28A0092B-C50C-407E-A947-70E740481C1C}">
                <a14:useLocalDpi xmlns:a14="http://schemas.microsoft.com/office/drawing/2010/main" val="0"/>
              </a:ext>
            </a:extLst>
          </a:blip>
          <a:srcRect/>
          <a:stretch>
            <a:fillRect/>
          </a:stretch>
        </p:blipFill>
        <p:spPr bwMode="auto">
          <a:xfrm>
            <a:off x="899592" y="548680"/>
            <a:ext cx="3168352" cy="2162175"/>
          </a:xfrm>
          <a:prstGeom prst="rect">
            <a:avLst/>
          </a:prstGeom>
          <a:noFill/>
          <a:ln>
            <a:noFill/>
          </a:ln>
        </p:spPr>
      </p:pic>
      <p:pic>
        <p:nvPicPr>
          <p:cNvPr id="8" name="7 Imagen" descr="C:\Users\KAREN\Documents\Pictures\Tesis\Miller y Orr\2009 semanal ajste 2.png"/>
          <p:cNvPicPr/>
          <p:nvPr/>
        </p:nvPicPr>
        <p:blipFill>
          <a:blip r:embed="rId3">
            <a:extLst>
              <a:ext uri="{28A0092B-C50C-407E-A947-70E740481C1C}">
                <a14:useLocalDpi xmlns:a14="http://schemas.microsoft.com/office/drawing/2010/main" val="0"/>
              </a:ext>
            </a:extLst>
          </a:blip>
          <a:srcRect/>
          <a:stretch>
            <a:fillRect/>
          </a:stretch>
        </p:blipFill>
        <p:spPr bwMode="auto">
          <a:xfrm>
            <a:off x="4918874" y="548680"/>
            <a:ext cx="3273425" cy="2247900"/>
          </a:xfrm>
          <a:prstGeom prst="rect">
            <a:avLst/>
          </a:prstGeom>
          <a:noFill/>
          <a:ln>
            <a:noFill/>
          </a:ln>
        </p:spPr>
      </p:pic>
    </p:spTree>
    <p:extLst>
      <p:ext uri="{BB962C8B-B14F-4D97-AF65-F5344CB8AC3E}">
        <p14:creationId xmlns:p14="http://schemas.microsoft.com/office/powerpoint/2010/main" val="18173797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755576" y="404664"/>
            <a:ext cx="7467600" cy="778098"/>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s-ES" sz="3200" dirty="0" err="1" smtClean="0"/>
              <a:t>Backtesting</a:t>
            </a:r>
            <a:r>
              <a:rPr lang="es-ES" sz="3200" dirty="0" smtClean="0"/>
              <a:t> Modelo Miller y </a:t>
            </a:r>
            <a:r>
              <a:rPr lang="es-ES" sz="3200" dirty="0" err="1" smtClean="0"/>
              <a:t>Orr</a:t>
            </a:r>
            <a:r>
              <a:rPr lang="es-ES" sz="3200" dirty="0" smtClean="0"/>
              <a:t> 2010</a:t>
            </a:r>
            <a:endParaRPr lang="es-ES" sz="3200" dirty="0"/>
          </a:p>
        </p:txBody>
      </p:sp>
      <p:graphicFrame>
        <p:nvGraphicFramePr>
          <p:cNvPr id="5" name="4 Tabla"/>
          <p:cNvGraphicFramePr>
            <a:graphicFrameLocks noGrp="1"/>
          </p:cNvGraphicFramePr>
          <p:nvPr>
            <p:extLst>
              <p:ext uri="{D42A27DB-BD31-4B8C-83A1-F6EECF244321}">
                <p14:modId xmlns:p14="http://schemas.microsoft.com/office/powerpoint/2010/main" val="725417444"/>
              </p:ext>
            </p:extLst>
          </p:nvPr>
        </p:nvGraphicFramePr>
        <p:xfrm>
          <a:off x="4283968" y="1412776"/>
          <a:ext cx="4176464" cy="1407097"/>
        </p:xfrm>
        <a:graphic>
          <a:graphicData uri="http://schemas.openxmlformats.org/drawingml/2006/table">
            <a:tbl>
              <a:tblPr firstRow="1" firstCol="1" bandRow="1">
                <a:tableStyleId>{22838BEF-8BB2-4498-84A7-C5851F593DF1}</a:tableStyleId>
              </a:tblPr>
              <a:tblGrid>
                <a:gridCol w="2391158"/>
                <a:gridCol w="1785306"/>
              </a:tblGrid>
              <a:tr h="309817">
                <a:tc>
                  <a:txBody>
                    <a:bodyPr/>
                    <a:lstStyle/>
                    <a:p>
                      <a:pPr algn="l">
                        <a:lnSpc>
                          <a:spcPct val="150000"/>
                        </a:lnSpc>
                        <a:spcBef>
                          <a:spcPts val="1200"/>
                        </a:spcBef>
                        <a:spcAft>
                          <a:spcPts val="0"/>
                        </a:spcAft>
                      </a:pPr>
                      <a:r>
                        <a:rPr lang="es-ES" sz="1200" dirty="0">
                          <a:effectLst/>
                        </a:rPr>
                        <a:t>Datos Mensuales:</a:t>
                      </a:r>
                      <a:endParaRPr lang="es-ES" sz="1200" dirty="0">
                        <a:effectLst/>
                        <a:latin typeface="Times New Roman"/>
                        <a:ea typeface="Calibri"/>
                      </a:endParaRPr>
                    </a:p>
                  </a:txBody>
                  <a:tcPr marL="44450" marR="44450" marT="0" marB="0" anchor="b"/>
                </a:tc>
                <a:tc>
                  <a:txBody>
                    <a:bodyPr/>
                    <a:lstStyle/>
                    <a:p>
                      <a:pPr algn="ctr">
                        <a:lnSpc>
                          <a:spcPct val="150000"/>
                        </a:lnSpc>
                        <a:spcBef>
                          <a:spcPts val="1200"/>
                        </a:spcBef>
                        <a:spcAft>
                          <a:spcPts val="0"/>
                        </a:spcAft>
                      </a:pPr>
                      <a:r>
                        <a:rPr lang="es-ES" sz="1200">
                          <a:effectLst/>
                        </a:rPr>
                        <a:t>2010</a:t>
                      </a:r>
                      <a:endParaRPr lang="es-ES" sz="1200">
                        <a:effectLst/>
                        <a:latin typeface="Times New Roman"/>
                        <a:ea typeface="Calibri"/>
                      </a:endParaRPr>
                    </a:p>
                  </a:txBody>
                  <a:tcPr marL="44450" marR="44450" marT="0" marB="0" anchor="b"/>
                </a:tc>
              </a:tr>
              <a:tr h="161925">
                <a:tc>
                  <a:txBody>
                    <a:bodyPr/>
                    <a:lstStyle/>
                    <a:p>
                      <a:pPr algn="l">
                        <a:lnSpc>
                          <a:spcPct val="150000"/>
                        </a:lnSpc>
                        <a:spcBef>
                          <a:spcPts val="1200"/>
                        </a:spcBef>
                        <a:spcAft>
                          <a:spcPts val="0"/>
                        </a:spcAft>
                      </a:pPr>
                      <a:r>
                        <a:rPr lang="es-ES" sz="1200" dirty="0">
                          <a:effectLst/>
                        </a:rPr>
                        <a:t>Costo fijo Mensual</a:t>
                      </a:r>
                      <a:endParaRPr lang="es-ES" sz="1200" dirty="0">
                        <a:effectLst/>
                        <a:latin typeface="Times New Roman"/>
                        <a:ea typeface="Calibri"/>
                      </a:endParaRPr>
                    </a:p>
                  </a:txBody>
                  <a:tcPr marL="44450" marR="44450" marT="0" marB="0" anchor="b"/>
                </a:tc>
                <a:tc>
                  <a:txBody>
                    <a:bodyPr/>
                    <a:lstStyle/>
                    <a:p>
                      <a:pPr algn="r">
                        <a:lnSpc>
                          <a:spcPct val="150000"/>
                        </a:lnSpc>
                        <a:spcBef>
                          <a:spcPts val="1200"/>
                        </a:spcBef>
                        <a:spcAft>
                          <a:spcPts val="0"/>
                        </a:spcAft>
                      </a:pPr>
                      <a:r>
                        <a:rPr lang="es-ES" sz="1200" dirty="0">
                          <a:effectLst/>
                        </a:rPr>
                        <a:t>10580</a:t>
                      </a:r>
                      <a:endParaRPr lang="es-ES" sz="1200" dirty="0">
                        <a:effectLst/>
                        <a:latin typeface="Times New Roman"/>
                        <a:ea typeface="Calibri"/>
                      </a:endParaRPr>
                    </a:p>
                  </a:txBody>
                  <a:tcPr marL="44450" marR="44450" marT="0" marB="0" anchor="b"/>
                </a:tc>
              </a:tr>
              <a:tr h="161925">
                <a:tc>
                  <a:txBody>
                    <a:bodyPr/>
                    <a:lstStyle/>
                    <a:p>
                      <a:pPr algn="l">
                        <a:lnSpc>
                          <a:spcPct val="150000"/>
                        </a:lnSpc>
                        <a:spcBef>
                          <a:spcPts val="1200"/>
                        </a:spcBef>
                        <a:spcAft>
                          <a:spcPts val="0"/>
                        </a:spcAft>
                      </a:pPr>
                      <a:r>
                        <a:rPr lang="es-ES" sz="1200">
                          <a:effectLst/>
                        </a:rPr>
                        <a:t>Tasa de Interés Mensual</a:t>
                      </a:r>
                      <a:endParaRPr lang="es-ES" sz="1200">
                        <a:effectLst/>
                        <a:latin typeface="Times New Roman"/>
                        <a:ea typeface="Calibri"/>
                      </a:endParaRPr>
                    </a:p>
                  </a:txBody>
                  <a:tcPr marL="44450" marR="44450" marT="0" marB="0" anchor="b"/>
                </a:tc>
                <a:tc>
                  <a:txBody>
                    <a:bodyPr/>
                    <a:lstStyle/>
                    <a:p>
                      <a:pPr algn="r">
                        <a:lnSpc>
                          <a:spcPct val="150000"/>
                        </a:lnSpc>
                        <a:spcBef>
                          <a:spcPts val="1200"/>
                        </a:spcBef>
                        <a:spcAft>
                          <a:spcPts val="0"/>
                        </a:spcAft>
                      </a:pPr>
                      <a:r>
                        <a:rPr lang="es-ES" sz="1200">
                          <a:effectLst/>
                        </a:rPr>
                        <a:t>0,289%</a:t>
                      </a:r>
                      <a:endParaRPr lang="es-ES" sz="1200">
                        <a:effectLst/>
                        <a:latin typeface="Times New Roman"/>
                        <a:ea typeface="Calibri"/>
                      </a:endParaRPr>
                    </a:p>
                  </a:txBody>
                  <a:tcPr marL="44450" marR="44450" marT="0" marB="0" anchor="b"/>
                </a:tc>
              </a:tr>
              <a:tr h="161925">
                <a:tc>
                  <a:txBody>
                    <a:bodyPr/>
                    <a:lstStyle/>
                    <a:p>
                      <a:pPr algn="l">
                        <a:lnSpc>
                          <a:spcPct val="150000"/>
                        </a:lnSpc>
                        <a:spcBef>
                          <a:spcPts val="1200"/>
                        </a:spcBef>
                        <a:spcAft>
                          <a:spcPts val="0"/>
                        </a:spcAft>
                      </a:pPr>
                      <a:r>
                        <a:rPr lang="es-ES" sz="1200" dirty="0">
                          <a:effectLst/>
                        </a:rPr>
                        <a:t>Varianza de Flujos netos</a:t>
                      </a:r>
                      <a:endParaRPr lang="es-ES" sz="1200" dirty="0">
                        <a:effectLst/>
                        <a:latin typeface="Times New Roman"/>
                        <a:ea typeface="Calibri"/>
                      </a:endParaRPr>
                    </a:p>
                  </a:txBody>
                  <a:tcPr marL="44450" marR="44450" marT="0" marB="0" anchor="b"/>
                </a:tc>
                <a:tc>
                  <a:txBody>
                    <a:bodyPr/>
                    <a:lstStyle/>
                    <a:p>
                      <a:pPr algn="r">
                        <a:lnSpc>
                          <a:spcPct val="150000"/>
                        </a:lnSpc>
                        <a:spcBef>
                          <a:spcPts val="1200"/>
                        </a:spcBef>
                        <a:spcAft>
                          <a:spcPts val="0"/>
                        </a:spcAft>
                      </a:pPr>
                      <a:r>
                        <a:rPr lang="es-ES" sz="1200">
                          <a:effectLst/>
                        </a:rPr>
                        <a:t>101.619.201.953.110</a:t>
                      </a:r>
                      <a:endParaRPr lang="es-ES" sz="1200">
                        <a:effectLst/>
                        <a:latin typeface="Times New Roman"/>
                        <a:ea typeface="Calibri"/>
                      </a:endParaRPr>
                    </a:p>
                  </a:txBody>
                  <a:tcPr marL="44450" marR="44450" marT="0" marB="0" anchor="b"/>
                </a:tc>
              </a:tr>
              <a:tr h="161925">
                <a:tc>
                  <a:txBody>
                    <a:bodyPr/>
                    <a:lstStyle/>
                    <a:p>
                      <a:pPr algn="l">
                        <a:lnSpc>
                          <a:spcPct val="150000"/>
                        </a:lnSpc>
                        <a:spcBef>
                          <a:spcPts val="1200"/>
                        </a:spcBef>
                        <a:spcAft>
                          <a:spcPts val="0"/>
                        </a:spcAft>
                      </a:pPr>
                      <a:r>
                        <a:rPr lang="es-ES" sz="1200">
                          <a:effectLst/>
                        </a:rPr>
                        <a:t>Límite Inferior (L)</a:t>
                      </a:r>
                      <a:endParaRPr lang="es-ES" sz="1200">
                        <a:effectLst/>
                        <a:latin typeface="Times New Roman"/>
                        <a:ea typeface="Calibri"/>
                      </a:endParaRPr>
                    </a:p>
                  </a:txBody>
                  <a:tcPr marL="44450" marR="44450" marT="0" marB="0" anchor="b"/>
                </a:tc>
                <a:tc>
                  <a:txBody>
                    <a:bodyPr/>
                    <a:lstStyle/>
                    <a:p>
                      <a:pPr algn="l">
                        <a:lnSpc>
                          <a:spcPct val="150000"/>
                        </a:lnSpc>
                        <a:spcBef>
                          <a:spcPts val="1200"/>
                        </a:spcBef>
                        <a:spcAft>
                          <a:spcPts val="0"/>
                        </a:spcAft>
                      </a:pPr>
                      <a:r>
                        <a:rPr lang="es-ES" sz="1200" dirty="0">
                          <a:effectLst/>
                        </a:rPr>
                        <a:t>            17.013.504   </a:t>
                      </a:r>
                      <a:endParaRPr lang="es-ES" sz="1200" dirty="0">
                        <a:effectLst/>
                        <a:latin typeface="Times New Roman"/>
                        <a:ea typeface="Calibri"/>
                      </a:endParaRPr>
                    </a:p>
                  </a:txBody>
                  <a:tcPr marL="44450" marR="44450" marT="0" marB="0" anchor="b"/>
                </a:tc>
              </a:tr>
            </a:tbl>
          </a:graphicData>
        </a:graphic>
      </p:graphicFrame>
      <mc:AlternateContent xmlns:mc="http://schemas.openxmlformats.org/markup-compatibility/2006" xmlns:a14="http://schemas.microsoft.com/office/drawing/2010/main">
        <mc:Choice Requires="a14">
          <p:sp>
            <p:nvSpPr>
              <p:cNvPr id="6" name="5 Rectángulo"/>
              <p:cNvSpPr/>
              <p:nvPr/>
            </p:nvSpPr>
            <p:spPr>
              <a:xfrm>
                <a:off x="4283968" y="2915882"/>
                <a:ext cx="2068404"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ES" i="1" smtClean="0">
                              <a:latin typeface="Cambria Math"/>
                            </a:rPr>
                          </m:ctrlPr>
                        </m:sSupPr>
                        <m:e>
                          <m:r>
                            <a:rPr lang="es-ES_tradnl" i="1">
                              <a:latin typeface="Cambria Math"/>
                            </a:rPr>
                            <m:t>𝑍</m:t>
                          </m:r>
                        </m:e>
                        <m:sup>
                          <m:r>
                            <a:rPr lang="es-ES_tradnl" i="1">
                              <a:latin typeface="Cambria Math"/>
                            </a:rPr>
                            <m:t>∗</m:t>
                          </m:r>
                        </m:sup>
                      </m:sSup>
                      <m:r>
                        <a:rPr lang="es-ES_tradnl" i="1">
                          <a:latin typeface="Cambria Math"/>
                        </a:rPr>
                        <m:t>=27.552.095</m:t>
                      </m:r>
                    </m:oMath>
                  </m:oMathPara>
                </a14:m>
                <a:endParaRPr/>
              </a:p>
            </p:txBody>
          </p:sp>
        </mc:Choice>
        <mc:Fallback xmlns="">
          <p:sp>
            <p:nvSpPr>
              <p:cNvPr id="6" name="5 Rectángulo"/>
              <p:cNvSpPr>
                <a:spLocks noRot="1" noChangeAspect="1" noMove="1" noResize="1" noEditPoints="1" noAdjustHandles="1" noChangeArrowheads="1" noChangeShapeType="1" noTextEdit="1"/>
              </p:cNvSpPr>
              <p:nvPr/>
            </p:nvSpPr>
            <p:spPr>
              <a:xfrm>
                <a:off x="4283968" y="2915882"/>
                <a:ext cx="2068404" cy="369332"/>
              </a:xfrm>
              <a:prstGeom prst="rect">
                <a:avLst/>
              </a:prstGeom>
              <a:blipFill rotWithShape="1">
                <a:blip r:embed="rId2"/>
                <a:stretch>
                  <a:fillRect t="-7813" b="-1875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6437001" y="2922699"/>
                <a:ext cx="193187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S" i="1">
                              <a:latin typeface="Cambria Math"/>
                            </a:rPr>
                          </m:ctrlPr>
                        </m:sSupPr>
                        <m:e>
                          <m:r>
                            <a:rPr lang="es-ES_tradnl" i="1">
                              <a:latin typeface="Cambria Math"/>
                            </a:rPr>
                            <m:t>𝐻</m:t>
                          </m:r>
                        </m:e>
                        <m:sup>
                          <m:r>
                            <a:rPr lang="es-ES_tradnl" i="1">
                              <a:latin typeface="Cambria Math"/>
                            </a:rPr>
                            <m:t>∗</m:t>
                          </m:r>
                        </m:sup>
                      </m:sSup>
                      <m:r>
                        <a:rPr lang="es-ES_tradnl" i="1">
                          <a:latin typeface="Cambria Math"/>
                        </a:rPr>
                        <m:t>=48.629.276</m:t>
                      </m:r>
                    </m:oMath>
                  </m:oMathPara>
                </a14:m>
                <a:endParaRPr/>
              </a:p>
            </p:txBody>
          </p:sp>
        </mc:Choice>
        <mc:Fallback xmlns="">
          <p:sp>
            <p:nvSpPr>
              <p:cNvPr id="7" name="6 Rectángulo"/>
              <p:cNvSpPr>
                <a:spLocks noRot="1" noChangeAspect="1" noMove="1" noResize="1" noEditPoints="1" noAdjustHandles="1" noChangeArrowheads="1" noChangeShapeType="1" noTextEdit="1"/>
              </p:cNvSpPr>
              <p:nvPr/>
            </p:nvSpPr>
            <p:spPr>
              <a:xfrm>
                <a:off x="6437001" y="2922699"/>
                <a:ext cx="1931875" cy="369332"/>
              </a:xfrm>
              <a:prstGeom prst="rect">
                <a:avLst/>
              </a:prstGeom>
              <a:blipFill rotWithShape="1">
                <a:blip r:embed="rId3"/>
                <a:stretch>
                  <a:fillRect t="-7813" r="-2500" b="-1875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4532002" y="3393284"/>
                <a:ext cx="3640740"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S_tradnl" i="1">
                          <a:latin typeface="Cambria Math"/>
                        </a:rPr>
                        <m:t>𝐸𝑓𝑒𝑐𝑡𝑖𝑣𝑜</m:t>
                      </m:r>
                      <m:r>
                        <a:rPr lang="es-ES_tradnl" i="1">
                          <a:latin typeface="Cambria Math"/>
                        </a:rPr>
                        <m:t> </m:t>
                      </m:r>
                      <m:r>
                        <a:rPr lang="es-ES_tradnl" i="1">
                          <a:latin typeface="Cambria Math"/>
                        </a:rPr>
                        <m:t>𝑃𝑟𝑜𝑚𝑒𝑑𝑖𝑜</m:t>
                      </m:r>
                      <m:r>
                        <a:rPr lang="es-ES_tradnl" i="1">
                          <a:latin typeface="Cambria Math"/>
                        </a:rPr>
                        <m:t>=31.064.958</m:t>
                      </m:r>
                    </m:oMath>
                  </m:oMathPara>
                </a14:m>
                <a:endParaRPr/>
              </a:p>
            </p:txBody>
          </p:sp>
        </mc:Choice>
        <mc:Fallback xmlns="">
          <p:sp>
            <p:nvSpPr>
              <p:cNvPr id="8" name="7 Rectángulo"/>
              <p:cNvSpPr>
                <a:spLocks noRot="1" noChangeAspect="1" noMove="1" noResize="1" noEditPoints="1" noAdjustHandles="1" noChangeArrowheads="1" noChangeShapeType="1" noTextEdit="1"/>
              </p:cNvSpPr>
              <p:nvPr/>
            </p:nvSpPr>
            <p:spPr>
              <a:xfrm>
                <a:off x="4532002" y="3393284"/>
                <a:ext cx="3640740" cy="369332"/>
              </a:xfrm>
              <a:prstGeom prst="rect">
                <a:avLst/>
              </a:prstGeom>
              <a:blipFill rotWithShape="1">
                <a:blip r:embed="rId4"/>
                <a:stretch>
                  <a:fillRect t="-7937" r="-1165" b="-20635"/>
                </a:stretch>
              </a:blipFill>
            </p:spPr>
            <p:txBody>
              <a:bodyPr/>
              <a:lstStyle/>
              <a:p>
                <a:r>
                  <a:rPr lang="es-ES">
                    <a:noFill/>
                  </a:rPr>
                  <a:t> </a:t>
                </a:r>
              </a:p>
            </p:txBody>
          </p:sp>
        </mc:Fallback>
      </mc:AlternateContent>
      <p:graphicFrame>
        <p:nvGraphicFramePr>
          <p:cNvPr id="9" name="8 Tabla"/>
          <p:cNvGraphicFramePr>
            <a:graphicFrameLocks noGrp="1"/>
          </p:cNvGraphicFramePr>
          <p:nvPr>
            <p:extLst>
              <p:ext uri="{D42A27DB-BD31-4B8C-83A1-F6EECF244321}">
                <p14:modId xmlns:p14="http://schemas.microsoft.com/office/powerpoint/2010/main" val="1040950936"/>
              </p:ext>
            </p:extLst>
          </p:nvPr>
        </p:nvGraphicFramePr>
        <p:xfrm>
          <a:off x="395536" y="1640049"/>
          <a:ext cx="2592288" cy="4015359"/>
        </p:xfrm>
        <a:graphic>
          <a:graphicData uri="http://schemas.openxmlformats.org/drawingml/2006/table">
            <a:tbl>
              <a:tblPr firstRow="1" firstCol="1" bandRow="1">
                <a:tableStyleId>{5202B0CA-FC54-4496-8BCA-5EF66A818D29}</a:tableStyleId>
              </a:tblPr>
              <a:tblGrid>
                <a:gridCol w="990684"/>
                <a:gridCol w="1601604"/>
              </a:tblGrid>
              <a:tr h="250960">
                <a:tc>
                  <a:txBody>
                    <a:bodyPr/>
                    <a:lstStyle/>
                    <a:p>
                      <a:pPr algn="ctr">
                        <a:lnSpc>
                          <a:spcPct val="100000"/>
                        </a:lnSpc>
                        <a:spcBef>
                          <a:spcPts val="1200"/>
                        </a:spcBef>
                        <a:spcAft>
                          <a:spcPts val="0"/>
                        </a:spcAft>
                      </a:pPr>
                      <a:r>
                        <a:rPr lang="es-ES" sz="1100">
                          <a:effectLst/>
                        </a:rPr>
                        <a:t>Meses</a:t>
                      </a:r>
                      <a:endParaRPr lang="es-ES" sz="1100">
                        <a:effectLst/>
                        <a:latin typeface="Times New Roman"/>
                        <a:ea typeface="Calibri"/>
                      </a:endParaRPr>
                    </a:p>
                  </a:txBody>
                  <a:tcPr marL="41252" marR="41252" marT="0" marB="0" anchor="b"/>
                </a:tc>
                <a:tc>
                  <a:txBody>
                    <a:bodyPr/>
                    <a:lstStyle/>
                    <a:p>
                      <a:pPr algn="ctr">
                        <a:lnSpc>
                          <a:spcPct val="100000"/>
                        </a:lnSpc>
                        <a:spcBef>
                          <a:spcPts val="1200"/>
                        </a:spcBef>
                        <a:spcAft>
                          <a:spcPts val="0"/>
                        </a:spcAft>
                      </a:pPr>
                      <a:r>
                        <a:rPr lang="es-ES" sz="1100">
                          <a:effectLst/>
                        </a:rPr>
                        <a:t>Flujos Netos</a:t>
                      </a:r>
                      <a:endParaRPr lang="es-ES" sz="1100">
                        <a:effectLst/>
                        <a:latin typeface="Times New Roman"/>
                        <a:ea typeface="Calibri"/>
                      </a:endParaRPr>
                    </a:p>
                  </a:txBody>
                  <a:tcPr marL="41252" marR="41252" marT="0" marB="0" anchor="b"/>
                </a:tc>
              </a:tr>
              <a:tr h="250960">
                <a:tc>
                  <a:txBody>
                    <a:bodyPr/>
                    <a:lstStyle/>
                    <a:p>
                      <a:pPr algn="ctr">
                        <a:lnSpc>
                          <a:spcPct val="100000"/>
                        </a:lnSpc>
                        <a:spcBef>
                          <a:spcPts val="1200"/>
                        </a:spcBef>
                        <a:spcAft>
                          <a:spcPts val="0"/>
                        </a:spcAft>
                      </a:pPr>
                      <a:r>
                        <a:rPr lang="es-ES" sz="1100">
                          <a:effectLst/>
                        </a:rPr>
                        <a:t>ene-10</a:t>
                      </a:r>
                      <a:endParaRPr lang="es-ES" sz="1100">
                        <a:effectLst/>
                        <a:latin typeface="Times New Roman"/>
                        <a:ea typeface="Calibri"/>
                      </a:endParaRPr>
                    </a:p>
                  </a:txBody>
                  <a:tcPr marL="41252" marR="41252" marT="0" marB="0" anchor="b"/>
                </a:tc>
                <a:tc>
                  <a:txBody>
                    <a:bodyPr/>
                    <a:lstStyle/>
                    <a:p>
                      <a:pPr algn="l">
                        <a:lnSpc>
                          <a:spcPct val="100000"/>
                        </a:lnSpc>
                        <a:spcBef>
                          <a:spcPts val="1200"/>
                        </a:spcBef>
                        <a:spcAft>
                          <a:spcPts val="0"/>
                        </a:spcAft>
                      </a:pPr>
                      <a:r>
                        <a:rPr lang="es-ES" sz="1100">
                          <a:effectLst/>
                        </a:rPr>
                        <a:t>            53.845.713   </a:t>
                      </a:r>
                      <a:endParaRPr lang="es-ES" sz="1100">
                        <a:effectLst/>
                        <a:latin typeface="Times New Roman"/>
                        <a:ea typeface="Calibri"/>
                      </a:endParaRPr>
                    </a:p>
                  </a:txBody>
                  <a:tcPr marL="41252" marR="41252" marT="0" marB="0" anchor="b"/>
                </a:tc>
              </a:tr>
              <a:tr h="250960">
                <a:tc>
                  <a:txBody>
                    <a:bodyPr/>
                    <a:lstStyle/>
                    <a:p>
                      <a:pPr algn="ctr">
                        <a:lnSpc>
                          <a:spcPct val="100000"/>
                        </a:lnSpc>
                        <a:spcBef>
                          <a:spcPts val="1200"/>
                        </a:spcBef>
                        <a:spcAft>
                          <a:spcPts val="0"/>
                        </a:spcAft>
                      </a:pPr>
                      <a:r>
                        <a:rPr lang="es-ES" sz="1100">
                          <a:effectLst/>
                        </a:rPr>
                        <a:t>feb-10</a:t>
                      </a:r>
                      <a:endParaRPr lang="es-ES" sz="1100">
                        <a:effectLst/>
                        <a:latin typeface="Times New Roman"/>
                        <a:ea typeface="Calibri"/>
                      </a:endParaRPr>
                    </a:p>
                  </a:txBody>
                  <a:tcPr marL="41252" marR="41252" marT="0" marB="0" anchor="b"/>
                </a:tc>
                <a:tc>
                  <a:txBody>
                    <a:bodyPr/>
                    <a:lstStyle/>
                    <a:p>
                      <a:pPr algn="l">
                        <a:lnSpc>
                          <a:spcPct val="100000"/>
                        </a:lnSpc>
                        <a:spcBef>
                          <a:spcPts val="1200"/>
                        </a:spcBef>
                        <a:spcAft>
                          <a:spcPts val="0"/>
                        </a:spcAft>
                      </a:pPr>
                      <a:r>
                        <a:rPr lang="es-ES" sz="1100">
                          <a:effectLst/>
                        </a:rPr>
                        <a:t>            47.382.131   </a:t>
                      </a:r>
                      <a:endParaRPr lang="es-ES" sz="1100">
                        <a:effectLst/>
                        <a:latin typeface="Times New Roman"/>
                        <a:ea typeface="Calibri"/>
                      </a:endParaRPr>
                    </a:p>
                  </a:txBody>
                  <a:tcPr marL="41252" marR="41252" marT="0" marB="0" anchor="b"/>
                </a:tc>
              </a:tr>
              <a:tr h="250960">
                <a:tc>
                  <a:txBody>
                    <a:bodyPr/>
                    <a:lstStyle/>
                    <a:p>
                      <a:pPr algn="ctr">
                        <a:lnSpc>
                          <a:spcPct val="100000"/>
                        </a:lnSpc>
                        <a:spcBef>
                          <a:spcPts val="1200"/>
                        </a:spcBef>
                        <a:spcAft>
                          <a:spcPts val="0"/>
                        </a:spcAft>
                      </a:pPr>
                      <a:r>
                        <a:rPr lang="es-ES" sz="1100">
                          <a:effectLst/>
                        </a:rPr>
                        <a:t>mar-10</a:t>
                      </a:r>
                      <a:endParaRPr lang="es-ES" sz="1100">
                        <a:effectLst/>
                        <a:latin typeface="Times New Roman"/>
                        <a:ea typeface="Calibri"/>
                      </a:endParaRPr>
                    </a:p>
                  </a:txBody>
                  <a:tcPr marL="41252" marR="41252" marT="0" marB="0" anchor="b"/>
                </a:tc>
                <a:tc>
                  <a:txBody>
                    <a:bodyPr/>
                    <a:lstStyle/>
                    <a:p>
                      <a:pPr algn="l">
                        <a:lnSpc>
                          <a:spcPct val="100000"/>
                        </a:lnSpc>
                        <a:spcBef>
                          <a:spcPts val="1200"/>
                        </a:spcBef>
                        <a:spcAft>
                          <a:spcPts val="0"/>
                        </a:spcAft>
                      </a:pPr>
                      <a:r>
                        <a:rPr lang="es-ES" sz="1100">
                          <a:effectLst/>
                        </a:rPr>
                        <a:t>            40.528.843   </a:t>
                      </a:r>
                      <a:endParaRPr lang="es-ES" sz="1100">
                        <a:effectLst/>
                        <a:latin typeface="Times New Roman"/>
                        <a:ea typeface="Calibri"/>
                      </a:endParaRPr>
                    </a:p>
                  </a:txBody>
                  <a:tcPr marL="41252" marR="41252" marT="0" marB="0" anchor="b"/>
                </a:tc>
              </a:tr>
              <a:tr h="250960">
                <a:tc>
                  <a:txBody>
                    <a:bodyPr/>
                    <a:lstStyle/>
                    <a:p>
                      <a:pPr algn="ctr">
                        <a:lnSpc>
                          <a:spcPct val="100000"/>
                        </a:lnSpc>
                        <a:spcBef>
                          <a:spcPts val="1200"/>
                        </a:spcBef>
                        <a:spcAft>
                          <a:spcPts val="0"/>
                        </a:spcAft>
                      </a:pPr>
                      <a:r>
                        <a:rPr lang="es-ES" sz="1100">
                          <a:effectLst/>
                        </a:rPr>
                        <a:t>abr-10</a:t>
                      </a:r>
                      <a:endParaRPr lang="es-ES" sz="1100">
                        <a:effectLst/>
                        <a:latin typeface="Times New Roman"/>
                        <a:ea typeface="Calibri"/>
                      </a:endParaRPr>
                    </a:p>
                  </a:txBody>
                  <a:tcPr marL="41252" marR="41252" marT="0" marB="0" anchor="b"/>
                </a:tc>
                <a:tc>
                  <a:txBody>
                    <a:bodyPr/>
                    <a:lstStyle/>
                    <a:p>
                      <a:pPr algn="l">
                        <a:lnSpc>
                          <a:spcPct val="100000"/>
                        </a:lnSpc>
                        <a:spcBef>
                          <a:spcPts val="1200"/>
                        </a:spcBef>
                        <a:spcAft>
                          <a:spcPts val="0"/>
                        </a:spcAft>
                      </a:pPr>
                      <a:r>
                        <a:rPr lang="es-ES" sz="1100">
                          <a:effectLst/>
                        </a:rPr>
                        <a:t>            49.651.755   </a:t>
                      </a:r>
                      <a:endParaRPr lang="es-ES" sz="1100">
                        <a:effectLst/>
                        <a:latin typeface="Times New Roman"/>
                        <a:ea typeface="Calibri"/>
                      </a:endParaRPr>
                    </a:p>
                  </a:txBody>
                  <a:tcPr marL="41252" marR="41252" marT="0" marB="0" anchor="b"/>
                </a:tc>
              </a:tr>
              <a:tr h="250960">
                <a:tc>
                  <a:txBody>
                    <a:bodyPr/>
                    <a:lstStyle/>
                    <a:p>
                      <a:pPr algn="ctr">
                        <a:lnSpc>
                          <a:spcPct val="100000"/>
                        </a:lnSpc>
                        <a:spcBef>
                          <a:spcPts val="1200"/>
                        </a:spcBef>
                        <a:spcAft>
                          <a:spcPts val="0"/>
                        </a:spcAft>
                      </a:pPr>
                      <a:r>
                        <a:rPr lang="es-ES" sz="1100">
                          <a:effectLst/>
                        </a:rPr>
                        <a:t>may-10</a:t>
                      </a:r>
                      <a:endParaRPr lang="es-ES" sz="1100">
                        <a:effectLst/>
                        <a:latin typeface="Times New Roman"/>
                        <a:ea typeface="Calibri"/>
                      </a:endParaRPr>
                    </a:p>
                  </a:txBody>
                  <a:tcPr marL="41252" marR="41252" marT="0" marB="0" anchor="b"/>
                </a:tc>
                <a:tc>
                  <a:txBody>
                    <a:bodyPr/>
                    <a:lstStyle/>
                    <a:p>
                      <a:pPr algn="l">
                        <a:lnSpc>
                          <a:spcPct val="100000"/>
                        </a:lnSpc>
                        <a:spcBef>
                          <a:spcPts val="1200"/>
                        </a:spcBef>
                        <a:spcAft>
                          <a:spcPts val="0"/>
                        </a:spcAft>
                      </a:pPr>
                      <a:r>
                        <a:rPr lang="es-ES" sz="1100">
                          <a:effectLst/>
                        </a:rPr>
                        <a:t>            59.846.899   </a:t>
                      </a:r>
                      <a:endParaRPr lang="es-ES" sz="1100">
                        <a:effectLst/>
                        <a:latin typeface="Times New Roman"/>
                        <a:ea typeface="Calibri"/>
                      </a:endParaRPr>
                    </a:p>
                  </a:txBody>
                  <a:tcPr marL="41252" marR="41252" marT="0" marB="0" anchor="b"/>
                </a:tc>
              </a:tr>
              <a:tr h="250960">
                <a:tc>
                  <a:txBody>
                    <a:bodyPr/>
                    <a:lstStyle/>
                    <a:p>
                      <a:pPr algn="ctr">
                        <a:lnSpc>
                          <a:spcPct val="100000"/>
                        </a:lnSpc>
                        <a:spcBef>
                          <a:spcPts val="1200"/>
                        </a:spcBef>
                        <a:spcAft>
                          <a:spcPts val="0"/>
                        </a:spcAft>
                      </a:pPr>
                      <a:r>
                        <a:rPr lang="es-ES" sz="1100">
                          <a:effectLst/>
                        </a:rPr>
                        <a:t>jun-10</a:t>
                      </a:r>
                      <a:endParaRPr lang="es-ES" sz="1100">
                        <a:effectLst/>
                        <a:latin typeface="Times New Roman"/>
                        <a:ea typeface="Calibri"/>
                      </a:endParaRPr>
                    </a:p>
                  </a:txBody>
                  <a:tcPr marL="41252" marR="41252" marT="0" marB="0" anchor="b"/>
                </a:tc>
                <a:tc>
                  <a:txBody>
                    <a:bodyPr/>
                    <a:lstStyle/>
                    <a:p>
                      <a:pPr algn="l">
                        <a:lnSpc>
                          <a:spcPct val="100000"/>
                        </a:lnSpc>
                        <a:spcBef>
                          <a:spcPts val="1200"/>
                        </a:spcBef>
                        <a:spcAft>
                          <a:spcPts val="0"/>
                        </a:spcAft>
                      </a:pPr>
                      <a:r>
                        <a:rPr lang="es-ES" sz="1100">
                          <a:effectLst/>
                        </a:rPr>
                        <a:t>            56.930.934   </a:t>
                      </a:r>
                      <a:endParaRPr lang="es-ES" sz="1100">
                        <a:effectLst/>
                        <a:latin typeface="Times New Roman"/>
                        <a:ea typeface="Calibri"/>
                      </a:endParaRPr>
                    </a:p>
                  </a:txBody>
                  <a:tcPr marL="41252" marR="41252" marT="0" marB="0" anchor="b"/>
                </a:tc>
              </a:tr>
              <a:tr h="250960">
                <a:tc>
                  <a:txBody>
                    <a:bodyPr/>
                    <a:lstStyle/>
                    <a:p>
                      <a:pPr algn="ctr">
                        <a:lnSpc>
                          <a:spcPct val="100000"/>
                        </a:lnSpc>
                        <a:spcBef>
                          <a:spcPts val="1200"/>
                        </a:spcBef>
                        <a:spcAft>
                          <a:spcPts val="0"/>
                        </a:spcAft>
                      </a:pPr>
                      <a:r>
                        <a:rPr lang="es-ES" sz="1100">
                          <a:effectLst/>
                        </a:rPr>
                        <a:t>jul-10</a:t>
                      </a:r>
                      <a:endParaRPr lang="es-ES" sz="1100">
                        <a:effectLst/>
                        <a:latin typeface="Times New Roman"/>
                        <a:ea typeface="Calibri"/>
                      </a:endParaRPr>
                    </a:p>
                  </a:txBody>
                  <a:tcPr marL="41252" marR="41252" marT="0" marB="0" anchor="b"/>
                </a:tc>
                <a:tc>
                  <a:txBody>
                    <a:bodyPr/>
                    <a:lstStyle/>
                    <a:p>
                      <a:pPr algn="l">
                        <a:lnSpc>
                          <a:spcPct val="100000"/>
                        </a:lnSpc>
                        <a:spcBef>
                          <a:spcPts val="1200"/>
                        </a:spcBef>
                        <a:spcAft>
                          <a:spcPts val="0"/>
                        </a:spcAft>
                      </a:pPr>
                      <a:r>
                        <a:rPr lang="es-ES" sz="1100">
                          <a:effectLst/>
                        </a:rPr>
                        <a:t>            74.717.626   </a:t>
                      </a:r>
                      <a:endParaRPr lang="es-ES" sz="1100">
                        <a:effectLst/>
                        <a:latin typeface="Times New Roman"/>
                        <a:ea typeface="Calibri"/>
                      </a:endParaRPr>
                    </a:p>
                  </a:txBody>
                  <a:tcPr marL="41252" marR="41252" marT="0" marB="0" anchor="b"/>
                </a:tc>
              </a:tr>
              <a:tr h="250960">
                <a:tc>
                  <a:txBody>
                    <a:bodyPr/>
                    <a:lstStyle/>
                    <a:p>
                      <a:pPr algn="ctr">
                        <a:lnSpc>
                          <a:spcPct val="100000"/>
                        </a:lnSpc>
                        <a:spcBef>
                          <a:spcPts val="1200"/>
                        </a:spcBef>
                        <a:spcAft>
                          <a:spcPts val="0"/>
                        </a:spcAft>
                      </a:pPr>
                      <a:r>
                        <a:rPr lang="es-ES" sz="1100">
                          <a:effectLst/>
                        </a:rPr>
                        <a:t>ago-10</a:t>
                      </a:r>
                      <a:endParaRPr lang="es-ES" sz="1100">
                        <a:effectLst/>
                        <a:latin typeface="Times New Roman"/>
                        <a:ea typeface="Calibri"/>
                      </a:endParaRPr>
                    </a:p>
                  </a:txBody>
                  <a:tcPr marL="41252" marR="41252" marT="0" marB="0" anchor="b"/>
                </a:tc>
                <a:tc>
                  <a:txBody>
                    <a:bodyPr/>
                    <a:lstStyle/>
                    <a:p>
                      <a:pPr algn="l">
                        <a:lnSpc>
                          <a:spcPct val="100000"/>
                        </a:lnSpc>
                        <a:spcBef>
                          <a:spcPts val="1200"/>
                        </a:spcBef>
                        <a:spcAft>
                          <a:spcPts val="0"/>
                        </a:spcAft>
                      </a:pPr>
                      <a:r>
                        <a:rPr lang="es-ES" sz="1100">
                          <a:effectLst/>
                        </a:rPr>
                        <a:t>            67.016.917   </a:t>
                      </a:r>
                      <a:endParaRPr lang="es-ES" sz="1100">
                        <a:effectLst/>
                        <a:latin typeface="Times New Roman"/>
                        <a:ea typeface="Calibri"/>
                      </a:endParaRPr>
                    </a:p>
                  </a:txBody>
                  <a:tcPr marL="41252" marR="41252" marT="0" marB="0" anchor="b"/>
                </a:tc>
              </a:tr>
              <a:tr h="250960">
                <a:tc>
                  <a:txBody>
                    <a:bodyPr/>
                    <a:lstStyle/>
                    <a:p>
                      <a:pPr algn="ctr">
                        <a:lnSpc>
                          <a:spcPct val="100000"/>
                        </a:lnSpc>
                        <a:spcBef>
                          <a:spcPts val="1200"/>
                        </a:spcBef>
                        <a:spcAft>
                          <a:spcPts val="0"/>
                        </a:spcAft>
                      </a:pPr>
                      <a:r>
                        <a:rPr lang="es-ES" sz="1100">
                          <a:effectLst/>
                        </a:rPr>
                        <a:t>sep-10</a:t>
                      </a:r>
                      <a:endParaRPr lang="es-ES" sz="1100">
                        <a:effectLst/>
                        <a:latin typeface="Times New Roman"/>
                        <a:ea typeface="Calibri"/>
                      </a:endParaRPr>
                    </a:p>
                  </a:txBody>
                  <a:tcPr marL="41252" marR="41252" marT="0" marB="0" anchor="b"/>
                </a:tc>
                <a:tc>
                  <a:txBody>
                    <a:bodyPr/>
                    <a:lstStyle/>
                    <a:p>
                      <a:pPr algn="l">
                        <a:lnSpc>
                          <a:spcPct val="100000"/>
                        </a:lnSpc>
                        <a:spcBef>
                          <a:spcPts val="1200"/>
                        </a:spcBef>
                        <a:spcAft>
                          <a:spcPts val="0"/>
                        </a:spcAft>
                      </a:pPr>
                      <a:r>
                        <a:rPr lang="es-ES" sz="1100">
                          <a:effectLst/>
                        </a:rPr>
                        <a:t>            70.326.816   </a:t>
                      </a:r>
                      <a:endParaRPr lang="es-ES" sz="1100">
                        <a:effectLst/>
                        <a:latin typeface="Times New Roman"/>
                        <a:ea typeface="Calibri"/>
                      </a:endParaRPr>
                    </a:p>
                  </a:txBody>
                  <a:tcPr marL="41252" marR="41252" marT="0" marB="0" anchor="b"/>
                </a:tc>
              </a:tr>
              <a:tr h="250960">
                <a:tc>
                  <a:txBody>
                    <a:bodyPr/>
                    <a:lstStyle/>
                    <a:p>
                      <a:pPr algn="ctr">
                        <a:lnSpc>
                          <a:spcPct val="100000"/>
                        </a:lnSpc>
                        <a:spcBef>
                          <a:spcPts val="1200"/>
                        </a:spcBef>
                        <a:spcAft>
                          <a:spcPts val="0"/>
                        </a:spcAft>
                      </a:pPr>
                      <a:r>
                        <a:rPr lang="es-ES" sz="1100">
                          <a:effectLst/>
                        </a:rPr>
                        <a:t>oct-10</a:t>
                      </a:r>
                      <a:endParaRPr lang="es-ES" sz="1100">
                        <a:effectLst/>
                        <a:latin typeface="Times New Roman"/>
                        <a:ea typeface="Calibri"/>
                      </a:endParaRPr>
                    </a:p>
                  </a:txBody>
                  <a:tcPr marL="41252" marR="41252" marT="0" marB="0" anchor="b"/>
                </a:tc>
                <a:tc>
                  <a:txBody>
                    <a:bodyPr/>
                    <a:lstStyle/>
                    <a:p>
                      <a:pPr algn="l">
                        <a:lnSpc>
                          <a:spcPct val="100000"/>
                        </a:lnSpc>
                        <a:spcBef>
                          <a:spcPts val="1200"/>
                        </a:spcBef>
                        <a:spcAft>
                          <a:spcPts val="0"/>
                        </a:spcAft>
                      </a:pPr>
                      <a:r>
                        <a:rPr lang="es-ES" sz="1100">
                          <a:effectLst/>
                        </a:rPr>
                        <a:t>            89.110.584   </a:t>
                      </a:r>
                      <a:endParaRPr lang="es-ES" sz="1100">
                        <a:effectLst/>
                        <a:latin typeface="Times New Roman"/>
                        <a:ea typeface="Calibri"/>
                      </a:endParaRPr>
                    </a:p>
                  </a:txBody>
                  <a:tcPr marL="41252" marR="41252" marT="0" marB="0" anchor="b"/>
                </a:tc>
              </a:tr>
              <a:tr h="250960">
                <a:tc>
                  <a:txBody>
                    <a:bodyPr/>
                    <a:lstStyle/>
                    <a:p>
                      <a:pPr algn="ctr">
                        <a:lnSpc>
                          <a:spcPct val="100000"/>
                        </a:lnSpc>
                        <a:spcBef>
                          <a:spcPts val="1200"/>
                        </a:spcBef>
                        <a:spcAft>
                          <a:spcPts val="0"/>
                        </a:spcAft>
                      </a:pPr>
                      <a:r>
                        <a:rPr lang="es-ES" sz="1100">
                          <a:effectLst/>
                        </a:rPr>
                        <a:t>nov-10</a:t>
                      </a:r>
                      <a:endParaRPr lang="es-ES" sz="1100">
                        <a:effectLst/>
                        <a:latin typeface="Times New Roman"/>
                        <a:ea typeface="Calibri"/>
                      </a:endParaRPr>
                    </a:p>
                  </a:txBody>
                  <a:tcPr marL="41252" marR="41252" marT="0" marB="0" anchor="b"/>
                </a:tc>
                <a:tc>
                  <a:txBody>
                    <a:bodyPr/>
                    <a:lstStyle/>
                    <a:p>
                      <a:pPr algn="l">
                        <a:lnSpc>
                          <a:spcPct val="100000"/>
                        </a:lnSpc>
                        <a:spcBef>
                          <a:spcPts val="1200"/>
                        </a:spcBef>
                        <a:spcAft>
                          <a:spcPts val="0"/>
                        </a:spcAft>
                      </a:pPr>
                      <a:r>
                        <a:rPr lang="es-ES" sz="1100">
                          <a:effectLst/>
                        </a:rPr>
                        <a:t>            57.997.808   </a:t>
                      </a:r>
                      <a:endParaRPr lang="es-ES" sz="1100">
                        <a:effectLst/>
                        <a:latin typeface="Times New Roman"/>
                        <a:ea typeface="Calibri"/>
                      </a:endParaRPr>
                    </a:p>
                  </a:txBody>
                  <a:tcPr marL="41252" marR="41252" marT="0" marB="0" anchor="b"/>
                </a:tc>
              </a:tr>
              <a:tr h="250960">
                <a:tc>
                  <a:txBody>
                    <a:bodyPr/>
                    <a:lstStyle/>
                    <a:p>
                      <a:pPr algn="ctr">
                        <a:lnSpc>
                          <a:spcPct val="100000"/>
                        </a:lnSpc>
                        <a:spcBef>
                          <a:spcPts val="1200"/>
                        </a:spcBef>
                        <a:spcAft>
                          <a:spcPts val="0"/>
                        </a:spcAft>
                      </a:pPr>
                      <a:r>
                        <a:rPr lang="es-ES" sz="1100">
                          <a:effectLst/>
                        </a:rPr>
                        <a:t>dic-10</a:t>
                      </a:r>
                      <a:endParaRPr lang="es-ES" sz="1100">
                        <a:effectLst/>
                        <a:latin typeface="Times New Roman"/>
                        <a:ea typeface="Calibri"/>
                      </a:endParaRPr>
                    </a:p>
                  </a:txBody>
                  <a:tcPr marL="41252" marR="41252" marT="0" marB="0" anchor="b"/>
                </a:tc>
                <a:tc>
                  <a:txBody>
                    <a:bodyPr/>
                    <a:lstStyle/>
                    <a:p>
                      <a:pPr algn="l">
                        <a:lnSpc>
                          <a:spcPct val="100000"/>
                        </a:lnSpc>
                        <a:spcBef>
                          <a:spcPts val="1200"/>
                        </a:spcBef>
                        <a:spcAft>
                          <a:spcPts val="0"/>
                        </a:spcAft>
                      </a:pPr>
                      <a:r>
                        <a:rPr lang="es-ES" sz="1100">
                          <a:effectLst/>
                        </a:rPr>
                        <a:t>             5.624.548   </a:t>
                      </a:r>
                      <a:endParaRPr lang="es-ES" sz="1100">
                        <a:effectLst/>
                        <a:latin typeface="Times New Roman"/>
                        <a:ea typeface="Calibri"/>
                      </a:endParaRPr>
                    </a:p>
                  </a:txBody>
                  <a:tcPr marL="41252" marR="41252" marT="0" marB="0" anchor="b"/>
                </a:tc>
              </a:tr>
              <a:tr h="250960">
                <a:tc>
                  <a:txBody>
                    <a:bodyPr/>
                    <a:lstStyle/>
                    <a:p>
                      <a:pPr algn="l">
                        <a:lnSpc>
                          <a:spcPct val="100000"/>
                        </a:lnSpc>
                        <a:spcBef>
                          <a:spcPts val="1200"/>
                        </a:spcBef>
                        <a:spcAft>
                          <a:spcPts val="0"/>
                        </a:spcAft>
                      </a:pPr>
                      <a:r>
                        <a:rPr lang="es-ES" sz="1100">
                          <a:effectLst/>
                        </a:rPr>
                        <a:t>Promedio</a:t>
                      </a:r>
                      <a:endParaRPr lang="es-ES" sz="1100">
                        <a:effectLst/>
                        <a:latin typeface="Times New Roman"/>
                        <a:ea typeface="Calibri"/>
                      </a:endParaRPr>
                    </a:p>
                  </a:txBody>
                  <a:tcPr marL="41252" marR="41252" marT="0" marB="0" anchor="b"/>
                </a:tc>
                <a:tc>
                  <a:txBody>
                    <a:bodyPr/>
                    <a:lstStyle/>
                    <a:p>
                      <a:pPr algn="r">
                        <a:lnSpc>
                          <a:spcPct val="100000"/>
                        </a:lnSpc>
                        <a:spcBef>
                          <a:spcPts val="1200"/>
                        </a:spcBef>
                        <a:spcAft>
                          <a:spcPts val="0"/>
                        </a:spcAft>
                      </a:pPr>
                      <a:r>
                        <a:rPr lang="es-ES" sz="1100">
                          <a:effectLst/>
                        </a:rPr>
                        <a:t>            56.081.714   </a:t>
                      </a:r>
                      <a:endParaRPr lang="es-ES" sz="1100">
                        <a:effectLst/>
                        <a:latin typeface="Times New Roman"/>
                        <a:ea typeface="Calibri"/>
                      </a:endParaRPr>
                    </a:p>
                  </a:txBody>
                  <a:tcPr marL="41252" marR="41252" marT="0" marB="0" anchor="b"/>
                </a:tc>
              </a:tr>
              <a:tr h="501919">
                <a:tc>
                  <a:txBody>
                    <a:bodyPr/>
                    <a:lstStyle/>
                    <a:p>
                      <a:pPr algn="l">
                        <a:lnSpc>
                          <a:spcPct val="100000"/>
                        </a:lnSpc>
                        <a:spcBef>
                          <a:spcPts val="1200"/>
                        </a:spcBef>
                        <a:spcAft>
                          <a:spcPts val="0"/>
                        </a:spcAft>
                      </a:pPr>
                      <a:r>
                        <a:rPr lang="es-ES" sz="1100">
                          <a:effectLst/>
                        </a:rPr>
                        <a:t>Varianza</a:t>
                      </a:r>
                      <a:endParaRPr lang="es-ES" sz="1100">
                        <a:effectLst/>
                        <a:latin typeface="Times New Roman"/>
                        <a:ea typeface="Calibri"/>
                      </a:endParaRPr>
                    </a:p>
                  </a:txBody>
                  <a:tcPr marL="41252" marR="41252" marT="0" marB="0" anchor="b"/>
                </a:tc>
                <a:tc>
                  <a:txBody>
                    <a:bodyPr/>
                    <a:lstStyle/>
                    <a:p>
                      <a:pPr algn="r">
                        <a:lnSpc>
                          <a:spcPct val="100000"/>
                        </a:lnSpc>
                        <a:spcBef>
                          <a:spcPts val="1200"/>
                        </a:spcBef>
                        <a:spcAft>
                          <a:spcPts val="0"/>
                        </a:spcAft>
                      </a:pPr>
                      <a:r>
                        <a:rPr lang="es-ES" sz="1100" dirty="0">
                          <a:effectLst/>
                        </a:rPr>
                        <a:t>426.283.499.002.611</a:t>
                      </a:r>
                      <a:endParaRPr lang="es-ES" sz="1100" dirty="0">
                        <a:effectLst/>
                        <a:latin typeface="Times New Roman"/>
                        <a:ea typeface="Calibri"/>
                      </a:endParaRPr>
                    </a:p>
                  </a:txBody>
                  <a:tcPr marL="41252" marR="41252" marT="0" marB="0" anchor="b"/>
                </a:tc>
              </a:tr>
            </a:tbl>
          </a:graphicData>
        </a:graphic>
      </p:graphicFrame>
      <p:graphicFrame>
        <p:nvGraphicFramePr>
          <p:cNvPr id="10" name="9 Gráfico"/>
          <p:cNvGraphicFramePr/>
          <p:nvPr>
            <p:extLst>
              <p:ext uri="{D42A27DB-BD31-4B8C-83A1-F6EECF244321}">
                <p14:modId xmlns:p14="http://schemas.microsoft.com/office/powerpoint/2010/main" val="415000451"/>
              </p:ext>
            </p:extLst>
          </p:nvPr>
        </p:nvGraphicFramePr>
        <p:xfrm>
          <a:off x="3419872" y="4005064"/>
          <a:ext cx="5328591" cy="260806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984674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755576" y="404664"/>
            <a:ext cx="7467600" cy="778098"/>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s-ES" sz="3200" dirty="0" err="1" smtClean="0"/>
              <a:t>Backtesting</a:t>
            </a:r>
            <a:r>
              <a:rPr lang="es-ES" sz="3200" dirty="0" smtClean="0"/>
              <a:t> Modelo Miller y </a:t>
            </a:r>
            <a:r>
              <a:rPr lang="es-ES" sz="3200" dirty="0" err="1" smtClean="0"/>
              <a:t>Orr</a:t>
            </a:r>
            <a:r>
              <a:rPr lang="es-ES" sz="3200" dirty="0" smtClean="0"/>
              <a:t> 2011</a:t>
            </a:r>
            <a:endParaRPr lang="es-ES" sz="3200" dirty="0"/>
          </a:p>
        </p:txBody>
      </p:sp>
      <p:graphicFrame>
        <p:nvGraphicFramePr>
          <p:cNvPr id="5" name="4 Tabla"/>
          <p:cNvGraphicFramePr>
            <a:graphicFrameLocks noGrp="1"/>
          </p:cNvGraphicFramePr>
          <p:nvPr>
            <p:extLst>
              <p:ext uri="{D42A27DB-BD31-4B8C-83A1-F6EECF244321}">
                <p14:modId xmlns:p14="http://schemas.microsoft.com/office/powerpoint/2010/main" val="160319547"/>
              </p:ext>
            </p:extLst>
          </p:nvPr>
        </p:nvGraphicFramePr>
        <p:xfrm>
          <a:off x="4220358" y="1406142"/>
          <a:ext cx="4104456" cy="1371600"/>
        </p:xfrm>
        <a:graphic>
          <a:graphicData uri="http://schemas.openxmlformats.org/drawingml/2006/table">
            <a:tbl>
              <a:tblPr firstRow="1" firstCol="1" bandRow="1">
                <a:tableStyleId>{22838BEF-8BB2-4498-84A7-C5851F593DF1}</a:tableStyleId>
              </a:tblPr>
              <a:tblGrid>
                <a:gridCol w="2178773"/>
                <a:gridCol w="1925683"/>
              </a:tblGrid>
              <a:tr h="171450">
                <a:tc>
                  <a:txBody>
                    <a:bodyPr/>
                    <a:lstStyle/>
                    <a:p>
                      <a:pPr algn="l">
                        <a:lnSpc>
                          <a:spcPct val="150000"/>
                        </a:lnSpc>
                        <a:spcBef>
                          <a:spcPts val="1200"/>
                        </a:spcBef>
                        <a:spcAft>
                          <a:spcPts val="0"/>
                        </a:spcAft>
                      </a:pPr>
                      <a:r>
                        <a:rPr lang="es-ES" sz="1200" dirty="0">
                          <a:effectLst/>
                        </a:rPr>
                        <a:t>Datos Mensuales:</a:t>
                      </a:r>
                      <a:endParaRPr lang="es-ES" sz="1200" dirty="0">
                        <a:effectLst/>
                        <a:latin typeface="Times New Roman"/>
                        <a:ea typeface="Calibri"/>
                      </a:endParaRPr>
                    </a:p>
                  </a:txBody>
                  <a:tcPr marL="44450" marR="44450" marT="0" marB="0" anchor="b"/>
                </a:tc>
                <a:tc>
                  <a:txBody>
                    <a:bodyPr/>
                    <a:lstStyle/>
                    <a:p>
                      <a:pPr algn="ctr">
                        <a:lnSpc>
                          <a:spcPct val="150000"/>
                        </a:lnSpc>
                        <a:spcBef>
                          <a:spcPts val="1200"/>
                        </a:spcBef>
                        <a:spcAft>
                          <a:spcPts val="0"/>
                        </a:spcAft>
                      </a:pPr>
                      <a:r>
                        <a:rPr lang="es-ES" sz="1200" dirty="0">
                          <a:effectLst/>
                        </a:rPr>
                        <a:t>2011</a:t>
                      </a:r>
                      <a:endParaRPr lang="es-ES" sz="1200" dirty="0">
                        <a:effectLst/>
                        <a:latin typeface="Times New Roman"/>
                        <a:ea typeface="Calibri"/>
                      </a:endParaRPr>
                    </a:p>
                  </a:txBody>
                  <a:tcPr marL="44450" marR="44450" marT="0" marB="0" anchor="b"/>
                </a:tc>
              </a:tr>
              <a:tr h="161925">
                <a:tc>
                  <a:txBody>
                    <a:bodyPr/>
                    <a:lstStyle/>
                    <a:p>
                      <a:pPr algn="l">
                        <a:lnSpc>
                          <a:spcPct val="150000"/>
                        </a:lnSpc>
                        <a:spcBef>
                          <a:spcPts val="1200"/>
                        </a:spcBef>
                        <a:spcAft>
                          <a:spcPts val="0"/>
                        </a:spcAft>
                      </a:pPr>
                      <a:r>
                        <a:rPr lang="es-ES" sz="1200">
                          <a:effectLst/>
                        </a:rPr>
                        <a:t>Costo fijo Mensual</a:t>
                      </a:r>
                      <a:endParaRPr lang="es-ES" sz="1200">
                        <a:effectLst/>
                        <a:latin typeface="Times New Roman"/>
                        <a:ea typeface="Calibri"/>
                      </a:endParaRPr>
                    </a:p>
                  </a:txBody>
                  <a:tcPr marL="44450" marR="44450" marT="0" marB="0" anchor="b"/>
                </a:tc>
                <a:tc>
                  <a:txBody>
                    <a:bodyPr/>
                    <a:lstStyle/>
                    <a:p>
                      <a:pPr algn="r">
                        <a:lnSpc>
                          <a:spcPct val="150000"/>
                        </a:lnSpc>
                        <a:spcBef>
                          <a:spcPts val="1200"/>
                        </a:spcBef>
                        <a:spcAft>
                          <a:spcPts val="0"/>
                        </a:spcAft>
                      </a:pPr>
                      <a:r>
                        <a:rPr lang="es-ES" sz="1200" dirty="0">
                          <a:effectLst/>
                        </a:rPr>
                        <a:t>                     11.500   </a:t>
                      </a:r>
                      <a:endParaRPr lang="es-ES" sz="1200" dirty="0">
                        <a:effectLst/>
                        <a:latin typeface="Times New Roman"/>
                        <a:ea typeface="Calibri"/>
                      </a:endParaRPr>
                    </a:p>
                  </a:txBody>
                  <a:tcPr marL="44450" marR="44450" marT="0" marB="0" anchor="b"/>
                </a:tc>
              </a:tr>
              <a:tr h="161925">
                <a:tc>
                  <a:txBody>
                    <a:bodyPr/>
                    <a:lstStyle/>
                    <a:p>
                      <a:pPr algn="l">
                        <a:lnSpc>
                          <a:spcPct val="150000"/>
                        </a:lnSpc>
                        <a:spcBef>
                          <a:spcPts val="1200"/>
                        </a:spcBef>
                        <a:spcAft>
                          <a:spcPts val="0"/>
                        </a:spcAft>
                      </a:pPr>
                      <a:r>
                        <a:rPr lang="es-ES" sz="1200">
                          <a:effectLst/>
                        </a:rPr>
                        <a:t>Tasa de Interés Mensual</a:t>
                      </a:r>
                      <a:endParaRPr lang="es-ES" sz="1200">
                        <a:effectLst/>
                        <a:latin typeface="Times New Roman"/>
                        <a:ea typeface="Calibri"/>
                      </a:endParaRPr>
                    </a:p>
                  </a:txBody>
                  <a:tcPr marL="44450" marR="44450" marT="0" marB="0" anchor="b"/>
                </a:tc>
                <a:tc>
                  <a:txBody>
                    <a:bodyPr/>
                    <a:lstStyle/>
                    <a:p>
                      <a:pPr algn="r">
                        <a:lnSpc>
                          <a:spcPct val="150000"/>
                        </a:lnSpc>
                        <a:spcBef>
                          <a:spcPts val="1200"/>
                        </a:spcBef>
                        <a:spcAft>
                          <a:spcPts val="0"/>
                        </a:spcAft>
                      </a:pPr>
                      <a:r>
                        <a:rPr lang="es-ES" sz="1200" dirty="0">
                          <a:effectLst/>
                        </a:rPr>
                        <a:t>0,228%</a:t>
                      </a:r>
                      <a:endParaRPr lang="es-ES" sz="1200" dirty="0">
                        <a:effectLst/>
                        <a:latin typeface="Times New Roman"/>
                        <a:ea typeface="Calibri"/>
                      </a:endParaRPr>
                    </a:p>
                  </a:txBody>
                  <a:tcPr marL="44450" marR="44450" marT="0" marB="0" anchor="b"/>
                </a:tc>
              </a:tr>
              <a:tr h="161925">
                <a:tc>
                  <a:txBody>
                    <a:bodyPr/>
                    <a:lstStyle/>
                    <a:p>
                      <a:pPr algn="l">
                        <a:lnSpc>
                          <a:spcPct val="150000"/>
                        </a:lnSpc>
                        <a:spcBef>
                          <a:spcPts val="1200"/>
                        </a:spcBef>
                        <a:spcAft>
                          <a:spcPts val="0"/>
                        </a:spcAft>
                      </a:pPr>
                      <a:r>
                        <a:rPr lang="es-ES" sz="1200">
                          <a:effectLst/>
                        </a:rPr>
                        <a:t>Varianza de Flujos netos</a:t>
                      </a:r>
                      <a:endParaRPr lang="es-ES" sz="1200">
                        <a:effectLst/>
                        <a:latin typeface="Times New Roman"/>
                        <a:ea typeface="Calibri"/>
                      </a:endParaRPr>
                    </a:p>
                  </a:txBody>
                  <a:tcPr marL="44450" marR="44450" marT="0" marB="0" anchor="b"/>
                </a:tc>
                <a:tc>
                  <a:txBody>
                    <a:bodyPr/>
                    <a:lstStyle/>
                    <a:p>
                      <a:pPr algn="r">
                        <a:lnSpc>
                          <a:spcPct val="150000"/>
                        </a:lnSpc>
                        <a:spcBef>
                          <a:spcPts val="1200"/>
                        </a:spcBef>
                        <a:spcAft>
                          <a:spcPts val="0"/>
                        </a:spcAft>
                      </a:pPr>
                      <a:r>
                        <a:rPr lang="es-ES" sz="1200" dirty="0">
                          <a:effectLst/>
                        </a:rPr>
                        <a:t>2.646.009.800.666.040</a:t>
                      </a:r>
                      <a:endParaRPr lang="es-ES" sz="1200" dirty="0">
                        <a:effectLst/>
                        <a:latin typeface="Times New Roman"/>
                        <a:ea typeface="Calibri"/>
                      </a:endParaRPr>
                    </a:p>
                  </a:txBody>
                  <a:tcPr marL="44450" marR="44450" marT="0" marB="0" anchor="b"/>
                </a:tc>
              </a:tr>
              <a:tr h="161925">
                <a:tc>
                  <a:txBody>
                    <a:bodyPr/>
                    <a:lstStyle/>
                    <a:p>
                      <a:pPr algn="l">
                        <a:lnSpc>
                          <a:spcPct val="150000"/>
                        </a:lnSpc>
                        <a:spcBef>
                          <a:spcPts val="1200"/>
                        </a:spcBef>
                        <a:spcAft>
                          <a:spcPts val="0"/>
                        </a:spcAft>
                      </a:pPr>
                      <a:r>
                        <a:rPr lang="es-ES" sz="1200" dirty="0">
                          <a:effectLst/>
                        </a:rPr>
                        <a:t>Límite Inferior (L)</a:t>
                      </a:r>
                      <a:endParaRPr lang="es-ES" sz="1200" dirty="0">
                        <a:effectLst/>
                        <a:latin typeface="Times New Roman"/>
                        <a:ea typeface="Calibri"/>
                      </a:endParaRPr>
                    </a:p>
                  </a:txBody>
                  <a:tcPr marL="44450" marR="44450" marT="0" marB="0" anchor="b"/>
                </a:tc>
                <a:tc>
                  <a:txBody>
                    <a:bodyPr/>
                    <a:lstStyle/>
                    <a:p>
                      <a:pPr algn="r">
                        <a:lnSpc>
                          <a:spcPct val="150000"/>
                        </a:lnSpc>
                        <a:spcBef>
                          <a:spcPts val="1200"/>
                        </a:spcBef>
                        <a:spcAft>
                          <a:spcPts val="0"/>
                        </a:spcAft>
                      </a:pPr>
                      <a:r>
                        <a:rPr lang="es-ES" sz="1200" dirty="0">
                          <a:effectLst/>
                        </a:rPr>
                        <a:t>              20.202.178   </a:t>
                      </a:r>
                      <a:endParaRPr lang="es-ES" sz="1200" dirty="0">
                        <a:effectLst/>
                        <a:latin typeface="Times New Roman"/>
                        <a:ea typeface="Calibri"/>
                      </a:endParaRPr>
                    </a:p>
                  </a:txBody>
                  <a:tcPr marL="44450" marR="44450" marT="0" marB="0" anchor="b"/>
                </a:tc>
              </a:tr>
            </a:tbl>
          </a:graphicData>
        </a:graphic>
      </p:graphicFrame>
      <mc:AlternateContent xmlns:mc="http://schemas.openxmlformats.org/markup-compatibility/2006" xmlns:a14="http://schemas.microsoft.com/office/drawing/2010/main">
        <mc:Choice Requires="a14">
          <p:sp>
            <p:nvSpPr>
              <p:cNvPr id="6" name="5 Rectángulo"/>
              <p:cNvSpPr/>
              <p:nvPr/>
            </p:nvSpPr>
            <p:spPr>
              <a:xfrm>
                <a:off x="4112346" y="3234942"/>
                <a:ext cx="1899814"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S" i="1">
                              <a:latin typeface="Cambria Math"/>
                            </a:rPr>
                          </m:ctrlPr>
                        </m:sSupPr>
                        <m:e>
                          <m:r>
                            <a:rPr lang="es-ES_tradnl" i="1">
                              <a:latin typeface="Cambria Math"/>
                            </a:rPr>
                            <m:t>𝑍</m:t>
                          </m:r>
                        </m:e>
                        <m:sup>
                          <m:r>
                            <a:rPr lang="es-ES_tradnl" i="1">
                              <a:latin typeface="Cambria Math"/>
                            </a:rPr>
                            <m:t>∗</m:t>
                          </m:r>
                        </m:sup>
                      </m:sSup>
                      <m:r>
                        <a:rPr lang="es-ES_tradnl" i="1">
                          <a:latin typeface="Cambria Math"/>
                        </a:rPr>
                        <m:t>=41.753.400</m:t>
                      </m:r>
                    </m:oMath>
                  </m:oMathPara>
                </a14:m>
                <a:endParaRPr lang="es-ES" dirty="0"/>
              </a:p>
            </p:txBody>
          </p:sp>
        </mc:Choice>
        <mc:Fallback xmlns="">
          <p:sp>
            <p:nvSpPr>
              <p:cNvPr id="6" name="5 Rectángulo"/>
              <p:cNvSpPr>
                <a:spLocks noRot="1" noChangeAspect="1" noMove="1" noResize="1" noEditPoints="1" noAdjustHandles="1" noChangeArrowheads="1" noChangeShapeType="1" noTextEdit="1"/>
              </p:cNvSpPr>
              <p:nvPr/>
            </p:nvSpPr>
            <p:spPr>
              <a:xfrm>
                <a:off x="4112346" y="3234942"/>
                <a:ext cx="1899814" cy="369332"/>
              </a:xfrm>
              <a:prstGeom prst="rect">
                <a:avLst/>
              </a:prstGeom>
              <a:blipFill rotWithShape="1">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6272586" y="3234942"/>
                <a:ext cx="1931875"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S" i="1">
                              <a:latin typeface="Cambria Math"/>
                            </a:rPr>
                          </m:ctrlPr>
                        </m:sSupPr>
                        <m:e>
                          <m:r>
                            <a:rPr lang="es-ES_tradnl" i="1">
                              <a:latin typeface="Cambria Math"/>
                            </a:rPr>
                            <m:t>𝐻</m:t>
                          </m:r>
                        </m:e>
                        <m:sup>
                          <m:r>
                            <a:rPr lang="es-ES_tradnl" i="1">
                              <a:latin typeface="Cambria Math"/>
                            </a:rPr>
                            <m:t>∗</m:t>
                          </m:r>
                        </m:sup>
                      </m:sSup>
                      <m:r>
                        <a:rPr lang="es-ES_tradnl" i="1">
                          <a:latin typeface="Cambria Math"/>
                        </a:rPr>
                        <m:t>=84.855.845</m:t>
                      </m:r>
                    </m:oMath>
                  </m:oMathPara>
                </a14:m>
                <a:endParaRPr lang="es-ES" dirty="0"/>
              </a:p>
            </p:txBody>
          </p:sp>
        </mc:Choice>
        <mc:Fallback xmlns="">
          <p:sp>
            <p:nvSpPr>
              <p:cNvPr id="7" name="6 Rectángulo"/>
              <p:cNvSpPr>
                <a:spLocks noRot="1" noChangeAspect="1" noMove="1" noResize="1" noEditPoints="1" noAdjustHandles="1" noChangeArrowheads="1" noChangeShapeType="1" noTextEdit="1"/>
              </p:cNvSpPr>
              <p:nvPr/>
            </p:nvSpPr>
            <p:spPr>
              <a:xfrm>
                <a:off x="6272586" y="3234942"/>
                <a:ext cx="1931875" cy="369332"/>
              </a:xfrm>
              <a:prstGeom prst="rect">
                <a:avLst/>
              </a:prstGeom>
              <a:blipFill rotWithShape="1">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4452216" y="3811006"/>
                <a:ext cx="3640740"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S_tradnl" i="1">
                          <a:latin typeface="Cambria Math"/>
                        </a:rPr>
                        <m:t>𝐸𝑓𝑒𝑐𝑡𝑖𝑣𝑜</m:t>
                      </m:r>
                      <m:r>
                        <a:rPr lang="es-ES_tradnl" i="1">
                          <a:latin typeface="Cambria Math"/>
                        </a:rPr>
                        <m:t> </m:t>
                      </m:r>
                      <m:r>
                        <a:rPr lang="es-ES_tradnl" i="1">
                          <a:latin typeface="Cambria Math"/>
                        </a:rPr>
                        <m:t>𝑃𝑟𝑜𝑚𝑒𝑑𝑖𝑜</m:t>
                      </m:r>
                      <m:r>
                        <a:rPr lang="es-ES_tradnl" i="1">
                          <a:latin typeface="Cambria Math"/>
                        </a:rPr>
                        <m:t>=48.937.141</m:t>
                      </m:r>
                    </m:oMath>
                  </m:oMathPara>
                </a14:m>
                <a:endParaRPr lang="es-ES" dirty="0"/>
              </a:p>
            </p:txBody>
          </p:sp>
        </mc:Choice>
        <mc:Fallback xmlns="">
          <p:sp>
            <p:nvSpPr>
              <p:cNvPr id="8" name="7 Rectángulo"/>
              <p:cNvSpPr>
                <a:spLocks noRot="1" noChangeAspect="1" noMove="1" noResize="1" noEditPoints="1" noAdjustHandles="1" noChangeArrowheads="1" noChangeShapeType="1" noTextEdit="1"/>
              </p:cNvSpPr>
              <p:nvPr/>
            </p:nvSpPr>
            <p:spPr>
              <a:xfrm>
                <a:off x="4452216" y="3811006"/>
                <a:ext cx="3640740" cy="369332"/>
              </a:xfrm>
              <a:prstGeom prst="rect">
                <a:avLst/>
              </a:prstGeom>
              <a:blipFill rotWithShape="1">
                <a:blip r:embed="rId4"/>
                <a:stretch>
                  <a:fillRect/>
                </a:stretch>
              </a:blipFill>
            </p:spPr>
            <p:txBody>
              <a:bodyPr/>
              <a:lstStyle/>
              <a:p>
                <a:r>
                  <a:rPr lang="es-ES">
                    <a:noFill/>
                  </a:rPr>
                  <a:t> </a:t>
                </a:r>
              </a:p>
            </p:txBody>
          </p:sp>
        </mc:Fallback>
      </mc:AlternateContent>
      <p:graphicFrame>
        <p:nvGraphicFramePr>
          <p:cNvPr id="9" name="8 Tabla"/>
          <p:cNvGraphicFramePr>
            <a:graphicFrameLocks noGrp="1"/>
          </p:cNvGraphicFramePr>
          <p:nvPr>
            <p:extLst>
              <p:ext uri="{D42A27DB-BD31-4B8C-83A1-F6EECF244321}">
                <p14:modId xmlns:p14="http://schemas.microsoft.com/office/powerpoint/2010/main" val="248774329"/>
              </p:ext>
            </p:extLst>
          </p:nvPr>
        </p:nvGraphicFramePr>
        <p:xfrm>
          <a:off x="323528" y="1541203"/>
          <a:ext cx="3024336" cy="3787098"/>
        </p:xfrm>
        <a:graphic>
          <a:graphicData uri="http://schemas.openxmlformats.org/drawingml/2006/table">
            <a:tbl>
              <a:tblPr firstRow="1" firstCol="1" bandRow="1">
                <a:tableStyleId>{FABFCF23-3B69-468F-B69F-88F6DE6A72F2}</a:tableStyleId>
              </a:tblPr>
              <a:tblGrid>
                <a:gridCol w="1152127"/>
                <a:gridCol w="1872209"/>
              </a:tblGrid>
              <a:tr h="197662">
                <a:tc>
                  <a:txBody>
                    <a:bodyPr/>
                    <a:lstStyle/>
                    <a:p>
                      <a:pPr algn="ctr">
                        <a:lnSpc>
                          <a:spcPct val="150000"/>
                        </a:lnSpc>
                        <a:spcBef>
                          <a:spcPts val="1200"/>
                        </a:spcBef>
                        <a:spcAft>
                          <a:spcPts val="0"/>
                        </a:spcAft>
                      </a:pPr>
                      <a:r>
                        <a:rPr lang="es-ES" sz="1100" dirty="0">
                          <a:effectLst/>
                        </a:rPr>
                        <a:t>Meses</a:t>
                      </a:r>
                      <a:endParaRPr lang="es-ES" sz="1100" dirty="0">
                        <a:effectLst/>
                        <a:latin typeface="Times New Roman"/>
                        <a:ea typeface="Calibri"/>
                      </a:endParaRPr>
                    </a:p>
                  </a:txBody>
                  <a:tcPr marL="34377" marR="34377" marT="0" marB="0" anchor="b"/>
                </a:tc>
                <a:tc>
                  <a:txBody>
                    <a:bodyPr/>
                    <a:lstStyle/>
                    <a:p>
                      <a:pPr algn="ctr">
                        <a:lnSpc>
                          <a:spcPct val="150000"/>
                        </a:lnSpc>
                        <a:spcBef>
                          <a:spcPts val="1200"/>
                        </a:spcBef>
                        <a:spcAft>
                          <a:spcPts val="0"/>
                        </a:spcAft>
                      </a:pPr>
                      <a:r>
                        <a:rPr lang="es-ES" sz="1100">
                          <a:effectLst/>
                        </a:rPr>
                        <a:t>Saldo de Efectivo</a:t>
                      </a:r>
                      <a:endParaRPr lang="es-ES" sz="1100">
                        <a:effectLst/>
                        <a:latin typeface="Times New Roman"/>
                        <a:ea typeface="Calibri"/>
                      </a:endParaRPr>
                    </a:p>
                  </a:txBody>
                  <a:tcPr marL="34377" marR="34377" marT="0" marB="0" anchor="b"/>
                </a:tc>
              </a:tr>
              <a:tr h="238661">
                <a:tc>
                  <a:txBody>
                    <a:bodyPr/>
                    <a:lstStyle/>
                    <a:p>
                      <a:pPr algn="ctr">
                        <a:lnSpc>
                          <a:spcPct val="150000"/>
                        </a:lnSpc>
                        <a:spcBef>
                          <a:spcPts val="1200"/>
                        </a:spcBef>
                        <a:spcAft>
                          <a:spcPts val="0"/>
                        </a:spcAft>
                      </a:pPr>
                      <a:r>
                        <a:rPr lang="es-ES" sz="1100">
                          <a:effectLst/>
                        </a:rPr>
                        <a:t>ene-11</a:t>
                      </a:r>
                      <a:endParaRPr lang="es-ES" sz="1100">
                        <a:effectLst/>
                        <a:latin typeface="Times New Roman"/>
                        <a:ea typeface="Calibri"/>
                      </a:endParaRPr>
                    </a:p>
                  </a:txBody>
                  <a:tcPr marL="34377" marR="34377" marT="0" marB="0" anchor="b"/>
                </a:tc>
                <a:tc>
                  <a:txBody>
                    <a:bodyPr/>
                    <a:lstStyle/>
                    <a:p>
                      <a:pPr algn="l">
                        <a:lnSpc>
                          <a:spcPct val="150000"/>
                        </a:lnSpc>
                        <a:spcBef>
                          <a:spcPts val="1200"/>
                        </a:spcBef>
                        <a:spcAft>
                          <a:spcPts val="0"/>
                        </a:spcAft>
                      </a:pPr>
                      <a:r>
                        <a:rPr lang="es-ES" sz="1100" dirty="0">
                          <a:effectLst/>
                        </a:rPr>
                        <a:t>              37.025.092   </a:t>
                      </a:r>
                      <a:endParaRPr lang="es-ES" sz="1100" dirty="0">
                        <a:effectLst/>
                        <a:latin typeface="Times New Roman"/>
                        <a:ea typeface="Calibri"/>
                      </a:endParaRPr>
                    </a:p>
                  </a:txBody>
                  <a:tcPr marL="34377" marR="34377" marT="0" marB="0" anchor="b"/>
                </a:tc>
              </a:tr>
              <a:tr h="238661">
                <a:tc>
                  <a:txBody>
                    <a:bodyPr/>
                    <a:lstStyle/>
                    <a:p>
                      <a:pPr algn="ctr">
                        <a:lnSpc>
                          <a:spcPct val="150000"/>
                        </a:lnSpc>
                        <a:spcBef>
                          <a:spcPts val="1200"/>
                        </a:spcBef>
                        <a:spcAft>
                          <a:spcPts val="0"/>
                        </a:spcAft>
                      </a:pPr>
                      <a:r>
                        <a:rPr lang="es-ES" sz="1100">
                          <a:effectLst/>
                        </a:rPr>
                        <a:t>feb-11</a:t>
                      </a:r>
                      <a:endParaRPr lang="es-ES" sz="1100">
                        <a:effectLst/>
                        <a:latin typeface="Times New Roman"/>
                        <a:ea typeface="Calibri"/>
                      </a:endParaRPr>
                    </a:p>
                  </a:txBody>
                  <a:tcPr marL="34377" marR="34377" marT="0" marB="0" anchor="b"/>
                </a:tc>
                <a:tc>
                  <a:txBody>
                    <a:bodyPr/>
                    <a:lstStyle/>
                    <a:p>
                      <a:pPr algn="l">
                        <a:lnSpc>
                          <a:spcPct val="150000"/>
                        </a:lnSpc>
                        <a:spcBef>
                          <a:spcPts val="1200"/>
                        </a:spcBef>
                        <a:spcAft>
                          <a:spcPts val="0"/>
                        </a:spcAft>
                      </a:pPr>
                      <a:r>
                        <a:rPr lang="es-ES" sz="1100">
                          <a:effectLst/>
                        </a:rPr>
                        <a:t>              43.150.806   </a:t>
                      </a:r>
                      <a:endParaRPr lang="es-ES" sz="1100">
                        <a:effectLst/>
                        <a:latin typeface="Times New Roman"/>
                        <a:ea typeface="Calibri"/>
                      </a:endParaRPr>
                    </a:p>
                  </a:txBody>
                  <a:tcPr marL="34377" marR="34377" marT="0" marB="0" anchor="b"/>
                </a:tc>
              </a:tr>
              <a:tr h="238661">
                <a:tc>
                  <a:txBody>
                    <a:bodyPr/>
                    <a:lstStyle/>
                    <a:p>
                      <a:pPr algn="ctr">
                        <a:lnSpc>
                          <a:spcPct val="150000"/>
                        </a:lnSpc>
                        <a:spcBef>
                          <a:spcPts val="1200"/>
                        </a:spcBef>
                        <a:spcAft>
                          <a:spcPts val="0"/>
                        </a:spcAft>
                      </a:pPr>
                      <a:r>
                        <a:rPr lang="es-ES" sz="1100">
                          <a:effectLst/>
                        </a:rPr>
                        <a:t>mar-11</a:t>
                      </a:r>
                      <a:endParaRPr lang="es-ES" sz="1100">
                        <a:effectLst/>
                        <a:latin typeface="Times New Roman"/>
                        <a:ea typeface="Calibri"/>
                      </a:endParaRPr>
                    </a:p>
                  </a:txBody>
                  <a:tcPr marL="34377" marR="34377" marT="0" marB="0" anchor="b"/>
                </a:tc>
                <a:tc>
                  <a:txBody>
                    <a:bodyPr/>
                    <a:lstStyle/>
                    <a:p>
                      <a:pPr algn="l">
                        <a:lnSpc>
                          <a:spcPct val="150000"/>
                        </a:lnSpc>
                        <a:spcBef>
                          <a:spcPts val="1200"/>
                        </a:spcBef>
                        <a:spcAft>
                          <a:spcPts val="0"/>
                        </a:spcAft>
                      </a:pPr>
                      <a:r>
                        <a:rPr lang="es-ES" sz="1100">
                          <a:effectLst/>
                        </a:rPr>
                        <a:t>              64.460.849   </a:t>
                      </a:r>
                      <a:endParaRPr lang="es-ES" sz="1100">
                        <a:effectLst/>
                        <a:latin typeface="Times New Roman"/>
                        <a:ea typeface="Calibri"/>
                      </a:endParaRPr>
                    </a:p>
                  </a:txBody>
                  <a:tcPr marL="34377" marR="34377" marT="0" marB="0" anchor="b"/>
                </a:tc>
              </a:tr>
              <a:tr h="238661">
                <a:tc>
                  <a:txBody>
                    <a:bodyPr/>
                    <a:lstStyle/>
                    <a:p>
                      <a:pPr algn="ctr">
                        <a:lnSpc>
                          <a:spcPct val="150000"/>
                        </a:lnSpc>
                        <a:spcBef>
                          <a:spcPts val="1200"/>
                        </a:spcBef>
                        <a:spcAft>
                          <a:spcPts val="0"/>
                        </a:spcAft>
                      </a:pPr>
                      <a:r>
                        <a:rPr lang="es-ES" sz="1100">
                          <a:effectLst/>
                        </a:rPr>
                        <a:t>abr-11</a:t>
                      </a:r>
                      <a:endParaRPr lang="es-ES" sz="1100">
                        <a:effectLst/>
                        <a:latin typeface="Times New Roman"/>
                        <a:ea typeface="Calibri"/>
                      </a:endParaRPr>
                    </a:p>
                  </a:txBody>
                  <a:tcPr marL="34377" marR="34377" marT="0" marB="0" anchor="b"/>
                </a:tc>
                <a:tc>
                  <a:txBody>
                    <a:bodyPr/>
                    <a:lstStyle/>
                    <a:p>
                      <a:pPr algn="l">
                        <a:lnSpc>
                          <a:spcPct val="150000"/>
                        </a:lnSpc>
                        <a:spcBef>
                          <a:spcPts val="1200"/>
                        </a:spcBef>
                        <a:spcAft>
                          <a:spcPts val="0"/>
                        </a:spcAft>
                      </a:pPr>
                      <a:r>
                        <a:rPr lang="es-ES" sz="1100">
                          <a:effectLst/>
                        </a:rPr>
                        <a:t>              27.286.518   </a:t>
                      </a:r>
                      <a:endParaRPr lang="es-ES" sz="1100">
                        <a:effectLst/>
                        <a:latin typeface="Times New Roman"/>
                        <a:ea typeface="Calibri"/>
                      </a:endParaRPr>
                    </a:p>
                  </a:txBody>
                  <a:tcPr marL="34377" marR="34377" marT="0" marB="0" anchor="b"/>
                </a:tc>
              </a:tr>
              <a:tr h="238661">
                <a:tc>
                  <a:txBody>
                    <a:bodyPr/>
                    <a:lstStyle/>
                    <a:p>
                      <a:pPr algn="ctr">
                        <a:lnSpc>
                          <a:spcPct val="150000"/>
                        </a:lnSpc>
                        <a:spcBef>
                          <a:spcPts val="1200"/>
                        </a:spcBef>
                        <a:spcAft>
                          <a:spcPts val="0"/>
                        </a:spcAft>
                      </a:pPr>
                      <a:r>
                        <a:rPr lang="es-ES" sz="1100">
                          <a:effectLst/>
                        </a:rPr>
                        <a:t>may-11</a:t>
                      </a:r>
                      <a:endParaRPr lang="es-ES" sz="1100">
                        <a:effectLst/>
                        <a:latin typeface="Times New Roman"/>
                        <a:ea typeface="Calibri"/>
                      </a:endParaRPr>
                    </a:p>
                  </a:txBody>
                  <a:tcPr marL="34377" marR="34377" marT="0" marB="0" anchor="b"/>
                </a:tc>
                <a:tc>
                  <a:txBody>
                    <a:bodyPr/>
                    <a:lstStyle/>
                    <a:p>
                      <a:pPr algn="l">
                        <a:lnSpc>
                          <a:spcPct val="150000"/>
                        </a:lnSpc>
                        <a:spcBef>
                          <a:spcPts val="1200"/>
                        </a:spcBef>
                        <a:spcAft>
                          <a:spcPts val="0"/>
                        </a:spcAft>
                      </a:pPr>
                      <a:r>
                        <a:rPr lang="es-ES" sz="1100">
                          <a:effectLst/>
                        </a:rPr>
                        <a:t>              15.249.870   </a:t>
                      </a:r>
                      <a:endParaRPr lang="es-ES" sz="1100">
                        <a:effectLst/>
                        <a:latin typeface="Times New Roman"/>
                        <a:ea typeface="Calibri"/>
                      </a:endParaRPr>
                    </a:p>
                  </a:txBody>
                  <a:tcPr marL="34377" marR="34377" marT="0" marB="0" anchor="b"/>
                </a:tc>
              </a:tr>
              <a:tr h="238661">
                <a:tc>
                  <a:txBody>
                    <a:bodyPr/>
                    <a:lstStyle/>
                    <a:p>
                      <a:pPr algn="ctr">
                        <a:lnSpc>
                          <a:spcPct val="150000"/>
                        </a:lnSpc>
                        <a:spcBef>
                          <a:spcPts val="1200"/>
                        </a:spcBef>
                        <a:spcAft>
                          <a:spcPts val="0"/>
                        </a:spcAft>
                      </a:pPr>
                      <a:r>
                        <a:rPr lang="es-ES" sz="1100">
                          <a:effectLst/>
                        </a:rPr>
                        <a:t>jun-11</a:t>
                      </a:r>
                      <a:endParaRPr lang="es-ES" sz="1100">
                        <a:effectLst/>
                        <a:latin typeface="Times New Roman"/>
                        <a:ea typeface="Calibri"/>
                      </a:endParaRPr>
                    </a:p>
                  </a:txBody>
                  <a:tcPr marL="34377" marR="34377" marT="0" marB="0" anchor="b"/>
                </a:tc>
                <a:tc>
                  <a:txBody>
                    <a:bodyPr/>
                    <a:lstStyle/>
                    <a:p>
                      <a:pPr algn="l">
                        <a:lnSpc>
                          <a:spcPct val="150000"/>
                        </a:lnSpc>
                        <a:spcBef>
                          <a:spcPts val="1200"/>
                        </a:spcBef>
                        <a:spcAft>
                          <a:spcPts val="0"/>
                        </a:spcAft>
                      </a:pPr>
                      <a:r>
                        <a:rPr lang="es-ES" sz="1100">
                          <a:effectLst/>
                        </a:rPr>
                        <a:t>-               1.934.650   </a:t>
                      </a:r>
                      <a:endParaRPr lang="es-ES" sz="1100">
                        <a:effectLst/>
                        <a:latin typeface="Times New Roman"/>
                        <a:ea typeface="Calibri"/>
                      </a:endParaRPr>
                    </a:p>
                  </a:txBody>
                  <a:tcPr marL="34377" marR="34377" marT="0" marB="0" anchor="b"/>
                </a:tc>
              </a:tr>
              <a:tr h="238661">
                <a:tc>
                  <a:txBody>
                    <a:bodyPr/>
                    <a:lstStyle/>
                    <a:p>
                      <a:pPr algn="ctr">
                        <a:lnSpc>
                          <a:spcPct val="150000"/>
                        </a:lnSpc>
                        <a:spcBef>
                          <a:spcPts val="1200"/>
                        </a:spcBef>
                        <a:spcAft>
                          <a:spcPts val="0"/>
                        </a:spcAft>
                      </a:pPr>
                      <a:r>
                        <a:rPr lang="es-ES" sz="1100">
                          <a:effectLst/>
                        </a:rPr>
                        <a:t>jul-11</a:t>
                      </a:r>
                      <a:endParaRPr lang="es-ES" sz="1100">
                        <a:effectLst/>
                        <a:latin typeface="Times New Roman"/>
                        <a:ea typeface="Calibri"/>
                      </a:endParaRPr>
                    </a:p>
                  </a:txBody>
                  <a:tcPr marL="34377" marR="34377" marT="0" marB="0" anchor="b"/>
                </a:tc>
                <a:tc>
                  <a:txBody>
                    <a:bodyPr/>
                    <a:lstStyle/>
                    <a:p>
                      <a:pPr algn="l">
                        <a:lnSpc>
                          <a:spcPct val="150000"/>
                        </a:lnSpc>
                        <a:spcBef>
                          <a:spcPts val="1200"/>
                        </a:spcBef>
                        <a:spcAft>
                          <a:spcPts val="0"/>
                        </a:spcAft>
                      </a:pPr>
                      <a:r>
                        <a:rPr lang="es-ES" sz="1100">
                          <a:effectLst/>
                        </a:rPr>
                        <a:t>-             39.734.759   </a:t>
                      </a:r>
                      <a:endParaRPr lang="es-ES" sz="1100">
                        <a:effectLst/>
                        <a:latin typeface="Times New Roman"/>
                        <a:ea typeface="Calibri"/>
                      </a:endParaRPr>
                    </a:p>
                  </a:txBody>
                  <a:tcPr marL="34377" marR="34377" marT="0" marB="0" anchor="b"/>
                </a:tc>
              </a:tr>
              <a:tr h="238661">
                <a:tc>
                  <a:txBody>
                    <a:bodyPr/>
                    <a:lstStyle/>
                    <a:p>
                      <a:pPr algn="ctr">
                        <a:lnSpc>
                          <a:spcPct val="150000"/>
                        </a:lnSpc>
                        <a:spcBef>
                          <a:spcPts val="1200"/>
                        </a:spcBef>
                        <a:spcAft>
                          <a:spcPts val="0"/>
                        </a:spcAft>
                      </a:pPr>
                      <a:r>
                        <a:rPr lang="es-ES" sz="1100">
                          <a:effectLst/>
                        </a:rPr>
                        <a:t>ago-11</a:t>
                      </a:r>
                      <a:endParaRPr lang="es-ES" sz="1100">
                        <a:effectLst/>
                        <a:latin typeface="Times New Roman"/>
                        <a:ea typeface="Calibri"/>
                      </a:endParaRPr>
                    </a:p>
                  </a:txBody>
                  <a:tcPr marL="34377" marR="34377" marT="0" marB="0" anchor="b"/>
                </a:tc>
                <a:tc>
                  <a:txBody>
                    <a:bodyPr/>
                    <a:lstStyle/>
                    <a:p>
                      <a:pPr algn="l">
                        <a:lnSpc>
                          <a:spcPct val="150000"/>
                        </a:lnSpc>
                        <a:spcBef>
                          <a:spcPts val="1200"/>
                        </a:spcBef>
                        <a:spcAft>
                          <a:spcPts val="0"/>
                        </a:spcAft>
                      </a:pPr>
                      <a:r>
                        <a:rPr lang="es-ES" sz="1100">
                          <a:effectLst/>
                        </a:rPr>
                        <a:t>-             60.627.473   </a:t>
                      </a:r>
                      <a:endParaRPr lang="es-ES" sz="1100">
                        <a:effectLst/>
                        <a:latin typeface="Times New Roman"/>
                        <a:ea typeface="Calibri"/>
                      </a:endParaRPr>
                    </a:p>
                  </a:txBody>
                  <a:tcPr marL="34377" marR="34377" marT="0" marB="0" anchor="b"/>
                </a:tc>
              </a:tr>
              <a:tr h="238661">
                <a:tc>
                  <a:txBody>
                    <a:bodyPr/>
                    <a:lstStyle/>
                    <a:p>
                      <a:pPr algn="ctr">
                        <a:lnSpc>
                          <a:spcPct val="150000"/>
                        </a:lnSpc>
                        <a:spcBef>
                          <a:spcPts val="1200"/>
                        </a:spcBef>
                        <a:spcAft>
                          <a:spcPts val="0"/>
                        </a:spcAft>
                      </a:pPr>
                      <a:r>
                        <a:rPr lang="es-ES" sz="1100">
                          <a:effectLst/>
                        </a:rPr>
                        <a:t>sep-11</a:t>
                      </a:r>
                      <a:endParaRPr lang="es-ES" sz="1100">
                        <a:effectLst/>
                        <a:latin typeface="Times New Roman"/>
                        <a:ea typeface="Calibri"/>
                      </a:endParaRPr>
                    </a:p>
                  </a:txBody>
                  <a:tcPr marL="34377" marR="34377" marT="0" marB="0" anchor="b"/>
                </a:tc>
                <a:tc>
                  <a:txBody>
                    <a:bodyPr/>
                    <a:lstStyle/>
                    <a:p>
                      <a:pPr algn="l">
                        <a:lnSpc>
                          <a:spcPct val="150000"/>
                        </a:lnSpc>
                        <a:spcBef>
                          <a:spcPts val="1200"/>
                        </a:spcBef>
                        <a:spcAft>
                          <a:spcPts val="0"/>
                        </a:spcAft>
                      </a:pPr>
                      <a:r>
                        <a:rPr lang="es-ES" sz="1100">
                          <a:effectLst/>
                        </a:rPr>
                        <a:t>                6.398.362   </a:t>
                      </a:r>
                      <a:endParaRPr lang="es-ES" sz="1100">
                        <a:effectLst/>
                        <a:latin typeface="Times New Roman"/>
                        <a:ea typeface="Calibri"/>
                      </a:endParaRPr>
                    </a:p>
                  </a:txBody>
                  <a:tcPr marL="34377" marR="34377" marT="0" marB="0" anchor="b"/>
                </a:tc>
              </a:tr>
              <a:tr h="238661">
                <a:tc>
                  <a:txBody>
                    <a:bodyPr/>
                    <a:lstStyle/>
                    <a:p>
                      <a:pPr algn="ctr">
                        <a:lnSpc>
                          <a:spcPct val="150000"/>
                        </a:lnSpc>
                        <a:spcBef>
                          <a:spcPts val="1200"/>
                        </a:spcBef>
                        <a:spcAft>
                          <a:spcPts val="0"/>
                        </a:spcAft>
                      </a:pPr>
                      <a:r>
                        <a:rPr lang="es-ES" sz="1100">
                          <a:effectLst/>
                        </a:rPr>
                        <a:t>oct-11</a:t>
                      </a:r>
                      <a:endParaRPr lang="es-ES" sz="1100">
                        <a:effectLst/>
                        <a:latin typeface="Times New Roman"/>
                        <a:ea typeface="Calibri"/>
                      </a:endParaRPr>
                    </a:p>
                  </a:txBody>
                  <a:tcPr marL="34377" marR="34377" marT="0" marB="0" anchor="b"/>
                </a:tc>
                <a:tc>
                  <a:txBody>
                    <a:bodyPr/>
                    <a:lstStyle/>
                    <a:p>
                      <a:pPr algn="l">
                        <a:lnSpc>
                          <a:spcPct val="150000"/>
                        </a:lnSpc>
                        <a:spcBef>
                          <a:spcPts val="1200"/>
                        </a:spcBef>
                        <a:spcAft>
                          <a:spcPts val="0"/>
                        </a:spcAft>
                      </a:pPr>
                      <a:r>
                        <a:rPr lang="es-ES" sz="1100">
                          <a:effectLst/>
                        </a:rPr>
                        <a:t>-             61.663.563   </a:t>
                      </a:r>
                      <a:endParaRPr lang="es-ES" sz="1100">
                        <a:effectLst/>
                        <a:latin typeface="Times New Roman"/>
                        <a:ea typeface="Calibri"/>
                      </a:endParaRPr>
                    </a:p>
                  </a:txBody>
                  <a:tcPr marL="34377" marR="34377" marT="0" marB="0" anchor="b"/>
                </a:tc>
              </a:tr>
              <a:tr h="238661">
                <a:tc>
                  <a:txBody>
                    <a:bodyPr/>
                    <a:lstStyle/>
                    <a:p>
                      <a:pPr algn="ctr">
                        <a:lnSpc>
                          <a:spcPct val="150000"/>
                        </a:lnSpc>
                        <a:spcBef>
                          <a:spcPts val="1200"/>
                        </a:spcBef>
                        <a:spcAft>
                          <a:spcPts val="0"/>
                        </a:spcAft>
                      </a:pPr>
                      <a:r>
                        <a:rPr lang="es-ES" sz="1100">
                          <a:effectLst/>
                        </a:rPr>
                        <a:t>nov-11</a:t>
                      </a:r>
                      <a:endParaRPr lang="es-ES" sz="1100">
                        <a:effectLst/>
                        <a:latin typeface="Times New Roman"/>
                        <a:ea typeface="Calibri"/>
                      </a:endParaRPr>
                    </a:p>
                  </a:txBody>
                  <a:tcPr marL="34377" marR="34377" marT="0" marB="0" anchor="b"/>
                </a:tc>
                <a:tc>
                  <a:txBody>
                    <a:bodyPr/>
                    <a:lstStyle/>
                    <a:p>
                      <a:pPr algn="l">
                        <a:lnSpc>
                          <a:spcPct val="150000"/>
                        </a:lnSpc>
                        <a:spcBef>
                          <a:spcPts val="1200"/>
                        </a:spcBef>
                        <a:spcAft>
                          <a:spcPts val="0"/>
                        </a:spcAft>
                      </a:pPr>
                      <a:r>
                        <a:rPr lang="es-ES" sz="1100">
                          <a:effectLst/>
                        </a:rPr>
                        <a:t>-             84.891.358   </a:t>
                      </a:r>
                      <a:endParaRPr lang="es-ES" sz="1100">
                        <a:effectLst/>
                        <a:latin typeface="Times New Roman"/>
                        <a:ea typeface="Calibri"/>
                      </a:endParaRPr>
                    </a:p>
                  </a:txBody>
                  <a:tcPr marL="34377" marR="34377" marT="0" marB="0" anchor="b"/>
                </a:tc>
              </a:tr>
              <a:tr h="238661">
                <a:tc>
                  <a:txBody>
                    <a:bodyPr/>
                    <a:lstStyle/>
                    <a:p>
                      <a:pPr algn="ctr">
                        <a:lnSpc>
                          <a:spcPct val="150000"/>
                        </a:lnSpc>
                        <a:spcBef>
                          <a:spcPts val="1200"/>
                        </a:spcBef>
                        <a:spcAft>
                          <a:spcPts val="0"/>
                        </a:spcAft>
                      </a:pPr>
                      <a:r>
                        <a:rPr lang="es-ES" sz="1100">
                          <a:effectLst/>
                        </a:rPr>
                        <a:t>dic-11</a:t>
                      </a:r>
                      <a:endParaRPr lang="es-ES" sz="1100">
                        <a:effectLst/>
                        <a:latin typeface="Times New Roman"/>
                        <a:ea typeface="Calibri"/>
                      </a:endParaRPr>
                    </a:p>
                  </a:txBody>
                  <a:tcPr marL="34377" marR="34377" marT="0" marB="0" anchor="b"/>
                </a:tc>
                <a:tc>
                  <a:txBody>
                    <a:bodyPr/>
                    <a:lstStyle/>
                    <a:p>
                      <a:pPr algn="l">
                        <a:lnSpc>
                          <a:spcPct val="150000"/>
                        </a:lnSpc>
                        <a:spcBef>
                          <a:spcPts val="1200"/>
                        </a:spcBef>
                        <a:spcAft>
                          <a:spcPts val="0"/>
                        </a:spcAft>
                      </a:pPr>
                      <a:r>
                        <a:rPr lang="es-ES" sz="1100">
                          <a:effectLst/>
                        </a:rPr>
                        <a:t>-             76.711.113   </a:t>
                      </a:r>
                      <a:endParaRPr lang="es-ES" sz="1100">
                        <a:effectLst/>
                        <a:latin typeface="Times New Roman"/>
                        <a:ea typeface="Calibri"/>
                      </a:endParaRPr>
                    </a:p>
                  </a:txBody>
                  <a:tcPr marL="34377" marR="34377" marT="0" marB="0" anchor="b"/>
                </a:tc>
              </a:tr>
              <a:tr h="238661">
                <a:tc>
                  <a:txBody>
                    <a:bodyPr/>
                    <a:lstStyle/>
                    <a:p>
                      <a:pPr algn="l">
                        <a:lnSpc>
                          <a:spcPct val="150000"/>
                        </a:lnSpc>
                        <a:spcBef>
                          <a:spcPts val="1200"/>
                        </a:spcBef>
                        <a:spcAft>
                          <a:spcPts val="0"/>
                        </a:spcAft>
                      </a:pPr>
                      <a:r>
                        <a:rPr lang="es-ES" sz="1100">
                          <a:effectLst/>
                        </a:rPr>
                        <a:t>Promedio</a:t>
                      </a:r>
                      <a:endParaRPr lang="es-ES" sz="1100">
                        <a:effectLst/>
                        <a:latin typeface="Times New Roman"/>
                        <a:ea typeface="Calibri"/>
                      </a:endParaRPr>
                    </a:p>
                  </a:txBody>
                  <a:tcPr marL="34377" marR="34377" marT="0" marB="0" anchor="b"/>
                </a:tc>
                <a:tc>
                  <a:txBody>
                    <a:bodyPr/>
                    <a:lstStyle/>
                    <a:p>
                      <a:pPr algn="r">
                        <a:lnSpc>
                          <a:spcPct val="150000"/>
                        </a:lnSpc>
                        <a:spcBef>
                          <a:spcPts val="1200"/>
                        </a:spcBef>
                        <a:spcAft>
                          <a:spcPts val="0"/>
                        </a:spcAft>
                      </a:pPr>
                      <a:r>
                        <a:rPr lang="es-ES" sz="1100">
                          <a:effectLst/>
                        </a:rPr>
                        <a:t>-             10.999.285   </a:t>
                      </a:r>
                      <a:endParaRPr lang="es-ES" sz="1100">
                        <a:effectLst/>
                        <a:latin typeface="Times New Roman"/>
                        <a:ea typeface="Calibri"/>
                      </a:endParaRPr>
                    </a:p>
                  </a:txBody>
                  <a:tcPr marL="34377" marR="34377" marT="0" marB="0" anchor="b"/>
                </a:tc>
              </a:tr>
              <a:tr h="266658">
                <a:tc>
                  <a:txBody>
                    <a:bodyPr/>
                    <a:lstStyle/>
                    <a:p>
                      <a:pPr algn="l">
                        <a:lnSpc>
                          <a:spcPct val="150000"/>
                        </a:lnSpc>
                        <a:spcBef>
                          <a:spcPts val="1200"/>
                        </a:spcBef>
                        <a:spcAft>
                          <a:spcPts val="0"/>
                        </a:spcAft>
                      </a:pPr>
                      <a:r>
                        <a:rPr lang="es-ES" sz="1100">
                          <a:effectLst/>
                        </a:rPr>
                        <a:t>Varianza</a:t>
                      </a:r>
                      <a:endParaRPr lang="es-ES" sz="1100">
                        <a:effectLst/>
                        <a:latin typeface="Times New Roman"/>
                        <a:ea typeface="Calibri"/>
                      </a:endParaRPr>
                    </a:p>
                  </a:txBody>
                  <a:tcPr marL="34377" marR="34377" marT="0" marB="0" anchor="b"/>
                </a:tc>
                <a:tc>
                  <a:txBody>
                    <a:bodyPr/>
                    <a:lstStyle/>
                    <a:p>
                      <a:pPr algn="r">
                        <a:lnSpc>
                          <a:spcPct val="150000"/>
                        </a:lnSpc>
                        <a:spcBef>
                          <a:spcPts val="1200"/>
                        </a:spcBef>
                        <a:spcAft>
                          <a:spcPts val="0"/>
                        </a:spcAft>
                      </a:pPr>
                      <a:r>
                        <a:rPr lang="es-ES" sz="1100" dirty="0">
                          <a:effectLst/>
                        </a:rPr>
                        <a:t>2.646.009.800.666.040</a:t>
                      </a:r>
                      <a:endParaRPr lang="es-ES" sz="1100" dirty="0">
                        <a:effectLst/>
                        <a:latin typeface="Times New Roman"/>
                        <a:ea typeface="Calibri"/>
                      </a:endParaRPr>
                    </a:p>
                  </a:txBody>
                  <a:tcPr marL="34377" marR="34377" marT="0" marB="0" anchor="b"/>
                </a:tc>
              </a:tr>
            </a:tbl>
          </a:graphicData>
        </a:graphic>
      </p:graphicFrame>
      <p:graphicFrame>
        <p:nvGraphicFramePr>
          <p:cNvPr id="10" name="9 Gráfico"/>
          <p:cNvGraphicFramePr/>
          <p:nvPr>
            <p:extLst>
              <p:ext uri="{D42A27DB-BD31-4B8C-83A1-F6EECF244321}">
                <p14:modId xmlns:p14="http://schemas.microsoft.com/office/powerpoint/2010/main" val="1871237719"/>
              </p:ext>
            </p:extLst>
          </p:nvPr>
        </p:nvGraphicFramePr>
        <p:xfrm>
          <a:off x="3491880" y="4293096"/>
          <a:ext cx="5377791" cy="24482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985656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755576" y="116632"/>
            <a:ext cx="7467600" cy="1066130"/>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s-ES" sz="3200" dirty="0" err="1" smtClean="0">
                <a:latin typeface="Lucida Calligraphy" pitchFamily="66" charset="0"/>
              </a:rPr>
              <a:t>Backtesting</a:t>
            </a:r>
            <a:r>
              <a:rPr lang="es-ES" sz="3200" dirty="0" smtClean="0">
                <a:latin typeface="Lucida Calligraphy" pitchFamily="66" charset="0"/>
              </a:rPr>
              <a:t> Modelo Miller y </a:t>
            </a:r>
            <a:r>
              <a:rPr lang="es-ES" sz="3200" dirty="0" err="1" smtClean="0">
                <a:latin typeface="Lucida Calligraphy" pitchFamily="66" charset="0"/>
              </a:rPr>
              <a:t>Orr</a:t>
            </a:r>
            <a:r>
              <a:rPr lang="es-ES" sz="3200" dirty="0" smtClean="0">
                <a:latin typeface="Lucida Calligraphy" pitchFamily="66" charset="0"/>
              </a:rPr>
              <a:t> 2012</a:t>
            </a:r>
            <a:endParaRPr lang="es-ES" sz="3200" dirty="0">
              <a:latin typeface="Lucida Calligraphy" pitchFamily="66" charset="0"/>
            </a:endParaRPr>
          </a:p>
        </p:txBody>
      </p:sp>
      <p:graphicFrame>
        <p:nvGraphicFramePr>
          <p:cNvPr id="5" name="4 Tabla"/>
          <p:cNvGraphicFramePr>
            <a:graphicFrameLocks noGrp="1"/>
          </p:cNvGraphicFramePr>
          <p:nvPr>
            <p:extLst>
              <p:ext uri="{D42A27DB-BD31-4B8C-83A1-F6EECF244321}">
                <p14:modId xmlns:p14="http://schemas.microsoft.com/office/powerpoint/2010/main" val="1453934232"/>
              </p:ext>
            </p:extLst>
          </p:nvPr>
        </p:nvGraphicFramePr>
        <p:xfrm>
          <a:off x="4198513" y="1412776"/>
          <a:ext cx="4032448" cy="1371600"/>
        </p:xfrm>
        <a:graphic>
          <a:graphicData uri="http://schemas.openxmlformats.org/drawingml/2006/table">
            <a:tbl>
              <a:tblPr firstRow="1" firstCol="1" bandRow="1">
                <a:tableStyleId>{16D9F66E-5EB9-4882-86FB-DCBF35E3C3E4}</a:tableStyleId>
              </a:tblPr>
              <a:tblGrid>
                <a:gridCol w="2352261"/>
                <a:gridCol w="1680187"/>
              </a:tblGrid>
              <a:tr h="171450">
                <a:tc>
                  <a:txBody>
                    <a:bodyPr/>
                    <a:lstStyle/>
                    <a:p>
                      <a:pPr algn="l">
                        <a:lnSpc>
                          <a:spcPct val="150000"/>
                        </a:lnSpc>
                        <a:spcBef>
                          <a:spcPts val="1200"/>
                        </a:spcBef>
                        <a:spcAft>
                          <a:spcPts val="0"/>
                        </a:spcAft>
                      </a:pPr>
                      <a:r>
                        <a:rPr lang="es-ES" sz="1200" dirty="0">
                          <a:effectLst/>
                        </a:rPr>
                        <a:t>Datos:</a:t>
                      </a:r>
                      <a:endParaRPr lang="es-ES" sz="1200" dirty="0">
                        <a:effectLst/>
                        <a:latin typeface="Times New Roman"/>
                        <a:ea typeface="Calibri"/>
                      </a:endParaRPr>
                    </a:p>
                  </a:txBody>
                  <a:tcPr marL="44450" marR="44450" marT="0" marB="0" anchor="b"/>
                </a:tc>
                <a:tc>
                  <a:txBody>
                    <a:bodyPr/>
                    <a:lstStyle/>
                    <a:p>
                      <a:pPr algn="ctr">
                        <a:lnSpc>
                          <a:spcPct val="150000"/>
                        </a:lnSpc>
                        <a:spcBef>
                          <a:spcPts val="1200"/>
                        </a:spcBef>
                        <a:spcAft>
                          <a:spcPts val="0"/>
                        </a:spcAft>
                      </a:pPr>
                      <a:r>
                        <a:rPr lang="es-ES" sz="1200">
                          <a:effectLst/>
                        </a:rPr>
                        <a:t>2012</a:t>
                      </a:r>
                      <a:endParaRPr lang="es-ES" sz="1200">
                        <a:effectLst/>
                        <a:latin typeface="Times New Roman"/>
                        <a:ea typeface="Calibri"/>
                      </a:endParaRPr>
                    </a:p>
                  </a:txBody>
                  <a:tcPr marL="44450" marR="44450" marT="0" marB="0" anchor="b"/>
                </a:tc>
              </a:tr>
              <a:tr h="161925">
                <a:tc>
                  <a:txBody>
                    <a:bodyPr/>
                    <a:lstStyle/>
                    <a:p>
                      <a:pPr algn="l">
                        <a:lnSpc>
                          <a:spcPct val="150000"/>
                        </a:lnSpc>
                        <a:spcBef>
                          <a:spcPts val="1200"/>
                        </a:spcBef>
                        <a:spcAft>
                          <a:spcPts val="0"/>
                        </a:spcAft>
                      </a:pPr>
                      <a:r>
                        <a:rPr lang="es-ES" sz="1200">
                          <a:effectLst/>
                        </a:rPr>
                        <a:t>Costo fijo Mensual</a:t>
                      </a:r>
                      <a:endParaRPr lang="es-ES" sz="1200">
                        <a:effectLst/>
                        <a:latin typeface="Times New Roman"/>
                        <a:ea typeface="Calibri"/>
                      </a:endParaRPr>
                    </a:p>
                  </a:txBody>
                  <a:tcPr marL="44450" marR="44450" marT="0" marB="0" anchor="b"/>
                </a:tc>
                <a:tc>
                  <a:txBody>
                    <a:bodyPr/>
                    <a:lstStyle/>
                    <a:p>
                      <a:pPr algn="r">
                        <a:lnSpc>
                          <a:spcPct val="150000"/>
                        </a:lnSpc>
                        <a:spcBef>
                          <a:spcPts val="1200"/>
                        </a:spcBef>
                        <a:spcAft>
                          <a:spcPts val="0"/>
                        </a:spcAft>
                      </a:pPr>
                      <a:r>
                        <a:rPr lang="es-ES" sz="1200" dirty="0">
                          <a:effectLst/>
                        </a:rPr>
                        <a:t>                        12.500   </a:t>
                      </a:r>
                      <a:endParaRPr lang="es-ES" sz="1200" dirty="0">
                        <a:effectLst/>
                        <a:latin typeface="Times New Roman"/>
                        <a:ea typeface="Calibri"/>
                      </a:endParaRPr>
                    </a:p>
                  </a:txBody>
                  <a:tcPr marL="44450" marR="44450" marT="0" marB="0" anchor="b"/>
                </a:tc>
              </a:tr>
              <a:tr h="161925">
                <a:tc>
                  <a:txBody>
                    <a:bodyPr/>
                    <a:lstStyle/>
                    <a:p>
                      <a:pPr algn="l">
                        <a:lnSpc>
                          <a:spcPct val="150000"/>
                        </a:lnSpc>
                        <a:spcBef>
                          <a:spcPts val="1200"/>
                        </a:spcBef>
                        <a:spcAft>
                          <a:spcPts val="0"/>
                        </a:spcAft>
                      </a:pPr>
                      <a:r>
                        <a:rPr lang="es-ES" sz="1200">
                          <a:effectLst/>
                        </a:rPr>
                        <a:t>Tasa de Interés Mensual</a:t>
                      </a:r>
                      <a:endParaRPr lang="es-ES" sz="1200">
                        <a:effectLst/>
                        <a:latin typeface="Times New Roman"/>
                        <a:ea typeface="Calibri"/>
                      </a:endParaRPr>
                    </a:p>
                  </a:txBody>
                  <a:tcPr marL="44450" marR="44450" marT="0" marB="0" anchor="b"/>
                </a:tc>
                <a:tc>
                  <a:txBody>
                    <a:bodyPr/>
                    <a:lstStyle/>
                    <a:p>
                      <a:pPr algn="r">
                        <a:lnSpc>
                          <a:spcPct val="150000"/>
                        </a:lnSpc>
                        <a:spcBef>
                          <a:spcPts val="1200"/>
                        </a:spcBef>
                        <a:spcAft>
                          <a:spcPts val="0"/>
                        </a:spcAft>
                      </a:pPr>
                      <a:r>
                        <a:rPr lang="es-ES" sz="1200" dirty="0">
                          <a:effectLst/>
                        </a:rPr>
                        <a:t>0,233%</a:t>
                      </a:r>
                      <a:endParaRPr lang="es-ES" sz="1200" dirty="0">
                        <a:effectLst/>
                        <a:latin typeface="Times New Roman"/>
                        <a:ea typeface="Calibri"/>
                      </a:endParaRPr>
                    </a:p>
                  </a:txBody>
                  <a:tcPr marL="44450" marR="44450" marT="0" marB="0" anchor="b"/>
                </a:tc>
              </a:tr>
              <a:tr h="161925">
                <a:tc>
                  <a:txBody>
                    <a:bodyPr/>
                    <a:lstStyle/>
                    <a:p>
                      <a:pPr algn="l">
                        <a:lnSpc>
                          <a:spcPct val="150000"/>
                        </a:lnSpc>
                        <a:spcBef>
                          <a:spcPts val="1200"/>
                        </a:spcBef>
                        <a:spcAft>
                          <a:spcPts val="0"/>
                        </a:spcAft>
                      </a:pPr>
                      <a:r>
                        <a:rPr lang="es-ES" sz="1200" dirty="0">
                          <a:effectLst/>
                        </a:rPr>
                        <a:t>Varianza </a:t>
                      </a:r>
                      <a:r>
                        <a:rPr lang="es-ES" sz="1200" dirty="0" smtClean="0">
                          <a:effectLst/>
                        </a:rPr>
                        <a:t>(</a:t>
                      </a:r>
                      <a:r>
                        <a:rPr lang="es-ES" sz="1200" baseline="0" dirty="0" smtClean="0">
                          <a:effectLst/>
                        </a:rPr>
                        <a:t>Saldos de Efectivo)</a:t>
                      </a:r>
                      <a:endParaRPr lang="es-ES" sz="1200" dirty="0">
                        <a:effectLst/>
                        <a:latin typeface="Times New Roman"/>
                        <a:ea typeface="Calibri"/>
                      </a:endParaRPr>
                    </a:p>
                  </a:txBody>
                  <a:tcPr marL="44450" marR="44450" marT="0" marB="0" anchor="b"/>
                </a:tc>
                <a:tc>
                  <a:txBody>
                    <a:bodyPr/>
                    <a:lstStyle/>
                    <a:p>
                      <a:pPr algn="r">
                        <a:lnSpc>
                          <a:spcPct val="150000"/>
                        </a:lnSpc>
                        <a:spcBef>
                          <a:spcPts val="1200"/>
                        </a:spcBef>
                        <a:spcAft>
                          <a:spcPts val="0"/>
                        </a:spcAft>
                      </a:pPr>
                      <a:r>
                        <a:rPr lang="es-ES" sz="1200" dirty="0" smtClean="0">
                          <a:effectLst/>
                          <a:latin typeface="Times New Roman"/>
                          <a:ea typeface="Calibri"/>
                        </a:rPr>
                        <a:t>6.227.195.920.888.240</a:t>
                      </a:r>
                      <a:endParaRPr lang="es-ES" sz="1200" dirty="0">
                        <a:effectLst/>
                        <a:latin typeface="Times New Roman"/>
                        <a:ea typeface="Calibri"/>
                      </a:endParaRPr>
                    </a:p>
                  </a:txBody>
                  <a:tcPr marL="44450" marR="44450" marT="0" marB="0" anchor="b"/>
                </a:tc>
              </a:tr>
              <a:tr h="161925">
                <a:tc>
                  <a:txBody>
                    <a:bodyPr/>
                    <a:lstStyle/>
                    <a:p>
                      <a:pPr algn="l">
                        <a:lnSpc>
                          <a:spcPct val="150000"/>
                        </a:lnSpc>
                        <a:spcBef>
                          <a:spcPts val="1200"/>
                        </a:spcBef>
                        <a:spcAft>
                          <a:spcPts val="0"/>
                        </a:spcAft>
                      </a:pPr>
                      <a:r>
                        <a:rPr lang="es-ES" sz="1200" dirty="0">
                          <a:effectLst/>
                        </a:rPr>
                        <a:t>Límite Inferior (L)</a:t>
                      </a:r>
                      <a:endParaRPr lang="es-ES" sz="1200" dirty="0">
                        <a:effectLst/>
                        <a:latin typeface="Times New Roman"/>
                        <a:ea typeface="Calibri"/>
                      </a:endParaRPr>
                    </a:p>
                  </a:txBody>
                  <a:tcPr marL="44450" marR="44450" marT="0" marB="0" anchor="b"/>
                </a:tc>
                <a:tc>
                  <a:txBody>
                    <a:bodyPr/>
                    <a:lstStyle/>
                    <a:p>
                      <a:pPr algn="r">
                        <a:lnSpc>
                          <a:spcPct val="150000"/>
                        </a:lnSpc>
                        <a:spcBef>
                          <a:spcPts val="1200"/>
                        </a:spcBef>
                        <a:spcAft>
                          <a:spcPts val="0"/>
                        </a:spcAft>
                      </a:pPr>
                      <a:r>
                        <a:rPr lang="es-ES" sz="1200" dirty="0">
                          <a:effectLst/>
                        </a:rPr>
                        <a:t>                  16.929.535   </a:t>
                      </a:r>
                      <a:endParaRPr lang="es-ES" sz="1200" dirty="0">
                        <a:effectLst/>
                        <a:latin typeface="Times New Roman"/>
                        <a:ea typeface="Calibri"/>
                      </a:endParaRPr>
                    </a:p>
                  </a:txBody>
                  <a:tcPr marL="44450" marR="44450" marT="0" marB="0" anchor="b"/>
                </a:tc>
              </a:tr>
            </a:tbl>
          </a:graphicData>
        </a:graphic>
      </p:graphicFrame>
      <mc:AlternateContent xmlns:mc="http://schemas.openxmlformats.org/markup-compatibility/2006" xmlns:a14="http://schemas.microsoft.com/office/drawing/2010/main">
        <mc:Choice Requires="a14">
          <p:sp>
            <p:nvSpPr>
              <p:cNvPr id="6" name="5 Rectángulo"/>
              <p:cNvSpPr/>
              <p:nvPr/>
            </p:nvSpPr>
            <p:spPr>
              <a:xfrm>
                <a:off x="4243629" y="2812286"/>
                <a:ext cx="1899814" cy="369332"/>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S" i="1">
                              <a:latin typeface="Cambria Math"/>
                            </a:rPr>
                          </m:ctrlPr>
                        </m:sSupPr>
                        <m:e>
                          <m:r>
                            <a:rPr lang="es-ES_tradnl" i="1">
                              <a:latin typeface="Cambria Math"/>
                            </a:rPr>
                            <m:t>𝑍</m:t>
                          </m:r>
                        </m:e>
                        <m:sup>
                          <m:r>
                            <a:rPr lang="es-ES_tradnl" i="1">
                              <a:latin typeface="Cambria Math"/>
                            </a:rPr>
                            <m:t>∗</m:t>
                          </m:r>
                        </m:sup>
                      </m:sSup>
                      <m:r>
                        <a:rPr lang="es-ES_tradnl" i="1">
                          <a:latin typeface="Cambria Math"/>
                        </a:rPr>
                        <m:t>=46.191.442</m:t>
                      </m:r>
                    </m:oMath>
                  </m:oMathPara>
                </a14:m>
                <a:endParaRPr/>
              </a:p>
            </p:txBody>
          </p:sp>
        </mc:Choice>
        <mc:Fallback xmlns="">
          <p:sp>
            <p:nvSpPr>
              <p:cNvPr id="6" name="5 Rectángulo"/>
              <p:cNvSpPr>
                <a:spLocks noRot="1" noChangeAspect="1" noMove="1" noResize="1" noEditPoints="1" noAdjustHandles="1" noChangeArrowheads="1" noChangeShapeType="1" noTextEdit="1"/>
              </p:cNvSpPr>
              <p:nvPr/>
            </p:nvSpPr>
            <p:spPr>
              <a:xfrm>
                <a:off x="4243629" y="2812286"/>
                <a:ext cx="1899814" cy="369332"/>
              </a:xfrm>
              <a:prstGeom prst="rect">
                <a:avLst/>
              </a:prstGeom>
              <a:blipFill rotWithShape="1">
                <a:blip r:embed="rId2"/>
                <a:stretch>
                  <a:fillRect t="-7813" r="-2857" b="-1875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6214737" y="2812286"/>
                <a:ext cx="2054024" cy="369332"/>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S" i="1">
                              <a:latin typeface="Cambria Math"/>
                            </a:rPr>
                          </m:ctrlPr>
                        </m:sSupPr>
                        <m:e>
                          <m:r>
                            <a:rPr lang="es-ES_tradnl" i="1">
                              <a:latin typeface="Cambria Math"/>
                            </a:rPr>
                            <m:t>𝐻</m:t>
                          </m:r>
                        </m:e>
                        <m:sup>
                          <m:r>
                            <a:rPr lang="es-ES_tradnl" i="1">
                              <a:latin typeface="Cambria Math"/>
                            </a:rPr>
                            <m:t>∗</m:t>
                          </m:r>
                        </m:sup>
                      </m:sSup>
                      <m:r>
                        <a:rPr lang="es-ES_tradnl" i="1">
                          <a:latin typeface="Cambria Math"/>
                        </a:rPr>
                        <m:t>=104.715.257</m:t>
                      </m:r>
                    </m:oMath>
                  </m:oMathPara>
                </a14:m>
                <a:endParaRPr/>
              </a:p>
            </p:txBody>
          </p:sp>
        </mc:Choice>
        <mc:Fallback xmlns="">
          <p:sp>
            <p:nvSpPr>
              <p:cNvPr id="7" name="6 Rectángulo"/>
              <p:cNvSpPr>
                <a:spLocks noRot="1" noChangeAspect="1" noMove="1" noResize="1" noEditPoints="1" noAdjustHandles="1" noChangeArrowheads="1" noChangeShapeType="1" noTextEdit="1"/>
              </p:cNvSpPr>
              <p:nvPr/>
            </p:nvSpPr>
            <p:spPr>
              <a:xfrm>
                <a:off x="6214737" y="2812286"/>
                <a:ext cx="2054024" cy="369332"/>
              </a:xfrm>
              <a:prstGeom prst="rect">
                <a:avLst/>
              </a:prstGeom>
              <a:blipFill rotWithShape="1">
                <a:blip r:embed="rId3"/>
                <a:stretch>
                  <a:fillRect t="-7813" r="-2647" b="-1875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4243629" y="3304345"/>
                <a:ext cx="3638047" cy="369332"/>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S_tradnl" i="1">
                          <a:latin typeface="Cambria Math"/>
                        </a:rPr>
                        <m:t>𝐸𝑓𝑒𝑐𝑡𝑖𝑣𝑜</m:t>
                      </m:r>
                      <m:r>
                        <a:rPr lang="es-ES_tradnl" i="1">
                          <a:latin typeface="Cambria Math"/>
                        </a:rPr>
                        <m:t> </m:t>
                      </m:r>
                      <m:r>
                        <a:rPr lang="es-ES_tradnl" i="1">
                          <a:latin typeface="Cambria Math"/>
                        </a:rPr>
                        <m:t>𝑃𝑟𝑜𝑚𝑒𝑑𝑖𝑜</m:t>
                      </m:r>
                      <m:r>
                        <a:rPr lang="es-ES_tradnl" i="1">
                          <a:latin typeface="Cambria Math"/>
                        </a:rPr>
                        <m:t>=55.945.411</m:t>
                      </m:r>
                    </m:oMath>
                  </m:oMathPara>
                </a14:m>
                <a:endParaRPr/>
              </a:p>
            </p:txBody>
          </p:sp>
        </mc:Choice>
        <mc:Fallback xmlns="">
          <p:sp>
            <p:nvSpPr>
              <p:cNvPr id="8" name="7 Rectángulo"/>
              <p:cNvSpPr>
                <a:spLocks noRot="1" noChangeAspect="1" noMove="1" noResize="1" noEditPoints="1" noAdjustHandles="1" noChangeArrowheads="1" noChangeShapeType="1" noTextEdit="1"/>
              </p:cNvSpPr>
              <p:nvPr/>
            </p:nvSpPr>
            <p:spPr>
              <a:xfrm>
                <a:off x="4243629" y="3304345"/>
                <a:ext cx="3638047" cy="369332"/>
              </a:xfrm>
              <a:prstGeom prst="rect">
                <a:avLst/>
              </a:prstGeom>
              <a:blipFill rotWithShape="1">
                <a:blip r:embed="rId4"/>
                <a:stretch>
                  <a:fillRect t="-7813" r="-1333" b="-18750"/>
                </a:stretch>
              </a:blipFill>
            </p:spPr>
            <p:txBody>
              <a:bodyPr/>
              <a:lstStyle/>
              <a:p>
                <a:r>
                  <a:rPr lang="es-ES">
                    <a:noFill/>
                  </a:rPr>
                  <a:t> </a:t>
                </a:r>
              </a:p>
            </p:txBody>
          </p:sp>
        </mc:Fallback>
      </mc:AlternateContent>
      <p:graphicFrame>
        <p:nvGraphicFramePr>
          <p:cNvPr id="9" name="8 Tabla"/>
          <p:cNvGraphicFramePr>
            <a:graphicFrameLocks noGrp="1"/>
          </p:cNvGraphicFramePr>
          <p:nvPr>
            <p:extLst>
              <p:ext uri="{D42A27DB-BD31-4B8C-83A1-F6EECF244321}">
                <p14:modId xmlns:p14="http://schemas.microsoft.com/office/powerpoint/2010/main" val="165097595"/>
              </p:ext>
            </p:extLst>
          </p:nvPr>
        </p:nvGraphicFramePr>
        <p:xfrm>
          <a:off x="251520" y="1639509"/>
          <a:ext cx="2664296" cy="4068336"/>
        </p:xfrm>
        <a:graphic>
          <a:graphicData uri="http://schemas.openxmlformats.org/drawingml/2006/table">
            <a:tbl>
              <a:tblPr firstRow="1" firstCol="1" bandRow="1">
                <a:tableStyleId>{10A1B5D5-9B99-4C35-A422-299274C87663}</a:tableStyleId>
              </a:tblPr>
              <a:tblGrid>
                <a:gridCol w="936104"/>
                <a:gridCol w="1728192"/>
              </a:tblGrid>
              <a:tr h="254271">
                <a:tc>
                  <a:txBody>
                    <a:bodyPr/>
                    <a:lstStyle/>
                    <a:p>
                      <a:pPr algn="ctr">
                        <a:lnSpc>
                          <a:spcPct val="150000"/>
                        </a:lnSpc>
                        <a:spcBef>
                          <a:spcPts val="1200"/>
                        </a:spcBef>
                        <a:spcAft>
                          <a:spcPts val="0"/>
                        </a:spcAft>
                      </a:pPr>
                      <a:r>
                        <a:rPr lang="es-ES" sz="1100" dirty="0">
                          <a:effectLst/>
                        </a:rPr>
                        <a:t>Meses</a:t>
                      </a:r>
                      <a:endParaRPr lang="es-ES" sz="1100" dirty="0">
                        <a:effectLst/>
                        <a:latin typeface="Times New Roman"/>
                        <a:ea typeface="Calibri"/>
                      </a:endParaRPr>
                    </a:p>
                  </a:txBody>
                  <a:tcPr marL="18334" marR="18334" marT="0" marB="0" anchor="b"/>
                </a:tc>
                <a:tc>
                  <a:txBody>
                    <a:bodyPr/>
                    <a:lstStyle/>
                    <a:p>
                      <a:pPr algn="ctr">
                        <a:lnSpc>
                          <a:spcPct val="150000"/>
                        </a:lnSpc>
                        <a:spcBef>
                          <a:spcPts val="1200"/>
                        </a:spcBef>
                        <a:spcAft>
                          <a:spcPts val="0"/>
                        </a:spcAft>
                      </a:pPr>
                      <a:r>
                        <a:rPr lang="es-ES" sz="1100" dirty="0" smtClean="0">
                          <a:effectLst/>
                        </a:rPr>
                        <a:t>Saldos de Efectivo</a:t>
                      </a:r>
                      <a:endParaRPr lang="es-ES" sz="1100" dirty="0">
                        <a:effectLst/>
                        <a:latin typeface="Times New Roman"/>
                        <a:ea typeface="Calibri"/>
                      </a:endParaRPr>
                    </a:p>
                  </a:txBody>
                  <a:tcPr marL="18334" marR="18334" marT="0" marB="0" anchor="b"/>
                </a:tc>
              </a:tr>
              <a:tr h="254271">
                <a:tc>
                  <a:txBody>
                    <a:bodyPr/>
                    <a:lstStyle/>
                    <a:p>
                      <a:pPr algn="ctr">
                        <a:lnSpc>
                          <a:spcPct val="150000"/>
                        </a:lnSpc>
                        <a:spcBef>
                          <a:spcPts val="1200"/>
                        </a:spcBef>
                        <a:spcAft>
                          <a:spcPts val="0"/>
                        </a:spcAft>
                      </a:pPr>
                      <a:r>
                        <a:rPr lang="es-ES" sz="1100">
                          <a:effectLst/>
                        </a:rPr>
                        <a:t>ene-12</a:t>
                      </a:r>
                      <a:endParaRPr lang="es-ES" sz="1100">
                        <a:effectLst/>
                        <a:latin typeface="Times New Roman"/>
                        <a:ea typeface="Calibri"/>
                      </a:endParaRPr>
                    </a:p>
                  </a:txBody>
                  <a:tcPr marL="18334" marR="18334" marT="0" marB="0" anchor="b"/>
                </a:tc>
                <a:tc>
                  <a:txBody>
                    <a:bodyPr/>
                    <a:lstStyle/>
                    <a:p>
                      <a:pPr algn="l">
                        <a:lnSpc>
                          <a:spcPct val="150000"/>
                        </a:lnSpc>
                        <a:spcBef>
                          <a:spcPts val="1200"/>
                        </a:spcBef>
                        <a:spcAft>
                          <a:spcPts val="0"/>
                        </a:spcAft>
                      </a:pPr>
                      <a:r>
                        <a:rPr lang="es-ES" sz="1100">
                          <a:effectLst/>
                        </a:rPr>
                        <a:t>                      915.963   </a:t>
                      </a:r>
                      <a:endParaRPr lang="es-ES" sz="1100">
                        <a:effectLst/>
                        <a:latin typeface="Times New Roman"/>
                        <a:ea typeface="Calibri"/>
                      </a:endParaRPr>
                    </a:p>
                  </a:txBody>
                  <a:tcPr marL="18334" marR="18334" marT="0" marB="0" anchor="b"/>
                </a:tc>
              </a:tr>
              <a:tr h="254271">
                <a:tc>
                  <a:txBody>
                    <a:bodyPr/>
                    <a:lstStyle/>
                    <a:p>
                      <a:pPr algn="ctr">
                        <a:lnSpc>
                          <a:spcPct val="150000"/>
                        </a:lnSpc>
                        <a:spcBef>
                          <a:spcPts val="1200"/>
                        </a:spcBef>
                        <a:spcAft>
                          <a:spcPts val="0"/>
                        </a:spcAft>
                      </a:pPr>
                      <a:r>
                        <a:rPr lang="es-ES" sz="1100">
                          <a:effectLst/>
                        </a:rPr>
                        <a:t>feb-12</a:t>
                      </a:r>
                      <a:endParaRPr lang="es-ES" sz="1100">
                        <a:effectLst/>
                        <a:latin typeface="Times New Roman"/>
                        <a:ea typeface="Calibri"/>
                      </a:endParaRPr>
                    </a:p>
                  </a:txBody>
                  <a:tcPr marL="18334" marR="18334" marT="0" marB="0" anchor="b"/>
                </a:tc>
                <a:tc>
                  <a:txBody>
                    <a:bodyPr/>
                    <a:lstStyle/>
                    <a:p>
                      <a:pPr algn="l">
                        <a:lnSpc>
                          <a:spcPct val="150000"/>
                        </a:lnSpc>
                        <a:spcBef>
                          <a:spcPts val="1200"/>
                        </a:spcBef>
                        <a:spcAft>
                          <a:spcPts val="0"/>
                        </a:spcAft>
                      </a:pPr>
                      <a:r>
                        <a:rPr lang="es-ES" sz="1100">
                          <a:effectLst/>
                        </a:rPr>
                        <a:t>                   6.922.865   </a:t>
                      </a:r>
                      <a:endParaRPr lang="es-ES" sz="1100">
                        <a:effectLst/>
                        <a:latin typeface="Times New Roman"/>
                        <a:ea typeface="Calibri"/>
                      </a:endParaRPr>
                    </a:p>
                  </a:txBody>
                  <a:tcPr marL="18334" marR="18334" marT="0" marB="0" anchor="b"/>
                </a:tc>
              </a:tr>
              <a:tr h="254271">
                <a:tc>
                  <a:txBody>
                    <a:bodyPr/>
                    <a:lstStyle/>
                    <a:p>
                      <a:pPr algn="ctr">
                        <a:lnSpc>
                          <a:spcPct val="150000"/>
                        </a:lnSpc>
                        <a:spcBef>
                          <a:spcPts val="1200"/>
                        </a:spcBef>
                        <a:spcAft>
                          <a:spcPts val="0"/>
                        </a:spcAft>
                      </a:pPr>
                      <a:r>
                        <a:rPr lang="es-ES" sz="1100">
                          <a:effectLst/>
                        </a:rPr>
                        <a:t>mar-12</a:t>
                      </a:r>
                      <a:endParaRPr lang="es-ES" sz="1100">
                        <a:effectLst/>
                        <a:latin typeface="Times New Roman"/>
                        <a:ea typeface="Calibri"/>
                      </a:endParaRPr>
                    </a:p>
                  </a:txBody>
                  <a:tcPr marL="18334" marR="18334" marT="0" marB="0" anchor="b"/>
                </a:tc>
                <a:tc>
                  <a:txBody>
                    <a:bodyPr/>
                    <a:lstStyle/>
                    <a:p>
                      <a:pPr algn="l">
                        <a:lnSpc>
                          <a:spcPct val="150000"/>
                        </a:lnSpc>
                        <a:spcBef>
                          <a:spcPts val="1200"/>
                        </a:spcBef>
                        <a:spcAft>
                          <a:spcPts val="0"/>
                        </a:spcAft>
                      </a:pPr>
                      <a:r>
                        <a:rPr lang="es-ES" sz="1100" dirty="0">
                          <a:effectLst/>
                        </a:rPr>
                        <a:t>                   6.573.084   </a:t>
                      </a:r>
                      <a:endParaRPr lang="es-ES" sz="1100" dirty="0">
                        <a:effectLst/>
                        <a:latin typeface="Times New Roman"/>
                        <a:ea typeface="Calibri"/>
                      </a:endParaRPr>
                    </a:p>
                  </a:txBody>
                  <a:tcPr marL="18334" marR="18334" marT="0" marB="0" anchor="b"/>
                </a:tc>
              </a:tr>
              <a:tr h="254271">
                <a:tc>
                  <a:txBody>
                    <a:bodyPr/>
                    <a:lstStyle/>
                    <a:p>
                      <a:pPr algn="ctr">
                        <a:lnSpc>
                          <a:spcPct val="150000"/>
                        </a:lnSpc>
                        <a:spcBef>
                          <a:spcPts val="1200"/>
                        </a:spcBef>
                        <a:spcAft>
                          <a:spcPts val="0"/>
                        </a:spcAft>
                      </a:pPr>
                      <a:r>
                        <a:rPr lang="es-ES" sz="1100">
                          <a:effectLst/>
                        </a:rPr>
                        <a:t>abr-12</a:t>
                      </a:r>
                      <a:endParaRPr lang="es-ES" sz="1100">
                        <a:effectLst/>
                        <a:latin typeface="Times New Roman"/>
                        <a:ea typeface="Calibri"/>
                      </a:endParaRPr>
                    </a:p>
                  </a:txBody>
                  <a:tcPr marL="18334" marR="18334" marT="0" marB="0" anchor="b"/>
                </a:tc>
                <a:tc>
                  <a:txBody>
                    <a:bodyPr/>
                    <a:lstStyle/>
                    <a:p>
                      <a:pPr algn="l">
                        <a:lnSpc>
                          <a:spcPct val="150000"/>
                        </a:lnSpc>
                        <a:spcBef>
                          <a:spcPts val="1200"/>
                        </a:spcBef>
                        <a:spcAft>
                          <a:spcPts val="0"/>
                        </a:spcAft>
                      </a:pPr>
                      <a:r>
                        <a:rPr lang="es-ES" sz="1100">
                          <a:effectLst/>
                        </a:rPr>
                        <a:t>                 44.754.803   </a:t>
                      </a:r>
                      <a:endParaRPr lang="es-ES" sz="1100">
                        <a:effectLst/>
                        <a:latin typeface="Times New Roman"/>
                        <a:ea typeface="Calibri"/>
                      </a:endParaRPr>
                    </a:p>
                  </a:txBody>
                  <a:tcPr marL="18334" marR="18334" marT="0" marB="0" anchor="b"/>
                </a:tc>
              </a:tr>
              <a:tr h="254271">
                <a:tc>
                  <a:txBody>
                    <a:bodyPr/>
                    <a:lstStyle/>
                    <a:p>
                      <a:pPr algn="ctr">
                        <a:lnSpc>
                          <a:spcPct val="150000"/>
                        </a:lnSpc>
                        <a:spcBef>
                          <a:spcPts val="1200"/>
                        </a:spcBef>
                        <a:spcAft>
                          <a:spcPts val="0"/>
                        </a:spcAft>
                      </a:pPr>
                      <a:r>
                        <a:rPr lang="es-ES" sz="1100">
                          <a:effectLst/>
                        </a:rPr>
                        <a:t>may-12</a:t>
                      </a:r>
                      <a:endParaRPr lang="es-ES" sz="1100">
                        <a:effectLst/>
                        <a:latin typeface="Times New Roman"/>
                        <a:ea typeface="Calibri"/>
                      </a:endParaRPr>
                    </a:p>
                  </a:txBody>
                  <a:tcPr marL="18334" marR="18334" marT="0" marB="0" anchor="b"/>
                </a:tc>
                <a:tc>
                  <a:txBody>
                    <a:bodyPr/>
                    <a:lstStyle/>
                    <a:p>
                      <a:pPr algn="l">
                        <a:lnSpc>
                          <a:spcPct val="150000"/>
                        </a:lnSpc>
                        <a:spcBef>
                          <a:spcPts val="1200"/>
                        </a:spcBef>
                        <a:spcAft>
                          <a:spcPts val="0"/>
                        </a:spcAft>
                      </a:pPr>
                      <a:r>
                        <a:rPr lang="es-ES" sz="1100">
                          <a:effectLst/>
                        </a:rPr>
                        <a:t>                 58.243.037   </a:t>
                      </a:r>
                      <a:endParaRPr lang="es-ES" sz="1100">
                        <a:effectLst/>
                        <a:latin typeface="Times New Roman"/>
                        <a:ea typeface="Calibri"/>
                      </a:endParaRPr>
                    </a:p>
                  </a:txBody>
                  <a:tcPr marL="18334" marR="18334" marT="0" marB="0" anchor="b"/>
                </a:tc>
              </a:tr>
              <a:tr h="254271">
                <a:tc>
                  <a:txBody>
                    <a:bodyPr/>
                    <a:lstStyle/>
                    <a:p>
                      <a:pPr algn="ctr">
                        <a:lnSpc>
                          <a:spcPct val="150000"/>
                        </a:lnSpc>
                        <a:spcBef>
                          <a:spcPts val="1200"/>
                        </a:spcBef>
                        <a:spcAft>
                          <a:spcPts val="0"/>
                        </a:spcAft>
                      </a:pPr>
                      <a:r>
                        <a:rPr lang="es-ES" sz="1100">
                          <a:effectLst/>
                        </a:rPr>
                        <a:t>jun-12</a:t>
                      </a:r>
                      <a:endParaRPr lang="es-ES" sz="1100">
                        <a:effectLst/>
                        <a:latin typeface="Times New Roman"/>
                        <a:ea typeface="Calibri"/>
                      </a:endParaRPr>
                    </a:p>
                  </a:txBody>
                  <a:tcPr marL="18334" marR="18334" marT="0" marB="0" anchor="b"/>
                </a:tc>
                <a:tc>
                  <a:txBody>
                    <a:bodyPr/>
                    <a:lstStyle/>
                    <a:p>
                      <a:pPr algn="l">
                        <a:lnSpc>
                          <a:spcPct val="150000"/>
                        </a:lnSpc>
                        <a:spcBef>
                          <a:spcPts val="1200"/>
                        </a:spcBef>
                        <a:spcAft>
                          <a:spcPts val="0"/>
                        </a:spcAft>
                      </a:pPr>
                      <a:r>
                        <a:rPr lang="es-ES" sz="1100">
                          <a:effectLst/>
                        </a:rPr>
                        <a:t>                 26.380.967   </a:t>
                      </a:r>
                      <a:endParaRPr lang="es-ES" sz="1100">
                        <a:effectLst/>
                        <a:latin typeface="Times New Roman"/>
                        <a:ea typeface="Calibri"/>
                      </a:endParaRPr>
                    </a:p>
                  </a:txBody>
                  <a:tcPr marL="18334" marR="18334" marT="0" marB="0" anchor="b"/>
                </a:tc>
              </a:tr>
              <a:tr h="254271">
                <a:tc>
                  <a:txBody>
                    <a:bodyPr/>
                    <a:lstStyle/>
                    <a:p>
                      <a:pPr algn="ctr">
                        <a:lnSpc>
                          <a:spcPct val="150000"/>
                        </a:lnSpc>
                        <a:spcBef>
                          <a:spcPts val="1200"/>
                        </a:spcBef>
                        <a:spcAft>
                          <a:spcPts val="0"/>
                        </a:spcAft>
                      </a:pPr>
                      <a:r>
                        <a:rPr lang="es-ES" sz="1100">
                          <a:effectLst/>
                        </a:rPr>
                        <a:t>jul-12</a:t>
                      </a:r>
                      <a:endParaRPr lang="es-ES" sz="1100">
                        <a:effectLst/>
                        <a:latin typeface="Times New Roman"/>
                        <a:ea typeface="Calibri"/>
                      </a:endParaRPr>
                    </a:p>
                  </a:txBody>
                  <a:tcPr marL="18334" marR="18334" marT="0" marB="0" anchor="b"/>
                </a:tc>
                <a:tc>
                  <a:txBody>
                    <a:bodyPr/>
                    <a:lstStyle/>
                    <a:p>
                      <a:pPr algn="l">
                        <a:lnSpc>
                          <a:spcPct val="150000"/>
                        </a:lnSpc>
                        <a:spcBef>
                          <a:spcPts val="1200"/>
                        </a:spcBef>
                        <a:spcAft>
                          <a:spcPts val="0"/>
                        </a:spcAft>
                      </a:pPr>
                      <a:r>
                        <a:rPr lang="es-ES" sz="1100">
                          <a:effectLst/>
                        </a:rPr>
                        <a:t>                 45.234.075   </a:t>
                      </a:r>
                      <a:endParaRPr lang="es-ES" sz="1100">
                        <a:effectLst/>
                        <a:latin typeface="Times New Roman"/>
                        <a:ea typeface="Calibri"/>
                      </a:endParaRPr>
                    </a:p>
                  </a:txBody>
                  <a:tcPr marL="18334" marR="18334" marT="0" marB="0" anchor="b"/>
                </a:tc>
              </a:tr>
              <a:tr h="254271">
                <a:tc>
                  <a:txBody>
                    <a:bodyPr/>
                    <a:lstStyle/>
                    <a:p>
                      <a:pPr algn="ctr">
                        <a:lnSpc>
                          <a:spcPct val="150000"/>
                        </a:lnSpc>
                        <a:spcBef>
                          <a:spcPts val="1200"/>
                        </a:spcBef>
                        <a:spcAft>
                          <a:spcPts val="0"/>
                        </a:spcAft>
                      </a:pPr>
                      <a:r>
                        <a:rPr lang="es-ES" sz="1100">
                          <a:effectLst/>
                        </a:rPr>
                        <a:t>ago-12</a:t>
                      </a:r>
                      <a:endParaRPr lang="es-ES" sz="1100">
                        <a:effectLst/>
                        <a:latin typeface="Times New Roman"/>
                        <a:ea typeface="Calibri"/>
                      </a:endParaRPr>
                    </a:p>
                  </a:txBody>
                  <a:tcPr marL="18334" marR="18334" marT="0" marB="0" anchor="b"/>
                </a:tc>
                <a:tc>
                  <a:txBody>
                    <a:bodyPr/>
                    <a:lstStyle/>
                    <a:p>
                      <a:pPr algn="l">
                        <a:lnSpc>
                          <a:spcPct val="150000"/>
                        </a:lnSpc>
                        <a:spcBef>
                          <a:spcPts val="1200"/>
                        </a:spcBef>
                        <a:spcAft>
                          <a:spcPts val="0"/>
                        </a:spcAft>
                      </a:pPr>
                      <a:r>
                        <a:rPr lang="es-ES" sz="1100">
                          <a:effectLst/>
                        </a:rPr>
                        <a:t>                 98.418.678   </a:t>
                      </a:r>
                      <a:endParaRPr lang="es-ES" sz="1100">
                        <a:effectLst/>
                        <a:latin typeface="Times New Roman"/>
                        <a:ea typeface="Calibri"/>
                      </a:endParaRPr>
                    </a:p>
                  </a:txBody>
                  <a:tcPr marL="18334" marR="18334" marT="0" marB="0" anchor="b"/>
                </a:tc>
              </a:tr>
              <a:tr h="254271">
                <a:tc>
                  <a:txBody>
                    <a:bodyPr/>
                    <a:lstStyle/>
                    <a:p>
                      <a:pPr algn="ctr">
                        <a:lnSpc>
                          <a:spcPct val="150000"/>
                        </a:lnSpc>
                        <a:spcBef>
                          <a:spcPts val="1200"/>
                        </a:spcBef>
                        <a:spcAft>
                          <a:spcPts val="0"/>
                        </a:spcAft>
                      </a:pPr>
                      <a:r>
                        <a:rPr lang="es-ES" sz="1100">
                          <a:effectLst/>
                        </a:rPr>
                        <a:t>sep-12</a:t>
                      </a:r>
                      <a:endParaRPr lang="es-ES" sz="1100">
                        <a:effectLst/>
                        <a:latin typeface="Times New Roman"/>
                        <a:ea typeface="Calibri"/>
                      </a:endParaRPr>
                    </a:p>
                  </a:txBody>
                  <a:tcPr marL="18334" marR="18334" marT="0" marB="0" anchor="b"/>
                </a:tc>
                <a:tc>
                  <a:txBody>
                    <a:bodyPr/>
                    <a:lstStyle/>
                    <a:p>
                      <a:pPr algn="l">
                        <a:lnSpc>
                          <a:spcPct val="150000"/>
                        </a:lnSpc>
                        <a:spcBef>
                          <a:spcPts val="1200"/>
                        </a:spcBef>
                        <a:spcAft>
                          <a:spcPts val="0"/>
                        </a:spcAft>
                      </a:pPr>
                      <a:r>
                        <a:rPr lang="es-ES" sz="1100">
                          <a:effectLst/>
                        </a:rPr>
                        <a:t>               107.389.662   </a:t>
                      </a:r>
                      <a:endParaRPr lang="es-ES" sz="1100">
                        <a:effectLst/>
                        <a:latin typeface="Times New Roman"/>
                        <a:ea typeface="Calibri"/>
                      </a:endParaRPr>
                    </a:p>
                  </a:txBody>
                  <a:tcPr marL="18334" marR="18334" marT="0" marB="0" anchor="b"/>
                </a:tc>
              </a:tr>
              <a:tr h="254271">
                <a:tc>
                  <a:txBody>
                    <a:bodyPr/>
                    <a:lstStyle/>
                    <a:p>
                      <a:pPr algn="ctr">
                        <a:lnSpc>
                          <a:spcPct val="150000"/>
                        </a:lnSpc>
                        <a:spcBef>
                          <a:spcPts val="1200"/>
                        </a:spcBef>
                        <a:spcAft>
                          <a:spcPts val="0"/>
                        </a:spcAft>
                      </a:pPr>
                      <a:r>
                        <a:rPr lang="es-ES" sz="1100">
                          <a:effectLst/>
                        </a:rPr>
                        <a:t>oct-12</a:t>
                      </a:r>
                      <a:endParaRPr lang="es-ES" sz="1100">
                        <a:effectLst/>
                        <a:latin typeface="Times New Roman"/>
                        <a:ea typeface="Calibri"/>
                      </a:endParaRPr>
                    </a:p>
                  </a:txBody>
                  <a:tcPr marL="18334" marR="18334" marT="0" marB="0" anchor="b"/>
                </a:tc>
                <a:tc>
                  <a:txBody>
                    <a:bodyPr/>
                    <a:lstStyle/>
                    <a:p>
                      <a:pPr algn="l">
                        <a:lnSpc>
                          <a:spcPct val="150000"/>
                        </a:lnSpc>
                        <a:spcBef>
                          <a:spcPts val="1200"/>
                        </a:spcBef>
                        <a:spcAft>
                          <a:spcPts val="0"/>
                        </a:spcAft>
                      </a:pPr>
                      <a:r>
                        <a:rPr lang="es-ES" sz="1100">
                          <a:effectLst/>
                        </a:rPr>
                        <a:t>               144.578.203   </a:t>
                      </a:r>
                      <a:endParaRPr lang="es-ES" sz="1100">
                        <a:effectLst/>
                        <a:latin typeface="Times New Roman"/>
                        <a:ea typeface="Calibri"/>
                      </a:endParaRPr>
                    </a:p>
                  </a:txBody>
                  <a:tcPr marL="18334" marR="18334" marT="0" marB="0" anchor="b"/>
                </a:tc>
              </a:tr>
              <a:tr h="254271">
                <a:tc>
                  <a:txBody>
                    <a:bodyPr/>
                    <a:lstStyle/>
                    <a:p>
                      <a:pPr algn="ctr">
                        <a:lnSpc>
                          <a:spcPct val="150000"/>
                        </a:lnSpc>
                        <a:spcBef>
                          <a:spcPts val="1200"/>
                        </a:spcBef>
                        <a:spcAft>
                          <a:spcPts val="0"/>
                        </a:spcAft>
                      </a:pPr>
                      <a:r>
                        <a:rPr lang="es-ES" sz="1100">
                          <a:effectLst/>
                        </a:rPr>
                        <a:t>nov-12</a:t>
                      </a:r>
                      <a:endParaRPr lang="es-ES" sz="1100">
                        <a:effectLst/>
                        <a:latin typeface="Times New Roman"/>
                        <a:ea typeface="Calibri"/>
                      </a:endParaRPr>
                    </a:p>
                  </a:txBody>
                  <a:tcPr marL="18334" marR="18334" marT="0" marB="0" anchor="b"/>
                </a:tc>
                <a:tc>
                  <a:txBody>
                    <a:bodyPr/>
                    <a:lstStyle/>
                    <a:p>
                      <a:pPr algn="l">
                        <a:lnSpc>
                          <a:spcPct val="150000"/>
                        </a:lnSpc>
                        <a:spcBef>
                          <a:spcPts val="1200"/>
                        </a:spcBef>
                        <a:spcAft>
                          <a:spcPts val="0"/>
                        </a:spcAft>
                      </a:pPr>
                      <a:r>
                        <a:rPr lang="es-ES" sz="1100">
                          <a:effectLst/>
                        </a:rPr>
                        <a:t>               222.065.740   </a:t>
                      </a:r>
                      <a:endParaRPr lang="es-ES" sz="1100">
                        <a:effectLst/>
                        <a:latin typeface="Times New Roman"/>
                        <a:ea typeface="Calibri"/>
                      </a:endParaRPr>
                    </a:p>
                  </a:txBody>
                  <a:tcPr marL="18334" marR="18334" marT="0" marB="0" anchor="b"/>
                </a:tc>
              </a:tr>
              <a:tr h="254271">
                <a:tc>
                  <a:txBody>
                    <a:bodyPr/>
                    <a:lstStyle/>
                    <a:p>
                      <a:pPr algn="ctr">
                        <a:lnSpc>
                          <a:spcPct val="150000"/>
                        </a:lnSpc>
                        <a:spcBef>
                          <a:spcPts val="1200"/>
                        </a:spcBef>
                        <a:spcAft>
                          <a:spcPts val="0"/>
                        </a:spcAft>
                      </a:pPr>
                      <a:r>
                        <a:rPr lang="es-ES" sz="1100">
                          <a:effectLst/>
                        </a:rPr>
                        <a:t>dic-12</a:t>
                      </a:r>
                      <a:endParaRPr lang="es-ES" sz="1100">
                        <a:effectLst/>
                        <a:latin typeface="Times New Roman"/>
                        <a:ea typeface="Calibri"/>
                      </a:endParaRPr>
                    </a:p>
                  </a:txBody>
                  <a:tcPr marL="18334" marR="18334" marT="0" marB="0" anchor="b"/>
                </a:tc>
                <a:tc>
                  <a:txBody>
                    <a:bodyPr/>
                    <a:lstStyle/>
                    <a:p>
                      <a:pPr algn="l">
                        <a:lnSpc>
                          <a:spcPct val="150000"/>
                        </a:lnSpc>
                        <a:spcBef>
                          <a:spcPts val="1200"/>
                        </a:spcBef>
                        <a:spcAft>
                          <a:spcPts val="0"/>
                        </a:spcAft>
                      </a:pPr>
                      <a:r>
                        <a:rPr lang="es-ES" sz="1100">
                          <a:effectLst/>
                        </a:rPr>
                        <a:t>               140.953.707   </a:t>
                      </a:r>
                      <a:endParaRPr lang="es-ES" sz="1100">
                        <a:effectLst/>
                        <a:latin typeface="Times New Roman"/>
                        <a:ea typeface="Calibri"/>
                      </a:endParaRPr>
                    </a:p>
                  </a:txBody>
                  <a:tcPr marL="18334" marR="18334" marT="0" marB="0" anchor="b"/>
                </a:tc>
              </a:tr>
              <a:tr h="254271">
                <a:tc>
                  <a:txBody>
                    <a:bodyPr/>
                    <a:lstStyle/>
                    <a:p>
                      <a:pPr algn="l">
                        <a:lnSpc>
                          <a:spcPct val="150000"/>
                        </a:lnSpc>
                        <a:spcBef>
                          <a:spcPts val="1200"/>
                        </a:spcBef>
                        <a:spcAft>
                          <a:spcPts val="0"/>
                        </a:spcAft>
                      </a:pPr>
                      <a:r>
                        <a:rPr lang="es-ES" sz="1100">
                          <a:effectLst/>
                        </a:rPr>
                        <a:t>Promedio</a:t>
                      </a:r>
                      <a:endParaRPr lang="es-ES" sz="1100">
                        <a:effectLst/>
                        <a:latin typeface="Times New Roman"/>
                        <a:ea typeface="Calibri"/>
                      </a:endParaRPr>
                    </a:p>
                  </a:txBody>
                  <a:tcPr marL="18334" marR="18334" marT="0" marB="0" anchor="b"/>
                </a:tc>
                <a:tc>
                  <a:txBody>
                    <a:bodyPr/>
                    <a:lstStyle/>
                    <a:p>
                      <a:pPr algn="r">
                        <a:lnSpc>
                          <a:spcPct val="150000"/>
                        </a:lnSpc>
                        <a:spcBef>
                          <a:spcPts val="1200"/>
                        </a:spcBef>
                        <a:spcAft>
                          <a:spcPts val="0"/>
                        </a:spcAft>
                      </a:pPr>
                      <a:r>
                        <a:rPr lang="es-ES" sz="1100">
                          <a:effectLst/>
                        </a:rPr>
                        <a:t>                 75.202.565   </a:t>
                      </a:r>
                      <a:endParaRPr lang="es-ES" sz="1100">
                        <a:effectLst/>
                        <a:latin typeface="Times New Roman"/>
                        <a:ea typeface="Calibri"/>
                      </a:endParaRPr>
                    </a:p>
                  </a:txBody>
                  <a:tcPr marL="18334" marR="18334" marT="0" marB="0" anchor="b"/>
                </a:tc>
              </a:tr>
              <a:tr h="254271">
                <a:tc>
                  <a:txBody>
                    <a:bodyPr/>
                    <a:lstStyle/>
                    <a:p>
                      <a:pPr algn="l">
                        <a:lnSpc>
                          <a:spcPct val="150000"/>
                        </a:lnSpc>
                        <a:spcBef>
                          <a:spcPts val="1200"/>
                        </a:spcBef>
                        <a:spcAft>
                          <a:spcPts val="0"/>
                        </a:spcAft>
                      </a:pPr>
                      <a:r>
                        <a:rPr lang="es-ES" sz="1100">
                          <a:effectLst/>
                        </a:rPr>
                        <a:t>Desvio</a:t>
                      </a:r>
                      <a:endParaRPr lang="es-ES" sz="1100">
                        <a:effectLst/>
                        <a:latin typeface="Times New Roman"/>
                        <a:ea typeface="Calibri"/>
                      </a:endParaRPr>
                    </a:p>
                  </a:txBody>
                  <a:tcPr marL="18334" marR="18334" marT="0" marB="0" anchor="b"/>
                </a:tc>
                <a:tc>
                  <a:txBody>
                    <a:bodyPr/>
                    <a:lstStyle/>
                    <a:p>
                      <a:pPr algn="r">
                        <a:lnSpc>
                          <a:spcPct val="150000"/>
                        </a:lnSpc>
                        <a:spcBef>
                          <a:spcPts val="1200"/>
                        </a:spcBef>
                        <a:spcAft>
                          <a:spcPts val="0"/>
                        </a:spcAft>
                      </a:pPr>
                      <a:r>
                        <a:rPr lang="es-ES" sz="1100">
                          <a:effectLst/>
                        </a:rPr>
                        <a:t>68.534.632</a:t>
                      </a:r>
                      <a:endParaRPr lang="es-ES" sz="1100">
                        <a:effectLst/>
                        <a:latin typeface="Times New Roman"/>
                        <a:ea typeface="Calibri"/>
                      </a:endParaRPr>
                    </a:p>
                  </a:txBody>
                  <a:tcPr marL="18334" marR="18334" marT="0" marB="0" anchor="b"/>
                </a:tc>
              </a:tr>
              <a:tr h="254271">
                <a:tc>
                  <a:txBody>
                    <a:bodyPr/>
                    <a:lstStyle/>
                    <a:p>
                      <a:pPr algn="l">
                        <a:lnSpc>
                          <a:spcPct val="150000"/>
                        </a:lnSpc>
                        <a:spcBef>
                          <a:spcPts val="1200"/>
                        </a:spcBef>
                        <a:spcAft>
                          <a:spcPts val="0"/>
                        </a:spcAft>
                      </a:pPr>
                      <a:r>
                        <a:rPr lang="es-ES" sz="1100">
                          <a:effectLst/>
                        </a:rPr>
                        <a:t>Varianza</a:t>
                      </a:r>
                      <a:endParaRPr lang="es-ES" sz="1100">
                        <a:effectLst/>
                        <a:latin typeface="Times New Roman"/>
                        <a:ea typeface="Calibri"/>
                      </a:endParaRPr>
                    </a:p>
                  </a:txBody>
                  <a:tcPr marL="18334" marR="18334" marT="0" marB="0" anchor="b"/>
                </a:tc>
                <a:tc>
                  <a:txBody>
                    <a:bodyPr/>
                    <a:lstStyle/>
                    <a:p>
                      <a:pPr algn="r">
                        <a:lnSpc>
                          <a:spcPct val="150000"/>
                        </a:lnSpc>
                        <a:spcBef>
                          <a:spcPts val="1200"/>
                        </a:spcBef>
                        <a:spcAft>
                          <a:spcPts val="0"/>
                        </a:spcAft>
                      </a:pPr>
                      <a:r>
                        <a:rPr lang="es-ES" sz="1100" dirty="0">
                          <a:effectLst/>
                        </a:rPr>
                        <a:t>4.696.995.824.328.600</a:t>
                      </a:r>
                      <a:endParaRPr lang="es-ES" sz="1100" dirty="0">
                        <a:effectLst/>
                        <a:latin typeface="Times New Roman"/>
                        <a:ea typeface="Calibri"/>
                      </a:endParaRPr>
                    </a:p>
                  </a:txBody>
                  <a:tcPr marL="18334" marR="18334" marT="0" marB="0" anchor="b"/>
                </a:tc>
              </a:tr>
            </a:tbl>
          </a:graphicData>
        </a:graphic>
      </p:graphicFrame>
      <p:graphicFrame>
        <p:nvGraphicFramePr>
          <p:cNvPr id="11" name="1 Gráfico"/>
          <p:cNvGraphicFramePr>
            <a:graphicFrameLocks/>
          </p:cNvGraphicFramePr>
          <p:nvPr>
            <p:extLst>
              <p:ext uri="{D42A27DB-BD31-4B8C-83A1-F6EECF244321}">
                <p14:modId xmlns:p14="http://schemas.microsoft.com/office/powerpoint/2010/main" val="2872190012"/>
              </p:ext>
            </p:extLst>
          </p:nvPr>
        </p:nvGraphicFramePr>
        <p:xfrm>
          <a:off x="3659799" y="3789040"/>
          <a:ext cx="4967288" cy="2880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83602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755576" y="404664"/>
            <a:ext cx="7467600" cy="778098"/>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s-ES" sz="3200" dirty="0" smtClean="0">
                <a:latin typeface="Lucida Calligraphy" pitchFamily="66" charset="0"/>
              </a:rPr>
              <a:t>Ajustes Modelo Miller y </a:t>
            </a:r>
            <a:r>
              <a:rPr lang="es-ES" sz="3200" dirty="0" err="1" smtClean="0">
                <a:latin typeface="Lucida Calligraphy" pitchFamily="66" charset="0"/>
              </a:rPr>
              <a:t>Orr</a:t>
            </a:r>
            <a:r>
              <a:rPr lang="es-ES" sz="3200" dirty="0" smtClean="0">
                <a:latin typeface="Lucida Calligraphy" pitchFamily="66" charset="0"/>
              </a:rPr>
              <a:t> 2012:</a:t>
            </a:r>
            <a:endParaRPr lang="es-ES" sz="3200" dirty="0">
              <a:latin typeface="Lucida Calligraphy" pitchFamily="66" charset="0"/>
            </a:endParaRPr>
          </a:p>
        </p:txBody>
      </p:sp>
      <p:graphicFrame>
        <p:nvGraphicFramePr>
          <p:cNvPr id="3" name="2 Marcador de contenido"/>
          <p:cNvGraphicFramePr>
            <a:graphicFrameLocks noGrp="1"/>
          </p:cNvGraphicFramePr>
          <p:nvPr>
            <p:ph idx="1"/>
            <p:extLst>
              <p:ext uri="{D42A27DB-BD31-4B8C-83A1-F6EECF244321}">
                <p14:modId xmlns:p14="http://schemas.microsoft.com/office/powerpoint/2010/main" val="2988568887"/>
              </p:ext>
            </p:extLst>
          </p:nvPr>
        </p:nvGraphicFramePr>
        <p:xfrm>
          <a:off x="395536" y="1844824"/>
          <a:ext cx="8496945" cy="4149359"/>
        </p:xfrm>
        <a:graphic>
          <a:graphicData uri="http://schemas.openxmlformats.org/drawingml/2006/table">
            <a:tbl>
              <a:tblPr firstRow="1" firstCol="1" bandRow="1">
                <a:tableStyleId>{93296810-A885-4BE3-A3E7-6D5BEEA58F35}</a:tableStyleId>
              </a:tblPr>
              <a:tblGrid>
                <a:gridCol w="1316025"/>
                <a:gridCol w="1244503"/>
                <a:gridCol w="1244503"/>
                <a:gridCol w="1172979"/>
                <a:gridCol w="1172979"/>
                <a:gridCol w="1158673"/>
                <a:gridCol w="1187283"/>
              </a:tblGrid>
              <a:tr h="296471">
                <a:tc>
                  <a:txBody>
                    <a:bodyPr/>
                    <a:lstStyle/>
                    <a:p>
                      <a:pPr>
                        <a:lnSpc>
                          <a:spcPct val="150000"/>
                        </a:lnSpc>
                      </a:pPr>
                      <a:endParaRPr lang="es-ES" sz="1200" dirty="0">
                        <a:effectLst/>
                        <a:latin typeface="Calibri"/>
                      </a:endParaRPr>
                    </a:p>
                  </a:txBody>
                  <a:tcPr marL="38664" marR="38664" marT="0" marB="0" anchor="b"/>
                </a:tc>
                <a:tc>
                  <a:txBody>
                    <a:bodyPr/>
                    <a:lstStyle/>
                    <a:p>
                      <a:pPr>
                        <a:lnSpc>
                          <a:spcPct val="150000"/>
                        </a:lnSpc>
                      </a:pPr>
                      <a:endParaRPr lang="es-ES" sz="1200">
                        <a:effectLst/>
                        <a:latin typeface="Calibri"/>
                      </a:endParaRPr>
                    </a:p>
                  </a:txBody>
                  <a:tcPr marL="38664" marR="38664" marT="0" marB="0" anchor="b"/>
                </a:tc>
                <a:tc>
                  <a:txBody>
                    <a:bodyPr/>
                    <a:lstStyle/>
                    <a:p>
                      <a:pPr>
                        <a:lnSpc>
                          <a:spcPct val="150000"/>
                        </a:lnSpc>
                      </a:pPr>
                      <a:endParaRPr lang="es-ES" sz="1200">
                        <a:effectLst/>
                        <a:latin typeface="Calibri"/>
                      </a:endParaRPr>
                    </a:p>
                  </a:txBody>
                  <a:tcPr marL="38664" marR="38664" marT="0" marB="0" anchor="b"/>
                </a:tc>
                <a:tc gridSpan="2">
                  <a:txBody>
                    <a:bodyPr/>
                    <a:lstStyle/>
                    <a:p>
                      <a:pPr algn="ctr">
                        <a:lnSpc>
                          <a:spcPct val="150000"/>
                        </a:lnSpc>
                        <a:spcAft>
                          <a:spcPts val="0"/>
                        </a:spcAft>
                      </a:pPr>
                      <a:r>
                        <a:rPr lang="es-ES" sz="1200" dirty="0">
                          <a:solidFill>
                            <a:schemeClr val="bg1"/>
                          </a:solidFill>
                          <a:effectLst/>
                        </a:rPr>
                        <a:t>AJUSTE 1</a:t>
                      </a:r>
                      <a:endParaRPr lang="es-ES" sz="1200" dirty="0">
                        <a:solidFill>
                          <a:schemeClr val="bg1"/>
                        </a:solidFill>
                        <a:effectLst/>
                        <a:latin typeface="Calibri"/>
                        <a:ea typeface="Calibri"/>
                        <a:cs typeface="Times New Roman"/>
                      </a:endParaRPr>
                    </a:p>
                  </a:txBody>
                  <a:tcPr marL="38664" marR="38664" marT="0" marB="0" anchor="b"/>
                </a:tc>
                <a:tc hMerge="1">
                  <a:txBody>
                    <a:bodyPr/>
                    <a:lstStyle/>
                    <a:p>
                      <a:endParaRPr lang="es-ES"/>
                    </a:p>
                  </a:txBody>
                  <a:tcPr/>
                </a:tc>
                <a:tc gridSpan="2">
                  <a:txBody>
                    <a:bodyPr/>
                    <a:lstStyle/>
                    <a:p>
                      <a:pPr algn="ctr">
                        <a:lnSpc>
                          <a:spcPct val="150000"/>
                        </a:lnSpc>
                        <a:spcAft>
                          <a:spcPts val="0"/>
                        </a:spcAft>
                      </a:pPr>
                      <a:r>
                        <a:rPr lang="es-ES" sz="1200" dirty="0">
                          <a:solidFill>
                            <a:schemeClr val="bg1"/>
                          </a:solidFill>
                          <a:effectLst/>
                        </a:rPr>
                        <a:t>AJUSTE 2</a:t>
                      </a:r>
                      <a:endParaRPr lang="es-ES" sz="1200" dirty="0">
                        <a:solidFill>
                          <a:schemeClr val="bg1"/>
                        </a:solidFill>
                        <a:effectLst/>
                        <a:latin typeface="Calibri"/>
                        <a:ea typeface="Calibri"/>
                        <a:cs typeface="Times New Roman"/>
                      </a:endParaRPr>
                    </a:p>
                  </a:txBody>
                  <a:tcPr marL="38664" marR="38664" marT="0" marB="0" anchor="b"/>
                </a:tc>
                <a:tc hMerge="1">
                  <a:txBody>
                    <a:bodyPr/>
                    <a:lstStyle/>
                    <a:p>
                      <a:endParaRPr lang="es-ES"/>
                    </a:p>
                  </a:txBody>
                  <a:tcPr/>
                </a:tc>
              </a:tr>
              <a:tr h="561048">
                <a:tc>
                  <a:txBody>
                    <a:bodyPr/>
                    <a:lstStyle/>
                    <a:p>
                      <a:pPr>
                        <a:lnSpc>
                          <a:spcPct val="150000"/>
                        </a:lnSpc>
                      </a:pPr>
                      <a:endParaRPr lang="es-ES" sz="1200" dirty="0">
                        <a:solidFill>
                          <a:schemeClr val="bg1"/>
                        </a:solidFill>
                        <a:effectLst/>
                        <a:latin typeface="Calibri"/>
                      </a:endParaRPr>
                    </a:p>
                  </a:txBody>
                  <a:tcPr marL="38664" marR="38664" marT="0" marB="0" anchor="b"/>
                </a:tc>
                <a:tc>
                  <a:txBody>
                    <a:bodyPr/>
                    <a:lstStyle/>
                    <a:p>
                      <a:pPr algn="ctr">
                        <a:lnSpc>
                          <a:spcPct val="150000"/>
                        </a:lnSpc>
                        <a:spcAft>
                          <a:spcPts val="0"/>
                        </a:spcAft>
                      </a:pPr>
                      <a:r>
                        <a:rPr lang="es-ES" sz="1200" b="1" dirty="0">
                          <a:effectLst/>
                        </a:rPr>
                        <a:t>Ingresos</a:t>
                      </a:r>
                      <a:endParaRPr lang="es-ES" sz="1200" b="1" dirty="0">
                        <a:effectLst/>
                        <a:latin typeface="Calibri"/>
                        <a:ea typeface="Calibri"/>
                        <a:cs typeface="Times New Roman"/>
                      </a:endParaRPr>
                    </a:p>
                  </a:txBody>
                  <a:tcPr marL="38664" marR="38664" marT="0" marB="0" anchor="ctr"/>
                </a:tc>
                <a:tc>
                  <a:txBody>
                    <a:bodyPr/>
                    <a:lstStyle/>
                    <a:p>
                      <a:pPr algn="ctr">
                        <a:lnSpc>
                          <a:spcPct val="150000"/>
                        </a:lnSpc>
                        <a:spcAft>
                          <a:spcPts val="0"/>
                        </a:spcAft>
                      </a:pPr>
                      <a:r>
                        <a:rPr lang="es-ES" sz="1200" b="1" dirty="0">
                          <a:effectLst/>
                        </a:rPr>
                        <a:t>Egresos</a:t>
                      </a:r>
                      <a:endParaRPr lang="es-ES" sz="1200" b="1" dirty="0">
                        <a:effectLst/>
                        <a:latin typeface="Calibri"/>
                        <a:ea typeface="Calibri"/>
                        <a:cs typeface="Times New Roman"/>
                      </a:endParaRPr>
                    </a:p>
                  </a:txBody>
                  <a:tcPr marL="38664" marR="38664" marT="0" marB="0" anchor="ctr"/>
                </a:tc>
                <a:tc>
                  <a:txBody>
                    <a:bodyPr/>
                    <a:lstStyle/>
                    <a:p>
                      <a:pPr algn="ctr">
                        <a:lnSpc>
                          <a:spcPct val="150000"/>
                        </a:lnSpc>
                        <a:spcAft>
                          <a:spcPts val="0"/>
                        </a:spcAft>
                      </a:pPr>
                      <a:r>
                        <a:rPr lang="es-ES" sz="1200" b="1" dirty="0">
                          <a:effectLst/>
                        </a:rPr>
                        <a:t>Inversión o Desinversión</a:t>
                      </a:r>
                      <a:endParaRPr lang="es-ES" sz="1200" b="1" dirty="0">
                        <a:effectLst/>
                        <a:latin typeface="Calibri"/>
                        <a:ea typeface="Calibri"/>
                        <a:cs typeface="Times New Roman"/>
                      </a:endParaRPr>
                    </a:p>
                  </a:txBody>
                  <a:tcPr marL="38664" marR="38664" marT="0" marB="0" anchor="ctr"/>
                </a:tc>
                <a:tc>
                  <a:txBody>
                    <a:bodyPr/>
                    <a:lstStyle/>
                    <a:p>
                      <a:pPr algn="ctr">
                        <a:lnSpc>
                          <a:spcPct val="150000"/>
                        </a:lnSpc>
                        <a:spcAft>
                          <a:spcPts val="0"/>
                        </a:spcAft>
                      </a:pPr>
                      <a:r>
                        <a:rPr lang="es-ES" sz="1200" b="1" dirty="0">
                          <a:effectLst/>
                        </a:rPr>
                        <a:t>Saldo Efectivo 2</a:t>
                      </a:r>
                      <a:endParaRPr lang="es-ES" sz="1200" b="1" dirty="0">
                        <a:effectLst/>
                        <a:latin typeface="Calibri"/>
                        <a:ea typeface="Calibri"/>
                        <a:cs typeface="Times New Roman"/>
                      </a:endParaRPr>
                    </a:p>
                  </a:txBody>
                  <a:tcPr marL="38664" marR="38664" marT="0" marB="0" anchor="ctr"/>
                </a:tc>
                <a:tc>
                  <a:txBody>
                    <a:bodyPr/>
                    <a:lstStyle/>
                    <a:p>
                      <a:pPr algn="ctr">
                        <a:lnSpc>
                          <a:spcPct val="150000"/>
                        </a:lnSpc>
                        <a:spcAft>
                          <a:spcPts val="0"/>
                        </a:spcAft>
                      </a:pPr>
                      <a:r>
                        <a:rPr lang="es-ES" sz="1200" b="1" dirty="0">
                          <a:effectLst/>
                        </a:rPr>
                        <a:t>Inversión o Desinversión</a:t>
                      </a:r>
                      <a:endParaRPr lang="es-ES" sz="1200" b="1" dirty="0">
                        <a:effectLst/>
                        <a:latin typeface="Calibri"/>
                        <a:ea typeface="Calibri"/>
                        <a:cs typeface="Times New Roman"/>
                      </a:endParaRPr>
                    </a:p>
                  </a:txBody>
                  <a:tcPr marL="38664" marR="38664" marT="0" marB="0" anchor="ctr"/>
                </a:tc>
                <a:tc>
                  <a:txBody>
                    <a:bodyPr/>
                    <a:lstStyle/>
                    <a:p>
                      <a:pPr algn="ctr">
                        <a:lnSpc>
                          <a:spcPct val="150000"/>
                        </a:lnSpc>
                        <a:spcAft>
                          <a:spcPts val="0"/>
                        </a:spcAft>
                      </a:pPr>
                      <a:r>
                        <a:rPr lang="es-ES" sz="1200" b="1" dirty="0">
                          <a:effectLst/>
                        </a:rPr>
                        <a:t>Saldo Efectivo 3</a:t>
                      </a:r>
                      <a:endParaRPr lang="es-ES" sz="1200" b="1" dirty="0">
                        <a:effectLst/>
                        <a:latin typeface="Calibri"/>
                        <a:ea typeface="Calibri"/>
                        <a:cs typeface="Times New Roman"/>
                      </a:endParaRPr>
                    </a:p>
                  </a:txBody>
                  <a:tcPr marL="38664" marR="38664" marT="0" marB="0" anchor="ctr"/>
                </a:tc>
              </a:tr>
              <a:tr h="264577">
                <a:tc>
                  <a:txBody>
                    <a:bodyPr/>
                    <a:lstStyle/>
                    <a:p>
                      <a:pPr algn="ctr">
                        <a:lnSpc>
                          <a:spcPct val="150000"/>
                        </a:lnSpc>
                        <a:spcAft>
                          <a:spcPts val="0"/>
                        </a:spcAft>
                      </a:pPr>
                      <a:r>
                        <a:rPr lang="es-ES" sz="1200" dirty="0">
                          <a:solidFill>
                            <a:schemeClr val="bg1"/>
                          </a:solidFill>
                          <a:effectLst/>
                        </a:rPr>
                        <a:t>Enero-2012</a:t>
                      </a:r>
                      <a:endParaRPr lang="es-ES" sz="1200" dirty="0">
                        <a:solidFill>
                          <a:schemeClr val="bg1"/>
                        </a:solidFill>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48.881.427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47.965.464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45.275.479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915.963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45.275.479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915.963   </a:t>
                      </a:r>
                      <a:endParaRPr lang="es-ES" sz="1200">
                        <a:effectLst/>
                        <a:latin typeface="Calibri"/>
                        <a:ea typeface="Calibri"/>
                        <a:cs typeface="Times New Roman"/>
                      </a:endParaRPr>
                    </a:p>
                  </a:txBody>
                  <a:tcPr marL="38664" marR="38664" marT="0" marB="0" anchor="b"/>
                </a:tc>
              </a:tr>
              <a:tr h="264577">
                <a:tc>
                  <a:txBody>
                    <a:bodyPr/>
                    <a:lstStyle/>
                    <a:p>
                      <a:pPr algn="ctr">
                        <a:lnSpc>
                          <a:spcPct val="150000"/>
                        </a:lnSpc>
                        <a:spcAft>
                          <a:spcPts val="0"/>
                        </a:spcAft>
                      </a:pPr>
                      <a:r>
                        <a:rPr lang="es-ES" sz="1200" dirty="0">
                          <a:solidFill>
                            <a:schemeClr val="bg1"/>
                          </a:solidFill>
                          <a:effectLst/>
                        </a:rPr>
                        <a:t>Febrero-2012</a:t>
                      </a:r>
                      <a:endParaRPr lang="es-ES" sz="1200" dirty="0">
                        <a:solidFill>
                          <a:schemeClr val="bg1"/>
                        </a:solidFill>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68.138.371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62.131.470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46.191.442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46.191.442   </a:t>
                      </a:r>
                      <a:endParaRPr lang="es-ES" sz="1200">
                        <a:effectLst/>
                        <a:latin typeface="Calibri"/>
                        <a:ea typeface="Calibri"/>
                        <a:cs typeface="Times New Roman"/>
                      </a:endParaRPr>
                    </a:p>
                  </a:txBody>
                  <a:tcPr marL="38664" marR="38664" marT="0" marB="0" anchor="b"/>
                </a:tc>
              </a:tr>
              <a:tr h="264577">
                <a:tc>
                  <a:txBody>
                    <a:bodyPr/>
                    <a:lstStyle/>
                    <a:p>
                      <a:pPr algn="ctr">
                        <a:lnSpc>
                          <a:spcPct val="150000"/>
                        </a:lnSpc>
                        <a:spcAft>
                          <a:spcPts val="0"/>
                        </a:spcAft>
                      </a:pPr>
                      <a:r>
                        <a:rPr lang="es-ES" sz="1200" dirty="0">
                          <a:solidFill>
                            <a:schemeClr val="bg1"/>
                          </a:solidFill>
                          <a:effectLst/>
                        </a:rPr>
                        <a:t>Marzo-2012</a:t>
                      </a:r>
                      <a:endParaRPr lang="es-ES" sz="1200" dirty="0">
                        <a:solidFill>
                          <a:schemeClr val="bg1"/>
                        </a:solidFill>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73.088.276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73.438.057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45.841.661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45.841.661   </a:t>
                      </a:r>
                      <a:endParaRPr lang="es-ES" sz="1200">
                        <a:effectLst/>
                        <a:latin typeface="Calibri"/>
                        <a:ea typeface="Calibri"/>
                        <a:cs typeface="Times New Roman"/>
                      </a:endParaRPr>
                    </a:p>
                  </a:txBody>
                  <a:tcPr marL="38664" marR="38664" marT="0" marB="0" anchor="b"/>
                </a:tc>
              </a:tr>
              <a:tr h="264577">
                <a:tc>
                  <a:txBody>
                    <a:bodyPr/>
                    <a:lstStyle/>
                    <a:p>
                      <a:pPr algn="ctr">
                        <a:lnSpc>
                          <a:spcPct val="150000"/>
                        </a:lnSpc>
                        <a:spcAft>
                          <a:spcPts val="0"/>
                        </a:spcAft>
                      </a:pPr>
                      <a:r>
                        <a:rPr lang="es-ES" sz="1200" dirty="0">
                          <a:solidFill>
                            <a:schemeClr val="bg1"/>
                          </a:solidFill>
                          <a:effectLst/>
                        </a:rPr>
                        <a:t>Abril-2012</a:t>
                      </a:r>
                      <a:endParaRPr lang="es-ES" sz="1200" dirty="0">
                        <a:solidFill>
                          <a:schemeClr val="bg1"/>
                        </a:solidFill>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108.249.878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70.068.159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84.023.381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84.023.381   </a:t>
                      </a:r>
                      <a:endParaRPr lang="es-ES" sz="1200">
                        <a:effectLst/>
                        <a:latin typeface="Calibri"/>
                        <a:ea typeface="Calibri"/>
                        <a:cs typeface="Times New Roman"/>
                      </a:endParaRPr>
                    </a:p>
                  </a:txBody>
                  <a:tcPr marL="38664" marR="38664" marT="0" marB="0" anchor="b"/>
                </a:tc>
              </a:tr>
              <a:tr h="264577">
                <a:tc>
                  <a:txBody>
                    <a:bodyPr/>
                    <a:lstStyle/>
                    <a:p>
                      <a:pPr algn="ctr">
                        <a:lnSpc>
                          <a:spcPct val="150000"/>
                        </a:lnSpc>
                        <a:spcAft>
                          <a:spcPts val="0"/>
                        </a:spcAft>
                      </a:pPr>
                      <a:r>
                        <a:rPr lang="es-ES" sz="1200">
                          <a:solidFill>
                            <a:schemeClr val="bg1"/>
                          </a:solidFill>
                          <a:effectLst/>
                        </a:rPr>
                        <a:t>Mayo-2012</a:t>
                      </a:r>
                      <a:endParaRPr lang="es-ES" sz="1200">
                        <a:solidFill>
                          <a:schemeClr val="bg1"/>
                        </a:solidFill>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93.861.228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80.372.994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97.511.615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97.511.615   </a:t>
                      </a:r>
                      <a:endParaRPr lang="es-ES" sz="1200">
                        <a:effectLst/>
                        <a:latin typeface="Calibri"/>
                        <a:ea typeface="Calibri"/>
                        <a:cs typeface="Times New Roman"/>
                      </a:endParaRPr>
                    </a:p>
                  </a:txBody>
                  <a:tcPr marL="38664" marR="38664" marT="0" marB="0" anchor="b"/>
                </a:tc>
              </a:tr>
              <a:tr h="264577">
                <a:tc>
                  <a:txBody>
                    <a:bodyPr/>
                    <a:lstStyle/>
                    <a:p>
                      <a:pPr algn="ctr">
                        <a:lnSpc>
                          <a:spcPct val="150000"/>
                        </a:lnSpc>
                        <a:spcAft>
                          <a:spcPts val="0"/>
                        </a:spcAft>
                      </a:pPr>
                      <a:r>
                        <a:rPr lang="es-ES" sz="1200" dirty="0">
                          <a:solidFill>
                            <a:schemeClr val="bg1"/>
                          </a:solidFill>
                          <a:effectLst/>
                        </a:rPr>
                        <a:t>Junio-2012</a:t>
                      </a:r>
                      <a:endParaRPr lang="es-ES" sz="1200" dirty="0">
                        <a:solidFill>
                          <a:schemeClr val="bg1"/>
                        </a:solidFill>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34.336.096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66.198.166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65.649.545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dirty="0">
                          <a:effectLst/>
                        </a:rPr>
                        <a:t>       65.649.545   </a:t>
                      </a:r>
                      <a:endParaRPr lang="es-ES" sz="1200" dirty="0">
                        <a:effectLst/>
                        <a:latin typeface="Calibri"/>
                        <a:ea typeface="Calibri"/>
                        <a:cs typeface="Times New Roman"/>
                      </a:endParaRPr>
                    </a:p>
                  </a:txBody>
                  <a:tcPr marL="38664" marR="38664" marT="0" marB="0" anchor="b"/>
                </a:tc>
              </a:tr>
              <a:tr h="264577">
                <a:tc>
                  <a:txBody>
                    <a:bodyPr/>
                    <a:lstStyle/>
                    <a:p>
                      <a:pPr algn="ctr">
                        <a:lnSpc>
                          <a:spcPct val="150000"/>
                        </a:lnSpc>
                        <a:spcAft>
                          <a:spcPts val="0"/>
                        </a:spcAft>
                      </a:pPr>
                      <a:r>
                        <a:rPr lang="es-ES" sz="1200" dirty="0">
                          <a:solidFill>
                            <a:schemeClr val="bg1"/>
                          </a:solidFill>
                          <a:effectLst/>
                        </a:rPr>
                        <a:t>Julio-2012</a:t>
                      </a:r>
                      <a:endParaRPr lang="es-ES" sz="1200" dirty="0">
                        <a:solidFill>
                          <a:schemeClr val="bg1"/>
                        </a:solidFill>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79.820.472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60.967.365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84.502.652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84.502.652   </a:t>
                      </a:r>
                      <a:endParaRPr lang="es-ES" sz="1200">
                        <a:effectLst/>
                        <a:latin typeface="Calibri"/>
                        <a:ea typeface="Calibri"/>
                        <a:cs typeface="Times New Roman"/>
                      </a:endParaRPr>
                    </a:p>
                  </a:txBody>
                  <a:tcPr marL="38664" marR="38664" marT="0" marB="0" anchor="b"/>
                </a:tc>
              </a:tr>
              <a:tr h="264577">
                <a:tc>
                  <a:txBody>
                    <a:bodyPr/>
                    <a:lstStyle/>
                    <a:p>
                      <a:pPr algn="ctr">
                        <a:lnSpc>
                          <a:spcPct val="150000"/>
                        </a:lnSpc>
                        <a:spcAft>
                          <a:spcPts val="0"/>
                        </a:spcAft>
                      </a:pPr>
                      <a:r>
                        <a:rPr lang="es-ES" sz="1200" dirty="0">
                          <a:solidFill>
                            <a:schemeClr val="bg1"/>
                          </a:solidFill>
                          <a:effectLst/>
                        </a:rPr>
                        <a:t>Agosto-2012</a:t>
                      </a:r>
                      <a:endParaRPr lang="es-ES" sz="1200" dirty="0">
                        <a:solidFill>
                          <a:schemeClr val="bg1"/>
                        </a:solidFill>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121.221.333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68.036.730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137.687.255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91.495.813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137.687.255   </a:t>
                      </a:r>
                      <a:endParaRPr lang="es-ES" sz="1200">
                        <a:effectLst/>
                        <a:latin typeface="Calibri"/>
                        <a:ea typeface="Calibri"/>
                        <a:cs typeface="Times New Roman"/>
                      </a:endParaRPr>
                    </a:p>
                  </a:txBody>
                  <a:tcPr marL="38664" marR="38664" marT="0" marB="0" anchor="b"/>
                </a:tc>
              </a:tr>
              <a:tr h="264577">
                <a:tc>
                  <a:txBody>
                    <a:bodyPr/>
                    <a:lstStyle/>
                    <a:p>
                      <a:pPr algn="ctr">
                        <a:lnSpc>
                          <a:spcPct val="150000"/>
                        </a:lnSpc>
                        <a:spcAft>
                          <a:spcPts val="0"/>
                        </a:spcAft>
                      </a:pPr>
                      <a:r>
                        <a:rPr lang="es-ES" sz="1200" dirty="0">
                          <a:solidFill>
                            <a:schemeClr val="bg1"/>
                          </a:solidFill>
                          <a:effectLst/>
                        </a:rPr>
                        <a:t>Septiembre-2012</a:t>
                      </a:r>
                      <a:endParaRPr lang="es-ES" sz="1200" dirty="0">
                        <a:solidFill>
                          <a:schemeClr val="bg1"/>
                        </a:solidFill>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70.981.614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62.010.630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146.658.240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46.191.442   </a:t>
                      </a:r>
                      <a:endParaRPr lang="es-ES" sz="1200">
                        <a:effectLst/>
                        <a:latin typeface="Calibri"/>
                        <a:ea typeface="Calibri"/>
                        <a:cs typeface="Times New Roman"/>
                      </a:endParaRPr>
                    </a:p>
                  </a:txBody>
                  <a:tcPr marL="38664" marR="38664" marT="0" marB="0" anchor="b"/>
                </a:tc>
              </a:tr>
              <a:tr h="264577">
                <a:tc>
                  <a:txBody>
                    <a:bodyPr/>
                    <a:lstStyle/>
                    <a:p>
                      <a:pPr algn="ctr">
                        <a:lnSpc>
                          <a:spcPct val="150000"/>
                        </a:lnSpc>
                        <a:spcAft>
                          <a:spcPts val="0"/>
                        </a:spcAft>
                      </a:pPr>
                      <a:r>
                        <a:rPr lang="es-ES" sz="1200" dirty="0">
                          <a:solidFill>
                            <a:schemeClr val="bg1"/>
                          </a:solidFill>
                          <a:effectLst/>
                        </a:rPr>
                        <a:t>Octubre-2012</a:t>
                      </a:r>
                      <a:endParaRPr lang="es-ES" sz="1200" dirty="0">
                        <a:solidFill>
                          <a:schemeClr val="bg1"/>
                        </a:solidFill>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101.549.816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64.361.276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183.846.780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83.379.983   </a:t>
                      </a:r>
                      <a:endParaRPr lang="es-ES" sz="1200">
                        <a:effectLst/>
                        <a:latin typeface="Calibri"/>
                        <a:ea typeface="Calibri"/>
                        <a:cs typeface="Times New Roman"/>
                      </a:endParaRPr>
                    </a:p>
                  </a:txBody>
                  <a:tcPr marL="38664" marR="38664" marT="0" marB="0" anchor="b"/>
                </a:tc>
              </a:tr>
              <a:tr h="264577">
                <a:tc>
                  <a:txBody>
                    <a:bodyPr/>
                    <a:lstStyle/>
                    <a:p>
                      <a:pPr algn="ctr">
                        <a:lnSpc>
                          <a:spcPct val="150000"/>
                        </a:lnSpc>
                        <a:spcAft>
                          <a:spcPts val="0"/>
                        </a:spcAft>
                      </a:pPr>
                      <a:r>
                        <a:rPr lang="es-ES" sz="1200" dirty="0">
                          <a:solidFill>
                            <a:schemeClr val="bg1"/>
                          </a:solidFill>
                          <a:effectLst/>
                        </a:rPr>
                        <a:t>Noviembre-2012</a:t>
                      </a:r>
                      <a:endParaRPr lang="es-ES" sz="1200" dirty="0">
                        <a:solidFill>
                          <a:schemeClr val="bg1"/>
                        </a:solidFill>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138.050.717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60.563.180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261.334.318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114.676.078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160.867.520   </a:t>
                      </a:r>
                      <a:endParaRPr lang="es-ES" sz="1200">
                        <a:effectLst/>
                        <a:latin typeface="Calibri"/>
                        <a:ea typeface="Calibri"/>
                        <a:cs typeface="Times New Roman"/>
                      </a:endParaRPr>
                    </a:p>
                  </a:txBody>
                  <a:tcPr marL="38664" marR="38664" marT="0" marB="0" anchor="b"/>
                </a:tc>
              </a:tr>
              <a:tr h="264577">
                <a:tc>
                  <a:txBody>
                    <a:bodyPr/>
                    <a:lstStyle/>
                    <a:p>
                      <a:pPr algn="ctr">
                        <a:lnSpc>
                          <a:spcPct val="150000"/>
                        </a:lnSpc>
                        <a:spcAft>
                          <a:spcPts val="0"/>
                        </a:spcAft>
                      </a:pPr>
                      <a:r>
                        <a:rPr lang="es-ES" sz="1200" dirty="0">
                          <a:solidFill>
                            <a:schemeClr val="bg1"/>
                          </a:solidFill>
                          <a:effectLst/>
                        </a:rPr>
                        <a:t>Diciembre-2012</a:t>
                      </a:r>
                      <a:endParaRPr lang="es-ES" sz="1200" dirty="0">
                        <a:solidFill>
                          <a:schemeClr val="bg1"/>
                        </a:solidFill>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15.392.159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96.504.193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180.222.284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a:effectLst/>
                        </a:rPr>
                        <a:t> </a:t>
                      </a:r>
                      <a:endParaRPr lang="es-ES" sz="1200">
                        <a:effectLst/>
                        <a:latin typeface="Calibri"/>
                        <a:ea typeface="Calibri"/>
                        <a:cs typeface="Times New Roman"/>
                      </a:endParaRPr>
                    </a:p>
                  </a:txBody>
                  <a:tcPr marL="38664" marR="38664" marT="0" marB="0" anchor="b"/>
                </a:tc>
                <a:tc>
                  <a:txBody>
                    <a:bodyPr/>
                    <a:lstStyle/>
                    <a:p>
                      <a:pPr>
                        <a:lnSpc>
                          <a:spcPct val="150000"/>
                        </a:lnSpc>
                        <a:spcAft>
                          <a:spcPts val="0"/>
                        </a:spcAft>
                      </a:pPr>
                      <a:r>
                        <a:rPr lang="es-ES" sz="1200" dirty="0">
                          <a:effectLst/>
                        </a:rPr>
                        <a:t>       46.191.442   </a:t>
                      </a:r>
                      <a:endParaRPr lang="es-ES" sz="1200" dirty="0">
                        <a:effectLst/>
                        <a:latin typeface="Calibri"/>
                        <a:ea typeface="Calibri"/>
                        <a:cs typeface="Times New Roman"/>
                      </a:endParaRPr>
                    </a:p>
                  </a:txBody>
                  <a:tcPr marL="38664" marR="38664" marT="0" marB="0" anchor="b"/>
                </a:tc>
              </a:tr>
            </a:tbl>
          </a:graphicData>
        </a:graphic>
      </p:graphicFrame>
    </p:spTree>
    <p:extLst>
      <p:ext uri="{BB962C8B-B14F-4D97-AF65-F5344CB8AC3E}">
        <p14:creationId xmlns:p14="http://schemas.microsoft.com/office/powerpoint/2010/main" val="36373651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852258" y="397539"/>
            <a:ext cx="1095325"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S" dirty="0" smtClean="0"/>
              <a:t>Ajuste 1</a:t>
            </a:r>
            <a:endParaRPr lang="es-ES" dirty="0"/>
          </a:p>
        </p:txBody>
      </p:sp>
      <p:sp>
        <p:nvSpPr>
          <p:cNvPr id="7" name="6 CuadroTexto"/>
          <p:cNvSpPr txBox="1"/>
          <p:nvPr/>
        </p:nvSpPr>
        <p:spPr>
          <a:xfrm>
            <a:off x="6494092" y="397539"/>
            <a:ext cx="1095325"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S" dirty="0" smtClean="0"/>
              <a:t>Ajuste 2</a:t>
            </a:r>
            <a:endParaRPr lang="es-ES" dirty="0"/>
          </a:p>
        </p:txBody>
      </p:sp>
      <p:sp>
        <p:nvSpPr>
          <p:cNvPr id="8" name="7 Marcador de contenido"/>
          <p:cNvSpPr>
            <a:spLocks noGrp="1"/>
          </p:cNvSpPr>
          <p:nvPr>
            <p:ph idx="1"/>
          </p:nvPr>
        </p:nvSpPr>
        <p:spPr>
          <a:xfrm>
            <a:off x="372024" y="4293096"/>
            <a:ext cx="8500762" cy="2304256"/>
          </a:xfrm>
        </p:spPr>
        <p:style>
          <a:lnRef idx="1">
            <a:schemeClr val="accent6"/>
          </a:lnRef>
          <a:fillRef idx="2">
            <a:schemeClr val="accent6"/>
          </a:fillRef>
          <a:effectRef idx="1">
            <a:schemeClr val="accent6"/>
          </a:effectRef>
          <a:fontRef idx="minor">
            <a:schemeClr val="dk1"/>
          </a:fontRef>
        </p:style>
        <p:txBody>
          <a:bodyPr>
            <a:noAutofit/>
          </a:bodyPr>
          <a:lstStyle/>
          <a:p>
            <a:pPr marL="36576" indent="0">
              <a:buNone/>
            </a:pPr>
            <a:r>
              <a:rPr lang="es-ES" sz="1600" dirty="0"/>
              <a:t>En el año 2012, vamos a dejar que los flujos de efectivo se excedan de los límites establecidos por el modelo. </a:t>
            </a:r>
            <a:r>
              <a:rPr lang="es-ES" sz="1600" dirty="0" smtClean="0"/>
              <a:t>Primero para el ajuste 1 </a:t>
            </a:r>
            <a:r>
              <a:rPr lang="es-ES" sz="1600" dirty="0"/>
              <a:t>se observa que en el mes de enero el flujo  empieza con una cantidad por debajo del límite inferior, que de acuerdo al  modelo me indica que debo recuperar esa cantidad hasta llegar al  punto de retorno que es de </a:t>
            </a:r>
            <a:r>
              <a:rPr lang="es-ES" sz="1600" dirty="0" smtClean="0"/>
              <a:t>$46,1 </a:t>
            </a:r>
            <a:r>
              <a:rPr lang="es-ES" sz="1600" dirty="0"/>
              <a:t>millones, con eso mis flujos se manejan dentro de los límites hasta el mes de  Agosto, </a:t>
            </a:r>
            <a:r>
              <a:rPr lang="es-ES" sz="1600" dirty="0" smtClean="0"/>
              <a:t>para que en el Ajuste 2, donde </a:t>
            </a:r>
            <a:r>
              <a:rPr lang="es-ES" sz="1600" dirty="0"/>
              <a:t>tengo excedentes de efectivo, </a:t>
            </a:r>
            <a:r>
              <a:rPr lang="es-ES" sz="1600" dirty="0" smtClean="0"/>
              <a:t>coloco </a:t>
            </a:r>
            <a:r>
              <a:rPr lang="es-ES" sz="1600" dirty="0"/>
              <a:t>en inversión, de igual manera hasta llegar al punto de retorno (Z), lo que permite mantener el flujo de caja dentro de los límites hasta el mes de Noviembre en donde tengo excedentes que pasan del límite superior (H), que asimismo  como tengo excedentes pongo a invertir.</a:t>
            </a:r>
          </a:p>
          <a:p>
            <a:endParaRPr lang="es-ES" sz="1600" dirty="0"/>
          </a:p>
        </p:txBody>
      </p:sp>
      <p:pic>
        <p:nvPicPr>
          <p:cNvPr id="2051" name="Picture 3" descr="C:\Users\KAREN\Documents\Pictures\Tesis\Miller y Orr\Mo 2012 Ajuste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660" y="910559"/>
            <a:ext cx="4229100" cy="31891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KAREN\Documents\Pictures\Tesis\Miller y Orr\MO 2012 Ajuste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908720"/>
            <a:ext cx="4257675" cy="3194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719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4457396" y="1820699"/>
            <a:ext cx="4003036" cy="1200329"/>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bg1"/>
                </a:solidFill>
                <a:effectLst/>
                <a:ea typeface="Calibri" pitchFamily="34" charset="0"/>
                <a:cs typeface="Times New Roman" pitchFamily="18" charset="0"/>
              </a:rPr>
              <a:t>C= Saldo Inicial de Efectivo</a:t>
            </a:r>
            <a:endParaRPr kumimoji="0" lang="es-ES" sz="9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bg1"/>
                </a:solidFill>
                <a:effectLst/>
                <a:ea typeface="Calibri" pitchFamily="34" charset="0"/>
                <a:cs typeface="Times New Roman" pitchFamily="18" charset="0"/>
              </a:rPr>
              <a:t>T= Monto Total de efectivo</a:t>
            </a:r>
            <a:endParaRPr kumimoji="0" lang="es-ES" sz="9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bg1"/>
                </a:solidFill>
                <a:effectLst/>
                <a:ea typeface="Calibri" pitchFamily="34" charset="0"/>
                <a:cs typeface="Times New Roman" pitchFamily="18" charset="0"/>
              </a:rPr>
              <a:t>K= Tasa de Interés de los instrumentos financieros negociables que mide el costo de oportunidad de mantener efectivo.</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bg1"/>
                </a:solidFill>
                <a:effectLst/>
                <a:ea typeface="Calibri" pitchFamily="34" charset="0"/>
                <a:cs typeface="Times New Roman" pitchFamily="18" charset="0"/>
              </a:rPr>
              <a:t>F= Costo fijo</a:t>
            </a:r>
            <a:endParaRPr kumimoji="0" lang="es-ES" sz="1800" b="0" i="0" u="none" strike="noStrike" cap="none" normalizeH="0" baseline="0" dirty="0" smtClean="0">
              <a:ln>
                <a:noFill/>
              </a:ln>
              <a:solidFill>
                <a:schemeClr val="bg1"/>
              </a:solidFill>
              <a:effectLst/>
            </a:endParaRPr>
          </a:p>
        </p:txBody>
      </p:sp>
      <p:sp>
        <p:nvSpPr>
          <p:cNvPr id="5" name="4 Rectángulo"/>
          <p:cNvSpPr/>
          <p:nvPr/>
        </p:nvSpPr>
        <p:spPr>
          <a:xfrm>
            <a:off x="467544" y="1124744"/>
            <a:ext cx="2521844" cy="369332"/>
          </a:xfrm>
          <a:prstGeom prst="rect">
            <a:avLst/>
          </a:prstGeom>
        </p:spPr>
        <p:txBody>
          <a:bodyPr wrap="none">
            <a:spAutoFit/>
          </a:bodyPr>
          <a:lstStyle/>
          <a:p>
            <a:r>
              <a:rPr lang="es-ES" b="1" u="sng" dirty="0">
                <a:latin typeface="Lucida Calligraphy" pitchFamily="66" charset="0"/>
              </a:rPr>
              <a:t>Modelo de </a:t>
            </a:r>
            <a:r>
              <a:rPr lang="es-ES" b="1" u="sng" dirty="0" err="1" smtClean="0">
                <a:latin typeface="Lucida Calligraphy" pitchFamily="66" charset="0"/>
              </a:rPr>
              <a:t>Baumol</a:t>
            </a:r>
            <a:r>
              <a:rPr lang="es-ES" b="1" u="sng" dirty="0" smtClean="0">
                <a:latin typeface="Lucida Calligraphy" pitchFamily="66" charset="0"/>
              </a:rPr>
              <a:t>:</a:t>
            </a:r>
            <a:endParaRPr lang="es-ES" u="sng" dirty="0">
              <a:latin typeface="Lucida Calligraphy" pitchFamily="66" charset="0"/>
            </a:endParaRPr>
          </a:p>
        </p:txBody>
      </p:sp>
      <p:pic>
        <p:nvPicPr>
          <p:cNvPr id="6" name="5 Imagen"/>
          <p:cNvPicPr/>
          <p:nvPr/>
        </p:nvPicPr>
        <p:blipFill>
          <a:blip r:embed="rId2" cstate="print"/>
          <a:srcRect/>
          <a:stretch>
            <a:fillRect/>
          </a:stretch>
        </p:blipFill>
        <p:spPr bwMode="auto">
          <a:xfrm>
            <a:off x="519256" y="1728366"/>
            <a:ext cx="3456384" cy="1944216"/>
          </a:xfrm>
          <a:prstGeom prst="rect">
            <a:avLst/>
          </a:prstGeom>
          <a:noFill/>
          <a:ln w="3175">
            <a:solidFill>
              <a:schemeClr val="tx1"/>
            </a:solidFill>
            <a:miter lim="800000"/>
            <a:headEnd/>
            <a:tailEnd/>
          </a:ln>
        </p:spPr>
      </p:pic>
      <p:sp>
        <p:nvSpPr>
          <p:cNvPr id="43010" name="Rectangle 2"/>
          <p:cNvSpPr>
            <a:spLocks noChangeArrowheads="1"/>
          </p:cNvSpPr>
          <p:nvPr/>
        </p:nvSpPr>
        <p:spPr bwMode="auto">
          <a:xfrm>
            <a:off x="4570966" y="3292458"/>
            <a:ext cx="3704310" cy="64633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bg1"/>
                </a:solidFill>
                <a:effectLst/>
                <a:ea typeface="Calibri" pitchFamily="34" charset="0"/>
                <a:cs typeface="Times New Roman" pitchFamily="18" charset="0"/>
              </a:rPr>
              <a:t>La cantidad óptima de efectivo es dada cuando el costo de oportunidad es igual al costo comercial.</a:t>
            </a:r>
            <a:endParaRPr kumimoji="0" lang="es-ES" sz="900" b="0" i="0" u="none" strike="noStrike" cap="none" normalizeH="0" baseline="0" dirty="0" smtClean="0">
              <a:ln>
                <a:noFill/>
              </a:ln>
              <a:solidFill>
                <a:schemeClr val="bg1"/>
              </a:solidFill>
              <a:effectLst/>
            </a:endParaRPr>
          </a:p>
          <a:p>
            <a:pPr marR="0" lvl="0" algn="ctr"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bg1"/>
                </a:solidFill>
                <a:effectLst/>
                <a:ea typeface="Calibri" pitchFamily="34" charset="0"/>
                <a:cs typeface="Times New Roman" pitchFamily="18" charset="0"/>
              </a:rPr>
              <a:t>Costo de Oportunidad (CO) = Costo Comercial (CC)</a:t>
            </a:r>
            <a:endParaRPr kumimoji="0" lang="es-ES" sz="1800" b="0" i="0" u="none" strike="noStrike" cap="none" normalizeH="0" baseline="0" dirty="0" smtClean="0">
              <a:ln>
                <a:noFill/>
              </a:ln>
              <a:solidFill>
                <a:schemeClr val="bg1"/>
              </a:solidFill>
              <a:effectLst/>
            </a:endParaRPr>
          </a:p>
        </p:txBody>
      </p:sp>
      <p:pic>
        <p:nvPicPr>
          <p:cNvPr id="8" name="7 Imagen"/>
          <p:cNvPicPr/>
          <p:nvPr/>
        </p:nvPicPr>
        <p:blipFill>
          <a:blip r:embed="rId3" cstate="print"/>
          <a:srcRect/>
          <a:stretch>
            <a:fillRect/>
          </a:stretch>
        </p:blipFill>
        <p:spPr bwMode="auto">
          <a:xfrm>
            <a:off x="5563897" y="4293096"/>
            <a:ext cx="1123950" cy="449580"/>
          </a:xfrm>
          <a:prstGeom prst="rect">
            <a:avLst/>
          </a:prstGeom>
          <a:noFill/>
          <a:ln w="9525">
            <a:noFill/>
            <a:miter lim="800000"/>
            <a:headEnd/>
            <a:tailEnd/>
          </a:ln>
        </p:spPr>
      </p:pic>
      <p:sp>
        <p:nvSpPr>
          <p:cNvPr id="43011" name="Rectangle 3"/>
          <p:cNvSpPr>
            <a:spLocks noChangeArrowheads="1"/>
          </p:cNvSpPr>
          <p:nvPr/>
        </p:nvSpPr>
        <p:spPr bwMode="auto">
          <a:xfrm>
            <a:off x="4716016" y="4871882"/>
            <a:ext cx="2819712" cy="46166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ES" sz="1200" dirty="0">
                <a:solidFill>
                  <a:schemeClr val="bg1"/>
                </a:solidFill>
                <a:ea typeface="Calibri" pitchFamily="34" charset="0"/>
                <a:cs typeface="Times New Roman" pitchFamily="18" charset="0"/>
              </a:rPr>
              <a:t>Multiplicando ambos lados por C</a:t>
            </a:r>
          </a:p>
          <a:p>
            <a:pPr algn="just" fontAlgn="base">
              <a:spcBef>
                <a:spcPct val="0"/>
              </a:spcBef>
              <a:spcAft>
                <a:spcPct val="0"/>
              </a:spcAft>
            </a:pPr>
            <a:endParaRPr lang="es-ES" sz="1200" dirty="0">
              <a:solidFill>
                <a:schemeClr val="bg1"/>
              </a:solidFill>
              <a:ea typeface="Calibri" pitchFamily="34" charset="0"/>
              <a:cs typeface="Times New Roman" pitchFamily="18" charset="0"/>
            </a:endParaRPr>
          </a:p>
        </p:txBody>
      </p:sp>
      <p:pic>
        <p:nvPicPr>
          <p:cNvPr id="10" name="9 Imagen"/>
          <p:cNvPicPr/>
          <p:nvPr/>
        </p:nvPicPr>
        <p:blipFill>
          <a:blip r:embed="rId4" cstate="print"/>
          <a:srcRect/>
          <a:stretch>
            <a:fillRect/>
          </a:stretch>
        </p:blipFill>
        <p:spPr bwMode="auto">
          <a:xfrm>
            <a:off x="4716016" y="5454607"/>
            <a:ext cx="2952750" cy="790575"/>
          </a:xfrm>
          <a:prstGeom prst="rect">
            <a:avLst/>
          </a:prstGeom>
          <a:noFill/>
          <a:ln w="9525">
            <a:noFill/>
            <a:miter lim="800000"/>
            <a:headEnd/>
            <a:tailEnd/>
          </a:ln>
        </p:spPr>
      </p:pic>
      <p:sp>
        <p:nvSpPr>
          <p:cNvPr id="11" name="1 Título"/>
          <p:cNvSpPr txBox="1">
            <a:spLocks/>
          </p:cNvSpPr>
          <p:nvPr/>
        </p:nvSpPr>
        <p:spPr>
          <a:xfrm>
            <a:off x="1097824" y="161022"/>
            <a:ext cx="7362608" cy="778098"/>
          </a:xfrm>
          <a:prstGeom prst="rect">
            <a:avLst/>
          </a:prstGeom>
        </p:spPr>
        <p:style>
          <a:lnRef idx="1">
            <a:schemeClr val="accent6"/>
          </a:lnRef>
          <a:fillRef idx="2">
            <a:schemeClr val="accent6"/>
          </a:fillRef>
          <a:effectRef idx="1">
            <a:schemeClr val="accent6"/>
          </a:effectRef>
          <a:fontRef idx="minor">
            <a:schemeClr val="dk1"/>
          </a:fontRef>
        </p:style>
        <p:txBody>
          <a:bodyPr vert="horz" lIns="45720" rIns="45720" anchor="ctr">
            <a:noAutofit/>
          </a:bodyPr>
          <a:lstStyle>
            <a:lvl1pPr algn="l" rtl="0" eaLnBrk="1" latinLnBrk="0" hangingPunct="1">
              <a:spcBef>
                <a:spcPct val="0"/>
              </a:spcBef>
              <a:buNone/>
              <a:defRPr kumimoji="0" sz="4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s-ES" sz="3200" dirty="0">
                <a:latin typeface="Lucida Calligraphy" pitchFamily="66" charset="0"/>
              </a:rPr>
              <a:t>Modelos de </a:t>
            </a:r>
            <a:r>
              <a:rPr lang="es-ES" sz="3200" dirty="0" smtClean="0">
                <a:latin typeface="Lucida Calligraphy" pitchFamily="66" charset="0"/>
              </a:rPr>
              <a:t>Gestión </a:t>
            </a:r>
            <a:r>
              <a:rPr lang="es-ES" sz="3200" dirty="0">
                <a:latin typeface="Lucida Calligraphy" pitchFamily="66" charset="0"/>
              </a:rPr>
              <a:t>de </a:t>
            </a:r>
            <a:r>
              <a:rPr lang="es-ES" sz="3200" dirty="0" smtClean="0">
                <a:latin typeface="Lucida Calligraphy" pitchFamily="66" charset="0"/>
              </a:rPr>
              <a:t>Tesorería:</a:t>
            </a:r>
            <a:endParaRPr lang="es-ES" sz="3200" dirty="0">
              <a:latin typeface="Lucida Calligraphy" pitchFamily="66" charset="0"/>
            </a:endParaRPr>
          </a:p>
        </p:txBody>
      </p:sp>
      <p:sp>
        <p:nvSpPr>
          <p:cNvPr id="12" name="11 CuadroTexto"/>
          <p:cNvSpPr txBox="1"/>
          <p:nvPr/>
        </p:nvSpPr>
        <p:spPr>
          <a:xfrm>
            <a:off x="343155" y="4098801"/>
            <a:ext cx="3981110"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lnSpc>
                <a:spcPct val="150000"/>
              </a:lnSpc>
            </a:pPr>
            <a:r>
              <a:rPr lang="es-EC" sz="1200" dirty="0" smtClean="0">
                <a:solidFill>
                  <a:schemeClr val="bg1"/>
                </a:solidFill>
                <a:latin typeface="Lucida Calligraphy" pitchFamily="66" charset="0"/>
              </a:rPr>
              <a:t>El modelo define una cantidad óptima de efectivo  con la que se debe contar al inicio del periodo de gestión, que permita cubrir los egresos del periodo y al final del mismo se debe reconstruir dicho nivel  de efectivo en caja para el nuevo periodo.</a:t>
            </a:r>
            <a:endParaRPr lang="es-EC" sz="1200" dirty="0">
              <a:solidFill>
                <a:schemeClr val="bg1"/>
              </a:solidFill>
              <a:latin typeface="Lucida Calligraphy" pitchFamily="66" charset="0"/>
            </a:endParaRPr>
          </a:p>
        </p:txBody>
      </p:sp>
      <p:cxnSp>
        <p:nvCxnSpPr>
          <p:cNvPr id="3" name="2 Conector recto de flecha"/>
          <p:cNvCxnSpPr/>
          <p:nvPr/>
        </p:nvCxnSpPr>
        <p:spPr>
          <a:xfrm>
            <a:off x="5961661" y="5661248"/>
            <a:ext cx="4614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68237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468622325"/>
              </p:ext>
            </p:extLst>
          </p:nvPr>
        </p:nvGraphicFramePr>
        <p:xfrm>
          <a:off x="467544" y="1916832"/>
          <a:ext cx="2664296" cy="3268980"/>
        </p:xfrm>
        <a:graphic>
          <a:graphicData uri="http://schemas.openxmlformats.org/drawingml/2006/table">
            <a:tbl>
              <a:tblPr firstRow="1" firstCol="1" bandRow="1">
                <a:tableStyleId>{16D9F66E-5EB9-4882-86FB-DCBF35E3C3E4}</a:tableStyleId>
              </a:tblPr>
              <a:tblGrid>
                <a:gridCol w="1072871"/>
                <a:gridCol w="1591425"/>
              </a:tblGrid>
              <a:tr h="161925">
                <a:tc>
                  <a:txBody>
                    <a:bodyPr/>
                    <a:lstStyle/>
                    <a:p>
                      <a:pPr algn="ctr">
                        <a:lnSpc>
                          <a:spcPct val="150000"/>
                        </a:lnSpc>
                        <a:spcAft>
                          <a:spcPts val="0"/>
                        </a:spcAft>
                      </a:pPr>
                      <a:r>
                        <a:rPr lang="es-ES" sz="1100" dirty="0">
                          <a:effectLst/>
                        </a:rPr>
                        <a:t>Semanas</a:t>
                      </a:r>
                      <a:endParaRPr lang="es-ES" sz="1100" dirty="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S" sz="1100" dirty="0" smtClean="0">
                          <a:effectLst/>
                        </a:rPr>
                        <a:t>Saldo de Efectivo</a:t>
                      </a:r>
                    </a:p>
                  </a:txBody>
                  <a:tcPr marL="44450" marR="44450" marT="0" marB="0" anchor="b"/>
                </a:tc>
              </a:tr>
              <a:tr h="161925">
                <a:tc>
                  <a:txBody>
                    <a:bodyPr/>
                    <a:lstStyle/>
                    <a:p>
                      <a:pPr algn="ctr">
                        <a:lnSpc>
                          <a:spcPct val="150000"/>
                        </a:lnSpc>
                        <a:spcAft>
                          <a:spcPts val="0"/>
                        </a:spcAft>
                      </a:pPr>
                      <a:r>
                        <a:rPr lang="es-ES" sz="1100">
                          <a:effectLst/>
                        </a:rPr>
                        <a:t>1</a:t>
                      </a:r>
                      <a:endParaRPr lang="es-ES" sz="1100">
                        <a:effectLst/>
                        <a:latin typeface="Calibri"/>
                        <a:ea typeface="Calibri"/>
                        <a:cs typeface="Times New Roman"/>
                      </a:endParaRPr>
                    </a:p>
                  </a:txBody>
                  <a:tcPr marL="44450" marR="44450" marT="0" marB="0" anchor="b"/>
                </a:tc>
                <a:tc>
                  <a:txBody>
                    <a:bodyPr/>
                    <a:lstStyle/>
                    <a:p>
                      <a:pPr>
                        <a:lnSpc>
                          <a:spcPct val="150000"/>
                        </a:lnSpc>
                        <a:spcAft>
                          <a:spcPts val="0"/>
                        </a:spcAft>
                      </a:pPr>
                      <a:r>
                        <a:rPr lang="es-ES" sz="1100" dirty="0">
                          <a:effectLst/>
                        </a:rPr>
                        <a:t>-               11.315.558   </a:t>
                      </a:r>
                      <a:endParaRPr lang="es-ES" sz="1100" dirty="0">
                        <a:effectLst/>
                        <a:latin typeface="Calibri"/>
                        <a:ea typeface="Calibri"/>
                        <a:cs typeface="Times New Roman"/>
                      </a:endParaRPr>
                    </a:p>
                  </a:txBody>
                  <a:tcPr marL="44450" marR="44450" marT="0" marB="0" anchor="b"/>
                </a:tc>
              </a:tr>
              <a:tr h="161925">
                <a:tc>
                  <a:txBody>
                    <a:bodyPr/>
                    <a:lstStyle/>
                    <a:p>
                      <a:pPr algn="ctr">
                        <a:lnSpc>
                          <a:spcPct val="150000"/>
                        </a:lnSpc>
                        <a:spcAft>
                          <a:spcPts val="0"/>
                        </a:spcAft>
                      </a:pPr>
                      <a:r>
                        <a:rPr lang="es-ES" sz="1100">
                          <a:effectLst/>
                        </a:rPr>
                        <a:t>2</a:t>
                      </a:r>
                      <a:endParaRPr lang="es-ES" sz="1100">
                        <a:effectLst/>
                        <a:latin typeface="Calibri"/>
                        <a:ea typeface="Calibri"/>
                        <a:cs typeface="Times New Roman"/>
                      </a:endParaRPr>
                    </a:p>
                  </a:txBody>
                  <a:tcPr marL="44450" marR="44450" marT="0" marB="0" anchor="b"/>
                </a:tc>
                <a:tc>
                  <a:txBody>
                    <a:bodyPr/>
                    <a:lstStyle/>
                    <a:p>
                      <a:pPr>
                        <a:lnSpc>
                          <a:spcPct val="150000"/>
                        </a:lnSpc>
                        <a:spcAft>
                          <a:spcPts val="0"/>
                        </a:spcAft>
                      </a:pPr>
                      <a:r>
                        <a:rPr lang="es-ES" sz="1100" dirty="0">
                          <a:effectLst/>
                        </a:rPr>
                        <a:t>                 15.258.825   </a:t>
                      </a:r>
                      <a:endParaRPr lang="es-ES" sz="1100" dirty="0">
                        <a:effectLst/>
                        <a:latin typeface="Calibri"/>
                        <a:ea typeface="Calibri"/>
                        <a:cs typeface="Times New Roman"/>
                      </a:endParaRPr>
                    </a:p>
                  </a:txBody>
                  <a:tcPr marL="44450" marR="44450" marT="0" marB="0" anchor="b"/>
                </a:tc>
              </a:tr>
              <a:tr h="161925">
                <a:tc>
                  <a:txBody>
                    <a:bodyPr/>
                    <a:lstStyle/>
                    <a:p>
                      <a:pPr algn="ctr">
                        <a:lnSpc>
                          <a:spcPct val="150000"/>
                        </a:lnSpc>
                        <a:spcAft>
                          <a:spcPts val="0"/>
                        </a:spcAft>
                      </a:pPr>
                      <a:r>
                        <a:rPr lang="es-ES" sz="1100">
                          <a:effectLst/>
                        </a:rPr>
                        <a:t>3</a:t>
                      </a:r>
                      <a:endParaRPr lang="es-ES" sz="1100">
                        <a:effectLst/>
                        <a:latin typeface="Calibri"/>
                        <a:ea typeface="Calibri"/>
                        <a:cs typeface="Times New Roman"/>
                      </a:endParaRPr>
                    </a:p>
                  </a:txBody>
                  <a:tcPr marL="44450" marR="44450" marT="0" marB="0" anchor="b"/>
                </a:tc>
                <a:tc>
                  <a:txBody>
                    <a:bodyPr/>
                    <a:lstStyle/>
                    <a:p>
                      <a:pPr>
                        <a:lnSpc>
                          <a:spcPct val="150000"/>
                        </a:lnSpc>
                        <a:spcAft>
                          <a:spcPts val="0"/>
                        </a:spcAft>
                      </a:pPr>
                      <a:r>
                        <a:rPr lang="es-ES" sz="1100" dirty="0">
                          <a:effectLst/>
                        </a:rPr>
                        <a:t>                 10.331.843   </a:t>
                      </a:r>
                      <a:endParaRPr lang="es-ES" sz="1100" dirty="0">
                        <a:effectLst/>
                        <a:latin typeface="Calibri"/>
                        <a:ea typeface="Calibri"/>
                        <a:cs typeface="Times New Roman"/>
                      </a:endParaRPr>
                    </a:p>
                  </a:txBody>
                  <a:tcPr marL="44450" marR="44450" marT="0" marB="0" anchor="b"/>
                </a:tc>
              </a:tr>
              <a:tr h="161925">
                <a:tc>
                  <a:txBody>
                    <a:bodyPr/>
                    <a:lstStyle/>
                    <a:p>
                      <a:pPr algn="ctr">
                        <a:lnSpc>
                          <a:spcPct val="150000"/>
                        </a:lnSpc>
                        <a:spcAft>
                          <a:spcPts val="0"/>
                        </a:spcAft>
                      </a:pPr>
                      <a:r>
                        <a:rPr lang="es-ES" sz="1100">
                          <a:effectLst/>
                        </a:rPr>
                        <a:t>4</a:t>
                      </a:r>
                      <a:endParaRPr lang="es-ES" sz="1100">
                        <a:effectLst/>
                        <a:latin typeface="Calibri"/>
                        <a:ea typeface="Calibri"/>
                        <a:cs typeface="Times New Roman"/>
                      </a:endParaRPr>
                    </a:p>
                  </a:txBody>
                  <a:tcPr marL="44450" marR="44450" marT="0" marB="0" anchor="b"/>
                </a:tc>
                <a:tc>
                  <a:txBody>
                    <a:bodyPr/>
                    <a:lstStyle/>
                    <a:p>
                      <a:pPr>
                        <a:lnSpc>
                          <a:spcPct val="150000"/>
                        </a:lnSpc>
                        <a:spcAft>
                          <a:spcPts val="0"/>
                        </a:spcAft>
                      </a:pPr>
                      <a:r>
                        <a:rPr lang="es-ES" sz="1100" dirty="0">
                          <a:effectLst/>
                        </a:rPr>
                        <a:t>                   7.047.188   </a:t>
                      </a:r>
                      <a:endParaRPr lang="es-ES" sz="1100" dirty="0">
                        <a:effectLst/>
                        <a:latin typeface="Calibri"/>
                        <a:ea typeface="Calibri"/>
                        <a:cs typeface="Times New Roman"/>
                      </a:endParaRPr>
                    </a:p>
                  </a:txBody>
                  <a:tcPr marL="44450" marR="44450" marT="0" marB="0" anchor="b"/>
                </a:tc>
              </a:tr>
              <a:tr h="161925">
                <a:tc>
                  <a:txBody>
                    <a:bodyPr/>
                    <a:lstStyle/>
                    <a:p>
                      <a:pPr algn="ctr">
                        <a:lnSpc>
                          <a:spcPct val="150000"/>
                        </a:lnSpc>
                        <a:spcAft>
                          <a:spcPts val="0"/>
                        </a:spcAft>
                      </a:pPr>
                      <a:r>
                        <a:rPr lang="es-ES" sz="1100">
                          <a:effectLst/>
                        </a:rPr>
                        <a:t>5</a:t>
                      </a:r>
                      <a:endParaRPr lang="es-ES" sz="1100">
                        <a:effectLst/>
                        <a:latin typeface="Calibri"/>
                        <a:ea typeface="Calibri"/>
                        <a:cs typeface="Times New Roman"/>
                      </a:endParaRPr>
                    </a:p>
                  </a:txBody>
                  <a:tcPr marL="44450" marR="44450" marT="0" marB="0" anchor="b"/>
                </a:tc>
                <a:tc>
                  <a:txBody>
                    <a:bodyPr/>
                    <a:lstStyle/>
                    <a:p>
                      <a:pPr>
                        <a:lnSpc>
                          <a:spcPct val="150000"/>
                        </a:lnSpc>
                        <a:spcAft>
                          <a:spcPts val="0"/>
                        </a:spcAft>
                      </a:pPr>
                      <a:r>
                        <a:rPr lang="es-ES" sz="1100" dirty="0">
                          <a:effectLst/>
                        </a:rPr>
                        <a:t>-               27.441.685   </a:t>
                      </a:r>
                      <a:endParaRPr lang="es-ES" sz="1100" dirty="0">
                        <a:effectLst/>
                        <a:latin typeface="Calibri"/>
                        <a:ea typeface="Calibri"/>
                        <a:cs typeface="Times New Roman"/>
                      </a:endParaRPr>
                    </a:p>
                  </a:txBody>
                  <a:tcPr marL="44450" marR="44450" marT="0" marB="0" anchor="b"/>
                </a:tc>
              </a:tr>
              <a:tr h="161925">
                <a:tc>
                  <a:txBody>
                    <a:bodyPr/>
                    <a:lstStyle/>
                    <a:p>
                      <a:pPr algn="ctr">
                        <a:lnSpc>
                          <a:spcPct val="150000"/>
                        </a:lnSpc>
                        <a:spcAft>
                          <a:spcPts val="0"/>
                        </a:spcAft>
                      </a:pPr>
                      <a:r>
                        <a:rPr lang="es-ES" sz="1100">
                          <a:effectLst/>
                        </a:rPr>
                        <a:t>6</a:t>
                      </a:r>
                      <a:endParaRPr lang="es-ES" sz="1100">
                        <a:effectLst/>
                        <a:latin typeface="Calibri"/>
                        <a:ea typeface="Calibri"/>
                        <a:cs typeface="Times New Roman"/>
                      </a:endParaRPr>
                    </a:p>
                  </a:txBody>
                  <a:tcPr marL="44450" marR="44450" marT="0" marB="0" anchor="b"/>
                </a:tc>
                <a:tc>
                  <a:txBody>
                    <a:bodyPr/>
                    <a:lstStyle/>
                    <a:p>
                      <a:pPr>
                        <a:lnSpc>
                          <a:spcPct val="150000"/>
                        </a:lnSpc>
                        <a:spcAft>
                          <a:spcPts val="0"/>
                        </a:spcAft>
                      </a:pPr>
                      <a:r>
                        <a:rPr lang="es-ES" sz="1100" dirty="0">
                          <a:effectLst/>
                        </a:rPr>
                        <a:t>-               17.976.057   </a:t>
                      </a:r>
                      <a:endParaRPr lang="es-ES" sz="1100" dirty="0">
                        <a:effectLst/>
                        <a:latin typeface="Calibri"/>
                        <a:ea typeface="Calibri"/>
                        <a:cs typeface="Times New Roman"/>
                      </a:endParaRPr>
                    </a:p>
                  </a:txBody>
                  <a:tcPr marL="44450" marR="44450" marT="0" marB="0" anchor="b"/>
                </a:tc>
              </a:tr>
              <a:tr h="161925">
                <a:tc>
                  <a:txBody>
                    <a:bodyPr/>
                    <a:lstStyle/>
                    <a:p>
                      <a:pPr algn="ctr">
                        <a:lnSpc>
                          <a:spcPct val="150000"/>
                        </a:lnSpc>
                        <a:spcAft>
                          <a:spcPts val="0"/>
                        </a:spcAft>
                      </a:pPr>
                      <a:r>
                        <a:rPr lang="es-ES" sz="1100">
                          <a:effectLst/>
                        </a:rPr>
                        <a:t>7</a:t>
                      </a:r>
                      <a:endParaRPr lang="es-ES" sz="1100">
                        <a:effectLst/>
                        <a:latin typeface="Calibri"/>
                        <a:ea typeface="Calibri"/>
                        <a:cs typeface="Times New Roman"/>
                      </a:endParaRPr>
                    </a:p>
                  </a:txBody>
                  <a:tcPr marL="44450" marR="44450" marT="0" marB="0" anchor="b"/>
                </a:tc>
                <a:tc>
                  <a:txBody>
                    <a:bodyPr/>
                    <a:lstStyle/>
                    <a:p>
                      <a:pPr>
                        <a:lnSpc>
                          <a:spcPct val="150000"/>
                        </a:lnSpc>
                        <a:spcAft>
                          <a:spcPts val="0"/>
                        </a:spcAft>
                      </a:pPr>
                      <a:r>
                        <a:rPr lang="es-ES" sz="1100" dirty="0">
                          <a:effectLst/>
                        </a:rPr>
                        <a:t>-               28.333.908   </a:t>
                      </a:r>
                      <a:endParaRPr lang="es-ES" sz="1100" dirty="0">
                        <a:effectLst/>
                        <a:latin typeface="Calibri"/>
                        <a:ea typeface="Calibri"/>
                        <a:cs typeface="Times New Roman"/>
                      </a:endParaRPr>
                    </a:p>
                  </a:txBody>
                  <a:tcPr marL="44450" marR="44450" marT="0" marB="0" anchor="b"/>
                </a:tc>
              </a:tr>
              <a:tr h="161925">
                <a:tc>
                  <a:txBody>
                    <a:bodyPr/>
                    <a:lstStyle/>
                    <a:p>
                      <a:pPr algn="ctr">
                        <a:lnSpc>
                          <a:spcPct val="150000"/>
                        </a:lnSpc>
                        <a:spcAft>
                          <a:spcPts val="0"/>
                        </a:spcAft>
                      </a:pPr>
                      <a:r>
                        <a:rPr lang="es-ES" sz="1100">
                          <a:effectLst/>
                        </a:rPr>
                        <a:t>8</a:t>
                      </a:r>
                      <a:endParaRPr lang="es-ES" sz="1100">
                        <a:effectLst/>
                        <a:latin typeface="Calibri"/>
                        <a:ea typeface="Calibri"/>
                        <a:cs typeface="Times New Roman"/>
                      </a:endParaRPr>
                    </a:p>
                  </a:txBody>
                  <a:tcPr marL="44450" marR="44450" marT="0" marB="0" anchor="b"/>
                </a:tc>
                <a:tc>
                  <a:txBody>
                    <a:bodyPr/>
                    <a:lstStyle/>
                    <a:p>
                      <a:pPr>
                        <a:lnSpc>
                          <a:spcPct val="150000"/>
                        </a:lnSpc>
                        <a:spcAft>
                          <a:spcPts val="0"/>
                        </a:spcAft>
                      </a:pPr>
                      <a:r>
                        <a:rPr lang="es-ES" sz="1100" dirty="0">
                          <a:effectLst/>
                        </a:rPr>
                        <a:t>-                 5.561.616   </a:t>
                      </a:r>
                      <a:endParaRPr lang="es-ES" sz="1100" dirty="0">
                        <a:effectLst/>
                        <a:latin typeface="Calibri"/>
                        <a:ea typeface="Calibri"/>
                        <a:cs typeface="Times New Roman"/>
                      </a:endParaRPr>
                    </a:p>
                  </a:txBody>
                  <a:tcPr marL="44450" marR="44450" marT="0" marB="0" anchor="b"/>
                </a:tc>
              </a:tr>
              <a:tr h="161925">
                <a:tc>
                  <a:txBody>
                    <a:bodyPr/>
                    <a:lstStyle/>
                    <a:p>
                      <a:pPr algn="ctr">
                        <a:lnSpc>
                          <a:spcPct val="150000"/>
                        </a:lnSpc>
                        <a:spcAft>
                          <a:spcPts val="0"/>
                        </a:spcAft>
                      </a:pPr>
                      <a:r>
                        <a:rPr lang="es-ES" sz="1100">
                          <a:effectLst/>
                        </a:rPr>
                        <a:t>9</a:t>
                      </a:r>
                      <a:endParaRPr lang="es-ES" sz="1100">
                        <a:effectLst/>
                        <a:latin typeface="Calibri"/>
                        <a:ea typeface="Calibri"/>
                        <a:cs typeface="Times New Roman"/>
                      </a:endParaRPr>
                    </a:p>
                  </a:txBody>
                  <a:tcPr marL="44450" marR="44450" marT="0" marB="0" anchor="b"/>
                </a:tc>
                <a:tc>
                  <a:txBody>
                    <a:bodyPr/>
                    <a:lstStyle/>
                    <a:p>
                      <a:pPr>
                        <a:lnSpc>
                          <a:spcPct val="150000"/>
                        </a:lnSpc>
                        <a:spcAft>
                          <a:spcPts val="0"/>
                        </a:spcAft>
                      </a:pPr>
                      <a:r>
                        <a:rPr lang="es-ES" sz="1100" dirty="0">
                          <a:effectLst/>
                        </a:rPr>
                        <a:t>-                 9.014.233   </a:t>
                      </a:r>
                      <a:endParaRPr lang="es-ES" sz="1100" dirty="0">
                        <a:effectLst/>
                        <a:latin typeface="Calibri"/>
                        <a:ea typeface="Calibri"/>
                        <a:cs typeface="Times New Roman"/>
                      </a:endParaRPr>
                    </a:p>
                  </a:txBody>
                  <a:tcPr marL="44450" marR="44450" marT="0" marB="0" anchor="b"/>
                </a:tc>
              </a:tr>
              <a:tr h="161925">
                <a:tc>
                  <a:txBody>
                    <a:bodyPr/>
                    <a:lstStyle/>
                    <a:p>
                      <a:pPr algn="ctr">
                        <a:lnSpc>
                          <a:spcPct val="150000"/>
                        </a:lnSpc>
                        <a:spcAft>
                          <a:spcPts val="0"/>
                        </a:spcAft>
                      </a:pPr>
                      <a:r>
                        <a:rPr lang="es-ES" sz="1100">
                          <a:effectLst/>
                        </a:rPr>
                        <a:t>10</a:t>
                      </a:r>
                      <a:endParaRPr lang="es-ES" sz="1100">
                        <a:effectLst/>
                        <a:latin typeface="Calibri"/>
                        <a:ea typeface="Calibri"/>
                        <a:cs typeface="Times New Roman"/>
                      </a:endParaRPr>
                    </a:p>
                  </a:txBody>
                  <a:tcPr marL="44450" marR="44450" marT="0" marB="0" anchor="b"/>
                </a:tc>
                <a:tc>
                  <a:txBody>
                    <a:bodyPr/>
                    <a:lstStyle/>
                    <a:p>
                      <a:pPr>
                        <a:lnSpc>
                          <a:spcPct val="150000"/>
                        </a:lnSpc>
                        <a:spcAft>
                          <a:spcPts val="0"/>
                        </a:spcAft>
                      </a:pPr>
                      <a:r>
                        <a:rPr lang="es-ES" sz="1100" dirty="0">
                          <a:effectLst/>
                        </a:rPr>
                        <a:t>-               45.266.714   </a:t>
                      </a:r>
                      <a:endParaRPr lang="es-ES" sz="1100" dirty="0">
                        <a:effectLst/>
                        <a:latin typeface="Calibri"/>
                        <a:ea typeface="Calibri"/>
                        <a:cs typeface="Times New Roman"/>
                      </a:endParaRPr>
                    </a:p>
                  </a:txBody>
                  <a:tcPr marL="44450" marR="44450" marT="0" marB="0" anchor="b"/>
                </a:tc>
              </a:tr>
              <a:tr h="161925">
                <a:tc>
                  <a:txBody>
                    <a:bodyPr/>
                    <a:lstStyle/>
                    <a:p>
                      <a:pPr>
                        <a:lnSpc>
                          <a:spcPct val="150000"/>
                        </a:lnSpc>
                        <a:spcAft>
                          <a:spcPts val="0"/>
                        </a:spcAft>
                      </a:pPr>
                      <a:r>
                        <a:rPr lang="es-ES" sz="1100">
                          <a:effectLst/>
                        </a:rPr>
                        <a:t>Promedio</a:t>
                      </a:r>
                      <a:endParaRPr lang="es-ES" sz="11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dirty="0">
                          <a:effectLst/>
                        </a:rPr>
                        <a:t>-               11.227.192   </a:t>
                      </a:r>
                      <a:endParaRPr lang="es-ES" sz="1100" dirty="0">
                        <a:effectLst/>
                        <a:latin typeface="Calibri"/>
                        <a:ea typeface="Calibri"/>
                        <a:cs typeface="Times New Roman"/>
                      </a:endParaRPr>
                    </a:p>
                  </a:txBody>
                  <a:tcPr marL="44450" marR="44450" marT="0" marB="0" anchor="b"/>
                </a:tc>
              </a:tr>
              <a:tr h="161925">
                <a:tc>
                  <a:txBody>
                    <a:bodyPr/>
                    <a:lstStyle/>
                    <a:p>
                      <a:pPr>
                        <a:lnSpc>
                          <a:spcPct val="150000"/>
                        </a:lnSpc>
                        <a:spcAft>
                          <a:spcPts val="0"/>
                        </a:spcAft>
                      </a:pPr>
                      <a:r>
                        <a:rPr lang="es-ES" sz="1100">
                          <a:effectLst/>
                        </a:rPr>
                        <a:t>Varianza</a:t>
                      </a:r>
                      <a:endParaRPr lang="es-ES" sz="11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dirty="0">
                          <a:effectLst/>
                        </a:rPr>
                        <a:t>366.338.174.682.411</a:t>
                      </a:r>
                      <a:endParaRPr lang="es-ES" sz="1100" dirty="0">
                        <a:effectLst/>
                        <a:latin typeface="Calibri"/>
                        <a:ea typeface="Calibri"/>
                        <a:cs typeface="Times New Roman"/>
                      </a:endParaRPr>
                    </a:p>
                  </a:txBody>
                  <a:tcPr marL="44450" marR="44450" marT="0" marB="0" anchor="b"/>
                </a:tc>
              </a:tr>
            </a:tbl>
          </a:graphicData>
        </a:graphic>
      </p:graphicFrame>
      <p:sp>
        <p:nvSpPr>
          <p:cNvPr id="6" name="5 CuadroTexto"/>
          <p:cNvSpPr txBox="1"/>
          <p:nvPr/>
        </p:nvSpPr>
        <p:spPr>
          <a:xfrm>
            <a:off x="3846216" y="4277995"/>
            <a:ext cx="4896544"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dirty="0" smtClean="0"/>
              <a:t>Al realizar este modelo de manera semanal, escogimos las semanas de los meses de Marzo y Abril. En el gráfico se observa que hay faltantes de caja, por lo que a continuación se realizarán 2 ajustes, para ver que pasa co</a:t>
            </a:r>
            <a:r>
              <a:rPr lang="es-ES" dirty="0"/>
              <a:t>n</a:t>
            </a:r>
            <a:r>
              <a:rPr lang="es-ES" dirty="0" smtClean="0"/>
              <a:t> el modelo.</a:t>
            </a:r>
            <a:endParaRPr lang="es-ES" dirty="0"/>
          </a:p>
        </p:txBody>
      </p:sp>
      <p:sp>
        <p:nvSpPr>
          <p:cNvPr id="7" name="6 CuadroTexto"/>
          <p:cNvSpPr txBox="1"/>
          <p:nvPr/>
        </p:nvSpPr>
        <p:spPr>
          <a:xfrm>
            <a:off x="179512" y="332656"/>
            <a:ext cx="5472608"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C" sz="2800" b="1" dirty="0" smtClean="0">
                <a:solidFill>
                  <a:schemeClr val="bg1"/>
                </a:solidFill>
                <a:latin typeface="Lucida Calligraphy" pitchFamily="66" charset="0"/>
              </a:rPr>
              <a:t>Aplicación  Semanal:</a:t>
            </a:r>
            <a:endParaRPr lang="es-EC" sz="2800" b="1" dirty="0">
              <a:solidFill>
                <a:schemeClr val="bg1"/>
              </a:solidFill>
              <a:latin typeface="Lucida Calligraphy" pitchFamily="66" charset="0"/>
            </a:endParaRPr>
          </a:p>
        </p:txBody>
      </p:sp>
      <p:pic>
        <p:nvPicPr>
          <p:cNvPr id="5122" name="Picture 2" descr="C:\Users\KAREN\Documents\Pictures\Tesis\Miller y Orr\2012 seman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845" y="1041201"/>
            <a:ext cx="5221287" cy="2963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2815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591258708"/>
              </p:ext>
            </p:extLst>
          </p:nvPr>
        </p:nvGraphicFramePr>
        <p:xfrm>
          <a:off x="683568" y="260648"/>
          <a:ext cx="7859215" cy="2862752"/>
        </p:xfrm>
        <a:graphic>
          <a:graphicData uri="http://schemas.openxmlformats.org/drawingml/2006/table">
            <a:tbl>
              <a:tblPr firstRow="1" firstCol="1" bandRow="1">
                <a:tableStyleId>{93296810-A885-4BE3-A3E7-6D5BEEA58F35}</a:tableStyleId>
              </a:tblPr>
              <a:tblGrid>
                <a:gridCol w="1213168"/>
                <a:gridCol w="1160421"/>
                <a:gridCol w="1160421"/>
                <a:gridCol w="1081301"/>
                <a:gridCol w="1081301"/>
                <a:gridCol w="1068115"/>
                <a:gridCol w="1094488"/>
              </a:tblGrid>
              <a:tr h="222964">
                <a:tc>
                  <a:txBody>
                    <a:bodyPr/>
                    <a:lstStyle/>
                    <a:p>
                      <a:pPr>
                        <a:lnSpc>
                          <a:spcPct val="100000"/>
                        </a:lnSpc>
                      </a:pPr>
                      <a:endParaRPr lang="es-ES" sz="1100" dirty="0">
                        <a:solidFill>
                          <a:schemeClr val="bg1"/>
                        </a:solidFill>
                        <a:effectLst/>
                        <a:latin typeface="Calibri"/>
                      </a:endParaRPr>
                    </a:p>
                  </a:txBody>
                  <a:tcPr marL="38267" marR="38267" marT="0" marB="0" anchor="b"/>
                </a:tc>
                <a:tc>
                  <a:txBody>
                    <a:bodyPr/>
                    <a:lstStyle/>
                    <a:p>
                      <a:pPr>
                        <a:lnSpc>
                          <a:spcPct val="100000"/>
                        </a:lnSpc>
                      </a:pPr>
                      <a:endParaRPr lang="es-ES" sz="1100">
                        <a:solidFill>
                          <a:schemeClr val="bg1"/>
                        </a:solidFill>
                        <a:effectLst/>
                        <a:latin typeface="Calibri"/>
                      </a:endParaRPr>
                    </a:p>
                  </a:txBody>
                  <a:tcPr marL="38267" marR="38267" marT="0" marB="0" anchor="b"/>
                </a:tc>
                <a:tc>
                  <a:txBody>
                    <a:bodyPr/>
                    <a:lstStyle/>
                    <a:p>
                      <a:pPr>
                        <a:lnSpc>
                          <a:spcPct val="100000"/>
                        </a:lnSpc>
                      </a:pPr>
                      <a:endParaRPr lang="es-ES" sz="1100">
                        <a:solidFill>
                          <a:schemeClr val="bg1"/>
                        </a:solidFill>
                        <a:effectLst/>
                        <a:latin typeface="Calibri"/>
                      </a:endParaRPr>
                    </a:p>
                  </a:txBody>
                  <a:tcPr marL="38267" marR="38267" marT="0" marB="0" anchor="b"/>
                </a:tc>
                <a:tc gridSpan="2">
                  <a:txBody>
                    <a:bodyPr/>
                    <a:lstStyle/>
                    <a:p>
                      <a:pPr algn="ctr">
                        <a:lnSpc>
                          <a:spcPct val="100000"/>
                        </a:lnSpc>
                        <a:spcAft>
                          <a:spcPts val="0"/>
                        </a:spcAft>
                      </a:pPr>
                      <a:r>
                        <a:rPr lang="es-ES" sz="1100" dirty="0">
                          <a:solidFill>
                            <a:schemeClr val="bg1"/>
                          </a:solidFill>
                          <a:effectLst/>
                        </a:rPr>
                        <a:t>AJUSTE 1</a:t>
                      </a:r>
                      <a:endParaRPr lang="es-ES" sz="1100" dirty="0">
                        <a:solidFill>
                          <a:schemeClr val="bg1"/>
                        </a:solidFill>
                        <a:effectLst/>
                        <a:latin typeface="Calibri"/>
                        <a:ea typeface="Calibri"/>
                        <a:cs typeface="Times New Roman"/>
                      </a:endParaRPr>
                    </a:p>
                  </a:txBody>
                  <a:tcPr marL="38267" marR="38267" marT="0" marB="0" anchor="b"/>
                </a:tc>
                <a:tc hMerge="1">
                  <a:txBody>
                    <a:bodyPr/>
                    <a:lstStyle/>
                    <a:p>
                      <a:endParaRPr lang="es-ES"/>
                    </a:p>
                  </a:txBody>
                  <a:tcPr/>
                </a:tc>
                <a:tc gridSpan="2">
                  <a:txBody>
                    <a:bodyPr/>
                    <a:lstStyle/>
                    <a:p>
                      <a:pPr algn="ctr">
                        <a:lnSpc>
                          <a:spcPct val="100000"/>
                        </a:lnSpc>
                        <a:spcAft>
                          <a:spcPts val="0"/>
                        </a:spcAft>
                      </a:pPr>
                      <a:r>
                        <a:rPr lang="es-ES" sz="1100">
                          <a:solidFill>
                            <a:schemeClr val="bg1"/>
                          </a:solidFill>
                          <a:effectLst/>
                        </a:rPr>
                        <a:t>AJUSTE 2</a:t>
                      </a:r>
                      <a:endParaRPr lang="es-ES" sz="1100">
                        <a:solidFill>
                          <a:schemeClr val="bg1"/>
                        </a:solidFill>
                        <a:effectLst/>
                        <a:latin typeface="Calibri"/>
                        <a:ea typeface="Calibri"/>
                        <a:cs typeface="Times New Roman"/>
                      </a:endParaRPr>
                    </a:p>
                  </a:txBody>
                  <a:tcPr marL="38267" marR="38267" marT="0" marB="0" anchor="b"/>
                </a:tc>
                <a:tc hMerge="1">
                  <a:txBody>
                    <a:bodyPr/>
                    <a:lstStyle/>
                    <a:p>
                      <a:endParaRPr lang="es-ES"/>
                    </a:p>
                  </a:txBody>
                  <a:tcPr/>
                </a:tc>
              </a:tr>
              <a:tr h="410148">
                <a:tc>
                  <a:txBody>
                    <a:bodyPr/>
                    <a:lstStyle/>
                    <a:p>
                      <a:pPr algn="ctr">
                        <a:lnSpc>
                          <a:spcPct val="100000"/>
                        </a:lnSpc>
                        <a:spcAft>
                          <a:spcPts val="0"/>
                        </a:spcAft>
                      </a:pPr>
                      <a:r>
                        <a:rPr lang="es-ES" sz="1100">
                          <a:solidFill>
                            <a:schemeClr val="bg1"/>
                          </a:solidFill>
                          <a:effectLst/>
                        </a:rPr>
                        <a:t>Semanas de Marzo y Abril</a:t>
                      </a:r>
                      <a:endParaRPr lang="es-ES" sz="1100">
                        <a:solidFill>
                          <a:schemeClr val="bg1"/>
                        </a:solidFill>
                        <a:effectLst/>
                        <a:latin typeface="Calibri"/>
                        <a:ea typeface="Calibri"/>
                        <a:cs typeface="Times New Roman"/>
                      </a:endParaRPr>
                    </a:p>
                  </a:txBody>
                  <a:tcPr marL="38267" marR="38267" marT="0" marB="0" anchor="ctr"/>
                </a:tc>
                <a:tc>
                  <a:txBody>
                    <a:bodyPr/>
                    <a:lstStyle/>
                    <a:p>
                      <a:pPr algn="ctr">
                        <a:lnSpc>
                          <a:spcPct val="100000"/>
                        </a:lnSpc>
                        <a:spcAft>
                          <a:spcPts val="0"/>
                        </a:spcAft>
                      </a:pPr>
                      <a:r>
                        <a:rPr lang="es-ES" sz="1100">
                          <a:solidFill>
                            <a:schemeClr val="bg1"/>
                          </a:solidFill>
                          <a:effectLst/>
                        </a:rPr>
                        <a:t>Ingresos</a:t>
                      </a:r>
                      <a:endParaRPr lang="es-ES" sz="1100">
                        <a:solidFill>
                          <a:schemeClr val="bg1"/>
                        </a:solidFill>
                        <a:effectLst/>
                        <a:latin typeface="Calibri"/>
                        <a:ea typeface="Calibri"/>
                        <a:cs typeface="Times New Roman"/>
                      </a:endParaRPr>
                    </a:p>
                  </a:txBody>
                  <a:tcPr marL="38267" marR="38267" marT="0" marB="0" anchor="ctr"/>
                </a:tc>
                <a:tc>
                  <a:txBody>
                    <a:bodyPr/>
                    <a:lstStyle/>
                    <a:p>
                      <a:pPr algn="ctr">
                        <a:lnSpc>
                          <a:spcPct val="100000"/>
                        </a:lnSpc>
                        <a:spcAft>
                          <a:spcPts val="0"/>
                        </a:spcAft>
                      </a:pPr>
                      <a:r>
                        <a:rPr lang="es-ES" sz="1100">
                          <a:solidFill>
                            <a:schemeClr val="bg1"/>
                          </a:solidFill>
                          <a:effectLst/>
                        </a:rPr>
                        <a:t>Egresos</a:t>
                      </a:r>
                      <a:endParaRPr lang="es-ES" sz="1100">
                        <a:solidFill>
                          <a:schemeClr val="bg1"/>
                        </a:solidFill>
                        <a:effectLst/>
                        <a:latin typeface="Calibri"/>
                        <a:ea typeface="Calibri"/>
                        <a:cs typeface="Times New Roman"/>
                      </a:endParaRPr>
                    </a:p>
                  </a:txBody>
                  <a:tcPr marL="38267" marR="38267" marT="0" marB="0" anchor="ctr"/>
                </a:tc>
                <a:tc>
                  <a:txBody>
                    <a:bodyPr/>
                    <a:lstStyle/>
                    <a:p>
                      <a:pPr algn="ctr">
                        <a:lnSpc>
                          <a:spcPct val="100000"/>
                        </a:lnSpc>
                        <a:spcAft>
                          <a:spcPts val="0"/>
                        </a:spcAft>
                      </a:pPr>
                      <a:r>
                        <a:rPr lang="es-ES" sz="1100">
                          <a:solidFill>
                            <a:schemeClr val="bg1"/>
                          </a:solidFill>
                          <a:effectLst/>
                        </a:rPr>
                        <a:t>Inversión o Desinversión</a:t>
                      </a:r>
                      <a:endParaRPr lang="es-ES" sz="1100">
                        <a:solidFill>
                          <a:schemeClr val="bg1"/>
                        </a:solidFill>
                        <a:effectLst/>
                        <a:latin typeface="Calibri"/>
                        <a:ea typeface="Calibri"/>
                        <a:cs typeface="Times New Roman"/>
                      </a:endParaRPr>
                    </a:p>
                  </a:txBody>
                  <a:tcPr marL="38267" marR="38267" marT="0" marB="0" anchor="ctr"/>
                </a:tc>
                <a:tc>
                  <a:txBody>
                    <a:bodyPr/>
                    <a:lstStyle/>
                    <a:p>
                      <a:pPr algn="ctr">
                        <a:lnSpc>
                          <a:spcPct val="100000"/>
                        </a:lnSpc>
                        <a:spcAft>
                          <a:spcPts val="0"/>
                        </a:spcAft>
                      </a:pPr>
                      <a:r>
                        <a:rPr lang="es-ES" sz="1100">
                          <a:solidFill>
                            <a:schemeClr val="bg1"/>
                          </a:solidFill>
                          <a:effectLst/>
                        </a:rPr>
                        <a:t>Saldo Efectivo 2</a:t>
                      </a:r>
                      <a:endParaRPr lang="es-ES" sz="1100">
                        <a:solidFill>
                          <a:schemeClr val="bg1"/>
                        </a:solidFill>
                        <a:effectLst/>
                        <a:latin typeface="Calibri"/>
                        <a:ea typeface="Calibri"/>
                        <a:cs typeface="Times New Roman"/>
                      </a:endParaRPr>
                    </a:p>
                  </a:txBody>
                  <a:tcPr marL="38267" marR="38267" marT="0" marB="0" anchor="ctr"/>
                </a:tc>
                <a:tc>
                  <a:txBody>
                    <a:bodyPr/>
                    <a:lstStyle/>
                    <a:p>
                      <a:pPr algn="ctr">
                        <a:lnSpc>
                          <a:spcPct val="100000"/>
                        </a:lnSpc>
                        <a:spcAft>
                          <a:spcPts val="0"/>
                        </a:spcAft>
                      </a:pPr>
                      <a:r>
                        <a:rPr lang="es-ES" sz="1100">
                          <a:solidFill>
                            <a:schemeClr val="bg1"/>
                          </a:solidFill>
                          <a:effectLst/>
                        </a:rPr>
                        <a:t>Inversión o Desinversión</a:t>
                      </a:r>
                      <a:endParaRPr lang="es-ES" sz="1100">
                        <a:solidFill>
                          <a:schemeClr val="bg1"/>
                        </a:solidFill>
                        <a:effectLst/>
                        <a:latin typeface="Calibri"/>
                        <a:ea typeface="Calibri"/>
                        <a:cs typeface="Times New Roman"/>
                      </a:endParaRPr>
                    </a:p>
                  </a:txBody>
                  <a:tcPr marL="38267" marR="38267" marT="0" marB="0" anchor="ctr"/>
                </a:tc>
                <a:tc>
                  <a:txBody>
                    <a:bodyPr/>
                    <a:lstStyle/>
                    <a:p>
                      <a:pPr algn="ctr">
                        <a:lnSpc>
                          <a:spcPct val="100000"/>
                        </a:lnSpc>
                        <a:spcAft>
                          <a:spcPts val="0"/>
                        </a:spcAft>
                      </a:pPr>
                      <a:r>
                        <a:rPr lang="es-ES" sz="1100">
                          <a:solidFill>
                            <a:schemeClr val="bg1"/>
                          </a:solidFill>
                          <a:effectLst/>
                        </a:rPr>
                        <a:t>Saldo Efectivo 3</a:t>
                      </a:r>
                      <a:endParaRPr lang="es-ES" sz="1100">
                        <a:solidFill>
                          <a:schemeClr val="bg1"/>
                        </a:solidFill>
                        <a:effectLst/>
                        <a:latin typeface="Calibri"/>
                        <a:ea typeface="Calibri"/>
                        <a:cs typeface="Times New Roman"/>
                      </a:endParaRPr>
                    </a:p>
                  </a:txBody>
                  <a:tcPr marL="38267" marR="38267" marT="0" marB="0" anchor="ctr"/>
                </a:tc>
              </a:tr>
              <a:tr h="222964">
                <a:tc>
                  <a:txBody>
                    <a:bodyPr/>
                    <a:lstStyle/>
                    <a:p>
                      <a:pPr algn="ctr">
                        <a:lnSpc>
                          <a:spcPct val="100000"/>
                        </a:lnSpc>
                        <a:spcAft>
                          <a:spcPts val="0"/>
                        </a:spcAft>
                      </a:pPr>
                      <a:r>
                        <a:rPr lang="es-ES" sz="1100" dirty="0" smtClean="0">
                          <a:solidFill>
                            <a:schemeClr val="bg1"/>
                          </a:solidFill>
                          <a:effectLst/>
                          <a:latin typeface="Calibri"/>
                          <a:ea typeface="Calibri"/>
                          <a:cs typeface="Times New Roman"/>
                        </a:rPr>
                        <a:t>1</a:t>
                      </a:r>
                      <a:endParaRPr lang="es-ES" sz="1100" dirty="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23.313.540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13.138.619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dirty="0">
                          <a:solidFill>
                            <a:schemeClr val="bg1"/>
                          </a:solidFill>
                          <a:effectLst/>
                        </a:rPr>
                        <a:t>       57.507.000   </a:t>
                      </a:r>
                      <a:endParaRPr lang="es-ES" sz="1100" dirty="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dirty="0">
                          <a:solidFill>
                            <a:schemeClr val="bg1"/>
                          </a:solidFill>
                          <a:effectLst/>
                        </a:rPr>
                        <a:t>-      11.315.558   </a:t>
                      </a:r>
                      <a:endParaRPr lang="es-ES" sz="1100" dirty="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57.507.000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dirty="0">
                          <a:solidFill>
                            <a:schemeClr val="bg1"/>
                          </a:solidFill>
                          <a:effectLst/>
                        </a:rPr>
                        <a:t>-      11.315.558   </a:t>
                      </a:r>
                      <a:endParaRPr lang="es-ES" sz="1100" dirty="0">
                        <a:solidFill>
                          <a:schemeClr val="bg1"/>
                        </a:solidFill>
                        <a:effectLst/>
                        <a:latin typeface="Calibri"/>
                        <a:ea typeface="Calibri"/>
                        <a:cs typeface="Times New Roman"/>
                      </a:endParaRPr>
                    </a:p>
                  </a:txBody>
                  <a:tcPr marL="38267" marR="38267" marT="0" marB="0" anchor="b"/>
                </a:tc>
              </a:tr>
              <a:tr h="222964">
                <a:tc>
                  <a:txBody>
                    <a:bodyPr/>
                    <a:lstStyle/>
                    <a:p>
                      <a:pPr algn="ctr">
                        <a:lnSpc>
                          <a:spcPct val="100000"/>
                        </a:lnSpc>
                        <a:spcAft>
                          <a:spcPts val="0"/>
                        </a:spcAft>
                      </a:pPr>
                      <a:r>
                        <a:rPr lang="es-ES" sz="1100" dirty="0" smtClean="0">
                          <a:solidFill>
                            <a:schemeClr val="bg1"/>
                          </a:solidFill>
                          <a:effectLst/>
                          <a:latin typeface="Calibri"/>
                          <a:ea typeface="Calibri"/>
                          <a:cs typeface="Times New Roman"/>
                        </a:rPr>
                        <a:t>2</a:t>
                      </a:r>
                      <a:endParaRPr lang="es-ES" sz="1100" dirty="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36.428.347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9.853.964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46.191.442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dirty="0">
                          <a:solidFill>
                            <a:schemeClr val="bg1"/>
                          </a:solidFill>
                          <a:effectLst/>
                        </a:rPr>
                        <a:t>       46.191.442   </a:t>
                      </a:r>
                      <a:endParaRPr lang="es-ES" sz="1100" dirty="0">
                        <a:solidFill>
                          <a:schemeClr val="bg1"/>
                        </a:solidFill>
                        <a:effectLst/>
                        <a:latin typeface="Calibri"/>
                        <a:ea typeface="Calibri"/>
                        <a:cs typeface="Times New Roman"/>
                      </a:endParaRPr>
                    </a:p>
                  </a:txBody>
                  <a:tcPr marL="38267" marR="38267" marT="0" marB="0" anchor="b"/>
                </a:tc>
              </a:tr>
              <a:tr h="222964">
                <a:tc>
                  <a:txBody>
                    <a:bodyPr/>
                    <a:lstStyle/>
                    <a:p>
                      <a:pPr algn="ctr">
                        <a:lnSpc>
                          <a:spcPct val="100000"/>
                        </a:lnSpc>
                        <a:spcAft>
                          <a:spcPts val="0"/>
                        </a:spcAft>
                      </a:pPr>
                      <a:r>
                        <a:rPr lang="es-ES" sz="1100" dirty="0" smtClean="0">
                          <a:solidFill>
                            <a:schemeClr val="bg1"/>
                          </a:solidFill>
                          <a:effectLst/>
                          <a:latin typeface="Calibri"/>
                          <a:ea typeface="Calibri"/>
                          <a:cs typeface="Times New Roman"/>
                        </a:rPr>
                        <a:t>3</a:t>
                      </a:r>
                      <a:endParaRPr lang="es-ES" sz="1100" dirty="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4.926.982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41.264.460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dirty="0">
                          <a:solidFill>
                            <a:schemeClr val="bg1"/>
                          </a:solidFill>
                          <a:effectLst/>
                        </a:rPr>
                        <a:t>       41.264.460   </a:t>
                      </a:r>
                      <a:endParaRPr lang="es-ES" sz="1100" dirty="0">
                        <a:solidFill>
                          <a:schemeClr val="bg1"/>
                        </a:solidFill>
                        <a:effectLst/>
                        <a:latin typeface="Calibri"/>
                        <a:ea typeface="Calibri"/>
                        <a:cs typeface="Times New Roman"/>
                      </a:endParaRPr>
                    </a:p>
                  </a:txBody>
                  <a:tcPr marL="38267" marR="38267" marT="0" marB="0" anchor="b"/>
                </a:tc>
              </a:tr>
              <a:tr h="222964">
                <a:tc>
                  <a:txBody>
                    <a:bodyPr/>
                    <a:lstStyle/>
                    <a:p>
                      <a:pPr algn="ctr">
                        <a:lnSpc>
                          <a:spcPct val="100000"/>
                        </a:lnSpc>
                        <a:spcAft>
                          <a:spcPts val="0"/>
                        </a:spcAft>
                      </a:pPr>
                      <a:r>
                        <a:rPr lang="es-ES" sz="1100" dirty="0" smtClean="0">
                          <a:solidFill>
                            <a:schemeClr val="bg1"/>
                          </a:solidFill>
                          <a:effectLst/>
                          <a:latin typeface="Calibri"/>
                          <a:ea typeface="Calibri"/>
                          <a:cs typeface="Times New Roman"/>
                        </a:rPr>
                        <a:t>4</a:t>
                      </a:r>
                      <a:endParaRPr lang="es-ES" sz="1100" dirty="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3.284.655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37.979.806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8.211.637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dirty="0">
                          <a:solidFill>
                            <a:schemeClr val="bg1"/>
                          </a:solidFill>
                          <a:effectLst/>
                        </a:rPr>
                        <a:t>       37.979.806   </a:t>
                      </a:r>
                      <a:endParaRPr lang="es-ES" sz="1100" dirty="0">
                        <a:solidFill>
                          <a:schemeClr val="bg1"/>
                        </a:solidFill>
                        <a:effectLst/>
                        <a:latin typeface="Calibri"/>
                        <a:ea typeface="Calibri"/>
                        <a:cs typeface="Times New Roman"/>
                      </a:endParaRPr>
                    </a:p>
                  </a:txBody>
                  <a:tcPr marL="38267" marR="38267" marT="0" marB="0" anchor="b"/>
                </a:tc>
              </a:tr>
              <a:tr h="222964">
                <a:tc>
                  <a:txBody>
                    <a:bodyPr/>
                    <a:lstStyle/>
                    <a:p>
                      <a:pPr algn="ctr">
                        <a:lnSpc>
                          <a:spcPct val="100000"/>
                        </a:lnSpc>
                        <a:spcAft>
                          <a:spcPts val="0"/>
                        </a:spcAft>
                      </a:pPr>
                      <a:r>
                        <a:rPr lang="es-ES" sz="1100" dirty="0" smtClean="0">
                          <a:solidFill>
                            <a:schemeClr val="bg1"/>
                          </a:solidFill>
                          <a:effectLst/>
                          <a:latin typeface="Calibri"/>
                          <a:ea typeface="Calibri"/>
                          <a:cs typeface="Times New Roman"/>
                        </a:rPr>
                        <a:t>5</a:t>
                      </a:r>
                      <a:endParaRPr lang="es-ES" sz="1100" dirty="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34.488.874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3.490.932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dirty="0">
                          <a:solidFill>
                            <a:schemeClr val="bg1"/>
                          </a:solidFill>
                          <a:effectLst/>
                        </a:rPr>
                        <a:t>       46.191.442   </a:t>
                      </a:r>
                      <a:endParaRPr lang="es-ES" sz="1100" dirty="0">
                        <a:solidFill>
                          <a:schemeClr val="bg1"/>
                        </a:solidFill>
                        <a:effectLst/>
                        <a:latin typeface="Calibri"/>
                        <a:ea typeface="Calibri"/>
                        <a:cs typeface="Times New Roman"/>
                      </a:endParaRPr>
                    </a:p>
                  </a:txBody>
                  <a:tcPr marL="38267" marR="38267" marT="0" marB="0" anchor="b"/>
                </a:tc>
              </a:tr>
              <a:tr h="222964">
                <a:tc>
                  <a:txBody>
                    <a:bodyPr/>
                    <a:lstStyle/>
                    <a:p>
                      <a:pPr algn="ctr">
                        <a:lnSpc>
                          <a:spcPct val="100000"/>
                        </a:lnSpc>
                        <a:spcAft>
                          <a:spcPts val="0"/>
                        </a:spcAft>
                      </a:pPr>
                      <a:r>
                        <a:rPr lang="es-ES" sz="1100" dirty="0" smtClean="0">
                          <a:solidFill>
                            <a:schemeClr val="bg1"/>
                          </a:solidFill>
                          <a:effectLst/>
                          <a:latin typeface="Calibri"/>
                          <a:ea typeface="Calibri"/>
                          <a:cs typeface="Times New Roman"/>
                        </a:rPr>
                        <a:t>6</a:t>
                      </a:r>
                      <a:endParaRPr lang="es-ES" sz="1100" dirty="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23.276.097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13.810.469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12.956.560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dirty="0">
                          <a:solidFill>
                            <a:schemeClr val="bg1"/>
                          </a:solidFill>
                          <a:effectLst/>
                        </a:rPr>
                        <a:t>       55.657.071   </a:t>
                      </a:r>
                      <a:endParaRPr lang="es-ES" sz="1100" dirty="0">
                        <a:solidFill>
                          <a:schemeClr val="bg1"/>
                        </a:solidFill>
                        <a:effectLst/>
                        <a:latin typeface="Calibri"/>
                        <a:ea typeface="Calibri"/>
                        <a:cs typeface="Times New Roman"/>
                      </a:endParaRPr>
                    </a:p>
                  </a:txBody>
                  <a:tcPr marL="38267" marR="38267" marT="0" marB="0" anchor="b"/>
                </a:tc>
              </a:tr>
              <a:tr h="222964">
                <a:tc>
                  <a:txBody>
                    <a:bodyPr/>
                    <a:lstStyle/>
                    <a:p>
                      <a:pPr algn="ctr">
                        <a:lnSpc>
                          <a:spcPct val="100000"/>
                        </a:lnSpc>
                        <a:spcAft>
                          <a:spcPts val="0"/>
                        </a:spcAft>
                      </a:pPr>
                      <a:r>
                        <a:rPr lang="es-ES" sz="1100" dirty="0" smtClean="0">
                          <a:solidFill>
                            <a:schemeClr val="bg1"/>
                          </a:solidFill>
                          <a:effectLst/>
                          <a:latin typeface="Calibri"/>
                          <a:ea typeface="Calibri"/>
                          <a:cs typeface="Times New Roman"/>
                        </a:rPr>
                        <a:t>7</a:t>
                      </a:r>
                      <a:endParaRPr lang="es-ES" sz="1100" dirty="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10.357.852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2.598.709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dirty="0">
                          <a:solidFill>
                            <a:schemeClr val="bg1"/>
                          </a:solidFill>
                          <a:effectLst/>
                        </a:rPr>
                        <a:t>       45.299.219   </a:t>
                      </a:r>
                      <a:endParaRPr lang="es-ES" sz="1100" dirty="0">
                        <a:solidFill>
                          <a:schemeClr val="bg1"/>
                        </a:solidFill>
                        <a:effectLst/>
                        <a:latin typeface="Calibri"/>
                        <a:ea typeface="Calibri"/>
                        <a:cs typeface="Times New Roman"/>
                      </a:endParaRPr>
                    </a:p>
                  </a:txBody>
                  <a:tcPr marL="38267" marR="38267" marT="0" marB="0" anchor="b"/>
                </a:tc>
              </a:tr>
              <a:tr h="222964">
                <a:tc>
                  <a:txBody>
                    <a:bodyPr/>
                    <a:lstStyle/>
                    <a:p>
                      <a:pPr algn="ctr">
                        <a:lnSpc>
                          <a:spcPct val="100000"/>
                        </a:lnSpc>
                        <a:spcAft>
                          <a:spcPts val="0"/>
                        </a:spcAft>
                      </a:pPr>
                      <a:r>
                        <a:rPr lang="es-ES" sz="1100" dirty="0" smtClean="0">
                          <a:solidFill>
                            <a:schemeClr val="bg1"/>
                          </a:solidFill>
                          <a:effectLst/>
                          <a:latin typeface="Calibri"/>
                          <a:ea typeface="Calibri"/>
                          <a:cs typeface="Times New Roman"/>
                        </a:rPr>
                        <a:t>8</a:t>
                      </a:r>
                      <a:endParaRPr lang="es-ES" sz="1100" dirty="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27.951.218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5.178.926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25.371.001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dirty="0">
                          <a:solidFill>
                            <a:schemeClr val="bg1"/>
                          </a:solidFill>
                          <a:effectLst/>
                        </a:rPr>
                        <a:t>       68.071.511   </a:t>
                      </a:r>
                      <a:endParaRPr lang="es-ES" sz="1100" dirty="0">
                        <a:solidFill>
                          <a:schemeClr val="bg1"/>
                        </a:solidFill>
                        <a:effectLst/>
                        <a:latin typeface="Calibri"/>
                        <a:ea typeface="Calibri"/>
                        <a:cs typeface="Times New Roman"/>
                      </a:endParaRPr>
                    </a:p>
                  </a:txBody>
                  <a:tcPr marL="38267" marR="38267" marT="0" marB="0" anchor="b"/>
                </a:tc>
              </a:tr>
              <a:tr h="222964">
                <a:tc>
                  <a:txBody>
                    <a:bodyPr/>
                    <a:lstStyle/>
                    <a:p>
                      <a:pPr algn="ctr">
                        <a:lnSpc>
                          <a:spcPct val="100000"/>
                        </a:lnSpc>
                        <a:spcAft>
                          <a:spcPts val="0"/>
                        </a:spcAft>
                      </a:pPr>
                      <a:r>
                        <a:rPr lang="es-ES" sz="1100" dirty="0" smtClean="0">
                          <a:solidFill>
                            <a:schemeClr val="bg1"/>
                          </a:solidFill>
                          <a:effectLst/>
                          <a:latin typeface="Calibri"/>
                          <a:ea typeface="Calibri"/>
                          <a:cs typeface="Times New Roman"/>
                        </a:rPr>
                        <a:t>9</a:t>
                      </a:r>
                      <a:endParaRPr lang="es-ES" sz="1100" dirty="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3.452.617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21.918.384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dirty="0">
                          <a:solidFill>
                            <a:schemeClr val="bg1"/>
                          </a:solidFill>
                          <a:effectLst/>
                        </a:rPr>
                        <a:t>       64.618.894   </a:t>
                      </a:r>
                      <a:endParaRPr lang="es-ES" sz="1100" dirty="0">
                        <a:solidFill>
                          <a:schemeClr val="bg1"/>
                        </a:solidFill>
                        <a:effectLst/>
                        <a:latin typeface="Calibri"/>
                        <a:ea typeface="Calibri"/>
                        <a:cs typeface="Times New Roman"/>
                      </a:endParaRPr>
                    </a:p>
                  </a:txBody>
                  <a:tcPr marL="38267" marR="38267" marT="0" marB="0" anchor="b"/>
                </a:tc>
              </a:tr>
              <a:tr h="222964">
                <a:tc>
                  <a:txBody>
                    <a:bodyPr/>
                    <a:lstStyle/>
                    <a:p>
                      <a:pPr algn="ctr">
                        <a:lnSpc>
                          <a:spcPct val="100000"/>
                        </a:lnSpc>
                        <a:spcAft>
                          <a:spcPts val="0"/>
                        </a:spcAft>
                      </a:pPr>
                      <a:r>
                        <a:rPr lang="es-ES" sz="1100" dirty="0" smtClean="0">
                          <a:solidFill>
                            <a:schemeClr val="bg1"/>
                          </a:solidFill>
                          <a:effectLst/>
                          <a:latin typeface="Calibri"/>
                          <a:ea typeface="Calibri"/>
                          <a:cs typeface="Times New Roman"/>
                        </a:rPr>
                        <a:t>10</a:t>
                      </a:r>
                      <a:endParaRPr lang="es-ES" sz="1100" dirty="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36.252.480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14.334.097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a:solidFill>
                            <a:schemeClr val="bg1"/>
                          </a:solidFill>
                          <a:effectLst/>
                        </a:rPr>
                        <a:t> </a:t>
                      </a:r>
                      <a:endParaRPr lang="es-ES" sz="1100">
                        <a:solidFill>
                          <a:schemeClr val="bg1"/>
                        </a:solidFill>
                        <a:effectLst/>
                        <a:latin typeface="Calibri"/>
                        <a:ea typeface="Calibri"/>
                        <a:cs typeface="Times New Roman"/>
                      </a:endParaRPr>
                    </a:p>
                  </a:txBody>
                  <a:tcPr marL="38267" marR="38267" marT="0" marB="0" anchor="b"/>
                </a:tc>
                <a:tc>
                  <a:txBody>
                    <a:bodyPr/>
                    <a:lstStyle/>
                    <a:p>
                      <a:pPr>
                        <a:lnSpc>
                          <a:spcPct val="100000"/>
                        </a:lnSpc>
                        <a:spcAft>
                          <a:spcPts val="0"/>
                        </a:spcAft>
                      </a:pPr>
                      <a:r>
                        <a:rPr lang="es-ES" sz="1100" dirty="0">
                          <a:solidFill>
                            <a:schemeClr val="bg1"/>
                          </a:solidFill>
                          <a:effectLst/>
                        </a:rPr>
                        <a:t>       28.366.414   </a:t>
                      </a:r>
                      <a:endParaRPr lang="es-ES" sz="1100" dirty="0">
                        <a:solidFill>
                          <a:schemeClr val="bg1"/>
                        </a:solidFill>
                        <a:effectLst/>
                        <a:latin typeface="Calibri"/>
                        <a:ea typeface="Calibri"/>
                        <a:cs typeface="Times New Roman"/>
                      </a:endParaRPr>
                    </a:p>
                  </a:txBody>
                  <a:tcPr marL="38267" marR="38267" marT="0" marB="0" anchor="b"/>
                </a:tc>
              </a:tr>
            </a:tbl>
          </a:graphicData>
        </a:graphic>
      </p:graphicFrame>
      <p:sp>
        <p:nvSpPr>
          <p:cNvPr id="9" name="8 CuadroTexto"/>
          <p:cNvSpPr txBox="1"/>
          <p:nvPr/>
        </p:nvSpPr>
        <p:spPr>
          <a:xfrm>
            <a:off x="140784" y="6271068"/>
            <a:ext cx="1728192"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S" dirty="0" smtClean="0"/>
              <a:t>AJUSTE 1</a:t>
            </a:r>
            <a:endParaRPr lang="es-ES" dirty="0"/>
          </a:p>
        </p:txBody>
      </p:sp>
      <p:sp>
        <p:nvSpPr>
          <p:cNvPr id="11" name="10 CuadroTexto"/>
          <p:cNvSpPr txBox="1"/>
          <p:nvPr/>
        </p:nvSpPr>
        <p:spPr>
          <a:xfrm>
            <a:off x="4492478" y="6274519"/>
            <a:ext cx="1728192"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S" dirty="0" smtClean="0"/>
              <a:t>AJUSTE 2</a:t>
            </a:r>
            <a:endParaRPr lang="es-ES" dirty="0"/>
          </a:p>
        </p:txBody>
      </p:sp>
      <p:sp>
        <p:nvSpPr>
          <p:cNvPr id="10" name="9 CuadroTexto"/>
          <p:cNvSpPr txBox="1"/>
          <p:nvPr/>
        </p:nvSpPr>
        <p:spPr>
          <a:xfrm>
            <a:off x="6494845" y="6176376"/>
            <a:ext cx="2106232"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sz="1600" dirty="0" smtClean="0">
                <a:solidFill>
                  <a:schemeClr val="bg1"/>
                </a:solidFill>
              </a:rPr>
              <a:t>Área de ineficiencia 42,2 millones</a:t>
            </a:r>
            <a:endParaRPr lang="es-EC" sz="1600" dirty="0">
              <a:solidFill>
                <a:schemeClr val="bg1"/>
              </a:solidFill>
            </a:endParaRPr>
          </a:p>
        </p:txBody>
      </p:sp>
      <p:pic>
        <p:nvPicPr>
          <p:cNvPr id="2052" name="Picture 4" descr="C:\Users\KAREN\Documents\Pictures\Tesis\Miller y Orr\2012 semanal Ajuste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494" y="3234164"/>
            <a:ext cx="3998466" cy="271511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KAREN\Documents\Pictures\Tesis\Miller y Orr\2012 semanal Ajuste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2478" y="3207498"/>
            <a:ext cx="4108599" cy="2751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4108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11560" y="4437112"/>
            <a:ext cx="8064896"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ES" dirty="0" smtClean="0"/>
              <a:t>Finalmente se observa los resultados de las pruebas realizadas en el modelo de Miller y </a:t>
            </a:r>
            <a:r>
              <a:rPr lang="es-ES" dirty="0" err="1" smtClean="0"/>
              <a:t>Orr</a:t>
            </a:r>
            <a:r>
              <a:rPr lang="es-ES" dirty="0" smtClean="0"/>
              <a:t>, donde tenemos excedentes de efectivo de 42,2 millones, que es alto, debido a que </a:t>
            </a:r>
            <a:r>
              <a:rPr lang="es-ES" dirty="0"/>
              <a:t>hay un desfase entre ingresos generalmente mensuales frente a egresos diarios, y tomando  en cuenta  la propia volatilidad de los egresos, el modelo establece límites óptimos de gestión de estos flujos muy elevados, lo que determina la existencia de altos saldos de caja sin invertir, por lo que este modelo se vuelve poco práctico, e </a:t>
            </a:r>
            <a:r>
              <a:rPr lang="es-ES" dirty="0" smtClean="0"/>
              <a:t>ineficiente.</a:t>
            </a:r>
            <a:endParaRPr lang="es-ES" dirty="0"/>
          </a:p>
        </p:txBody>
      </p:sp>
      <p:graphicFrame>
        <p:nvGraphicFramePr>
          <p:cNvPr id="2" name="1 Tabla"/>
          <p:cNvGraphicFramePr>
            <a:graphicFrameLocks noGrp="1"/>
          </p:cNvGraphicFramePr>
          <p:nvPr>
            <p:extLst>
              <p:ext uri="{D42A27DB-BD31-4B8C-83A1-F6EECF244321}">
                <p14:modId xmlns:p14="http://schemas.microsoft.com/office/powerpoint/2010/main" val="2396264678"/>
              </p:ext>
            </p:extLst>
          </p:nvPr>
        </p:nvGraphicFramePr>
        <p:xfrm>
          <a:off x="2339752" y="836712"/>
          <a:ext cx="5400599" cy="3435096"/>
        </p:xfrm>
        <a:graphic>
          <a:graphicData uri="http://schemas.openxmlformats.org/drawingml/2006/table">
            <a:tbl>
              <a:tblPr firstRow="1" firstCol="1" bandRow="1">
                <a:tableStyleId>{10A1B5D5-9B99-4C35-A422-299274C87663}</a:tableStyleId>
              </a:tblPr>
              <a:tblGrid>
                <a:gridCol w="1820657"/>
                <a:gridCol w="1984311"/>
                <a:gridCol w="1595631"/>
              </a:tblGrid>
              <a:tr h="609600">
                <a:tc>
                  <a:txBody>
                    <a:bodyPr/>
                    <a:lstStyle/>
                    <a:p>
                      <a:pPr algn="ctr">
                        <a:lnSpc>
                          <a:spcPct val="115000"/>
                        </a:lnSpc>
                        <a:spcAft>
                          <a:spcPts val="0"/>
                        </a:spcAft>
                      </a:pPr>
                      <a:r>
                        <a:rPr lang="es-ES" sz="1400" dirty="0">
                          <a:effectLst/>
                        </a:rPr>
                        <a:t>Excedentes o </a:t>
                      </a:r>
                      <a:r>
                        <a:rPr lang="es-ES" sz="1400" dirty="0" err="1" smtClean="0">
                          <a:effectLst/>
                        </a:rPr>
                        <a:t>Faltantest</a:t>
                      </a:r>
                      <a:endParaRPr lang="es-ES" sz="1200" dirty="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1400">
                          <a:effectLst/>
                        </a:rPr>
                        <a:t>Peso (Semanas)</a:t>
                      </a:r>
                      <a:endParaRPr lang="es-ES"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Excedente ponderado con tiempo</a:t>
                      </a:r>
                      <a:endParaRPr lang="es-ES" sz="1200">
                        <a:effectLst/>
                        <a:latin typeface="Calibri"/>
                        <a:ea typeface="Calibri"/>
                        <a:cs typeface="Times New Roman"/>
                      </a:endParaRPr>
                    </a:p>
                  </a:txBody>
                  <a:tcPr marL="44450" marR="44450" marT="0" marB="0" anchor="ctr"/>
                </a:tc>
              </a:tr>
              <a:tr h="209550">
                <a:tc>
                  <a:txBody>
                    <a:bodyPr/>
                    <a:lstStyle/>
                    <a:p>
                      <a:pPr>
                        <a:lnSpc>
                          <a:spcPct val="115000"/>
                        </a:lnSpc>
                        <a:spcAft>
                          <a:spcPts val="0"/>
                        </a:spcAft>
                      </a:pPr>
                      <a:r>
                        <a:rPr lang="es-ES" sz="1400" b="0" dirty="0">
                          <a:effectLst/>
                        </a:rPr>
                        <a:t>-      11.315.558   </a:t>
                      </a:r>
                      <a:endParaRPr lang="es-ES" sz="1200" b="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10%</a:t>
                      </a:r>
                      <a:endParaRPr lang="es-ES" sz="12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400">
                          <a:effectLst/>
                        </a:rPr>
                        <a:t>-    1.131.556   </a:t>
                      </a:r>
                      <a:endParaRPr lang="es-ES" sz="1200">
                        <a:effectLst/>
                        <a:latin typeface="Calibri"/>
                        <a:ea typeface="Calibri"/>
                        <a:cs typeface="Times New Roman"/>
                      </a:endParaRPr>
                    </a:p>
                  </a:txBody>
                  <a:tcPr marL="44450" marR="44450" marT="0" marB="0" anchor="b"/>
                </a:tc>
              </a:tr>
              <a:tr h="219075">
                <a:tc>
                  <a:txBody>
                    <a:bodyPr/>
                    <a:lstStyle/>
                    <a:p>
                      <a:pPr>
                        <a:lnSpc>
                          <a:spcPct val="115000"/>
                        </a:lnSpc>
                        <a:spcAft>
                          <a:spcPts val="0"/>
                        </a:spcAft>
                      </a:pPr>
                      <a:r>
                        <a:rPr lang="es-ES" sz="1400" b="0" dirty="0">
                          <a:effectLst/>
                        </a:rPr>
                        <a:t>       46.191.442   </a:t>
                      </a:r>
                      <a:endParaRPr lang="es-ES" sz="1200" b="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10%</a:t>
                      </a:r>
                      <a:endParaRPr lang="es-ES" sz="12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400">
                          <a:effectLst/>
                        </a:rPr>
                        <a:t>     4.619.144   </a:t>
                      </a:r>
                      <a:endParaRPr lang="es-ES" sz="1200">
                        <a:effectLst/>
                        <a:latin typeface="Calibri"/>
                        <a:ea typeface="Calibri"/>
                        <a:cs typeface="Times New Roman"/>
                      </a:endParaRPr>
                    </a:p>
                  </a:txBody>
                  <a:tcPr marL="44450" marR="44450" marT="0" marB="0" anchor="b"/>
                </a:tc>
              </a:tr>
              <a:tr h="209550">
                <a:tc>
                  <a:txBody>
                    <a:bodyPr/>
                    <a:lstStyle/>
                    <a:p>
                      <a:pPr>
                        <a:lnSpc>
                          <a:spcPct val="115000"/>
                        </a:lnSpc>
                        <a:spcAft>
                          <a:spcPts val="0"/>
                        </a:spcAft>
                      </a:pPr>
                      <a:r>
                        <a:rPr lang="es-ES" sz="1400" b="0" dirty="0">
                          <a:effectLst/>
                        </a:rPr>
                        <a:t>       41.264.460   </a:t>
                      </a:r>
                      <a:endParaRPr lang="es-ES" sz="1200" b="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10%</a:t>
                      </a:r>
                      <a:endParaRPr lang="es-ES" sz="12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400">
                          <a:effectLst/>
                        </a:rPr>
                        <a:t>     4.126.446   </a:t>
                      </a:r>
                      <a:endParaRPr lang="es-ES" sz="1200">
                        <a:effectLst/>
                        <a:latin typeface="Calibri"/>
                        <a:ea typeface="Calibri"/>
                        <a:cs typeface="Times New Roman"/>
                      </a:endParaRPr>
                    </a:p>
                  </a:txBody>
                  <a:tcPr marL="44450" marR="44450" marT="0" marB="0" anchor="b"/>
                </a:tc>
              </a:tr>
              <a:tr h="209550">
                <a:tc>
                  <a:txBody>
                    <a:bodyPr/>
                    <a:lstStyle/>
                    <a:p>
                      <a:pPr>
                        <a:lnSpc>
                          <a:spcPct val="115000"/>
                        </a:lnSpc>
                        <a:spcAft>
                          <a:spcPts val="0"/>
                        </a:spcAft>
                      </a:pPr>
                      <a:r>
                        <a:rPr lang="es-ES" sz="1400" b="0" dirty="0">
                          <a:effectLst/>
                        </a:rPr>
                        <a:t>       37.979.806   </a:t>
                      </a:r>
                      <a:endParaRPr lang="es-ES" sz="1200" b="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10%</a:t>
                      </a:r>
                      <a:endParaRPr lang="es-ES" sz="12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400">
                          <a:effectLst/>
                        </a:rPr>
                        <a:t>     3.797.981   </a:t>
                      </a:r>
                      <a:endParaRPr lang="es-ES" sz="1200">
                        <a:effectLst/>
                        <a:latin typeface="Calibri"/>
                        <a:ea typeface="Calibri"/>
                        <a:cs typeface="Times New Roman"/>
                      </a:endParaRPr>
                    </a:p>
                  </a:txBody>
                  <a:tcPr marL="44450" marR="44450" marT="0" marB="0" anchor="b"/>
                </a:tc>
              </a:tr>
              <a:tr h="209550">
                <a:tc>
                  <a:txBody>
                    <a:bodyPr/>
                    <a:lstStyle/>
                    <a:p>
                      <a:pPr>
                        <a:lnSpc>
                          <a:spcPct val="115000"/>
                        </a:lnSpc>
                        <a:spcAft>
                          <a:spcPts val="0"/>
                        </a:spcAft>
                      </a:pPr>
                      <a:r>
                        <a:rPr lang="es-ES" sz="1400" b="0" dirty="0">
                          <a:effectLst/>
                        </a:rPr>
                        <a:t>       46.191.442   </a:t>
                      </a:r>
                      <a:endParaRPr lang="es-ES" sz="1200" b="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10%</a:t>
                      </a:r>
                      <a:endParaRPr lang="es-ES" sz="12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400">
                          <a:effectLst/>
                        </a:rPr>
                        <a:t>     4.619.144   </a:t>
                      </a:r>
                      <a:endParaRPr lang="es-ES" sz="1200">
                        <a:effectLst/>
                        <a:latin typeface="Calibri"/>
                        <a:ea typeface="Calibri"/>
                        <a:cs typeface="Times New Roman"/>
                      </a:endParaRPr>
                    </a:p>
                  </a:txBody>
                  <a:tcPr marL="44450" marR="44450" marT="0" marB="0" anchor="b"/>
                </a:tc>
              </a:tr>
              <a:tr h="209550">
                <a:tc>
                  <a:txBody>
                    <a:bodyPr/>
                    <a:lstStyle/>
                    <a:p>
                      <a:pPr>
                        <a:lnSpc>
                          <a:spcPct val="115000"/>
                        </a:lnSpc>
                        <a:spcAft>
                          <a:spcPts val="0"/>
                        </a:spcAft>
                      </a:pPr>
                      <a:r>
                        <a:rPr lang="es-ES" sz="1400" b="0" dirty="0">
                          <a:effectLst/>
                        </a:rPr>
                        <a:t>       55.657.071   </a:t>
                      </a:r>
                      <a:endParaRPr lang="es-ES" sz="1200" b="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10%</a:t>
                      </a:r>
                      <a:endParaRPr lang="es-ES" sz="12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400">
                          <a:effectLst/>
                        </a:rPr>
                        <a:t>     5.565.707   </a:t>
                      </a:r>
                      <a:endParaRPr lang="es-ES" sz="1200">
                        <a:effectLst/>
                        <a:latin typeface="Calibri"/>
                        <a:ea typeface="Calibri"/>
                        <a:cs typeface="Times New Roman"/>
                      </a:endParaRPr>
                    </a:p>
                  </a:txBody>
                  <a:tcPr marL="44450" marR="44450" marT="0" marB="0" anchor="b"/>
                </a:tc>
              </a:tr>
              <a:tr h="209550">
                <a:tc>
                  <a:txBody>
                    <a:bodyPr/>
                    <a:lstStyle/>
                    <a:p>
                      <a:pPr>
                        <a:lnSpc>
                          <a:spcPct val="115000"/>
                        </a:lnSpc>
                        <a:spcAft>
                          <a:spcPts val="0"/>
                        </a:spcAft>
                      </a:pPr>
                      <a:r>
                        <a:rPr lang="es-ES" sz="1400" b="0" dirty="0">
                          <a:effectLst/>
                        </a:rPr>
                        <a:t>       45.299.219   </a:t>
                      </a:r>
                      <a:endParaRPr lang="es-ES" sz="1200" b="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10%</a:t>
                      </a:r>
                      <a:endParaRPr lang="es-ES" sz="12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400">
                          <a:effectLst/>
                        </a:rPr>
                        <a:t>     4.529.922   </a:t>
                      </a:r>
                      <a:endParaRPr lang="es-ES" sz="1200">
                        <a:effectLst/>
                        <a:latin typeface="Calibri"/>
                        <a:ea typeface="Calibri"/>
                        <a:cs typeface="Times New Roman"/>
                      </a:endParaRPr>
                    </a:p>
                  </a:txBody>
                  <a:tcPr marL="44450" marR="44450" marT="0" marB="0" anchor="b"/>
                </a:tc>
              </a:tr>
              <a:tr h="209550">
                <a:tc>
                  <a:txBody>
                    <a:bodyPr/>
                    <a:lstStyle/>
                    <a:p>
                      <a:pPr>
                        <a:lnSpc>
                          <a:spcPct val="115000"/>
                        </a:lnSpc>
                        <a:spcAft>
                          <a:spcPts val="0"/>
                        </a:spcAft>
                      </a:pPr>
                      <a:r>
                        <a:rPr lang="es-ES" sz="1400" b="0" dirty="0">
                          <a:effectLst/>
                        </a:rPr>
                        <a:t>       68.071.511   </a:t>
                      </a:r>
                      <a:endParaRPr lang="es-ES" sz="1200" b="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10%</a:t>
                      </a:r>
                      <a:endParaRPr lang="es-ES" sz="12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400">
                          <a:effectLst/>
                        </a:rPr>
                        <a:t>     6.807.151   </a:t>
                      </a:r>
                      <a:endParaRPr lang="es-ES" sz="1200">
                        <a:effectLst/>
                        <a:latin typeface="Calibri"/>
                        <a:ea typeface="Calibri"/>
                        <a:cs typeface="Times New Roman"/>
                      </a:endParaRPr>
                    </a:p>
                  </a:txBody>
                  <a:tcPr marL="44450" marR="44450" marT="0" marB="0" anchor="b"/>
                </a:tc>
              </a:tr>
              <a:tr h="209550">
                <a:tc>
                  <a:txBody>
                    <a:bodyPr/>
                    <a:lstStyle/>
                    <a:p>
                      <a:pPr>
                        <a:lnSpc>
                          <a:spcPct val="115000"/>
                        </a:lnSpc>
                        <a:spcAft>
                          <a:spcPts val="0"/>
                        </a:spcAft>
                      </a:pPr>
                      <a:r>
                        <a:rPr lang="es-ES" sz="1400" b="0" dirty="0">
                          <a:effectLst/>
                        </a:rPr>
                        <a:t>       64.618.894   </a:t>
                      </a:r>
                      <a:endParaRPr lang="es-ES" sz="1200" b="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10%</a:t>
                      </a:r>
                      <a:endParaRPr lang="es-ES" sz="12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400">
                          <a:effectLst/>
                        </a:rPr>
                        <a:t>     6.461.889   </a:t>
                      </a:r>
                      <a:endParaRPr lang="es-ES" sz="1200">
                        <a:effectLst/>
                        <a:latin typeface="Calibri"/>
                        <a:ea typeface="Calibri"/>
                        <a:cs typeface="Times New Roman"/>
                      </a:endParaRPr>
                    </a:p>
                  </a:txBody>
                  <a:tcPr marL="44450" marR="44450" marT="0" marB="0" anchor="b"/>
                </a:tc>
              </a:tr>
              <a:tr h="151976">
                <a:tc>
                  <a:txBody>
                    <a:bodyPr/>
                    <a:lstStyle/>
                    <a:p>
                      <a:pPr>
                        <a:lnSpc>
                          <a:spcPct val="115000"/>
                        </a:lnSpc>
                        <a:spcAft>
                          <a:spcPts val="0"/>
                        </a:spcAft>
                      </a:pPr>
                      <a:r>
                        <a:rPr lang="es-ES" sz="1400" b="0" dirty="0">
                          <a:effectLst/>
                        </a:rPr>
                        <a:t>       28.366.414   </a:t>
                      </a:r>
                      <a:endParaRPr lang="es-ES" sz="1200" b="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10%</a:t>
                      </a:r>
                      <a:endParaRPr lang="es-ES" sz="12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400">
                          <a:effectLst/>
                        </a:rPr>
                        <a:t>     2.836.641   </a:t>
                      </a:r>
                      <a:endParaRPr lang="es-ES" sz="1200">
                        <a:effectLst/>
                        <a:latin typeface="Calibri"/>
                        <a:ea typeface="Calibri"/>
                        <a:cs typeface="Times New Roman"/>
                      </a:endParaRPr>
                    </a:p>
                  </a:txBody>
                  <a:tcPr marL="44450" marR="44450" marT="0" marB="0" anchor="b"/>
                </a:tc>
              </a:tr>
              <a:tr h="200025">
                <a:tc>
                  <a:txBody>
                    <a:bodyPr/>
                    <a:lstStyle/>
                    <a:p>
                      <a:pPr>
                        <a:lnSpc>
                          <a:spcPct val="115000"/>
                        </a:lnSpc>
                        <a:spcAft>
                          <a:spcPts val="0"/>
                        </a:spcAft>
                      </a:pPr>
                      <a:r>
                        <a:rPr lang="es-ES" sz="1400" b="0" dirty="0">
                          <a:effectLst/>
                        </a:rPr>
                        <a:t> </a:t>
                      </a:r>
                      <a:endParaRPr lang="es-ES" sz="1200" b="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400" b="1" dirty="0">
                          <a:effectLst/>
                        </a:rPr>
                        <a:t>Total Excedentes</a:t>
                      </a:r>
                      <a:endParaRPr lang="es-ES" sz="1200" b="1"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400" b="1" dirty="0">
                          <a:effectLst/>
                        </a:rPr>
                        <a:t>   42.232.470   </a:t>
                      </a:r>
                      <a:endParaRPr lang="es-ES" sz="1200" b="1"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9117054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993870107"/>
              </p:ext>
            </p:extLst>
          </p:nvPr>
        </p:nvGraphicFramePr>
        <p:xfrm>
          <a:off x="104437" y="2132856"/>
          <a:ext cx="2787932" cy="1927860"/>
        </p:xfrm>
        <a:graphic>
          <a:graphicData uri="http://schemas.openxmlformats.org/drawingml/2006/table">
            <a:tbl>
              <a:tblPr firstRow="1" firstCol="1" bandRow="1">
                <a:tableStyleId>{1FECB4D8-DB02-4DC6-A0A2-4F2EBAE1DC90}</a:tableStyleId>
              </a:tblPr>
              <a:tblGrid>
                <a:gridCol w="1771837"/>
                <a:gridCol w="1016095"/>
              </a:tblGrid>
              <a:tr h="108396">
                <a:tc>
                  <a:txBody>
                    <a:bodyPr/>
                    <a:lstStyle/>
                    <a:p>
                      <a:pPr>
                        <a:lnSpc>
                          <a:spcPct val="115000"/>
                        </a:lnSpc>
                        <a:spcAft>
                          <a:spcPts val="0"/>
                        </a:spcAft>
                      </a:pPr>
                      <a:r>
                        <a:rPr lang="es-ES" sz="1100">
                          <a:effectLst/>
                        </a:rPr>
                        <a:t>Datos mensuales:</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2012</a:t>
                      </a:r>
                      <a:endParaRPr lang="es-ES" sz="1100">
                        <a:effectLst/>
                        <a:latin typeface="Calibri"/>
                        <a:ea typeface="Calibri"/>
                        <a:cs typeface="Times New Roman"/>
                      </a:endParaRPr>
                    </a:p>
                  </a:txBody>
                  <a:tcPr marL="44450" marR="44450" marT="0" marB="0" anchor="b"/>
                </a:tc>
              </a:tr>
              <a:tr h="161925">
                <a:tc>
                  <a:txBody>
                    <a:bodyPr/>
                    <a:lstStyle/>
                    <a:p>
                      <a:pPr>
                        <a:lnSpc>
                          <a:spcPct val="115000"/>
                        </a:lnSpc>
                        <a:spcAft>
                          <a:spcPts val="0"/>
                        </a:spcAft>
                      </a:pPr>
                      <a:r>
                        <a:rPr lang="es-ES" sz="1100">
                          <a:effectLst/>
                        </a:rPr>
                        <a:t>Saldo Inicial ( C )</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dirty="0">
                          <a:effectLst/>
                        </a:rPr>
                        <a:t>      28.575.364   </a:t>
                      </a:r>
                      <a:endParaRPr lang="es-ES" sz="1100" dirty="0">
                        <a:effectLst/>
                        <a:latin typeface="Calibri"/>
                        <a:ea typeface="Calibri"/>
                        <a:cs typeface="Times New Roman"/>
                      </a:endParaRPr>
                    </a:p>
                  </a:txBody>
                  <a:tcPr marL="44450" marR="44450" marT="0" marB="0" anchor="b"/>
                </a:tc>
              </a:tr>
              <a:tr h="161925">
                <a:tc>
                  <a:txBody>
                    <a:bodyPr/>
                    <a:lstStyle/>
                    <a:p>
                      <a:pPr>
                        <a:lnSpc>
                          <a:spcPct val="115000"/>
                        </a:lnSpc>
                        <a:spcAft>
                          <a:spcPts val="0"/>
                        </a:spcAft>
                      </a:pPr>
                      <a:r>
                        <a:rPr lang="es-ES" sz="1100">
                          <a:effectLst/>
                        </a:rPr>
                        <a:t>Monto Total Efectivo</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dirty="0">
                          <a:effectLst/>
                        </a:rPr>
                        <a:t>     342.904.367   </a:t>
                      </a:r>
                      <a:endParaRPr lang="es-ES" sz="1100" dirty="0">
                        <a:effectLst/>
                        <a:latin typeface="Calibri"/>
                        <a:ea typeface="Calibri"/>
                        <a:cs typeface="Times New Roman"/>
                      </a:endParaRPr>
                    </a:p>
                  </a:txBody>
                  <a:tcPr marL="44450" marR="44450" marT="0" marB="0" anchor="b"/>
                </a:tc>
              </a:tr>
              <a:tr h="161925">
                <a:tc>
                  <a:txBody>
                    <a:bodyPr/>
                    <a:lstStyle/>
                    <a:p>
                      <a:pPr>
                        <a:lnSpc>
                          <a:spcPct val="115000"/>
                        </a:lnSpc>
                        <a:spcAft>
                          <a:spcPts val="0"/>
                        </a:spcAft>
                      </a:pPr>
                      <a:r>
                        <a:rPr lang="es-ES" sz="1100">
                          <a:effectLst/>
                        </a:rPr>
                        <a:t>Tasa de Interés (K)</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dirty="0">
                          <a:effectLst/>
                        </a:rPr>
                        <a:t>0,233%</a:t>
                      </a:r>
                      <a:endParaRPr lang="es-ES" sz="1100" dirty="0">
                        <a:effectLst/>
                        <a:latin typeface="Calibri"/>
                        <a:ea typeface="Calibri"/>
                        <a:cs typeface="Times New Roman"/>
                      </a:endParaRPr>
                    </a:p>
                  </a:txBody>
                  <a:tcPr marL="44450" marR="44450" marT="0" marB="0" anchor="b"/>
                </a:tc>
              </a:tr>
              <a:tr h="161925">
                <a:tc>
                  <a:txBody>
                    <a:bodyPr/>
                    <a:lstStyle/>
                    <a:p>
                      <a:pPr>
                        <a:lnSpc>
                          <a:spcPct val="115000"/>
                        </a:lnSpc>
                        <a:spcAft>
                          <a:spcPts val="0"/>
                        </a:spcAft>
                      </a:pPr>
                      <a:r>
                        <a:rPr lang="es-ES" sz="1100">
                          <a:effectLst/>
                        </a:rPr>
                        <a:t>Costo Fijo (F)</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dirty="0">
                          <a:effectLst/>
                        </a:rPr>
                        <a:t>              5.000   </a:t>
                      </a:r>
                      <a:endParaRPr lang="es-ES" sz="1100" dirty="0">
                        <a:effectLst/>
                        <a:latin typeface="Calibri"/>
                        <a:ea typeface="Calibri"/>
                        <a:cs typeface="Times New Roman"/>
                      </a:endParaRPr>
                    </a:p>
                  </a:txBody>
                  <a:tcPr marL="44450" marR="44450" marT="0" marB="0" anchor="b"/>
                </a:tc>
              </a:tr>
              <a:tr h="161925">
                <a:tc>
                  <a:txBody>
                    <a:bodyPr/>
                    <a:lstStyle/>
                    <a:p>
                      <a:pPr>
                        <a:lnSpc>
                          <a:spcPct val="115000"/>
                        </a:lnSpc>
                        <a:spcAft>
                          <a:spcPts val="0"/>
                        </a:spcAft>
                      </a:pPr>
                      <a:r>
                        <a:rPr lang="es-ES" sz="1100">
                          <a:effectLst/>
                        </a:rPr>
                        <a:t>Costo Oportunidad</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dirty="0">
                          <a:effectLst/>
                        </a:rPr>
                        <a:t>33.290</a:t>
                      </a:r>
                      <a:endParaRPr lang="es-ES" sz="1100" dirty="0">
                        <a:effectLst/>
                        <a:latin typeface="Calibri"/>
                        <a:ea typeface="Calibri"/>
                        <a:cs typeface="Times New Roman"/>
                      </a:endParaRPr>
                    </a:p>
                  </a:txBody>
                  <a:tcPr marL="44450" marR="44450" marT="0" marB="0" anchor="b"/>
                </a:tc>
              </a:tr>
              <a:tr h="161925">
                <a:tc>
                  <a:txBody>
                    <a:bodyPr/>
                    <a:lstStyle/>
                    <a:p>
                      <a:pPr>
                        <a:lnSpc>
                          <a:spcPct val="115000"/>
                        </a:lnSpc>
                        <a:spcAft>
                          <a:spcPts val="0"/>
                        </a:spcAft>
                      </a:pPr>
                      <a:r>
                        <a:rPr lang="es-ES" sz="1100">
                          <a:effectLst/>
                        </a:rPr>
                        <a:t>Costo Comercial</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dirty="0">
                          <a:effectLst/>
                        </a:rPr>
                        <a:t>60.000</a:t>
                      </a:r>
                      <a:endParaRPr lang="es-ES" sz="1100" dirty="0">
                        <a:effectLst/>
                        <a:latin typeface="Calibri"/>
                        <a:ea typeface="Calibri"/>
                        <a:cs typeface="Times New Roman"/>
                      </a:endParaRPr>
                    </a:p>
                  </a:txBody>
                  <a:tcPr marL="44450" marR="44450" marT="0" marB="0" anchor="b"/>
                </a:tc>
              </a:tr>
              <a:tr h="161925">
                <a:tc>
                  <a:txBody>
                    <a:bodyPr/>
                    <a:lstStyle/>
                    <a:p>
                      <a:pPr>
                        <a:lnSpc>
                          <a:spcPct val="115000"/>
                        </a:lnSpc>
                        <a:spcAft>
                          <a:spcPts val="0"/>
                        </a:spcAft>
                      </a:pPr>
                      <a:r>
                        <a:rPr lang="es-ES" sz="1100">
                          <a:effectLst/>
                        </a:rPr>
                        <a:t> Crecimiento Mensual </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dirty="0">
                          <a:effectLst/>
                        </a:rPr>
                        <a:t>        2.461.839   </a:t>
                      </a:r>
                      <a:endParaRPr lang="es-ES" sz="1100" dirty="0">
                        <a:effectLst/>
                        <a:latin typeface="Calibri"/>
                        <a:ea typeface="Calibri"/>
                        <a:cs typeface="Times New Roman"/>
                      </a:endParaRPr>
                    </a:p>
                  </a:txBody>
                  <a:tcPr marL="44450" marR="44450" marT="0" marB="0" anchor="b"/>
                </a:tc>
              </a:tr>
              <a:tr h="161925">
                <a:tc>
                  <a:txBody>
                    <a:bodyPr/>
                    <a:lstStyle/>
                    <a:p>
                      <a:pPr>
                        <a:lnSpc>
                          <a:spcPct val="115000"/>
                        </a:lnSpc>
                        <a:spcAft>
                          <a:spcPts val="0"/>
                        </a:spcAft>
                      </a:pPr>
                      <a:r>
                        <a:rPr lang="es-ES" sz="1100">
                          <a:effectLst/>
                        </a:rPr>
                        <a:t>Costo Total</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dirty="0">
                          <a:effectLst/>
                        </a:rPr>
                        <a:t>             93.290   </a:t>
                      </a:r>
                      <a:endParaRPr lang="es-ES" sz="1100" dirty="0">
                        <a:effectLst/>
                        <a:latin typeface="Calibri"/>
                        <a:ea typeface="Calibri"/>
                        <a:cs typeface="Times New Roman"/>
                      </a:endParaRPr>
                    </a:p>
                  </a:txBody>
                  <a:tcPr marL="44450" marR="44450" marT="0" marB="0" anchor="b"/>
                </a:tc>
              </a:tr>
            </a:tbl>
          </a:graphicData>
        </a:graphic>
      </p:graphicFrame>
      <mc:AlternateContent xmlns:mc="http://schemas.openxmlformats.org/markup-compatibility/2006" xmlns:a14="http://schemas.microsoft.com/office/drawing/2010/main">
        <mc:Choice Requires="a14">
          <p:sp>
            <p:nvSpPr>
              <p:cNvPr id="5" name="4 Rectángulo"/>
              <p:cNvSpPr/>
              <p:nvPr/>
            </p:nvSpPr>
            <p:spPr>
              <a:xfrm>
                <a:off x="467544" y="4569202"/>
                <a:ext cx="2061718" cy="369332"/>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S" b="1" i="1">
                              <a:latin typeface="Cambria Math"/>
                            </a:rPr>
                          </m:ctrlPr>
                        </m:sSupPr>
                        <m:e>
                          <m:r>
                            <a:rPr lang="es-ES_tradnl" b="1" i="1">
                              <a:latin typeface="Cambria Math"/>
                            </a:rPr>
                            <m:t>𝑪</m:t>
                          </m:r>
                        </m:e>
                        <m:sup>
                          <m:r>
                            <a:rPr lang="es-ES_tradnl" b="1" i="1">
                              <a:latin typeface="Cambria Math"/>
                            </a:rPr>
                            <m:t>∗</m:t>
                          </m:r>
                        </m:sup>
                      </m:sSup>
                      <m:r>
                        <a:rPr lang="es-ES_tradnl" b="1" i="1">
                          <a:latin typeface="Cambria Math"/>
                        </a:rPr>
                        <m:t>=</m:t>
                      </m:r>
                      <m:r>
                        <a:rPr lang="es-ES_tradnl" b="1" i="1">
                          <a:latin typeface="Cambria Math"/>
                        </a:rPr>
                        <m:t>𝟑𝟖</m:t>
                      </m:r>
                      <m:r>
                        <a:rPr lang="es-ES_tradnl" b="1" i="1">
                          <a:latin typeface="Cambria Math"/>
                        </a:rPr>
                        <m:t>.</m:t>
                      </m:r>
                      <m:r>
                        <a:rPr lang="es-ES_tradnl" b="1" i="1">
                          <a:latin typeface="Cambria Math"/>
                        </a:rPr>
                        <m:t>𝟑𝟔𝟐</m:t>
                      </m:r>
                      <m:r>
                        <a:rPr lang="es-ES_tradnl" b="1" i="1">
                          <a:latin typeface="Cambria Math"/>
                        </a:rPr>
                        <m:t>.</m:t>
                      </m:r>
                      <m:r>
                        <a:rPr lang="es-ES_tradnl" b="1" i="1">
                          <a:latin typeface="Cambria Math"/>
                        </a:rPr>
                        <m:t>𝟔𝟒𝟓</m:t>
                      </m:r>
                    </m:oMath>
                  </m:oMathPara>
                </a14:m>
                <a:endParaRPr lang="es-ES" b="1" dirty="0"/>
              </a:p>
            </p:txBody>
          </p:sp>
        </mc:Choice>
        <mc:Fallback xmlns="">
          <p:sp>
            <p:nvSpPr>
              <p:cNvPr id="5" name="4 Rectángulo"/>
              <p:cNvSpPr>
                <a:spLocks noRot="1" noChangeAspect="1" noMove="1" noResize="1" noEditPoints="1" noAdjustHandles="1" noChangeArrowheads="1" noChangeShapeType="1" noTextEdit="1"/>
              </p:cNvSpPr>
              <p:nvPr/>
            </p:nvSpPr>
            <p:spPr>
              <a:xfrm>
                <a:off x="467544" y="4569202"/>
                <a:ext cx="2061718" cy="369332"/>
              </a:xfrm>
              <a:prstGeom prst="rect">
                <a:avLst/>
              </a:prstGeom>
              <a:blipFill rotWithShape="1">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467544" y="5073258"/>
                <a:ext cx="1638590" cy="369332"/>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𝑪𝑶</m:t>
                      </m:r>
                      <m:r>
                        <a:rPr lang="en-US" b="1" i="1" smtClean="0">
                          <a:latin typeface="Cambria Math"/>
                        </a:rPr>
                        <m:t>=</m:t>
                      </m:r>
                      <m:r>
                        <a:rPr lang="en-US" b="1" i="1">
                          <a:latin typeface="Cambria Math"/>
                        </a:rPr>
                        <m:t>𝟒𝟒</m:t>
                      </m:r>
                      <m:r>
                        <a:rPr lang="en-US" b="1" i="1">
                          <a:latin typeface="Cambria Math"/>
                        </a:rPr>
                        <m:t>.</m:t>
                      </m:r>
                      <m:r>
                        <a:rPr lang="en-US" b="1" i="1">
                          <a:latin typeface="Cambria Math"/>
                        </a:rPr>
                        <m:t>𝟔𝟗𝟐</m:t>
                      </m:r>
                    </m:oMath>
                  </m:oMathPara>
                </a14:m>
                <a:endParaRPr lang="es-ES" dirty="0"/>
              </a:p>
            </p:txBody>
          </p:sp>
        </mc:Choice>
        <mc:Fallback xmlns="">
          <p:sp>
            <p:nvSpPr>
              <p:cNvPr id="6" name="5 Rectángulo"/>
              <p:cNvSpPr>
                <a:spLocks noRot="1" noChangeAspect="1" noMove="1" noResize="1" noEditPoints="1" noAdjustHandles="1" noChangeArrowheads="1" noChangeShapeType="1" noTextEdit="1"/>
              </p:cNvSpPr>
              <p:nvPr/>
            </p:nvSpPr>
            <p:spPr>
              <a:xfrm>
                <a:off x="467544" y="5073258"/>
                <a:ext cx="1638590" cy="369332"/>
              </a:xfrm>
              <a:prstGeom prst="rect">
                <a:avLst/>
              </a:prstGeom>
              <a:blipFill rotWithShape="1">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467544" y="5649322"/>
                <a:ext cx="1614545" cy="369332"/>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rPr>
                        <m:t>𝑪𝑪</m:t>
                      </m:r>
                      <m:r>
                        <a:rPr lang="en-US" b="1" i="1">
                          <a:latin typeface="Cambria Math"/>
                        </a:rPr>
                        <m:t>=</m:t>
                      </m:r>
                      <m:r>
                        <a:rPr lang="en-US" b="1" i="1">
                          <a:latin typeface="Cambria Math"/>
                        </a:rPr>
                        <m:t>𝟒𝟒</m:t>
                      </m:r>
                      <m:r>
                        <a:rPr lang="en-US" b="1" i="1">
                          <a:latin typeface="Cambria Math"/>
                        </a:rPr>
                        <m:t>.</m:t>
                      </m:r>
                      <m:r>
                        <a:rPr lang="en-US" b="1" i="1">
                          <a:latin typeface="Cambria Math"/>
                        </a:rPr>
                        <m:t>𝟔𝟗𝟐</m:t>
                      </m:r>
                    </m:oMath>
                  </m:oMathPara>
                </a14:m>
                <a:endParaRPr lang="es-ES" dirty="0"/>
              </a:p>
            </p:txBody>
          </p:sp>
        </mc:Choice>
        <mc:Fallback xmlns="">
          <p:sp>
            <p:nvSpPr>
              <p:cNvPr id="7" name="6 Rectángulo"/>
              <p:cNvSpPr>
                <a:spLocks noRot="1" noChangeAspect="1" noMove="1" noResize="1" noEditPoints="1" noAdjustHandles="1" noChangeArrowheads="1" noChangeShapeType="1" noTextEdit="1"/>
              </p:cNvSpPr>
              <p:nvPr/>
            </p:nvSpPr>
            <p:spPr>
              <a:xfrm>
                <a:off x="467544" y="5649322"/>
                <a:ext cx="1614545" cy="369332"/>
              </a:xfrm>
              <a:prstGeom prst="rect">
                <a:avLst/>
              </a:prstGeom>
              <a:blipFill rotWithShape="1">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482230" y="6153378"/>
                <a:ext cx="1614545" cy="369332"/>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rPr>
                        <m:t>𝑪𝑻</m:t>
                      </m:r>
                      <m:r>
                        <a:rPr lang="en-US" b="1" i="1">
                          <a:latin typeface="Cambria Math"/>
                        </a:rPr>
                        <m:t>=</m:t>
                      </m:r>
                      <m:r>
                        <a:rPr lang="en-US" b="1" i="1">
                          <a:latin typeface="Cambria Math"/>
                        </a:rPr>
                        <m:t>𝟖𝟗</m:t>
                      </m:r>
                      <m:r>
                        <a:rPr lang="en-US" b="1" i="1">
                          <a:latin typeface="Cambria Math"/>
                        </a:rPr>
                        <m:t>.</m:t>
                      </m:r>
                      <m:r>
                        <a:rPr lang="en-US" b="1" i="1">
                          <a:latin typeface="Cambria Math"/>
                        </a:rPr>
                        <m:t>𝟑𝟖𝟓</m:t>
                      </m:r>
                    </m:oMath>
                  </m:oMathPara>
                </a14:m>
                <a:endParaRPr lang="es-ES" dirty="0"/>
              </a:p>
            </p:txBody>
          </p:sp>
        </mc:Choice>
        <mc:Fallback xmlns="">
          <p:sp>
            <p:nvSpPr>
              <p:cNvPr id="8" name="7 Rectángulo"/>
              <p:cNvSpPr>
                <a:spLocks noRot="1" noChangeAspect="1" noMove="1" noResize="1" noEditPoints="1" noAdjustHandles="1" noChangeArrowheads="1" noChangeShapeType="1" noTextEdit="1"/>
              </p:cNvSpPr>
              <p:nvPr/>
            </p:nvSpPr>
            <p:spPr>
              <a:xfrm>
                <a:off x="482230" y="6153378"/>
                <a:ext cx="1614545" cy="369332"/>
              </a:xfrm>
              <a:prstGeom prst="rect">
                <a:avLst/>
              </a:prstGeom>
              <a:blipFill rotWithShape="1">
                <a:blip r:embed="rId5"/>
                <a:stretch>
                  <a:fillRect/>
                </a:stretch>
              </a:blipFill>
            </p:spPr>
            <p:txBody>
              <a:bodyPr/>
              <a:lstStyle/>
              <a:p>
                <a:r>
                  <a:rPr lang="es-ES">
                    <a:noFill/>
                  </a:rPr>
                  <a:t> </a:t>
                </a:r>
              </a:p>
            </p:txBody>
          </p:sp>
        </mc:Fallback>
      </mc:AlternateContent>
      <p:graphicFrame>
        <p:nvGraphicFramePr>
          <p:cNvPr id="13" name="12 Tabla"/>
          <p:cNvGraphicFramePr>
            <a:graphicFrameLocks noGrp="1"/>
          </p:cNvGraphicFramePr>
          <p:nvPr>
            <p:extLst>
              <p:ext uri="{D42A27DB-BD31-4B8C-83A1-F6EECF244321}">
                <p14:modId xmlns:p14="http://schemas.microsoft.com/office/powerpoint/2010/main" val="1551278550"/>
              </p:ext>
            </p:extLst>
          </p:nvPr>
        </p:nvGraphicFramePr>
        <p:xfrm>
          <a:off x="3059831" y="1547073"/>
          <a:ext cx="5951984" cy="4801730"/>
        </p:xfrm>
        <a:graphic>
          <a:graphicData uri="http://schemas.openxmlformats.org/drawingml/2006/table">
            <a:tbl>
              <a:tblPr firstRow="1" firstCol="1" bandRow="1">
                <a:tableStyleId>{F5AB1C69-6EDB-4FF4-983F-18BD219EF322}</a:tableStyleId>
              </a:tblPr>
              <a:tblGrid>
                <a:gridCol w="864096"/>
                <a:gridCol w="1008112"/>
                <a:gridCol w="1080120"/>
                <a:gridCol w="1080120"/>
                <a:gridCol w="1008112"/>
                <a:gridCol w="911424"/>
              </a:tblGrid>
              <a:tr h="302816">
                <a:tc>
                  <a:txBody>
                    <a:bodyPr/>
                    <a:lstStyle/>
                    <a:p>
                      <a:pPr algn="ctr">
                        <a:lnSpc>
                          <a:spcPct val="150000"/>
                        </a:lnSpc>
                        <a:spcAft>
                          <a:spcPts val="0"/>
                        </a:spcAft>
                      </a:pPr>
                      <a:r>
                        <a:rPr lang="es-ES" sz="1100">
                          <a:effectLst/>
                        </a:rPr>
                        <a:t>Mes</a:t>
                      </a:r>
                      <a:endParaRPr lang="es-ES" sz="1400">
                        <a:effectLst/>
                        <a:latin typeface="Calibri"/>
                        <a:ea typeface="Calibri"/>
                        <a:cs typeface="Times New Roman"/>
                      </a:endParaRPr>
                    </a:p>
                  </a:txBody>
                  <a:tcPr marL="44450" marR="44450" marT="0" marB="0" anchor="ctr"/>
                </a:tc>
                <a:tc>
                  <a:txBody>
                    <a:bodyPr/>
                    <a:lstStyle/>
                    <a:p>
                      <a:pPr algn="ctr">
                        <a:lnSpc>
                          <a:spcPct val="150000"/>
                        </a:lnSpc>
                        <a:spcAft>
                          <a:spcPts val="0"/>
                        </a:spcAft>
                      </a:pPr>
                      <a:r>
                        <a:rPr lang="es-ES" sz="1100" b="1" dirty="0">
                          <a:effectLst/>
                        </a:rPr>
                        <a:t>Saldo inicial </a:t>
                      </a:r>
                      <a:endParaRPr lang="es-ES" sz="1400" b="1" dirty="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S" sz="1100" b="1" dirty="0">
                          <a:effectLst/>
                        </a:rPr>
                        <a:t>Saldo medio</a:t>
                      </a:r>
                      <a:endParaRPr lang="es-ES" sz="1400" b="1" dirty="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S" sz="1100" b="1" dirty="0">
                          <a:effectLst/>
                        </a:rPr>
                        <a:t>Costo de</a:t>
                      </a:r>
                      <a:endParaRPr lang="es-ES" sz="1400" b="1" dirty="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S" sz="1100" b="1" dirty="0">
                          <a:effectLst/>
                        </a:rPr>
                        <a:t>Costos</a:t>
                      </a:r>
                      <a:endParaRPr lang="es-ES" sz="1400" b="1" dirty="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S" sz="1100" b="1" dirty="0">
                          <a:effectLst/>
                        </a:rPr>
                        <a:t>Costo</a:t>
                      </a:r>
                      <a:endParaRPr lang="es-ES" sz="1400" b="1" dirty="0">
                        <a:effectLst/>
                        <a:latin typeface="Calibri"/>
                        <a:ea typeface="Calibri"/>
                        <a:cs typeface="Times New Roman"/>
                      </a:endParaRPr>
                    </a:p>
                  </a:txBody>
                  <a:tcPr marL="44450" marR="44450" marT="0" marB="0" anchor="b"/>
                </a:tc>
              </a:tr>
              <a:tr h="417454">
                <a:tc>
                  <a:txBody>
                    <a:bodyPr/>
                    <a:lstStyle/>
                    <a:p>
                      <a:pPr>
                        <a:lnSpc>
                          <a:spcPct val="150000"/>
                        </a:lnSpc>
                      </a:pPr>
                      <a:endParaRPr lang="es-ES" sz="1400">
                        <a:effectLst/>
                        <a:latin typeface="Calibri"/>
                      </a:endParaRPr>
                    </a:p>
                  </a:txBody>
                  <a:tcPr marL="44450" marR="44450" marT="0" marB="0" anchor="ctr"/>
                </a:tc>
                <a:tc>
                  <a:txBody>
                    <a:bodyPr/>
                    <a:lstStyle/>
                    <a:p>
                      <a:pPr algn="ctr">
                        <a:lnSpc>
                          <a:spcPct val="150000"/>
                        </a:lnSpc>
                        <a:spcAft>
                          <a:spcPts val="0"/>
                        </a:spcAft>
                      </a:pPr>
                      <a:r>
                        <a:rPr lang="es-ES" sz="1100" b="1" dirty="0">
                          <a:effectLst/>
                        </a:rPr>
                        <a:t>de efectivo</a:t>
                      </a:r>
                      <a:endParaRPr lang="es-ES" sz="1400" b="1" dirty="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S" sz="1100" b="1" dirty="0">
                          <a:effectLst/>
                        </a:rPr>
                        <a:t>efectivo</a:t>
                      </a:r>
                      <a:endParaRPr lang="es-ES" sz="1400" b="1" dirty="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S" sz="1100" b="1" dirty="0">
                          <a:effectLst/>
                        </a:rPr>
                        <a:t>oportunidad</a:t>
                      </a:r>
                      <a:endParaRPr lang="es-ES" sz="1400" b="1" dirty="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S" sz="1100" b="1" dirty="0">
                          <a:effectLst/>
                        </a:rPr>
                        <a:t>comercial</a:t>
                      </a:r>
                      <a:endParaRPr lang="es-ES" sz="1400" b="1" dirty="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S" sz="1100" b="1">
                          <a:effectLst/>
                        </a:rPr>
                        <a:t>total</a:t>
                      </a:r>
                      <a:endParaRPr lang="es-ES" sz="1400" b="1">
                        <a:effectLst/>
                        <a:latin typeface="Calibri"/>
                        <a:ea typeface="Calibri"/>
                        <a:cs typeface="Times New Roman"/>
                      </a:endParaRPr>
                    </a:p>
                  </a:txBody>
                  <a:tcPr marL="44450" marR="44450" marT="0" marB="0" anchor="b"/>
                </a:tc>
              </a:tr>
              <a:tr h="447668">
                <a:tc>
                  <a:txBody>
                    <a:bodyPr/>
                    <a:lstStyle/>
                    <a:p>
                      <a:pPr algn="ctr">
                        <a:lnSpc>
                          <a:spcPct val="150000"/>
                        </a:lnSpc>
                        <a:spcAft>
                          <a:spcPts val="0"/>
                        </a:spcAft>
                      </a:pPr>
                      <a:r>
                        <a:rPr lang="es-ES" sz="1100" dirty="0">
                          <a:effectLst/>
                        </a:rPr>
                        <a:t> </a:t>
                      </a:r>
                      <a:endParaRPr lang="es-ES" sz="1400" dirty="0">
                        <a:effectLst/>
                        <a:latin typeface="Calibri"/>
                        <a:ea typeface="Calibri"/>
                        <a:cs typeface="Times New Roman"/>
                      </a:endParaRPr>
                    </a:p>
                  </a:txBody>
                  <a:tcPr marL="44450" marR="44450" marT="0" marB="0" anchor="ctr"/>
                </a:tc>
                <a:tc>
                  <a:txBody>
                    <a:bodyPr/>
                    <a:lstStyle/>
                    <a:p>
                      <a:pPr algn="ctr">
                        <a:lnSpc>
                          <a:spcPct val="150000"/>
                        </a:lnSpc>
                        <a:spcAft>
                          <a:spcPts val="0"/>
                        </a:spcAft>
                      </a:pPr>
                      <a:r>
                        <a:rPr lang="es-ES" sz="1100" b="1">
                          <a:effectLst/>
                        </a:rPr>
                        <a:t>C</a:t>
                      </a:r>
                      <a:endParaRPr lang="es-ES" sz="1400" b="1">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S" sz="1100" b="1">
                          <a:effectLst/>
                        </a:rPr>
                        <a:t>C/2</a:t>
                      </a:r>
                      <a:endParaRPr lang="es-ES" sz="1400" b="1">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S" sz="1100" b="1" dirty="0">
                          <a:effectLst/>
                        </a:rPr>
                        <a:t>CO=(C/2)*K</a:t>
                      </a:r>
                      <a:endParaRPr lang="es-ES" sz="1400" b="1" dirty="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S" sz="1100" b="1" dirty="0">
                          <a:effectLst/>
                        </a:rPr>
                        <a:t>CC=(T/C)*F</a:t>
                      </a:r>
                      <a:endParaRPr lang="es-ES" sz="1400" b="1" dirty="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S" sz="1100" b="1" dirty="0">
                          <a:effectLst/>
                        </a:rPr>
                        <a:t>CT</a:t>
                      </a:r>
                      <a:endParaRPr lang="es-ES" sz="1400" b="1" dirty="0">
                        <a:effectLst/>
                        <a:latin typeface="Calibri"/>
                        <a:ea typeface="Calibri"/>
                        <a:cs typeface="Times New Roman"/>
                      </a:endParaRPr>
                    </a:p>
                  </a:txBody>
                  <a:tcPr marL="44450" marR="44450" marT="0" marB="0" anchor="b"/>
                </a:tc>
              </a:tr>
              <a:tr h="302816">
                <a:tc>
                  <a:txBody>
                    <a:bodyPr/>
                    <a:lstStyle/>
                    <a:p>
                      <a:pPr algn="ctr">
                        <a:lnSpc>
                          <a:spcPct val="150000"/>
                        </a:lnSpc>
                        <a:spcAft>
                          <a:spcPts val="0"/>
                        </a:spcAft>
                      </a:pPr>
                      <a:r>
                        <a:rPr lang="es-ES" sz="1100">
                          <a:effectLst/>
                        </a:rPr>
                        <a:t>Enero</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28.575.364</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14.287.682</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33.290</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60.000</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93.290</a:t>
                      </a:r>
                      <a:endParaRPr lang="es-ES" sz="1400">
                        <a:effectLst/>
                        <a:latin typeface="Calibri"/>
                        <a:ea typeface="Calibri"/>
                        <a:cs typeface="Times New Roman"/>
                      </a:endParaRPr>
                    </a:p>
                  </a:txBody>
                  <a:tcPr marL="44450" marR="44450" marT="0" marB="0" anchor="b"/>
                </a:tc>
              </a:tr>
              <a:tr h="302816">
                <a:tc>
                  <a:txBody>
                    <a:bodyPr/>
                    <a:lstStyle/>
                    <a:p>
                      <a:pPr algn="ctr">
                        <a:lnSpc>
                          <a:spcPct val="150000"/>
                        </a:lnSpc>
                        <a:spcAft>
                          <a:spcPts val="0"/>
                        </a:spcAft>
                      </a:pPr>
                      <a:r>
                        <a:rPr lang="es-ES" sz="1100">
                          <a:effectLst/>
                        </a:rPr>
                        <a:t>Febrero</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31.037.202</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15.518.601</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36.158</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55.241</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91.399</a:t>
                      </a:r>
                      <a:endParaRPr lang="es-ES" sz="1400">
                        <a:effectLst/>
                        <a:latin typeface="Calibri"/>
                        <a:ea typeface="Calibri"/>
                        <a:cs typeface="Times New Roman"/>
                      </a:endParaRPr>
                    </a:p>
                  </a:txBody>
                  <a:tcPr marL="44450" marR="44450" marT="0" marB="0" anchor="b"/>
                </a:tc>
              </a:tr>
              <a:tr h="302816">
                <a:tc>
                  <a:txBody>
                    <a:bodyPr/>
                    <a:lstStyle/>
                    <a:p>
                      <a:pPr algn="ctr">
                        <a:lnSpc>
                          <a:spcPct val="150000"/>
                        </a:lnSpc>
                        <a:spcAft>
                          <a:spcPts val="0"/>
                        </a:spcAft>
                      </a:pPr>
                      <a:r>
                        <a:rPr lang="es-ES" sz="1100">
                          <a:effectLst/>
                        </a:rPr>
                        <a:t>Marzo</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33.499.041</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dirty="0">
                          <a:effectLst/>
                        </a:rPr>
                        <a:t>16.749.520</a:t>
                      </a:r>
                      <a:endParaRPr lang="es-ES" sz="1400" dirty="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39.026</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51.181</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90.208</a:t>
                      </a:r>
                      <a:endParaRPr lang="es-ES" sz="1400">
                        <a:effectLst/>
                        <a:latin typeface="Calibri"/>
                        <a:ea typeface="Calibri"/>
                        <a:cs typeface="Times New Roman"/>
                      </a:endParaRPr>
                    </a:p>
                  </a:txBody>
                  <a:tcPr marL="44450" marR="44450" marT="0" marB="0" anchor="b"/>
                </a:tc>
              </a:tr>
              <a:tr h="302816">
                <a:tc>
                  <a:txBody>
                    <a:bodyPr/>
                    <a:lstStyle/>
                    <a:p>
                      <a:pPr algn="ctr">
                        <a:lnSpc>
                          <a:spcPct val="150000"/>
                        </a:lnSpc>
                        <a:spcAft>
                          <a:spcPts val="0"/>
                        </a:spcAft>
                      </a:pPr>
                      <a:r>
                        <a:rPr lang="es-ES" sz="1100">
                          <a:effectLst/>
                        </a:rPr>
                        <a:t>Abril</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35.960.880</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17.980.440</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41.894</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47.677</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89.572</a:t>
                      </a:r>
                      <a:endParaRPr lang="es-ES" sz="1400">
                        <a:effectLst/>
                        <a:latin typeface="Calibri"/>
                        <a:ea typeface="Calibri"/>
                        <a:cs typeface="Times New Roman"/>
                      </a:endParaRPr>
                    </a:p>
                  </a:txBody>
                  <a:tcPr marL="44450" marR="44450" marT="0" marB="0" anchor="b"/>
                </a:tc>
              </a:tr>
              <a:tr h="302816">
                <a:tc>
                  <a:txBody>
                    <a:bodyPr/>
                    <a:lstStyle/>
                    <a:p>
                      <a:pPr algn="ctr">
                        <a:lnSpc>
                          <a:spcPct val="150000"/>
                        </a:lnSpc>
                        <a:spcAft>
                          <a:spcPts val="0"/>
                        </a:spcAft>
                      </a:pPr>
                      <a:r>
                        <a:rPr lang="es-ES" sz="1100">
                          <a:effectLst/>
                        </a:rPr>
                        <a:t>Mayo</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38.422.718</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19.211.359</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44.762</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44.623</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89.385</a:t>
                      </a:r>
                      <a:endParaRPr lang="es-ES" sz="1400">
                        <a:effectLst/>
                        <a:latin typeface="Calibri"/>
                        <a:ea typeface="Calibri"/>
                        <a:cs typeface="Times New Roman"/>
                      </a:endParaRPr>
                    </a:p>
                  </a:txBody>
                  <a:tcPr marL="44450" marR="44450" marT="0" marB="0" anchor="b"/>
                </a:tc>
              </a:tr>
              <a:tr h="302816">
                <a:tc>
                  <a:txBody>
                    <a:bodyPr/>
                    <a:lstStyle/>
                    <a:p>
                      <a:pPr algn="ctr">
                        <a:lnSpc>
                          <a:spcPct val="150000"/>
                        </a:lnSpc>
                        <a:spcAft>
                          <a:spcPts val="0"/>
                        </a:spcAft>
                      </a:pPr>
                      <a:r>
                        <a:rPr lang="es-ES" sz="1100">
                          <a:effectLst/>
                        </a:rPr>
                        <a:t>Junio</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40.884.557</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20.442.278</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47.631</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41.936</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89.566</a:t>
                      </a:r>
                      <a:endParaRPr lang="es-ES" sz="1400">
                        <a:effectLst/>
                        <a:latin typeface="Calibri"/>
                        <a:ea typeface="Calibri"/>
                        <a:cs typeface="Times New Roman"/>
                      </a:endParaRPr>
                    </a:p>
                  </a:txBody>
                  <a:tcPr marL="44450" marR="44450" marT="0" marB="0" anchor="b"/>
                </a:tc>
              </a:tr>
              <a:tr h="302816">
                <a:tc>
                  <a:txBody>
                    <a:bodyPr/>
                    <a:lstStyle/>
                    <a:p>
                      <a:pPr algn="ctr">
                        <a:lnSpc>
                          <a:spcPct val="150000"/>
                        </a:lnSpc>
                        <a:spcAft>
                          <a:spcPts val="0"/>
                        </a:spcAft>
                      </a:pPr>
                      <a:r>
                        <a:rPr lang="es-ES" sz="1100">
                          <a:effectLst/>
                        </a:rPr>
                        <a:t>Julio</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43.346.395</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21.673.198</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50.499</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39.554</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90.053</a:t>
                      </a:r>
                      <a:endParaRPr lang="es-ES" sz="1400">
                        <a:effectLst/>
                        <a:latin typeface="Calibri"/>
                        <a:ea typeface="Calibri"/>
                        <a:cs typeface="Times New Roman"/>
                      </a:endParaRPr>
                    </a:p>
                  </a:txBody>
                  <a:tcPr marL="44450" marR="44450" marT="0" marB="0" anchor="b"/>
                </a:tc>
              </a:tr>
              <a:tr h="302816">
                <a:tc>
                  <a:txBody>
                    <a:bodyPr/>
                    <a:lstStyle/>
                    <a:p>
                      <a:pPr algn="ctr">
                        <a:lnSpc>
                          <a:spcPct val="150000"/>
                        </a:lnSpc>
                        <a:spcAft>
                          <a:spcPts val="0"/>
                        </a:spcAft>
                      </a:pPr>
                      <a:r>
                        <a:rPr lang="es-ES" sz="1100">
                          <a:effectLst/>
                        </a:rPr>
                        <a:t>Agosto</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45.808.234</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22.904.117</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53.367</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37.428</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90.795</a:t>
                      </a:r>
                      <a:endParaRPr lang="es-ES" sz="1400">
                        <a:effectLst/>
                        <a:latin typeface="Calibri"/>
                        <a:ea typeface="Calibri"/>
                        <a:cs typeface="Times New Roman"/>
                      </a:endParaRPr>
                    </a:p>
                  </a:txBody>
                  <a:tcPr marL="44450" marR="44450" marT="0" marB="0" anchor="b"/>
                </a:tc>
              </a:tr>
              <a:tr h="302816">
                <a:tc>
                  <a:txBody>
                    <a:bodyPr/>
                    <a:lstStyle/>
                    <a:p>
                      <a:pPr algn="ctr">
                        <a:lnSpc>
                          <a:spcPct val="150000"/>
                        </a:lnSpc>
                        <a:spcAft>
                          <a:spcPts val="0"/>
                        </a:spcAft>
                      </a:pPr>
                      <a:r>
                        <a:rPr lang="es-ES" sz="1100">
                          <a:effectLst/>
                        </a:rPr>
                        <a:t>Septiembre</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48.270.072</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24.135.036</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56.235</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35.519</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91.754</a:t>
                      </a:r>
                      <a:endParaRPr lang="es-ES" sz="1400">
                        <a:effectLst/>
                        <a:latin typeface="Calibri"/>
                        <a:ea typeface="Calibri"/>
                        <a:cs typeface="Times New Roman"/>
                      </a:endParaRPr>
                    </a:p>
                  </a:txBody>
                  <a:tcPr marL="44450" marR="44450" marT="0" marB="0" anchor="b"/>
                </a:tc>
              </a:tr>
              <a:tr h="302816">
                <a:tc>
                  <a:txBody>
                    <a:bodyPr/>
                    <a:lstStyle/>
                    <a:p>
                      <a:pPr algn="ctr">
                        <a:lnSpc>
                          <a:spcPct val="150000"/>
                        </a:lnSpc>
                        <a:spcAft>
                          <a:spcPts val="0"/>
                        </a:spcAft>
                      </a:pPr>
                      <a:r>
                        <a:rPr lang="es-ES" sz="1100">
                          <a:effectLst/>
                        </a:rPr>
                        <a:t>Octubre</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50.731.911</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25.365.955</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59.103</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33.796</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92.898</a:t>
                      </a:r>
                      <a:endParaRPr lang="es-ES" sz="1400">
                        <a:effectLst/>
                        <a:latin typeface="Calibri"/>
                        <a:ea typeface="Calibri"/>
                        <a:cs typeface="Times New Roman"/>
                      </a:endParaRPr>
                    </a:p>
                  </a:txBody>
                  <a:tcPr marL="44450" marR="44450" marT="0" marB="0" anchor="b"/>
                </a:tc>
              </a:tr>
              <a:tr h="302816">
                <a:tc>
                  <a:txBody>
                    <a:bodyPr/>
                    <a:lstStyle/>
                    <a:p>
                      <a:pPr algn="ctr">
                        <a:lnSpc>
                          <a:spcPct val="150000"/>
                        </a:lnSpc>
                        <a:spcAft>
                          <a:spcPts val="0"/>
                        </a:spcAft>
                      </a:pPr>
                      <a:r>
                        <a:rPr lang="es-ES" sz="1100">
                          <a:effectLst/>
                        </a:rPr>
                        <a:t>Noviembre</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53.193.749</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26.596.875</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61.971</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32.232</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94.202</a:t>
                      </a:r>
                      <a:endParaRPr lang="es-ES" sz="1400">
                        <a:effectLst/>
                        <a:latin typeface="Calibri"/>
                        <a:ea typeface="Calibri"/>
                        <a:cs typeface="Times New Roman"/>
                      </a:endParaRPr>
                    </a:p>
                  </a:txBody>
                  <a:tcPr marL="44450" marR="44450" marT="0" marB="0" anchor="b"/>
                </a:tc>
              </a:tr>
              <a:tr h="302816">
                <a:tc>
                  <a:txBody>
                    <a:bodyPr/>
                    <a:lstStyle/>
                    <a:p>
                      <a:pPr algn="ctr">
                        <a:lnSpc>
                          <a:spcPct val="150000"/>
                        </a:lnSpc>
                        <a:spcAft>
                          <a:spcPts val="0"/>
                        </a:spcAft>
                      </a:pPr>
                      <a:r>
                        <a:rPr lang="es-ES" sz="1100">
                          <a:effectLst/>
                        </a:rPr>
                        <a:t>Diciembre</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55.655.588</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27.827.794</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64.839</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30.806</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dirty="0">
                          <a:effectLst/>
                        </a:rPr>
                        <a:t>95.645</a:t>
                      </a:r>
                      <a:endParaRPr lang="es-ES" sz="1400" dirty="0">
                        <a:effectLst/>
                        <a:latin typeface="Calibri"/>
                        <a:ea typeface="Calibri"/>
                        <a:cs typeface="Times New Roman"/>
                      </a:endParaRPr>
                    </a:p>
                  </a:txBody>
                  <a:tcPr marL="44450" marR="44450" marT="0" marB="0" anchor="b"/>
                </a:tc>
              </a:tr>
            </a:tbl>
          </a:graphicData>
        </a:graphic>
      </p:graphicFrame>
      <p:sp>
        <p:nvSpPr>
          <p:cNvPr id="14" name="1 Título"/>
          <p:cNvSpPr txBox="1">
            <a:spLocks/>
          </p:cNvSpPr>
          <p:nvPr/>
        </p:nvSpPr>
        <p:spPr>
          <a:xfrm>
            <a:off x="457200" y="274638"/>
            <a:ext cx="8003232" cy="850106"/>
          </a:xfrm>
          <a:prstGeom prst="rect">
            <a:avLst/>
          </a:prstGeom>
        </p:spPr>
        <p:style>
          <a:lnRef idx="1">
            <a:schemeClr val="accent6"/>
          </a:lnRef>
          <a:fillRef idx="2">
            <a:schemeClr val="accent6"/>
          </a:fillRef>
          <a:effectRef idx="1">
            <a:schemeClr val="accent6"/>
          </a:effectRef>
          <a:fontRef idx="minor">
            <a:schemeClr val="dk1"/>
          </a:fontRef>
        </p:style>
        <p:txBody>
          <a:bodyPr vert="horz" lIns="45720" rIns="45720" anchor="ctr">
            <a:noAutofit/>
          </a:bodyPr>
          <a:lstStyle>
            <a:lvl1pPr algn="l" rtl="0" eaLnBrk="1" latinLnBrk="0" hangingPunct="1">
              <a:spcBef>
                <a:spcPct val="0"/>
              </a:spcBef>
              <a:buNone/>
              <a:defRPr kumimoji="0" sz="4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s-ES" sz="3200" dirty="0" smtClean="0">
                <a:solidFill>
                  <a:schemeClr val="bg1"/>
                </a:solidFill>
                <a:latin typeface="Lucida Bright" pitchFamily="18" charset="0"/>
              </a:rPr>
              <a:t>Propuesta Modelo </a:t>
            </a:r>
            <a:r>
              <a:rPr lang="es-ES" sz="3200" dirty="0" err="1" smtClean="0">
                <a:solidFill>
                  <a:schemeClr val="bg1"/>
                </a:solidFill>
                <a:latin typeface="Lucida Bright" pitchFamily="18" charset="0"/>
              </a:rPr>
              <a:t>Baumol</a:t>
            </a:r>
            <a:r>
              <a:rPr lang="es-ES" sz="3200" dirty="0" smtClean="0">
                <a:solidFill>
                  <a:schemeClr val="bg1"/>
                </a:solidFill>
                <a:latin typeface="Lucida Bright" pitchFamily="18" charset="0"/>
              </a:rPr>
              <a:t> 2012:</a:t>
            </a:r>
            <a:endParaRPr lang="es-ES" sz="3200" dirty="0">
              <a:solidFill>
                <a:schemeClr val="bg1"/>
              </a:solidFill>
              <a:latin typeface="Lucida Bright" pitchFamily="18" charset="0"/>
            </a:endParaRPr>
          </a:p>
        </p:txBody>
      </p:sp>
    </p:spTree>
    <p:extLst>
      <p:ext uri="{BB962C8B-B14F-4D97-AF65-F5344CB8AC3E}">
        <p14:creationId xmlns:p14="http://schemas.microsoft.com/office/powerpoint/2010/main" val="3199754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60239" y="260648"/>
            <a:ext cx="6563072" cy="1012974"/>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s-ES" sz="3200" dirty="0" smtClean="0"/>
              <a:t>Propuesta con Modelo </a:t>
            </a:r>
            <a:r>
              <a:rPr lang="es-ES" sz="3200" dirty="0" err="1" smtClean="0"/>
              <a:t>Baumol</a:t>
            </a:r>
            <a:r>
              <a:rPr lang="es-ES" sz="3200" dirty="0" smtClean="0"/>
              <a:t> 2012:</a:t>
            </a:r>
            <a:endParaRPr lang="es-ES" sz="3200" dirty="0"/>
          </a:p>
        </p:txBody>
      </p:sp>
      <p:graphicFrame>
        <p:nvGraphicFramePr>
          <p:cNvPr id="7" name="1 Gráfico"/>
          <p:cNvGraphicFramePr>
            <a:graphicFrameLocks noGrp="1"/>
          </p:cNvGraphicFramePr>
          <p:nvPr>
            <p:extLst>
              <p:ext uri="{D42A27DB-BD31-4B8C-83A1-F6EECF244321}">
                <p14:modId xmlns:p14="http://schemas.microsoft.com/office/powerpoint/2010/main" val="3417316465"/>
              </p:ext>
            </p:extLst>
          </p:nvPr>
        </p:nvGraphicFramePr>
        <p:xfrm>
          <a:off x="1885950" y="1876425"/>
          <a:ext cx="5372100" cy="3105150"/>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8" name="7 Rectángulo"/>
              <p:cNvSpPr/>
              <p:nvPr/>
            </p:nvSpPr>
            <p:spPr>
              <a:xfrm>
                <a:off x="899592" y="5554106"/>
                <a:ext cx="7284366" cy="92333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s-ES_tradnl" dirty="0" smtClean="0"/>
                  <a:t>eje X (Saldo de efectivo) 		</a:t>
                </a:r>
                <a:r>
                  <a:rPr lang="es-ES_tradnl" dirty="0" smtClean="0">
                    <a:sym typeface="Wingdings" pitchFamily="2" charset="2"/>
                  </a:rPr>
                  <a:t> </a:t>
                </a:r>
                <a:r>
                  <a:rPr lang="es-ES_tradnl" dirty="0"/>
                  <a:t>C*=</a:t>
                </a:r>
                <a14:m>
                  <m:oMath xmlns:m="http://schemas.openxmlformats.org/officeDocument/2006/math">
                    <m:r>
                      <a:rPr lang="es-ES_tradnl" b="0" i="1">
                        <a:latin typeface="Cambria Math"/>
                      </a:rPr>
                      <m:t>38.362.645</m:t>
                    </m:r>
                  </m:oMath>
                </a14:m>
                <a:endParaRPr lang="es-ES" dirty="0"/>
              </a:p>
              <a:p>
                <a:r>
                  <a:rPr lang="es-ES_tradnl" dirty="0" smtClean="0"/>
                  <a:t>eje Y (Costo de Mantener Efectivo) 	</a:t>
                </a:r>
                <a:r>
                  <a:rPr lang="es-ES_tradnl" dirty="0" smtClean="0">
                    <a:sym typeface="Wingdings" pitchFamily="2" charset="2"/>
                  </a:rPr>
                  <a:t> CO= </a:t>
                </a:r>
                <a:r>
                  <a:rPr lang="es-ES_tradnl" dirty="0"/>
                  <a:t>$ </a:t>
                </a:r>
                <a:r>
                  <a:rPr lang="es-ES_tradnl" dirty="0" smtClean="0"/>
                  <a:t>44.692 y CC= </a:t>
                </a:r>
                <a:r>
                  <a:rPr lang="es-ES_tradnl" dirty="0"/>
                  <a:t>$ </a:t>
                </a:r>
                <a:r>
                  <a:rPr lang="es-ES_tradnl" dirty="0" smtClean="0"/>
                  <a:t>44.692</a:t>
                </a:r>
              </a:p>
              <a:p>
                <a:r>
                  <a:rPr lang="es-ES_tradnl" dirty="0" smtClean="0"/>
                  <a:t>				</a:t>
                </a:r>
                <a:r>
                  <a:rPr lang="es-ES_tradnl" dirty="0">
                    <a:sym typeface="Wingdings" pitchFamily="2" charset="2"/>
                  </a:rPr>
                  <a:t> CT= 𝟖𝟗.𝟑𝟖𝟓</a:t>
                </a:r>
              </a:p>
            </p:txBody>
          </p:sp>
        </mc:Choice>
        <mc:Fallback xmlns="">
          <p:sp>
            <p:nvSpPr>
              <p:cNvPr id="8" name="7 Rectángulo"/>
              <p:cNvSpPr>
                <a:spLocks noRot="1" noChangeAspect="1" noMove="1" noResize="1" noEditPoints="1" noAdjustHandles="1" noChangeArrowheads="1" noChangeShapeType="1" noTextEdit="1"/>
              </p:cNvSpPr>
              <p:nvPr/>
            </p:nvSpPr>
            <p:spPr>
              <a:xfrm>
                <a:off x="899592" y="5554106"/>
                <a:ext cx="7284366" cy="923330"/>
              </a:xfrm>
              <a:prstGeom prst="rect">
                <a:avLst/>
              </a:prstGeom>
              <a:blipFill rotWithShape="1">
                <a:blip r:embed="rId3"/>
                <a:stretch>
                  <a:fillRect l="-668" t="-2581" b="-7742"/>
                </a:stretch>
              </a:blipFill>
            </p:spPr>
            <p:txBody>
              <a:bodyPr/>
              <a:lstStyle/>
              <a:p>
                <a:r>
                  <a:rPr lang="es-ES">
                    <a:noFill/>
                  </a:rPr>
                  <a:t> </a:t>
                </a:r>
              </a:p>
            </p:txBody>
          </p:sp>
        </mc:Fallback>
      </mc:AlternateContent>
    </p:spTree>
    <p:extLst>
      <p:ext uri="{BB962C8B-B14F-4D97-AF65-F5344CB8AC3E}">
        <p14:creationId xmlns:p14="http://schemas.microsoft.com/office/powerpoint/2010/main" val="27078507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KAREN\Documents\Pictures\Tesis\Miller y Orr\Baumol Propuesta vs. Egreso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76225"/>
            <a:ext cx="5347865" cy="31527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4 Tabla"/>
          <p:cNvGraphicFramePr>
            <a:graphicFrameLocks noGrp="1"/>
          </p:cNvGraphicFramePr>
          <p:nvPr>
            <p:extLst>
              <p:ext uri="{D42A27DB-BD31-4B8C-83A1-F6EECF244321}">
                <p14:modId xmlns:p14="http://schemas.microsoft.com/office/powerpoint/2010/main" val="2456140607"/>
              </p:ext>
            </p:extLst>
          </p:nvPr>
        </p:nvGraphicFramePr>
        <p:xfrm>
          <a:off x="5508104" y="3645024"/>
          <a:ext cx="2592288" cy="2606421"/>
        </p:xfrm>
        <a:graphic>
          <a:graphicData uri="http://schemas.openxmlformats.org/drawingml/2006/table">
            <a:tbl>
              <a:tblPr firstRow="1" firstCol="1" bandRow="1">
                <a:tableStyleId>{1FECB4D8-DB02-4DC6-A0A2-4F2EBAE1DC90}</a:tableStyleId>
              </a:tblPr>
              <a:tblGrid>
                <a:gridCol w="1462781"/>
                <a:gridCol w="1129507"/>
              </a:tblGrid>
              <a:tr h="55840">
                <a:tc>
                  <a:txBody>
                    <a:bodyPr/>
                    <a:lstStyle/>
                    <a:p>
                      <a:pPr>
                        <a:lnSpc>
                          <a:spcPct val="115000"/>
                        </a:lnSpc>
                        <a:spcAft>
                          <a:spcPts val="0"/>
                        </a:spcAft>
                      </a:pPr>
                      <a:r>
                        <a:rPr lang="es-ES" sz="1100">
                          <a:effectLst/>
                        </a:rPr>
                        <a:t> </a:t>
                      </a:r>
                      <a:endParaRPr lang="es-ES"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Dólares</a:t>
                      </a:r>
                      <a:endParaRPr lang="es-ES" sz="1400">
                        <a:effectLst/>
                        <a:latin typeface="Calibri"/>
                        <a:ea typeface="Calibri"/>
                        <a:cs typeface="Times New Roman"/>
                      </a:endParaRPr>
                    </a:p>
                  </a:txBody>
                  <a:tcPr marL="44450" marR="44450" marT="0" marB="0" anchor="b"/>
                </a:tc>
              </a:tr>
              <a:tr h="485775">
                <a:tc>
                  <a:txBody>
                    <a:bodyPr/>
                    <a:lstStyle/>
                    <a:p>
                      <a:pPr>
                        <a:lnSpc>
                          <a:spcPct val="115000"/>
                        </a:lnSpc>
                        <a:spcAft>
                          <a:spcPts val="0"/>
                        </a:spcAft>
                      </a:pPr>
                      <a:r>
                        <a:rPr lang="es-ES" sz="1100">
                          <a:effectLst/>
                        </a:rPr>
                        <a:t>Saldo Incial sg. Modelo</a:t>
                      </a:r>
                      <a:endParaRPr lang="es-ES" sz="14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      38.362.645   </a:t>
                      </a:r>
                      <a:endParaRPr lang="es-ES" sz="1400">
                        <a:effectLst/>
                        <a:latin typeface="Calibri"/>
                        <a:ea typeface="Calibri"/>
                        <a:cs typeface="Times New Roman"/>
                      </a:endParaRPr>
                    </a:p>
                  </a:txBody>
                  <a:tcPr marL="44450" marR="44450" marT="0" marB="0" anchor="b"/>
                </a:tc>
              </a:tr>
              <a:tr h="161925">
                <a:tc>
                  <a:txBody>
                    <a:bodyPr/>
                    <a:lstStyle/>
                    <a:p>
                      <a:pPr>
                        <a:lnSpc>
                          <a:spcPct val="115000"/>
                        </a:lnSpc>
                        <a:spcAft>
                          <a:spcPts val="0"/>
                        </a:spcAft>
                      </a:pPr>
                      <a:r>
                        <a:rPr lang="es-ES" sz="1100">
                          <a:effectLst/>
                        </a:rPr>
                        <a:t>(-) Egresos Sem.1</a:t>
                      </a:r>
                      <a:endParaRPr lang="es-ES" sz="14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      13.138.619   </a:t>
                      </a:r>
                      <a:endParaRPr lang="es-ES" sz="1400">
                        <a:effectLst/>
                        <a:latin typeface="Calibri"/>
                        <a:ea typeface="Calibri"/>
                        <a:cs typeface="Times New Roman"/>
                      </a:endParaRPr>
                    </a:p>
                  </a:txBody>
                  <a:tcPr marL="44450" marR="44450" marT="0" marB="0" anchor="b"/>
                </a:tc>
              </a:tr>
              <a:tr h="161925">
                <a:tc>
                  <a:txBody>
                    <a:bodyPr/>
                    <a:lstStyle/>
                    <a:p>
                      <a:pPr>
                        <a:lnSpc>
                          <a:spcPct val="115000"/>
                        </a:lnSpc>
                        <a:spcAft>
                          <a:spcPts val="0"/>
                        </a:spcAft>
                      </a:pPr>
                      <a:r>
                        <a:rPr lang="es-ES" sz="1100">
                          <a:effectLst/>
                        </a:rPr>
                        <a:t>Excedente 1</a:t>
                      </a:r>
                      <a:endParaRPr lang="es-ES" sz="14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dirty="0">
                          <a:effectLst/>
                        </a:rPr>
                        <a:t>      </a:t>
                      </a:r>
                      <a:r>
                        <a:rPr lang="es-ES" sz="1100" b="1" dirty="0">
                          <a:effectLst/>
                        </a:rPr>
                        <a:t>25.224.027</a:t>
                      </a:r>
                      <a:r>
                        <a:rPr lang="es-ES" sz="1100" dirty="0">
                          <a:effectLst/>
                        </a:rPr>
                        <a:t>   </a:t>
                      </a:r>
                      <a:endParaRPr lang="es-ES" sz="1400" dirty="0">
                        <a:effectLst/>
                        <a:latin typeface="Calibri"/>
                        <a:ea typeface="Calibri"/>
                        <a:cs typeface="Times New Roman"/>
                      </a:endParaRPr>
                    </a:p>
                  </a:txBody>
                  <a:tcPr marL="44450" marR="44450" marT="0" marB="0" anchor="b"/>
                </a:tc>
              </a:tr>
              <a:tr h="161925">
                <a:tc>
                  <a:txBody>
                    <a:bodyPr/>
                    <a:lstStyle/>
                    <a:p>
                      <a:pPr>
                        <a:lnSpc>
                          <a:spcPct val="115000"/>
                        </a:lnSpc>
                        <a:spcAft>
                          <a:spcPts val="0"/>
                        </a:spcAft>
                      </a:pPr>
                      <a:r>
                        <a:rPr lang="es-ES" sz="1100">
                          <a:effectLst/>
                        </a:rPr>
                        <a:t>(-) Egresos Sem.2</a:t>
                      </a:r>
                      <a:endParaRPr lang="es-ES" sz="14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        9.853.964   </a:t>
                      </a:r>
                      <a:endParaRPr lang="es-ES" sz="1400">
                        <a:effectLst/>
                        <a:latin typeface="Calibri"/>
                        <a:ea typeface="Calibri"/>
                        <a:cs typeface="Times New Roman"/>
                      </a:endParaRPr>
                    </a:p>
                  </a:txBody>
                  <a:tcPr marL="44450" marR="44450" marT="0" marB="0" anchor="b"/>
                </a:tc>
              </a:tr>
              <a:tr h="161925">
                <a:tc>
                  <a:txBody>
                    <a:bodyPr/>
                    <a:lstStyle/>
                    <a:p>
                      <a:pPr>
                        <a:lnSpc>
                          <a:spcPct val="115000"/>
                        </a:lnSpc>
                        <a:spcAft>
                          <a:spcPts val="0"/>
                        </a:spcAft>
                      </a:pPr>
                      <a:r>
                        <a:rPr lang="es-ES" sz="1100">
                          <a:effectLst/>
                        </a:rPr>
                        <a:t>Excedente 2</a:t>
                      </a:r>
                      <a:endParaRPr lang="es-ES" sz="14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b="1" dirty="0">
                          <a:effectLst/>
                        </a:rPr>
                        <a:t>      15.370.063   </a:t>
                      </a:r>
                      <a:endParaRPr lang="es-ES" sz="1400" b="1" dirty="0">
                        <a:effectLst/>
                        <a:latin typeface="Calibri"/>
                        <a:ea typeface="Calibri"/>
                        <a:cs typeface="Times New Roman"/>
                      </a:endParaRPr>
                    </a:p>
                  </a:txBody>
                  <a:tcPr marL="44450" marR="44450" marT="0" marB="0" anchor="b"/>
                </a:tc>
              </a:tr>
              <a:tr h="161925">
                <a:tc>
                  <a:txBody>
                    <a:bodyPr/>
                    <a:lstStyle/>
                    <a:p>
                      <a:pPr>
                        <a:lnSpc>
                          <a:spcPct val="115000"/>
                        </a:lnSpc>
                        <a:spcAft>
                          <a:spcPts val="0"/>
                        </a:spcAft>
                      </a:pPr>
                      <a:r>
                        <a:rPr lang="es-ES" sz="1100">
                          <a:effectLst/>
                        </a:rPr>
                        <a:t>(-) Egresos Sem.3</a:t>
                      </a:r>
                      <a:endParaRPr lang="es-ES" sz="14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        4.926.982   </a:t>
                      </a:r>
                      <a:endParaRPr lang="es-ES" sz="1400">
                        <a:effectLst/>
                        <a:latin typeface="Calibri"/>
                        <a:ea typeface="Calibri"/>
                        <a:cs typeface="Times New Roman"/>
                      </a:endParaRPr>
                    </a:p>
                  </a:txBody>
                  <a:tcPr marL="44450" marR="44450" marT="0" marB="0" anchor="b"/>
                </a:tc>
              </a:tr>
              <a:tr h="161925">
                <a:tc>
                  <a:txBody>
                    <a:bodyPr/>
                    <a:lstStyle/>
                    <a:p>
                      <a:pPr>
                        <a:lnSpc>
                          <a:spcPct val="115000"/>
                        </a:lnSpc>
                        <a:spcAft>
                          <a:spcPts val="0"/>
                        </a:spcAft>
                      </a:pPr>
                      <a:r>
                        <a:rPr lang="es-ES" sz="1100">
                          <a:effectLst/>
                        </a:rPr>
                        <a:t>Excedente 3</a:t>
                      </a:r>
                      <a:endParaRPr lang="es-ES" sz="14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dirty="0">
                          <a:effectLst/>
                        </a:rPr>
                        <a:t>      </a:t>
                      </a:r>
                      <a:r>
                        <a:rPr lang="es-ES" sz="1100" b="1" dirty="0">
                          <a:effectLst/>
                        </a:rPr>
                        <a:t>10.443.081   </a:t>
                      </a:r>
                      <a:endParaRPr lang="es-ES" sz="1400" b="1" dirty="0">
                        <a:effectLst/>
                        <a:latin typeface="Calibri"/>
                        <a:ea typeface="Calibri"/>
                        <a:cs typeface="Times New Roman"/>
                      </a:endParaRPr>
                    </a:p>
                  </a:txBody>
                  <a:tcPr marL="44450" marR="44450" marT="0" marB="0" anchor="b"/>
                </a:tc>
              </a:tr>
              <a:tr h="161925">
                <a:tc>
                  <a:txBody>
                    <a:bodyPr/>
                    <a:lstStyle/>
                    <a:p>
                      <a:pPr>
                        <a:lnSpc>
                          <a:spcPct val="115000"/>
                        </a:lnSpc>
                        <a:spcAft>
                          <a:spcPts val="0"/>
                        </a:spcAft>
                      </a:pPr>
                      <a:r>
                        <a:rPr lang="es-ES" sz="1100">
                          <a:effectLst/>
                        </a:rPr>
                        <a:t>(-) Egresos Sem.4</a:t>
                      </a:r>
                      <a:endParaRPr lang="es-ES" sz="14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dirty="0">
                          <a:effectLst/>
                        </a:rPr>
                        <a:t>        3.284.655   </a:t>
                      </a:r>
                      <a:endParaRPr lang="es-ES" sz="1400" dirty="0">
                        <a:effectLst/>
                        <a:latin typeface="Calibri"/>
                        <a:ea typeface="Calibri"/>
                        <a:cs typeface="Times New Roman"/>
                      </a:endParaRPr>
                    </a:p>
                  </a:txBody>
                  <a:tcPr marL="44450" marR="44450" marT="0" marB="0" anchor="b"/>
                </a:tc>
              </a:tr>
              <a:tr h="161925">
                <a:tc>
                  <a:txBody>
                    <a:bodyPr/>
                    <a:lstStyle/>
                    <a:p>
                      <a:pPr>
                        <a:lnSpc>
                          <a:spcPct val="115000"/>
                        </a:lnSpc>
                        <a:spcAft>
                          <a:spcPts val="0"/>
                        </a:spcAft>
                      </a:pPr>
                      <a:r>
                        <a:rPr lang="es-ES" sz="1100">
                          <a:effectLst/>
                        </a:rPr>
                        <a:t>Excedente 4</a:t>
                      </a:r>
                      <a:endParaRPr lang="es-ES" sz="14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b="1" dirty="0">
                          <a:effectLst/>
                        </a:rPr>
                        <a:t>        7.158.426   </a:t>
                      </a:r>
                      <a:endParaRPr lang="es-ES" sz="1400" b="1" dirty="0">
                        <a:effectLst/>
                        <a:latin typeface="Calibri"/>
                        <a:ea typeface="Calibri"/>
                        <a:cs typeface="Times New Roman"/>
                      </a:endParaRPr>
                    </a:p>
                  </a:txBody>
                  <a:tcPr marL="44450" marR="44450" marT="0" marB="0" anchor="b"/>
                </a:tc>
              </a:tr>
              <a:tr h="161925">
                <a:tc>
                  <a:txBody>
                    <a:bodyPr/>
                    <a:lstStyle/>
                    <a:p>
                      <a:pPr>
                        <a:lnSpc>
                          <a:spcPct val="115000"/>
                        </a:lnSpc>
                        <a:spcAft>
                          <a:spcPts val="0"/>
                        </a:spcAft>
                      </a:pPr>
                      <a:r>
                        <a:rPr lang="es-ES" sz="1100">
                          <a:effectLst/>
                        </a:rPr>
                        <a:t>(-) Egresos Sem. 5</a:t>
                      </a:r>
                      <a:endParaRPr lang="es-ES" sz="14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dirty="0">
                          <a:effectLst/>
                        </a:rPr>
                        <a:t>        1.642.327   </a:t>
                      </a:r>
                      <a:endParaRPr lang="es-ES" sz="1400" dirty="0">
                        <a:effectLst/>
                        <a:latin typeface="Calibri"/>
                        <a:ea typeface="Calibri"/>
                        <a:cs typeface="Times New Roman"/>
                      </a:endParaRPr>
                    </a:p>
                  </a:txBody>
                  <a:tcPr marL="44450" marR="44450" marT="0" marB="0" anchor="b"/>
                </a:tc>
              </a:tr>
              <a:tr h="161925">
                <a:tc>
                  <a:txBody>
                    <a:bodyPr/>
                    <a:lstStyle/>
                    <a:p>
                      <a:pPr>
                        <a:lnSpc>
                          <a:spcPct val="115000"/>
                        </a:lnSpc>
                        <a:spcAft>
                          <a:spcPts val="0"/>
                        </a:spcAft>
                      </a:pPr>
                      <a:r>
                        <a:rPr lang="es-ES" sz="1100">
                          <a:effectLst/>
                        </a:rPr>
                        <a:t>Excedente 5</a:t>
                      </a:r>
                      <a:endParaRPr lang="es-ES" sz="14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b="1" dirty="0">
                          <a:effectLst/>
                        </a:rPr>
                        <a:t>        5.516.099   </a:t>
                      </a:r>
                      <a:endParaRPr lang="es-ES" sz="1400" b="1" dirty="0">
                        <a:effectLst/>
                        <a:latin typeface="Calibri"/>
                        <a:ea typeface="Calibri"/>
                        <a:cs typeface="Times New Roman"/>
                      </a:endParaRPr>
                    </a:p>
                  </a:txBody>
                  <a:tcPr marL="44450" marR="44450" marT="0" marB="0" anchor="b"/>
                </a:tc>
              </a:tr>
            </a:tbl>
          </a:graphicData>
        </a:graphic>
      </p:graphicFrame>
      <p:pic>
        <p:nvPicPr>
          <p:cNvPr id="6148" name="Picture 4" descr="C:\Users\KAREN\Documents\Pictures\Tesis\Miller y Orr\propuesta ajuste 1.png"/>
          <p:cNvPicPr>
            <a:picLocks noChangeAspect="1" noChangeArrowheads="1"/>
          </p:cNvPicPr>
          <p:nvPr/>
        </p:nvPicPr>
        <p:blipFill rotWithShape="1">
          <a:blip r:embed="rId3">
            <a:extLst>
              <a:ext uri="{28A0092B-C50C-407E-A947-70E740481C1C}">
                <a14:useLocalDpi xmlns:a14="http://schemas.microsoft.com/office/drawing/2010/main" val="0"/>
              </a:ext>
            </a:extLst>
          </a:blip>
          <a:srcRect r="3407"/>
          <a:stretch/>
        </p:blipFill>
        <p:spPr bwMode="auto">
          <a:xfrm>
            <a:off x="755576" y="3645024"/>
            <a:ext cx="4241427"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9125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extLst>
              <p:ext uri="{D42A27DB-BD31-4B8C-83A1-F6EECF244321}">
                <p14:modId xmlns:p14="http://schemas.microsoft.com/office/powerpoint/2010/main" val="3009735705"/>
              </p:ext>
            </p:extLst>
          </p:nvPr>
        </p:nvGraphicFramePr>
        <p:xfrm>
          <a:off x="755576" y="3717032"/>
          <a:ext cx="7632848" cy="2862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Tabla"/>
          <p:cNvGraphicFramePr>
            <a:graphicFrameLocks noGrp="1"/>
          </p:cNvGraphicFramePr>
          <p:nvPr>
            <p:extLst>
              <p:ext uri="{D42A27DB-BD31-4B8C-83A1-F6EECF244321}">
                <p14:modId xmlns:p14="http://schemas.microsoft.com/office/powerpoint/2010/main" val="641471060"/>
              </p:ext>
            </p:extLst>
          </p:nvPr>
        </p:nvGraphicFramePr>
        <p:xfrm>
          <a:off x="2411760" y="688855"/>
          <a:ext cx="4248472" cy="2263140"/>
        </p:xfrm>
        <a:graphic>
          <a:graphicData uri="http://schemas.openxmlformats.org/drawingml/2006/table">
            <a:tbl>
              <a:tblPr firstRow="1" firstCol="1" bandRow="1">
                <a:tableStyleId>{1FECB4D8-DB02-4DC6-A0A2-4F2EBAE1DC90}</a:tableStyleId>
              </a:tblPr>
              <a:tblGrid>
                <a:gridCol w="1460412"/>
                <a:gridCol w="1699389"/>
                <a:gridCol w="1088671"/>
              </a:tblGrid>
              <a:tr h="485775">
                <a:tc>
                  <a:txBody>
                    <a:bodyPr/>
                    <a:lstStyle/>
                    <a:p>
                      <a:pPr algn="ctr">
                        <a:lnSpc>
                          <a:spcPct val="150000"/>
                        </a:lnSpc>
                        <a:spcAft>
                          <a:spcPts val="0"/>
                        </a:spcAft>
                      </a:pPr>
                      <a:r>
                        <a:rPr lang="es-ES" sz="1100" dirty="0">
                          <a:effectLst/>
                        </a:rPr>
                        <a:t>Excedentes</a:t>
                      </a:r>
                      <a:endParaRPr lang="es-ES" sz="1400" dirty="0">
                        <a:effectLst/>
                        <a:latin typeface="Calibri"/>
                        <a:ea typeface="Calibri"/>
                        <a:cs typeface="Times New Roman"/>
                      </a:endParaRPr>
                    </a:p>
                  </a:txBody>
                  <a:tcPr marL="44450" marR="44450" marT="0" marB="0" anchor="ctr"/>
                </a:tc>
                <a:tc>
                  <a:txBody>
                    <a:bodyPr/>
                    <a:lstStyle/>
                    <a:p>
                      <a:pPr algn="ctr">
                        <a:lnSpc>
                          <a:spcPct val="150000"/>
                        </a:lnSpc>
                        <a:spcAft>
                          <a:spcPts val="0"/>
                        </a:spcAft>
                      </a:pPr>
                      <a:r>
                        <a:rPr lang="es-ES" sz="1100" dirty="0">
                          <a:effectLst/>
                        </a:rPr>
                        <a:t>Peso (Semanas)</a:t>
                      </a:r>
                      <a:endParaRPr lang="es-ES" sz="1400" dirty="0">
                        <a:effectLst/>
                        <a:latin typeface="Calibri"/>
                        <a:ea typeface="Calibri"/>
                        <a:cs typeface="Times New Roman"/>
                      </a:endParaRPr>
                    </a:p>
                  </a:txBody>
                  <a:tcPr marL="44450" marR="44450" marT="0" marB="0" anchor="ctr"/>
                </a:tc>
                <a:tc>
                  <a:txBody>
                    <a:bodyPr/>
                    <a:lstStyle/>
                    <a:p>
                      <a:pPr algn="ctr">
                        <a:lnSpc>
                          <a:spcPct val="150000"/>
                        </a:lnSpc>
                        <a:spcAft>
                          <a:spcPts val="0"/>
                        </a:spcAft>
                      </a:pPr>
                      <a:r>
                        <a:rPr lang="es-ES" sz="1100" dirty="0">
                          <a:effectLst/>
                        </a:rPr>
                        <a:t>Excedente ponderado con tiempo</a:t>
                      </a:r>
                      <a:endParaRPr lang="es-ES" sz="1400" dirty="0">
                        <a:effectLst/>
                        <a:latin typeface="Calibri"/>
                        <a:ea typeface="Calibri"/>
                        <a:cs typeface="Times New Roman"/>
                      </a:endParaRPr>
                    </a:p>
                  </a:txBody>
                  <a:tcPr marL="44450" marR="44450" marT="0" marB="0" anchor="ctr"/>
                </a:tc>
              </a:tr>
              <a:tr h="161925">
                <a:tc>
                  <a:txBody>
                    <a:bodyPr/>
                    <a:lstStyle/>
                    <a:p>
                      <a:pPr>
                        <a:lnSpc>
                          <a:spcPct val="150000"/>
                        </a:lnSpc>
                        <a:spcAft>
                          <a:spcPts val="0"/>
                        </a:spcAft>
                      </a:pPr>
                      <a:r>
                        <a:rPr lang="es-ES" sz="1100">
                          <a:effectLst/>
                        </a:rPr>
                        <a:t>                25.224.027   </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20%</a:t>
                      </a:r>
                      <a:endParaRPr lang="es-ES" sz="1400">
                        <a:effectLst/>
                        <a:latin typeface="Calibri"/>
                        <a:ea typeface="Calibri"/>
                        <a:cs typeface="Times New Roman"/>
                      </a:endParaRPr>
                    </a:p>
                  </a:txBody>
                  <a:tcPr marL="44450" marR="44450" marT="0" marB="0" anchor="b"/>
                </a:tc>
                <a:tc>
                  <a:txBody>
                    <a:bodyPr/>
                    <a:lstStyle/>
                    <a:p>
                      <a:pPr>
                        <a:lnSpc>
                          <a:spcPct val="150000"/>
                        </a:lnSpc>
                        <a:spcAft>
                          <a:spcPts val="0"/>
                        </a:spcAft>
                      </a:pPr>
                      <a:r>
                        <a:rPr lang="es-ES" sz="1100">
                          <a:effectLst/>
                        </a:rPr>
                        <a:t>        5.044.805   </a:t>
                      </a:r>
                      <a:endParaRPr lang="es-ES" sz="1400">
                        <a:effectLst/>
                        <a:latin typeface="Calibri"/>
                        <a:ea typeface="Calibri"/>
                        <a:cs typeface="Times New Roman"/>
                      </a:endParaRPr>
                    </a:p>
                  </a:txBody>
                  <a:tcPr marL="44450" marR="44450" marT="0" marB="0" anchor="b"/>
                </a:tc>
              </a:tr>
              <a:tr h="161925">
                <a:tc>
                  <a:txBody>
                    <a:bodyPr/>
                    <a:lstStyle/>
                    <a:p>
                      <a:pPr>
                        <a:lnSpc>
                          <a:spcPct val="150000"/>
                        </a:lnSpc>
                        <a:spcAft>
                          <a:spcPts val="0"/>
                        </a:spcAft>
                      </a:pPr>
                      <a:r>
                        <a:rPr lang="es-ES" sz="1100">
                          <a:effectLst/>
                        </a:rPr>
                        <a:t>                15.370.063   </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20%</a:t>
                      </a:r>
                      <a:endParaRPr lang="es-ES" sz="1400">
                        <a:effectLst/>
                        <a:latin typeface="Calibri"/>
                        <a:ea typeface="Calibri"/>
                        <a:cs typeface="Times New Roman"/>
                      </a:endParaRPr>
                    </a:p>
                  </a:txBody>
                  <a:tcPr marL="44450" marR="44450" marT="0" marB="0" anchor="b"/>
                </a:tc>
                <a:tc>
                  <a:txBody>
                    <a:bodyPr/>
                    <a:lstStyle/>
                    <a:p>
                      <a:pPr>
                        <a:lnSpc>
                          <a:spcPct val="150000"/>
                        </a:lnSpc>
                        <a:spcAft>
                          <a:spcPts val="0"/>
                        </a:spcAft>
                      </a:pPr>
                      <a:r>
                        <a:rPr lang="es-ES" sz="1100">
                          <a:effectLst/>
                        </a:rPr>
                        <a:t>        3.074.013   </a:t>
                      </a:r>
                      <a:endParaRPr lang="es-ES" sz="1400">
                        <a:effectLst/>
                        <a:latin typeface="Calibri"/>
                        <a:ea typeface="Calibri"/>
                        <a:cs typeface="Times New Roman"/>
                      </a:endParaRPr>
                    </a:p>
                  </a:txBody>
                  <a:tcPr marL="44450" marR="44450" marT="0" marB="0" anchor="b"/>
                </a:tc>
              </a:tr>
              <a:tr h="161925">
                <a:tc>
                  <a:txBody>
                    <a:bodyPr/>
                    <a:lstStyle/>
                    <a:p>
                      <a:pPr>
                        <a:lnSpc>
                          <a:spcPct val="150000"/>
                        </a:lnSpc>
                        <a:spcAft>
                          <a:spcPts val="0"/>
                        </a:spcAft>
                      </a:pPr>
                      <a:r>
                        <a:rPr lang="es-ES" sz="1100">
                          <a:effectLst/>
                        </a:rPr>
                        <a:t>                10.443.081   </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20%</a:t>
                      </a:r>
                      <a:endParaRPr lang="es-ES" sz="1400">
                        <a:effectLst/>
                        <a:latin typeface="Calibri"/>
                        <a:ea typeface="Calibri"/>
                        <a:cs typeface="Times New Roman"/>
                      </a:endParaRPr>
                    </a:p>
                  </a:txBody>
                  <a:tcPr marL="44450" marR="44450" marT="0" marB="0" anchor="b"/>
                </a:tc>
                <a:tc>
                  <a:txBody>
                    <a:bodyPr/>
                    <a:lstStyle/>
                    <a:p>
                      <a:pPr>
                        <a:lnSpc>
                          <a:spcPct val="150000"/>
                        </a:lnSpc>
                        <a:spcAft>
                          <a:spcPts val="0"/>
                        </a:spcAft>
                      </a:pPr>
                      <a:r>
                        <a:rPr lang="es-ES" sz="1100">
                          <a:effectLst/>
                        </a:rPr>
                        <a:t>        2.088.616   </a:t>
                      </a:r>
                      <a:endParaRPr lang="es-ES" sz="1400">
                        <a:effectLst/>
                        <a:latin typeface="Calibri"/>
                        <a:ea typeface="Calibri"/>
                        <a:cs typeface="Times New Roman"/>
                      </a:endParaRPr>
                    </a:p>
                  </a:txBody>
                  <a:tcPr marL="44450" marR="44450" marT="0" marB="0" anchor="b"/>
                </a:tc>
              </a:tr>
              <a:tr h="161925">
                <a:tc>
                  <a:txBody>
                    <a:bodyPr/>
                    <a:lstStyle/>
                    <a:p>
                      <a:pPr>
                        <a:lnSpc>
                          <a:spcPct val="150000"/>
                        </a:lnSpc>
                        <a:spcAft>
                          <a:spcPts val="0"/>
                        </a:spcAft>
                      </a:pPr>
                      <a:r>
                        <a:rPr lang="es-ES" sz="1100">
                          <a:effectLst/>
                        </a:rPr>
                        <a:t>                  7.158.426   </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20%</a:t>
                      </a:r>
                      <a:endParaRPr lang="es-ES" sz="1400">
                        <a:effectLst/>
                        <a:latin typeface="Calibri"/>
                        <a:ea typeface="Calibri"/>
                        <a:cs typeface="Times New Roman"/>
                      </a:endParaRPr>
                    </a:p>
                  </a:txBody>
                  <a:tcPr marL="44450" marR="44450" marT="0" marB="0" anchor="b"/>
                </a:tc>
                <a:tc>
                  <a:txBody>
                    <a:bodyPr/>
                    <a:lstStyle/>
                    <a:p>
                      <a:pPr>
                        <a:lnSpc>
                          <a:spcPct val="150000"/>
                        </a:lnSpc>
                        <a:spcAft>
                          <a:spcPts val="0"/>
                        </a:spcAft>
                      </a:pPr>
                      <a:r>
                        <a:rPr lang="es-ES" sz="1100">
                          <a:effectLst/>
                        </a:rPr>
                        <a:t>        1.431.685   </a:t>
                      </a:r>
                      <a:endParaRPr lang="es-ES" sz="1400">
                        <a:effectLst/>
                        <a:latin typeface="Calibri"/>
                        <a:ea typeface="Calibri"/>
                        <a:cs typeface="Times New Roman"/>
                      </a:endParaRPr>
                    </a:p>
                  </a:txBody>
                  <a:tcPr marL="44450" marR="44450" marT="0" marB="0" anchor="b"/>
                </a:tc>
              </a:tr>
              <a:tr h="161925">
                <a:tc>
                  <a:txBody>
                    <a:bodyPr/>
                    <a:lstStyle/>
                    <a:p>
                      <a:pPr>
                        <a:lnSpc>
                          <a:spcPct val="150000"/>
                        </a:lnSpc>
                        <a:spcAft>
                          <a:spcPts val="0"/>
                        </a:spcAft>
                      </a:pPr>
                      <a:r>
                        <a:rPr lang="es-ES" sz="1100">
                          <a:effectLst/>
                        </a:rPr>
                        <a:t>                  5.516.099   </a:t>
                      </a:r>
                      <a:endParaRPr lang="es-ES"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100">
                          <a:effectLst/>
                        </a:rPr>
                        <a:t>20%</a:t>
                      </a:r>
                      <a:endParaRPr lang="es-ES" sz="1400">
                        <a:effectLst/>
                        <a:latin typeface="Calibri"/>
                        <a:ea typeface="Calibri"/>
                        <a:cs typeface="Times New Roman"/>
                      </a:endParaRPr>
                    </a:p>
                  </a:txBody>
                  <a:tcPr marL="44450" marR="44450" marT="0" marB="0" anchor="b"/>
                </a:tc>
                <a:tc>
                  <a:txBody>
                    <a:bodyPr/>
                    <a:lstStyle/>
                    <a:p>
                      <a:pPr>
                        <a:lnSpc>
                          <a:spcPct val="150000"/>
                        </a:lnSpc>
                        <a:spcAft>
                          <a:spcPts val="0"/>
                        </a:spcAft>
                      </a:pPr>
                      <a:r>
                        <a:rPr lang="es-ES" sz="1100">
                          <a:effectLst/>
                        </a:rPr>
                        <a:t>        1.103.220   </a:t>
                      </a:r>
                      <a:endParaRPr lang="es-ES" sz="1400">
                        <a:effectLst/>
                        <a:latin typeface="Calibri"/>
                        <a:ea typeface="Calibri"/>
                        <a:cs typeface="Times New Roman"/>
                      </a:endParaRPr>
                    </a:p>
                  </a:txBody>
                  <a:tcPr marL="44450" marR="44450" marT="0" marB="0" anchor="b"/>
                </a:tc>
              </a:tr>
              <a:tr h="161925">
                <a:tc>
                  <a:txBody>
                    <a:bodyPr/>
                    <a:lstStyle/>
                    <a:p>
                      <a:pPr>
                        <a:lnSpc>
                          <a:spcPct val="150000"/>
                        </a:lnSpc>
                        <a:spcAft>
                          <a:spcPts val="0"/>
                        </a:spcAft>
                      </a:pPr>
                      <a:r>
                        <a:rPr lang="es-ES" sz="1100">
                          <a:effectLst/>
                        </a:rPr>
                        <a:t> </a:t>
                      </a:r>
                      <a:endParaRPr lang="es-ES" sz="1400">
                        <a:effectLst/>
                        <a:latin typeface="Calibri"/>
                        <a:ea typeface="Calibri"/>
                        <a:cs typeface="Times New Roman"/>
                      </a:endParaRPr>
                    </a:p>
                  </a:txBody>
                  <a:tcPr marL="44450" marR="44450" marT="0" marB="0" anchor="b"/>
                </a:tc>
                <a:tc>
                  <a:txBody>
                    <a:bodyPr/>
                    <a:lstStyle/>
                    <a:p>
                      <a:pPr>
                        <a:lnSpc>
                          <a:spcPct val="150000"/>
                        </a:lnSpc>
                        <a:spcAft>
                          <a:spcPts val="0"/>
                        </a:spcAft>
                      </a:pPr>
                      <a:r>
                        <a:rPr lang="es-ES" sz="1100">
                          <a:effectLst/>
                        </a:rPr>
                        <a:t> </a:t>
                      </a:r>
                      <a:endParaRPr lang="es-ES" sz="1400">
                        <a:effectLst/>
                        <a:latin typeface="Calibri"/>
                        <a:ea typeface="Calibri"/>
                        <a:cs typeface="Times New Roman"/>
                      </a:endParaRPr>
                    </a:p>
                  </a:txBody>
                  <a:tcPr marL="44450" marR="44450" marT="0" marB="0" anchor="b"/>
                </a:tc>
                <a:tc>
                  <a:txBody>
                    <a:bodyPr/>
                    <a:lstStyle/>
                    <a:p>
                      <a:pPr>
                        <a:lnSpc>
                          <a:spcPct val="150000"/>
                        </a:lnSpc>
                        <a:spcAft>
                          <a:spcPts val="0"/>
                        </a:spcAft>
                      </a:pPr>
                      <a:r>
                        <a:rPr lang="es-ES" sz="1100" dirty="0">
                          <a:effectLst/>
                        </a:rPr>
                        <a:t>       12.742.339   </a:t>
                      </a:r>
                      <a:endParaRPr lang="es-ES" sz="14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26960342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415846" y="4149080"/>
            <a:ext cx="8424936" cy="258532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s-ES" dirty="0" smtClean="0"/>
              <a:t>Finalmente observamos un cuadro resumen de los resultados del año 2012 en donde la gestión actual de ISSFA tiene Saldos de Caja de 28,5 millones. Aplicando el modelo de </a:t>
            </a:r>
            <a:r>
              <a:rPr lang="es-ES" dirty="0" err="1" smtClean="0"/>
              <a:t>Baumol</a:t>
            </a:r>
            <a:r>
              <a:rPr lang="es-ES" dirty="0" smtClean="0"/>
              <a:t> con todos los egresos tenemos un saldo de caja de $61,1 millones que es alto, por lo que se  realizó un ajuste y obtuvimos un saldo de $48,5 millones, </a:t>
            </a:r>
            <a:r>
              <a:rPr lang="es-ES" dirty="0" err="1" smtClean="0"/>
              <a:t>Baumol</a:t>
            </a:r>
            <a:r>
              <a:rPr lang="es-ES" dirty="0" smtClean="0"/>
              <a:t> Mixto que se aplicó a los egresos sin pensiones bajo notablemente a $12,2 millones, y finalmente Miller y </a:t>
            </a:r>
            <a:r>
              <a:rPr lang="es-ES" dirty="0" err="1" smtClean="0"/>
              <a:t>Orr</a:t>
            </a:r>
            <a:r>
              <a:rPr lang="es-ES" dirty="0" smtClean="0"/>
              <a:t> con 42,2 millones.</a:t>
            </a:r>
          </a:p>
          <a:p>
            <a:pPr algn="just"/>
            <a:r>
              <a:rPr lang="es-ES" dirty="0"/>
              <a:t>De lo que se puede deducir </a:t>
            </a:r>
            <a:r>
              <a:rPr lang="es-ES" dirty="0" err="1" smtClean="0"/>
              <a:t>Baumol</a:t>
            </a:r>
            <a:r>
              <a:rPr lang="es-ES" dirty="0" smtClean="0"/>
              <a:t> mixto reduce </a:t>
            </a:r>
            <a:r>
              <a:rPr lang="es-ES" dirty="0"/>
              <a:t>los niveles de ineficiencia al mantener menores montos de saldo en caja sin invertir.</a:t>
            </a:r>
          </a:p>
          <a:p>
            <a:pPr algn="just"/>
            <a:endParaRPr lang="es-ES" dirty="0"/>
          </a:p>
        </p:txBody>
      </p:sp>
      <p:sp>
        <p:nvSpPr>
          <p:cNvPr id="10" name="1 Título"/>
          <p:cNvSpPr>
            <a:spLocks noGrp="1"/>
          </p:cNvSpPr>
          <p:nvPr>
            <p:ph type="title"/>
          </p:nvPr>
        </p:nvSpPr>
        <p:spPr>
          <a:xfrm>
            <a:off x="1018718" y="260648"/>
            <a:ext cx="7157165" cy="953204"/>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s-ES" sz="3200" dirty="0" smtClean="0"/>
              <a:t>Comparación de resultados </a:t>
            </a:r>
            <a:br>
              <a:rPr lang="es-ES" sz="3200" dirty="0" smtClean="0"/>
            </a:br>
            <a:r>
              <a:rPr lang="es-ES" sz="3200" dirty="0" smtClean="0"/>
              <a:t>de los modelos (Año 2012)</a:t>
            </a:r>
            <a:endParaRPr lang="es-ES" sz="3200" dirty="0"/>
          </a:p>
        </p:txBody>
      </p:sp>
      <p:graphicFrame>
        <p:nvGraphicFramePr>
          <p:cNvPr id="2" name="1 Tabla"/>
          <p:cNvGraphicFramePr>
            <a:graphicFrameLocks noGrp="1"/>
          </p:cNvGraphicFramePr>
          <p:nvPr>
            <p:extLst>
              <p:ext uri="{D42A27DB-BD31-4B8C-83A1-F6EECF244321}">
                <p14:modId xmlns:p14="http://schemas.microsoft.com/office/powerpoint/2010/main" val="853690032"/>
              </p:ext>
            </p:extLst>
          </p:nvPr>
        </p:nvGraphicFramePr>
        <p:xfrm>
          <a:off x="2267744" y="1412776"/>
          <a:ext cx="5112568" cy="2560320"/>
        </p:xfrm>
        <a:graphic>
          <a:graphicData uri="http://schemas.openxmlformats.org/drawingml/2006/table">
            <a:tbl>
              <a:tblPr firstRow="1" firstCol="1" bandRow="1">
                <a:tableStyleId>{F5AB1C69-6EDB-4FF4-983F-18BD219EF322}</a:tableStyleId>
              </a:tblPr>
              <a:tblGrid>
                <a:gridCol w="1812070"/>
                <a:gridCol w="2082839"/>
                <a:gridCol w="1217659"/>
              </a:tblGrid>
              <a:tr h="400050">
                <a:tc>
                  <a:txBody>
                    <a:bodyPr/>
                    <a:lstStyle/>
                    <a:p>
                      <a:pPr algn="ctr">
                        <a:lnSpc>
                          <a:spcPct val="200000"/>
                        </a:lnSpc>
                        <a:spcBef>
                          <a:spcPts val="1200"/>
                        </a:spcBef>
                        <a:spcAft>
                          <a:spcPts val="0"/>
                        </a:spcAft>
                      </a:pPr>
                      <a:r>
                        <a:rPr lang="es-ES" sz="1200">
                          <a:effectLst/>
                        </a:rPr>
                        <a:t>Modelos </a:t>
                      </a:r>
                      <a:endParaRPr lang="es-ES" sz="1200">
                        <a:effectLst/>
                        <a:latin typeface="Times New Roman"/>
                        <a:ea typeface="Calibri"/>
                      </a:endParaRPr>
                    </a:p>
                  </a:txBody>
                  <a:tcPr marL="44450" marR="44450" marT="0" marB="0" anchor="ctr"/>
                </a:tc>
                <a:tc>
                  <a:txBody>
                    <a:bodyPr/>
                    <a:lstStyle/>
                    <a:p>
                      <a:pPr algn="ctr">
                        <a:lnSpc>
                          <a:spcPct val="200000"/>
                        </a:lnSpc>
                        <a:spcBef>
                          <a:spcPts val="1200"/>
                        </a:spcBef>
                        <a:spcAft>
                          <a:spcPts val="0"/>
                        </a:spcAft>
                      </a:pPr>
                      <a:r>
                        <a:rPr lang="es-ES" sz="1200">
                          <a:effectLst/>
                        </a:rPr>
                        <a:t>Saldos de Caja Promedio Mensual</a:t>
                      </a:r>
                      <a:endParaRPr lang="es-ES" sz="1200">
                        <a:effectLst/>
                        <a:latin typeface="Times New Roman"/>
                        <a:ea typeface="Calibri"/>
                      </a:endParaRPr>
                    </a:p>
                  </a:txBody>
                  <a:tcPr marL="44450" marR="44450" marT="0" marB="0" anchor="ctr"/>
                </a:tc>
                <a:tc>
                  <a:txBody>
                    <a:bodyPr/>
                    <a:lstStyle/>
                    <a:p>
                      <a:pPr algn="ctr">
                        <a:lnSpc>
                          <a:spcPct val="200000"/>
                        </a:lnSpc>
                        <a:spcBef>
                          <a:spcPts val="1200"/>
                        </a:spcBef>
                        <a:spcAft>
                          <a:spcPts val="0"/>
                        </a:spcAft>
                      </a:pPr>
                      <a:r>
                        <a:rPr lang="es-ES" sz="1200">
                          <a:effectLst/>
                        </a:rPr>
                        <a:t>Relación</a:t>
                      </a:r>
                      <a:endParaRPr lang="es-ES" sz="1200">
                        <a:effectLst/>
                        <a:latin typeface="Times New Roman"/>
                        <a:ea typeface="Calibri"/>
                      </a:endParaRPr>
                    </a:p>
                  </a:txBody>
                  <a:tcPr marL="44450" marR="44450" marT="0" marB="0" anchor="ctr"/>
                </a:tc>
              </a:tr>
              <a:tr h="200025">
                <a:tc>
                  <a:txBody>
                    <a:bodyPr/>
                    <a:lstStyle/>
                    <a:p>
                      <a:pPr algn="l">
                        <a:lnSpc>
                          <a:spcPct val="200000"/>
                        </a:lnSpc>
                        <a:spcBef>
                          <a:spcPts val="1200"/>
                        </a:spcBef>
                        <a:spcAft>
                          <a:spcPts val="0"/>
                        </a:spcAft>
                      </a:pPr>
                      <a:r>
                        <a:rPr lang="es-ES" sz="1200">
                          <a:effectLst/>
                        </a:rPr>
                        <a:t>Gestión Actual</a:t>
                      </a:r>
                      <a:endParaRPr lang="es-ES" sz="120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200">
                          <a:effectLst/>
                        </a:rPr>
                        <a:t>28,5</a:t>
                      </a:r>
                      <a:endParaRPr lang="es-ES" sz="120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200">
                          <a:effectLst/>
                        </a:rPr>
                        <a:t>100%</a:t>
                      </a:r>
                      <a:endParaRPr lang="es-ES" sz="1200">
                        <a:effectLst/>
                        <a:latin typeface="Times New Roman"/>
                        <a:ea typeface="Calibri"/>
                      </a:endParaRPr>
                    </a:p>
                  </a:txBody>
                  <a:tcPr marL="44450" marR="44450" marT="0" marB="0" anchor="b"/>
                </a:tc>
              </a:tr>
              <a:tr h="200025">
                <a:tc>
                  <a:txBody>
                    <a:bodyPr/>
                    <a:lstStyle/>
                    <a:p>
                      <a:pPr algn="l">
                        <a:lnSpc>
                          <a:spcPct val="200000"/>
                        </a:lnSpc>
                        <a:spcBef>
                          <a:spcPts val="1200"/>
                        </a:spcBef>
                        <a:spcAft>
                          <a:spcPts val="0"/>
                        </a:spcAft>
                      </a:pPr>
                      <a:r>
                        <a:rPr lang="es-ES" sz="1200">
                          <a:effectLst/>
                        </a:rPr>
                        <a:t>Baumol</a:t>
                      </a:r>
                      <a:endParaRPr lang="es-ES" sz="120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200">
                          <a:effectLst/>
                        </a:rPr>
                        <a:t>61,1</a:t>
                      </a:r>
                      <a:endParaRPr lang="es-ES" sz="120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200">
                          <a:effectLst/>
                        </a:rPr>
                        <a:t>214%</a:t>
                      </a:r>
                      <a:endParaRPr lang="es-ES" sz="1200">
                        <a:effectLst/>
                        <a:latin typeface="Times New Roman"/>
                        <a:ea typeface="Calibri"/>
                      </a:endParaRPr>
                    </a:p>
                  </a:txBody>
                  <a:tcPr marL="44450" marR="44450" marT="0" marB="0" anchor="b"/>
                </a:tc>
              </a:tr>
              <a:tr h="200025">
                <a:tc>
                  <a:txBody>
                    <a:bodyPr/>
                    <a:lstStyle/>
                    <a:p>
                      <a:pPr algn="l">
                        <a:lnSpc>
                          <a:spcPct val="200000"/>
                        </a:lnSpc>
                        <a:spcBef>
                          <a:spcPts val="1200"/>
                        </a:spcBef>
                        <a:spcAft>
                          <a:spcPts val="0"/>
                        </a:spcAft>
                      </a:pPr>
                      <a:r>
                        <a:rPr lang="es-ES" sz="1200">
                          <a:effectLst/>
                        </a:rPr>
                        <a:t>Baumol Ajustado</a:t>
                      </a:r>
                      <a:endParaRPr lang="es-ES" sz="120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200">
                          <a:effectLst/>
                        </a:rPr>
                        <a:t>48,5</a:t>
                      </a:r>
                      <a:endParaRPr lang="es-ES" sz="120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200">
                          <a:effectLst/>
                        </a:rPr>
                        <a:t>170%</a:t>
                      </a:r>
                      <a:endParaRPr lang="es-ES" sz="1200">
                        <a:effectLst/>
                        <a:latin typeface="Times New Roman"/>
                        <a:ea typeface="Calibri"/>
                      </a:endParaRPr>
                    </a:p>
                  </a:txBody>
                  <a:tcPr marL="44450" marR="44450" marT="0" marB="0" anchor="b"/>
                </a:tc>
              </a:tr>
              <a:tr h="200025">
                <a:tc>
                  <a:txBody>
                    <a:bodyPr/>
                    <a:lstStyle/>
                    <a:p>
                      <a:pPr algn="l">
                        <a:lnSpc>
                          <a:spcPct val="200000"/>
                        </a:lnSpc>
                        <a:spcBef>
                          <a:spcPts val="1200"/>
                        </a:spcBef>
                        <a:spcAft>
                          <a:spcPts val="0"/>
                        </a:spcAft>
                      </a:pPr>
                      <a:r>
                        <a:rPr lang="es-ES" sz="1200">
                          <a:effectLst/>
                        </a:rPr>
                        <a:t>Baumol Mixto</a:t>
                      </a:r>
                      <a:endParaRPr lang="es-ES" sz="120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200">
                          <a:effectLst/>
                        </a:rPr>
                        <a:t>12,2</a:t>
                      </a:r>
                      <a:endParaRPr lang="es-ES" sz="120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200">
                          <a:effectLst/>
                        </a:rPr>
                        <a:t>43%</a:t>
                      </a:r>
                      <a:endParaRPr lang="es-ES" sz="1200">
                        <a:effectLst/>
                        <a:latin typeface="Times New Roman"/>
                        <a:ea typeface="Calibri"/>
                      </a:endParaRPr>
                    </a:p>
                  </a:txBody>
                  <a:tcPr marL="44450" marR="44450" marT="0" marB="0" anchor="b"/>
                </a:tc>
              </a:tr>
              <a:tr h="200025">
                <a:tc>
                  <a:txBody>
                    <a:bodyPr/>
                    <a:lstStyle/>
                    <a:p>
                      <a:pPr algn="l">
                        <a:lnSpc>
                          <a:spcPct val="200000"/>
                        </a:lnSpc>
                        <a:spcBef>
                          <a:spcPts val="1200"/>
                        </a:spcBef>
                        <a:spcAft>
                          <a:spcPts val="0"/>
                        </a:spcAft>
                      </a:pPr>
                      <a:r>
                        <a:rPr lang="es-ES" sz="1200">
                          <a:effectLst/>
                        </a:rPr>
                        <a:t>Miller y Orr</a:t>
                      </a:r>
                      <a:endParaRPr lang="es-ES" sz="120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200">
                          <a:effectLst/>
                        </a:rPr>
                        <a:t>42,2</a:t>
                      </a:r>
                      <a:endParaRPr lang="es-ES" sz="1200">
                        <a:effectLst/>
                        <a:latin typeface="Times New Roman"/>
                        <a:ea typeface="Calibri"/>
                      </a:endParaRPr>
                    </a:p>
                  </a:txBody>
                  <a:tcPr marL="44450" marR="44450" marT="0" marB="0" anchor="b"/>
                </a:tc>
                <a:tc>
                  <a:txBody>
                    <a:bodyPr/>
                    <a:lstStyle/>
                    <a:p>
                      <a:pPr algn="r">
                        <a:lnSpc>
                          <a:spcPct val="200000"/>
                        </a:lnSpc>
                        <a:spcBef>
                          <a:spcPts val="1200"/>
                        </a:spcBef>
                        <a:spcAft>
                          <a:spcPts val="0"/>
                        </a:spcAft>
                      </a:pPr>
                      <a:r>
                        <a:rPr lang="es-ES" sz="1200" dirty="0">
                          <a:effectLst/>
                        </a:rPr>
                        <a:t>148%</a:t>
                      </a:r>
                      <a:endParaRPr lang="es-ES" sz="1200" dirty="0">
                        <a:effectLst/>
                        <a:latin typeface="Times New Roman"/>
                        <a:ea typeface="Calibri"/>
                      </a:endParaRPr>
                    </a:p>
                  </a:txBody>
                  <a:tcPr marL="44450" marR="44450" marT="0" marB="0" anchor="b"/>
                </a:tc>
              </a:tr>
            </a:tbl>
          </a:graphicData>
        </a:graphic>
      </p:graphicFrame>
    </p:spTree>
    <p:extLst>
      <p:ext uri="{BB962C8B-B14F-4D97-AF65-F5344CB8AC3E}">
        <p14:creationId xmlns:p14="http://schemas.microsoft.com/office/powerpoint/2010/main" val="38634911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988840"/>
            <a:ext cx="8892480" cy="258532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S" sz="5400" b="1" dirty="0" smtClean="0">
                <a:ln>
                  <a:prstDash val="solid"/>
                </a:ln>
                <a:solidFill>
                  <a:schemeClr val="accent1">
                    <a:lumMod val="40000"/>
                    <a:lumOff val="60000"/>
                  </a:schemeClr>
                </a:solidFill>
                <a:effectLst>
                  <a:glow rad="63500">
                    <a:schemeClr val="accent1">
                      <a:satMod val="175000"/>
                      <a:alpha val="40000"/>
                    </a:schemeClr>
                  </a:glow>
                  <a:outerShdw blurRad="88000" dist="50800" dir="5040000" algn="tl">
                    <a:schemeClr val="accent4">
                      <a:tint val="80000"/>
                      <a:satMod val="250000"/>
                      <a:alpha val="45000"/>
                    </a:schemeClr>
                  </a:outerShdw>
                </a:effectLst>
              </a:rPr>
              <a:t>CAPÍTULO V: </a:t>
            </a:r>
          </a:p>
          <a:p>
            <a:pPr algn="ctr"/>
            <a:r>
              <a:rPr lang="es-ES" sz="5400" b="1" dirty="0" smtClean="0">
                <a:ln>
                  <a:prstDash val="solid"/>
                </a:ln>
                <a:solidFill>
                  <a:schemeClr val="accent1">
                    <a:lumMod val="40000"/>
                    <a:lumOff val="60000"/>
                  </a:schemeClr>
                </a:solidFill>
                <a:effectLst>
                  <a:glow rad="63500">
                    <a:schemeClr val="accent1">
                      <a:satMod val="175000"/>
                      <a:alpha val="40000"/>
                    </a:schemeClr>
                  </a:glow>
                  <a:outerShdw blurRad="88000" dist="50800" dir="5040000" algn="tl">
                    <a:schemeClr val="accent4">
                      <a:tint val="80000"/>
                      <a:satMod val="250000"/>
                      <a:alpha val="45000"/>
                    </a:schemeClr>
                  </a:outerShdw>
                </a:effectLst>
              </a:rPr>
              <a:t>CONCLUSIONES Y RECOMENDACIONES</a:t>
            </a:r>
            <a:endParaRPr lang="es-ES" sz="5400" b="1" dirty="0">
              <a:ln>
                <a:prstDash val="solid"/>
              </a:ln>
              <a:solidFill>
                <a:schemeClr val="accent1">
                  <a:lumMod val="40000"/>
                  <a:lumOff val="60000"/>
                </a:schemeClr>
              </a:solidFill>
              <a:effectLst>
                <a:glow rad="63500">
                  <a:schemeClr val="accent1">
                    <a:satMod val="175000"/>
                    <a:alpha val="40000"/>
                  </a:schemeClr>
                </a:glow>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4972876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51520" y="260648"/>
            <a:ext cx="3033456" cy="648072"/>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s-ES" sz="2800" dirty="0" smtClean="0">
                <a:latin typeface="Lucida Calligraphy" pitchFamily="66" charset="0"/>
              </a:rPr>
              <a:t>Conclusiones:</a:t>
            </a:r>
            <a:endParaRPr lang="es-ES" sz="2800" dirty="0">
              <a:latin typeface="Lucida Calligraphy" pitchFamily="66" charset="0"/>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4011983012"/>
              </p:ext>
            </p:extLst>
          </p:nvPr>
        </p:nvGraphicFramePr>
        <p:xfrm>
          <a:off x="457200" y="1071546"/>
          <a:ext cx="8686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4092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476672"/>
            <a:ext cx="3098925" cy="369332"/>
          </a:xfrm>
          <a:prstGeom prst="rect">
            <a:avLst/>
          </a:prstGeom>
        </p:spPr>
        <p:txBody>
          <a:bodyPr wrap="none">
            <a:spAutoFit/>
          </a:bodyPr>
          <a:lstStyle/>
          <a:p>
            <a:r>
              <a:rPr lang="es-ES" b="1" u="sng" dirty="0">
                <a:latin typeface="Lucida Calligraphy" pitchFamily="66" charset="0"/>
              </a:rPr>
              <a:t>Modelo de Miller y </a:t>
            </a:r>
            <a:r>
              <a:rPr lang="es-ES" b="1" u="sng" dirty="0" err="1">
                <a:latin typeface="Lucida Calligraphy" pitchFamily="66" charset="0"/>
              </a:rPr>
              <a:t>Orr</a:t>
            </a:r>
            <a:r>
              <a:rPr lang="es-ES" b="1" u="sng" dirty="0">
                <a:latin typeface="Lucida Calligraphy" pitchFamily="66" charset="0"/>
              </a:rPr>
              <a:t>.</a:t>
            </a:r>
          </a:p>
        </p:txBody>
      </p:sp>
      <p:sp>
        <p:nvSpPr>
          <p:cNvPr id="44034" name="Rectangle 2"/>
          <p:cNvSpPr>
            <a:spLocks noChangeArrowheads="1"/>
          </p:cNvSpPr>
          <p:nvPr/>
        </p:nvSpPr>
        <p:spPr bwMode="auto">
          <a:xfrm>
            <a:off x="5356139" y="3074036"/>
            <a:ext cx="3456384" cy="52322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bg2"/>
                </a:solidFill>
                <a:effectLst/>
                <a:ea typeface="Calibri" pitchFamily="34" charset="0"/>
                <a:cs typeface="Times New Roman" pitchFamily="18" charset="0"/>
              </a:rPr>
              <a:t>Dado L, que es definido por la empresa, El modelo Miller-</a:t>
            </a:r>
            <a:r>
              <a:rPr kumimoji="0" lang="es-ES" sz="1400" b="0" i="0" u="none" strike="noStrike" cap="none" normalizeH="0" baseline="0" dirty="0" err="1" smtClean="0">
                <a:ln>
                  <a:noFill/>
                </a:ln>
                <a:solidFill>
                  <a:schemeClr val="bg2"/>
                </a:solidFill>
                <a:effectLst/>
                <a:ea typeface="Calibri" pitchFamily="34" charset="0"/>
                <a:cs typeface="Times New Roman" pitchFamily="18" charset="0"/>
              </a:rPr>
              <a:t>Orr</a:t>
            </a:r>
            <a:r>
              <a:rPr kumimoji="0" lang="es-ES" sz="1400" b="0" i="0" u="none" strike="noStrike" cap="none" normalizeH="0" baseline="0" dirty="0" smtClean="0">
                <a:ln>
                  <a:noFill/>
                </a:ln>
                <a:solidFill>
                  <a:schemeClr val="bg2"/>
                </a:solidFill>
                <a:effectLst/>
                <a:ea typeface="Calibri" pitchFamily="34" charset="0"/>
                <a:cs typeface="Times New Roman" pitchFamily="18" charset="0"/>
              </a:rPr>
              <a:t> resuelve Z y H:</a:t>
            </a:r>
            <a:endParaRPr kumimoji="0" lang="es-ES" sz="2000" b="0" i="0" u="none" strike="noStrike" cap="none" normalizeH="0" baseline="0" dirty="0" smtClean="0">
              <a:ln>
                <a:noFill/>
              </a:ln>
              <a:solidFill>
                <a:schemeClr val="bg2"/>
              </a:solidFill>
              <a:effectLst/>
            </a:endParaRPr>
          </a:p>
        </p:txBody>
      </p:sp>
      <p:pic>
        <p:nvPicPr>
          <p:cNvPr id="44033" name="Imagen 38"/>
          <p:cNvPicPr>
            <a:picLocks noChangeAspect="1" noChangeArrowheads="1"/>
          </p:cNvPicPr>
          <p:nvPr/>
        </p:nvPicPr>
        <p:blipFill>
          <a:blip r:embed="rId2" cstate="print"/>
          <a:srcRect/>
          <a:stretch>
            <a:fillRect/>
          </a:stretch>
        </p:blipFill>
        <p:spPr bwMode="auto">
          <a:xfrm>
            <a:off x="5402573" y="3802131"/>
            <a:ext cx="3409950" cy="590550"/>
          </a:xfrm>
          <a:prstGeom prst="rect">
            <a:avLst/>
          </a:prstGeom>
        </p:spPr>
        <p:style>
          <a:lnRef idx="2">
            <a:schemeClr val="accent1"/>
          </a:lnRef>
          <a:fillRef idx="1">
            <a:schemeClr val="lt1"/>
          </a:fillRef>
          <a:effectRef idx="0">
            <a:schemeClr val="accent1"/>
          </a:effectRef>
          <a:fontRef idx="minor">
            <a:schemeClr val="dk1"/>
          </a:fontRef>
        </p:style>
      </p:pic>
      <p:sp>
        <p:nvSpPr>
          <p:cNvPr id="44035" name="Rectangle 3"/>
          <p:cNvSpPr>
            <a:spLocks noChangeArrowheads="1"/>
          </p:cNvSpPr>
          <p:nvPr/>
        </p:nvSpPr>
        <p:spPr bwMode="auto">
          <a:xfrm>
            <a:off x="0" y="1047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pic>
        <p:nvPicPr>
          <p:cNvPr id="9" name="8 Imagen"/>
          <p:cNvPicPr/>
          <p:nvPr/>
        </p:nvPicPr>
        <p:blipFill>
          <a:blip r:embed="rId3" cstate="print"/>
          <a:srcRect/>
          <a:stretch>
            <a:fillRect/>
          </a:stretch>
        </p:blipFill>
        <p:spPr bwMode="auto">
          <a:xfrm>
            <a:off x="6072514" y="4635016"/>
            <a:ext cx="2023634" cy="623116"/>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44038" name="Rectangle 6"/>
          <p:cNvSpPr>
            <a:spLocks noChangeArrowheads="1"/>
          </p:cNvSpPr>
          <p:nvPr/>
        </p:nvSpPr>
        <p:spPr bwMode="auto">
          <a:xfrm>
            <a:off x="0" y="1000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44039" name="Rectangle 7"/>
          <p:cNvSpPr>
            <a:spLocks noChangeArrowheads="1"/>
          </p:cNvSpPr>
          <p:nvPr/>
        </p:nvSpPr>
        <p:spPr bwMode="auto">
          <a:xfrm>
            <a:off x="5235340" y="1484784"/>
            <a:ext cx="3744416" cy="101566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ts val="1200"/>
              </a:lnSpc>
              <a:spcBef>
                <a:spcPct val="0"/>
              </a:spcBef>
              <a:spcAft>
                <a:spcPct val="0"/>
              </a:spcAft>
              <a:buClrTx/>
              <a:buSzTx/>
              <a:buFontTx/>
              <a:buNone/>
              <a:tabLst/>
            </a:pPr>
            <a:r>
              <a:rPr kumimoji="0" lang="es-ES" sz="1200" b="0" i="0" u="none" strike="noStrike" cap="none" normalizeH="0" baseline="0" dirty="0" smtClean="0">
                <a:ln>
                  <a:noFill/>
                </a:ln>
                <a:solidFill>
                  <a:schemeClr val="bg2"/>
                </a:solidFill>
                <a:effectLst/>
                <a:ea typeface="Calibri" pitchFamily="34" charset="0"/>
                <a:cs typeface="Times New Roman" pitchFamily="18" charset="0"/>
              </a:rPr>
              <a:t>Límite superior  </a:t>
            </a:r>
            <a:r>
              <a:rPr lang="es-ES" sz="1200" dirty="0" smtClean="0">
                <a:solidFill>
                  <a:schemeClr val="bg2"/>
                </a:solidFill>
                <a:ea typeface="Calibri" pitchFamily="34" charset="0"/>
                <a:cs typeface="Times New Roman" pitchFamily="18" charset="0"/>
              </a:rPr>
              <a:t>(H) </a:t>
            </a:r>
            <a:endParaRPr kumimoji="0" lang="es-ES" sz="1200" b="0" i="0" u="none" strike="noStrike" cap="none" normalizeH="0" baseline="0" dirty="0" smtClean="0">
              <a:ln>
                <a:noFill/>
              </a:ln>
              <a:solidFill>
                <a:schemeClr val="bg2"/>
              </a:solidFill>
              <a:effectLst/>
              <a:ea typeface="Calibri" pitchFamily="34" charset="0"/>
              <a:cs typeface="Times New Roman" pitchFamily="18" charset="0"/>
            </a:endParaRPr>
          </a:p>
          <a:p>
            <a:pPr marL="0" marR="0" lvl="0" indent="0" algn="just" defTabSz="914400" rtl="0" eaLnBrk="1" fontAlgn="base" latinLnBrk="0" hangingPunct="1">
              <a:lnSpc>
                <a:spcPts val="1200"/>
              </a:lnSpc>
              <a:spcBef>
                <a:spcPct val="0"/>
              </a:spcBef>
              <a:spcAft>
                <a:spcPct val="0"/>
              </a:spcAft>
              <a:buClrTx/>
              <a:buSzTx/>
              <a:buFontTx/>
              <a:buNone/>
              <a:tabLst/>
            </a:pPr>
            <a:endParaRPr lang="es-ES" sz="1200" dirty="0">
              <a:solidFill>
                <a:schemeClr val="bg2"/>
              </a:solidFill>
              <a:ea typeface="Calibri" pitchFamily="34" charset="0"/>
              <a:cs typeface="Times New Roman" pitchFamily="18" charset="0"/>
            </a:endParaRPr>
          </a:p>
          <a:p>
            <a:pPr marL="0" marR="0" lvl="0" indent="0" algn="just" defTabSz="914400" rtl="0" eaLnBrk="1" fontAlgn="base" latinLnBrk="0" hangingPunct="1">
              <a:lnSpc>
                <a:spcPts val="1200"/>
              </a:lnSpc>
              <a:spcBef>
                <a:spcPct val="0"/>
              </a:spcBef>
              <a:spcAft>
                <a:spcPct val="0"/>
              </a:spcAft>
              <a:buClrTx/>
              <a:buSzTx/>
              <a:buFontTx/>
              <a:buNone/>
              <a:tabLst/>
            </a:pPr>
            <a:r>
              <a:rPr kumimoji="0" lang="es-ES" sz="1200" b="0" i="0" u="none" strike="noStrike" cap="none" normalizeH="0" baseline="0" dirty="0" smtClean="0">
                <a:ln>
                  <a:noFill/>
                </a:ln>
                <a:solidFill>
                  <a:schemeClr val="bg2"/>
                </a:solidFill>
                <a:effectLst/>
                <a:ea typeface="Calibri" pitchFamily="34" charset="0"/>
                <a:cs typeface="Times New Roman" pitchFamily="18" charset="0"/>
              </a:rPr>
              <a:t>Límite inferior </a:t>
            </a:r>
            <a:r>
              <a:rPr lang="es-ES" sz="1200" dirty="0">
                <a:solidFill>
                  <a:schemeClr val="bg2"/>
                </a:solidFill>
                <a:ea typeface="Calibri" pitchFamily="34" charset="0"/>
                <a:cs typeface="Times New Roman" pitchFamily="18" charset="0"/>
              </a:rPr>
              <a:t> </a:t>
            </a:r>
            <a:r>
              <a:rPr lang="es-ES" sz="1200" dirty="0" smtClean="0">
                <a:solidFill>
                  <a:schemeClr val="bg2"/>
                </a:solidFill>
                <a:ea typeface="Calibri" pitchFamily="34" charset="0"/>
                <a:cs typeface="Times New Roman" pitchFamily="18" charset="0"/>
              </a:rPr>
              <a:t>  </a:t>
            </a:r>
            <a:r>
              <a:rPr kumimoji="0" lang="es-ES" sz="1200" b="0" i="0" u="none" strike="noStrike" cap="none" normalizeH="0" baseline="0" dirty="0" smtClean="0">
                <a:ln>
                  <a:noFill/>
                </a:ln>
                <a:solidFill>
                  <a:schemeClr val="bg2"/>
                </a:solidFill>
                <a:effectLst/>
                <a:ea typeface="Calibri" pitchFamily="34" charset="0"/>
                <a:cs typeface="Times New Roman" pitchFamily="18" charset="0"/>
              </a:rPr>
              <a:t>(L)	</a:t>
            </a:r>
            <a:r>
              <a:rPr kumimoji="0" lang="es-ES" sz="1200" b="0" i="0" u="none" strike="noStrike" cap="none" normalizeH="0" baseline="0" dirty="0" smtClean="0">
                <a:ln>
                  <a:noFill/>
                </a:ln>
                <a:solidFill>
                  <a:schemeClr val="bg2"/>
                </a:solidFill>
                <a:effectLst/>
                <a:ea typeface="Calibri" pitchFamily="34" charset="0"/>
                <a:cs typeface="Times New Roman" pitchFamily="18" charset="0"/>
                <a:sym typeface="Wingdings" pitchFamily="2" charset="2"/>
              </a:rPr>
              <a:t></a:t>
            </a:r>
            <a:r>
              <a:rPr kumimoji="0" lang="es-ES" sz="1200" b="0" i="0" u="none" strike="noStrike" cap="none" normalizeH="0" baseline="0" dirty="0" smtClean="0">
                <a:ln>
                  <a:noFill/>
                </a:ln>
                <a:solidFill>
                  <a:schemeClr val="bg2"/>
                </a:solidFill>
                <a:effectLst/>
                <a:ea typeface="Calibri" pitchFamily="34" charset="0"/>
                <a:cs typeface="Times New Roman" pitchFamily="18" charset="0"/>
              </a:rPr>
              <a:t> saldo mínimo de caja</a:t>
            </a:r>
          </a:p>
          <a:p>
            <a:pPr marL="0" marR="0" lvl="0" indent="0" algn="just" defTabSz="914400" rtl="0" eaLnBrk="1" fontAlgn="base" latinLnBrk="0" hangingPunct="1">
              <a:lnSpc>
                <a:spcPts val="1200"/>
              </a:lnSpc>
              <a:spcBef>
                <a:spcPct val="0"/>
              </a:spcBef>
              <a:spcAft>
                <a:spcPct val="0"/>
              </a:spcAft>
              <a:buClrTx/>
              <a:buSzTx/>
              <a:buFontTx/>
              <a:buNone/>
              <a:tabLst/>
            </a:pPr>
            <a:endParaRPr kumimoji="0" lang="es-ES" sz="1200" b="0" i="0" u="none" strike="noStrike" cap="none" normalizeH="0" baseline="0" dirty="0" smtClean="0">
              <a:ln>
                <a:noFill/>
              </a:ln>
              <a:solidFill>
                <a:schemeClr val="bg2"/>
              </a:solidFill>
              <a:effectLst/>
            </a:endParaRPr>
          </a:p>
          <a:p>
            <a:pPr marL="0" marR="0" lvl="0" indent="0" algn="just" defTabSz="914400" rtl="0" eaLnBrk="1" fontAlgn="base" latinLnBrk="0" hangingPunct="1">
              <a:lnSpc>
                <a:spcPts val="1200"/>
              </a:lnSpc>
              <a:spcBef>
                <a:spcPct val="0"/>
              </a:spcBef>
              <a:spcAft>
                <a:spcPct val="0"/>
              </a:spcAft>
              <a:buClrTx/>
              <a:buSzTx/>
              <a:buFontTx/>
              <a:buNone/>
              <a:tabLst/>
            </a:pPr>
            <a:r>
              <a:rPr lang="es-ES" sz="1200" dirty="0" smtClean="0">
                <a:solidFill>
                  <a:schemeClr val="bg2"/>
                </a:solidFill>
              </a:rPr>
              <a:t>Punto de Retorno (Z)	</a:t>
            </a:r>
            <a:r>
              <a:rPr lang="es-ES" sz="1200" dirty="0" smtClean="0">
                <a:solidFill>
                  <a:schemeClr val="bg2"/>
                </a:solidFill>
                <a:sym typeface="Wingdings" pitchFamily="2" charset="2"/>
              </a:rPr>
              <a:t> Saldo de efectivo </a:t>
            </a:r>
          </a:p>
          <a:p>
            <a:pPr marL="0" marR="0" lvl="0" indent="0" algn="just" defTabSz="914400" rtl="0" eaLnBrk="1" fontAlgn="base" latinLnBrk="0" hangingPunct="1">
              <a:lnSpc>
                <a:spcPts val="1200"/>
              </a:lnSpc>
              <a:spcBef>
                <a:spcPct val="0"/>
              </a:spcBef>
              <a:spcAft>
                <a:spcPct val="0"/>
              </a:spcAft>
              <a:buClrTx/>
              <a:buSzTx/>
              <a:buFontTx/>
              <a:buNone/>
              <a:tabLst/>
            </a:pPr>
            <a:r>
              <a:rPr lang="es-ES" sz="1200" dirty="0">
                <a:solidFill>
                  <a:schemeClr val="bg2"/>
                </a:solidFill>
                <a:sym typeface="Wingdings" pitchFamily="2" charset="2"/>
              </a:rPr>
              <a:t>	</a:t>
            </a:r>
            <a:r>
              <a:rPr lang="es-ES" sz="1200" dirty="0" smtClean="0">
                <a:solidFill>
                  <a:schemeClr val="bg2"/>
                </a:solidFill>
                <a:sym typeface="Wingdings" pitchFamily="2" charset="2"/>
              </a:rPr>
              <a:t>	     Fijado como meta</a:t>
            </a:r>
            <a:endParaRPr kumimoji="0" lang="es-ES" sz="1200" b="0" i="0" u="none" strike="noStrike" cap="none" normalizeH="0" baseline="0" dirty="0" smtClean="0">
              <a:ln>
                <a:noFill/>
              </a:ln>
              <a:solidFill>
                <a:schemeClr val="bg2"/>
              </a:solidFill>
              <a:effectLst/>
            </a:endParaRPr>
          </a:p>
        </p:txBody>
      </p:sp>
      <p:pic>
        <p:nvPicPr>
          <p:cNvPr id="12" name="11 Imagen" descr="C:\Users\KAREN\Documents\Pictures\Captura2.PNG"/>
          <p:cNvPicPr/>
          <p:nvPr/>
        </p:nvPicPr>
        <p:blipFill>
          <a:blip r:embed="rId4">
            <a:extLst>
              <a:ext uri="{28A0092B-C50C-407E-A947-70E740481C1C}">
                <a14:useLocalDpi xmlns:a14="http://schemas.microsoft.com/office/drawing/2010/main" val="0"/>
              </a:ext>
            </a:extLst>
          </a:blip>
          <a:srcRect/>
          <a:stretch>
            <a:fillRect/>
          </a:stretch>
        </p:blipFill>
        <p:spPr bwMode="auto">
          <a:xfrm>
            <a:off x="566724" y="1047750"/>
            <a:ext cx="4005276" cy="2262185"/>
          </a:xfrm>
          <a:prstGeom prst="rect">
            <a:avLst/>
          </a:prstGeom>
          <a:ln/>
        </p:spPr>
        <p:style>
          <a:lnRef idx="2">
            <a:schemeClr val="accent1"/>
          </a:lnRef>
          <a:fillRef idx="1">
            <a:schemeClr val="lt1"/>
          </a:fillRef>
          <a:effectRef idx="0">
            <a:schemeClr val="accent1"/>
          </a:effectRef>
          <a:fontRef idx="minor">
            <a:schemeClr val="dk1"/>
          </a:fontRef>
        </p:style>
      </p:pic>
      <p:sp>
        <p:nvSpPr>
          <p:cNvPr id="10" name="9 CuadroTexto"/>
          <p:cNvSpPr txBox="1"/>
          <p:nvPr/>
        </p:nvSpPr>
        <p:spPr>
          <a:xfrm>
            <a:off x="401897" y="3834191"/>
            <a:ext cx="4608512"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lnSpc>
                <a:spcPct val="150000"/>
              </a:lnSpc>
            </a:pPr>
            <a:r>
              <a:rPr lang="es-EC" sz="1400" dirty="0" smtClean="0">
                <a:solidFill>
                  <a:schemeClr val="bg1"/>
                </a:solidFill>
                <a:latin typeface="Lucida Calligraphy" pitchFamily="66" charset="0"/>
              </a:rPr>
              <a:t>El modelo define un nivel de efectivo óptimo, alrededor del cual debe moverse el saldo de caja y sin salirse de los límites superior e inferior, a fin de evitar situaciones de exceso de liquidez o de riesgo de iliquidez, respectivamente.</a:t>
            </a:r>
            <a:endParaRPr lang="es-EC" sz="1400" dirty="0">
              <a:solidFill>
                <a:schemeClr val="bg1"/>
              </a:solidFill>
              <a:latin typeface="Lucida Calligraphy" pitchFamily="66" charset="0"/>
            </a:endParaRPr>
          </a:p>
        </p:txBody>
      </p:sp>
    </p:spTree>
    <p:extLst>
      <p:ext uri="{BB962C8B-B14F-4D97-AF65-F5344CB8AC3E}">
        <p14:creationId xmlns:p14="http://schemas.microsoft.com/office/powerpoint/2010/main" val="2942737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806383948"/>
              </p:ext>
            </p:extLst>
          </p:nvPr>
        </p:nvGraphicFramePr>
        <p:xfrm>
          <a:off x="457200" y="1600200"/>
          <a:ext cx="829126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lstStyle/>
          <a:p>
            <a:endParaRPr lang="es-ES"/>
          </a:p>
        </p:txBody>
      </p:sp>
    </p:spTree>
    <p:extLst>
      <p:ext uri="{BB962C8B-B14F-4D97-AF65-F5344CB8AC3E}">
        <p14:creationId xmlns:p14="http://schemas.microsoft.com/office/powerpoint/2010/main" val="36091720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61811"/>
              </p:ext>
            </p:extLst>
          </p:nvPr>
        </p:nvGraphicFramePr>
        <p:xfrm>
          <a:off x="642910" y="1600200"/>
          <a:ext cx="785921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1 Título"/>
          <p:cNvSpPr txBox="1">
            <a:spLocks/>
          </p:cNvSpPr>
          <p:nvPr/>
        </p:nvSpPr>
        <p:spPr>
          <a:xfrm>
            <a:off x="395536" y="332656"/>
            <a:ext cx="4248472" cy="778098"/>
          </a:xfrm>
          <a:prstGeom prst="rect">
            <a:avLst/>
          </a:prstGeom>
        </p:spPr>
        <p:style>
          <a:lnRef idx="1">
            <a:schemeClr val="accent6"/>
          </a:lnRef>
          <a:fillRef idx="2">
            <a:schemeClr val="accent6"/>
          </a:fillRef>
          <a:effectRef idx="1">
            <a:schemeClr val="accent6"/>
          </a:effectRef>
          <a:fontRef idx="minor">
            <a:schemeClr val="dk1"/>
          </a:fontRef>
        </p:style>
        <p:txBody>
          <a:bodyPr vert="horz" lIns="45720" rIns="45720" anchor="ctr">
            <a:noAutofit/>
          </a:bodyPr>
          <a:lstStyle>
            <a:lvl1pPr algn="l" rtl="0" eaLnBrk="1" latinLnBrk="0" hangingPunct="1">
              <a:spcBef>
                <a:spcPct val="0"/>
              </a:spcBef>
              <a:buNone/>
              <a:defRPr kumimoji="0" sz="4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s-ES" sz="3200" dirty="0" smtClean="0">
                <a:latin typeface="Lucida Calligraphy" pitchFamily="66" charset="0"/>
              </a:rPr>
              <a:t>Recomendaciones:</a:t>
            </a:r>
            <a:endParaRPr lang="es-ES" sz="3200" dirty="0">
              <a:latin typeface="Lucida Calligraphy" pitchFamily="66" charset="0"/>
            </a:endParaRPr>
          </a:p>
        </p:txBody>
      </p:sp>
    </p:spTree>
    <p:extLst>
      <p:ext uri="{BB962C8B-B14F-4D97-AF65-F5344CB8AC3E}">
        <p14:creationId xmlns:p14="http://schemas.microsoft.com/office/powerpoint/2010/main" val="7504047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3047867230"/>
              </p:ext>
            </p:extLst>
          </p:nvPr>
        </p:nvGraphicFramePr>
        <p:xfrm>
          <a:off x="467544" y="908720"/>
          <a:ext cx="8388424" cy="4886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9673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es-ES" dirty="0" smtClean="0"/>
              <a:t>Diferencias y Similitudes de los Modelos </a:t>
            </a:r>
            <a:r>
              <a:rPr lang="es-ES" dirty="0" err="1" smtClean="0"/>
              <a:t>Baumol</a:t>
            </a:r>
            <a:r>
              <a:rPr lang="es-ES" dirty="0" smtClean="0"/>
              <a:t> vs. Miller y </a:t>
            </a:r>
            <a:r>
              <a:rPr lang="es-ES" dirty="0" err="1" smtClean="0"/>
              <a:t>Orr</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990918105"/>
              </p:ext>
            </p:extLst>
          </p:nvPr>
        </p:nvGraphicFramePr>
        <p:xfrm>
          <a:off x="323528" y="1556792"/>
          <a:ext cx="8424936" cy="5120640"/>
        </p:xfrm>
        <a:graphic>
          <a:graphicData uri="http://schemas.openxmlformats.org/drawingml/2006/table">
            <a:tbl>
              <a:tblPr firstRow="1" firstCol="1" bandRow="1">
                <a:tableStyleId>{1FECB4D8-DB02-4DC6-A0A2-4F2EBAE1DC90}</a:tableStyleId>
              </a:tblPr>
              <a:tblGrid>
                <a:gridCol w="1288958"/>
                <a:gridCol w="3567989"/>
                <a:gridCol w="3567989"/>
              </a:tblGrid>
              <a:tr h="210690">
                <a:tc>
                  <a:txBody>
                    <a:bodyPr/>
                    <a:lstStyle/>
                    <a:p>
                      <a:endParaRPr lang="es-ES" sz="1400" dirty="0">
                        <a:effectLst/>
                        <a:latin typeface="Calibri"/>
                      </a:endParaRPr>
                    </a:p>
                  </a:txBody>
                  <a:tcPr marL="20371" marR="20371" marT="0" marB="0" anchor="b"/>
                </a:tc>
                <a:tc>
                  <a:txBody>
                    <a:bodyPr/>
                    <a:lstStyle/>
                    <a:p>
                      <a:pPr algn="ctr">
                        <a:lnSpc>
                          <a:spcPct val="200000"/>
                        </a:lnSpc>
                        <a:spcBef>
                          <a:spcPts val="1200"/>
                        </a:spcBef>
                        <a:spcAft>
                          <a:spcPts val="0"/>
                        </a:spcAft>
                      </a:pPr>
                      <a:r>
                        <a:rPr lang="es-ES" sz="1400">
                          <a:effectLst/>
                        </a:rPr>
                        <a:t>Modelo de Baumol</a:t>
                      </a:r>
                      <a:endParaRPr lang="es-ES" sz="1400">
                        <a:effectLst/>
                        <a:latin typeface="Times New Roman"/>
                        <a:ea typeface="Calibri"/>
                      </a:endParaRPr>
                    </a:p>
                  </a:txBody>
                  <a:tcPr marL="20371" marR="20371" marT="0" marB="0" anchor="b"/>
                </a:tc>
                <a:tc>
                  <a:txBody>
                    <a:bodyPr/>
                    <a:lstStyle/>
                    <a:p>
                      <a:pPr algn="ctr">
                        <a:lnSpc>
                          <a:spcPct val="200000"/>
                        </a:lnSpc>
                        <a:spcBef>
                          <a:spcPts val="1200"/>
                        </a:spcBef>
                        <a:spcAft>
                          <a:spcPts val="0"/>
                        </a:spcAft>
                      </a:pPr>
                      <a:r>
                        <a:rPr lang="es-ES" sz="1400">
                          <a:effectLst/>
                        </a:rPr>
                        <a:t>Modelo de Miller y Orr</a:t>
                      </a:r>
                      <a:endParaRPr lang="es-ES" sz="1400">
                        <a:effectLst/>
                        <a:latin typeface="Times New Roman"/>
                        <a:ea typeface="Calibri"/>
                      </a:endParaRPr>
                    </a:p>
                  </a:txBody>
                  <a:tcPr marL="20371" marR="20371" marT="0" marB="0" anchor="b"/>
                </a:tc>
              </a:tr>
              <a:tr h="1685521">
                <a:tc>
                  <a:txBody>
                    <a:bodyPr/>
                    <a:lstStyle/>
                    <a:p>
                      <a:pPr algn="ctr">
                        <a:lnSpc>
                          <a:spcPct val="200000"/>
                        </a:lnSpc>
                        <a:spcBef>
                          <a:spcPts val="1200"/>
                        </a:spcBef>
                        <a:spcAft>
                          <a:spcPts val="0"/>
                        </a:spcAft>
                      </a:pPr>
                      <a:r>
                        <a:rPr lang="es-ES" sz="1400">
                          <a:effectLst/>
                        </a:rPr>
                        <a:t>Flujos de Efectivo</a:t>
                      </a:r>
                      <a:endParaRPr lang="es-ES" sz="1400">
                        <a:effectLst/>
                        <a:latin typeface="Times New Roman"/>
                        <a:ea typeface="Calibri"/>
                      </a:endParaRPr>
                    </a:p>
                  </a:txBody>
                  <a:tcPr marL="20371" marR="20371" marT="0" marB="0" anchor="ctr"/>
                </a:tc>
                <a:tc>
                  <a:txBody>
                    <a:bodyPr/>
                    <a:lstStyle/>
                    <a:p>
                      <a:pPr algn="l">
                        <a:lnSpc>
                          <a:spcPct val="200000"/>
                        </a:lnSpc>
                        <a:spcBef>
                          <a:spcPts val="1200"/>
                        </a:spcBef>
                        <a:spcAft>
                          <a:spcPts val="0"/>
                        </a:spcAft>
                      </a:pPr>
                      <a:r>
                        <a:rPr lang="es-ES" sz="1400" dirty="0">
                          <a:effectLst/>
                        </a:rPr>
                        <a:t>Este modelo considera desembolsos de dinero </a:t>
                      </a:r>
                      <a:r>
                        <a:rPr lang="es-ES" sz="1400" dirty="0" smtClean="0">
                          <a:effectLst/>
                        </a:rPr>
                        <a:t> </a:t>
                      </a:r>
                      <a:r>
                        <a:rPr lang="es-ES" sz="1400" dirty="0">
                          <a:effectLst/>
                        </a:rPr>
                        <a:t>continuos durante el periodo de análisis, y que no hay entradas de dinero a lo largo del periodo, por lo que de acuerdo al estudio realizado las pensiones del ISSFA son previsibles y estacionarias y se ajusta más a este modelo.</a:t>
                      </a:r>
                      <a:endParaRPr lang="es-ES" sz="1400" dirty="0">
                        <a:effectLst/>
                        <a:latin typeface="Times New Roman"/>
                        <a:ea typeface="Calibri"/>
                      </a:endParaRPr>
                    </a:p>
                  </a:txBody>
                  <a:tcPr marL="20371" marR="20371" marT="0" marB="0"/>
                </a:tc>
                <a:tc>
                  <a:txBody>
                    <a:bodyPr/>
                    <a:lstStyle/>
                    <a:p>
                      <a:pPr algn="l">
                        <a:lnSpc>
                          <a:spcPct val="200000"/>
                        </a:lnSpc>
                        <a:spcBef>
                          <a:spcPts val="1200"/>
                        </a:spcBef>
                        <a:spcAft>
                          <a:spcPts val="0"/>
                        </a:spcAft>
                      </a:pPr>
                      <a:r>
                        <a:rPr lang="es-ES" sz="1400" dirty="0">
                          <a:effectLst/>
                        </a:rPr>
                        <a:t>Este modelo considera los flujos netos de efectivo aleatorios (ingresos menos egresos), que se apega más a los movimientos de dinero de la institución, que en esta tesis está aplicado a todos los ingresos y egresos, a excepción de las pensiones.</a:t>
                      </a:r>
                      <a:endParaRPr lang="es-ES" sz="1400" dirty="0">
                        <a:effectLst/>
                        <a:latin typeface="Times New Roman"/>
                        <a:ea typeface="Calibri"/>
                      </a:endParaRPr>
                    </a:p>
                  </a:txBody>
                  <a:tcPr marL="20371" marR="20371" marT="0" marB="0"/>
                </a:tc>
              </a:tr>
              <a:tr h="1053450">
                <a:tc>
                  <a:txBody>
                    <a:bodyPr/>
                    <a:lstStyle/>
                    <a:p>
                      <a:pPr algn="ctr">
                        <a:lnSpc>
                          <a:spcPct val="200000"/>
                        </a:lnSpc>
                        <a:spcBef>
                          <a:spcPts val="1200"/>
                        </a:spcBef>
                        <a:spcAft>
                          <a:spcPts val="0"/>
                        </a:spcAft>
                      </a:pPr>
                      <a:r>
                        <a:rPr lang="es-ES" sz="1400" dirty="0">
                          <a:effectLst/>
                        </a:rPr>
                        <a:t>Costo Fijo (F)</a:t>
                      </a:r>
                      <a:endParaRPr lang="es-ES" sz="1400" dirty="0">
                        <a:effectLst/>
                        <a:latin typeface="Times New Roman"/>
                        <a:ea typeface="Calibri"/>
                      </a:endParaRPr>
                    </a:p>
                  </a:txBody>
                  <a:tcPr marL="20371" marR="20371" marT="0" marB="0" anchor="ctr"/>
                </a:tc>
                <a:tc>
                  <a:txBody>
                    <a:bodyPr/>
                    <a:lstStyle/>
                    <a:p>
                      <a:pPr algn="l">
                        <a:lnSpc>
                          <a:spcPct val="200000"/>
                        </a:lnSpc>
                        <a:spcBef>
                          <a:spcPts val="1200"/>
                        </a:spcBef>
                        <a:spcAft>
                          <a:spcPts val="0"/>
                        </a:spcAft>
                      </a:pPr>
                      <a:r>
                        <a:rPr lang="es-ES" sz="1400" dirty="0">
                          <a:effectLst/>
                        </a:rPr>
                        <a:t>El costo por hacer la reposición del  dinero, que incluyen costos por salarios, materiales ocupados, y costos de transacción es fijo durante el periodo analizado.</a:t>
                      </a:r>
                      <a:endParaRPr lang="es-ES" sz="1400" dirty="0">
                        <a:effectLst/>
                        <a:latin typeface="Times New Roman"/>
                        <a:ea typeface="Calibri"/>
                      </a:endParaRPr>
                    </a:p>
                  </a:txBody>
                  <a:tcPr marL="20371" marR="20371" marT="0" marB="0" anchor="b"/>
                </a:tc>
                <a:tc>
                  <a:txBody>
                    <a:bodyPr/>
                    <a:lstStyle/>
                    <a:p>
                      <a:pPr algn="l">
                        <a:lnSpc>
                          <a:spcPct val="200000"/>
                        </a:lnSpc>
                        <a:spcBef>
                          <a:spcPts val="1200"/>
                        </a:spcBef>
                        <a:spcAft>
                          <a:spcPts val="0"/>
                        </a:spcAft>
                      </a:pPr>
                      <a:r>
                        <a:rPr lang="es-ES" sz="1400" dirty="0">
                          <a:effectLst/>
                        </a:rPr>
                        <a:t>El costo por hacer la reposición del  dinero, que incluyen costos por salarios, materiales ocupados, y costos de transacción es fijo durante el periodo analizado.</a:t>
                      </a:r>
                      <a:endParaRPr lang="es-ES" sz="1400" dirty="0">
                        <a:effectLst/>
                        <a:latin typeface="Times New Roman"/>
                        <a:ea typeface="Calibri"/>
                      </a:endParaRPr>
                    </a:p>
                  </a:txBody>
                  <a:tcPr marL="20371" marR="20371" marT="0" marB="0" anchor="b"/>
                </a:tc>
              </a:tr>
            </a:tbl>
          </a:graphicData>
        </a:graphic>
      </p:graphicFrame>
    </p:spTree>
    <p:extLst>
      <p:ext uri="{BB962C8B-B14F-4D97-AF65-F5344CB8AC3E}">
        <p14:creationId xmlns:p14="http://schemas.microsoft.com/office/powerpoint/2010/main" val="1995714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94456964"/>
              </p:ext>
            </p:extLst>
          </p:nvPr>
        </p:nvGraphicFramePr>
        <p:xfrm>
          <a:off x="467544" y="980728"/>
          <a:ext cx="8424936" cy="4693920"/>
        </p:xfrm>
        <a:graphic>
          <a:graphicData uri="http://schemas.openxmlformats.org/drawingml/2006/table">
            <a:tbl>
              <a:tblPr firstRow="1" firstCol="1" bandRow="1">
                <a:tableStyleId>{1FECB4D8-DB02-4DC6-A0A2-4F2EBAE1DC90}</a:tableStyleId>
              </a:tblPr>
              <a:tblGrid>
                <a:gridCol w="1288958"/>
                <a:gridCol w="3567989"/>
                <a:gridCol w="3567989"/>
              </a:tblGrid>
              <a:tr h="842761">
                <a:tc>
                  <a:txBody>
                    <a:bodyPr/>
                    <a:lstStyle/>
                    <a:p>
                      <a:pPr algn="ctr">
                        <a:lnSpc>
                          <a:spcPct val="200000"/>
                        </a:lnSpc>
                        <a:spcBef>
                          <a:spcPts val="1200"/>
                        </a:spcBef>
                        <a:spcAft>
                          <a:spcPts val="0"/>
                        </a:spcAft>
                      </a:pPr>
                      <a:r>
                        <a:rPr lang="es-ES" sz="1400" dirty="0">
                          <a:effectLst/>
                        </a:rPr>
                        <a:t>Tasa De Interés </a:t>
                      </a:r>
                    </a:p>
                    <a:p>
                      <a:pPr algn="ctr">
                        <a:lnSpc>
                          <a:spcPct val="200000"/>
                        </a:lnSpc>
                        <a:spcBef>
                          <a:spcPts val="1200"/>
                        </a:spcBef>
                        <a:spcAft>
                          <a:spcPts val="0"/>
                        </a:spcAft>
                      </a:pPr>
                      <a:r>
                        <a:rPr lang="es-ES" sz="1400" dirty="0">
                          <a:effectLst/>
                        </a:rPr>
                        <a:t>(K)</a:t>
                      </a:r>
                      <a:endParaRPr lang="es-ES" sz="1400" dirty="0">
                        <a:effectLst/>
                        <a:latin typeface="Times New Roman"/>
                        <a:ea typeface="Calibri"/>
                      </a:endParaRPr>
                    </a:p>
                  </a:txBody>
                  <a:tcPr marL="20371" marR="20371" marT="0" marB="0" anchor="ctr"/>
                </a:tc>
                <a:tc>
                  <a:txBody>
                    <a:bodyPr/>
                    <a:lstStyle/>
                    <a:p>
                      <a:pPr algn="l">
                        <a:lnSpc>
                          <a:spcPct val="200000"/>
                        </a:lnSpc>
                        <a:spcBef>
                          <a:spcPts val="1200"/>
                        </a:spcBef>
                        <a:spcAft>
                          <a:spcPts val="0"/>
                        </a:spcAft>
                      </a:pPr>
                      <a:r>
                        <a:rPr lang="es-ES" sz="1400" dirty="0">
                          <a:effectLst/>
                        </a:rPr>
                        <a:t>Esta tasa de interés se refiere a la tasa que estamos perdiendo por tener excesos de liquidez, que durante el periodo analizado este interés es fijo.</a:t>
                      </a:r>
                      <a:endParaRPr lang="es-ES" sz="1400" dirty="0">
                        <a:effectLst/>
                        <a:latin typeface="Times New Roman"/>
                        <a:ea typeface="Calibri"/>
                      </a:endParaRPr>
                    </a:p>
                  </a:txBody>
                  <a:tcPr marL="20371" marR="20371" marT="0" marB="0" anchor="ctr"/>
                </a:tc>
                <a:tc>
                  <a:txBody>
                    <a:bodyPr/>
                    <a:lstStyle/>
                    <a:p>
                      <a:pPr algn="l">
                        <a:lnSpc>
                          <a:spcPct val="200000"/>
                        </a:lnSpc>
                        <a:spcBef>
                          <a:spcPts val="1200"/>
                        </a:spcBef>
                        <a:spcAft>
                          <a:spcPts val="0"/>
                        </a:spcAft>
                      </a:pPr>
                      <a:r>
                        <a:rPr lang="es-ES" sz="1400" dirty="0">
                          <a:effectLst/>
                        </a:rPr>
                        <a:t>Esta tasa de interés se refiere a la tasa que estamos perdiendo por tener excesos de liquidez, que durante el periodo analizado este interés es fijo.</a:t>
                      </a:r>
                      <a:endParaRPr lang="es-ES" sz="1400" dirty="0">
                        <a:effectLst/>
                        <a:latin typeface="Times New Roman"/>
                        <a:ea typeface="Calibri"/>
                      </a:endParaRPr>
                    </a:p>
                  </a:txBody>
                  <a:tcPr marL="20371" marR="20371" marT="0" marB="0" anchor="ctr"/>
                </a:tc>
              </a:tr>
              <a:tr h="1896211">
                <a:tc>
                  <a:txBody>
                    <a:bodyPr/>
                    <a:lstStyle/>
                    <a:p>
                      <a:pPr algn="ctr">
                        <a:lnSpc>
                          <a:spcPct val="200000"/>
                        </a:lnSpc>
                        <a:spcBef>
                          <a:spcPts val="1200"/>
                        </a:spcBef>
                        <a:spcAft>
                          <a:spcPts val="0"/>
                        </a:spcAft>
                      </a:pPr>
                      <a:r>
                        <a:rPr lang="es-ES" sz="1400">
                          <a:effectLst/>
                        </a:rPr>
                        <a:t>Saldo óptimo de efectivo</a:t>
                      </a:r>
                      <a:endParaRPr lang="es-ES" sz="1400">
                        <a:effectLst/>
                        <a:latin typeface="Times New Roman"/>
                        <a:ea typeface="Calibri"/>
                      </a:endParaRPr>
                    </a:p>
                  </a:txBody>
                  <a:tcPr marL="20371" marR="20371" marT="0" marB="0" anchor="ctr"/>
                </a:tc>
                <a:tc>
                  <a:txBody>
                    <a:bodyPr/>
                    <a:lstStyle/>
                    <a:p>
                      <a:pPr algn="l">
                        <a:lnSpc>
                          <a:spcPct val="200000"/>
                        </a:lnSpc>
                        <a:spcBef>
                          <a:spcPts val="1200"/>
                        </a:spcBef>
                        <a:spcAft>
                          <a:spcPts val="0"/>
                        </a:spcAft>
                      </a:pPr>
                      <a:r>
                        <a:rPr lang="es-ES" sz="1400" dirty="0">
                          <a:effectLst/>
                        </a:rPr>
                        <a:t>Establece un saldo óptimo de efectivo, y el punto de equilibrio del costo de oportunidad y comercial, para ver lo que debemos tener en caja, y cuanto nos costará reponer el dinero y sus transacciones, para cubrir sus obligaciones de manera oportuna y no tener riesgos de liquidez.</a:t>
                      </a:r>
                      <a:endParaRPr lang="es-ES" sz="1400" dirty="0">
                        <a:effectLst/>
                        <a:latin typeface="Times New Roman"/>
                        <a:ea typeface="Calibri"/>
                      </a:endParaRPr>
                    </a:p>
                  </a:txBody>
                  <a:tcPr marL="20371" marR="20371" marT="0" marB="0" anchor="ctr"/>
                </a:tc>
                <a:tc>
                  <a:txBody>
                    <a:bodyPr/>
                    <a:lstStyle/>
                    <a:p>
                      <a:pPr algn="l">
                        <a:lnSpc>
                          <a:spcPct val="200000"/>
                        </a:lnSpc>
                        <a:spcBef>
                          <a:spcPts val="1200"/>
                        </a:spcBef>
                        <a:spcAft>
                          <a:spcPts val="0"/>
                        </a:spcAft>
                      </a:pPr>
                      <a:r>
                        <a:rPr lang="es-ES" sz="1400" dirty="0">
                          <a:effectLst/>
                        </a:rPr>
                        <a:t>Establece límites inferior (L), superior (H) y punto de retorno (Z), para de acuerdo a los límites y como se mueven lo flujos netos durante el periodo  decidir si comprar o vender títulos valores, y de esta manera evitar riesgos de iliquidez.</a:t>
                      </a:r>
                      <a:endParaRPr lang="es-ES" sz="1400" dirty="0">
                        <a:effectLst/>
                        <a:latin typeface="Times New Roman"/>
                        <a:ea typeface="Calibri"/>
                      </a:endParaRPr>
                    </a:p>
                  </a:txBody>
                  <a:tcPr marL="20371" marR="20371" marT="0" marB="0" anchor="ctr"/>
                </a:tc>
              </a:tr>
            </a:tbl>
          </a:graphicData>
        </a:graphic>
      </p:graphicFrame>
    </p:spTree>
    <p:extLst>
      <p:ext uri="{BB962C8B-B14F-4D97-AF65-F5344CB8AC3E}">
        <p14:creationId xmlns:p14="http://schemas.microsoft.com/office/powerpoint/2010/main" val="3976439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s://encrypted-tbn1.gstatic.com/images?q=tbn:ANd9GcSYK9Zn9KCTFP3CcCHj-N9CiBzZEBou1lARR5duVUrD56xn9FZ3hA"/>
          <p:cNvPicPr>
            <a:picLocks noChangeAspect="1" noChangeArrowheads="1"/>
          </p:cNvPicPr>
          <p:nvPr/>
        </p:nvPicPr>
        <p:blipFill>
          <a:blip r:embed="rId2" cstate="print"/>
          <a:srcRect/>
          <a:stretch>
            <a:fillRect/>
          </a:stretch>
        </p:blipFill>
        <p:spPr bwMode="auto">
          <a:xfrm>
            <a:off x="622984" y="2204117"/>
            <a:ext cx="1368152" cy="1368152"/>
          </a:xfrm>
          <a:prstGeom prst="rect">
            <a:avLst/>
          </a:prstGeom>
          <a:noFill/>
        </p:spPr>
      </p:pic>
      <p:pic>
        <p:nvPicPr>
          <p:cNvPr id="40964" name="Picture 4" descr="https://encrypted-tbn3.gstatic.com/images?q=tbn:ANd9GcQo59tJQt-lLNj2adu-MLDZeVJRtxoX-tqHSowPFAWhCT7FyTukAA"/>
          <p:cNvPicPr>
            <a:picLocks noChangeAspect="1" noChangeArrowheads="1"/>
          </p:cNvPicPr>
          <p:nvPr/>
        </p:nvPicPr>
        <p:blipFill>
          <a:blip r:embed="rId3" cstate="print"/>
          <a:srcRect/>
          <a:stretch>
            <a:fillRect/>
          </a:stretch>
        </p:blipFill>
        <p:spPr bwMode="auto">
          <a:xfrm>
            <a:off x="1415072" y="4364357"/>
            <a:ext cx="1008112" cy="984109"/>
          </a:xfrm>
          <a:prstGeom prst="rect">
            <a:avLst/>
          </a:prstGeom>
          <a:noFill/>
        </p:spPr>
      </p:pic>
      <p:sp>
        <p:nvSpPr>
          <p:cNvPr id="6" name="5 Rectángulo"/>
          <p:cNvSpPr/>
          <p:nvPr/>
        </p:nvSpPr>
        <p:spPr>
          <a:xfrm>
            <a:off x="334952" y="1700061"/>
            <a:ext cx="1890261" cy="369332"/>
          </a:xfrm>
          <a:prstGeom prst="rect">
            <a:avLst/>
          </a:prstGeom>
        </p:spPr>
        <p:txBody>
          <a:bodyPr wrap="none">
            <a:spAutoFit/>
          </a:bodyPr>
          <a:lstStyle/>
          <a:p>
            <a:r>
              <a:rPr lang="es-ES" dirty="0" smtClean="0"/>
              <a:t>Previsión Social </a:t>
            </a:r>
            <a:endParaRPr lang="es-ES" dirty="0"/>
          </a:p>
        </p:txBody>
      </p:sp>
      <p:sp>
        <p:nvSpPr>
          <p:cNvPr id="7" name="6 Rectángulo"/>
          <p:cNvSpPr/>
          <p:nvPr/>
        </p:nvSpPr>
        <p:spPr>
          <a:xfrm>
            <a:off x="2495192" y="1628053"/>
            <a:ext cx="1512168" cy="523220"/>
          </a:xfrm>
          <a:prstGeom prst="rect">
            <a:avLst/>
          </a:prstGeom>
        </p:spPr>
        <p:txBody>
          <a:bodyPr wrap="square">
            <a:spAutoFit/>
          </a:bodyPr>
          <a:lstStyle/>
          <a:p>
            <a:pPr algn="ctr"/>
            <a:r>
              <a:rPr lang="es-ES" sz="1400" dirty="0" smtClean="0"/>
              <a:t>Inseguridad económica</a:t>
            </a:r>
            <a:endParaRPr lang="es-ES" sz="1400" dirty="0"/>
          </a:p>
        </p:txBody>
      </p:sp>
      <p:pic>
        <p:nvPicPr>
          <p:cNvPr id="40966" name="Picture 6" descr="http://www.adelgazar.net/Images/n12014.jpg"/>
          <p:cNvPicPr>
            <a:picLocks noChangeAspect="1" noChangeArrowheads="1"/>
          </p:cNvPicPr>
          <p:nvPr/>
        </p:nvPicPr>
        <p:blipFill>
          <a:blip r:embed="rId4" cstate="print"/>
          <a:srcRect r="3233"/>
          <a:stretch>
            <a:fillRect/>
          </a:stretch>
        </p:blipFill>
        <p:spPr bwMode="auto">
          <a:xfrm>
            <a:off x="2639208" y="2276125"/>
            <a:ext cx="1296144" cy="1210866"/>
          </a:xfrm>
          <a:prstGeom prst="rect">
            <a:avLst/>
          </a:prstGeom>
          <a:noFill/>
        </p:spPr>
      </p:pic>
      <p:sp>
        <p:nvSpPr>
          <p:cNvPr id="9" name="8 Rectángulo"/>
          <p:cNvSpPr/>
          <p:nvPr/>
        </p:nvSpPr>
        <p:spPr>
          <a:xfrm>
            <a:off x="622984" y="3788293"/>
            <a:ext cx="2880320" cy="523220"/>
          </a:xfrm>
          <a:prstGeom prst="rect">
            <a:avLst/>
          </a:prstGeom>
        </p:spPr>
        <p:txBody>
          <a:bodyPr wrap="square">
            <a:spAutoFit/>
          </a:bodyPr>
          <a:lstStyle/>
          <a:p>
            <a:pPr algn="ctr"/>
            <a:r>
              <a:rPr lang="es-ES" sz="1400" dirty="0" smtClean="0"/>
              <a:t>cobertura de estas contingencias sociales</a:t>
            </a:r>
            <a:endParaRPr lang="es-ES" sz="1400" dirty="0"/>
          </a:p>
        </p:txBody>
      </p:sp>
      <p:cxnSp>
        <p:nvCxnSpPr>
          <p:cNvPr id="21" name="20 Conector angular"/>
          <p:cNvCxnSpPr>
            <a:stCxn id="40966" idx="3"/>
            <a:endCxn id="40964" idx="3"/>
          </p:cNvCxnSpPr>
          <p:nvPr/>
        </p:nvCxnSpPr>
        <p:spPr>
          <a:xfrm flipH="1">
            <a:off x="2423184" y="2881558"/>
            <a:ext cx="1512168" cy="1974854"/>
          </a:xfrm>
          <a:prstGeom prst="bentConnector3">
            <a:avLst>
              <a:gd name="adj1" fmla="val -15117"/>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6" name="35 Rectángulo"/>
          <p:cNvSpPr/>
          <p:nvPr/>
        </p:nvSpPr>
        <p:spPr>
          <a:xfrm>
            <a:off x="1991136" y="2564157"/>
            <a:ext cx="537327" cy="261610"/>
          </a:xfrm>
          <a:prstGeom prst="rect">
            <a:avLst/>
          </a:prstGeom>
        </p:spPr>
        <p:txBody>
          <a:bodyPr wrap="none">
            <a:spAutoFit/>
          </a:bodyPr>
          <a:lstStyle/>
          <a:p>
            <a:r>
              <a:rPr lang="es-ES" sz="1100" dirty="0" smtClean="0"/>
              <a:t>surge</a:t>
            </a:r>
            <a:endParaRPr lang="es-ES" sz="1100" dirty="0"/>
          </a:p>
        </p:txBody>
      </p:sp>
      <p:sp>
        <p:nvSpPr>
          <p:cNvPr id="37" name="36 Rectángulo"/>
          <p:cNvSpPr/>
          <p:nvPr/>
        </p:nvSpPr>
        <p:spPr>
          <a:xfrm>
            <a:off x="2927240" y="4552997"/>
            <a:ext cx="1103187" cy="276999"/>
          </a:xfrm>
          <a:prstGeom prst="rect">
            <a:avLst/>
          </a:prstGeom>
        </p:spPr>
        <p:txBody>
          <a:bodyPr wrap="none">
            <a:spAutoFit/>
          </a:bodyPr>
          <a:lstStyle/>
          <a:p>
            <a:r>
              <a:rPr lang="es-ES" sz="1200" dirty="0" smtClean="0"/>
              <a:t>proveyéndola</a:t>
            </a:r>
            <a:endParaRPr lang="es-ES" sz="1200" dirty="0"/>
          </a:p>
        </p:txBody>
      </p:sp>
      <p:sp>
        <p:nvSpPr>
          <p:cNvPr id="42" name="41 Rectángulo"/>
          <p:cNvSpPr/>
          <p:nvPr/>
        </p:nvSpPr>
        <p:spPr>
          <a:xfrm>
            <a:off x="4768416" y="1052736"/>
            <a:ext cx="4032448" cy="549381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S" dirty="0" smtClean="0"/>
              <a:t>El régimen es: </a:t>
            </a:r>
          </a:p>
          <a:p>
            <a:pPr>
              <a:lnSpc>
                <a:spcPct val="250000"/>
              </a:lnSpc>
            </a:pPr>
            <a:r>
              <a:rPr lang="es-ES" dirty="0" smtClean="0"/>
              <a:t>básico, </a:t>
            </a:r>
          </a:p>
          <a:p>
            <a:pPr>
              <a:lnSpc>
                <a:spcPct val="250000"/>
              </a:lnSpc>
            </a:pPr>
            <a:endParaRPr lang="es-ES" dirty="0" smtClean="0"/>
          </a:p>
          <a:p>
            <a:pPr>
              <a:lnSpc>
                <a:spcPct val="250000"/>
              </a:lnSpc>
            </a:pPr>
            <a:r>
              <a:rPr lang="es-ES" dirty="0" smtClean="0"/>
              <a:t>sustitutivo, </a:t>
            </a:r>
          </a:p>
          <a:p>
            <a:pPr>
              <a:lnSpc>
                <a:spcPct val="250000"/>
              </a:lnSpc>
            </a:pPr>
            <a:endParaRPr lang="es-ES" dirty="0" smtClean="0"/>
          </a:p>
          <a:p>
            <a:pPr>
              <a:lnSpc>
                <a:spcPct val="250000"/>
              </a:lnSpc>
            </a:pPr>
            <a:r>
              <a:rPr lang="es-ES" dirty="0" smtClean="0"/>
              <a:t>especial, </a:t>
            </a:r>
          </a:p>
          <a:p>
            <a:pPr>
              <a:lnSpc>
                <a:spcPct val="250000"/>
              </a:lnSpc>
            </a:pPr>
            <a:endParaRPr lang="es-ES" dirty="0" smtClean="0"/>
          </a:p>
          <a:p>
            <a:r>
              <a:rPr lang="es-ES" dirty="0" smtClean="0"/>
              <a:t>Propio</a:t>
            </a:r>
          </a:p>
          <a:p>
            <a:pPr>
              <a:lnSpc>
                <a:spcPct val="250000"/>
              </a:lnSpc>
            </a:pPr>
            <a:endParaRPr lang="es-ES" dirty="0"/>
          </a:p>
        </p:txBody>
      </p:sp>
      <p:pic>
        <p:nvPicPr>
          <p:cNvPr id="40968" name="Picture 8" descr="https://encrypted-tbn1.gstatic.com/images?q=tbn:ANd9GcSMuhxoL4vMTg_OLfgUMSnbo0Av7YgmE_pNfTgdryPVwiNZ_T_P"/>
          <p:cNvPicPr>
            <a:picLocks noChangeAspect="1" noChangeArrowheads="1"/>
          </p:cNvPicPr>
          <p:nvPr/>
        </p:nvPicPr>
        <p:blipFill>
          <a:blip r:embed="rId5" cstate="print"/>
          <a:srcRect/>
          <a:stretch>
            <a:fillRect/>
          </a:stretch>
        </p:blipFill>
        <p:spPr bwMode="auto">
          <a:xfrm>
            <a:off x="6430870" y="1721844"/>
            <a:ext cx="1080120" cy="1054403"/>
          </a:xfrm>
          <a:prstGeom prst="rect">
            <a:avLst/>
          </a:prstGeom>
          <a:noFill/>
        </p:spPr>
      </p:pic>
      <p:sp>
        <p:nvSpPr>
          <p:cNvPr id="40970" name="AutoShape 10" descr="data:image/jpeg;base64,/9j/4AAQSkZJRgABAQAAAQABAAD/2wCEAAkGBhMQEBQUEg8VFRUWFBcUFxYXFRYYFhYUHRoVHBYXFBQYHSceFx0lGRcXHzEgIycqLywwGx42ODAqNigrLCkBCQoKDgwOGg8PGi0kHyQsKTI0LDU1Ni40NC0vKTU1NSopKzYpLywsKTApNDUsLTUsLCkpKiksLjUtLDIpLCwsKf/AABEIAKAAoAMBIgACEQEDEQH/xAAcAAEBAAMBAQEBAAAAAAAAAAAABgQFBwMIAQL/xABLEAABAwIDAwUKCAwGAwAAAAABAAIDBBEFEiEGBzETQVFhcRQiMjRCdIGRsbIXNVJyc5Oh0RUWM1NUVWOSo8LS4yMkYnXB8IKiw//EABoBAQADAQEBAAAAAAAAAAAAAAABAwQCBQb/xAA0EQACAQIDBAYKAgMAAAAAAAAAAQIDEQQSITFBYYEFE1FxwfAGFCIykaGx0eHxM+IjRIL/2gAMAwEAAhEDEQA/AO3oiKCAiIgCIiAIin9udqfwdSGUMzyOcIomfKkde17a2ABNhxsuoxcnZAoFz7Gdsq6qq5aXCoWHkDlmnk8AP+S2+mhBHOSQeFtcF+EbQRx9093sfIBnNLkBbbiWCzbE81gewrM3JSZ6GeQjvpKuR7j0ktYf+VpVNQi56Mkytlds6kVfcOJQtjqC3PE9ngStHG2tr6HUdBFgRrcrmO97EDS1WGVDI8745JiGjQu0iAbca6k/ak21mNUbRU1lHC6muDIyMjlImnn8I8Ou/XbikqWdKUbK+7jwB05F4UNayeJksbszHtD2npaRcL3WQgIiIAiIgCIiAIiIAiIgCIiAh8c2+ndVPpMNo+6ZY/yr3OyxRn5JNxc+kenW0ftNtPVT1WH01bRchNHXQSXa7NHIwvDbt4856Tz8FUbnm3irnnwnV8tzznRp1PaT6yvzeswcthTrajEIgD1FzCR62j1LfDLGpkS58iToJUDuZH+TqPPJv5VfFQO5rxOo89m/lWeP8cuQPzeG0HEsGuL/AOZk/wDiR9qrdpmA0VSCLg08vuOUnvB+MsG85k9kSrdo/E6n6CX3HKXsh53g0u6x18HpPmOH/u9ValN1XxPSfMd771Vqur/JLvZAREVYCIiAIiIAiIgCIiAIiIDn+5zxes8/m9jE3rflML/3GH2hNzni9Z5/N7GJvW/KYX/uMPtC2/7HnsJOgFQO5rxOo89m/lV8pHdngU1HTTMnjyOdUySAXBuw5bHTsVEWurku4Gv3g/GWDecyeyJVu0fidR9BL7jlJbwfjLBvOZPZEq3aPxOp+gl9xy6eyHneDS7qviek+Y733qrXzvgGy8tQcNbNVSNjqROIQ135Jsdi0tvpcuJOmtufXTrG7rFp3NqKSqfnmo5REZOeSNwJjcTzmwP2X1urK9Gzck7/AL+4LBERYyAiIgCIiAIiIAiIgCIiA5/uc8XrPP5vYxVG0GzEVaYDK545CZs7MpAu9vAOuDcaKX3OeL1nn83sYr2SUN4lWYqrGjOU5OyW8na9DGqqsh1hpZez6prI88jmsaBmc5xAaB0knQBYUswL7206OlTu9TDJazDHiBwHJuEr2k2zRsDi4X4aaO68q+V6FxfrWOqqVa6b9lcL7Vy/JdONorQ2tRhdLiT6WqZPnFPI58Zjc0sLjluH6HhlGmiz9o/E6j6CX3HLn+4rBpo6eWdzhyUxbybL3N2Fwc8jyeYdJt1BdKrqQTRPjJID2OYSOIDgQSL8+q+tqLJPLe6RSc2wrZiSswPD308gjqaccrA48L5nZmE8wdYeoX0WTuvmnfXYo6qjbHMXU3KMb4IdlmGmp4ix486t9n8FbRU0VOxznNiblBdbMRcnWwA5+hTGxvxvjH0lL7kqsdTNGa3f2QLdERZCAiIgCIiAIiIAiIgCIiA5/uc8XrPP5vYxWVQwvksOYKN3OeL1nn83sYrepjIOdvEcexeZ6RUHWp6puKknJLblW231LabtIwB226zwHWVw3b/auprHF7DIyhL3RRWu2OUt8JzreGTxseA7Cuz4rRmeCWJr8hkjfGHfJLmkXPVquObd41ajpMPdTmCWlLuVb5JIaGskjd5Qfme66830JoUbVKujne3dG23m/oWVm9EajY7aCtpJDJS8o5kQ5SaMXMZjBAcXt4Dj4Q1C+k8KxNlTBHNEbskYHt7DzHrHA9i+eN2m07aGplzQumE0JibE0XMkhLSxlug6j0rre7OoZBD3C6QGeLPI9jQSyLM+5ja8+FkzAHruvtcdlT10e7j+iuNOc03FN21fBcS2URsb8b4x9JS+5KrdRGxvxvjH0lL7kqy0/dl3eKKy3REVJAREQBERAEREAREQBERAc/3OeL1nn83sYr2Y96ewqC3Om0Na3yhXy3HONGcR6D6ld1R7w9i56SlkhVl2Rf0OltNWuVb9Jml9G2wziOUuPPkLmBgJ6Ltf6yuuQx3a49AsuC72qecYi90zCGOa0QHyXRNA4HpzE3HNfrC+V9DMJKGJ62T0cG0v+reDNFV3Vj+N1taKeskndHnENNK/sPetbY8xJcG361vsG28kp62Wcwx/4zwZW5Tdrb6hhvcdPWQFpN2UhdPJTtZeSQRyRkglueF/KZJbcGO4E8xDVlUVKazEQyQZOVqDnb8m7iXN7eIX1PS8pqvG3Cx9R6P0cPOhWdVX017tuzvu78D6CURsb8b4x9JS+5KrdQ+xDs2K4w4at5anZfmzNZIHD0ErTT92Xd4o+OLhERUkBERAEREAREQBERAEX4TbUqdqN4VCxxaai9udrXOHoIFiobS2nE6kIe80jUYxsNVRVclXhdU2F82s0UgvE92vfCwNjfXhxJ1FyFaVngFTvwlUP5531b/uX4/eNQEWMzvq3/cqMa3iMPOkmruLS5recRxdFNPOvib5jbQnrBK5zvWN/wAGNsDesHtjFuw5lT/CLQZcvKuta35N/wBy0e0ON4bWOpXOqXtNNO2ZtonHNYglpuNLkDXqWHAYX1bFUqjayxp5eZ28ZQaftrb2nls0Mu0+IC1rwA/bBqtLTUAzw1YHfvxYsvfiwuvb15lQ0mPYbHiM1b3S8vliZFk5J2VoGW5va5Jyt7NeleUGNYZHTxxcrLLyU/dDAGEOMmYkDgBbWy9LFuNVxaexfPQ9Po7pfDYWM801rb4Wd/AsdrYJn0kggqW0z9P8Z3BjbjNrbQ2uFJbM49SYfD3PSx1FW7MXySsj1kkPFxvrzWHHQcTxWazDqjFpA+pjdBSN1bDch8h5i/nH/bdKsqSjZCwMjY1jRwa0WH2e1WZ5OOVaI8VTqVdYezHttq+W5GhwvbyCaQRPbJBIdA2VuW55gD99lSLU7S7PsrYHMc0ZrExu52v5rHovxCxNhMWdUUbTISXxuMTyeJLeBPXYhcpu9mTCc4z6uet9j8ChREXRpCIiAIiIAiIgJXePVObSNjYbctKyEnoabk+u1lusP2fggjbGyFlmi1y1pJPS4kakrw2pwLu2mdFfK64cx3Q8cL9XEelaOn2rroWhk+GSyPaLF7D3r7eVo0jXt9S42O7MUmqdZymtGlZ2vyKv8HRfmmfuN+5co2vrY3Yi9ksbjHFZjI4srC51mk3dbS9+IBOgCsPx2qP1RUes/wBCn8DrKinqaid+FzSOlfmabEOjBLiWglp5i0XFvBXE2noZsVUhVUYx7ddH9tTXwYjQxOaZsIkYOkyPdf8A8XtaHetdNwtlNPCySGOMscLttG0W6rW0I4WU5WbWTSxuY/Bp3NcCCDcg9veLW7K4zVUVOIThlQ+znOvYjjzWylIuz/BFGcaU7bU9+W2vwL/8HRfmmfuN+5f1HRRtNxGwHpDWg+sBS347VH6oqPWf6E/Hao/VFR6z/QrMyNnrNHyn9ivRSB24qBqcJqLc/E6dmRPhQpedkwd8gxjNfo4pnR163R3yt36FZPMGNc5xs1oLiegDUn1KV3aRnuWSQiwlqJJB2aD2grDqpKvFrRthdTUpIzufpJIOgN/6Os8FZ0VGyGNscbbNYA1o6goWrucwfW1FNe6r82/A9kRF2awiIgCIiAIiIDS7WbR9wQCXkuUu8Mtmy8QTe9j0LWYPt4ailqZ+58vIAHLyl81wTxyi3DoK8N63iTPpm+69TWyPxZiPzW+65VOTzWPKrYipHEOCelm/kzY/C+f0IfXf20+F8/oQ+u/tqR2Tw6Ooq44pb5HZr2OXg0ka9q6P8HOH/wCr64/euIucldMzUKmMrxzRmvl9jZbK7UitgfM6MRBjy09/mFg1ri4mwtx+xT2Ib2o2vIip3SNHlOfkv1gZXG3bZbLGMCjpMLqmUwdZzS898XHyQ6x6MoXPNjqekfOW1jrNy97clrS648Jw4aehdSlJWRdXr16bhSuk2tWU/wAL5/Qh9d/bW02b3jGsqWw9zZMwcc3KZrWBPDIPavWHZTCXmzOScehs9/Y5bXDdjqSmkEkUOV4vY5nHiLHQnoUpT7S2lDF5k3NNb/NjF2n26hoXBhaZJCL5WkANHNmceF+ixU2d75/Qv439tS+2YP4Rn5S9uUHDjks21r/6Vb0WA4M9jS18ZuPKmId6WlwIPoXOaUm7Mz+sYitUlGElGz3/AKZgfC+f0IfXf210DDqvlYY5LWzxtfa97Zmg2vz8VoYtgcPeLthBHSJHEesFUVPA2NjWNFmtaGtHQALAeoKyKlvZvw0cQm+tkmvPBHoiIuzYEREAREQBERARe9bxJn0zfdeprZH4sxH5rfdcrDeLhctTStZDGXuErXEC3CztdT1haHZrZypjoK6N8DmvkaAxpy3doeGqpknnPGr05PFNpO2V/RkJhWFvqZWxR2zOva5sNBc6+hUXwYVvyYv3x9yxqHZXEoJBJFTSNeL2cMmlxY8T0La3xz9t/CVSS3pnn0aMUv8AJCV+BfbM4W6CiihlDS5rS1wGrdS7Tr0Kl8W3URveXQTcmDrkc3MB81wIIHUbrcbLd29yTd1Z+WzP5PNlvbIMtsunhXUjfHP238JXStZXR6tZ03TgpU5PTmu886/dVURsLmSxyEC+WxaT2X0v6QsbYHaWWGqjiLy6KR2QsJJDSeDm/J16FkVNNjUrS14nLSLEXjbcdBLSCtlsTsBNFO2epaGBmrGXBcXcxdbQAKtL2llRhhSfXRdCEo9tyl2o2JhrrOJMcoFg8C9xzB7fK9YPWpKTdFLraqjPRdjh/wAlbXa44n3Se5OU5LI22Xk7ZvK8LVaW+Oftv4S6llvqmacQqMpvNSk32r9k9XUlThlRlzljwA4OY42c3mPWNDoQux7N4oaqlimIsXt74DhmBINuq4XL2bD4hVS5pmOBJ76SV4Nh2AknsC6vhWHNp4Y4meCxoaD09JPablTTTTfYT0fTnGcnZqO5My0RFcewER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40972" name="Picture 12" descr="http://www.cconstruccion.net/portal/images/logo_iess.gif"/>
          <p:cNvPicPr>
            <a:picLocks noChangeAspect="1" noChangeArrowheads="1"/>
          </p:cNvPicPr>
          <p:nvPr/>
        </p:nvPicPr>
        <p:blipFill>
          <a:blip r:embed="rId6" cstate="print"/>
          <a:srcRect/>
          <a:stretch>
            <a:fillRect/>
          </a:stretch>
        </p:blipFill>
        <p:spPr bwMode="auto">
          <a:xfrm>
            <a:off x="6407311" y="2946095"/>
            <a:ext cx="968896" cy="968896"/>
          </a:xfrm>
          <a:prstGeom prst="rect">
            <a:avLst/>
          </a:prstGeom>
          <a:noFill/>
        </p:spPr>
      </p:pic>
      <p:sp>
        <p:nvSpPr>
          <p:cNvPr id="40974" name="AutoShape 14" descr="data:image/jpeg;base64,/9j/4AAQSkZJRgABAQAAAQABAAD/2wCEAAkGBhQSERQUEhQVFRQWGBgZGBcYGBYXFhoYFxsdGBgXGhkaGyYfHR0kGhoYHy8gJCcpLS0uFx8xNTAqNSYrLCkBCQoKDgwOGg8PGikfHCQsLCksLCwsLCksKiwpKSkpLCksKSksKSkpKSwpLCwsKSksLCksLCwpKSkpLCwpLCksLP/AABEIALcBEwMBIgACEQEDEQH/xAAcAAACAgMBAQAAAAAAAAAAAAAABgEFAwQHAgj/xAA/EAACAQMDAgQFAAgFBAEFAQABAhEAAyEEEjEFQQYiUWETMnGBkQcUI0JSobHBM2LR4fAkQ3KiFYKSssLxU//EABkBAQEBAQEBAAAAAAAAAAAAAAABAgMEBf/EACMRAQEAAgICAgIDAQAAAAAAAAABAhEDIRIxQWEiUQRxgRP/2gAMAwEAAhEDEQA/AOz0VNFdGUVNRRQFKnXfETbjbs5jBIwJ9zxTHr7u225zgHiub9T6js5O1cksY2gDmam0rDq+pXVyyk+yy33xVn0jrDqMhgfoRXMep+L9Vq7ps6NnW3xK+Vm9ye32NTd8N6q0u67q7qH0+JeEk8AMTtJ9pqXOemsOLK9u+9H6uLwg/MKs5r590XWddoTbv/Fa9aBAl/OJOIYnzA/eu0+FPEqa6wLqjaQYdeYbnnuCM0lW42e11RRRWmRNRU1FBNRU1FAVNRU0EUVNRQTNRU0UEUVNFBFFSKigmoqaKCKKmooCpoomgipoqKCZoqKKCaipqJqAoomiaBf8edbGk0N68VLRtAUYkswAE9hJ5rgn/wApf1m68+0rbJm2DCp3BI7/AFOMRivpDq3S7eps3LN5d1u4pVhxg+hGQe4PtXHekeElbVa3TBmFrRtaRLgCb3kEtvLKQWwOAOa55XUb45Ll22/BnSVtFbggm4NxMACe8Dtzx7Gnm4Euobd1Q27tEzXOWtXNOzWEdrkbntztDKyBnO5uNrAFOJlp9TV14d8TC+hVmuWW9YGcAytwggCIPmUV5/t7pZrxrW8U2tJ+q3ltm4htqZt7GQP6GWWGKtBke+aaf0T9Iazog7c3jvA9FGF/OT9xVH1QXDp9RautIvKbNp3NtjvukIIdY8pmeMbea6ToNILVq3bXhEVR9FEV6OP08vN7bNFFFdXAUUUUBRRRQRU0UUBRRRFAUUUUBRRRQRU0UUBRRRQFRU0UBUVNFAUUUUBRRRQRWtrtcLakmTiQByY/pWp1nWXEKbCoBncSJIj0/wCdqo+odRmN4DIwhiQSfYgDt64rFqxoP1fUFmvrqGKmT+q7UA+GMTbK+YtGZ3GfQV6ueJn320FwGcq2JgiRJng8Qaqn3L8VkI37GFozImNqkCBB7Ur3Ne+pUXbfkbaVZOPMtxWjjHm9u9c7VdR1HjQIhlRv2mMwN3Y/T1pL8OXiqXtTvLvqnLm4QAGjyrCqI2xkTnzUp9Q0mqs2X3ksDJXdeN0hv4QSimCN3c+1a3TesarS2EFpA9n5vhXAdyE5hWGYnOZq3uE6p312nks64ZpDEdwyx+CsUv8ATOn321CpYBLFsxx9STxHrVV079KF74629TatpZYhSAGVkBwGktwDz7V03QdWs6W214ydkSI8xBIEg8MIMyCZiuM47L9PVeXHLH7X2g8Iq2lazqgj78naIK9xDeoPfFWfTNLftAJcuLdQYDkFbkDjdEqx9xtresXQyqymQwBB9QcisleqSR5NgVNRNFVE0Vr63WrbXc32A5J9KXdT4udTOwBfyf5GnabNVFVHRvEK38fK3MetW9LTYooiiKm1FFEURTYKKIoimwUURRFNgooiimwUURUxTYiipiiKbEUVMURTYiipiiKbETRUxRTY5t4y8STdK2zGyRuIO2RjjuMn649BVAvWGYt+3ClQNwdgozkEbjkHj05BAqy6vorBaSChxIWApI5xJOQc5/pSP17pYa5ugXFXgj5lnkRJJ+x71z32q7tdesFwq6hHuGPLaUsgIMjc+EHHb3jtWousVrlz4fl87k9oLEk/zJpd0dy3asm7hnWYE5JM+UjtiKwaTVuto3IEmXAyfmyo+9KHDW60MEDoWkTKvBHbClYbjuRVj8BD5WEAgDPcFQSDBwZqja3BRTyFRT7naP7zTdZ+EASwSZOTEwMAZq5TpVL4k8G2n0guAhoPlJANxcQysf3hmQeeJ5qo8I9SZVPTdX57F/y2LhAHwrmCoXdMZyB2YADmmq51W1cDKgDhY+SQJOMH5Sfp6VU6npvxEaVB2n4gXls4g4mRHI7j1FZnQbv0eeJSlp9Pe+aw5Rh/Dk5H+U/MPafSugbxAMiPrXDNH01tTfe811dzBQQo2swCwsiY+JIHnzIkekOy3zeS3Y+IwuWQFDSPn2y8hgQwVe/v2rcD/QRXOOnfpLGn1B0+sR0tzFu/HkYQDPHaYME8TABiui6bUpcUMjB1YSGUyCPrVZIP6Q/Flqxet2SWe6V8tq2NzZkycgDC4k5g0sdK1t7WXvg2idOpUsbhKm6ygxCCIXkS0k/Sn3xV4Hs6i9b1UlL1ojIiHA4U++TBFUXiZxpzavoM2GJYQBNtsXBj8/Y1zzzs6dePCWbL/Vei67Rbr9m5qQLTIfNc+OrhjnykGBnP17V2Dpt13tW2uLtdkUsvoxEkfml/wx1RdaEuqYC7vIGMgg7RuAMMCM5FNQFaxu52met9IiivVFacnmipmporzRXqiiPNFe4oig8UV7iiKDzFEV6iiKDzFEV6iiKDzFEV6iiKDzFEV6oig8xU1NFBxLq2pyAygGSfNMD1Md/SqHq91CNwIWO/Hef+CrLxPb1llC15dyj/ALlv+ZIjcPrn7VzzqfVDcGW4Mjgjjsf7mucu+27jcbqouf8AUXQqk8ye0/7mrW7cAeHYeWBGPpIHoOB96n9HNpTdd2glQIxMEkQfSYBH3NOF3qZY5doJ9eJOM/8AOatT01LfU3NweRYJEA24uEHj5mEHjmKxdR0WtVmYLptpYkFjLQTiTt5j0JrDp7s6mAZG6ZbOB3M1YNee49wqCdud3YSKtqsensawKxvfq3w4H+GzbpkQCG559qvLeqtm0HvMfZpMCDhTBzyPrHtVE2vV7Q2ncpEhoOf3pj65Heq+x0htXftWEJktDGTtVASWYjuQsxPtWfYY/DnSw119Xtk7vh2BwzHuZ52g/wBDV5qFUAKJYZBYchQQblzGQXYBRHAAI4rzpdUhTbaVrdtA1u2SCo2ISty6CcEYgEfxTWDTLv3OwjdG0ZBVBhB7Yz9WNdZ1AxdMsaPU6dtJdT4gUAvvMtBJCMG+YGBgjIit3Q6Gz0zSv+pWrt8Ft5ti5vfIAlfiNwOYB9a5/wCAuvhtbr3KsNqovmgDarOQfoZLfcU3J12wjAtcVRxIMwFWYxxMj7CuGWdmWnox4vLHb31HxENVaKn4ll18zW4h9v8AEBBDR7c8cxVJpnZrh0uoZXLqWs3P4wPmWO/Pb19xMdV1q7rN1SsFwDBz58FZk+UzI9CBzNZD0PT3l+C6ldji4mxijq/cqRweOPWl1l7cscrjejX4D8N29JaY2XFy3cIZTHmGIZZ7rukgdpPNNM1znwb1G9Y1X6rdKlSsqwEB1/daOzdm9ea6MBXWOd7E0v8AiTrJTyIYPcjn6CmA1zDx14F3ag6mxduKz5dFuMokcnBgzxkYjmIAW67WY76jbbxDfQwH94JOR7E4NOPh7q41NkXO8kH6iuJ6E3mum38UmAxG9CWWDxIiY+/86614G6JqNPaP6xqBe3ww/ZC2UkfKTPmxAyBxUxymXoy47j7M1RVT1PxLbssUMlhEgdp4rH0vxOl1whUoxnbPBj6gVphdUVNFGtIoqaKGkUVNFDSKKmihpFFTRQ0IoiiihoUUUUNFHqmmW5bKnggj81886/Tiz1C7bdcI2EAB3GJBA9+fSvotjIrjH6ZejG3dtalMT5GInkZU/wBR+K8vHdZPbyzeH9KrpPU2/WoYhQ6GFEBRBmAO5IBzVhe1Ci1cIlXBaPL5QQZEtxkyY96UuiF21Vo3FP72YjJVo/nFXl7UIi3Ff5mLGIY7oACmRiZA7zivRqPGOp602wbgO6Ch7ZBIkYxxVr09xcs3bgLFSDtYqSFKjJMCOexxil3Wy9pQY8ziY4gbm/tU6Xp6Fd3xCCC2FjaR6TzVvQtNHJtG4WPkFtckxIZRG3iCCDPvTT4T0LW7DvMX9Udts5GyzyzDkyctPpHNUFjRm6iWFAYHLidogTCFuxcjaO+ZjBp61WvS09wuYhVVQqsQqZ2gQO+0gfSOTSQYrd34payUgL5CGHlNpPLgBshmk5g8VQeJOoNprb6ctJuqwtt8SbgDTu+YzhcA+33NSni/Vj9auIi7QpdQwIZFBCksPUCGg+tLvSdO+puC67sbrHcHOSWXDKfyCB6E1q0MPhLUm3ceyin9rbCNJAKq07eJDCd+JxinLpmh0+nuE7LZXawUruc54UnJnkz71S+Duil7b6m4GAtzbMzDFrrsCpI4CXGmCY2irS4SLkz8QHEICqiRkGQPYffkV57O3Xz1jIpevaqbp+CkW2ceWT+zIghwI4bMjsc9zW3pvEzfrADoPNtCw207gNpiTB4GD6E1j63p1Lpsdd0ruSfMoXdG5ZJGJzJB21X9T6El8DcpgeuPr9cZirtyOmg8RpfYi1u+MoLLO0t5fMdu0mV4kehxXTOkdRW/ZS6vDCfoeCPsQRXGvC/TBoiWtFA8bIJ5z8pMdzxXRvBnVrXwiGdEa5cZlQuJbfDeUEzySDHcGumNFv1zVwFthirXDEjkKMk/2+9L2rs22JtK8OokLt2/VlxDCcH3Oc1p+Ouom3rtOIJ3I5Eeqq5Eeh5zWH9cs6i0hJ2uApBMpctkrhgTkTj2OQamXZvTx0Pw9YS8t5rrO6lz8IqFBgwCD3AO2fqPamrT+MbHxBbe5bRiQoBuLO44CxPJrnXUuq3LZTcDfRmC3Db3LdUmVF5dncgEMOJAMCrvp97TtbE2QyWmwXUBnu2yptQSPN5mGZ9ak6mpGrfLu1VeLOpaizqbgOnIUsxViwO9J5hVOOByI+9bvhDRNrNvxHuWtrExacqSF4lvmAnsAK2+s2hc/b7le6oIO35uMpgzAnhhmRxzVt4AtaZLQKeW8486s+5pTDbf8s+nrmm7b9H46+zczQJ7Af0pN1f6QgjHjaCQQFdzjmSgOabNdeAQzmQcTHb17fWua9I6i6300nwxaWZV2aVImWIYgBiZn1J59auWVnpJjL7rpXTeoJftJdttuS4oZT6giQc1s0k9R669i9+p6S222zbtzEBVDfL5m5wOw75qw8N+Ml1BNu4j2rysUZWggsomQR2Ig1raavv4M1AqJqa0CiiigKKKwarX27QBuOqA8biBP5oM9FeVYESMivVAUUUUCdotWGFUP6QOjm9o7oVdzKN6g/xJ5h/Sqnwp4lDeViNy4Ye/8X0P+tPiEXE9cV4Md/7H0bqzc9V809AFx9Tbd+ACQIgfKYIH1Ipj1l62vmvTHAIHeRitTx30b9V1RsgbEJa6rcYYkwD7GR+KpNFe1KOPK11Z+UHcDOPmE/WvXO5t8/LHV1W7q9WgRSxIUu0YMx29+DXqx1ZQNiKhXPm3QQDk+WKzX+kfEIOrZdOBnZuEmYAyf/E8Vs9E6HpDca9b3Pb0/naZCswyiCQJkifoPete2dGfwtoSGdrqN/06m423JL3f8NI/iVBJXsQp71q9N8UWjqGF258Q7FVNqud+99w3hBsLC0tvOM7vemmxYNjQ/Dc/ttSWe6e83ILe/lXag9KXOm+HkfVL8NzZSwIYodpZ2AItzEQqwSP8wrWlWnia1ZuWLtslpZS0KrFvL5o4yMHye5pC8K6+0rKpdRJXBxkYET3MxTN1zxlas3mV/iN8OFTaMEmdwYyASPf+tc8uqGuu7FoJ3bxlhu8wLDv/ALVmjuHg/UqnSmzCnUuDjCwzSY9yJ+9KnXvEWx8OVG7JkwV9FPGR3qw0/WtJZ6dbtWbrOzqzl2dABseWJAA/jIyPWqrpWsG6Vu7u2Cdv2We81ipYoOtpaRrWrsNIFwBzIODIO7GWiR963k66uwguA63ABbbkg4kCOJzNbPi7VNfsOjqzMhDKoGIwSwk8jgiJzSammIs3XP7vkJPOQAM/fuJp7Q6+HuuC6jL5d3w1ZWLQd1sgFSDyWUyI5n2NeOrXpulkVJVfKYBjkqwkSMwcdzVL0PRftUaSpiQwJBBjIMHIOMd+KvWvML1ov3ADEKVgBoBIz75+poro/iXUae9a0mrVllgpLCJKsIP9x+aX9L1cM224VUwbavtyNwzme307Cl3rXiJbrXnAZEW5cKKCIChpa4AeTcfM4MAgY5W9D4wG6HDFZEoSQD6wwz/LtSqYep2r+kum+b9t0Ym2r27hgg7mEqIRST7k/SnnpXiEXtHf3ec23AIPzANlD7kQPxSx0vxgjulsoiITADqCpGflb5Z5H9aZvDPQdO1u8LTbLmoBDMDuSU+Rgu6AQB2ic8cUGp1HU2ntLe3X7Nxcg2l86qIG4r+8vHIPPFaWl6xaXV7bpUbbhe3cgESIFzGAswpIkZk5o6d1BQ13T3rhVvPaaBuQFZXcMzJA5/NUb9QbRi7ZYm4q2/i2nI+dJOTJwQWIPP7p71IOta7VszyLhxAEDcPlBAjuDM/6Ula7rYuNdRbXxoZdy2wd4ckSVESrA5j+vfT1vi0/qSauGlGVGFs7ZnCTjsw4n96l7VfpE1t8BEK21JHdQ3IMHt/P7VLvfp0kx1u10fxTbv3Ws3POkIVZBtJznMHBkAEdpHvVZ0PrULaFyyz6gglSsI1vMQ0mJGOZk8UmdK8Q6ghS2oZ5LjJBERAGIMgiee1NvT9Y9201zeHi0cbCBvc45JnAPHpNamPZ5SdT06L4W6q120Rdj41tirgNu91MwM7SJ9DIzVybgBAnJ4Fc18H9Vdrm5bLLp0tB2gkn4nmDBcyYK7SpkiOOKb7fVrd7UKLYkoCTc8pTbAkKwMzJHtzWpWLF7UTSR1b9Lej0+pfT3C822CMwA27zBiJmMjzAEVqt4ptOFJNwlCWBUkCLkhQDMkgfT6VrvWyOhCknx30mzqLtr4lw+RSGtgkSCQQTEdwMelNenuAWwu7O0ZnPHOc1xTxRbupr763b5cDZH7oYFQSGAkyTI+gHvUqR0rwn1bT2baaVWI2DybixBBPCk+kxHYRTZNcZ6X1JLN+z8YuFWbjfDLFgchFkHtyQOfeuj3fFVkX9vxUCqE+IDEhr5izmcSQRHqRQX9Faf/ya+/4oq6rPlHyzq+qfAu7kdd6EgieY5U/f+ldS8D+LEvIpDYOI7g9wasn6db37jbTce5VZPpJio6ppkNkvG02/MCB/6mPWvl5fyMc7NTt6eDk8b4301v0oeEv13TB7X+LaO5fUqfnX8ZA9VFcMuWFtAHfcBI5XE5r6N6F1EFRJzGRWPqPgnpt5ib2mXfc5Yb1MnvKmAxjnvFevjz6dObi73Hz8PNbt/DElmIEgFpJj8kgD710Tpels2W0+ku3NokNdJRiHflwxA8oMbJPafWrNf0aHQXzeSb1m2P2A/eW5cMA3fZZPmyO5iK1B0s27kM5uCOXA3TjIIjBy0Edx6V6sdV5bNNzrPWQxe780eW2vBJJhBnuzH/2rPr2Gi0OwkG42WP8AFcfLHJ4k4HYVrdF0vx9XP/b0/mb0N1h5Rz+6pmD3ZfSqzxXrPj3ioMqhiJiT3+0UyukKrdPt3WCuGYs8E5nce9O/SP0cae9ZsXwXtObSrdRNoRnAhsESDI7VXWFTeBDAkcDI3Ygg+nuad/DuobaykAQA2DiTIb+n868nNcpjvEcm8Qt+o6oh9wujYwUQbfw/4f8ANI9sHd61t6+zp7wOy4thyZCkp549JPB5z/sbz9MXh83bK6pVlrPkcgc22JIJ/wDFv/zpC0v6xsth7Q2KP+7b8rL6qWEmBjHtW+PLzxlQ+9MF1rcSBbI2tARiTEQGGBI+nNJBuG2Lti6GALjcDbZypQ/KGDQRgVvdCUIRtTBYtGSDBmCDjtGfWnG1pEuO7so23ACf4hcRYbbmDjYCB3+tdL0QodEsICWto7ids7YKmOI7dqvvDeoW9r9KtzzbfiF1fa4+FsJiAJB3xH0NbPTdJ8LVfETBdDuAEhhwAy8E/wDJzVaOp7Ot2rhwCFSCMEPuRvblvzUIr/E7D4t5NqoovFQo/hUkiTzGQfxS7pemLce4CY4g9uM+xiu8+I/Amm1Ft3uWgbgQw4LKw2g7ZKkTHv8ASuPJpvgFVOA08zgnv7f0P2rHHn5Qa+n6Jdt/4d1tpwY4zzirzp959Lesl7ly1bYkPcXmCpAj90NujHBx71bdH0YbDHDYBGc8E/zqz1bbVIa1vRSJlsyrBp27exUd81tXOtb4uuC+7OJO8wy4MqduYwZ2g/emTR+M9NqLZt6gAqV+SIcN32OOM+lafWui2V1N1Es7trRkjbECIOeeSY7150/QVuFP2CnaeFbzADIiVAPHBj606PZq0vRbQ0uqsWrm9Ltovb3wGW6qjyxgYKoQRzmtDp/h+0bSna6XIUkhgxn95dreX+Xer3S+F7FvT/HZXkMpl3OBO19iEkDylhPMVW6Lw1DMC95W3ER8S4VkTmZ5NTd123l476ZOoaCxY04vMLlxA4FxYW267wVFxeJho7xE81is+H72n0zorhw7LsdTnZ5Z3iQAdu7AMH1qeudP2Wxb+JcbeIKncwO09z68YrY8PFdNcsqzE21UOyHIAyBHcdzHtSbibmmLptvWWbgdbhNto3KAzQckFk24EDaYJMETMCvdjxEGXdpbaWLpJjyhAxyCrER5WPf6Gulr19DcVTcthiJRZiTkR9xkD2Ncw8SJb0ty5aAZl+PKghoCfBUKrOViNxMET25itXtlZaHQtqOoWbrrbCXXX4iws/FW2YYxyRDQZ+oOIrOl6vZ8Wy6n4iXiWYHysAzBAATyIJNX3hfxDprjKR+zNhpZX2rBCMoKtw07pxn2ou6APrWe2N9q5clwp3ALtbfMDBZoiD3NWb1pdmrpnUlvstu4Ftsbe+3Dhi6fKSRGMilr9IuiVWsgKrlgdpJeVZMr8ogjnEiYNbnhXRPaa491G3f4dtmA3CypJUYJ5nP0rz430T3bSvZYK6HO4blKnkciDPf6+tTXyhW6Do0vapVv29uRLT+8RKxJxwozTb1Xw0vxwyuw+M1gXGOwmLDF0iRtHmHMd+1KnSdOV1ih2O1vhvuBHK4xIOJEHjmuh3tOHZWMyskZIEn1HB+9axNMzdIX/wD2uf8A3D/Siog+hoqeOP6C8WJ7+n9eR/z0rX6rf/6e4D6dzHGf7Vu6a2BgZx/pxWp4h0W/S3V4O0nuMiIGO3+tfG4se5U1YpvCOpK3SrmRnbz7Y/NevHmg1jLdu6W/cFt7YF2yGb92Ja2Z8rbRBHB71Tam4be02yAcc+gy35OKdvD3VBqLdxAQYBXj2kT7mRX0O8Lt7cNcmGr8E7wz+lZbdxbepa86BQAxQl2wMFQO57xmO01n69qxZZ2CMEZotKSCZPy2vYzgDj3rU6D0YWgl+9A+e75h8tq2w2ZiRuuQfcLVrol/W9cGP+Dpc+zX2H/6ofyx9K9OE1NuHJlb1fhsXv8AoNCFkG62XPdrlz5jB7SYHoAKT7fTmYGGlpB7Ce5BP1963PGvXBd1AQNATt2JmPtWppeoDMSYnjn/AJ/pTKuS36aBBDFPjT5e/HIMdjFMvQLsG4WysKAQAD7yKWNBoSlwk7TvHm3Qe3Yn8/arfQ61UI9LkfT6D1+tebmv4VTda1SZWfp2pS/SL09b4sz+7vmc4OzP5isty8yuDJgtH5kgehAAOfatTrGqDqASZXPeIOATHbFebguW9Jq6U3hyzZtszOiXW3QA7EDaqyTGQSIH5pl8SdWv3LVkWBatuj/LG8EFZKx2GUOOCO9I/ULEfIQYX6iZB4GTJ5NWXQviqy723M0yTM+bETMfb0Fevxu9uvnj/wA9a7ZP/mWW7tZDbcYwquoLAE7WGefUDniq/wAfgf8AQXbYg7nUjiWLblz9QRW5eIXUlYJhBLHiXOcTPA/nWbxR0I3OjM6glrd03QBkwHKsfspJ+1dO9xyhz03iQ3U2qrGQFMAn5l+Yewmua9R1lsvcClNoOS8liD5Rug+Uk9hgd66F+j7VG7oLDHkSp9JViPxXPV6fDsbqiZ2gSDJDeaZyQJC81mYeK0dE8MW7x3KwAB+ZGjPPKQZH9qtm6uP1YvJICzkknPkHJJnj8156No7YuKyKqeYqVgQGA8rCB3iO+fatLT6tLbhCm4RuZSF2bdxAJk9iOBPFaR6TT/ECubklhvbcSTjAk8g54PaKvehqCVGAc+kiYMxzB59KrruhXcl1DbTassgA27eCIA4zOPQVtdK1H7RyIGVZRghQpgqDOMdvX61A1+Jwo6fbMsqgoSykiJnJK5iTB7Zzily3Cqj7yQSQSWILQDBXsTIGPQ01Jqg+gJ5U22X5ZPcEEAZj6dqSem9BWFKFn/eVU8zccgGAI3Dj1FWjx4k6iS1vBclmJGIA3DJ79jx6Ct/pfShqLju5SWCqFW4C2wLBBEyDk9pzSl1XS6jS3rAKvsuXLr7zABLSRaMEhSBkjvWzrXtshb4ZJEbT8rjM7VcGf51m3SmTWeGEs37bhr02mRh5mnyxtJLCXXABzNaPVtc96/qN427kXYu4FdyQkljHzLB9iPc1v9L8XDVWWtlCLy4QuQGOBnBInt7xSzqdYX8xgktB+3aPtVjNMXgPRXPiG46ldohfiKQZP7yiB9JwM10G3d+lVPSrv7G3Jk7F554rfW6K6xY2vjxWl1LU2hbb4rBFYEE7tpyO3v8ASvZevDEHkA1Vciu9WHw7Ls7M41YQuud2mgE7udpkc4Oa7cl9SBGQePp2qsS2g4VR9hWUOKIsBdFFaO8etFVS9Y6iIyT6+wnsPpMfavTdQVtysCy8euMDgHilYXex/uPpg54FbfTtSL19UE4Mk8eXufvEd+RXxpjbemJ5FnxFpLouXNt5gFyFhYAM4nbPIn71Z/ov6hcXU3LF0lviL8TfgBFQEOT9ioHvW71e4ty5cB2iG5z8s/SeO1aXUwum0ht2thvX5S6RBZRyw3KQ3lGIBI3bvWvpzHfVbxyuN3E3vGh/W7u62Vt3igsMNu02bIYJbaRgEkv6+fNXRuLpdGdpEtuZiMgu5LMZ+pMVzbVOxU6c3AwIGHE7Y9M+U571l6ZoHTciM+0HKlotExPEE/N6VqWydrlrf4vF7q7K5PwQ7Ekg7mkekiI7it/pWuuXDuFtAfqT8w7x9Qay2Rbu70ZgCkEkCPbAPpWDo2otwzN5dzGCQRgYX8KBUtY3+zFa0JNxTdYs3IzPHsYUf7VbafppusZJm0xEiM7lttHvtIIqm0GqUXJJYrGCrtAPrggcfj70w+GnEXJM+YEk9ztgn/19axcdzVajePT1YAFZifmbuf8Axilrrejti5vsu63PhqpCmF2bjGDgzJOadZJWQMe2BilLr1pVAtqsszDbOSAAACMZgMY/2pMZiZXpSajpdwKT8YFTOWVYAHHuKsenFTbs3R+8AYhcyAQ3GMn+dVfUbjAOHUC2gknjgZ7nvit7Quwa3hdigYERke39fYVpnUUo1jfrj+bylisMMQqquD3Mgn811TwYQ2kgjG9hHsYP9zXFzqgL5cRO92O4eWGcmCZ98H27U+eG/Erqr27JQhW9myQMSDtP29/Sr9hw8JdEtaWwBbUbpZXbMsVYjMn2rmHigXbOrvhnVlRwbbAY2sdxQ5+bOfp704DW3VyT3JPmYCSZJweZ9Ky9X8PpqbclS1yJH7R7ZJjEssn8g/Sm9rsjdI66PiBSr7twgBTBzzJ7gTniINZbwS5qfMfJ8PaeSSQ5OMcSeR61a6PoN3TKbpt7gAQVYo7Ad3leeAZAHfFUdy5HxduNw2ysgwe5M5gZ94rIstH1C26MwG4qQCobYGQQTtO05GRBifUU39E1Gi1VvZY2naIZYi6skGSJBzHOfeuc9H1YYQRBztEYIGFiO+2OfSrOxYG4Ojbbgna4/mD6g9xXO5aHQ7/Q2TRva07G6MldxAbLbivpxMfSKTOm9bvWluujJKmEXaFVZI3E4kyYnI/NX/RfGu1gl0kPmASTuPfa0ZHfJJH0qg8YLaW+t+zIW7PxFA8u48sAPWcrByQ3IrW9qdunavT9T0vmGWEXF/ft3FgkH/xJBB9we+efanpbae5dtOMr+GAOGHsRn71RjqbaTUJqLNzbHI2sCyj5gwPICzjvPY5p18VC9evq9q2blt7Q8wIhW3MWGTMeg7TUrWGNyuopOk6QPdtydvnE9pkxkfer7WeA7Fm9cRbl4or+UMwMYHeJPJ5rN4V8H6h7iu1vZbJncxU8HiN080wdbb/qL2Bhz9xArphP2zZq6rDpcKBnER9q2VuitFPxWUXsxNdBuhqhhWFbn/8AKn4v4oPZc15+NXjfxFQVoPfxj6mitRmzRWghJbcQQRP3McgQe+KsNCwtEsAzMRAHEbQWJAkicc+9Wy6BIjaF9CTJn7QPUVVdauAW7pBBIUWkIOC7GZge8A+g+tebHCRvLLpj/Xbdu4HeSkMzFVk7/wBzkgMo+bB7AetLGpfdcm3uW0EUDeP2gHzNugGWLs5J/enmIq+TTLDbyVIEn3+/0x96oNTZ+LccIdgEFckA8g8fUfzrpL8OWv082rCR5DJZtuARJjmWicVaaVhG1RlSNxjufT+/aq+3po80ksOCYK8cg1sWX8oKspeZInnPMD2NKkL+suhb11lc+YlIJxnB/AFWNvqFsIqthlyOBnsOe+KwaXwtcZi9xtsknaMnPqeAcxj81f6Hotu18qAHu3Lfk0qXLTVd7r/4Ns/+beX6xuinPwrrDp9O3xUZ7hMhUKknH+ZgPtS/f14tZdWI9VG4D6gZ/FZ7PiZWgWrdxv8A6NgHuS0fymom6dOleL7N5ig3Wn/guAKZ78c/ntSn43s3NNdS4kvaIYqTxbIEMu702nH4qx/UfiKGYbXEZXMH+/3FafXbqPaRdRbVmBKZaASe4HERBnPYUalt9lM9cZ1YPb8m1sgicjkg8irDSdQtliVQwBILRn0Azj/asNzRz8x2qTChTt7Yg/bvFV/Wb6WEBD3GJBGxtpgHuCOM+9Iey7a1zo4Kcg8HPONuf7UyJ054EMfiRJCuyMe5yInP2pY1BCXFcHcu4MQJ7QSKcdOSqhiwgxtc4BT93PE54mZFapVZqtdetMrlr5cd32vHtkEgR3H5pm8I+P2dvg6gjdEpcEAMByGHAYZOMEDgHnQ631ewqgfEW7cOAqEGO3mMGP60t/AJIdcOp3cYxyPfE/WDUnY7Dc6xtJJMqIMgSQO7COcZj2pJ8V6L4TttcOt0s6HcGENHlkZiWMT2NbXhfXG5ackEhQIj5sgnaPU4Irb6p0hNSikOFuoD5fLsAkEKe8yBnPfGcZ0qg6doBbAPl4AJEiSMbvv6etXdjULHmH0PetSxahcgY5B7eoxx9RVz0u6gQW8Nkx6580GRkcgE+3rXK9tK7WujDgvBkCO/+taD61ltotwMQu+GmSSTLSSfbv6U6t0ayw+UKT3XB/liqXR6uwFuA2lKMW3IScoScEHmRkHBz9akg51qrpvvMwv7ojO0c49/X0rtXg+6rWAOYiD9cR6dq5mvhsrqGUZteVrTwfNabKnnJjB9wfauudCsItu2iCABAxJnuSR610tluo9f8fjzn5/B06fb220Ht/XNJnVW/bXef8Rs/fj1p3t3AAO2IzikHqbkXr2f+45ziMniu0jy27trxuH+uD/pWN2IGBP8q8i8G7j8j+lDXpHH8jz96qMtt+PX7TWQXft2zWBX96lLk/XiKDK75AjnuKhqhScx29Ox+tQzDvQelcxRXhL8Dgf+tFXYqLl+WEfMIMZDGTGSIEfel7raedEjCNu+rtuYk/yoorkuadcodlA4x+aV+sav9XubUA+VmO2RDT2H3qaKT2xKo9R1NnCliVtjsp8zHvntxV30bXRaDLFtc+VUU8cks0lj7wKKK3Uy9M2k8cL8QJetDaYh1wwngkDB/wCc0zWrobcByvP4n+hBqKKxZqpkyrpwRuIrHcvLbAxknAHc0UVGPlYWtGlyDcDHuFV3Vc92IILE/j2rc0fR9OpgWkgiDicHtmaKKrbB1DwgtzNq4ycwh8yT6/xD8x7Uh+KuiNpXS0zK1y4u4tmNw7KM4gxmKKKsWFbqKfKMd+BHMUxWunIlqyxEylth6AkCW+s0UVb6LR1LoYZd4w4M/wC1aV4FS5B8wM45Gcc84PFTRUhKtOldRKWmgEfEG3BED5hIJEj1jNZdArYMIZP7w3SR39J96iipV+FybzC6xweDHyiSI7Lxz2Paq7V3boDFABtBIhyQBOBkDue38xRRXL5VZXvEBe0FtsSjKFZ2J+IDB3AD6xn37RXixb+LcTbKhBxjzAyAD9OftU0Vfl0xm6ctDoQqorfKvyzGJjuBPPbimbo9jzKPQj/Wiipj7fZ5fx47IZdO24EehicfzxXPOp3Jv38KSHbiQYJ9xEHmoor0vhxpKVLTJYA4EkR3yAB/fmpDlQCu0L6eb7Qf9qKKKzPcyAwAJAYd8Z4Mf5T71KqPp34GfxRRRE2j6MSRiZ/2/vWYFj6Ej/nB/wBaKKo8m4fU1FFF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40976" name="Picture 16" descr="http://www.puyence.com/wp-content/uploads/2012/10/militares-ecuador.jpg"/>
          <p:cNvPicPr>
            <a:picLocks noChangeAspect="1" noChangeArrowheads="1"/>
          </p:cNvPicPr>
          <p:nvPr/>
        </p:nvPicPr>
        <p:blipFill>
          <a:blip r:embed="rId7" cstate="print"/>
          <a:srcRect/>
          <a:stretch>
            <a:fillRect/>
          </a:stretch>
        </p:blipFill>
        <p:spPr bwMode="auto">
          <a:xfrm>
            <a:off x="6300192" y="4142733"/>
            <a:ext cx="1440160" cy="959249"/>
          </a:xfrm>
          <a:prstGeom prst="rect">
            <a:avLst/>
          </a:prstGeom>
          <a:noFill/>
        </p:spPr>
      </p:pic>
      <p:sp>
        <p:nvSpPr>
          <p:cNvPr id="40978" name="AutoShape 18" descr="data:image/jpeg;base64,/9j/4AAQSkZJRgABAQAAAQABAAD/2wCEAAkGBhQSEBUUExIVFRQVFxgXFxgYFxcaFhgaFxgYFxcbFxgaHCYfHRkjGhoXHy8gJCcpLCwsFx8xNTAqNSYsLCkBCQoKDgwOGQ8PGiolHyUpMSw0NSw1LCwyKS0sLDUsNiksKSwsKS8sLzQvLC0pLCwpLCwsNSkpKSwsLywsLCwsLP/AABEIAMIBBAMBIgACEQEDEQH/xAAcAAABBQEBAQAAAAAAAAAAAAAAAwQFBgcCAQj/xABMEAABAwIDBQUEBQoBCQkAAAABAAIDBBEFEiEGEzFBUQciYXGBMpGhsRQjQsHRCBYzUlVicoKSpBUkJUNUhJOywvAXGDVEU3Oi4fH/xAAbAQEAAgMBAQAAAAAAAAAAAAAAAQQCAwUGB//EADARAAICAQIDBgUDBQAAAAAAAAABAgMRBDEFEiETQVFhcZEUMoGhsSLB4QYVI1PR/9oADAMBAAIRAxEAPwDcUJCSpA46JlPtJTxmz54mHo57R8yockuhOGSigtotqGUoDbbyV/6OJvtvOvuHVx0C6l2wo7H/ACqD/eN/FVGHE6UzSVDp4t7JpcyN7rB7LG66DmepXP4hrfhKuZLL7kZ1w53g5p5cVlkL5amKnYT3Yo42vda/N7udlJGlq/8AX5P93F+CWixSJwuJIyOoe23zTiCpa/2SD5EH5Lwt3GtfKXNzNeiL8aayuYcMT38jJqzuAAxPZGzXUghwI0daxTzF8NxMRE09Yd4NQHxMynwuBp5qZey4Suz2LF4dHIO/GS0+I5H1C6fDeJXau3FljjtjbGfP1NVlaguiyRGHYDickTHuxQsc5oJaaaI5TzFwdU5/NfEv2r/bx/io1+3bIsUbAWSBjyY3PLSIw+922JGpOo9y0Jj7r2VNnaQUnuUpLDKf+a+I/tX+3Z+KPzXxL9q/28Z+9XJC3EFN/NbEv2t/ax/ij818S/av9vH+KuSEBTfzXxH9q/27PxR+a+Jfta3+zRn71ckICm/mviX7W/tYx969/NfEv2r/AG8f4q4oQFO/NfEf2r/bs/FH5r4l+1rf7NGfvVxQgKb+a+Jfta/+zRj70HZjEv2r/bx/irkhAZYZ8SpqrJV1ZMDtIpGRsDXE/ZkNu674FXVmKPay+TPppyv68E/xjCW1ETo3gFrhY/cR4g2PomOAvc1u6k1czS/UDmuNrK7VfCUbXFPpjdZ/k3Qa5XlDnCMeZUXDbhzdHMcLPb0uOniNFKLJO0HaCOirIJo5Ms2cNewfbiJ72boAdRdarSyhzGuHAgEeqv6W53V80l1y17d68jCaw+gshCFaMAQhCAEIQgBCEIDJH4r9Kqp5M5c1kjo2C/daG6Gw8TzTXFTGwtkkibIwOAcHAHR2l9ed0bQ0c2HVMzzTufSyyF7XxDMWl3EOaNeKpW123TZYd3AJM2YZszCLW1+a8pqNFqLNY3h8re/kd+vUULTcrfXGxozaah/1SL+hqUbTUHOmi1/caVhke1FS3LYnuhzRoftcb+K5i2nqWujdc/VtLRcHgeN1i+BXf7H7sr/EafHys3J8VEPZpYCOuRnw0XMOIU1LM0RsDBO7KQNGhw1GnIrCztNPuRFmIaH5weBvxt5XXtVtXNIWlzvZfvPXQKVwKx5Uptr1f0MXqacdI4Z9QMcoiCpyYgW8A6IOPobfJNtj8eFTTxvvxaD+I9FQO0Hb6WlxA7jIS2MNOZt+JuvPcO0d3xMq4L9ST38mZX4jHL2I7tLxZgrGubWSTSMeCGtaBHHY34g6uW94fjzXU8TxqXsa73hfKWN7RGqOZ0MLHE6ujZlJ87G3wX0LskA2jhYXAuZGzNY8LtuL+i+iaWt11qMt/p+xypvLLzT4g1zb3t1TOoxnXujRQsVdG5gc14LXGwN9Cb209dECsjzlmYZw3MW31A4Xt0VkxLNBiTHNve1uKZz4zr3eHO6rjsah3DpxI0xNBJeD3e6bH1vol6XEWPYxwcLSAOZfiQRm0HkgLWysaWZr6KPkxk5u6NPmq7PtFAyF8rpQIo3FrjfQOGhHmlH4vE0R3eAJiBH+8SLi3ogLdTVbXC4Pn4JlUYxZ1mi45/8A0q+cYiBlG9F4heQX1aCLjN6KOftZTtpBVGT6k8HddbWA63CAv8Fa1zb381HVmLEnuf8A6qzLtDEyWKIyd+oBMY/WFr/HgF5FtBC6ofTiQb2Nge4cgD4+Gl/NAXKDEmllybEcVGvxR2e44dFUnbd0YgfNvgY2SbskD7XgOY53T8Y7CZtyJBn3W9tyyaa39boC5x1zSzMqbX7bQwVTmyyxsIZmDXODb3J+0U1h2vp3RxOEvcnk3cf7zg4tPpccVg3aBjP0nEJng3aHZG+TNL/NaL6FdHlfTDT+qMoywTnaPtTPUykl0AivoIZGPv8AxOHeKvGGbZwNpmZn2cyNmfvv4kctViNBRPmlZFG0ue9wa0DmSbLVKT8nird7dREwW5Zna+KrXaFWwUVJxw8/p6ZN1Vyg8uOfUtZ2ypw9kefvv1Azu58OaQrNt4hDJJG8h8BvpI7VwPskE6tPBQ3/AHc573+msv1yOv8ANSmzv5PwimzVNRvYxrkaC3MQbjMSeC0V8NnW01bL3NstRXJNciNZwer3sLJCLZ2tdbzF0+XEUQaAALACwA6LtdcpAhCEAIQhAcOiBSJw2PnGz+lv4JyhAR9Tg0LgQYmH+Ufgs6xjDGQVJiLWi4zs0HeaTbTxB0PotVUPtFszDVxlsrbkDuuGjmnq1w1Co6zRx1MMbPxLWm1MqJZ3Rh3aXhDXUm8a0XicCbAey7Q/HKVkxV0r9s5ot9STBszQXx5jo6wJAN+BtxVLKx4dTbRW67O59PQz1ltds1OHgaF2c7VtghlZI/KGDeN8b6OA+HvVJxbEXTzPledXuJ8hyHuTMFF1vr0sK7Z2reRpnfKcIwfcSOAYVLUTtZDFvXDvFnAEN1Nz05eqvtFhOMNbUNEJDqoszPzNGUNuLN10FiB4ALPsLxuamJMEroyRYlvEjjZOp9r6x5u6qmJ/jI+Ssmg0CPZnFmw00IawMpn5xaQd87zOM3lwTeTZXGHTTTXZnnaWPIkaO6SDZvS1rBUJ20tUeNTN/W78U1/xKX/1ZP63figNGZ2f4iKP6K6eBkbn7wsMmt+Fr2ta4vbql/zUxEbm1ZTgU7HMjtJawc0tJPjY8fALL5Kl7tXOcfMk/Ncb09T70BoMWx0zodxJiVMIs5ktvL3ebAk+5O5sCfG6me/F6X/JrCK9yBlObWx16eSzFdCM2vbS9roC9S7OMLpHHGqcmW+81fd+t+94X1suqnDqQwsp3YuN3GXFrRGct3G5OnFUFKR07nNc4A2ba56X4IC71sVLnZMcWc+SIMDCInXaIwA23lYJCJuH5nyPxCp3kmbM5sVswf7QOvNUsNugNvwQFpkiwwXaKisc29/0bA0nrYlKxVtA0kiprbuYYycrLlhFi3jwsqk1hN7C9tSvEBZa8RhkZpHVbix2ZpewBrdb3blvrdQ8GDzyPDGwyOc42Ayu1J9F9K9ikLTg8FwDq/kP1ir0aVvQDyCAzfsp7JxQDf1FnVLm2AHsxg8QOrjzK01rbIAXqAEIQgBCEIAQhCAEIQgBCEIAXMg0XS8fwQHyP2hYYW4tURtaLulJAH72oVfpcOdI9zAO80OJHPu8Vqfafg5/OGn5b7dHhpcOsfPgmuIbOCn2giaBaOoJI6d4EPHvQGcQ0GaF8gPsOAI8Dz966GGOAhcfZlNgfJ1ir9gOzAFRiVEeO7JZ6HM0/EJoygD8CZKBd9LUEu8iRcfJAVPaPA3UtS6J3KxaerTqCnu2Ozn0V8bh+jlja9vmQLj3rQe1jAd7Rw1bG96Nrc/8DgOPkfmnO0mB/TMDhlt9ZFE2RthrawzD3IDNK7Bf83QVAHF72O99wkMPwLeUU84veJzBbwdxK07ANnW1OzoYB3iHyN/ia4299rJDsrwQS4XUsLf0rnNv1ytHyJQFIg2b3mEvqQLmOW2n6trG/qmOHYCZaKecD9C5mvgb3WqdmOEZ8LngkHtSSsPgQAPgUy7MMCP0evppBrvN2fPKQgKPs7s4KjD6uQe3EWEeQuSElguF73Dqtw4xGN/zBWj9kWD5YKyN47wmMTh/C233rrYDZrJHiNM5tjvTHrzaW3b8CCgM5wjABLhdTNlOeJ7CD+7bvBTfZlgAqaatadczAB5i5BVw7LsC/wA21EUnB8ssZHMZe4b+qV7IMLMNPUNdxE72ePcsNUBnPZ1gQnqZ4XjXcyDydw+aT2I2e31fJA7i1kotbmBZads3s6afGKwgdySNsjTyGdxuPO4KRw3Zx0O0EkjRaOSF0nqS1rvj80BRez7Zze1FXBIzURPZqODr2HkmOzGzG/bWwkfWRMzN6hzXfetgwnZ4w4nVTD2JmRn+a7s3yv6plg+BmDGap4Hcmha8eebK4e/5oCU7AsRD8MMd+9FI5pHMA6haast7P8CNJiFYACI5Xsc3pZ4cdPJwIWohAeoQhACEIQAhCEAIQhACEIQAhCEAIIQhAY/2+U5hNDWsGsMpa7yNntF+ndcPVP8AHqAVP0Oph1dFLFI08bxSENk9zTm/lVp7R8CFXh08VruyZmeDm95tvH8Vm/ZBtHvac00h+sg0F+OTl7uCAsUuE5MUZUAfpYJInH95pZIwn+XOP5QmmE7KNbBX0xH1c00hb/DLGwtt5Ov7lcTSHKHcR8kpS4eXtLh6ICKbhgdTCGQBwMYjeOvdDXW+K8wbC9xSxQmzt3GGE24gC3xUtT0TnOy8LcUtXYYW6t4dOaAgcCwdtNAIWey1zy3wD3ueB6A29Ehs1gApI5GA3a6aSUeAedB6BXKDDwYgHDXrzSMODkP1Nx/1xQFfwzDxEHgcHyPk8s7i4j3kr2iwtsbpnNH6V4e7Tnkaz/lurBX4Zc3bx5p1S0Yay3v8UBU6PDWxGVzAAZZDI7zLWtP/AA39Uo3DRHI99rGXJm8cgLQfcbegVh/wgZwfs9E8mpmubYhAVPDsNbHmawWzve82/WkJc74pSGiEZeA0NLnFzvFx4lTtFhpY4k69ErW4eH2I0PVAQUVGSC8DhoettT968psN3kgcAMzWlod4OLSR72hWSKNrWgaCy9gYzXJbxsgK7PTlps5vryK7bhOZu8A7wBaOtiQT8QPcpqtqYmC0jmi/AEi58hxKTixODduc2VmRgu45gA0eN+CAZUuGEsLuD73HopanmuPG2oXUUgc0OabhwuD1B1CisXkMNphezdH9MvW3ggJlCThlDgCDcEXB80ogBCEIAQhCAEIQgBCEIAQhCAEIQgOHsuvnvbTCn4Pi7atjSKeZ1zbhr7bfvX0OoHbPZllfSvgePaHdPNruRHqgOtmK5k8Ac05muFwfAqZjhAFgLBYv2PY7JR1cuF1Ojmk7snqNSB4EahbU0oBORpAJaLnoTa/rZU+o2+fvooWUwdJNI6MDed0ZL5nE5fZACtWLVu6gkk/VaSPO2nxss+2Mpd7ir3E5m0cDWA2t9bMczvXKPioJRpEGbKM1gf3b2+Kjto6ySKAyRFoLbaOaXZrkAAWIsdV5PtLE2qjpQc0sgeSG8GNYLuLjy1sLcdVGbd14YxjSdAXSu/hiF/8AiLfcpII/Z/aWoqZqoPljihpsrS/IL5iMzrlzrAAWTmmq60YjFCX56csfI6QMAa4aBgFvZdc8LqubPbItlwmOWaZ8Rnk+kyXc7I5rn5g0svq4xgAHjrzV12W2l+mGdzIy2KKXdMJ4vLQM5tyAJAA8CoJY32odPE5kkczxG52RzbMAaT7JBLb2vpr1Cg9hsefKKuOrnkdNDIW2DrXY/wDR5A0DU8L9VZ9ramMUsjHubme3K1pIBLjo23kdb+Cpewccb8Wq5HFmaNkUTOryQXuc3rbQXQdxadntmZGES1E8z33u2MyvyMF7gO177rcSdFXu0irbCZXtJDmQknvO1e82ZYXtfT4rQamqbG3M82HVZdj0b6uqh+rkMMlS18h3b7CKEXaHafaIGnijCJfZ2KlfHBRZd9MIc8so4scALkuOpdmcBZTGzOAvoKaoLiJZXPkl0vrp3BbrYDTxUftLWy2lkoKV/wBJcwR710bm6X0ygixte9zbhzUtj+GzOoBTxue6R4ZG6QOs4ad95ceHDj4oCkYZj1bBLLMyGGrExabmQslZYAZLkEBoPLkldodp2VTWQ1tHJTbxzGiZjmyNaS4d15bY2PDXqrbDQObG1lXSsneAM0sTGWe62pc1xDmu948uCZP2PE8zDujBTsIcYy65kc1wc3ugkMAIF9bnogLlGwAADgBYei4qKZr2lrhcEEEeBSq8JUkFV2SnfDLLRyH9D3oj+tE6+XXq03CtQKp+1ZNPVUlUNG70U8p5ZJzZhPlJl/qVui4IDtCEIAQhCAEIQgBCEIAQhCAEIQgBBQhAZH2yYA6F0GKQC0tPIzeeLLjKT5G4Pg5aZRYtG+mZO27o3Ma8ZQXOsQLWaNSU12xwwVFDURH7cbh8Lj4qm9hWLGTDt072qd7menEfegLHilW2fQiuDLg5WQENJabi5cy/Gx48gmFFhMcW93UOIAzPzyG7WlzrBvHMCBYWsrk2oBNri69lnDdSQEBVsOwwQzb6Ogm3hYWZnyRXylwcR7fMga8dF7U4OZS4vw8PzDK7eVN7joRrp4KxwYg1/ApaWYNFygKwzA3921BSjKLNzTvOUcLD6rTTontJS1MbcscVJG25NmmS1zqTo0alOosZbmIIsORTuTEGAXuEBGPoKpxu40l+u6e4+8uXTcMqf9Yib/DTj73p1FjLCbHTzSdXioGjdT8EAn/hdTzrXekMQ+YK9/wWU8a2f0EQ+UaZtr5L3zfglZMVeRbQeKADhTc2V1XUk9N6B/wtCWOzcfOSod51Ev3OCjD8evNLvxB+TLf15oBT/AqXNlIeT+9NMfm9PaPA6eJ2dkbWuF+9ck68dSVCk6L0VJAsXG3wQFgZiTCbXSGI4jbRpF/koKaoay1yBc2F+ZPAea5mrWte1pIDn3yjmbcUBFdp+IF2FTXHebu3tI0IcyRrgfgr5hNYJYI5B9tjXacNQCso7XazLhrxexc5o89brRdhf/DaX/2WfJATqEIQAhCEAIQhACEIQAhCEAIQhACEIQCNWRlN+Fism7HZmxtryy+V1Qcl/VaHtrizaahnmcbBrHW8yLNHvKzHsyeIMKM8hsHOklcSeQNr/BAaBvyDmvqh9QX6uN1TOzzac1dPPM/S0z+J0DcoIHoEh2f7T/SW1szndxsxLR0YGXHwCAu8cgN7HgbG3IpOnxTelzQ++7dlI6G11SNhdqDJQ1dTIe62WVw8g0OA+ICY9kuO54KyWRxzCUyvJ4AFpPH+U+5AaJDVNc9zWm7mWzDpfUJvR4q180sY1MWUO83C9lQuz3awSMxCpkJ7r96fBuU5R/8AGybdm20X1GIVczuD85J8Wmw+QQGi0uLskmlibqYsubzdrZc0uLtkqZIW8YmtLvN3L3LNOy7aW5xCaY8hM53Qd7T4Bd9mW0Q/zlVzGwGWR3kc9gPcAgL7PtEP8QZSN1O7c9/h0CTqNox/iUdI037jnv8AD9ULM9gdoQ+vrK6c+xC6TyBcAB8gEx2Cx182NtmedZd4XeDQxzreQAQGrY5tFu62lpmnvSuJeP3QDb3lRnaXtX9FijY0/WSvGnRoIufXgs6ZtIanHo5g+zN8GtPC0YNr+65UNtptMayufLfuA5Yx+606e/igNi272nNPBAAe/LJGPQEEqP7V9p9xFBG02e97Xm36rSD81ne3u0/0iuY5tiyFsYaBwuA1zteetxfwTPb/AGg+l1z3g3Y2zGdLN429boDRu1DacxsonNPFzZSOoFvxTXtF2tyVNA+M6ACU68nW+66zfH8eNSIAb/Uwtj9QTc/JM8QxR8wjz/6Ngjb5Nva/vQGldseLiV1NCw3DgJCBzzaNW97OUu7pIWWtljYLdNAvkjBc9XW0sbiXEvhiby7uYAC/kV9iRWaAOiAVQuc46rwygc0B2heBy9QAhCEAIQhACEIQAhCEAIQvHOsgMX/KG2jywQ0jXayPMrx+6wWaP6jf+VVXbraJsWFUdHCdZIY3SWPBoaDb1dc+irfafj5q8Tmf9ljt23yZp87qusbJO4NAdI4ANAAJNhoAAFDeOrBcNn9pfo+CVcbdJJJQweUjAHEeIDXf1Jjs3tCKfDq9gP1k26Y3y74ef6SfguqHszxGVmkBa3j33BvwKXf2R4gBrE23g8FVHr9Mnh2R90Z9nLwGtDtJu8Hmpho6WcEm/wBjK0u+LWj1KbYNtJuKGrgGjqgxi/RozZ/gbeqm6fsbrXtveIeBdr8ApGn7C5yRnqI29dHGy1PimkTx2iJ7KfgUmhxwxUVRA3QzvizfwR5yR6uc33LyDHHMopaZv+llY9x8IwbD+o39FrEH5OAuC6uJb+7Hr7y5SVJ+TpSg9+omcPANaugmn1RrMQosYdFTzxN/0+7Dj4MLnW9SR7lzTYu9lPLA3Rszo3P8d3nsPK7r+gX0PS/k/wCHNHe3zz1L7fIKTg7FsLaAPo2a3Nz3X+akHy5FUva17QbNeAHDqAQ4A+oB9F1h9Y+J+aO4dlc244gPaWO+DivrOHs0w5pBFFDcc8lz8VJRbK0rTdtNC09RG0H5ID45p6aQnuMeSOjSSPcndPs5VP1ZTTOHhG4/cvsaHDY2eyxg8mgJUU4QHyNB2cYk8BzaGcg8Dkt81KR9jOKOI/yW1+Zc0Aeeq+qGtsukB8zU/YDiLjZ26YOpff5BSVJ+TlVuvnqIWdLBzr/JfQ6EBiWCfk/ywSRzCuDZY3h7SIrtBabg95y0CXZWreG5sSmBHHJHG2/XkrahAZ7idNJDK1j66qaHaNcS3KT0vl4+CVqMMdI0B1TUXHBwkLTfroLFXDFMMjmjcyRoc08j93iqRgGJPpa59FPqLZoHni5nS/Mheb4hpdRGalC6Sj3+Xtgs1zjjqiw4TiD4m5ZpC4Dg9wAd/Nbjy1VhY8HgUwxKna6NwOosqv2dY9vH1MF3WheN3nFjkPnxAPBdHSO2ubptlzdMp7e5qnhrmSwXlC5zozhdM1nSFznQgOkIQgBCEXQAo3aCq3VPLJ+rG89OAKfvksq7t7ODhtXqP0EnMcmlAfLWC4JJXVe7jHee4uJ5NF7klfQOymxUFDEBG0F5HeefaJ+4eCqPY/h0UFMZ3vYJJdBdwBDQbc+pur4dqKUaGphH87fxXhOO6y+610VJ8q8O9l/TwilzPckw1ekKMbtPSkgCphJOgG8bc/FSMb7i68rOucPmWPUt5RD7R1EsMe9hGcx6uZ+s3nbxCmtnpI6yBkzHaOF7cweYK4ljuCPBU7s6xQwYjU0TvYI30fk42cB6rv8ACIUXvltgnj8N/s/sablKK5osvb8S+jzNY72JDlaSftch6qeY64VS28ljNDK4kXjaXg3tYsGZpv5gKxYLWianilHCSNjx5OaHfeva6FwXPXB5SfT6930OfZno2PUIQuiawQhCAELgyjqjOgO0JvJXMabFwXb6gAXJFkAqhRcWNNzG4sOR/FOKmva1t73vwt1QDu69uoGPFn8wCu58Z7vdFj/1wQExvBeyzXtqJhjp6yMd+CVuvVrtCCeiscFe5jgc3tG2p48T8gqb201+bDJA4gXfHlHXvi/npdYyipJxexKLLLtC007ZnyNYwsBu42bqL+qxnBtpCMYJ+luLJTldIwlg/dAvyB0UcztTnFNHTmGB7I2BnfbmuALDQmwNlD4Rhz8QrY4YWMjfIbANuGNsC4nnbQLg6Dh1tUrJWyeZdE87Lu8yxOxPC7jem1sQeS58pNtbyuOnW19F3Nt4yJh+sGVjc3tXNhztxKqcXYZWyHNLXtDnNDXWDj3RyvpfRO4vyb25gXVziLi4DBcjmAb6KFwexvM7pP6v/pveppXy1+4rR9r8rs+6iMzA+zXZSLd1py8OV/ihaTgGyNPRwCGGMBg111JJtcuJ4k2Qu7Cvkiop7eJTc8vOETiEIWw1gqntLtK6OcQxjUNzPceAvcMA8TqfDL4q1P4aLMtrpXwVzt9+imymN/IFrQC09Oo81S18px08nXuWdJGMroqexG4xhYqb7x8puSSGyvaHeBANreib4Rsrhz4Q+0hDwQWvlkNiCWuFr9bjxTysxOOOMvc9oAHEkLGGbUVIkcYpH2zOdYC47x5hea0dWr1cJRVko4837HW1qorlFte2DYzsbhY13HDqXW+a7mwrC2FodTRDMbNuBqfDVY66txCVhZ9c5rjcix1+HBEmz+IS5XOjldlADbnUAcLaqx/a5p/5dS/f+Srz1v5K2a1LR4W0u/yWnBjsXXsMvQnou9kNph9MmpQbxgNlh1uGh47zAf1QTcLCKp0ge4PLs17Oudb+KmthsRMVbGS7Q90+vBbbuDrsJ803Lp0z475RhG+EpqKjjqfTF7rNsTnEOO0jhxkEsTrcwbke4n4K74diILDc6tHvWb1tVv8AHaZrNTES53hfVeY4XU1OxPbkln2LVsXCLT8V+S97dYeJsOnY4loyF2htqzvAHwuOCd9luM/5oo8/KMs9GOLQT6WWc9rUlS5tjUQshH+jEhEj/Mc/JL4Jte2jwKJ+YGTvNYPHMT7gvV/0/Q6tM25Zy8+hzNRLMjcJsQaG3v5JgzG9Tmbp4LJMY7SQJaFjHCz8r5TwFnC1j63KaS9q7W1tQb3hZGWxj9Z7Tx9V6ErGwTYu518vdHxXjMbcGm5Gn2vndYfs72rGOlqTM4umLi6Idc/LwAULR9pEjcPmgc5xlkccrujX+3qgN7qcUaG7x8gym3eJ010HvSVTjTYnMa6TKZXZWi51Nr/JfPdftxJJh8NKSbxuuXX4tHsD0SOM7Zz1MsMhJBhDQwDq21z5lAb4zaOI1bqXN9a1geRfqeHnwPqmmDbbw1BqWh1hTuINzoWgauHhcELCYK2tfUuqI2ymWQuBc1jj7WhHDonFDsfiVnZKeZoeMr/s3B11ugNfpe0mmdSSVJOURuczL9on7Nh4hRtR2rMGGCo037iWNZyDhzI6AWKz+LsrrrHPu4xx78gA80t/2cMbpNiNMwWvYOzeel0BaNru1K1NSup3WkkLZHj9UN4sPmb+iY7cdqe8ZTtpXEaslkPPM03DPfx9FC/m7hMdt5iMkmnCOPS/nYpSEYQ3Lkgq6g+6/oEBxtR2nST1MEkV2MgLXBvV/wBq/ha48iobbPbKTEJs7hlY0WYy+g6k+JVwoGtdl+j4A52uhfmPxI+aRxjs0xKtk3jMPZTtADcgcxvrxQGaLb/yfNkLGStkbyMcX/MfuT/YrsEjiyyVv1smh3YP1Y/iP2vktdpKJkbQ1jAxoFgALAeiAVa1dIQgBCEIAQhCAE3q6FkoLXtDgeRFwnCEBAHYShPGjhPmwH5qRgwSBnsQxtv0Y0fIJ8hRgFG2nwcRv3jRZrunIqDDAtLxGjErCx3Ai2nEeSzHHnGifaYFsZNmy8WE9CRwPmvKcU4ZNTdtSynv5HoNBrY8vZ2PqvuZV2m4LuqgStHdk4+DgqbBKWua4cQQfctm2yo2VVG8Nc1zmjOyxHEa9eYWLkLr8KudunUZbroc/X19ndzR2fU3R2PsjoxUOd3SwHzNuHvWQ/nNM2okmjeWPfcXHEA8gfJI1eMySwxwk9yMGwHib3KRpsHmk9iGR2l+6xx066BTouHx0/M5dW39jHVat3YS2X5OQZJ5PtySOPi5xUxDsjiErA0U8xY0mwIIAJ48VLbM7FYtFLvaejkDw3RzmAWDuYzc1cW7EbQzHv1Aj0/XA48u6OK6m3QolKh7Ka93tRtZ/FIAnP8A2WFv6aupo/5rq6RdhtZJrPiB8LZz53uQpSm/J5pRfezzv8srfPkUBmzdksLjH1uKZuVo2X1+Oi9AwSM/+Zntp+qD48ltFH2IYWzjA5/D25HHh5EKepNgqGL2KSEX/cB4eaA+f4MdoR+gwh8hadC65uPEAHVTFHXYg/SmwWNmuhMXC/8AFZb7FhcbfZY1vkAPknAjQGIxYNtHLcZYoGnpuxbxFrlOG9lOLS33+J5b8Q3MdPhqtpQgMgi7AWn9PXTydLaadDclTOH9heGsPejkk5955+62i0ZCArVJ2bYdF7FFDxvq3MfebqYp8GhZ7ETG+TWj5BPUIDgQgLoNXqEAIQhACEIQAhCEAIQhACEIQAhCEAFRmMU7XwyNe1rmlpuHAEHjxBQhQ9gfK1ZTtD3DK22Y8h1TjB6KMzRgxsILhxaD9yEKEZy7jfdmsDpwwEU8IORvCNnh4K0U8LW+y0DloANNF6hZGA8bwXSEIAQhCAEIQgBCEIAQhCAEIQgBCEIAQhCAEIQgBCEIAQhC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40980" name="Picture 20" descr="http://3.bp.blogspot.com/-hiVoCzDgwsQ/T3eOjWvU0YI/AAAAAAABN7A/ShBV-rgO1eE/s1600/Leyes.jpg"/>
          <p:cNvPicPr>
            <a:picLocks noChangeAspect="1" noChangeArrowheads="1"/>
          </p:cNvPicPr>
          <p:nvPr/>
        </p:nvPicPr>
        <p:blipFill>
          <a:blip r:embed="rId8" cstate="print"/>
          <a:srcRect/>
          <a:stretch>
            <a:fillRect/>
          </a:stretch>
        </p:blipFill>
        <p:spPr bwMode="auto">
          <a:xfrm>
            <a:off x="6474232" y="5405397"/>
            <a:ext cx="1164088" cy="870620"/>
          </a:xfrm>
          <a:prstGeom prst="rect">
            <a:avLst/>
          </a:prstGeom>
          <a:noFill/>
        </p:spPr>
      </p:pic>
      <p:cxnSp>
        <p:nvCxnSpPr>
          <p:cNvPr id="24" name="23 Conector recto de flecha"/>
          <p:cNvCxnSpPr>
            <a:stCxn id="40962" idx="3"/>
            <a:endCxn id="40966" idx="1"/>
          </p:cNvCxnSpPr>
          <p:nvPr/>
        </p:nvCxnSpPr>
        <p:spPr>
          <a:xfrm flipV="1">
            <a:off x="1991136" y="2881558"/>
            <a:ext cx="648072" cy="6635"/>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442874" y="472275"/>
            <a:ext cx="828092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s-ES" sz="2400" b="1" spc="50" dirty="0">
                <a:ln w="11430"/>
                <a:solidFill>
                  <a:schemeClr val="bg2"/>
                </a:solidFill>
              </a:rPr>
              <a:t>CAPÍTULO II. La Seguridad Social Militar Ecuatoriana</a:t>
            </a:r>
            <a:endParaRPr lang="es-ES" sz="2400" b="1" dirty="0">
              <a:solidFill>
                <a:schemeClr val="bg2"/>
              </a:solidFill>
            </a:endParaRPr>
          </a:p>
        </p:txBody>
      </p:sp>
    </p:spTree>
    <p:extLst>
      <p:ext uri="{BB962C8B-B14F-4D97-AF65-F5344CB8AC3E}">
        <p14:creationId xmlns:p14="http://schemas.microsoft.com/office/powerpoint/2010/main" val="9877260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écnic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2062</TotalTime>
  <Words>6189</Words>
  <Application>Microsoft Office PowerPoint</Application>
  <PresentationFormat>Presentación en pantalla (4:3)</PresentationFormat>
  <Paragraphs>1753</Paragraphs>
  <Slides>62</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62</vt:i4>
      </vt:variant>
    </vt:vector>
  </HeadingPairs>
  <TitlesOfParts>
    <vt:vector size="64" baseType="lpstr">
      <vt:lpstr>Técnico</vt:lpstr>
      <vt:lpstr>CorelDRAW</vt:lpstr>
      <vt:lpstr>Presentación de PowerPoint</vt:lpstr>
      <vt:lpstr>Presentación de PowerPoint</vt:lpstr>
      <vt:lpstr>CÁPITULO I: Marco Teórico y Conceptual</vt:lpstr>
      <vt:lpstr>Presentación de PowerPoint</vt:lpstr>
      <vt:lpstr>Presentación de PowerPoint</vt:lpstr>
      <vt:lpstr>Presentación de PowerPoint</vt:lpstr>
      <vt:lpstr>Diferencias y Similitudes de los Modelos Baumol vs. Miller y Orr</vt:lpstr>
      <vt:lpstr>Presentación de PowerPoint</vt:lpstr>
      <vt:lpstr>Presentación de PowerPoint</vt:lpstr>
      <vt:lpstr>Presentación de PowerPoint</vt:lpstr>
      <vt:lpstr>Presentación de PowerPoint</vt:lpstr>
      <vt:lpstr>Presentación de PowerPoint</vt:lpstr>
      <vt:lpstr> Sistema de Inversiones </vt:lpstr>
      <vt:lpstr>Estructura del Portafolio de Inversiones</vt:lpstr>
      <vt:lpstr>Presentación de PowerPoint</vt:lpstr>
      <vt:lpstr>INGRESOS:</vt:lpstr>
      <vt:lpstr>Presentación de PowerPoint</vt:lpstr>
      <vt:lpstr>Presentación de PowerPoint</vt:lpstr>
      <vt:lpstr>Presentación de PowerPoint</vt:lpstr>
      <vt:lpstr>Presentación de PowerPoint</vt:lpstr>
      <vt:lpstr>Presentación de PowerPoint</vt:lpstr>
      <vt:lpstr>Presentación de PowerPoint</vt:lpstr>
      <vt:lpstr>Evolución del Saldo de Caja:</vt:lpstr>
      <vt:lpstr>Evolución Cuentas por Cobrar al Estado:</vt:lpstr>
      <vt:lpstr>Estructura y características del portafolio de inversiones</vt:lpstr>
      <vt:lpstr>Presentación de PowerPoint</vt:lpstr>
      <vt:lpstr>Determinación de las variables del modelo de Baumol:</vt:lpstr>
      <vt:lpstr>Backtesting Modelo Baumol 2009:</vt:lpstr>
      <vt:lpstr>Gráfico Modelo Baumol 2009</vt:lpstr>
      <vt:lpstr>Presentación de PowerPoint</vt:lpstr>
      <vt:lpstr>Presentación de PowerPoint</vt:lpstr>
      <vt:lpstr>Backtesting Modelo de Baumol 2010:</vt:lpstr>
      <vt:lpstr>Presentación de PowerPoint</vt:lpstr>
      <vt:lpstr>Backtesting Modelo de Baumol 2011:</vt:lpstr>
      <vt:lpstr>Presentación de PowerPoint</vt:lpstr>
      <vt:lpstr>Backtesting Modelo de Baumol 2012:</vt:lpstr>
      <vt:lpstr>Presentación de PowerPoint</vt:lpstr>
      <vt:lpstr>Presentación de PowerPoint</vt:lpstr>
      <vt:lpstr>Presentación de PowerPoint</vt:lpstr>
      <vt:lpstr>Modelo de Miller  Orr:</vt:lpstr>
      <vt:lpstr>Backtesting Modelo Miller y Orr 2009</vt:lpstr>
      <vt:lpstr>Presentación de PowerPoint</vt:lpstr>
      <vt:lpstr>Presentación de PowerPoint</vt:lpstr>
      <vt:lpstr>Presentación de PowerPoint</vt:lpstr>
      <vt:lpstr>Backtesting Modelo Miller y Orr 2010</vt:lpstr>
      <vt:lpstr>Backtesting Modelo Miller y Orr 2011</vt:lpstr>
      <vt:lpstr>Backtesting Modelo Miller y Orr 2012</vt:lpstr>
      <vt:lpstr>Ajustes Modelo Miller y Orr 2012:</vt:lpstr>
      <vt:lpstr>Presentación de PowerPoint</vt:lpstr>
      <vt:lpstr>Presentación de PowerPoint</vt:lpstr>
      <vt:lpstr>Presentación de PowerPoint</vt:lpstr>
      <vt:lpstr>Presentación de PowerPoint</vt:lpstr>
      <vt:lpstr>Presentación de PowerPoint</vt:lpstr>
      <vt:lpstr>Propuesta con Modelo Baumol 2012:</vt:lpstr>
      <vt:lpstr>Presentación de PowerPoint</vt:lpstr>
      <vt:lpstr>Presentación de PowerPoint</vt:lpstr>
      <vt:lpstr>Comparación de resultados  de los modelos (Año 2012)</vt:lpstr>
      <vt:lpstr>Presentación de PowerPoint</vt:lpstr>
      <vt:lpstr>Conclusiones:</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KAREN</dc:creator>
  <cp:lastModifiedBy>KAREN</cp:lastModifiedBy>
  <cp:revision>269</cp:revision>
  <dcterms:created xsi:type="dcterms:W3CDTF">2013-04-12T19:44:52Z</dcterms:created>
  <dcterms:modified xsi:type="dcterms:W3CDTF">2013-05-04T02:45:57Z</dcterms:modified>
</cp:coreProperties>
</file>