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38"/>
  </p:notesMasterIdLst>
  <p:sldIdLst>
    <p:sldId id="256" r:id="rId2"/>
    <p:sldId id="266" r:id="rId3"/>
    <p:sldId id="330" r:id="rId4"/>
    <p:sldId id="332" r:id="rId5"/>
    <p:sldId id="345" r:id="rId6"/>
    <p:sldId id="344" r:id="rId7"/>
    <p:sldId id="327" r:id="rId8"/>
    <p:sldId id="346" r:id="rId9"/>
    <p:sldId id="347" r:id="rId10"/>
    <p:sldId id="348" r:id="rId11"/>
    <p:sldId id="349" r:id="rId12"/>
    <p:sldId id="350" r:id="rId13"/>
    <p:sldId id="366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29" r:id="rId27"/>
    <p:sldId id="363" r:id="rId28"/>
    <p:sldId id="364" r:id="rId29"/>
    <p:sldId id="365" r:id="rId30"/>
    <p:sldId id="367" r:id="rId31"/>
    <p:sldId id="331" r:id="rId32"/>
    <p:sldId id="339" r:id="rId33"/>
    <p:sldId id="341" r:id="rId34"/>
    <p:sldId id="342" r:id="rId35"/>
    <p:sldId id="340" r:id="rId36"/>
    <p:sldId id="34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8B18E-2F12-4526-8937-ABB6313948F7}" type="datetimeFigureOut">
              <a:rPr lang="es-ES" smtClean="0"/>
              <a:pPr/>
              <a:t>28/10/2012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6F973-5D72-42B9-B205-B797C2F7257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33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9F29C7-F858-4088-B0F6-4DB5315A7AE5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840C0A-12BE-4C04-9BE1-8D2212574A2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F29C7-F858-4088-B0F6-4DB5315A7AE5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40C0A-12BE-4C04-9BE1-8D2212574A2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F29C7-F858-4088-B0F6-4DB5315A7AE5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40C0A-12BE-4C04-9BE1-8D2212574A2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F29C7-F858-4088-B0F6-4DB5315A7AE5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40C0A-12BE-4C04-9BE1-8D2212574A2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F29C7-F858-4088-B0F6-4DB5315A7AE5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40C0A-12BE-4C04-9BE1-8D2212574A2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F29C7-F858-4088-B0F6-4DB5315A7AE5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40C0A-12BE-4C04-9BE1-8D2212574A2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F29C7-F858-4088-B0F6-4DB5315A7AE5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40C0A-12BE-4C04-9BE1-8D2212574A2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F29C7-F858-4088-B0F6-4DB5315A7AE5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40C0A-12BE-4C04-9BE1-8D2212574A2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F29C7-F858-4088-B0F6-4DB5315A7AE5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40C0A-12BE-4C04-9BE1-8D2212574A2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9F29C7-F858-4088-B0F6-4DB5315A7AE5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840C0A-12BE-4C04-9BE1-8D2212574A2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9F29C7-F858-4088-B0F6-4DB5315A7AE5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840C0A-12BE-4C04-9BE1-8D2212574A2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9F29C7-F858-4088-B0F6-4DB5315A7AE5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840C0A-12BE-4C04-9BE1-8D2212574A2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1866912"/>
            <a:ext cx="8572560" cy="3276600"/>
          </a:xfrm>
        </p:spPr>
        <p:txBody>
          <a:bodyPr>
            <a:noAutofit/>
          </a:bodyPr>
          <a:lstStyle/>
          <a:p>
            <a:pPr lvl="0" algn="ctr"/>
            <a:r>
              <a:rPr lang="en-US" sz="4000" dirty="0" err="1" smtClean="0"/>
              <a:t>Proyecto</a:t>
            </a:r>
            <a:r>
              <a:rPr lang="en-US" sz="4000" dirty="0" smtClean="0"/>
              <a:t> de </a:t>
            </a:r>
            <a:r>
              <a:rPr lang="en-US" sz="4000" dirty="0" err="1"/>
              <a:t>G</a:t>
            </a:r>
            <a:r>
              <a:rPr lang="en-US" sz="4000" dirty="0" err="1" smtClean="0"/>
              <a:t>rado</a:t>
            </a:r>
            <a:r>
              <a:rPr lang="en-US" sz="4000" dirty="0" smtClean="0"/>
              <a:t>  - Parte </a:t>
            </a:r>
            <a:r>
              <a:rPr lang="en-US" sz="4000" dirty="0" smtClean="0"/>
              <a:t>II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Maestría</a:t>
            </a:r>
            <a:r>
              <a:rPr lang="en-US" sz="4000" dirty="0" smtClean="0"/>
              <a:t> en </a:t>
            </a:r>
            <a:r>
              <a:rPr lang="en-US" sz="4000" dirty="0" err="1" smtClean="0"/>
              <a:t>Gerencia</a:t>
            </a:r>
            <a:r>
              <a:rPr lang="en-US" sz="4000" dirty="0" smtClean="0"/>
              <a:t> en </a:t>
            </a:r>
            <a:r>
              <a:rPr lang="en-US" sz="4000" dirty="0" err="1" smtClean="0"/>
              <a:t>Sistemas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s-ES_tradnl" sz="4000" b="1" dirty="0"/>
              <a:t>“Implementación del estándar de proyectos </a:t>
            </a:r>
            <a:r>
              <a:rPr lang="es-ES_tradnl" sz="4000" b="1" dirty="0" smtClean="0"/>
              <a:t>del </a:t>
            </a:r>
            <a:r>
              <a:rPr lang="es-ES_tradnl" sz="4000" b="1" dirty="0"/>
              <a:t>Project Management </a:t>
            </a:r>
            <a:r>
              <a:rPr lang="es-ES_tradnl" sz="4000" b="1" dirty="0" err="1"/>
              <a:t>Institute</a:t>
            </a:r>
            <a:r>
              <a:rPr lang="es-ES_tradnl" sz="4000" b="1" dirty="0"/>
              <a:t> (PMI) en 	portales </a:t>
            </a:r>
            <a:r>
              <a:rPr lang="es-ES_tradnl" sz="4000" b="1" dirty="0" smtClean="0"/>
              <a:t>web – Parte </a:t>
            </a:r>
            <a:r>
              <a:rPr lang="es-ES_tradnl" sz="4000" b="1" dirty="0" smtClean="0"/>
              <a:t>II”</a:t>
            </a:r>
            <a:endParaRPr lang="en-US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05000" y="5414986"/>
            <a:ext cx="6570722" cy="137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Proponente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Ing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. Johanna </a:t>
            </a:r>
            <a:r>
              <a:rPr lang="en-US" dirty="0" err="1" smtClean="0">
                <a:solidFill>
                  <a:schemeClr val="bg1">
                    <a:lumMod val="85000"/>
                  </a:schemeClr>
                </a:solidFill>
              </a:rPr>
              <a:t>Chag</a:t>
            </a:r>
            <a:r>
              <a:rPr lang="es-EC" dirty="0" err="1" smtClean="0">
                <a:solidFill>
                  <a:schemeClr val="bg1">
                    <a:lumMod val="85000"/>
                  </a:schemeClr>
                </a:solidFill>
              </a:rPr>
              <a:t>ñay</a:t>
            </a:r>
            <a:r>
              <a:rPr lang="es-EC" dirty="0" smtClean="0">
                <a:solidFill>
                  <a:schemeClr val="bg1">
                    <a:lumMod val="85000"/>
                  </a:schemeClr>
                </a:solidFill>
              </a:rPr>
              <a:t> Carpio</a:t>
            </a:r>
          </a:p>
          <a:p>
            <a:r>
              <a:rPr lang="es-EC" dirty="0" smtClean="0">
                <a:solidFill>
                  <a:schemeClr val="bg1">
                    <a:lumMod val="85000"/>
                  </a:schemeClr>
                </a:solidFill>
              </a:rPr>
              <a:t>Tutor: Ing. Mauricio  Campaña</a:t>
            </a:r>
          </a:p>
          <a:p>
            <a:r>
              <a:rPr lang="es-EC" dirty="0" smtClean="0">
                <a:solidFill>
                  <a:schemeClr val="bg1">
                    <a:lumMod val="85000"/>
                  </a:schemeClr>
                </a:solidFill>
              </a:rPr>
              <a:t>Fecha: 30 de </a:t>
            </a:r>
            <a:r>
              <a:rPr lang="es-EC" dirty="0" smtClean="0">
                <a:solidFill>
                  <a:schemeClr val="bg1">
                    <a:lumMod val="85000"/>
                  </a:schemeClr>
                </a:solidFill>
              </a:rPr>
              <a:t>octubre de </a:t>
            </a:r>
            <a:r>
              <a:rPr lang="es-EC" dirty="0" smtClean="0">
                <a:solidFill>
                  <a:schemeClr val="bg1">
                    <a:lumMod val="85000"/>
                  </a:schemeClr>
                </a:solidFill>
              </a:rPr>
              <a:t>2012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26" name="Imagen 1" descr="D:\Imagenes\Otras\LOGO-es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4857760"/>
            <a:ext cx="1820046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48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2109480"/>
              </p:ext>
            </p:extLst>
          </p:nvPr>
        </p:nvGraphicFramePr>
        <p:xfrm>
          <a:off x="971600" y="1700808"/>
          <a:ext cx="7128791" cy="377190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2016477"/>
                <a:gridCol w="2809681"/>
                <a:gridCol w="2302633"/>
              </a:tblGrid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ENTREGABLES PARCIALES</a:t>
                      </a:r>
                      <a:endParaRPr lang="es-E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ENCARGADO DE REVISAR CUMPLIMIENTO</a:t>
                      </a:r>
                      <a:endParaRPr lang="es-E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FECHA DE COMPROMISO</a:t>
                      </a:r>
                      <a:endParaRPr lang="es-E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Diseño del portal web</a:t>
                      </a:r>
                      <a:endParaRPr lang="es-E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 Especialistas de IT</a:t>
                      </a:r>
                      <a:endParaRPr lang="es-ES" sz="15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Gerente de Proyecto</a:t>
                      </a:r>
                      <a:endParaRPr lang="es-E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 </a:t>
                      </a:r>
                      <a:endParaRPr lang="es-E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Software a nivel de servidor</a:t>
                      </a:r>
                      <a:endParaRPr lang="es-E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 Especialista de IT</a:t>
                      </a:r>
                      <a:endParaRPr lang="es-ES" sz="15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Gerente de Proyecto</a:t>
                      </a:r>
                      <a:endParaRPr lang="es-E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 </a:t>
                      </a:r>
                      <a:endParaRPr lang="es-E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Informe Técnico funcional de Software y Hardware</a:t>
                      </a:r>
                      <a:endParaRPr lang="es-E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Especialista de IT</a:t>
                      </a:r>
                      <a:endParaRPr lang="es-ES" sz="15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Gerente de Proyecto</a:t>
                      </a:r>
                      <a:endParaRPr lang="es-E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 </a:t>
                      </a:r>
                      <a:endParaRPr lang="es-E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Informe de Pruebas</a:t>
                      </a:r>
                      <a:endParaRPr lang="es-E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Especialista de IT</a:t>
                      </a:r>
                      <a:endParaRPr lang="es-ES" sz="15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Gerente de Proyecto</a:t>
                      </a:r>
                      <a:endParaRPr lang="es-E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 </a:t>
                      </a:r>
                      <a:endParaRPr lang="es-E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B3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Enunciado</a:t>
            </a:r>
            <a:r>
              <a:rPr lang="en-US" dirty="0">
                <a:effectLst/>
              </a:rPr>
              <a:t> del </a:t>
            </a:r>
            <a:r>
              <a:rPr lang="en-US" dirty="0" err="1">
                <a:effectLst/>
              </a:rPr>
              <a:t>Alcance</a:t>
            </a:r>
            <a:r>
              <a:rPr lang="en-US" dirty="0">
                <a:effectLst/>
              </a:rPr>
              <a:t> del </a:t>
            </a:r>
            <a:r>
              <a:rPr lang="en-US" dirty="0" err="1">
                <a:effectLst/>
              </a:rPr>
              <a:t>Proyecto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42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B4</a:t>
            </a:r>
            <a:r>
              <a:rPr lang="en-US" dirty="0">
                <a:effectLst/>
              </a:rPr>
              <a:t>: EDT – </a:t>
            </a:r>
            <a:r>
              <a:rPr lang="en-US" dirty="0" err="1">
                <a:effectLst/>
              </a:rPr>
              <a:t>Estructura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Desglose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Trabajo</a:t>
            </a:r>
            <a:endParaRPr lang="es-ES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7632848" cy="4972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4071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598501"/>
              </p:ext>
            </p:extLst>
          </p:nvPr>
        </p:nvGraphicFramePr>
        <p:xfrm>
          <a:off x="467544" y="1474440"/>
          <a:ext cx="8208911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9258"/>
                <a:gridCol w="1776199"/>
                <a:gridCol w="1870325"/>
                <a:gridCol w="1213311"/>
                <a:gridCol w="945048"/>
                <a:gridCol w="1654770"/>
              </a:tblGrid>
              <a:tr h="1324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 err="1">
                          <a:effectLst/>
                        </a:rPr>
                        <a:t>WBS</a:t>
                      </a:r>
                      <a:r>
                        <a:rPr lang="es-EC" sz="1000" dirty="0">
                          <a:effectLst/>
                        </a:rPr>
                        <a:t> Id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Nombre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Descripción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Duración*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Costo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Responsable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</a:tr>
              <a:tr h="2427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66725" algn="l"/>
                        </a:tabLst>
                      </a:pPr>
                      <a:r>
                        <a:rPr lang="es-EC" sz="1000">
                          <a:effectLst/>
                        </a:rPr>
                        <a:t>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Dirección del proyecto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Gestión del proyecto a lo largo del ciclo de vida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3 meses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$ 500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Gerente de Sistemas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  <a:tr h="364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1.2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Planificación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Planificación de las actividades involucradas en el proyecto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 semanas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$ 200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Gerente de Sistemas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  <a:tr h="364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1.2.1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Elaboración de planes de gestión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Realizar los planes de gestión de las nueve áreas de conocimiento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 semana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 </a:t>
                      </a:r>
                      <a:endParaRPr lang="es-ES" sz="1000">
                        <a:effectLst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$ 180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Gerente de Sistemas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  <a:tr h="364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Requerimientos del proyecto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Relacionados con la recopilación de las necesidades de los clientes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 semana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$ 500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Gerente de sistemas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  <a:tr h="3641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Tecnológicos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Son los requerimientos específicamente levantados a nivel tecnológico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 días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$ 50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Gerente de Sistemas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  <a:tr h="4854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2.1.1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Levantamiento de requerimientos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Recopilación de necesidades tecnológicas en base a la arquitectura establecida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 días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$ 50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Ingeniero de soporte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B5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Diccionario</a:t>
            </a:r>
            <a:r>
              <a:rPr lang="en-US" dirty="0">
                <a:effectLst/>
              </a:rPr>
              <a:t> de la EDT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264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93071"/>
              </p:ext>
            </p:extLst>
          </p:nvPr>
        </p:nvGraphicFramePr>
        <p:xfrm>
          <a:off x="457200" y="1481138"/>
          <a:ext cx="8291263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4212"/>
                <a:gridCol w="2078831"/>
                <a:gridCol w="1348572"/>
                <a:gridCol w="1050403"/>
                <a:gridCol w="1839245"/>
              </a:tblGrid>
              <a:tr h="6068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Diseño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Enfocado al diseño a utilizarse dentro de la campaña de posicionamiento del producto.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 semanas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$ 1.600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Jefe de Comunicación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  <a:tr h="4854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Diseño web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Relacionadas con las plantillas web, estándares, colores, estilos a utilizarse en el portal web.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1,5 semanas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$ 1.000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Especialista de marketing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  <a:tr h="2427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Bosquejos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Realizar borradores de pantallas del portal web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 semana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$ 200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Diseñador gráfico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  <a:tr h="2427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Construcción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Desarrollo del portal web a nivel tecnológico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 mes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$ 3.500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Gerente de Sistemas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  <a:tr h="3641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Software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Relacionados con el portal web como componente de software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3 semanas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$ 2.800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Ingeniero de soporte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  <a:tr h="2427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Instalación del servidor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Instalación de Liferay en el servidor asignado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 día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$ 2.200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Especialista de desarrollo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  <a:tr h="2427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Pruebas e implantación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Puesta en producción de los entregables finales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1 mes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$ 1.400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Gerente de Sistemas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  <a:tr h="24273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Capacitación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Capacitación a los administradores del portal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Una semana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$ 1.100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Ingeniero de soporte 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  <a:tr h="4854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Impartir capacitaciones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Dar charlas mostrando las acciones para personalización del portal y actualización del mismo.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3 días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$ 900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Especialista de Marketing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5" marR="27375" marT="0" marB="0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B5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Diccionario</a:t>
            </a:r>
            <a:r>
              <a:rPr lang="en-US" dirty="0">
                <a:effectLst/>
              </a:rPr>
              <a:t> de la EDT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277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00839"/>
              </p:ext>
            </p:extLst>
          </p:nvPr>
        </p:nvGraphicFramePr>
        <p:xfrm>
          <a:off x="1835696" y="908720"/>
          <a:ext cx="5760640" cy="5925257"/>
        </p:xfrm>
        <a:graphic>
          <a:graphicData uri="http://schemas.openxmlformats.org/drawingml/2006/table">
            <a:tbl>
              <a:tblPr firstRow="1" firstCol="1" bandRow="1"/>
              <a:tblGrid>
                <a:gridCol w="629428"/>
                <a:gridCol w="820995"/>
                <a:gridCol w="1053609"/>
                <a:gridCol w="2326149"/>
                <a:gridCol w="930459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Id. WBS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Fase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Actividad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Predecesora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1.1.1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Iniciación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Elaboración de planes de gestión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1.2.1.1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 de costos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1.2.1.2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 de tiempo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1.2.1.3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 de calidad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1.2.1.4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 de riesgos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2.1.1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Levantamiento de requerimientos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3,4,5,6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2.1.2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Categorización de requerimientos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2.2.1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Recolección de expectativas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3,4,5,6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2.2.2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Sondeos de mercado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3.2.1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Definición de arquitectura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3,4,5,6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3.1.1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Bosquejos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7,9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3.1.2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Aplicación de normas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4.1.1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Instalación del servidor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4.1.2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Implementación de diseño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4.1.3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Carga de contenidos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14,15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4.3.1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Generación de manuales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5.1.1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Servidor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5.1.2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Diseño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5.1.3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Contenidos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5.3.1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Impartir capacitaciones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18,19,20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1.4.1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Monitoreo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Reuniones de seguimiento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1.4.2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Monitoreo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Verificación de calidad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1.5.1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Cierre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Aprobación de entregables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18,19,20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1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1.5.2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Cierre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Generación de lección aprendidas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33" marR="294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B6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Lista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actividades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97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456359"/>
              </p:ext>
            </p:extLst>
          </p:nvPr>
        </p:nvGraphicFramePr>
        <p:xfrm>
          <a:off x="2752351" y="1340768"/>
          <a:ext cx="4267921" cy="5102352"/>
        </p:xfrm>
        <a:graphic>
          <a:graphicData uri="http://schemas.openxmlformats.org/drawingml/2006/table">
            <a:tbl>
              <a:tblPr firstRow="1" firstCol="1" bandRow="1"/>
              <a:tblGrid>
                <a:gridCol w="775985"/>
                <a:gridCol w="1176912"/>
                <a:gridCol w="2315024"/>
              </a:tblGrid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Fase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Hito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Iniciación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Reunión de inicio del proyecto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5158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Elaboración de planes de gestión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costos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tiempo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calidad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riesgos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Requerimientos finales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Resultados de sondeos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Bosquejos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Implementación de diseño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Carga de contenidos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Contenidos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Impartir capacitaciones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Monitoreo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Verificación de calidad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7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Cierre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Aprobación de entregables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158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Cierre</a:t>
                      </a:r>
                      <a:endParaRPr lang="es-ES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3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Generación de lección aprendidas</a:t>
                      </a:r>
                      <a:endParaRPr lang="es-ES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599" marR="38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B7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Lista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hitos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54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B8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Diagrama</a:t>
            </a:r>
            <a:r>
              <a:rPr lang="en-US" dirty="0">
                <a:effectLst/>
              </a:rPr>
              <a:t> de Red</a:t>
            </a:r>
            <a:endParaRPr lang="es-ES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31926"/>
            <a:ext cx="8229600" cy="3424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931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9349563"/>
              </p:ext>
            </p:extLst>
          </p:nvPr>
        </p:nvGraphicFramePr>
        <p:xfrm>
          <a:off x="467544" y="812639"/>
          <a:ext cx="8424936" cy="5856721"/>
        </p:xfrm>
        <a:graphic>
          <a:graphicData uri="http://schemas.openxmlformats.org/drawingml/2006/table">
            <a:tbl>
              <a:tblPr firstRow="1" firstCol="1" bandRow="1"/>
              <a:tblGrid>
                <a:gridCol w="654852"/>
                <a:gridCol w="755599"/>
                <a:gridCol w="1196367"/>
                <a:gridCol w="1926777"/>
                <a:gridCol w="856348"/>
                <a:gridCol w="3034993"/>
              </a:tblGrid>
              <a:tr h="4061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Id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Id. WBS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Fase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Actividad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Predecesora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Recursos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1.1.1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Iniciación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Reunión de inicio del proyecto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Gerente de proyecto; Equipo de trabajo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529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Elaboración de planes de gestión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Gerente de proyecto; Equipo de trabajo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1.2.1.1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 de costos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Gerente de proyecto; Equipo de trabajo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1.2.1.2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 de tiempo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Gerente de proyecto; Equipo de trabajo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1.2.1.3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 de calidad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Gerente de proyecto; Equipo de trabajo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1.2.1.4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 de riesgos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Gerente de proyecto; Equipo de trabajo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28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2.1.1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Levantamiento de requerimientos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3,4,5,6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Ingeniero de Soporte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31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2.1.2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Categorización de requerimientos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Ingeniero de Soporte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2.2.1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Recolección de expectativas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3,4,5,6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Especialista de Marketing; Dpto. Comunicación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2.2.2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Sondeos de mercado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Especialista de Marketing; Dpto. Comunicación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3.2.1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Planificación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Definición de arquitectura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3,4,5,6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Ingeniero de Soporte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3.1.1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Bosquejos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7,9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Diseñador gráfico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3.1.2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Aplicación de normas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Diseñador gráfico; Ingeniero de soporte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4.1.1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Instalación del servidor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Equipo de desarrollo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4.1.2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Implementación de diseño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Equipo de desarrollo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4.1.3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Carga de contenidos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14,15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Equipo de desarrollo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4.3.1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Generación de manuales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Equipo de desarrollo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5.1.1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Servidor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Equipo de desarrollo; Ingeniero de Soporte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5.1.2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Diseño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Equipo de desarrollo; Ingeniero de Soporte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5.1.3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Contenidos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Equipo de desarrollo; Ingeniero de Soporte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3173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5.3.1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Ejecución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Impartir capacitaciones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18,19,20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Especialista de Marketing; Dpto. Comunicación; Ingeniero de soporte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1.4.1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Monitoreo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Reuniones de seguimiento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Gerente de proyecto; Equipo de trabajo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23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1.4.2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Monitoreo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Verificación de calidad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Líder de QA; Gerente de proyecto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78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1.5.1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Cierre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Aprobación de entregables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18,19,20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Sponsor; Gerente de Ventas; Gerente de Proyecto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09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1.5.2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Cierre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Generación de lección aprendidas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Gerente de proyecto; Equipo de trabajo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60" marR="248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effectLst/>
              </a:rPr>
              <a:t>Recursos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de </a:t>
            </a:r>
            <a:r>
              <a:rPr lang="en-US" dirty="0" err="1">
                <a:effectLst/>
              </a:rPr>
              <a:t>las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actividades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9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B10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Estructura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desglose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recursos</a:t>
            </a:r>
            <a:endParaRPr lang="es-E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237781"/>
              </p:ext>
            </p:extLst>
          </p:nvPr>
        </p:nvGraphicFramePr>
        <p:xfrm>
          <a:off x="1835696" y="1700807"/>
          <a:ext cx="5976664" cy="4950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Visio" r:id="rId3" imgW="4481288" imgH="3725083" progId="Visio.Drawing.11">
                  <p:embed/>
                </p:oleObj>
              </mc:Choice>
              <mc:Fallback>
                <p:oleObj name="Visio" r:id="rId3" imgW="4481288" imgH="372508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700807"/>
                        <a:ext cx="5976664" cy="49508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143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effectLst/>
              </a:rPr>
              <a:t>Duración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de </a:t>
            </a:r>
            <a:r>
              <a:rPr lang="en-US" dirty="0" err="1">
                <a:effectLst/>
              </a:rPr>
              <a:t>actividades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08689"/>
              </p:ext>
            </p:extLst>
          </p:nvPr>
        </p:nvGraphicFramePr>
        <p:xfrm>
          <a:off x="683568" y="836712"/>
          <a:ext cx="7920879" cy="6537960"/>
        </p:xfrm>
        <a:graphic>
          <a:graphicData uri="http://schemas.openxmlformats.org/drawingml/2006/table">
            <a:tbl>
              <a:tblPr firstRow="1" firstCol="1" bandRow="1"/>
              <a:tblGrid>
                <a:gridCol w="966869"/>
                <a:gridCol w="1766393"/>
                <a:gridCol w="2683987"/>
                <a:gridCol w="1318287"/>
                <a:gridCol w="1185343"/>
              </a:tblGrid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Fase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Actividad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Predecesora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Duración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Iniciación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Reunión de inicio del proyecto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3h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Elaboración de planes de gestión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costos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5h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tiempo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5h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calidad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5h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riesgos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6h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Levantamiento de requerimientos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3,4,5,6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Categorización de requerimientos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5h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Recolección de expectativas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3,4,5,6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Sondeos de mercado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Definición de arquitectura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3,4,5,6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4h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Bosquejos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7,9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Aplicación de normas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Instalación del servidor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Implementación de diseño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Carga de contenidos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14,15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Generación de manuales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Servidor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Diseño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Contenidos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727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Impartir capacitaciones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18,19,20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Monitoreo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Reuniones de seguimiento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243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Monitoreo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Verificación de calidad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Cierre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Aprobación de entregables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18,19,20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Cierre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Generación de lección aprendidas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1d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154" marR="2015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6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08" y="1362092"/>
            <a:ext cx="6629400" cy="4495800"/>
          </a:xfrm>
        </p:spPr>
        <p:txBody>
          <a:bodyPr>
            <a:normAutofit/>
          </a:bodyPr>
          <a:lstStyle/>
          <a:p>
            <a:pPr marL="914400" lvl="2">
              <a:buClr>
                <a:schemeClr val="accent1"/>
              </a:buClr>
              <a:buFont typeface="Wingdings" pitchFamily="2" charset="2"/>
              <a:buChar char=""/>
            </a:pPr>
            <a:r>
              <a:rPr lang="es-EC" dirty="0" smtClean="0">
                <a:hlinkClick r:id="rId2" action="ppaction://hlinksldjump"/>
              </a:rPr>
              <a:t>Capítulo </a:t>
            </a:r>
            <a:r>
              <a:rPr lang="es-EC" dirty="0" smtClean="0">
                <a:hlinkClick r:id="rId2" action="ppaction://hlinksldjump"/>
              </a:rPr>
              <a:t>IV: Aplicación</a:t>
            </a:r>
            <a:r>
              <a:rPr lang="es-ES" dirty="0" smtClean="0">
                <a:hlinkClick r:id="rId2" action="ppaction://hlinksldjump"/>
              </a:rPr>
              <a:t> de la norma del PMBok</a:t>
            </a:r>
            <a:endParaRPr lang="es-EC" dirty="0" smtClean="0">
              <a:hlinkClick r:id="rId2" action="ppaction://hlinksldjump"/>
            </a:endParaRPr>
          </a:p>
          <a:p>
            <a:pPr marL="1197864" lvl="3">
              <a:buClr>
                <a:schemeClr val="accent1"/>
              </a:buClr>
              <a:buFont typeface="Wingdings" pitchFamily="2" charset="2"/>
              <a:buChar char=""/>
            </a:pPr>
            <a:r>
              <a:rPr lang="es-EC" dirty="0" smtClean="0"/>
              <a:t>Iniciación</a:t>
            </a:r>
          </a:p>
          <a:p>
            <a:pPr marL="1197864" lvl="3">
              <a:buClr>
                <a:schemeClr val="accent1"/>
              </a:buClr>
              <a:buFont typeface="Wingdings" pitchFamily="2" charset="2"/>
              <a:buChar char=""/>
            </a:pPr>
            <a:r>
              <a:rPr lang="es-EC" dirty="0" smtClean="0"/>
              <a:t>Planeación</a:t>
            </a:r>
          </a:p>
          <a:p>
            <a:pPr marL="1197864" lvl="3">
              <a:buClr>
                <a:schemeClr val="accent1"/>
              </a:buClr>
              <a:buFont typeface="Wingdings" pitchFamily="2" charset="2"/>
              <a:buChar char=""/>
            </a:pPr>
            <a:r>
              <a:rPr lang="es-EC" dirty="0" smtClean="0"/>
              <a:t>Monitoreo y Control</a:t>
            </a:r>
            <a:endParaRPr lang="es-EC" dirty="0" smtClean="0"/>
          </a:p>
          <a:p>
            <a:pPr marL="1197864" lvl="3">
              <a:buClr>
                <a:schemeClr val="accent1"/>
              </a:buClr>
              <a:buFont typeface="Wingdings" pitchFamily="2" charset="2"/>
              <a:buChar char=""/>
            </a:pPr>
            <a:endParaRPr lang="es-EC" dirty="0" smtClean="0"/>
          </a:p>
          <a:p>
            <a:pPr marL="914400" lvl="2">
              <a:buClr>
                <a:schemeClr val="accent1"/>
              </a:buClr>
              <a:buFont typeface="Wingdings" pitchFamily="2" charset="2"/>
              <a:buChar char=""/>
            </a:pPr>
            <a:r>
              <a:rPr lang="es-EC" dirty="0" smtClean="0">
                <a:hlinkClick r:id="rId2" action="ppaction://hlinksldjump"/>
              </a:rPr>
              <a:t>Capítulo </a:t>
            </a:r>
            <a:r>
              <a:rPr lang="es-EC" dirty="0" smtClean="0">
                <a:hlinkClick r:id="rId2" action="ppaction://hlinksldjump"/>
              </a:rPr>
              <a:t>V: Conclusiones y Recomendaciones</a:t>
            </a:r>
            <a:endParaRPr lang="es-EC" dirty="0" smtClean="0">
              <a:hlinkClick r:id="rId2" action="ppaction://hlinksldjump"/>
            </a:endParaRPr>
          </a:p>
          <a:p>
            <a:pPr marL="1197864" lvl="3">
              <a:buClr>
                <a:schemeClr val="accent1"/>
              </a:buClr>
              <a:buFont typeface="Wingdings" pitchFamily="2" charset="2"/>
              <a:buChar char=""/>
            </a:pPr>
            <a:r>
              <a:rPr lang="es-EC" dirty="0" smtClean="0"/>
              <a:t>Conclusiones</a:t>
            </a:r>
          </a:p>
          <a:p>
            <a:pPr marL="1197864" lvl="3">
              <a:buClr>
                <a:schemeClr val="accent1"/>
              </a:buClr>
              <a:buFont typeface="Wingdings" pitchFamily="2" charset="2"/>
              <a:buChar char=""/>
            </a:pPr>
            <a:r>
              <a:rPr lang="es-EC" dirty="0" smtClean="0"/>
              <a:t>Recomendaciones</a:t>
            </a:r>
            <a:endParaRPr lang="es-EC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s-EC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Agenda</a:t>
            </a:r>
            <a:endParaRPr lang="en-US" dirty="0"/>
          </a:p>
        </p:txBody>
      </p:sp>
      <p:pic>
        <p:nvPicPr>
          <p:cNvPr id="4" name="Imagen 1" descr="D:\Imagenes\Otras\LOGO-esp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4857760"/>
            <a:ext cx="1820046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15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effectLst/>
              </a:rPr>
              <a:t>Cronograma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del </a:t>
            </a:r>
            <a:r>
              <a:rPr lang="en-US" dirty="0" err="1">
                <a:effectLst/>
              </a:rPr>
              <a:t>Proyecto</a:t>
            </a: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435" y="980728"/>
            <a:ext cx="8533130" cy="579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66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18864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B13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Estimación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costos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298175"/>
              </p:ext>
            </p:extLst>
          </p:nvPr>
        </p:nvGraphicFramePr>
        <p:xfrm>
          <a:off x="611560" y="764704"/>
          <a:ext cx="7848873" cy="6159907"/>
        </p:xfrm>
        <a:graphic>
          <a:graphicData uri="http://schemas.openxmlformats.org/drawingml/2006/table">
            <a:tbl>
              <a:tblPr firstRow="1" firstCol="1" bandRow="1"/>
              <a:tblGrid>
                <a:gridCol w="661535"/>
                <a:gridCol w="1683989"/>
                <a:gridCol w="2833453"/>
                <a:gridCol w="1440940"/>
                <a:gridCol w="1228956"/>
              </a:tblGrid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Fase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Actividad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Predecesora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Costos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743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Iniciación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Reunión de inicio del proyecto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$80,00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743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Elaboración de planes de gestión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costos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$100,00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tiempo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$100,00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calidad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$100,00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riesgos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$100,00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375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Levantamiento de requerimientos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3,4,5,6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$130,00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Categorización de requerimientos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$50,00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Recolección de expectativas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3,4,5,6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$100,00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Sondeos de mercado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$150,00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Definición de arquitectura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3,4,5,6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$60,00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Bosquejos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7,9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$200,00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Aplicación de normas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$80,00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Instalación del servidor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$2.000,00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Implementación de diseño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$200,00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Carga de contenidos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14,15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$400,00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Generación de manuales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$130,00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Servidor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$60,00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Diseño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$100,00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Contenidos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$350,00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Impartir capacitaciones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18,19,20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$900,00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Monitoreo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Reuniones de seguimiento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$150,00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Monitoreo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Verificación de calidad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$600,00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Cierre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Aprobación de entregables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18,19,20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$120,00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748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Cierre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Generación de lección aprendidas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$10,00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7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$6.270,00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3" marR="2222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8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986241"/>
              </p:ext>
            </p:extLst>
          </p:nvPr>
        </p:nvGraphicFramePr>
        <p:xfrm>
          <a:off x="611560" y="836713"/>
          <a:ext cx="8064896" cy="6130402"/>
        </p:xfrm>
        <a:graphic>
          <a:graphicData uri="http://schemas.openxmlformats.org/drawingml/2006/table">
            <a:tbl>
              <a:tblPr firstRow="1" firstCol="1" bandRow="1"/>
              <a:tblGrid>
                <a:gridCol w="1510831"/>
                <a:gridCol w="2045637"/>
                <a:gridCol w="2518276"/>
                <a:gridCol w="1990152"/>
              </a:tblGrid>
              <a:tr h="1785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Entregable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Objetivo de Calidad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Criterios de Calidad 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Métricas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1751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Informes</a:t>
                      </a:r>
                      <a:b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Estatus del Proyecto</a:t>
                      </a:r>
                      <a:b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Requerimientos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Garantizar que utilicen los formatos establecidos por la empresa "ABC"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Generación de documentos.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Documentos realizados en el tiempo exacto Uso de plantillas correspondientes</a:t>
                      </a:r>
                      <a:b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Documentación firmada y digitalizada</a:t>
                      </a:r>
                      <a:b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Los documentos digitales están en el repositorio de la empresa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totalidad de la información debe ser generada a tiempo y en el formato establecido. El 100% de la documentación debe cumplir con este requerimiento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Cronograma del proyecto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Garantizar el seguimiento del cronograma establecido para el proyecto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Cronograma del</a:t>
                      </a:r>
                      <a:b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Proyecto Actualizado.</a:t>
                      </a:r>
                      <a:b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Cumplimiento de las</a:t>
                      </a:r>
                      <a:b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actividades según</a:t>
                      </a:r>
                      <a:b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cronograma.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 cronograma debe estar actualizado y reportados los avances de todas las actividades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Comunicaciones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Garantizar que la comunicación siga la planificación en cuanto a mensajes y destinatarios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comunicaciones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Cumplimiento del 100% del plan de comunicaciones y disponibilidad de información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1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Documentación del proyecto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Garantizar que los documentos estén aprobados, digitalizados y ordenados en el repositorio de la empresa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Toda documentación generada en el proyecto debe tener una copia digital y estar almacenada en el repositorio.</a:t>
                      </a:r>
                      <a:b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Documentos deben estar actualizados.</a:t>
                      </a:r>
                      <a:b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Documentos debidamente  autorizados, es decir firmados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 100% de la documentación debe estar aprobada, digitalizada y subida en un repositorio documental.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3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Portal web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Garantizar que el portal web fue entregado a tiempo y cumpliendo las condiciones pre establecidas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Entrega oportuna del portal web</a:t>
                      </a:r>
                      <a:b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Justificación en caso de retraso y</a:t>
                      </a:r>
                      <a:b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recalendarización del portal.</a:t>
                      </a:r>
                      <a:b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Aprobación del entregable por el usuario responsable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La totalidad de los entregables deben ser generados a tiempo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38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Requerimientos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Brindar calidad a la documentación de requerimientos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Verificar que los requerimientos no presenten ambigüedades.</a:t>
                      </a:r>
                      <a:b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Verificar que los requerimientos utilicen las plantillas establecidas</a:t>
                      </a:r>
                      <a:b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s-ES" sz="8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Verificar que los requerimientos se encuentren aprobados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Requerimientos aprobados y verificados por el líder de </a:t>
                      </a:r>
                      <a:r>
                        <a:rPr lang="es-ES" sz="8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701" marR="187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Plan </a:t>
            </a:r>
            <a:r>
              <a:rPr lang="en-US" dirty="0">
                <a:effectLst/>
              </a:rPr>
              <a:t>de </a:t>
            </a:r>
            <a:r>
              <a:rPr lang="en-US" dirty="0" err="1">
                <a:effectLst/>
              </a:rPr>
              <a:t>Gestión</a:t>
            </a:r>
            <a:r>
              <a:rPr lang="en-US" dirty="0">
                <a:effectLst/>
              </a:rPr>
              <a:t> de la </a:t>
            </a:r>
            <a:r>
              <a:rPr lang="en-US" dirty="0" err="1">
                <a:effectLst/>
              </a:rPr>
              <a:t>Calidad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25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effectLst/>
              </a:rPr>
              <a:t>Gestión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de </a:t>
            </a:r>
            <a:r>
              <a:rPr lang="en-US" dirty="0" err="1">
                <a:effectLst/>
              </a:rPr>
              <a:t>Recursos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Humanos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907810"/>
              </p:ext>
            </p:extLst>
          </p:nvPr>
        </p:nvGraphicFramePr>
        <p:xfrm>
          <a:off x="1475655" y="692696"/>
          <a:ext cx="6912768" cy="7769769"/>
        </p:xfrm>
        <a:graphic>
          <a:graphicData uri="http://schemas.openxmlformats.org/drawingml/2006/table">
            <a:tbl>
              <a:tblPr firstRow="1" firstCol="1" bandRow="1"/>
              <a:tblGrid>
                <a:gridCol w="752875"/>
                <a:gridCol w="3165503"/>
                <a:gridCol w="427770"/>
                <a:gridCol w="427770"/>
                <a:gridCol w="427770"/>
                <a:gridCol w="427770"/>
                <a:gridCol w="427770"/>
                <a:gridCol w="427770"/>
                <a:gridCol w="427770"/>
              </a:tblGrid>
              <a:tr h="1539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 ejecuta, P participa, C coordina, R revisa, A autoriza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9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1438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Matriz de responsabilidades por roles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DB6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Gerente de Proyecto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Equipo de desarrollo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Ing. De Soporte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Especialista de Marketing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Diseñador gráfico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Líder de QA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Sponsor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Entregable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906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Iniciación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Reunión de inicio del proyecto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Planificación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Elaboración de planes de gestión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costos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tiempo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calidad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Plan de riesgos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Levantamiento de requerimientos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Categorización de requerimientos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Recolección de expectativas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Sondeos de mercado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Definición de arquitectura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Ejecución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Bosquejos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Aplicación de normas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Instalación del servidor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Implementación de diseño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Carga de contenidos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Generación de manuales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Servidor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Diseño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Contenidos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Impartir capacitaciones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Monitoreo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Reuniones de seguimiento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Verificación de calidad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- 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 grid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Cierre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Aprobación de entregables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Generación de lección aprendidas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208" marR="2020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9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B16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Gestión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las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Comunicaciones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920750" y="2182019"/>
          <a:ext cx="7302500" cy="3124200"/>
        </p:xfrm>
        <a:graphic>
          <a:graphicData uri="http://schemas.openxmlformats.org/drawingml/2006/table">
            <a:tbl>
              <a:tblPr firstRow="1" firstCol="1" bandRow="1"/>
              <a:tblGrid>
                <a:gridCol w="1333500"/>
                <a:gridCol w="927100"/>
                <a:gridCol w="1308100"/>
                <a:gridCol w="1346200"/>
                <a:gridCol w="1092200"/>
                <a:gridCol w="1295400"/>
              </a:tblGrid>
              <a:tr h="381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Sponsor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Gerente de Proyecto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Gerentes de Empresa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Equipo de diseño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Equipo de desarrollo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Sponsor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Formal escrita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Formal escrita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existe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existe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Gerente de Proyecto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Formal verbal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Formal escrita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Informal escrita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Informal escrita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Gerentes de Empresa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Formal verbal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Formal escrita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existe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existe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Equipo de diseño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existe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Informal escrita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existe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Informal escrita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Equipo de desarrollo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existe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Informal escrita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existe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Informal escrita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3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B17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Gestión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riesgos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19297"/>
              </p:ext>
            </p:extLst>
          </p:nvPr>
        </p:nvGraphicFramePr>
        <p:xfrm>
          <a:off x="323529" y="692697"/>
          <a:ext cx="8568950" cy="7828534"/>
        </p:xfrm>
        <a:graphic>
          <a:graphicData uri="http://schemas.openxmlformats.org/drawingml/2006/table">
            <a:tbl>
              <a:tblPr firstRow="1" firstCol="1" bandRow="1"/>
              <a:tblGrid>
                <a:gridCol w="369911"/>
                <a:gridCol w="2164801"/>
                <a:gridCol w="2612888"/>
                <a:gridCol w="1171381"/>
                <a:gridCol w="2249969"/>
              </a:tblGrid>
              <a:tr h="1839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No.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Riesgo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Descripción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Responsable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Acción contingencia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8021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Resistencia al cambio por parte de los vendedores.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Los vendedores acostumbrados a recursos impresos podrían tener resistencia al cambio de ahora mostrar sus productos a través de una página web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Jefe de Marketing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Talleres dinámicos sobre utilización y bondades de la página web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8562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Desconocimiento por parte de IT en el uso de esta nueva tecnología para realización de portales web.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Debido a que se va a realizar un desarrollo interno y a que la herramienta a utilizar es nueva, podría resultar difícil para el equipo aprender la nueva plataforma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Líder de desarrollo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Tener material impreso de manuales gratuitos seleccionados para el estudio del equipo, y en el peor de los escenarios contratar un curso preparatorio.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143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Indisponibilidad en tiempo del equipo del proyecto.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Debido a que los recursos no son exclusivos del proyectos la participación de ellos podría estar limitada por sus otras actividades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Gerente del proyecto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Realizar reuniones con Jefes directos de participantes y mediante acta establecer el compromiso de participación, de no respetarse los acuerdos escalar el tema a Directorio presentando los retrasos causados por esto.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2143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Recursos de hardware insuficientes para soportar los accesos al portal web.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los recursos de hardware estimados sean insuficientes para soportar la transaccionalidad de acceso al portal web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Gerente de Sistemas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Por temas de red utilizar temporalmente el acceso de contingencia interno para soportar los accesos. Por servidor realizar contratación directa al proveedor el servidor de iguales características, previamente acordado.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2143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Falta de disponibilidad del diseñador gráfico y Jefe de Comunicaciones para diseñar el portal web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Debido a actividades de su área podría no tenerse la disponibilidad requerida de la parte de diseño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Gerente del proyecto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Realizar reuniones con Jefes directos de participantes y mediante acta establecer el compromiso de participación, de no respetarse los acuerdos escalar el tema a Directorio presentando los retrasos causados por esto.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8021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Falta de consenso para aprobación de diseño del portal web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Los involucrados no se ponen de acuerdo en cuál sería el mejor diseño (colores, diseño, formas) para el portal web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Gerente del proyecto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Generar talleres de discusión para sacar un consenso, en el peor de los casos pedir un arbitraje externo para que se expongan ideas imparciales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887" marR="1788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48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Monitoreo y Control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556792"/>
            <a:ext cx="6912768" cy="4343400"/>
          </a:xfrm>
        </p:spPr>
        <p:txBody>
          <a:bodyPr>
            <a:normAutofit/>
          </a:bodyPr>
          <a:lstStyle/>
          <a:p>
            <a:r>
              <a:rPr lang="es-EC" sz="2800" b="1" dirty="0"/>
              <a:t>Anexo </a:t>
            </a:r>
            <a:r>
              <a:rPr lang="es-EC" sz="2800" b="1" dirty="0" err="1"/>
              <a:t>C1</a:t>
            </a:r>
            <a:r>
              <a:rPr lang="es-EC" sz="2800" b="1" dirty="0"/>
              <a:t>: Índices de desempeño</a:t>
            </a:r>
            <a:endParaRPr lang="es-ES" sz="2800" b="1" dirty="0"/>
          </a:p>
          <a:p>
            <a:r>
              <a:rPr lang="es-EC" sz="2800" b="1" dirty="0"/>
              <a:t>Anexo </a:t>
            </a:r>
            <a:r>
              <a:rPr lang="es-EC" sz="2800" b="1" dirty="0" err="1"/>
              <a:t>C2</a:t>
            </a:r>
            <a:r>
              <a:rPr lang="es-EC" sz="2800" b="1" dirty="0"/>
              <a:t>: Diagrama de causa – </a:t>
            </a:r>
            <a:r>
              <a:rPr lang="es-EC" sz="2800" b="1" dirty="0" smtClean="0"/>
              <a:t>efecto</a:t>
            </a:r>
            <a:endParaRPr lang="es-ES" sz="2800" b="1" dirty="0"/>
          </a:p>
          <a:p>
            <a:r>
              <a:rPr lang="es-EC" sz="2800" b="1" dirty="0"/>
              <a:t>Anexo </a:t>
            </a:r>
            <a:r>
              <a:rPr lang="es-EC" sz="2800" b="1" dirty="0" err="1"/>
              <a:t>C3</a:t>
            </a:r>
            <a:r>
              <a:rPr lang="es-EC" sz="2800" b="1" dirty="0"/>
              <a:t>: Lecciones aprendidas</a:t>
            </a:r>
            <a:endParaRPr lang="es-ES" sz="2800" b="1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6" name="5 Rectángulo redondeado">
            <a:hlinkClick r:id="rId2" action="ppaction://hlinksldjump"/>
          </p:cNvPr>
          <p:cNvSpPr/>
          <p:nvPr/>
        </p:nvSpPr>
        <p:spPr>
          <a:xfrm>
            <a:off x="304800" y="6381328"/>
            <a:ext cx="1219200" cy="3048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AGENDA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2994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C1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Índices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desempeño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331944"/>
              </p:ext>
            </p:extLst>
          </p:nvPr>
        </p:nvGraphicFramePr>
        <p:xfrm>
          <a:off x="683566" y="1206080"/>
          <a:ext cx="7920881" cy="5615510"/>
        </p:xfrm>
        <a:graphic>
          <a:graphicData uri="http://schemas.openxmlformats.org/drawingml/2006/table">
            <a:tbl>
              <a:tblPr firstRow="1" firstCol="1" bandRow="1"/>
              <a:tblGrid>
                <a:gridCol w="755320"/>
                <a:gridCol w="1255241"/>
                <a:gridCol w="1805865"/>
                <a:gridCol w="4104455"/>
              </a:tblGrid>
              <a:tr h="175199"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Consideraciones: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5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3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Momento de medición: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25% de avance del proyecto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1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Tarea: 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Diseño de la página web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5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9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Índice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Fórmula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Valor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Interpretación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175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PV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75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$1600, 160 horas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$ 2000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255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SV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 - PV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- 40 horas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 han invertido 40 horas adicionales a lo previsto para concluir la actividad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CV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 - AC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 - $400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Para la tarea analizada se ha sobrepasado el presupuesto en $400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8759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SPI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 / PV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0,8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Debido a que el índice de tiempo está por debajo de 1, esto significa que el tiempo invertido en la realización de la actividad es mayor al inicialmente planificado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79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CPI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 /AC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0,8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Debido a que el índice de costo está por debajo de 1, esto quiere decir que se ha gastado más de lo planificado para esta actividad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89" marR="2838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00350" y="1206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5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C2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Diagrama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causa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efecto</a:t>
            </a:r>
            <a:endParaRPr lang="es-ES" dirty="0"/>
          </a:p>
        </p:txBody>
      </p:sp>
      <p:pic>
        <p:nvPicPr>
          <p:cNvPr id="4" name="3 Imagen" descr="G:\diagrama de Ishikawa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27882"/>
            <a:ext cx="8524240" cy="3689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680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ES" dirty="0"/>
              <a:t>Se recomienda establecer al inicio del proyecto que personas van a  tener la responsabilidad de aprobar el diseño, y su nivel de injerencia en el mismo, ya que debido a que el diseño es algo susceptible a criterios personales podrían generar conflictos en la aprobación del mismo, lo cual genera retrasos en el proyecto</a:t>
            </a:r>
          </a:p>
          <a:p>
            <a:endParaRPr lang="es-ES" dirty="0"/>
          </a:p>
          <a:p>
            <a:pPr lvl="0"/>
            <a:r>
              <a:rPr lang="es-ES" dirty="0"/>
              <a:t>Incorporar al proyecto un líder de control de calidad, ayuda al gerente del proyecto a tener un mejor manejo de la calidad de los entregables y ala disminución de su participación en aspecto netamente relacionados con calidad, y adicionalmente es un punto más para garantizar el cumplimiento de los requisitos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C3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Lecciones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aprendidas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76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</a:t>
            </a:r>
            <a:r>
              <a:rPr lang="es-ES" dirty="0" err="1" smtClean="0"/>
              <a:t>ítulo</a:t>
            </a:r>
            <a:r>
              <a:rPr lang="es-ES" dirty="0" smtClean="0"/>
              <a:t> </a:t>
            </a:r>
            <a:r>
              <a:rPr lang="es-ES" dirty="0" smtClean="0"/>
              <a:t>IV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Aplicación de la norma del PMBok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1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ES" dirty="0"/>
              <a:t>La elaboración de los manuales del portal web deberían realizarse al menos a tres niveles, uno dirigido al administrador, otro a la persona que va a cargar los contenidos y otro a nivel del usuario.</a:t>
            </a:r>
          </a:p>
          <a:p>
            <a:pPr marL="109728" indent="0">
              <a:buNone/>
            </a:pPr>
            <a:endParaRPr lang="es-ES" dirty="0"/>
          </a:p>
          <a:p>
            <a:pPr lvl="0"/>
            <a:r>
              <a:rPr lang="es-ES" dirty="0"/>
              <a:t>Los manuales de usuario deben ser realizados en conjunto una persona técnica y un usuario ya que así se minimizará el riesgo que sean de lectura muy compleja o que deje vacíos en su contenido.</a:t>
            </a:r>
          </a:p>
          <a:p>
            <a:pPr marL="109728" indent="0">
              <a:buNone/>
            </a:pPr>
            <a:endParaRPr lang="es-ES" dirty="0"/>
          </a:p>
          <a:p>
            <a:pPr lvl="0"/>
            <a:r>
              <a:rPr lang="es-ES" dirty="0"/>
              <a:t>Establecer en el acta de constitución del proyecto que porcentaje de participación tendrán los recursos que son compartidos, y si es posible definir que consecuencias se tendrían el no cumplimiento de lo establecido.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C3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Lecciones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aprendidas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03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Capítulo </a:t>
            </a:r>
            <a:r>
              <a:rPr lang="es-ES" dirty="0"/>
              <a:t>V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Conclusiones y Recomendaciones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59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C" dirty="0"/>
              <a:t>La implementación de los procesos de la fase de iniciación, ayuda a tener un control formal en el inicio de los proyectos y evitar que se realicen proyectos con procesos repetitivos o que no agreguen valor a la organización que pudiesen resultar en un desperdicio de tiempo, recursos y dinero</a:t>
            </a:r>
            <a:r>
              <a:rPr lang="es-EC" dirty="0" smtClean="0"/>
              <a:t>.</a:t>
            </a:r>
            <a:endParaRPr lang="es-ES" dirty="0"/>
          </a:p>
          <a:p>
            <a:r>
              <a:rPr lang="es-EC" dirty="0"/>
              <a:t>La fase de planificación es el corazón del proceso de realización de un proyecto, ya que en ella se realizan los análisis, proyecciones y se establecen los cimientos sobre los cuales se va a construir y desarrollar el proyecto</a:t>
            </a:r>
            <a:r>
              <a:rPr lang="es-EC" dirty="0" smtClean="0"/>
              <a:t>.</a:t>
            </a:r>
            <a:endParaRPr lang="es-ES" dirty="0"/>
          </a:p>
          <a:p>
            <a:r>
              <a:rPr lang="es-EC" dirty="0"/>
              <a:t>La fase de ejecución es un arte en la cual se gestionan y ejecutan las actividades planificadas en el proyecto, considerando normas de calidad y en la cual es de gran importancia las habilidades del gerente del proyecto</a:t>
            </a:r>
            <a:r>
              <a:rPr lang="es-EC" dirty="0" smtClean="0"/>
              <a:t>.</a:t>
            </a:r>
            <a:endParaRPr lang="es-ES" dirty="0"/>
          </a:p>
          <a:p>
            <a:r>
              <a:rPr lang="es-EC" dirty="0"/>
              <a:t>La fase de monitoreo y control ayuda a mantener el proyecto dentro de control y con los límites de recursos permitidos por la organización, y así evitar desvíos y re trabajos en la ejecución del proyecto</a:t>
            </a:r>
            <a:r>
              <a:rPr lang="es-EC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33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C" dirty="0"/>
              <a:t>Los procesos de cierre aunque puedan no parecer relevantes, son un punto importante para confirmar que todo lo solicitado se ha cumplido y completado y así establecer un punto formal de finalización del proyecto o fase para proceder con la reasignación de recursos</a:t>
            </a:r>
            <a:r>
              <a:rPr lang="es-EC" dirty="0" smtClean="0"/>
              <a:t>.</a:t>
            </a:r>
            <a:endParaRPr lang="es-ES" dirty="0"/>
          </a:p>
          <a:p>
            <a:r>
              <a:rPr lang="es-EC" dirty="0"/>
              <a:t>Registrar las lecciones aprendidas durante todo el proyecto ayuda a la organización a ir formando su base de conocimiento de los proyectos, de tal manera que este proceso madure y así proyectos futuros irán tendiendo al éxito</a:t>
            </a:r>
            <a:r>
              <a:rPr lang="es-EC" dirty="0" smtClean="0"/>
              <a:t>.</a:t>
            </a:r>
            <a:endParaRPr lang="es-ES" dirty="0"/>
          </a:p>
          <a:p>
            <a:r>
              <a:rPr lang="es-EC" dirty="0"/>
              <a:t>Aplicar un estándar de proyectos en la ejecución de un proyecto de portales web ayuda a visualizar requerimientos no funcionales, e inclinaciones del usuario en etapas tempranas y así evitar las ambigüedades y sorpresas en la ejecución del mismo</a:t>
            </a:r>
            <a:r>
              <a:rPr lang="es-EC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46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dirty="0"/>
              <a:t>EL PMBok proporciona la guía para seguir un flujo ordenado de procesos que ayuda a un gerente de proyecto novato a ir estableciendo los lineamientos sobre qué áreas y como debe abarcarlas</a:t>
            </a:r>
            <a:r>
              <a:rPr lang="es-EC" dirty="0" smtClean="0"/>
              <a:t>.</a:t>
            </a:r>
            <a:endParaRPr lang="es-ES" dirty="0"/>
          </a:p>
          <a:p>
            <a:r>
              <a:rPr lang="es-EC" dirty="0"/>
              <a:t>Mantener líneas bases de costo, tiempo y alcance permiten tener control y llevar seguimiento sobre el costo de las modificaciones que se realicen al proyecto, y así poder definir su verdadera necesidad o no de implementación</a:t>
            </a:r>
            <a:r>
              <a:rPr lang="es-EC" dirty="0" smtClean="0"/>
              <a:t>.</a:t>
            </a:r>
            <a:endParaRPr lang="es-ES" dirty="0"/>
          </a:p>
          <a:p>
            <a:r>
              <a:rPr lang="es-EC" dirty="0"/>
              <a:t>El PMBok proporciona un marco referencial y lineamientos para la realización de un proyecto, pero cada proceso irá evolucionando y adaptándose según las características de la organización, siempre y cuando se respeten sus fundamentos</a:t>
            </a:r>
            <a:r>
              <a:rPr lang="es-EC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13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dirty="0"/>
              <a:t>Para la correcta ejecución de un proyecto se requiere una dedicación de al menos 70% del gerente del proyecto durante el ciclo de vida del proyecto, pero durante la planificación se recomendaría que sea a tiempo completo</a:t>
            </a:r>
            <a:r>
              <a:rPr lang="es-EC" dirty="0" smtClean="0"/>
              <a:t>.</a:t>
            </a:r>
            <a:endParaRPr lang="es-ES" dirty="0"/>
          </a:p>
          <a:p>
            <a:r>
              <a:rPr lang="es-EC" dirty="0"/>
              <a:t>Es recomendable generar el plan de riesgos con su respectiva identificación y categorización en conjunto con el equipo del proyecto ya que desde diferentes perspectivas se pueden tener mejores aportes</a:t>
            </a:r>
            <a:r>
              <a:rPr lang="es-EC" dirty="0" smtClean="0"/>
              <a:t>.</a:t>
            </a:r>
            <a:endParaRPr lang="es-ES" dirty="0"/>
          </a:p>
          <a:p>
            <a:r>
              <a:rPr lang="es-EC" dirty="0"/>
              <a:t>Para proyectos de desarrollo de portales es recomendable realizar el plan de comunicación ya que el lenguaje técnico muchas veces no es comprendido totalmente por los usuarios y viceversa, lo que ocasiona malas interpretaciones, suposiciones generando riesgo al proyecto.</a:t>
            </a:r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210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C" dirty="0"/>
              <a:t>Los procesos y documentos que menciona el PMBok son varios y extensos, y seguramente no van a aplicar siempre su ejecución en todos los proyectos, esto dependerá de su tamaño, complejidad y restricciones, por lo cual es recomendable realizar una reunión al inicio del proyecto en la cual se definan claramente que procesos y que entregables se van a generar</a:t>
            </a:r>
            <a:r>
              <a:rPr lang="es-EC" dirty="0" smtClean="0"/>
              <a:t>.</a:t>
            </a:r>
            <a:endParaRPr lang="es-ES" dirty="0"/>
          </a:p>
          <a:p>
            <a:endParaRPr lang="es-ES" dirty="0"/>
          </a:p>
          <a:p>
            <a:r>
              <a:rPr lang="es-EC" dirty="0"/>
              <a:t>Es importante mencionar, aunque el PMBok lo establece como norma, que todos los documentos deben ser revisados que estén firmados por los interesados y digitalizados, para así siempre tener a la mano un respaldo e información confirmada a la mano</a:t>
            </a:r>
            <a:r>
              <a:rPr lang="es-EC" dirty="0" smtClean="0"/>
              <a:t>.</a:t>
            </a:r>
          </a:p>
          <a:p>
            <a:endParaRPr lang="es-ES" dirty="0"/>
          </a:p>
          <a:p>
            <a:r>
              <a:rPr lang="es-EC" dirty="0"/>
              <a:t>En la fase de planificación es muy importante que se haga un énfasis especial en la definición de requerimientos funcionales y no funcionales del requerimiento, con su respectiva formalización y aprobación de tal manera que se minimicen los cambios y los riesgos</a:t>
            </a:r>
            <a:r>
              <a:rPr lang="es-EC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595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Iniciación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dirty="0" smtClean="0"/>
          </a:p>
          <a:p>
            <a:pPr algn="just"/>
            <a:r>
              <a:rPr lang="es-ES" dirty="0" smtClean="0"/>
              <a:t>Anexo </a:t>
            </a:r>
            <a:r>
              <a:rPr lang="es-ES" dirty="0" err="1" smtClean="0"/>
              <a:t>A1</a:t>
            </a:r>
            <a:r>
              <a:rPr lang="es-ES" dirty="0" smtClean="0"/>
              <a:t>: Acta de Constitución del Proyecto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Anexo </a:t>
            </a:r>
            <a:r>
              <a:rPr lang="es-ES" dirty="0" err="1" smtClean="0"/>
              <a:t>A2</a:t>
            </a:r>
            <a:r>
              <a:rPr lang="es-ES" dirty="0" smtClean="0"/>
              <a:t>: Registro de </a:t>
            </a:r>
            <a:r>
              <a:rPr lang="es-ES" dirty="0"/>
              <a:t>I</a:t>
            </a:r>
            <a:r>
              <a:rPr lang="es-ES" dirty="0" smtClean="0"/>
              <a:t>nteresados</a:t>
            </a:r>
            <a:endParaRPr lang="en-US" dirty="0"/>
          </a:p>
        </p:txBody>
      </p:sp>
      <p:sp>
        <p:nvSpPr>
          <p:cNvPr id="5" name="4 Rectángulo redondeado">
            <a:hlinkClick r:id="rId2" action="ppaction://hlinksldjump"/>
          </p:cNvPr>
          <p:cNvSpPr/>
          <p:nvPr/>
        </p:nvSpPr>
        <p:spPr>
          <a:xfrm>
            <a:off x="304800" y="6248400"/>
            <a:ext cx="1219200" cy="3048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AGENDA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704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s-EC" sz="2800" b="1" dirty="0"/>
              <a:t>ALCANCE DEL PROYECTO</a:t>
            </a:r>
            <a:endParaRPr lang="es-ES" sz="3200" b="1" dirty="0"/>
          </a:p>
          <a:p>
            <a:r>
              <a:rPr lang="es-EC" sz="2800" dirty="0"/>
              <a:t>Implementar un portal web informativo para posicionar la organización y sus productos contando con un presupuesto de USD. 7,500 (Siete mil quinientos dólares americanos) y en un tiempo de 3 meses</a:t>
            </a:r>
            <a:r>
              <a:rPr lang="es-EC" sz="2800" dirty="0" smtClean="0"/>
              <a:t>.</a:t>
            </a:r>
          </a:p>
          <a:p>
            <a:endParaRPr lang="es-ES" sz="2400" dirty="0"/>
          </a:p>
          <a:p>
            <a:r>
              <a:rPr lang="es-EC" sz="2800" dirty="0"/>
              <a:t> </a:t>
            </a:r>
            <a:r>
              <a:rPr lang="es-EC" sz="2800" b="1" dirty="0" smtClean="0"/>
              <a:t>OBJETIVOS </a:t>
            </a:r>
            <a:r>
              <a:rPr lang="es-EC" sz="2800" b="1" dirty="0"/>
              <a:t>DEL PROYECTO</a:t>
            </a:r>
            <a:endParaRPr lang="es-ES" sz="3200" b="1" dirty="0"/>
          </a:p>
          <a:p>
            <a:pPr lvl="1"/>
            <a:r>
              <a:rPr lang="es-EC" sz="2400" dirty="0"/>
              <a:t>Realizar un portal web informativo en el cual se puedan proporcionar información de la empresa.</a:t>
            </a:r>
            <a:endParaRPr lang="es-ES" sz="2000" dirty="0"/>
          </a:p>
          <a:p>
            <a:pPr lvl="1"/>
            <a:r>
              <a:rPr lang="es-EC" sz="2400" dirty="0"/>
              <a:t>Posicionamiento de la empresa y sus productos.</a:t>
            </a:r>
            <a:endParaRPr lang="es-ES" sz="2000" dirty="0"/>
          </a:p>
          <a:p>
            <a:pPr lvl="1"/>
            <a:r>
              <a:rPr lang="es-EC" sz="2400" dirty="0"/>
              <a:t>Herramienta dinámica proporcionada a los clientes para conocimiento de sus productos.</a:t>
            </a:r>
            <a:endParaRPr lang="es-ES" sz="2000" dirty="0"/>
          </a:p>
          <a:p>
            <a:pPr lvl="1"/>
            <a:r>
              <a:rPr lang="es-EC" sz="2400" dirty="0"/>
              <a:t>Incrementar el volumen de ventas en al menos un 14% en el </a:t>
            </a:r>
            <a:r>
              <a:rPr lang="es-EC" sz="2400" dirty="0" err="1"/>
              <a:t>DMQ</a:t>
            </a:r>
            <a:r>
              <a:rPr lang="es-EC" sz="2400" dirty="0"/>
              <a:t> en un año.</a:t>
            </a:r>
            <a:endParaRPr lang="es-ES" sz="2000" dirty="0"/>
          </a:p>
          <a:p>
            <a:pPr lvl="1"/>
            <a:r>
              <a:rPr lang="es-EC" sz="2400" dirty="0"/>
              <a:t>Incrementar el posicionamiento en adolescentes y oficinistas en el </a:t>
            </a:r>
            <a:r>
              <a:rPr lang="es-EC" sz="2400" dirty="0" err="1"/>
              <a:t>DMQ</a:t>
            </a:r>
            <a:r>
              <a:rPr lang="es-EC" sz="2400" dirty="0"/>
              <a:t> en un 5%.</a:t>
            </a:r>
            <a:endParaRPr lang="es-ES" sz="2000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Acta de Constitución del </a:t>
            </a:r>
            <a:r>
              <a:rPr lang="es-ES" dirty="0" smtClean="0"/>
              <a:t>Proyecto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708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615490"/>
              </p:ext>
            </p:extLst>
          </p:nvPr>
        </p:nvGraphicFramePr>
        <p:xfrm>
          <a:off x="1115616" y="1129667"/>
          <a:ext cx="7128791" cy="58404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172131"/>
                <a:gridCol w="1262766"/>
                <a:gridCol w="1262766"/>
                <a:gridCol w="1088406"/>
                <a:gridCol w="1171361"/>
                <a:gridCol w="1171361"/>
              </a:tblGrid>
              <a:tr h="4991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Rol</a:t>
                      </a:r>
                      <a:endParaRPr lang="es-E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Nombre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Área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Funciones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Teléfono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Influencia en el proyecto (*)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</a:tr>
              <a:tr h="5569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Auspiciante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Gerente de Marketing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Marketing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Gerente de Marketing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2733 - 980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effectLst/>
                        </a:rPr>
                        <a:t>Alta</a:t>
                      </a:r>
                      <a:endParaRPr lang="es-ES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</a:tr>
              <a:tr h="5569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Gerente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Gerente de Sistemas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Sistemas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Gerente de Sistemas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2733 - 980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effectLst/>
                        </a:rPr>
                        <a:t>Alta</a:t>
                      </a:r>
                      <a:endParaRPr lang="es-ES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</a:tr>
              <a:tr h="365977">
                <a:tc row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Equipo de proyectos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Clientes finales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Externa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Consumidor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2733 - 980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>
                          <a:effectLst/>
                        </a:rPr>
                        <a:t>Media</a:t>
                      </a:r>
                      <a:endParaRPr lang="es-ES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</a:tr>
              <a:tr h="3659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Comité de Dirección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Directiva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Accionistas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2733 - 980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>
                          <a:effectLst/>
                        </a:rPr>
                        <a:t>Alta</a:t>
                      </a:r>
                      <a:endParaRPr lang="es-ES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</a:tr>
              <a:tr h="3659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Ingeniero de Soporte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Sistemas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Especialistas de IT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2733 - 980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effectLst/>
                        </a:rPr>
                        <a:t>Media</a:t>
                      </a:r>
                      <a:endParaRPr lang="es-ES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</a:tr>
              <a:tr h="55692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Especialista de Marketing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Marketing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Gerente de Producto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2733 - 980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>
                          <a:effectLst/>
                        </a:rPr>
                        <a:t>Baja</a:t>
                      </a:r>
                      <a:endParaRPr lang="es-ES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</a:tr>
              <a:tr h="3659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Gerente de Finanzas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Finanzas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Gerente Financiero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2733 - 980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>
                          <a:effectLst/>
                        </a:rPr>
                        <a:t>Media</a:t>
                      </a:r>
                      <a:endParaRPr lang="es-ES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</a:tr>
              <a:tr h="3659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Diseñador gráfico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Comunicación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Diseñador gráfico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2733 - 980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effectLst/>
                        </a:rPr>
                        <a:t>Baja</a:t>
                      </a:r>
                      <a:endParaRPr lang="es-ES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</a:tr>
              <a:tr h="55692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Jefe de Comunicación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Comunicación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Jefe de Comunicación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2733 - 980</a:t>
                      </a:r>
                      <a:endParaRPr lang="es-E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>
                          <a:effectLst/>
                        </a:rPr>
                        <a:t>Media</a:t>
                      </a:r>
                      <a:endParaRPr lang="es-ES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</a:tr>
              <a:tr h="55692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effectLst/>
                        </a:rPr>
                        <a:t>Especialistas de desarrollo</a:t>
                      </a:r>
                      <a:endParaRPr lang="es-ES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effectLst/>
                        </a:rPr>
                        <a:t>Sistemas</a:t>
                      </a:r>
                      <a:endParaRPr lang="es-ES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>
                          <a:effectLst/>
                        </a:rPr>
                        <a:t>Programadores</a:t>
                      </a:r>
                      <a:endParaRPr lang="es-ES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effectLst/>
                        </a:rPr>
                        <a:t>2733 - 980</a:t>
                      </a:r>
                      <a:endParaRPr lang="es-ES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effectLst/>
                        </a:rPr>
                        <a:t>Baja</a:t>
                      </a:r>
                      <a:endParaRPr lang="es-ES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</a:tr>
              <a:tr h="3659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>
                          <a:effectLst/>
                        </a:rPr>
                        <a:t>Lider QA</a:t>
                      </a:r>
                      <a:endParaRPr lang="es-ES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>
                          <a:effectLst/>
                        </a:rPr>
                        <a:t>Sistemas</a:t>
                      </a:r>
                      <a:endParaRPr lang="es-ES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effectLst/>
                        </a:rPr>
                        <a:t>Control de Calidad</a:t>
                      </a:r>
                      <a:endParaRPr lang="es-ES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>
                          <a:effectLst/>
                        </a:rPr>
                        <a:t>2733 - 980</a:t>
                      </a:r>
                      <a:endParaRPr lang="es-ES" sz="1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b="0" dirty="0">
                          <a:effectLst/>
                        </a:rPr>
                        <a:t>Baja</a:t>
                      </a:r>
                      <a:endParaRPr lang="es-ES" sz="1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475" marR="47475" marT="0" marB="0" anchor="ctr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Registro de </a:t>
            </a:r>
            <a:r>
              <a:rPr lang="es-ES" dirty="0" smtClean="0"/>
              <a:t>Interesados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852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Planeación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C" sz="2400" b="1" dirty="0" smtClean="0"/>
              <a:t>Anexo </a:t>
            </a:r>
            <a:r>
              <a:rPr lang="es-EC" sz="2400" b="1" dirty="0" err="1"/>
              <a:t>B1</a:t>
            </a:r>
            <a:r>
              <a:rPr lang="es-EC" sz="2400" b="1" dirty="0"/>
              <a:t>: Plan para la Dirección del Proyecto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B2</a:t>
            </a:r>
            <a:r>
              <a:rPr lang="es-EC" sz="2400" b="1" dirty="0"/>
              <a:t>: Registro de Requisitos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B3</a:t>
            </a:r>
            <a:r>
              <a:rPr lang="es-EC" sz="2400" b="1" dirty="0"/>
              <a:t>: Enunciado del alcance del proyecto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B4</a:t>
            </a:r>
            <a:r>
              <a:rPr lang="es-EC" sz="2400" b="1" dirty="0"/>
              <a:t>: EDT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B5</a:t>
            </a:r>
            <a:r>
              <a:rPr lang="es-EC" sz="2400" b="1" dirty="0"/>
              <a:t>: Diccionario de la EDT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B6</a:t>
            </a:r>
            <a:r>
              <a:rPr lang="es-EC" sz="2400" b="1" dirty="0"/>
              <a:t>: Lista de actividades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B7</a:t>
            </a:r>
            <a:r>
              <a:rPr lang="es-EC" sz="2400" b="1" dirty="0"/>
              <a:t>: Lista de hitos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B8</a:t>
            </a:r>
            <a:r>
              <a:rPr lang="es-EC" sz="2400" b="1" dirty="0"/>
              <a:t>: Diagrama de red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B9</a:t>
            </a:r>
            <a:r>
              <a:rPr lang="es-EC" sz="2400" b="1" dirty="0"/>
              <a:t>: Recursos de las actividades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B10</a:t>
            </a:r>
            <a:r>
              <a:rPr lang="es-EC" sz="2400" b="1" dirty="0"/>
              <a:t>: Estructura de desglose de recursos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B11</a:t>
            </a:r>
            <a:r>
              <a:rPr lang="es-EC" sz="2400" b="1" dirty="0"/>
              <a:t>: Duración de actividades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B12</a:t>
            </a:r>
            <a:r>
              <a:rPr lang="es-EC" sz="2400" b="1" dirty="0"/>
              <a:t>: Cronograma del proyecto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B13</a:t>
            </a:r>
            <a:r>
              <a:rPr lang="es-EC" sz="2400" b="1" dirty="0"/>
              <a:t>: Estimación de costos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B14</a:t>
            </a:r>
            <a:r>
              <a:rPr lang="es-EC" sz="2400" b="1" dirty="0"/>
              <a:t>: Plan de gestión de la calidad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B15</a:t>
            </a:r>
            <a:r>
              <a:rPr lang="es-EC" sz="2400" b="1" dirty="0"/>
              <a:t>: </a:t>
            </a:r>
            <a:r>
              <a:rPr lang="es-EC" sz="2400" b="1" dirty="0" smtClean="0"/>
              <a:t>Gestión de </a:t>
            </a:r>
            <a:r>
              <a:rPr lang="es-EC" sz="2400" b="1" dirty="0"/>
              <a:t>recursos humanos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B16</a:t>
            </a:r>
            <a:r>
              <a:rPr lang="es-EC" sz="2400" b="1" dirty="0"/>
              <a:t>: </a:t>
            </a:r>
            <a:r>
              <a:rPr lang="es-EC" sz="2400" b="1" dirty="0" smtClean="0"/>
              <a:t>Gestión de  las comunicaciones</a:t>
            </a:r>
            <a:endParaRPr lang="es-ES" sz="2400" b="1" dirty="0"/>
          </a:p>
          <a:p>
            <a:r>
              <a:rPr lang="es-EC" sz="2400" b="1" dirty="0"/>
              <a:t>Anexo </a:t>
            </a:r>
            <a:r>
              <a:rPr lang="es-EC" sz="2400" b="1" dirty="0" err="1"/>
              <a:t>B17</a:t>
            </a:r>
            <a:r>
              <a:rPr lang="es-EC" sz="2400" b="1" dirty="0"/>
              <a:t>: </a:t>
            </a:r>
            <a:r>
              <a:rPr lang="es-EC" sz="2400" b="1" dirty="0" smtClean="0"/>
              <a:t>Gestión de </a:t>
            </a:r>
            <a:r>
              <a:rPr lang="es-EC" sz="2400" b="1" dirty="0"/>
              <a:t>riesgos</a:t>
            </a:r>
            <a:endParaRPr lang="es-ES" sz="2400" b="1" dirty="0"/>
          </a:p>
          <a:p>
            <a:endParaRPr lang="en-US" dirty="0"/>
          </a:p>
        </p:txBody>
      </p:sp>
      <p:sp>
        <p:nvSpPr>
          <p:cNvPr id="6" name="5 Rectángulo redondeado">
            <a:hlinkClick r:id="rId2" action="ppaction://hlinksldjump"/>
          </p:cNvPr>
          <p:cNvSpPr/>
          <p:nvPr/>
        </p:nvSpPr>
        <p:spPr>
          <a:xfrm>
            <a:off x="304800" y="6381328"/>
            <a:ext cx="1219200" cy="3048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latin typeface="Aharoni" pitchFamily="2" charset="-79"/>
                <a:cs typeface="Aharoni" pitchFamily="2" charset="-79"/>
                <a:hlinkClick r:id="rId2" action="ppaction://hlinksldjump"/>
              </a:rPr>
              <a:t>AGENDA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9447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93192" lvl="1" indent="0">
              <a:buNone/>
            </a:pPr>
            <a:r>
              <a:rPr lang="es-EC" sz="2700" b="1" dirty="0" smtClean="0"/>
              <a:t>Declaración </a:t>
            </a:r>
            <a:r>
              <a:rPr lang="es-EC" sz="2700" b="1" dirty="0"/>
              <a:t>del problema</a:t>
            </a:r>
            <a:endParaRPr lang="es-ES" sz="2700" dirty="0"/>
          </a:p>
          <a:p>
            <a:pPr marL="109728" indent="0">
              <a:buNone/>
            </a:pPr>
            <a:r>
              <a:rPr lang="es-EC" sz="2800" dirty="0"/>
              <a:t> </a:t>
            </a:r>
            <a:r>
              <a:rPr lang="es-EC" sz="2800" dirty="0" smtClean="0"/>
              <a:t>La </a:t>
            </a:r>
            <a:r>
              <a:rPr lang="es-EC" sz="2800" dirty="0"/>
              <a:t>Empresa “ABC” como distribuidora líder en el mercado de productos de consumo masivo ha planteado a través de su Dirección General el establecimiento de metas estratégicas de incrementar en los años 2012 y 2013 la cobertura de ventas al 14% dentro del </a:t>
            </a:r>
            <a:r>
              <a:rPr lang="es-EC" sz="2800" dirty="0" err="1"/>
              <a:t>DMQ</a:t>
            </a:r>
            <a:r>
              <a:rPr lang="es-EC" sz="2800" dirty="0"/>
              <a:t>.</a:t>
            </a:r>
            <a:endParaRPr lang="es-ES" sz="2400" dirty="0"/>
          </a:p>
          <a:p>
            <a:pPr marL="109728" indent="0">
              <a:buNone/>
            </a:pPr>
            <a:r>
              <a:rPr lang="es-EC" sz="2800" dirty="0" smtClean="0"/>
              <a:t>Para </a:t>
            </a:r>
            <a:r>
              <a:rPr lang="es-EC" sz="2800" dirty="0"/>
              <a:t>lograr este objetivo el departamento de Marketing ha propuesto el posicionamiento de la marca y nombre de la empresa con publicidad orientada los estudiantes y oficinistas.</a:t>
            </a:r>
            <a:endParaRPr lang="es-ES" sz="2400" dirty="0"/>
          </a:p>
          <a:p>
            <a:pPr marL="109728" indent="0">
              <a:buNone/>
            </a:pPr>
            <a:r>
              <a:rPr lang="es-EC" sz="2800" dirty="0" smtClean="0"/>
              <a:t>Actualmente </a:t>
            </a:r>
            <a:r>
              <a:rPr lang="es-EC" sz="2800" dirty="0"/>
              <a:t>la empresa carece de imagen y posicionamiento en el mercado ya que debido a sus pocos años de trabajo, se le dificulta la inversión en publicidad debido a los altos costos.</a:t>
            </a:r>
            <a:endParaRPr lang="es-ES" sz="2400" dirty="0"/>
          </a:p>
          <a:p>
            <a:endParaRPr lang="es-ES" sz="2400" dirty="0"/>
          </a:p>
          <a:p>
            <a:pPr lvl="0"/>
            <a:r>
              <a:rPr lang="es-EC" b="1" dirty="0" smtClean="0"/>
              <a:t>Actividades </a:t>
            </a:r>
            <a:r>
              <a:rPr lang="es-EC" b="1" dirty="0"/>
              <a:t>de Gestión</a:t>
            </a:r>
            <a:endParaRPr lang="es-ES" b="1" dirty="0"/>
          </a:p>
          <a:p>
            <a:pPr lvl="0"/>
            <a:r>
              <a:rPr lang="es-EC" dirty="0" smtClean="0"/>
              <a:t>Reuniones </a:t>
            </a:r>
            <a:r>
              <a:rPr lang="es-EC" dirty="0"/>
              <a:t>semanales con equipo de trabajo.</a:t>
            </a:r>
            <a:endParaRPr lang="es-ES" dirty="0"/>
          </a:p>
          <a:p>
            <a:pPr lvl="0"/>
            <a:r>
              <a:rPr lang="es-EC" dirty="0"/>
              <a:t>Solicitar informe de avances al equipo interno del Área de Sistemas.</a:t>
            </a:r>
            <a:endParaRPr lang="es-ES" dirty="0"/>
          </a:p>
          <a:p>
            <a:pPr lvl="0"/>
            <a:r>
              <a:rPr lang="es-EC" dirty="0"/>
              <a:t>Informe mensual al Comité Directivo.</a:t>
            </a:r>
            <a:endParaRPr lang="es-ES" dirty="0"/>
          </a:p>
          <a:p>
            <a:pPr lvl="0"/>
            <a:r>
              <a:rPr lang="es-EC" dirty="0"/>
              <a:t>Elaboración de informes generales.</a:t>
            </a:r>
            <a:endParaRPr lang="es-ES" dirty="0"/>
          </a:p>
          <a:p>
            <a:pPr lvl="0"/>
            <a:r>
              <a:rPr lang="es-EC" dirty="0"/>
              <a:t>Elaboración de actas de reuniones.</a:t>
            </a:r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sz="4400" dirty="0"/>
              <a:t>Plan para la Dirección del </a:t>
            </a:r>
            <a:r>
              <a:rPr lang="es-EC" sz="4400" dirty="0" smtClean="0"/>
              <a:t>Proyecto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1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556573"/>
              </p:ext>
            </p:extLst>
          </p:nvPr>
        </p:nvGraphicFramePr>
        <p:xfrm>
          <a:off x="683568" y="1196752"/>
          <a:ext cx="7776864" cy="5483640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520685"/>
                <a:gridCol w="1651157"/>
                <a:gridCol w="2763066"/>
                <a:gridCol w="1394062"/>
                <a:gridCol w="1447894"/>
              </a:tblGrid>
              <a:tr h="312135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MATRIZ DE REQUERIMIENTOS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06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Nombre del Proyecto: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INFORWEB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606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Director del Proyecto: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Gerente de Sistemas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1213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Descripción del Proyecto: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Implementación de un portal web publicitario con tecnología Liferay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682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Descripción Técnica del Requerimiento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Descripción Funcional del Requerimiento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Estado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Especificación Técnica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001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Cumplimiento Presupuesto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Cumplir con el presupuesto asignado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En progreso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</a:tr>
              <a:tr h="4682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002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Incremento de Ventas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Sistema que permita incrementar las ventas en el DMQ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En progreso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Portal web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003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Manejo y Operación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Operatividad sencilla y rápida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En progreso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004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Disponibilidad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Disponibilidad 24/7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En progreso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Portal internet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</a:tr>
              <a:tr h="6242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005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Almacenamiento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Capacidad para tener disponible material promocional e informativo de los productos y la empresa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En progreso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006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Ganancia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Incremento de Utilidad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En progreso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007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Soporte de IT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Tecnología actualizada y con soporte técnico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En progreso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Liferay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008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Información confiable y oportuna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En progreso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</a:tr>
              <a:tr h="4682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009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Imagen y posicionamiento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Mostrar imagen de la empresa y sus productos en la web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En progreso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Diseño web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88" marR="27588" marT="0" marB="0" anchor="ctr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Anexo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B2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Lista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requisitos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95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728</TotalTime>
  <Words>4018</Words>
  <Application>Microsoft Office PowerPoint</Application>
  <PresentationFormat>Presentación en pantalla (4:3)</PresentationFormat>
  <Paragraphs>1328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Concurrencia</vt:lpstr>
      <vt:lpstr>Proyecto de Grado  - Parte II Maestría en Gerencia en Sistemas  “Implementación del estándar de proyectos del Project Management Institute (PMI) en  portales web – Parte II”</vt:lpstr>
      <vt:lpstr>Agenda</vt:lpstr>
      <vt:lpstr>Capítulo IV</vt:lpstr>
      <vt:lpstr>Iniciación</vt:lpstr>
      <vt:lpstr>Acta de Constitución del Proyecto</vt:lpstr>
      <vt:lpstr>Registro de Interesados</vt:lpstr>
      <vt:lpstr>Planeación</vt:lpstr>
      <vt:lpstr>Plan para la Dirección del Proyecto</vt:lpstr>
      <vt:lpstr>Anexo B2: Lista de requisitos</vt:lpstr>
      <vt:lpstr>Anexo B3: Enunciado del Alcance del Proyecto</vt:lpstr>
      <vt:lpstr>Anexo B4: EDT – Estructura de Desglose de Trabajo</vt:lpstr>
      <vt:lpstr>Anexo B5: Diccionario de la EDT</vt:lpstr>
      <vt:lpstr>Anexo B5: Diccionario de la EDT</vt:lpstr>
      <vt:lpstr>Anexo B6: Lista de actividades</vt:lpstr>
      <vt:lpstr>Anexo B7: Lista de hitos</vt:lpstr>
      <vt:lpstr>Anexo B8: Diagrama de Red</vt:lpstr>
      <vt:lpstr>Recursos de las actividades</vt:lpstr>
      <vt:lpstr>Anexo B10: Estructura de desglose de recursos</vt:lpstr>
      <vt:lpstr>Duración de actividades</vt:lpstr>
      <vt:lpstr>Cronograma del Proyecto</vt:lpstr>
      <vt:lpstr>Anexo B13: Estimación de costos</vt:lpstr>
      <vt:lpstr>Plan de Gestión de la Calidad</vt:lpstr>
      <vt:lpstr>Gestión de Recursos Humanos</vt:lpstr>
      <vt:lpstr>Anexo B16: Gestión de las Comunicaciones</vt:lpstr>
      <vt:lpstr>Anexo B17: Gestión de riesgos</vt:lpstr>
      <vt:lpstr>Monitoreo y Control</vt:lpstr>
      <vt:lpstr>Anexo C1: Índices de desempeño</vt:lpstr>
      <vt:lpstr>Anexo C2: Diagrama de causa efecto</vt:lpstr>
      <vt:lpstr>Anexo C3: Lecciones aprendidas</vt:lpstr>
      <vt:lpstr>Anexo C3: Lecciones aprendidas</vt:lpstr>
      <vt:lpstr>Capítulo V</vt:lpstr>
      <vt:lpstr>Conclusiones</vt:lpstr>
      <vt:lpstr>Conclusiones</vt:lpstr>
      <vt:lpstr>Conclusiones</vt:lpstr>
      <vt:lpstr>Recomendaciones</vt:lpstr>
      <vt:lpstr>Recomendaciones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 de proyecto de grado para obtener el título de magister en gerencia en sistemas</dc:title>
  <dc:creator>Johanita</dc:creator>
  <cp:lastModifiedBy>Joha</cp:lastModifiedBy>
  <cp:revision>92</cp:revision>
  <dcterms:created xsi:type="dcterms:W3CDTF">2012-03-17T15:36:42Z</dcterms:created>
  <dcterms:modified xsi:type="dcterms:W3CDTF">2012-10-29T04:06:37Z</dcterms:modified>
</cp:coreProperties>
</file>