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47"/>
  </p:notesMasterIdLst>
  <p:sldIdLst>
    <p:sldId id="256" r:id="rId2"/>
    <p:sldId id="266" r:id="rId3"/>
    <p:sldId id="257" r:id="rId4"/>
    <p:sldId id="258" r:id="rId5"/>
    <p:sldId id="259" r:id="rId6"/>
    <p:sldId id="260" r:id="rId7"/>
    <p:sldId id="261" r:id="rId8"/>
    <p:sldId id="263" r:id="rId9"/>
    <p:sldId id="262" r:id="rId10"/>
    <p:sldId id="264" r:id="rId11"/>
    <p:sldId id="306" r:id="rId12"/>
    <p:sldId id="265" r:id="rId13"/>
    <p:sldId id="267" r:id="rId14"/>
    <p:sldId id="268" r:id="rId15"/>
    <p:sldId id="269" r:id="rId16"/>
    <p:sldId id="307" r:id="rId17"/>
    <p:sldId id="270" r:id="rId18"/>
    <p:sldId id="271" r:id="rId19"/>
    <p:sldId id="273" r:id="rId20"/>
    <p:sldId id="272" r:id="rId21"/>
    <p:sldId id="275" r:id="rId22"/>
    <p:sldId id="277" r:id="rId23"/>
    <p:sldId id="274" r:id="rId24"/>
    <p:sldId id="278" r:id="rId25"/>
    <p:sldId id="276" r:id="rId26"/>
    <p:sldId id="279" r:id="rId27"/>
    <p:sldId id="280" r:id="rId28"/>
    <p:sldId id="281" r:id="rId29"/>
    <p:sldId id="282" r:id="rId30"/>
    <p:sldId id="283" r:id="rId31"/>
    <p:sldId id="284" r:id="rId32"/>
    <p:sldId id="285" r:id="rId33"/>
    <p:sldId id="286" r:id="rId34"/>
    <p:sldId id="287" r:id="rId35"/>
    <p:sldId id="288" r:id="rId36"/>
    <p:sldId id="290" r:id="rId37"/>
    <p:sldId id="289" r:id="rId38"/>
    <p:sldId id="291" r:id="rId39"/>
    <p:sldId id="292" r:id="rId40"/>
    <p:sldId id="293" r:id="rId41"/>
    <p:sldId id="294" r:id="rId42"/>
    <p:sldId id="295" r:id="rId43"/>
    <p:sldId id="296" r:id="rId44"/>
    <p:sldId id="297" r:id="rId45"/>
    <p:sldId id="298"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3678" autoAdjust="0"/>
  </p:normalViewPr>
  <p:slideViewPr>
    <p:cSldViewPr>
      <p:cViewPr>
        <p:scale>
          <a:sx n="60" d="100"/>
          <a:sy n="60" d="100"/>
        </p:scale>
        <p:origin x="125" y="1109"/>
      </p:cViewPr>
      <p:guideLst>
        <p:guide orient="horz" pos="2160"/>
        <p:guide pos="2880"/>
      </p:guideLst>
    </p:cSldViewPr>
  </p:slideViewPr>
  <p:outlineViewPr>
    <p:cViewPr>
      <p:scale>
        <a:sx n="33" d="100"/>
        <a:sy n="33" d="100"/>
      </p:scale>
      <p:origin x="0" y="175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9F85C-0B16-4D9A-B090-EFA42961C85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77DC0A86-984F-451A-9C59-2087EDDF7A39}">
      <dgm:prSet phldrT="[Texto]"/>
      <dgm:spPr/>
      <dgm:t>
        <a:bodyPr/>
        <a:lstStyle/>
        <a:p>
          <a:r>
            <a:rPr lang="es-EC" dirty="0" smtClean="0"/>
            <a:t>Movimiento lineal y rotativo</a:t>
          </a:r>
          <a:endParaRPr lang="es-EC" dirty="0"/>
        </a:p>
      </dgm:t>
    </dgm:pt>
    <dgm:pt modelId="{AFAECC8C-B61B-4AF6-AB18-2081F30DD073}" type="parTrans" cxnId="{089A72B8-875C-400B-B008-3D220B098AA6}">
      <dgm:prSet/>
      <dgm:spPr/>
      <dgm:t>
        <a:bodyPr/>
        <a:lstStyle/>
        <a:p>
          <a:endParaRPr lang="es-EC"/>
        </a:p>
      </dgm:t>
    </dgm:pt>
    <dgm:pt modelId="{C1630586-4F75-44EC-BC67-C29B63F4DBDB}" type="sibTrans" cxnId="{089A72B8-875C-400B-B008-3D220B098AA6}">
      <dgm:prSet/>
      <dgm:spPr/>
      <dgm:t>
        <a:bodyPr/>
        <a:lstStyle/>
        <a:p>
          <a:endParaRPr lang="es-EC"/>
        </a:p>
      </dgm:t>
    </dgm:pt>
    <dgm:pt modelId="{E191B1FF-AC02-4611-819F-B5B4703C7C85}">
      <dgm:prSet phldrT="[Texto]"/>
      <dgm:spPr/>
      <dgm:t>
        <a:bodyPr/>
        <a:lstStyle/>
        <a:p>
          <a:r>
            <a:rPr lang="es-EC" dirty="0" smtClean="0"/>
            <a:t>Limpieza</a:t>
          </a:r>
          <a:endParaRPr lang="es-EC" dirty="0"/>
        </a:p>
      </dgm:t>
    </dgm:pt>
    <dgm:pt modelId="{880C7C44-FF67-49D5-98F7-59B0DF0DF548}" type="parTrans" cxnId="{FF66B0E8-7018-49AB-9A96-315FDC7B20A8}">
      <dgm:prSet/>
      <dgm:spPr/>
      <dgm:t>
        <a:bodyPr/>
        <a:lstStyle/>
        <a:p>
          <a:endParaRPr lang="es-EC"/>
        </a:p>
      </dgm:t>
    </dgm:pt>
    <dgm:pt modelId="{C282C2E7-3CF8-49D2-8288-B6D864622269}" type="sibTrans" cxnId="{FF66B0E8-7018-49AB-9A96-315FDC7B20A8}">
      <dgm:prSet/>
      <dgm:spPr/>
      <dgm:t>
        <a:bodyPr/>
        <a:lstStyle/>
        <a:p>
          <a:endParaRPr lang="es-EC"/>
        </a:p>
      </dgm:t>
    </dgm:pt>
    <dgm:pt modelId="{FBC2C3A5-6CDB-4661-8BEA-AFD8080B9768}">
      <dgm:prSet phldrT="[Texto]"/>
      <dgm:spPr/>
      <dgm:t>
        <a:bodyPr/>
        <a:lstStyle/>
        <a:p>
          <a:r>
            <a:rPr lang="es-EC" dirty="0" smtClean="0"/>
            <a:t>Bombeo</a:t>
          </a:r>
          <a:endParaRPr lang="es-EC" dirty="0"/>
        </a:p>
      </dgm:t>
    </dgm:pt>
    <dgm:pt modelId="{466B387D-6D19-4A36-BBAA-3F5B90E9B710}" type="parTrans" cxnId="{810B796E-AFC6-4F24-AEB8-3B85315719CF}">
      <dgm:prSet/>
      <dgm:spPr/>
      <dgm:t>
        <a:bodyPr/>
        <a:lstStyle/>
        <a:p>
          <a:endParaRPr lang="es-EC"/>
        </a:p>
      </dgm:t>
    </dgm:pt>
    <dgm:pt modelId="{5A71C858-8793-4E3A-8C4C-6258FA4C79B5}" type="sibTrans" cxnId="{810B796E-AFC6-4F24-AEB8-3B85315719CF}">
      <dgm:prSet/>
      <dgm:spPr/>
      <dgm:t>
        <a:bodyPr/>
        <a:lstStyle/>
        <a:p>
          <a:endParaRPr lang="es-EC"/>
        </a:p>
      </dgm:t>
    </dgm:pt>
    <dgm:pt modelId="{4C328A61-CFBA-4572-9906-4A0FB801C32B}">
      <dgm:prSet phldrT="[Texto]"/>
      <dgm:spPr/>
      <dgm:t>
        <a:bodyPr/>
        <a:lstStyle/>
        <a:p>
          <a:r>
            <a:rPr lang="es-EC" dirty="0" smtClean="0"/>
            <a:t>Agitación</a:t>
          </a:r>
          <a:endParaRPr lang="es-EC" dirty="0"/>
        </a:p>
      </dgm:t>
    </dgm:pt>
    <dgm:pt modelId="{04B309A1-3929-4AA2-8890-2196AB01E6F6}" type="parTrans" cxnId="{36E1F94B-7FC1-4F9F-86C1-A1A37D9DA1D4}">
      <dgm:prSet/>
      <dgm:spPr/>
      <dgm:t>
        <a:bodyPr/>
        <a:lstStyle/>
        <a:p>
          <a:endParaRPr lang="es-EC"/>
        </a:p>
      </dgm:t>
    </dgm:pt>
    <dgm:pt modelId="{0890AFD4-FAC0-43FE-931B-05B510026BE4}" type="sibTrans" cxnId="{36E1F94B-7FC1-4F9F-86C1-A1A37D9DA1D4}">
      <dgm:prSet/>
      <dgm:spPr/>
      <dgm:t>
        <a:bodyPr/>
        <a:lstStyle/>
        <a:p>
          <a:endParaRPr lang="es-EC"/>
        </a:p>
      </dgm:t>
    </dgm:pt>
    <dgm:pt modelId="{7A03E575-EA9C-4D89-BC64-ADB5F5B1CD9E}">
      <dgm:prSet/>
      <dgm:spPr/>
      <dgm:t>
        <a:bodyPr/>
        <a:lstStyle/>
        <a:p>
          <a:r>
            <a:rPr lang="es-EC" dirty="0" smtClean="0"/>
            <a:t>Transporte</a:t>
          </a:r>
          <a:endParaRPr lang="es-EC" dirty="0"/>
        </a:p>
      </dgm:t>
    </dgm:pt>
    <dgm:pt modelId="{BA38A84A-8179-4413-A7AC-45F0227F0349}" type="parTrans" cxnId="{62C90F22-7330-44BD-A7D4-0C8EFD0E683A}">
      <dgm:prSet/>
      <dgm:spPr/>
      <dgm:t>
        <a:bodyPr/>
        <a:lstStyle/>
        <a:p>
          <a:endParaRPr lang="es-EC"/>
        </a:p>
      </dgm:t>
    </dgm:pt>
    <dgm:pt modelId="{1A0E4FB9-CB93-47DE-B771-43D16EF4E986}" type="sibTrans" cxnId="{62C90F22-7330-44BD-A7D4-0C8EFD0E683A}">
      <dgm:prSet/>
      <dgm:spPr/>
      <dgm:t>
        <a:bodyPr/>
        <a:lstStyle/>
        <a:p>
          <a:endParaRPr lang="es-EC"/>
        </a:p>
      </dgm:t>
    </dgm:pt>
    <dgm:pt modelId="{78917EEF-FCA6-4DC6-8A7A-212F25903751}">
      <dgm:prSet/>
      <dgm:spPr/>
      <dgm:t>
        <a:bodyPr/>
        <a:lstStyle/>
        <a:p>
          <a:r>
            <a:rPr lang="es-EC" dirty="0" smtClean="0"/>
            <a:t>Control</a:t>
          </a:r>
          <a:endParaRPr lang="es-EC" dirty="0"/>
        </a:p>
      </dgm:t>
    </dgm:pt>
    <dgm:pt modelId="{D6964047-172D-4F17-9EB4-F675400E187D}" type="parTrans" cxnId="{B77C6B59-8558-4D7C-9741-897FE310E3EA}">
      <dgm:prSet/>
      <dgm:spPr/>
      <dgm:t>
        <a:bodyPr/>
        <a:lstStyle/>
        <a:p>
          <a:endParaRPr lang="es-EC"/>
        </a:p>
      </dgm:t>
    </dgm:pt>
    <dgm:pt modelId="{AB1D2C80-3C99-4D01-8FEC-FC2C93EA78E4}" type="sibTrans" cxnId="{B77C6B59-8558-4D7C-9741-897FE310E3EA}">
      <dgm:prSet/>
      <dgm:spPr/>
      <dgm:t>
        <a:bodyPr/>
        <a:lstStyle/>
        <a:p>
          <a:endParaRPr lang="es-EC"/>
        </a:p>
      </dgm:t>
    </dgm:pt>
    <dgm:pt modelId="{1804AB0C-B88D-4BE3-9AAC-1F850A5386DB}" type="pres">
      <dgm:prSet presAssocID="{28B9F85C-0B16-4D9A-B090-EFA42961C85D}" presName="diagram" presStyleCnt="0">
        <dgm:presLayoutVars>
          <dgm:dir/>
          <dgm:resizeHandles val="exact"/>
        </dgm:presLayoutVars>
      </dgm:prSet>
      <dgm:spPr/>
      <dgm:t>
        <a:bodyPr/>
        <a:lstStyle/>
        <a:p>
          <a:endParaRPr lang="es-EC"/>
        </a:p>
      </dgm:t>
    </dgm:pt>
    <dgm:pt modelId="{3E4C0AD2-BD1F-4C0C-9519-DACD590DAA49}" type="pres">
      <dgm:prSet presAssocID="{77DC0A86-984F-451A-9C59-2087EDDF7A39}" presName="node" presStyleLbl="node1" presStyleIdx="0" presStyleCnt="6">
        <dgm:presLayoutVars>
          <dgm:bulletEnabled val="1"/>
        </dgm:presLayoutVars>
      </dgm:prSet>
      <dgm:spPr/>
      <dgm:t>
        <a:bodyPr/>
        <a:lstStyle/>
        <a:p>
          <a:endParaRPr lang="es-EC"/>
        </a:p>
      </dgm:t>
    </dgm:pt>
    <dgm:pt modelId="{A62DED96-55AE-4EB7-97F5-F4C889CDEC1A}" type="pres">
      <dgm:prSet presAssocID="{C1630586-4F75-44EC-BC67-C29B63F4DBDB}" presName="sibTrans" presStyleCnt="0"/>
      <dgm:spPr/>
    </dgm:pt>
    <dgm:pt modelId="{47067FB3-3B05-4552-B04B-4B238C774B53}" type="pres">
      <dgm:prSet presAssocID="{E191B1FF-AC02-4611-819F-B5B4703C7C85}" presName="node" presStyleLbl="node1" presStyleIdx="1" presStyleCnt="6">
        <dgm:presLayoutVars>
          <dgm:bulletEnabled val="1"/>
        </dgm:presLayoutVars>
      </dgm:prSet>
      <dgm:spPr/>
      <dgm:t>
        <a:bodyPr/>
        <a:lstStyle/>
        <a:p>
          <a:endParaRPr lang="es-EC"/>
        </a:p>
      </dgm:t>
    </dgm:pt>
    <dgm:pt modelId="{FF9483CF-CD70-4139-85AA-69E5169D7190}" type="pres">
      <dgm:prSet presAssocID="{C282C2E7-3CF8-49D2-8288-B6D864622269}" presName="sibTrans" presStyleCnt="0"/>
      <dgm:spPr/>
    </dgm:pt>
    <dgm:pt modelId="{9A4EAAAA-FC29-45A1-A33B-4C4E86AFE8A6}" type="pres">
      <dgm:prSet presAssocID="{FBC2C3A5-6CDB-4661-8BEA-AFD8080B9768}" presName="node" presStyleLbl="node1" presStyleIdx="2" presStyleCnt="6">
        <dgm:presLayoutVars>
          <dgm:bulletEnabled val="1"/>
        </dgm:presLayoutVars>
      </dgm:prSet>
      <dgm:spPr/>
      <dgm:t>
        <a:bodyPr/>
        <a:lstStyle/>
        <a:p>
          <a:endParaRPr lang="es-EC"/>
        </a:p>
      </dgm:t>
    </dgm:pt>
    <dgm:pt modelId="{77FF201C-0471-4541-B605-143008D5F100}" type="pres">
      <dgm:prSet presAssocID="{5A71C858-8793-4E3A-8C4C-6258FA4C79B5}" presName="sibTrans" presStyleCnt="0"/>
      <dgm:spPr/>
    </dgm:pt>
    <dgm:pt modelId="{3FB8C5EB-968F-4E15-9BEA-943DD5085DF7}" type="pres">
      <dgm:prSet presAssocID="{4C328A61-CFBA-4572-9906-4A0FB801C32B}" presName="node" presStyleLbl="node1" presStyleIdx="3" presStyleCnt="6">
        <dgm:presLayoutVars>
          <dgm:bulletEnabled val="1"/>
        </dgm:presLayoutVars>
      </dgm:prSet>
      <dgm:spPr/>
      <dgm:t>
        <a:bodyPr/>
        <a:lstStyle/>
        <a:p>
          <a:endParaRPr lang="es-EC"/>
        </a:p>
      </dgm:t>
    </dgm:pt>
    <dgm:pt modelId="{7A34E532-1EF4-429E-82B9-8CD801B352F6}" type="pres">
      <dgm:prSet presAssocID="{0890AFD4-FAC0-43FE-931B-05B510026BE4}" presName="sibTrans" presStyleCnt="0"/>
      <dgm:spPr/>
    </dgm:pt>
    <dgm:pt modelId="{1659C30C-5D71-4C34-A640-8FAF0BB74884}" type="pres">
      <dgm:prSet presAssocID="{7A03E575-EA9C-4D89-BC64-ADB5F5B1CD9E}" presName="node" presStyleLbl="node1" presStyleIdx="4" presStyleCnt="6">
        <dgm:presLayoutVars>
          <dgm:bulletEnabled val="1"/>
        </dgm:presLayoutVars>
      </dgm:prSet>
      <dgm:spPr/>
      <dgm:t>
        <a:bodyPr/>
        <a:lstStyle/>
        <a:p>
          <a:endParaRPr lang="es-EC"/>
        </a:p>
      </dgm:t>
    </dgm:pt>
    <dgm:pt modelId="{995D34A3-3D69-487A-9479-C36E8798985A}" type="pres">
      <dgm:prSet presAssocID="{1A0E4FB9-CB93-47DE-B771-43D16EF4E986}" presName="sibTrans" presStyleCnt="0"/>
      <dgm:spPr/>
    </dgm:pt>
    <dgm:pt modelId="{7B5793A5-66C0-44F7-ADA5-6A26C73BBD4B}" type="pres">
      <dgm:prSet presAssocID="{78917EEF-FCA6-4DC6-8A7A-212F25903751}" presName="node" presStyleLbl="node1" presStyleIdx="5" presStyleCnt="6">
        <dgm:presLayoutVars>
          <dgm:bulletEnabled val="1"/>
        </dgm:presLayoutVars>
      </dgm:prSet>
      <dgm:spPr/>
      <dgm:t>
        <a:bodyPr/>
        <a:lstStyle/>
        <a:p>
          <a:endParaRPr lang="es-EC"/>
        </a:p>
      </dgm:t>
    </dgm:pt>
  </dgm:ptLst>
  <dgm:cxnLst>
    <dgm:cxn modelId="{6CB7B8F7-A42D-40D8-AA58-0DA9DAA759C9}" type="presOf" srcId="{28B9F85C-0B16-4D9A-B090-EFA42961C85D}" destId="{1804AB0C-B88D-4BE3-9AAC-1F850A5386DB}" srcOrd="0" destOrd="0" presId="urn:microsoft.com/office/officeart/2005/8/layout/default"/>
    <dgm:cxn modelId="{43FD48D3-16F3-46A3-8ECE-A4476C2D806C}" type="presOf" srcId="{FBC2C3A5-6CDB-4661-8BEA-AFD8080B9768}" destId="{9A4EAAAA-FC29-45A1-A33B-4C4E86AFE8A6}" srcOrd="0" destOrd="0" presId="urn:microsoft.com/office/officeart/2005/8/layout/default"/>
    <dgm:cxn modelId="{9B66661B-9966-4F09-8547-94A307F1B723}" type="presOf" srcId="{E191B1FF-AC02-4611-819F-B5B4703C7C85}" destId="{47067FB3-3B05-4552-B04B-4B238C774B53}" srcOrd="0" destOrd="0" presId="urn:microsoft.com/office/officeart/2005/8/layout/default"/>
    <dgm:cxn modelId="{810B796E-AFC6-4F24-AEB8-3B85315719CF}" srcId="{28B9F85C-0B16-4D9A-B090-EFA42961C85D}" destId="{FBC2C3A5-6CDB-4661-8BEA-AFD8080B9768}" srcOrd="2" destOrd="0" parTransId="{466B387D-6D19-4A36-BBAA-3F5B90E9B710}" sibTransId="{5A71C858-8793-4E3A-8C4C-6258FA4C79B5}"/>
    <dgm:cxn modelId="{FF66B0E8-7018-49AB-9A96-315FDC7B20A8}" srcId="{28B9F85C-0B16-4D9A-B090-EFA42961C85D}" destId="{E191B1FF-AC02-4611-819F-B5B4703C7C85}" srcOrd="1" destOrd="0" parTransId="{880C7C44-FF67-49D5-98F7-59B0DF0DF548}" sibTransId="{C282C2E7-3CF8-49D2-8288-B6D864622269}"/>
    <dgm:cxn modelId="{62C90F22-7330-44BD-A7D4-0C8EFD0E683A}" srcId="{28B9F85C-0B16-4D9A-B090-EFA42961C85D}" destId="{7A03E575-EA9C-4D89-BC64-ADB5F5B1CD9E}" srcOrd="4" destOrd="0" parTransId="{BA38A84A-8179-4413-A7AC-45F0227F0349}" sibTransId="{1A0E4FB9-CB93-47DE-B771-43D16EF4E986}"/>
    <dgm:cxn modelId="{76FC79C2-86D0-4EA1-AC52-4B27652DFFB7}" type="presOf" srcId="{4C328A61-CFBA-4572-9906-4A0FB801C32B}" destId="{3FB8C5EB-968F-4E15-9BEA-943DD5085DF7}" srcOrd="0" destOrd="0" presId="urn:microsoft.com/office/officeart/2005/8/layout/default"/>
    <dgm:cxn modelId="{E39B93E1-5E6B-4CC5-9E6D-D0762FFD8AD3}" type="presOf" srcId="{78917EEF-FCA6-4DC6-8A7A-212F25903751}" destId="{7B5793A5-66C0-44F7-ADA5-6A26C73BBD4B}" srcOrd="0" destOrd="0" presId="urn:microsoft.com/office/officeart/2005/8/layout/default"/>
    <dgm:cxn modelId="{EE64C730-8CF7-4199-8295-4D8171140CA4}" type="presOf" srcId="{7A03E575-EA9C-4D89-BC64-ADB5F5B1CD9E}" destId="{1659C30C-5D71-4C34-A640-8FAF0BB74884}" srcOrd="0" destOrd="0" presId="urn:microsoft.com/office/officeart/2005/8/layout/default"/>
    <dgm:cxn modelId="{B77C6B59-8558-4D7C-9741-897FE310E3EA}" srcId="{28B9F85C-0B16-4D9A-B090-EFA42961C85D}" destId="{78917EEF-FCA6-4DC6-8A7A-212F25903751}" srcOrd="5" destOrd="0" parTransId="{D6964047-172D-4F17-9EB4-F675400E187D}" sibTransId="{AB1D2C80-3C99-4D01-8FEC-FC2C93EA78E4}"/>
    <dgm:cxn modelId="{53717B27-39E1-475C-BAF5-C0D2E2237740}" type="presOf" srcId="{77DC0A86-984F-451A-9C59-2087EDDF7A39}" destId="{3E4C0AD2-BD1F-4C0C-9519-DACD590DAA49}" srcOrd="0" destOrd="0" presId="urn:microsoft.com/office/officeart/2005/8/layout/default"/>
    <dgm:cxn modelId="{36E1F94B-7FC1-4F9F-86C1-A1A37D9DA1D4}" srcId="{28B9F85C-0B16-4D9A-B090-EFA42961C85D}" destId="{4C328A61-CFBA-4572-9906-4A0FB801C32B}" srcOrd="3" destOrd="0" parTransId="{04B309A1-3929-4AA2-8890-2196AB01E6F6}" sibTransId="{0890AFD4-FAC0-43FE-931B-05B510026BE4}"/>
    <dgm:cxn modelId="{089A72B8-875C-400B-B008-3D220B098AA6}" srcId="{28B9F85C-0B16-4D9A-B090-EFA42961C85D}" destId="{77DC0A86-984F-451A-9C59-2087EDDF7A39}" srcOrd="0" destOrd="0" parTransId="{AFAECC8C-B61B-4AF6-AB18-2081F30DD073}" sibTransId="{C1630586-4F75-44EC-BC67-C29B63F4DBDB}"/>
    <dgm:cxn modelId="{8EE99330-AF01-4F10-81FD-B6E184FD02F9}" type="presParOf" srcId="{1804AB0C-B88D-4BE3-9AAC-1F850A5386DB}" destId="{3E4C0AD2-BD1F-4C0C-9519-DACD590DAA49}" srcOrd="0" destOrd="0" presId="urn:microsoft.com/office/officeart/2005/8/layout/default"/>
    <dgm:cxn modelId="{8A346888-7E64-4004-BC25-3EDCAA4627B2}" type="presParOf" srcId="{1804AB0C-B88D-4BE3-9AAC-1F850A5386DB}" destId="{A62DED96-55AE-4EB7-97F5-F4C889CDEC1A}" srcOrd="1" destOrd="0" presId="urn:microsoft.com/office/officeart/2005/8/layout/default"/>
    <dgm:cxn modelId="{6FAA88D5-A7FB-4113-A632-72FBCB1D05D7}" type="presParOf" srcId="{1804AB0C-B88D-4BE3-9AAC-1F850A5386DB}" destId="{47067FB3-3B05-4552-B04B-4B238C774B53}" srcOrd="2" destOrd="0" presId="urn:microsoft.com/office/officeart/2005/8/layout/default"/>
    <dgm:cxn modelId="{62EC159C-B9AD-484F-9227-A4F61D02D0EA}" type="presParOf" srcId="{1804AB0C-B88D-4BE3-9AAC-1F850A5386DB}" destId="{FF9483CF-CD70-4139-85AA-69E5169D7190}" srcOrd="3" destOrd="0" presId="urn:microsoft.com/office/officeart/2005/8/layout/default"/>
    <dgm:cxn modelId="{A3655660-101A-4B10-B180-26C6FBC56575}" type="presParOf" srcId="{1804AB0C-B88D-4BE3-9AAC-1F850A5386DB}" destId="{9A4EAAAA-FC29-45A1-A33B-4C4E86AFE8A6}" srcOrd="4" destOrd="0" presId="urn:microsoft.com/office/officeart/2005/8/layout/default"/>
    <dgm:cxn modelId="{EE7CCC61-6002-4780-BACB-AF067FC3DC16}" type="presParOf" srcId="{1804AB0C-B88D-4BE3-9AAC-1F850A5386DB}" destId="{77FF201C-0471-4541-B605-143008D5F100}" srcOrd="5" destOrd="0" presId="urn:microsoft.com/office/officeart/2005/8/layout/default"/>
    <dgm:cxn modelId="{AD2353A5-17A9-4852-A874-87F9BF4A68F6}" type="presParOf" srcId="{1804AB0C-B88D-4BE3-9AAC-1F850A5386DB}" destId="{3FB8C5EB-968F-4E15-9BEA-943DD5085DF7}" srcOrd="6" destOrd="0" presId="urn:microsoft.com/office/officeart/2005/8/layout/default"/>
    <dgm:cxn modelId="{37AC4895-4505-48DF-AD74-47531C039CC5}" type="presParOf" srcId="{1804AB0C-B88D-4BE3-9AAC-1F850A5386DB}" destId="{7A34E532-1EF4-429E-82B9-8CD801B352F6}" srcOrd="7" destOrd="0" presId="urn:microsoft.com/office/officeart/2005/8/layout/default"/>
    <dgm:cxn modelId="{BC9E55B6-C616-420C-A2A4-FD9C74F9F517}" type="presParOf" srcId="{1804AB0C-B88D-4BE3-9AAC-1F850A5386DB}" destId="{1659C30C-5D71-4C34-A640-8FAF0BB74884}" srcOrd="8" destOrd="0" presId="urn:microsoft.com/office/officeart/2005/8/layout/default"/>
    <dgm:cxn modelId="{18940B6F-9CB7-42D0-AF0C-B3B6F7C8FFF8}" type="presParOf" srcId="{1804AB0C-B88D-4BE3-9AAC-1F850A5386DB}" destId="{995D34A3-3D69-487A-9479-C36E8798985A}" srcOrd="9" destOrd="0" presId="urn:microsoft.com/office/officeart/2005/8/layout/default"/>
    <dgm:cxn modelId="{FA21E193-6A4A-4282-9081-7DD184DD1A7F}" type="presParOf" srcId="{1804AB0C-B88D-4BE3-9AAC-1F850A5386DB}" destId="{7B5793A5-66C0-44F7-ADA5-6A26C73BBD4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9D34A-AD83-4D36-ACBD-E06B17B79C9E}"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es-EC"/>
        </a:p>
      </dgm:t>
    </dgm:pt>
    <dgm:pt modelId="{BDC14ED8-B329-42C7-82B1-C35FE9D33D4D}">
      <dgm:prSet phldrT="[Texto]"/>
      <dgm:spPr/>
      <dgm:t>
        <a:bodyPr/>
        <a:lstStyle/>
        <a:p>
          <a:r>
            <a:rPr lang="es-EC" dirty="0" smtClean="0"/>
            <a:t>Desventajas</a:t>
          </a:r>
          <a:endParaRPr lang="es-EC" dirty="0"/>
        </a:p>
      </dgm:t>
    </dgm:pt>
    <dgm:pt modelId="{E373244D-EA6C-47D9-932D-EB5FFCC1E6C4}" type="parTrans" cxnId="{3CF27FAA-9DFF-4599-900C-A3D2C807D2BE}">
      <dgm:prSet/>
      <dgm:spPr/>
      <dgm:t>
        <a:bodyPr/>
        <a:lstStyle/>
        <a:p>
          <a:endParaRPr lang="es-EC"/>
        </a:p>
      </dgm:t>
    </dgm:pt>
    <dgm:pt modelId="{CAF0FCB4-E9A3-4CB8-B6A9-0E14A030E286}" type="sibTrans" cxnId="{3CF27FAA-9DFF-4599-900C-A3D2C807D2BE}">
      <dgm:prSet/>
      <dgm:spPr/>
      <dgm:t>
        <a:bodyPr/>
        <a:lstStyle/>
        <a:p>
          <a:endParaRPr lang="es-EC"/>
        </a:p>
      </dgm:t>
    </dgm:pt>
    <dgm:pt modelId="{B4484DBC-C68C-4DC8-844E-CC82722477A4}">
      <dgm:prSet phldrT="[Texto]"/>
      <dgm:spPr/>
      <dgm:t>
        <a:bodyPr/>
        <a:lstStyle/>
        <a:p>
          <a:r>
            <a:rPr lang="es-EC" dirty="0" smtClean="0"/>
            <a:t>Riesgo de fugas</a:t>
          </a:r>
          <a:endParaRPr lang="es-EC" dirty="0"/>
        </a:p>
      </dgm:t>
    </dgm:pt>
    <dgm:pt modelId="{158E7AC3-ADDC-4A2D-9C80-C16194829669}" type="parTrans" cxnId="{55E9234D-9A43-4B12-AB19-43346F89FA31}">
      <dgm:prSet/>
      <dgm:spPr/>
      <dgm:t>
        <a:bodyPr/>
        <a:lstStyle/>
        <a:p>
          <a:endParaRPr lang="es-EC"/>
        </a:p>
      </dgm:t>
    </dgm:pt>
    <dgm:pt modelId="{CE1EB83B-DDF5-43E7-9DD3-84552CE783CD}" type="sibTrans" cxnId="{55E9234D-9A43-4B12-AB19-43346F89FA31}">
      <dgm:prSet/>
      <dgm:spPr/>
      <dgm:t>
        <a:bodyPr/>
        <a:lstStyle/>
        <a:p>
          <a:endParaRPr lang="es-EC"/>
        </a:p>
      </dgm:t>
    </dgm:pt>
    <dgm:pt modelId="{A508D582-F57C-4FD1-9257-C965BE76AB2C}">
      <dgm:prSet phldrT="[Texto]"/>
      <dgm:spPr/>
      <dgm:t>
        <a:bodyPr/>
        <a:lstStyle/>
        <a:p>
          <a:r>
            <a:rPr lang="es-EC" dirty="0" smtClean="0"/>
            <a:t>Velocidades inestables </a:t>
          </a:r>
          <a:endParaRPr lang="es-EC" dirty="0"/>
        </a:p>
      </dgm:t>
    </dgm:pt>
    <dgm:pt modelId="{8CB88037-3AA9-4EAB-900D-F820AA13084D}" type="parTrans" cxnId="{B45DBF8E-94E2-4916-98B9-C6048B299218}">
      <dgm:prSet/>
      <dgm:spPr/>
      <dgm:t>
        <a:bodyPr/>
        <a:lstStyle/>
        <a:p>
          <a:endParaRPr lang="es-EC"/>
        </a:p>
      </dgm:t>
    </dgm:pt>
    <dgm:pt modelId="{395049BD-FB23-4A17-B22D-6C4A334E4A2C}" type="sibTrans" cxnId="{B45DBF8E-94E2-4916-98B9-C6048B299218}">
      <dgm:prSet/>
      <dgm:spPr/>
      <dgm:t>
        <a:bodyPr/>
        <a:lstStyle/>
        <a:p>
          <a:endParaRPr lang="es-EC"/>
        </a:p>
      </dgm:t>
    </dgm:pt>
    <dgm:pt modelId="{34A963A7-6D61-4AA6-8584-9562EB4515E6}">
      <dgm:prSet phldrT="[Texto]"/>
      <dgm:spPr/>
      <dgm:t>
        <a:bodyPr/>
        <a:lstStyle/>
        <a:p>
          <a:r>
            <a:rPr lang="es-EC" dirty="0" smtClean="0"/>
            <a:t>Ventajas</a:t>
          </a:r>
          <a:endParaRPr lang="es-EC" dirty="0"/>
        </a:p>
      </dgm:t>
    </dgm:pt>
    <dgm:pt modelId="{44AAF582-339C-4EC0-812C-30F381455203}" type="parTrans" cxnId="{954B150F-52E6-46EF-87F3-B9195DB34184}">
      <dgm:prSet/>
      <dgm:spPr/>
      <dgm:t>
        <a:bodyPr/>
        <a:lstStyle/>
        <a:p>
          <a:endParaRPr lang="es-EC"/>
        </a:p>
      </dgm:t>
    </dgm:pt>
    <dgm:pt modelId="{37DC3DEB-4E1A-4FAB-A996-76260A5C50D1}" type="sibTrans" cxnId="{954B150F-52E6-46EF-87F3-B9195DB34184}">
      <dgm:prSet/>
      <dgm:spPr/>
      <dgm:t>
        <a:bodyPr/>
        <a:lstStyle/>
        <a:p>
          <a:endParaRPr lang="es-EC"/>
        </a:p>
      </dgm:t>
    </dgm:pt>
    <dgm:pt modelId="{EF86367A-7FB6-42D6-9DB1-3A1EF467A955}">
      <dgm:prSet phldrT="[Texto]"/>
      <dgm:spPr/>
      <dgm:t>
        <a:bodyPr/>
        <a:lstStyle/>
        <a:p>
          <a:r>
            <a:rPr lang="es-EC" dirty="0" smtClean="0"/>
            <a:t>No hay combustión con temperatura</a:t>
          </a:r>
          <a:endParaRPr lang="es-EC" dirty="0"/>
        </a:p>
      </dgm:t>
    </dgm:pt>
    <dgm:pt modelId="{2446197C-5364-4D88-AAC9-BA60AB5983B7}" type="parTrans" cxnId="{ADAA66CD-F21B-4101-A92D-AE6334CDF6D7}">
      <dgm:prSet/>
      <dgm:spPr/>
      <dgm:t>
        <a:bodyPr/>
        <a:lstStyle/>
        <a:p>
          <a:endParaRPr lang="es-EC"/>
        </a:p>
      </dgm:t>
    </dgm:pt>
    <dgm:pt modelId="{9820AE8B-1AFC-4F43-B94D-2EC3D0DDC939}" type="sibTrans" cxnId="{ADAA66CD-F21B-4101-A92D-AE6334CDF6D7}">
      <dgm:prSet/>
      <dgm:spPr/>
      <dgm:t>
        <a:bodyPr/>
        <a:lstStyle/>
        <a:p>
          <a:endParaRPr lang="es-EC"/>
        </a:p>
      </dgm:t>
    </dgm:pt>
    <dgm:pt modelId="{9FBBFD32-9C60-4DBE-9260-946BD511FAFC}">
      <dgm:prSet phldrT="[Texto]"/>
      <dgm:spPr/>
      <dgm:t>
        <a:bodyPr/>
        <a:lstStyle/>
        <a:p>
          <a:r>
            <a:rPr lang="es-EC" dirty="0" smtClean="0"/>
            <a:t>Fácil transporte y almacenaje</a:t>
          </a:r>
          <a:endParaRPr lang="es-EC" dirty="0"/>
        </a:p>
      </dgm:t>
    </dgm:pt>
    <dgm:pt modelId="{CD598481-F505-424F-817B-3AFA48F9DA15}" type="parTrans" cxnId="{ADADC27C-40A1-48E6-A02E-0E8342D4D295}">
      <dgm:prSet/>
      <dgm:spPr/>
      <dgm:t>
        <a:bodyPr/>
        <a:lstStyle/>
        <a:p>
          <a:endParaRPr lang="es-EC"/>
        </a:p>
      </dgm:t>
    </dgm:pt>
    <dgm:pt modelId="{E06D8202-EB68-4A1B-A13A-7285A05C7839}" type="sibTrans" cxnId="{ADADC27C-40A1-48E6-A02E-0E8342D4D295}">
      <dgm:prSet/>
      <dgm:spPr/>
      <dgm:t>
        <a:bodyPr/>
        <a:lstStyle/>
        <a:p>
          <a:endParaRPr lang="es-EC"/>
        </a:p>
      </dgm:t>
    </dgm:pt>
    <dgm:pt modelId="{783B89C4-352B-4F28-AC41-A29526F774D9}">
      <dgm:prSet phldrT="[Texto]"/>
      <dgm:spPr/>
      <dgm:t>
        <a:bodyPr/>
        <a:lstStyle/>
        <a:p>
          <a:r>
            <a:rPr lang="es-EC" dirty="0" smtClean="0"/>
            <a:t>Abundancia</a:t>
          </a:r>
          <a:endParaRPr lang="es-EC" dirty="0"/>
        </a:p>
      </dgm:t>
    </dgm:pt>
    <dgm:pt modelId="{2EE666FF-BBD8-4BEB-8A1E-8DE3410A4847}" type="parTrans" cxnId="{2538510C-C649-49BD-B79C-4681993C8D5A}">
      <dgm:prSet/>
      <dgm:spPr/>
      <dgm:t>
        <a:bodyPr/>
        <a:lstStyle/>
        <a:p>
          <a:endParaRPr lang="es-EC"/>
        </a:p>
      </dgm:t>
    </dgm:pt>
    <dgm:pt modelId="{38CA33A1-FF20-4586-99E6-EF69ED6319D8}" type="sibTrans" cxnId="{2538510C-C649-49BD-B79C-4681993C8D5A}">
      <dgm:prSet/>
      <dgm:spPr/>
      <dgm:t>
        <a:bodyPr/>
        <a:lstStyle/>
        <a:p>
          <a:endParaRPr lang="es-EC"/>
        </a:p>
      </dgm:t>
    </dgm:pt>
    <dgm:pt modelId="{9F2C997C-2257-4009-81F0-5A7F0D8A731B}">
      <dgm:prSet/>
      <dgm:spPr/>
      <dgm:t>
        <a:bodyPr/>
        <a:lstStyle/>
        <a:p>
          <a:r>
            <a:rPr lang="es-EC" dirty="0" smtClean="0"/>
            <a:t>Limpieza de instalaciones</a:t>
          </a:r>
          <a:endParaRPr lang="es-EC" dirty="0"/>
        </a:p>
      </dgm:t>
    </dgm:pt>
    <dgm:pt modelId="{279C8494-83DB-4362-AF9C-41C9043C0AF5}" type="parTrans" cxnId="{1174F186-80C0-4A07-A899-444C457111B6}">
      <dgm:prSet/>
      <dgm:spPr/>
      <dgm:t>
        <a:bodyPr/>
        <a:lstStyle/>
        <a:p>
          <a:endParaRPr lang="es-EC"/>
        </a:p>
      </dgm:t>
    </dgm:pt>
    <dgm:pt modelId="{FD80A8A0-43EC-4B02-960D-33DF998E5E7B}" type="sibTrans" cxnId="{1174F186-80C0-4A07-A899-444C457111B6}">
      <dgm:prSet/>
      <dgm:spPr/>
      <dgm:t>
        <a:bodyPr/>
        <a:lstStyle/>
        <a:p>
          <a:endParaRPr lang="es-EC"/>
        </a:p>
      </dgm:t>
    </dgm:pt>
    <dgm:pt modelId="{8530D0B7-E9A9-4F37-B9C5-AF11E13994B1}" type="pres">
      <dgm:prSet presAssocID="{6FB9D34A-AD83-4D36-ACBD-E06B17B79C9E}" presName="outerComposite" presStyleCnt="0">
        <dgm:presLayoutVars>
          <dgm:chMax val="2"/>
          <dgm:animLvl val="lvl"/>
          <dgm:resizeHandles val="exact"/>
        </dgm:presLayoutVars>
      </dgm:prSet>
      <dgm:spPr/>
      <dgm:t>
        <a:bodyPr/>
        <a:lstStyle/>
        <a:p>
          <a:endParaRPr lang="es-EC"/>
        </a:p>
      </dgm:t>
    </dgm:pt>
    <dgm:pt modelId="{ED236FBC-5E81-42C3-AA29-CA9C3CF72B91}" type="pres">
      <dgm:prSet presAssocID="{6FB9D34A-AD83-4D36-ACBD-E06B17B79C9E}" presName="dummyMaxCanvas" presStyleCnt="0"/>
      <dgm:spPr/>
    </dgm:pt>
    <dgm:pt modelId="{BB530AD2-A779-4842-AC54-BA375BE72F99}" type="pres">
      <dgm:prSet presAssocID="{6FB9D34A-AD83-4D36-ACBD-E06B17B79C9E}" presName="parentComposite" presStyleCnt="0"/>
      <dgm:spPr/>
    </dgm:pt>
    <dgm:pt modelId="{21CDABDA-AF7E-4AA1-AD5A-C8DC70ED447C}" type="pres">
      <dgm:prSet presAssocID="{6FB9D34A-AD83-4D36-ACBD-E06B17B79C9E}" presName="parent1" presStyleLbl="alignAccFollowNode1" presStyleIdx="0" presStyleCnt="4">
        <dgm:presLayoutVars>
          <dgm:chMax val="4"/>
        </dgm:presLayoutVars>
      </dgm:prSet>
      <dgm:spPr/>
      <dgm:t>
        <a:bodyPr/>
        <a:lstStyle/>
        <a:p>
          <a:endParaRPr lang="es-EC"/>
        </a:p>
      </dgm:t>
    </dgm:pt>
    <dgm:pt modelId="{B2EB21B0-4872-4C23-8621-AA39859E6E5F}" type="pres">
      <dgm:prSet presAssocID="{6FB9D34A-AD83-4D36-ACBD-E06B17B79C9E}" presName="parent2" presStyleLbl="alignAccFollowNode1" presStyleIdx="1" presStyleCnt="4">
        <dgm:presLayoutVars>
          <dgm:chMax val="4"/>
        </dgm:presLayoutVars>
      </dgm:prSet>
      <dgm:spPr/>
      <dgm:t>
        <a:bodyPr/>
        <a:lstStyle/>
        <a:p>
          <a:endParaRPr lang="es-EC"/>
        </a:p>
      </dgm:t>
    </dgm:pt>
    <dgm:pt modelId="{8F7FD7F2-58D1-49B1-BE72-0CCAFD558D78}" type="pres">
      <dgm:prSet presAssocID="{6FB9D34A-AD83-4D36-ACBD-E06B17B79C9E}" presName="childrenComposite" presStyleCnt="0"/>
      <dgm:spPr/>
    </dgm:pt>
    <dgm:pt modelId="{3F79DF94-DC49-454B-A3E1-40937AC816EF}" type="pres">
      <dgm:prSet presAssocID="{6FB9D34A-AD83-4D36-ACBD-E06B17B79C9E}" presName="dummyMaxCanvas_ChildArea" presStyleCnt="0"/>
      <dgm:spPr/>
    </dgm:pt>
    <dgm:pt modelId="{7A97D875-EA5E-49F3-ADCE-21549A72B1B1}" type="pres">
      <dgm:prSet presAssocID="{6FB9D34A-AD83-4D36-ACBD-E06B17B79C9E}" presName="fulcrum" presStyleLbl="alignAccFollowNode1" presStyleIdx="2" presStyleCnt="4"/>
      <dgm:spPr/>
    </dgm:pt>
    <dgm:pt modelId="{9FCE5734-6246-4A46-93CB-C3518D3CB144}" type="pres">
      <dgm:prSet presAssocID="{6FB9D34A-AD83-4D36-ACBD-E06B17B79C9E}" presName="balance_24" presStyleLbl="alignAccFollowNode1" presStyleIdx="3" presStyleCnt="4">
        <dgm:presLayoutVars>
          <dgm:bulletEnabled val="1"/>
        </dgm:presLayoutVars>
      </dgm:prSet>
      <dgm:spPr/>
    </dgm:pt>
    <dgm:pt modelId="{70CC506C-2A8A-41B6-9C0E-F460CAA51FA2}" type="pres">
      <dgm:prSet presAssocID="{6FB9D34A-AD83-4D36-ACBD-E06B17B79C9E}" presName="right_24_1" presStyleLbl="node1" presStyleIdx="0" presStyleCnt="6">
        <dgm:presLayoutVars>
          <dgm:bulletEnabled val="1"/>
        </dgm:presLayoutVars>
      </dgm:prSet>
      <dgm:spPr/>
      <dgm:t>
        <a:bodyPr/>
        <a:lstStyle/>
        <a:p>
          <a:endParaRPr lang="es-EC"/>
        </a:p>
      </dgm:t>
    </dgm:pt>
    <dgm:pt modelId="{5C2773E1-8C9E-4151-9637-1AD8F2831CEC}" type="pres">
      <dgm:prSet presAssocID="{6FB9D34A-AD83-4D36-ACBD-E06B17B79C9E}" presName="right_24_2" presStyleLbl="node1" presStyleIdx="1" presStyleCnt="6">
        <dgm:presLayoutVars>
          <dgm:bulletEnabled val="1"/>
        </dgm:presLayoutVars>
      </dgm:prSet>
      <dgm:spPr/>
      <dgm:t>
        <a:bodyPr/>
        <a:lstStyle/>
        <a:p>
          <a:endParaRPr lang="es-EC"/>
        </a:p>
      </dgm:t>
    </dgm:pt>
    <dgm:pt modelId="{2F4408B7-CAD3-4DD6-BB2B-FB9D9D958132}" type="pres">
      <dgm:prSet presAssocID="{6FB9D34A-AD83-4D36-ACBD-E06B17B79C9E}" presName="right_24_3" presStyleLbl="node1" presStyleIdx="2" presStyleCnt="6">
        <dgm:presLayoutVars>
          <dgm:bulletEnabled val="1"/>
        </dgm:presLayoutVars>
      </dgm:prSet>
      <dgm:spPr/>
      <dgm:t>
        <a:bodyPr/>
        <a:lstStyle/>
        <a:p>
          <a:endParaRPr lang="es-EC"/>
        </a:p>
      </dgm:t>
    </dgm:pt>
    <dgm:pt modelId="{9938D127-82AD-443A-AB77-B75DCEC81A35}" type="pres">
      <dgm:prSet presAssocID="{6FB9D34A-AD83-4D36-ACBD-E06B17B79C9E}" presName="right_24_4" presStyleLbl="node1" presStyleIdx="3" presStyleCnt="6">
        <dgm:presLayoutVars>
          <dgm:bulletEnabled val="1"/>
        </dgm:presLayoutVars>
      </dgm:prSet>
      <dgm:spPr/>
      <dgm:t>
        <a:bodyPr/>
        <a:lstStyle/>
        <a:p>
          <a:endParaRPr lang="es-EC"/>
        </a:p>
      </dgm:t>
    </dgm:pt>
    <dgm:pt modelId="{01BD1082-9E59-45ED-A848-638CD00AE65D}" type="pres">
      <dgm:prSet presAssocID="{6FB9D34A-AD83-4D36-ACBD-E06B17B79C9E}" presName="left_24_1" presStyleLbl="node1" presStyleIdx="4" presStyleCnt="6">
        <dgm:presLayoutVars>
          <dgm:bulletEnabled val="1"/>
        </dgm:presLayoutVars>
      </dgm:prSet>
      <dgm:spPr/>
      <dgm:t>
        <a:bodyPr/>
        <a:lstStyle/>
        <a:p>
          <a:endParaRPr lang="es-EC"/>
        </a:p>
      </dgm:t>
    </dgm:pt>
    <dgm:pt modelId="{6C1901A2-B21D-4503-B945-37FC8B711BFD}" type="pres">
      <dgm:prSet presAssocID="{6FB9D34A-AD83-4D36-ACBD-E06B17B79C9E}" presName="left_24_2" presStyleLbl="node1" presStyleIdx="5" presStyleCnt="6">
        <dgm:presLayoutVars>
          <dgm:bulletEnabled val="1"/>
        </dgm:presLayoutVars>
      </dgm:prSet>
      <dgm:spPr/>
      <dgm:t>
        <a:bodyPr/>
        <a:lstStyle/>
        <a:p>
          <a:endParaRPr lang="es-EC"/>
        </a:p>
      </dgm:t>
    </dgm:pt>
  </dgm:ptLst>
  <dgm:cxnLst>
    <dgm:cxn modelId="{55E9234D-9A43-4B12-AB19-43346F89FA31}" srcId="{BDC14ED8-B329-42C7-82B1-C35FE9D33D4D}" destId="{B4484DBC-C68C-4DC8-844E-CC82722477A4}" srcOrd="0" destOrd="0" parTransId="{158E7AC3-ADDC-4A2D-9C80-C16194829669}" sibTransId="{CE1EB83B-DDF5-43E7-9DD3-84552CE783CD}"/>
    <dgm:cxn modelId="{78F97CD6-15EE-4BA5-BBD9-E595421FD856}" type="presOf" srcId="{9FBBFD32-9C60-4DBE-9260-946BD511FAFC}" destId="{2F4408B7-CAD3-4DD6-BB2B-FB9D9D958132}" srcOrd="0" destOrd="0" presId="urn:microsoft.com/office/officeart/2005/8/layout/balance1"/>
    <dgm:cxn modelId="{D8907133-D4A3-4276-803F-D94A7561E1AA}" type="presOf" srcId="{B4484DBC-C68C-4DC8-844E-CC82722477A4}" destId="{01BD1082-9E59-45ED-A848-638CD00AE65D}" srcOrd="0" destOrd="0" presId="urn:microsoft.com/office/officeart/2005/8/layout/balance1"/>
    <dgm:cxn modelId="{A32FEC8D-3213-4390-953D-A7FD33A84D69}" type="presOf" srcId="{A508D582-F57C-4FD1-9257-C965BE76AB2C}" destId="{6C1901A2-B21D-4503-B945-37FC8B711BFD}" srcOrd="0" destOrd="0" presId="urn:microsoft.com/office/officeart/2005/8/layout/balance1"/>
    <dgm:cxn modelId="{DC149C74-B9C6-4582-830B-F42E4BCE7F76}" type="presOf" srcId="{783B89C4-352B-4F28-AC41-A29526F774D9}" destId="{9938D127-82AD-443A-AB77-B75DCEC81A35}" srcOrd="0" destOrd="0" presId="urn:microsoft.com/office/officeart/2005/8/layout/balance1"/>
    <dgm:cxn modelId="{446BE1EF-5C86-4AE5-AD0C-2922ABA1A2A9}" type="presOf" srcId="{EF86367A-7FB6-42D6-9DB1-3A1EF467A955}" destId="{70CC506C-2A8A-41B6-9C0E-F460CAA51FA2}" srcOrd="0" destOrd="0" presId="urn:microsoft.com/office/officeart/2005/8/layout/balance1"/>
    <dgm:cxn modelId="{3CF27FAA-9DFF-4599-900C-A3D2C807D2BE}" srcId="{6FB9D34A-AD83-4D36-ACBD-E06B17B79C9E}" destId="{BDC14ED8-B329-42C7-82B1-C35FE9D33D4D}" srcOrd="0" destOrd="0" parTransId="{E373244D-EA6C-47D9-932D-EB5FFCC1E6C4}" sibTransId="{CAF0FCB4-E9A3-4CB8-B6A9-0E14A030E286}"/>
    <dgm:cxn modelId="{1174F186-80C0-4A07-A899-444C457111B6}" srcId="{34A963A7-6D61-4AA6-8584-9562EB4515E6}" destId="{9F2C997C-2257-4009-81F0-5A7F0D8A731B}" srcOrd="1" destOrd="0" parTransId="{279C8494-83DB-4362-AF9C-41C9043C0AF5}" sibTransId="{FD80A8A0-43EC-4B02-960D-33DF998E5E7B}"/>
    <dgm:cxn modelId="{B45DBF8E-94E2-4916-98B9-C6048B299218}" srcId="{BDC14ED8-B329-42C7-82B1-C35FE9D33D4D}" destId="{A508D582-F57C-4FD1-9257-C965BE76AB2C}" srcOrd="1" destOrd="0" parTransId="{8CB88037-3AA9-4EAB-900D-F820AA13084D}" sibTransId="{395049BD-FB23-4A17-B22D-6C4A334E4A2C}"/>
    <dgm:cxn modelId="{355D61E4-89A1-4762-9D79-5044A82055F4}" type="presOf" srcId="{6FB9D34A-AD83-4D36-ACBD-E06B17B79C9E}" destId="{8530D0B7-E9A9-4F37-B9C5-AF11E13994B1}" srcOrd="0" destOrd="0" presId="urn:microsoft.com/office/officeart/2005/8/layout/balance1"/>
    <dgm:cxn modelId="{954B150F-52E6-46EF-87F3-B9195DB34184}" srcId="{6FB9D34A-AD83-4D36-ACBD-E06B17B79C9E}" destId="{34A963A7-6D61-4AA6-8584-9562EB4515E6}" srcOrd="1" destOrd="0" parTransId="{44AAF582-339C-4EC0-812C-30F381455203}" sibTransId="{37DC3DEB-4E1A-4FAB-A996-76260A5C50D1}"/>
    <dgm:cxn modelId="{C855A8CD-1F0C-4965-9509-CA978FEA2896}" type="presOf" srcId="{34A963A7-6D61-4AA6-8584-9562EB4515E6}" destId="{B2EB21B0-4872-4C23-8621-AA39859E6E5F}" srcOrd="0" destOrd="0" presId="urn:microsoft.com/office/officeart/2005/8/layout/balance1"/>
    <dgm:cxn modelId="{ADAA66CD-F21B-4101-A92D-AE6334CDF6D7}" srcId="{34A963A7-6D61-4AA6-8584-9562EB4515E6}" destId="{EF86367A-7FB6-42D6-9DB1-3A1EF467A955}" srcOrd="0" destOrd="0" parTransId="{2446197C-5364-4D88-AAC9-BA60AB5983B7}" sibTransId="{9820AE8B-1AFC-4F43-B94D-2EC3D0DDC939}"/>
    <dgm:cxn modelId="{F9FFFD86-27DE-457D-92F1-7A49C3F6347D}" type="presOf" srcId="{BDC14ED8-B329-42C7-82B1-C35FE9D33D4D}" destId="{21CDABDA-AF7E-4AA1-AD5A-C8DC70ED447C}" srcOrd="0" destOrd="0" presId="urn:microsoft.com/office/officeart/2005/8/layout/balance1"/>
    <dgm:cxn modelId="{ADADC27C-40A1-48E6-A02E-0E8342D4D295}" srcId="{34A963A7-6D61-4AA6-8584-9562EB4515E6}" destId="{9FBBFD32-9C60-4DBE-9260-946BD511FAFC}" srcOrd="2" destOrd="0" parTransId="{CD598481-F505-424F-817B-3AFA48F9DA15}" sibTransId="{E06D8202-EB68-4A1B-A13A-7285A05C7839}"/>
    <dgm:cxn modelId="{2538510C-C649-49BD-B79C-4681993C8D5A}" srcId="{34A963A7-6D61-4AA6-8584-9562EB4515E6}" destId="{783B89C4-352B-4F28-AC41-A29526F774D9}" srcOrd="3" destOrd="0" parTransId="{2EE666FF-BBD8-4BEB-8A1E-8DE3410A4847}" sibTransId="{38CA33A1-FF20-4586-99E6-EF69ED6319D8}"/>
    <dgm:cxn modelId="{491CBD72-2150-41EF-8BF4-EDBDDF782161}" type="presOf" srcId="{9F2C997C-2257-4009-81F0-5A7F0D8A731B}" destId="{5C2773E1-8C9E-4151-9637-1AD8F2831CEC}" srcOrd="0" destOrd="0" presId="urn:microsoft.com/office/officeart/2005/8/layout/balance1"/>
    <dgm:cxn modelId="{C4FE0BEE-066D-4AB4-822A-A3D32100F752}" type="presParOf" srcId="{8530D0B7-E9A9-4F37-B9C5-AF11E13994B1}" destId="{ED236FBC-5E81-42C3-AA29-CA9C3CF72B91}" srcOrd="0" destOrd="0" presId="urn:microsoft.com/office/officeart/2005/8/layout/balance1"/>
    <dgm:cxn modelId="{CCB77F5C-3865-4039-AFAD-1DA090CE1564}" type="presParOf" srcId="{8530D0B7-E9A9-4F37-B9C5-AF11E13994B1}" destId="{BB530AD2-A779-4842-AC54-BA375BE72F99}" srcOrd="1" destOrd="0" presId="urn:microsoft.com/office/officeart/2005/8/layout/balance1"/>
    <dgm:cxn modelId="{CDAA7D5C-CBCB-483D-A385-2638B6DEC8EC}" type="presParOf" srcId="{BB530AD2-A779-4842-AC54-BA375BE72F99}" destId="{21CDABDA-AF7E-4AA1-AD5A-C8DC70ED447C}" srcOrd="0" destOrd="0" presId="urn:microsoft.com/office/officeart/2005/8/layout/balance1"/>
    <dgm:cxn modelId="{A8181CF8-812D-46EF-9BE6-E60FA3AD1E00}" type="presParOf" srcId="{BB530AD2-A779-4842-AC54-BA375BE72F99}" destId="{B2EB21B0-4872-4C23-8621-AA39859E6E5F}" srcOrd="1" destOrd="0" presId="urn:microsoft.com/office/officeart/2005/8/layout/balance1"/>
    <dgm:cxn modelId="{977A0EC3-FCC5-4929-A8B4-710E88ACFDBA}" type="presParOf" srcId="{8530D0B7-E9A9-4F37-B9C5-AF11E13994B1}" destId="{8F7FD7F2-58D1-49B1-BE72-0CCAFD558D78}" srcOrd="2" destOrd="0" presId="urn:microsoft.com/office/officeart/2005/8/layout/balance1"/>
    <dgm:cxn modelId="{002B5B22-689C-4601-84C9-FA7A214AABB2}" type="presParOf" srcId="{8F7FD7F2-58D1-49B1-BE72-0CCAFD558D78}" destId="{3F79DF94-DC49-454B-A3E1-40937AC816EF}" srcOrd="0" destOrd="0" presId="urn:microsoft.com/office/officeart/2005/8/layout/balance1"/>
    <dgm:cxn modelId="{9545BBA9-0818-47B9-8F77-C56987B760F9}" type="presParOf" srcId="{8F7FD7F2-58D1-49B1-BE72-0CCAFD558D78}" destId="{7A97D875-EA5E-49F3-ADCE-21549A72B1B1}" srcOrd="1" destOrd="0" presId="urn:microsoft.com/office/officeart/2005/8/layout/balance1"/>
    <dgm:cxn modelId="{B0695DD8-F6AF-4E02-964E-24281D0A9FBC}" type="presParOf" srcId="{8F7FD7F2-58D1-49B1-BE72-0CCAFD558D78}" destId="{9FCE5734-6246-4A46-93CB-C3518D3CB144}" srcOrd="2" destOrd="0" presId="urn:microsoft.com/office/officeart/2005/8/layout/balance1"/>
    <dgm:cxn modelId="{CA534AC3-2255-4183-9A29-920E1A97A654}" type="presParOf" srcId="{8F7FD7F2-58D1-49B1-BE72-0CCAFD558D78}" destId="{70CC506C-2A8A-41B6-9C0E-F460CAA51FA2}" srcOrd="3" destOrd="0" presId="urn:microsoft.com/office/officeart/2005/8/layout/balance1"/>
    <dgm:cxn modelId="{88D88035-67BC-4E3A-9617-4B9E7B6AD00A}" type="presParOf" srcId="{8F7FD7F2-58D1-49B1-BE72-0CCAFD558D78}" destId="{5C2773E1-8C9E-4151-9637-1AD8F2831CEC}" srcOrd="4" destOrd="0" presId="urn:microsoft.com/office/officeart/2005/8/layout/balance1"/>
    <dgm:cxn modelId="{4E236464-9056-4EB9-8F86-BBDC647390DC}" type="presParOf" srcId="{8F7FD7F2-58D1-49B1-BE72-0CCAFD558D78}" destId="{2F4408B7-CAD3-4DD6-BB2B-FB9D9D958132}" srcOrd="5" destOrd="0" presId="urn:microsoft.com/office/officeart/2005/8/layout/balance1"/>
    <dgm:cxn modelId="{3BEDBF12-DF9A-4608-8D6E-32C3E750EB94}" type="presParOf" srcId="{8F7FD7F2-58D1-49B1-BE72-0CCAFD558D78}" destId="{9938D127-82AD-443A-AB77-B75DCEC81A35}" srcOrd="6" destOrd="0" presId="urn:microsoft.com/office/officeart/2005/8/layout/balance1"/>
    <dgm:cxn modelId="{1CC464A9-7C3D-43FC-8D69-2277873E6A56}" type="presParOf" srcId="{8F7FD7F2-58D1-49B1-BE72-0CCAFD558D78}" destId="{01BD1082-9E59-45ED-A848-638CD00AE65D}" srcOrd="7" destOrd="0" presId="urn:microsoft.com/office/officeart/2005/8/layout/balance1"/>
    <dgm:cxn modelId="{6B59429B-1C62-4F42-AAFE-45000D13646F}" type="presParOf" srcId="{8F7FD7F2-58D1-49B1-BE72-0CCAFD558D78}" destId="{6C1901A2-B21D-4503-B945-37FC8B711BFD}"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3D5F43-2869-45BC-BCD8-6B0CC616B5E5}" type="doc">
      <dgm:prSet loTypeId="urn:microsoft.com/office/officeart/2005/8/layout/arrow2" loCatId="process" qsTypeId="urn:microsoft.com/office/officeart/2005/8/quickstyle/simple1" qsCatId="simple" csTypeId="urn:microsoft.com/office/officeart/2005/8/colors/accent1_2" csCatId="accent1" phldr="1"/>
      <dgm:spPr/>
    </dgm:pt>
    <dgm:pt modelId="{4343DCE4-64ED-4079-8DA0-D0E43B42AB58}">
      <dgm:prSet phldrT="[Texto]"/>
      <dgm:spPr/>
      <dgm:t>
        <a:bodyPr/>
        <a:lstStyle/>
        <a:p>
          <a:r>
            <a:rPr lang="es-EC" dirty="0" smtClean="0"/>
            <a:t>Aire seco</a:t>
          </a:r>
          <a:endParaRPr lang="es-EC" dirty="0"/>
        </a:p>
      </dgm:t>
    </dgm:pt>
    <dgm:pt modelId="{00627290-1EDA-42B8-A08D-EA27D1B0E1A8}" type="parTrans" cxnId="{D156D3F2-4D64-4DCE-9F0E-F5F7B6107773}">
      <dgm:prSet/>
      <dgm:spPr/>
      <dgm:t>
        <a:bodyPr/>
        <a:lstStyle/>
        <a:p>
          <a:endParaRPr lang="es-EC"/>
        </a:p>
      </dgm:t>
    </dgm:pt>
    <dgm:pt modelId="{A418AAC4-14FD-4A61-8DD2-181BB77E2205}" type="sibTrans" cxnId="{D156D3F2-4D64-4DCE-9F0E-F5F7B6107773}">
      <dgm:prSet/>
      <dgm:spPr/>
      <dgm:t>
        <a:bodyPr/>
        <a:lstStyle/>
        <a:p>
          <a:endParaRPr lang="es-EC"/>
        </a:p>
      </dgm:t>
    </dgm:pt>
    <dgm:pt modelId="{C7C8AE5B-3572-4581-8DEB-A9B06921F2D9}">
      <dgm:prSet phldrT="[Texto]"/>
      <dgm:spPr/>
      <dgm:t>
        <a:bodyPr/>
        <a:lstStyle/>
        <a:p>
          <a:r>
            <a:rPr lang="es-EC" dirty="0" smtClean="0"/>
            <a:t>Aire saturado</a:t>
          </a:r>
          <a:endParaRPr lang="es-EC" dirty="0"/>
        </a:p>
      </dgm:t>
    </dgm:pt>
    <dgm:pt modelId="{C92C7F64-0226-4DA9-B324-15374817DA21}" type="parTrans" cxnId="{71510C28-8A94-4702-9286-E31698C25B99}">
      <dgm:prSet/>
      <dgm:spPr/>
      <dgm:t>
        <a:bodyPr/>
        <a:lstStyle/>
        <a:p>
          <a:endParaRPr lang="es-EC"/>
        </a:p>
      </dgm:t>
    </dgm:pt>
    <dgm:pt modelId="{50ECE72B-0783-42E7-8F91-899C3BF50617}" type="sibTrans" cxnId="{71510C28-8A94-4702-9286-E31698C25B99}">
      <dgm:prSet/>
      <dgm:spPr/>
      <dgm:t>
        <a:bodyPr/>
        <a:lstStyle/>
        <a:p>
          <a:endParaRPr lang="es-EC"/>
        </a:p>
      </dgm:t>
    </dgm:pt>
    <dgm:pt modelId="{34E4ACBD-11FB-4C54-99CA-0AEFA7D51CB5}" type="pres">
      <dgm:prSet presAssocID="{213D5F43-2869-45BC-BCD8-6B0CC616B5E5}" presName="arrowDiagram" presStyleCnt="0">
        <dgm:presLayoutVars>
          <dgm:chMax val="5"/>
          <dgm:dir/>
          <dgm:resizeHandles val="exact"/>
        </dgm:presLayoutVars>
      </dgm:prSet>
      <dgm:spPr/>
    </dgm:pt>
    <dgm:pt modelId="{76CF5236-D8F5-41C7-86C1-5424DD040AD5}" type="pres">
      <dgm:prSet presAssocID="{213D5F43-2869-45BC-BCD8-6B0CC616B5E5}" presName="arrow" presStyleLbl="bgShp" presStyleIdx="0" presStyleCnt="1"/>
      <dgm:spPr/>
    </dgm:pt>
    <dgm:pt modelId="{5414E714-953B-4823-88E0-57A55768E172}" type="pres">
      <dgm:prSet presAssocID="{213D5F43-2869-45BC-BCD8-6B0CC616B5E5}" presName="arrowDiagram2" presStyleCnt="0"/>
      <dgm:spPr/>
    </dgm:pt>
    <dgm:pt modelId="{2D99DE84-B945-499F-83F1-0EF34C1FC641}" type="pres">
      <dgm:prSet presAssocID="{4343DCE4-64ED-4079-8DA0-D0E43B42AB58}" presName="bullet2a" presStyleLbl="node1" presStyleIdx="0" presStyleCnt="2" custLinFactX="-126790" custLinFactY="117244" custLinFactNeighborX="-200000" custLinFactNeighborY="200000"/>
      <dgm:spPr/>
    </dgm:pt>
    <dgm:pt modelId="{5AAF5616-07FD-43AD-94D5-BCE49827FB01}" type="pres">
      <dgm:prSet presAssocID="{4343DCE4-64ED-4079-8DA0-D0E43B42AB58}" presName="textBox2a" presStyleLbl="revTx" presStyleIdx="0" presStyleCnt="2" custLinFactNeighborX="-29674" custLinFactNeighborY="39475">
        <dgm:presLayoutVars>
          <dgm:bulletEnabled val="1"/>
        </dgm:presLayoutVars>
      </dgm:prSet>
      <dgm:spPr/>
      <dgm:t>
        <a:bodyPr/>
        <a:lstStyle/>
        <a:p>
          <a:endParaRPr lang="es-EC"/>
        </a:p>
      </dgm:t>
    </dgm:pt>
    <dgm:pt modelId="{7D62BFA1-BCBB-4F57-AD53-4337888EBEFB}" type="pres">
      <dgm:prSet presAssocID="{C7C8AE5B-3572-4581-8DEB-A9B06921F2D9}" presName="bullet2b" presStyleLbl="node1" presStyleIdx="1" presStyleCnt="2" custLinFactX="134983" custLinFactNeighborX="200000" custLinFactNeighborY="-80871"/>
      <dgm:spPr/>
    </dgm:pt>
    <dgm:pt modelId="{1551C627-F194-46C5-B44A-A324374CE5C0}" type="pres">
      <dgm:prSet presAssocID="{C7C8AE5B-3572-4581-8DEB-A9B06921F2D9}" presName="textBox2b" presStyleLbl="revTx" presStyleIdx="1" presStyleCnt="2" custLinFactNeighborX="67150" custLinFactNeighborY="3861">
        <dgm:presLayoutVars>
          <dgm:bulletEnabled val="1"/>
        </dgm:presLayoutVars>
      </dgm:prSet>
      <dgm:spPr/>
      <dgm:t>
        <a:bodyPr/>
        <a:lstStyle/>
        <a:p>
          <a:endParaRPr lang="es-EC"/>
        </a:p>
      </dgm:t>
    </dgm:pt>
  </dgm:ptLst>
  <dgm:cxnLst>
    <dgm:cxn modelId="{309BE626-FE4F-4712-931A-10A19115E033}" type="presOf" srcId="{C7C8AE5B-3572-4581-8DEB-A9B06921F2D9}" destId="{1551C627-F194-46C5-B44A-A324374CE5C0}" srcOrd="0" destOrd="0" presId="urn:microsoft.com/office/officeart/2005/8/layout/arrow2"/>
    <dgm:cxn modelId="{749C980A-83B0-4996-AE2C-4EF18E43DA7A}" type="presOf" srcId="{4343DCE4-64ED-4079-8DA0-D0E43B42AB58}" destId="{5AAF5616-07FD-43AD-94D5-BCE49827FB01}" srcOrd="0" destOrd="0" presId="urn:microsoft.com/office/officeart/2005/8/layout/arrow2"/>
    <dgm:cxn modelId="{D156D3F2-4D64-4DCE-9F0E-F5F7B6107773}" srcId="{213D5F43-2869-45BC-BCD8-6B0CC616B5E5}" destId="{4343DCE4-64ED-4079-8DA0-D0E43B42AB58}" srcOrd="0" destOrd="0" parTransId="{00627290-1EDA-42B8-A08D-EA27D1B0E1A8}" sibTransId="{A418AAC4-14FD-4A61-8DD2-181BB77E2205}"/>
    <dgm:cxn modelId="{71510C28-8A94-4702-9286-E31698C25B99}" srcId="{213D5F43-2869-45BC-BCD8-6B0CC616B5E5}" destId="{C7C8AE5B-3572-4581-8DEB-A9B06921F2D9}" srcOrd="1" destOrd="0" parTransId="{C92C7F64-0226-4DA9-B324-15374817DA21}" sibTransId="{50ECE72B-0783-42E7-8F91-899C3BF50617}"/>
    <dgm:cxn modelId="{41740463-1412-44C6-9784-D6AA3C289A7F}" type="presOf" srcId="{213D5F43-2869-45BC-BCD8-6B0CC616B5E5}" destId="{34E4ACBD-11FB-4C54-99CA-0AEFA7D51CB5}" srcOrd="0" destOrd="0" presId="urn:microsoft.com/office/officeart/2005/8/layout/arrow2"/>
    <dgm:cxn modelId="{2F841A24-9227-45ED-8C49-DF8DC2DD4D7A}" type="presParOf" srcId="{34E4ACBD-11FB-4C54-99CA-0AEFA7D51CB5}" destId="{76CF5236-D8F5-41C7-86C1-5424DD040AD5}" srcOrd="0" destOrd="0" presId="urn:microsoft.com/office/officeart/2005/8/layout/arrow2"/>
    <dgm:cxn modelId="{622AB176-83F4-41F7-98B6-781A4A40B98C}" type="presParOf" srcId="{34E4ACBD-11FB-4C54-99CA-0AEFA7D51CB5}" destId="{5414E714-953B-4823-88E0-57A55768E172}" srcOrd="1" destOrd="0" presId="urn:microsoft.com/office/officeart/2005/8/layout/arrow2"/>
    <dgm:cxn modelId="{5B83ED37-9226-4A37-A673-4E4712EC020E}" type="presParOf" srcId="{5414E714-953B-4823-88E0-57A55768E172}" destId="{2D99DE84-B945-499F-83F1-0EF34C1FC641}" srcOrd="0" destOrd="0" presId="urn:microsoft.com/office/officeart/2005/8/layout/arrow2"/>
    <dgm:cxn modelId="{6AF97155-7DD5-4B9C-B268-D955ACF26F98}" type="presParOf" srcId="{5414E714-953B-4823-88E0-57A55768E172}" destId="{5AAF5616-07FD-43AD-94D5-BCE49827FB01}" srcOrd="1" destOrd="0" presId="urn:microsoft.com/office/officeart/2005/8/layout/arrow2"/>
    <dgm:cxn modelId="{CBEA977D-8B18-4EE7-B7FB-0E0CCAC5B027}" type="presParOf" srcId="{5414E714-953B-4823-88E0-57A55768E172}" destId="{7D62BFA1-BCBB-4F57-AD53-4337888EBEFB}" srcOrd="2" destOrd="0" presId="urn:microsoft.com/office/officeart/2005/8/layout/arrow2"/>
    <dgm:cxn modelId="{AFBD4426-8678-4AEC-949F-385B0E1CABF9}" type="presParOf" srcId="{5414E714-953B-4823-88E0-57A55768E172}" destId="{1551C627-F194-46C5-B44A-A324374CE5C0}"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FEA215-7340-4844-B9C9-53388F192D2B}" type="doc">
      <dgm:prSet loTypeId="urn:microsoft.com/office/officeart/2005/8/layout/hierarchy1" loCatId="hierarchy" qsTypeId="urn:microsoft.com/office/officeart/2005/8/quickstyle/simple1" qsCatId="simple" csTypeId="urn:microsoft.com/office/officeart/2005/8/colors/colorful4" csCatId="colorful" phldr="1"/>
      <dgm:spPr/>
      <dgm:t>
        <a:bodyPr/>
        <a:lstStyle/>
        <a:p>
          <a:endParaRPr lang="es-EC"/>
        </a:p>
      </dgm:t>
    </dgm:pt>
    <dgm:pt modelId="{99435BB8-B8AF-41A1-B934-8ADE09EB3702}">
      <dgm:prSet phldrT="[Texto]" custT="1"/>
      <dgm:spPr/>
      <dgm:t>
        <a:bodyPr/>
        <a:lstStyle/>
        <a:p>
          <a:r>
            <a:rPr lang="es-EC" sz="1100" dirty="0"/>
            <a:t>Métodos de secado del aire comprimido</a:t>
          </a:r>
        </a:p>
      </dgm:t>
    </dgm:pt>
    <dgm:pt modelId="{01EAE53A-2569-4864-8195-BCD7EF3EF025}" type="parTrans" cxnId="{6032CFB9-D7AC-4C9E-A4C0-3256F9F008BD}">
      <dgm:prSet/>
      <dgm:spPr/>
      <dgm:t>
        <a:bodyPr/>
        <a:lstStyle/>
        <a:p>
          <a:endParaRPr lang="es-EC" sz="3200"/>
        </a:p>
      </dgm:t>
    </dgm:pt>
    <dgm:pt modelId="{091EDB2C-0F80-4FE3-9CE0-EC281CAAEFFD}" type="sibTrans" cxnId="{6032CFB9-D7AC-4C9E-A4C0-3256F9F008BD}">
      <dgm:prSet/>
      <dgm:spPr/>
      <dgm:t>
        <a:bodyPr/>
        <a:lstStyle/>
        <a:p>
          <a:endParaRPr lang="es-EC" sz="3200"/>
        </a:p>
      </dgm:t>
    </dgm:pt>
    <dgm:pt modelId="{92F3E8BA-A407-4631-A882-5EEC10DC0EE3}">
      <dgm:prSet phldrT="[Texto]" custT="1"/>
      <dgm:spPr/>
      <dgm:t>
        <a:bodyPr/>
        <a:lstStyle/>
        <a:p>
          <a:r>
            <a:rPr lang="es-EC" sz="1100"/>
            <a:t>Condensación</a:t>
          </a:r>
        </a:p>
      </dgm:t>
    </dgm:pt>
    <dgm:pt modelId="{F6CB0E36-3E97-4E67-AA2A-94AC04B6AF8C}" type="parTrans" cxnId="{23EC3C71-070F-4AAB-9EEF-44BD4BACECC2}">
      <dgm:prSet/>
      <dgm:spPr/>
      <dgm:t>
        <a:bodyPr/>
        <a:lstStyle/>
        <a:p>
          <a:endParaRPr lang="es-EC" sz="3200"/>
        </a:p>
      </dgm:t>
    </dgm:pt>
    <dgm:pt modelId="{59613BE4-1E45-4B6E-97B2-BAC2DC1103ED}" type="sibTrans" cxnId="{23EC3C71-070F-4AAB-9EEF-44BD4BACECC2}">
      <dgm:prSet/>
      <dgm:spPr/>
      <dgm:t>
        <a:bodyPr/>
        <a:lstStyle/>
        <a:p>
          <a:endParaRPr lang="es-EC" sz="3200"/>
        </a:p>
      </dgm:t>
    </dgm:pt>
    <dgm:pt modelId="{B014625A-5FBE-4B87-9BBA-41469B8AB7F1}">
      <dgm:prSet phldrT="[Texto]" custT="1"/>
      <dgm:spPr/>
      <dgm:t>
        <a:bodyPr/>
        <a:lstStyle/>
        <a:p>
          <a:r>
            <a:rPr lang="es-EC" sz="1100"/>
            <a:t>Por medios mecánicos:</a:t>
          </a:r>
        </a:p>
        <a:p>
          <a:r>
            <a:rPr lang="es-EC" sz="1100"/>
            <a:t>Compresión</a:t>
          </a:r>
        </a:p>
      </dgm:t>
    </dgm:pt>
    <dgm:pt modelId="{AA415FAB-3795-4EC8-B4F0-A532AE6278C1}" type="parTrans" cxnId="{E5723ABC-CAE4-4432-B916-D52043E186F4}">
      <dgm:prSet/>
      <dgm:spPr/>
      <dgm:t>
        <a:bodyPr/>
        <a:lstStyle/>
        <a:p>
          <a:endParaRPr lang="es-EC" sz="3200"/>
        </a:p>
      </dgm:t>
    </dgm:pt>
    <dgm:pt modelId="{122BABF2-8E0A-49A7-A402-83171BEC0DBA}" type="sibTrans" cxnId="{E5723ABC-CAE4-4432-B916-D52043E186F4}">
      <dgm:prSet/>
      <dgm:spPr/>
      <dgm:t>
        <a:bodyPr/>
        <a:lstStyle/>
        <a:p>
          <a:endParaRPr lang="es-EC" sz="3200"/>
        </a:p>
      </dgm:t>
    </dgm:pt>
    <dgm:pt modelId="{78B1F771-1B3F-4B39-9F7C-BBB8223448EA}">
      <dgm:prSet phldrT="[Texto]" custT="1"/>
      <dgm:spPr/>
      <dgm:t>
        <a:bodyPr/>
        <a:lstStyle/>
        <a:p>
          <a:r>
            <a:rPr lang="es-EC" sz="1100" dirty="0"/>
            <a:t>Por medios de enfriamiento:</a:t>
          </a:r>
        </a:p>
        <a:p>
          <a:r>
            <a:rPr lang="es-EC" sz="1100" dirty="0"/>
            <a:t>Refrigeración</a:t>
          </a:r>
        </a:p>
      </dgm:t>
    </dgm:pt>
    <dgm:pt modelId="{74E0B0B7-3FB3-4587-8047-26CBE551CB6E}" type="parTrans" cxnId="{4AAEFB06-2084-42B4-97AA-010AEB91A579}">
      <dgm:prSet/>
      <dgm:spPr/>
      <dgm:t>
        <a:bodyPr/>
        <a:lstStyle/>
        <a:p>
          <a:endParaRPr lang="es-EC" sz="3200"/>
        </a:p>
      </dgm:t>
    </dgm:pt>
    <dgm:pt modelId="{0B54B189-07B5-41C0-89C1-2B5000B145A9}" type="sibTrans" cxnId="{4AAEFB06-2084-42B4-97AA-010AEB91A579}">
      <dgm:prSet/>
      <dgm:spPr/>
      <dgm:t>
        <a:bodyPr/>
        <a:lstStyle/>
        <a:p>
          <a:endParaRPr lang="es-EC" sz="3200"/>
        </a:p>
      </dgm:t>
    </dgm:pt>
    <dgm:pt modelId="{4E3464ED-EFD0-4FC0-A9A7-00748F6C24F0}">
      <dgm:prSet phldrT="[Texto]" custT="1"/>
      <dgm:spPr/>
      <dgm:t>
        <a:bodyPr/>
        <a:lstStyle/>
        <a:p>
          <a:r>
            <a:rPr lang="es-EC" sz="1100"/>
            <a:t>Absorción a través de productos químicos</a:t>
          </a:r>
        </a:p>
      </dgm:t>
    </dgm:pt>
    <dgm:pt modelId="{BAD5F0D9-755A-4357-9204-9ACF693A251A}" type="parTrans" cxnId="{D2EF5CE9-A4AF-4102-AB36-ECEED6435839}">
      <dgm:prSet/>
      <dgm:spPr/>
      <dgm:t>
        <a:bodyPr/>
        <a:lstStyle/>
        <a:p>
          <a:endParaRPr lang="es-EC" sz="3200"/>
        </a:p>
      </dgm:t>
    </dgm:pt>
    <dgm:pt modelId="{E24C2C03-3748-46A0-9479-3D53F39F738C}" type="sibTrans" cxnId="{D2EF5CE9-A4AF-4102-AB36-ECEED6435839}">
      <dgm:prSet/>
      <dgm:spPr/>
      <dgm:t>
        <a:bodyPr/>
        <a:lstStyle/>
        <a:p>
          <a:endParaRPr lang="es-EC" sz="3200"/>
        </a:p>
      </dgm:t>
    </dgm:pt>
    <dgm:pt modelId="{B252D932-2D15-4FAE-8075-9C79B232FB97}">
      <dgm:prSet phldrT="[Texto]" custT="1"/>
      <dgm:spPr/>
      <dgm:t>
        <a:bodyPr/>
        <a:lstStyle/>
        <a:p>
          <a:r>
            <a:rPr lang="es-EC" sz="1100"/>
            <a:t>Adsoción (depositar una sustancia sobre una superficie sólida)</a:t>
          </a:r>
        </a:p>
      </dgm:t>
    </dgm:pt>
    <dgm:pt modelId="{9964D6B3-5374-4FC3-9A34-5694231931AD}" type="parTrans" cxnId="{FB79574F-8ACF-439A-8C0F-D049E8E1F25B}">
      <dgm:prSet/>
      <dgm:spPr/>
      <dgm:t>
        <a:bodyPr/>
        <a:lstStyle/>
        <a:p>
          <a:endParaRPr lang="es-EC" sz="3200"/>
        </a:p>
      </dgm:t>
    </dgm:pt>
    <dgm:pt modelId="{0774E05A-9150-4532-BCAA-A7B1B893CA71}" type="sibTrans" cxnId="{FB79574F-8ACF-439A-8C0F-D049E8E1F25B}">
      <dgm:prSet/>
      <dgm:spPr/>
      <dgm:t>
        <a:bodyPr/>
        <a:lstStyle/>
        <a:p>
          <a:endParaRPr lang="es-EC" sz="3200"/>
        </a:p>
      </dgm:t>
    </dgm:pt>
    <dgm:pt modelId="{40C8D443-00DD-4249-8B60-B778A9E34BF8}">
      <dgm:prSet custT="1"/>
      <dgm:spPr/>
      <dgm:t>
        <a:bodyPr/>
        <a:lstStyle/>
        <a:p>
          <a:r>
            <a:rPr lang="es-EC" sz="1100"/>
            <a:t>Absorción química</a:t>
          </a:r>
        </a:p>
      </dgm:t>
    </dgm:pt>
    <dgm:pt modelId="{2200D84E-D165-475C-A9AF-70184B91610C}" type="parTrans" cxnId="{C1C643F4-F979-4ED7-B9A9-F862F1ACE8E7}">
      <dgm:prSet/>
      <dgm:spPr/>
      <dgm:t>
        <a:bodyPr/>
        <a:lstStyle/>
        <a:p>
          <a:endParaRPr lang="es-EC" sz="3200"/>
        </a:p>
      </dgm:t>
    </dgm:pt>
    <dgm:pt modelId="{76D042C2-B53F-46A9-9317-B918E3265D43}" type="sibTrans" cxnId="{C1C643F4-F979-4ED7-B9A9-F862F1ACE8E7}">
      <dgm:prSet/>
      <dgm:spPr/>
      <dgm:t>
        <a:bodyPr/>
        <a:lstStyle/>
        <a:p>
          <a:endParaRPr lang="es-EC" sz="3200"/>
        </a:p>
      </dgm:t>
    </dgm:pt>
    <dgm:pt modelId="{5CC8873A-0CB1-4D8A-BD15-D773231933E8}">
      <dgm:prSet custT="1"/>
      <dgm:spPr/>
      <dgm:t>
        <a:bodyPr/>
        <a:lstStyle/>
        <a:p>
          <a:r>
            <a:rPr lang="es-EC" sz="1100" dirty="0"/>
            <a:t>Bióxido de silicona como secador fijo (sólido)</a:t>
          </a:r>
        </a:p>
      </dgm:t>
    </dgm:pt>
    <dgm:pt modelId="{B6CB9927-5197-4F3E-9131-C28C291E127F}" type="parTrans" cxnId="{8D5C91FA-8267-41DA-90D8-DD605FCE0ED4}">
      <dgm:prSet/>
      <dgm:spPr/>
      <dgm:t>
        <a:bodyPr/>
        <a:lstStyle/>
        <a:p>
          <a:endParaRPr lang="es-EC" sz="3200"/>
        </a:p>
      </dgm:t>
    </dgm:pt>
    <dgm:pt modelId="{99814939-E644-4FBE-AA90-45AC817627CC}" type="sibTrans" cxnId="{8D5C91FA-8267-41DA-90D8-DD605FCE0ED4}">
      <dgm:prSet/>
      <dgm:spPr/>
      <dgm:t>
        <a:bodyPr/>
        <a:lstStyle/>
        <a:p>
          <a:endParaRPr lang="es-EC" sz="3200"/>
        </a:p>
      </dgm:t>
    </dgm:pt>
    <dgm:pt modelId="{ADAE9C34-DCB6-4DFB-9501-70D21F521A26}">
      <dgm:prSet custT="1"/>
      <dgm:spPr/>
      <dgm:t>
        <a:bodyPr/>
        <a:lstStyle/>
        <a:p>
          <a:r>
            <a:rPr lang="es-EC" sz="1100"/>
            <a:t>Sin calentamiento</a:t>
          </a:r>
        </a:p>
      </dgm:t>
    </dgm:pt>
    <dgm:pt modelId="{28885EED-8167-41D9-B34A-3E6B3C49AAB8}" type="parTrans" cxnId="{BDFD11F7-7DAB-4D13-89D7-39B222DD5DC9}">
      <dgm:prSet/>
      <dgm:spPr/>
      <dgm:t>
        <a:bodyPr/>
        <a:lstStyle/>
        <a:p>
          <a:endParaRPr lang="es-EC" sz="3200"/>
        </a:p>
      </dgm:t>
    </dgm:pt>
    <dgm:pt modelId="{F1580D2C-2695-46BE-8CB8-E18462A7806A}" type="sibTrans" cxnId="{BDFD11F7-7DAB-4D13-89D7-39B222DD5DC9}">
      <dgm:prSet/>
      <dgm:spPr/>
      <dgm:t>
        <a:bodyPr/>
        <a:lstStyle/>
        <a:p>
          <a:endParaRPr lang="es-EC" sz="3200"/>
        </a:p>
      </dgm:t>
    </dgm:pt>
    <dgm:pt modelId="{04ACA3D4-FB15-4AFC-87F3-DEE407AF5172}">
      <dgm:prSet custT="1"/>
      <dgm:spPr/>
      <dgm:t>
        <a:bodyPr/>
        <a:lstStyle/>
        <a:p>
          <a:r>
            <a:rPr lang="es-EC" sz="1100" dirty="0"/>
            <a:t>Calentamiento del material secador</a:t>
          </a:r>
        </a:p>
      </dgm:t>
    </dgm:pt>
    <dgm:pt modelId="{0A6F6E02-B9BB-4E21-8D0C-5919949BE363}" type="parTrans" cxnId="{CC17048E-7ECE-4A92-A74B-90BDE887F2AB}">
      <dgm:prSet/>
      <dgm:spPr/>
      <dgm:t>
        <a:bodyPr/>
        <a:lstStyle/>
        <a:p>
          <a:endParaRPr lang="es-EC" sz="3200"/>
        </a:p>
      </dgm:t>
    </dgm:pt>
    <dgm:pt modelId="{73180817-ABBE-4EBC-8D24-46C4C94BC912}" type="sibTrans" cxnId="{CC17048E-7ECE-4A92-A74B-90BDE887F2AB}">
      <dgm:prSet/>
      <dgm:spPr/>
      <dgm:t>
        <a:bodyPr/>
        <a:lstStyle/>
        <a:p>
          <a:endParaRPr lang="es-EC" sz="3200"/>
        </a:p>
      </dgm:t>
    </dgm:pt>
    <dgm:pt modelId="{84A144BA-1A9F-4288-9285-D74719B7F266}">
      <dgm:prSet custT="1"/>
      <dgm:spPr/>
      <dgm:t>
        <a:bodyPr/>
        <a:lstStyle/>
        <a:p>
          <a:r>
            <a:rPr lang="es-EC" sz="1100"/>
            <a:t>Caletamiento del aire efluente por calor de refrigeración</a:t>
          </a:r>
        </a:p>
      </dgm:t>
    </dgm:pt>
    <dgm:pt modelId="{742AA454-68BC-4BD1-BED6-638D807A2941}" type="parTrans" cxnId="{1B9CDA2E-E109-4D28-8F44-BE9AAEECA847}">
      <dgm:prSet/>
      <dgm:spPr/>
      <dgm:t>
        <a:bodyPr/>
        <a:lstStyle/>
        <a:p>
          <a:endParaRPr lang="es-EC" sz="3200"/>
        </a:p>
      </dgm:t>
    </dgm:pt>
    <dgm:pt modelId="{29FE737D-6D3B-4E72-A36C-180B3E515A18}" type="sibTrans" cxnId="{1B9CDA2E-E109-4D28-8F44-BE9AAEECA847}">
      <dgm:prSet/>
      <dgm:spPr/>
      <dgm:t>
        <a:bodyPr/>
        <a:lstStyle/>
        <a:p>
          <a:endParaRPr lang="es-EC" sz="3200"/>
        </a:p>
      </dgm:t>
    </dgm:pt>
    <dgm:pt modelId="{D83EA4F6-B446-4B69-B08A-C98354542F20}">
      <dgm:prSet custT="1"/>
      <dgm:spPr/>
      <dgm:t>
        <a:bodyPr/>
        <a:lstStyle/>
        <a:p>
          <a:r>
            <a:rPr lang="es-EC" sz="1100"/>
            <a:t>Por medios fluidos de secado</a:t>
          </a:r>
        </a:p>
      </dgm:t>
    </dgm:pt>
    <dgm:pt modelId="{BDA3733C-9E28-496E-BED1-F4FC789C22F3}" type="parTrans" cxnId="{04F3A74A-E32D-4C93-8CBE-F5BCDB3F10A0}">
      <dgm:prSet/>
      <dgm:spPr/>
      <dgm:t>
        <a:bodyPr/>
        <a:lstStyle/>
        <a:p>
          <a:endParaRPr lang="es-EC" sz="3200"/>
        </a:p>
      </dgm:t>
    </dgm:pt>
    <dgm:pt modelId="{22EA3A02-7BD6-499C-AEFA-88F359C12149}" type="sibTrans" cxnId="{04F3A74A-E32D-4C93-8CBE-F5BCDB3F10A0}">
      <dgm:prSet/>
      <dgm:spPr/>
      <dgm:t>
        <a:bodyPr/>
        <a:lstStyle/>
        <a:p>
          <a:endParaRPr lang="es-EC" sz="3200"/>
        </a:p>
      </dgm:t>
    </dgm:pt>
    <dgm:pt modelId="{E2D4E5E8-7ABB-4095-8CED-4F82D1C8D516}">
      <dgm:prSet custT="1"/>
      <dgm:spPr/>
      <dgm:t>
        <a:bodyPr/>
        <a:lstStyle/>
        <a:p>
          <a:r>
            <a:rPr lang="es-EC" sz="1100" dirty="0"/>
            <a:t>Por medios de secado que se disuelven (delicuescentes)</a:t>
          </a:r>
        </a:p>
      </dgm:t>
    </dgm:pt>
    <dgm:pt modelId="{0E195013-D2D7-4323-AA86-B051D751C471}" type="parTrans" cxnId="{5A687A1A-3EC4-45B9-97D6-1E311C84274B}">
      <dgm:prSet/>
      <dgm:spPr/>
      <dgm:t>
        <a:bodyPr/>
        <a:lstStyle/>
        <a:p>
          <a:endParaRPr lang="es-EC" sz="3200"/>
        </a:p>
      </dgm:t>
    </dgm:pt>
    <dgm:pt modelId="{B82E9E02-F9DE-47C7-8689-BF41B0AB888C}" type="sibTrans" cxnId="{5A687A1A-3EC4-45B9-97D6-1E311C84274B}">
      <dgm:prSet/>
      <dgm:spPr/>
      <dgm:t>
        <a:bodyPr/>
        <a:lstStyle/>
        <a:p>
          <a:endParaRPr lang="es-EC" sz="3200"/>
        </a:p>
      </dgm:t>
    </dgm:pt>
    <dgm:pt modelId="{4AB9D6FD-C3F7-42C3-BF3E-3DA544356490}" type="pres">
      <dgm:prSet presAssocID="{54FEA215-7340-4844-B9C9-53388F192D2B}" presName="hierChild1" presStyleCnt="0">
        <dgm:presLayoutVars>
          <dgm:chPref val="1"/>
          <dgm:dir/>
          <dgm:animOne val="branch"/>
          <dgm:animLvl val="lvl"/>
          <dgm:resizeHandles/>
        </dgm:presLayoutVars>
      </dgm:prSet>
      <dgm:spPr/>
      <dgm:t>
        <a:bodyPr/>
        <a:lstStyle/>
        <a:p>
          <a:endParaRPr lang="es-EC"/>
        </a:p>
      </dgm:t>
    </dgm:pt>
    <dgm:pt modelId="{AD11090B-BC39-483A-B80E-4B4BDBFB3A14}" type="pres">
      <dgm:prSet presAssocID="{99435BB8-B8AF-41A1-B934-8ADE09EB3702}" presName="hierRoot1" presStyleCnt="0"/>
      <dgm:spPr/>
    </dgm:pt>
    <dgm:pt modelId="{58834942-E1F4-4D01-99F0-2EF8D25905AC}" type="pres">
      <dgm:prSet presAssocID="{99435BB8-B8AF-41A1-B934-8ADE09EB3702}" presName="composite" presStyleCnt="0"/>
      <dgm:spPr/>
    </dgm:pt>
    <dgm:pt modelId="{A6ECE021-2DA8-4B07-8A14-DBBC6FCC7E55}" type="pres">
      <dgm:prSet presAssocID="{99435BB8-B8AF-41A1-B934-8ADE09EB3702}" presName="background" presStyleLbl="node0" presStyleIdx="0" presStyleCnt="1"/>
      <dgm:spPr/>
    </dgm:pt>
    <dgm:pt modelId="{987EC980-D09D-4B7F-824E-87F94C0E894C}" type="pres">
      <dgm:prSet presAssocID="{99435BB8-B8AF-41A1-B934-8ADE09EB3702}" presName="text" presStyleLbl="fgAcc0" presStyleIdx="0" presStyleCnt="1" custScaleX="112793" custScaleY="129875">
        <dgm:presLayoutVars>
          <dgm:chPref val="3"/>
        </dgm:presLayoutVars>
      </dgm:prSet>
      <dgm:spPr/>
      <dgm:t>
        <a:bodyPr/>
        <a:lstStyle/>
        <a:p>
          <a:endParaRPr lang="es-EC"/>
        </a:p>
      </dgm:t>
    </dgm:pt>
    <dgm:pt modelId="{6E296A18-EC99-4C80-82EC-2E5C5204D9E4}" type="pres">
      <dgm:prSet presAssocID="{99435BB8-B8AF-41A1-B934-8ADE09EB3702}" presName="hierChild2" presStyleCnt="0"/>
      <dgm:spPr/>
    </dgm:pt>
    <dgm:pt modelId="{404DBE42-89C2-41CD-9B9A-D645DD7D7A46}" type="pres">
      <dgm:prSet presAssocID="{F6CB0E36-3E97-4E67-AA2A-94AC04B6AF8C}" presName="Name10" presStyleLbl="parChTrans1D2" presStyleIdx="0" presStyleCnt="2"/>
      <dgm:spPr/>
      <dgm:t>
        <a:bodyPr/>
        <a:lstStyle/>
        <a:p>
          <a:endParaRPr lang="es-EC"/>
        </a:p>
      </dgm:t>
    </dgm:pt>
    <dgm:pt modelId="{E200B2E2-1220-48C6-B836-2B4BCDA2F059}" type="pres">
      <dgm:prSet presAssocID="{92F3E8BA-A407-4631-A882-5EEC10DC0EE3}" presName="hierRoot2" presStyleCnt="0"/>
      <dgm:spPr/>
    </dgm:pt>
    <dgm:pt modelId="{D1651EF4-BB85-4CC0-903A-C952A8BDC1D2}" type="pres">
      <dgm:prSet presAssocID="{92F3E8BA-A407-4631-A882-5EEC10DC0EE3}" presName="composite2" presStyleCnt="0"/>
      <dgm:spPr/>
    </dgm:pt>
    <dgm:pt modelId="{1B9D8374-B6A4-4BB5-9B5A-897C7958B8AF}" type="pres">
      <dgm:prSet presAssocID="{92F3E8BA-A407-4631-A882-5EEC10DC0EE3}" presName="background2" presStyleLbl="node2" presStyleIdx="0" presStyleCnt="2"/>
      <dgm:spPr/>
    </dgm:pt>
    <dgm:pt modelId="{B6F35E36-6CFD-4CEA-8C15-21810E2DB753}" type="pres">
      <dgm:prSet presAssocID="{92F3E8BA-A407-4631-A882-5EEC10DC0EE3}" presName="text2" presStyleLbl="fgAcc2" presStyleIdx="0" presStyleCnt="2" custScaleX="119343">
        <dgm:presLayoutVars>
          <dgm:chPref val="3"/>
        </dgm:presLayoutVars>
      </dgm:prSet>
      <dgm:spPr/>
      <dgm:t>
        <a:bodyPr/>
        <a:lstStyle/>
        <a:p>
          <a:endParaRPr lang="es-EC"/>
        </a:p>
      </dgm:t>
    </dgm:pt>
    <dgm:pt modelId="{5C2C600A-38F7-4C33-812C-8CE909369EC3}" type="pres">
      <dgm:prSet presAssocID="{92F3E8BA-A407-4631-A882-5EEC10DC0EE3}" presName="hierChild3" presStyleCnt="0"/>
      <dgm:spPr/>
    </dgm:pt>
    <dgm:pt modelId="{C9C34999-8950-4B1E-AEB0-C30F2D8AF723}" type="pres">
      <dgm:prSet presAssocID="{AA415FAB-3795-4EC8-B4F0-A532AE6278C1}" presName="Name17" presStyleLbl="parChTrans1D3" presStyleIdx="0" presStyleCnt="4"/>
      <dgm:spPr/>
      <dgm:t>
        <a:bodyPr/>
        <a:lstStyle/>
        <a:p>
          <a:endParaRPr lang="es-EC"/>
        </a:p>
      </dgm:t>
    </dgm:pt>
    <dgm:pt modelId="{B4A47072-D0B9-4264-9B27-7A1AFF5FAD9D}" type="pres">
      <dgm:prSet presAssocID="{B014625A-5FBE-4B87-9BBA-41469B8AB7F1}" presName="hierRoot3" presStyleCnt="0"/>
      <dgm:spPr/>
    </dgm:pt>
    <dgm:pt modelId="{CC052561-32FB-4153-825F-82F99F61AADC}" type="pres">
      <dgm:prSet presAssocID="{B014625A-5FBE-4B87-9BBA-41469B8AB7F1}" presName="composite3" presStyleCnt="0"/>
      <dgm:spPr/>
    </dgm:pt>
    <dgm:pt modelId="{CD380903-CD5B-44D3-BB7C-49975F9428E3}" type="pres">
      <dgm:prSet presAssocID="{B014625A-5FBE-4B87-9BBA-41469B8AB7F1}" presName="background3" presStyleLbl="node3" presStyleIdx="0" presStyleCnt="4"/>
      <dgm:spPr/>
    </dgm:pt>
    <dgm:pt modelId="{363A63B4-8C6B-4E4D-997B-8AD21637AF9A}" type="pres">
      <dgm:prSet presAssocID="{B014625A-5FBE-4B87-9BBA-41469B8AB7F1}" presName="text3" presStyleLbl="fgAcc3" presStyleIdx="0" presStyleCnt="4">
        <dgm:presLayoutVars>
          <dgm:chPref val="3"/>
        </dgm:presLayoutVars>
      </dgm:prSet>
      <dgm:spPr/>
      <dgm:t>
        <a:bodyPr/>
        <a:lstStyle/>
        <a:p>
          <a:endParaRPr lang="es-EC"/>
        </a:p>
      </dgm:t>
    </dgm:pt>
    <dgm:pt modelId="{6935B177-7CF6-4B38-A63E-A7C40D7A1E3D}" type="pres">
      <dgm:prSet presAssocID="{B014625A-5FBE-4B87-9BBA-41469B8AB7F1}" presName="hierChild4" presStyleCnt="0"/>
      <dgm:spPr/>
    </dgm:pt>
    <dgm:pt modelId="{D7FECF33-E67F-4C00-84F8-58B48F2FA1D5}" type="pres">
      <dgm:prSet presAssocID="{74E0B0B7-3FB3-4587-8047-26CBE551CB6E}" presName="Name17" presStyleLbl="parChTrans1D3" presStyleIdx="1" presStyleCnt="4"/>
      <dgm:spPr/>
      <dgm:t>
        <a:bodyPr/>
        <a:lstStyle/>
        <a:p>
          <a:endParaRPr lang="es-EC"/>
        </a:p>
      </dgm:t>
    </dgm:pt>
    <dgm:pt modelId="{BB414A04-B1FA-43C7-898B-5AD56065FD2E}" type="pres">
      <dgm:prSet presAssocID="{78B1F771-1B3F-4B39-9F7C-BBB8223448EA}" presName="hierRoot3" presStyleCnt="0"/>
      <dgm:spPr/>
    </dgm:pt>
    <dgm:pt modelId="{1692F18B-11E2-4593-8D77-06DD52BFFA34}" type="pres">
      <dgm:prSet presAssocID="{78B1F771-1B3F-4B39-9F7C-BBB8223448EA}" presName="composite3" presStyleCnt="0"/>
      <dgm:spPr/>
    </dgm:pt>
    <dgm:pt modelId="{3BAE0D8F-0622-459E-8CF6-53E4BBD8433C}" type="pres">
      <dgm:prSet presAssocID="{78B1F771-1B3F-4B39-9F7C-BBB8223448EA}" presName="background3" presStyleLbl="node3" presStyleIdx="1" presStyleCnt="4"/>
      <dgm:spPr/>
    </dgm:pt>
    <dgm:pt modelId="{6FE1C077-56E7-403E-B995-61B8390B72EE}" type="pres">
      <dgm:prSet presAssocID="{78B1F771-1B3F-4B39-9F7C-BBB8223448EA}" presName="text3" presStyleLbl="fgAcc3" presStyleIdx="1" presStyleCnt="4" custScaleX="109560" custScaleY="109242">
        <dgm:presLayoutVars>
          <dgm:chPref val="3"/>
        </dgm:presLayoutVars>
      </dgm:prSet>
      <dgm:spPr/>
      <dgm:t>
        <a:bodyPr/>
        <a:lstStyle/>
        <a:p>
          <a:endParaRPr lang="es-EC"/>
        </a:p>
      </dgm:t>
    </dgm:pt>
    <dgm:pt modelId="{18F4465E-9622-4A44-9010-075D83A9FAAC}" type="pres">
      <dgm:prSet presAssocID="{78B1F771-1B3F-4B39-9F7C-BBB8223448EA}" presName="hierChild4" presStyleCnt="0"/>
      <dgm:spPr/>
    </dgm:pt>
    <dgm:pt modelId="{9E4E746D-B365-46A9-BCE9-CAB00871B52B}" type="pres">
      <dgm:prSet presAssocID="{BAD5F0D9-755A-4357-9204-9ACF693A251A}" presName="Name10" presStyleLbl="parChTrans1D2" presStyleIdx="1" presStyleCnt="2"/>
      <dgm:spPr/>
      <dgm:t>
        <a:bodyPr/>
        <a:lstStyle/>
        <a:p>
          <a:endParaRPr lang="es-EC"/>
        </a:p>
      </dgm:t>
    </dgm:pt>
    <dgm:pt modelId="{4DC2370F-18F5-41A3-8F62-5D4E4FC93592}" type="pres">
      <dgm:prSet presAssocID="{4E3464ED-EFD0-4FC0-A9A7-00748F6C24F0}" presName="hierRoot2" presStyleCnt="0"/>
      <dgm:spPr/>
    </dgm:pt>
    <dgm:pt modelId="{7CC9CD4F-AD9D-4892-99CF-0D716B7215FB}" type="pres">
      <dgm:prSet presAssocID="{4E3464ED-EFD0-4FC0-A9A7-00748F6C24F0}" presName="composite2" presStyleCnt="0"/>
      <dgm:spPr/>
    </dgm:pt>
    <dgm:pt modelId="{75786BC5-2EC8-4553-AD8A-67CE56F8327A}" type="pres">
      <dgm:prSet presAssocID="{4E3464ED-EFD0-4FC0-A9A7-00748F6C24F0}" presName="background2" presStyleLbl="node2" presStyleIdx="1" presStyleCnt="2"/>
      <dgm:spPr/>
    </dgm:pt>
    <dgm:pt modelId="{C70E1A93-7D13-4229-A1D9-37722234B2BE}" type="pres">
      <dgm:prSet presAssocID="{4E3464ED-EFD0-4FC0-A9A7-00748F6C24F0}" presName="text2" presStyleLbl="fgAcc2" presStyleIdx="1" presStyleCnt="2" custScaleX="99717" custScaleY="121430">
        <dgm:presLayoutVars>
          <dgm:chPref val="3"/>
        </dgm:presLayoutVars>
      </dgm:prSet>
      <dgm:spPr/>
      <dgm:t>
        <a:bodyPr/>
        <a:lstStyle/>
        <a:p>
          <a:endParaRPr lang="es-EC"/>
        </a:p>
      </dgm:t>
    </dgm:pt>
    <dgm:pt modelId="{9E97B498-9BCA-4258-971E-301ADB38619D}" type="pres">
      <dgm:prSet presAssocID="{4E3464ED-EFD0-4FC0-A9A7-00748F6C24F0}" presName="hierChild3" presStyleCnt="0"/>
      <dgm:spPr/>
    </dgm:pt>
    <dgm:pt modelId="{4ACD4F56-D9E2-4A60-8488-7B4D46790BC8}" type="pres">
      <dgm:prSet presAssocID="{9964D6B3-5374-4FC3-9A34-5694231931AD}" presName="Name17" presStyleLbl="parChTrans1D3" presStyleIdx="2" presStyleCnt="4"/>
      <dgm:spPr/>
      <dgm:t>
        <a:bodyPr/>
        <a:lstStyle/>
        <a:p>
          <a:endParaRPr lang="es-EC"/>
        </a:p>
      </dgm:t>
    </dgm:pt>
    <dgm:pt modelId="{E82311EB-D175-43E9-9060-7E01263019F3}" type="pres">
      <dgm:prSet presAssocID="{B252D932-2D15-4FAE-8075-9C79B232FB97}" presName="hierRoot3" presStyleCnt="0"/>
      <dgm:spPr/>
    </dgm:pt>
    <dgm:pt modelId="{C00838E2-CA92-47BE-9643-449A239468C9}" type="pres">
      <dgm:prSet presAssocID="{B252D932-2D15-4FAE-8075-9C79B232FB97}" presName="composite3" presStyleCnt="0"/>
      <dgm:spPr/>
    </dgm:pt>
    <dgm:pt modelId="{B43FBB72-E08F-4DA9-998A-D5DD849D2889}" type="pres">
      <dgm:prSet presAssocID="{B252D932-2D15-4FAE-8075-9C79B232FB97}" presName="background3" presStyleLbl="node3" presStyleIdx="2" presStyleCnt="4"/>
      <dgm:spPr/>
    </dgm:pt>
    <dgm:pt modelId="{9C821043-2F26-4943-BF68-3143CBE2FF42}" type="pres">
      <dgm:prSet presAssocID="{B252D932-2D15-4FAE-8075-9C79B232FB97}" presName="text3" presStyleLbl="fgAcc3" presStyleIdx="2" presStyleCnt="4" custScaleX="97688" custScaleY="199827">
        <dgm:presLayoutVars>
          <dgm:chPref val="3"/>
        </dgm:presLayoutVars>
      </dgm:prSet>
      <dgm:spPr/>
      <dgm:t>
        <a:bodyPr/>
        <a:lstStyle/>
        <a:p>
          <a:endParaRPr lang="es-EC"/>
        </a:p>
      </dgm:t>
    </dgm:pt>
    <dgm:pt modelId="{14BB8E4C-A559-47AC-A022-6D6196924A68}" type="pres">
      <dgm:prSet presAssocID="{B252D932-2D15-4FAE-8075-9C79B232FB97}" presName="hierChild4" presStyleCnt="0"/>
      <dgm:spPr/>
    </dgm:pt>
    <dgm:pt modelId="{B893F629-E6E5-432B-9892-C2764D09C231}" type="pres">
      <dgm:prSet presAssocID="{B6CB9927-5197-4F3E-9131-C28C291E127F}" presName="Name23" presStyleLbl="parChTrans1D4" presStyleIdx="0" presStyleCnt="6"/>
      <dgm:spPr/>
      <dgm:t>
        <a:bodyPr/>
        <a:lstStyle/>
        <a:p>
          <a:endParaRPr lang="es-EC"/>
        </a:p>
      </dgm:t>
    </dgm:pt>
    <dgm:pt modelId="{8D50616C-E7FB-4E8C-AE40-2343195D29C5}" type="pres">
      <dgm:prSet presAssocID="{5CC8873A-0CB1-4D8A-BD15-D773231933E8}" presName="hierRoot4" presStyleCnt="0"/>
      <dgm:spPr/>
    </dgm:pt>
    <dgm:pt modelId="{95A97040-47A7-44EC-AFE0-7E2C4C7E17FA}" type="pres">
      <dgm:prSet presAssocID="{5CC8873A-0CB1-4D8A-BD15-D773231933E8}" presName="composite4" presStyleCnt="0"/>
      <dgm:spPr/>
    </dgm:pt>
    <dgm:pt modelId="{89E63FC5-9873-4B9E-9B91-18AAB31E1F8C}" type="pres">
      <dgm:prSet presAssocID="{5CC8873A-0CB1-4D8A-BD15-D773231933E8}" presName="background4" presStyleLbl="node4" presStyleIdx="0" presStyleCnt="6"/>
      <dgm:spPr/>
    </dgm:pt>
    <dgm:pt modelId="{CFC52C29-ED6F-4F54-9783-1AE7E1E8C4AF}" type="pres">
      <dgm:prSet presAssocID="{5CC8873A-0CB1-4D8A-BD15-D773231933E8}" presName="text4" presStyleLbl="fgAcc4" presStyleIdx="0" presStyleCnt="6" custScaleX="102725" custScaleY="162673">
        <dgm:presLayoutVars>
          <dgm:chPref val="3"/>
        </dgm:presLayoutVars>
      </dgm:prSet>
      <dgm:spPr/>
      <dgm:t>
        <a:bodyPr/>
        <a:lstStyle/>
        <a:p>
          <a:endParaRPr lang="es-EC"/>
        </a:p>
      </dgm:t>
    </dgm:pt>
    <dgm:pt modelId="{1C3F4A52-5C06-4FC7-AA7A-A41CC9279651}" type="pres">
      <dgm:prSet presAssocID="{5CC8873A-0CB1-4D8A-BD15-D773231933E8}" presName="hierChild5" presStyleCnt="0"/>
      <dgm:spPr/>
    </dgm:pt>
    <dgm:pt modelId="{C39FBCEE-7120-4608-AA27-7DD961DCA2FF}" type="pres">
      <dgm:prSet presAssocID="{28885EED-8167-41D9-B34A-3E6B3C49AAB8}" presName="Name23" presStyleLbl="parChTrans1D4" presStyleIdx="1" presStyleCnt="6"/>
      <dgm:spPr/>
      <dgm:t>
        <a:bodyPr/>
        <a:lstStyle/>
        <a:p>
          <a:endParaRPr lang="es-EC"/>
        </a:p>
      </dgm:t>
    </dgm:pt>
    <dgm:pt modelId="{69BF9AAF-D26C-43A7-9F7F-162A9E9E5235}" type="pres">
      <dgm:prSet presAssocID="{ADAE9C34-DCB6-4DFB-9501-70D21F521A26}" presName="hierRoot4" presStyleCnt="0"/>
      <dgm:spPr/>
    </dgm:pt>
    <dgm:pt modelId="{74596C61-47CE-4A0E-964F-6826FDA403C3}" type="pres">
      <dgm:prSet presAssocID="{ADAE9C34-DCB6-4DFB-9501-70D21F521A26}" presName="composite4" presStyleCnt="0"/>
      <dgm:spPr/>
    </dgm:pt>
    <dgm:pt modelId="{000A14FB-961F-4F32-AD63-1DC1C08770B8}" type="pres">
      <dgm:prSet presAssocID="{ADAE9C34-DCB6-4DFB-9501-70D21F521A26}" presName="background4" presStyleLbl="node4" presStyleIdx="1" presStyleCnt="6"/>
      <dgm:spPr/>
    </dgm:pt>
    <dgm:pt modelId="{CFA9A636-E168-4D35-8AD1-71C2181EF55E}" type="pres">
      <dgm:prSet presAssocID="{ADAE9C34-DCB6-4DFB-9501-70D21F521A26}" presName="text4" presStyleLbl="fgAcc4" presStyleIdx="1" presStyleCnt="6" custScaleX="125907">
        <dgm:presLayoutVars>
          <dgm:chPref val="3"/>
        </dgm:presLayoutVars>
      </dgm:prSet>
      <dgm:spPr/>
      <dgm:t>
        <a:bodyPr/>
        <a:lstStyle/>
        <a:p>
          <a:endParaRPr lang="es-EC"/>
        </a:p>
      </dgm:t>
    </dgm:pt>
    <dgm:pt modelId="{EE36D5F3-E400-4F57-A491-CA6F6D56E393}" type="pres">
      <dgm:prSet presAssocID="{ADAE9C34-DCB6-4DFB-9501-70D21F521A26}" presName="hierChild5" presStyleCnt="0"/>
      <dgm:spPr/>
    </dgm:pt>
    <dgm:pt modelId="{CF2CCCEC-BE44-40A3-8C71-D57DFC616F6F}" type="pres">
      <dgm:prSet presAssocID="{0A6F6E02-B9BB-4E21-8D0C-5919949BE363}" presName="Name23" presStyleLbl="parChTrans1D4" presStyleIdx="2" presStyleCnt="6"/>
      <dgm:spPr/>
      <dgm:t>
        <a:bodyPr/>
        <a:lstStyle/>
        <a:p>
          <a:endParaRPr lang="es-EC"/>
        </a:p>
      </dgm:t>
    </dgm:pt>
    <dgm:pt modelId="{95D058F8-30FF-4F7B-AA3E-FD21090B7CF9}" type="pres">
      <dgm:prSet presAssocID="{04ACA3D4-FB15-4AFC-87F3-DEE407AF5172}" presName="hierRoot4" presStyleCnt="0"/>
      <dgm:spPr/>
    </dgm:pt>
    <dgm:pt modelId="{9C51B2AF-3903-48A7-8B7F-D9F71DA09992}" type="pres">
      <dgm:prSet presAssocID="{04ACA3D4-FB15-4AFC-87F3-DEE407AF5172}" presName="composite4" presStyleCnt="0"/>
      <dgm:spPr/>
    </dgm:pt>
    <dgm:pt modelId="{1D60FB38-AA38-4940-B0E8-DE2863720DDB}" type="pres">
      <dgm:prSet presAssocID="{04ACA3D4-FB15-4AFC-87F3-DEE407AF5172}" presName="background4" presStyleLbl="node4" presStyleIdx="2" presStyleCnt="6"/>
      <dgm:spPr/>
    </dgm:pt>
    <dgm:pt modelId="{61EEC796-E388-4971-A14C-FCECCD0CF0F9}" type="pres">
      <dgm:prSet presAssocID="{04ACA3D4-FB15-4AFC-87F3-DEE407AF5172}" presName="text4" presStyleLbl="fgAcc4" presStyleIdx="2" presStyleCnt="6" custScaleY="135326">
        <dgm:presLayoutVars>
          <dgm:chPref val="3"/>
        </dgm:presLayoutVars>
      </dgm:prSet>
      <dgm:spPr/>
      <dgm:t>
        <a:bodyPr/>
        <a:lstStyle/>
        <a:p>
          <a:endParaRPr lang="es-EC"/>
        </a:p>
      </dgm:t>
    </dgm:pt>
    <dgm:pt modelId="{044E7772-95AD-42A9-A494-97788A417FE5}" type="pres">
      <dgm:prSet presAssocID="{04ACA3D4-FB15-4AFC-87F3-DEE407AF5172}" presName="hierChild5" presStyleCnt="0"/>
      <dgm:spPr/>
    </dgm:pt>
    <dgm:pt modelId="{F3EF53F1-E08D-4F37-852D-5A7D4D38A91A}" type="pres">
      <dgm:prSet presAssocID="{742AA454-68BC-4BD1-BED6-638D807A2941}" presName="Name23" presStyleLbl="parChTrans1D4" presStyleIdx="3" presStyleCnt="6"/>
      <dgm:spPr/>
      <dgm:t>
        <a:bodyPr/>
        <a:lstStyle/>
        <a:p>
          <a:endParaRPr lang="es-EC"/>
        </a:p>
      </dgm:t>
    </dgm:pt>
    <dgm:pt modelId="{0DD89401-02EE-4757-8D59-AD9B7396CA0B}" type="pres">
      <dgm:prSet presAssocID="{84A144BA-1A9F-4288-9285-D74719B7F266}" presName="hierRoot4" presStyleCnt="0"/>
      <dgm:spPr/>
    </dgm:pt>
    <dgm:pt modelId="{0701982F-70DE-466B-8F87-351284D694AB}" type="pres">
      <dgm:prSet presAssocID="{84A144BA-1A9F-4288-9285-D74719B7F266}" presName="composite4" presStyleCnt="0"/>
      <dgm:spPr/>
    </dgm:pt>
    <dgm:pt modelId="{20A1E1FA-E854-4177-A6CD-A02BFA3F64AE}" type="pres">
      <dgm:prSet presAssocID="{84A144BA-1A9F-4288-9285-D74719B7F266}" presName="background4" presStyleLbl="node4" presStyleIdx="3" presStyleCnt="6"/>
      <dgm:spPr/>
    </dgm:pt>
    <dgm:pt modelId="{9FB1394D-CA2D-410D-BC53-14139AC2FE2C}" type="pres">
      <dgm:prSet presAssocID="{84A144BA-1A9F-4288-9285-D74719B7F266}" presName="text4" presStyleLbl="fgAcc4" presStyleIdx="3" presStyleCnt="6" custScaleX="101568" custScaleY="139070">
        <dgm:presLayoutVars>
          <dgm:chPref val="3"/>
        </dgm:presLayoutVars>
      </dgm:prSet>
      <dgm:spPr/>
      <dgm:t>
        <a:bodyPr/>
        <a:lstStyle/>
        <a:p>
          <a:endParaRPr lang="es-EC"/>
        </a:p>
      </dgm:t>
    </dgm:pt>
    <dgm:pt modelId="{1E30B891-1368-41AC-A928-3C57974935B6}" type="pres">
      <dgm:prSet presAssocID="{84A144BA-1A9F-4288-9285-D74719B7F266}" presName="hierChild5" presStyleCnt="0"/>
      <dgm:spPr/>
    </dgm:pt>
    <dgm:pt modelId="{C38CD36C-7A52-4F20-9496-C4003F5DCFC3}" type="pres">
      <dgm:prSet presAssocID="{2200D84E-D165-475C-A9AF-70184B91610C}" presName="Name17" presStyleLbl="parChTrans1D3" presStyleIdx="3" presStyleCnt="4"/>
      <dgm:spPr/>
      <dgm:t>
        <a:bodyPr/>
        <a:lstStyle/>
        <a:p>
          <a:endParaRPr lang="es-EC"/>
        </a:p>
      </dgm:t>
    </dgm:pt>
    <dgm:pt modelId="{98D590EB-9CCA-4BA7-B234-56AA3F5C1F15}" type="pres">
      <dgm:prSet presAssocID="{40C8D443-00DD-4249-8B60-B778A9E34BF8}" presName="hierRoot3" presStyleCnt="0"/>
      <dgm:spPr/>
    </dgm:pt>
    <dgm:pt modelId="{456086E8-50D4-4675-BB9D-4D0B8C57D87A}" type="pres">
      <dgm:prSet presAssocID="{40C8D443-00DD-4249-8B60-B778A9E34BF8}" presName="composite3" presStyleCnt="0"/>
      <dgm:spPr/>
    </dgm:pt>
    <dgm:pt modelId="{350F2298-7143-4039-80F7-85446C110F72}" type="pres">
      <dgm:prSet presAssocID="{40C8D443-00DD-4249-8B60-B778A9E34BF8}" presName="background3" presStyleLbl="node3" presStyleIdx="3" presStyleCnt="4"/>
      <dgm:spPr/>
    </dgm:pt>
    <dgm:pt modelId="{50AFA943-B431-45B6-A5A4-62A0B6918A61}" type="pres">
      <dgm:prSet presAssocID="{40C8D443-00DD-4249-8B60-B778A9E34BF8}" presName="text3" presStyleLbl="fgAcc3" presStyleIdx="3" presStyleCnt="4">
        <dgm:presLayoutVars>
          <dgm:chPref val="3"/>
        </dgm:presLayoutVars>
      </dgm:prSet>
      <dgm:spPr/>
      <dgm:t>
        <a:bodyPr/>
        <a:lstStyle/>
        <a:p>
          <a:endParaRPr lang="es-EC"/>
        </a:p>
      </dgm:t>
    </dgm:pt>
    <dgm:pt modelId="{C6CA0272-D65D-41F4-8654-57C0EDEFBCD6}" type="pres">
      <dgm:prSet presAssocID="{40C8D443-00DD-4249-8B60-B778A9E34BF8}" presName="hierChild4" presStyleCnt="0"/>
      <dgm:spPr/>
    </dgm:pt>
    <dgm:pt modelId="{FDA5A07E-34D3-447F-84E2-B768C8E4AE8E}" type="pres">
      <dgm:prSet presAssocID="{BDA3733C-9E28-496E-BED1-F4FC789C22F3}" presName="Name23" presStyleLbl="parChTrans1D4" presStyleIdx="4" presStyleCnt="6"/>
      <dgm:spPr/>
      <dgm:t>
        <a:bodyPr/>
        <a:lstStyle/>
        <a:p>
          <a:endParaRPr lang="es-EC"/>
        </a:p>
      </dgm:t>
    </dgm:pt>
    <dgm:pt modelId="{307D35AA-B801-44A0-B5F9-2B301BA39B2B}" type="pres">
      <dgm:prSet presAssocID="{D83EA4F6-B446-4B69-B08A-C98354542F20}" presName="hierRoot4" presStyleCnt="0"/>
      <dgm:spPr/>
    </dgm:pt>
    <dgm:pt modelId="{8D681FC4-16BD-4C2B-B05E-6BF1C4C94845}" type="pres">
      <dgm:prSet presAssocID="{D83EA4F6-B446-4B69-B08A-C98354542F20}" presName="composite4" presStyleCnt="0"/>
      <dgm:spPr/>
    </dgm:pt>
    <dgm:pt modelId="{58653E34-1818-4061-A60F-4968B660B6E9}" type="pres">
      <dgm:prSet presAssocID="{D83EA4F6-B446-4B69-B08A-C98354542F20}" presName="background4" presStyleLbl="node4" presStyleIdx="4" presStyleCnt="6"/>
      <dgm:spPr/>
    </dgm:pt>
    <dgm:pt modelId="{8AE9BA30-AD7A-4154-8D4D-C14BB674A837}" type="pres">
      <dgm:prSet presAssocID="{D83EA4F6-B446-4B69-B08A-C98354542F20}" presName="text4" presStyleLbl="fgAcc4" presStyleIdx="4" presStyleCnt="6">
        <dgm:presLayoutVars>
          <dgm:chPref val="3"/>
        </dgm:presLayoutVars>
      </dgm:prSet>
      <dgm:spPr/>
      <dgm:t>
        <a:bodyPr/>
        <a:lstStyle/>
        <a:p>
          <a:endParaRPr lang="es-EC"/>
        </a:p>
      </dgm:t>
    </dgm:pt>
    <dgm:pt modelId="{F944292B-4F1F-4908-A52A-54FE0D67E1F7}" type="pres">
      <dgm:prSet presAssocID="{D83EA4F6-B446-4B69-B08A-C98354542F20}" presName="hierChild5" presStyleCnt="0"/>
      <dgm:spPr/>
    </dgm:pt>
    <dgm:pt modelId="{947351E3-79B3-49F1-84DB-2217A23DB1AC}" type="pres">
      <dgm:prSet presAssocID="{0E195013-D2D7-4323-AA86-B051D751C471}" presName="Name23" presStyleLbl="parChTrans1D4" presStyleIdx="5" presStyleCnt="6"/>
      <dgm:spPr/>
      <dgm:t>
        <a:bodyPr/>
        <a:lstStyle/>
        <a:p>
          <a:endParaRPr lang="es-EC"/>
        </a:p>
      </dgm:t>
    </dgm:pt>
    <dgm:pt modelId="{80AFD1E4-E34C-4CC8-837F-8047ADDD632F}" type="pres">
      <dgm:prSet presAssocID="{E2D4E5E8-7ABB-4095-8CED-4F82D1C8D516}" presName="hierRoot4" presStyleCnt="0"/>
      <dgm:spPr/>
    </dgm:pt>
    <dgm:pt modelId="{B1247FF8-2F4C-470E-A8F5-6739571FCBEC}" type="pres">
      <dgm:prSet presAssocID="{E2D4E5E8-7ABB-4095-8CED-4F82D1C8D516}" presName="composite4" presStyleCnt="0"/>
      <dgm:spPr/>
    </dgm:pt>
    <dgm:pt modelId="{DACD459D-1028-4D47-BD31-DE72DDDB2470}" type="pres">
      <dgm:prSet presAssocID="{E2D4E5E8-7ABB-4095-8CED-4F82D1C8D516}" presName="background4" presStyleLbl="node4" presStyleIdx="5" presStyleCnt="6"/>
      <dgm:spPr/>
    </dgm:pt>
    <dgm:pt modelId="{7350EFD3-A2BE-4110-9F02-D067A45E8785}" type="pres">
      <dgm:prSet presAssocID="{E2D4E5E8-7ABB-4095-8CED-4F82D1C8D516}" presName="text4" presStyleLbl="fgAcc4" presStyleIdx="5" presStyleCnt="6" custScaleX="116323" custScaleY="160897">
        <dgm:presLayoutVars>
          <dgm:chPref val="3"/>
        </dgm:presLayoutVars>
      </dgm:prSet>
      <dgm:spPr/>
      <dgm:t>
        <a:bodyPr/>
        <a:lstStyle/>
        <a:p>
          <a:endParaRPr lang="es-EC"/>
        </a:p>
      </dgm:t>
    </dgm:pt>
    <dgm:pt modelId="{E754D77B-2380-4A1B-B185-C03107D3331C}" type="pres">
      <dgm:prSet presAssocID="{E2D4E5E8-7ABB-4095-8CED-4F82D1C8D516}" presName="hierChild5" presStyleCnt="0"/>
      <dgm:spPr/>
    </dgm:pt>
  </dgm:ptLst>
  <dgm:cxnLst>
    <dgm:cxn modelId="{ACBF46F1-ED0A-4A7E-AB3F-3527AF3AFD20}" type="presOf" srcId="{28885EED-8167-41D9-B34A-3E6B3C49AAB8}" destId="{C39FBCEE-7120-4608-AA27-7DD961DCA2FF}" srcOrd="0" destOrd="0" presId="urn:microsoft.com/office/officeart/2005/8/layout/hierarchy1"/>
    <dgm:cxn modelId="{7CBB8306-8A7D-4945-8E9C-F49FC835DEC2}" type="presOf" srcId="{AA415FAB-3795-4EC8-B4F0-A532AE6278C1}" destId="{C9C34999-8950-4B1E-AEB0-C30F2D8AF723}" srcOrd="0" destOrd="0" presId="urn:microsoft.com/office/officeart/2005/8/layout/hierarchy1"/>
    <dgm:cxn modelId="{3B3C2A09-0367-4D8F-BE77-20B053CFF68F}" type="presOf" srcId="{4E3464ED-EFD0-4FC0-A9A7-00748F6C24F0}" destId="{C70E1A93-7D13-4229-A1D9-37722234B2BE}" srcOrd="0" destOrd="0" presId="urn:microsoft.com/office/officeart/2005/8/layout/hierarchy1"/>
    <dgm:cxn modelId="{7FB638AF-E849-42EF-BA8A-C4D3AA921B3F}" type="presOf" srcId="{742AA454-68BC-4BD1-BED6-638D807A2941}" destId="{F3EF53F1-E08D-4F37-852D-5A7D4D38A91A}" srcOrd="0" destOrd="0" presId="urn:microsoft.com/office/officeart/2005/8/layout/hierarchy1"/>
    <dgm:cxn modelId="{D8B8EAF4-2A53-424B-A6A2-C037446FD8C1}" type="presOf" srcId="{0E195013-D2D7-4323-AA86-B051D751C471}" destId="{947351E3-79B3-49F1-84DB-2217A23DB1AC}" srcOrd="0" destOrd="0" presId="urn:microsoft.com/office/officeart/2005/8/layout/hierarchy1"/>
    <dgm:cxn modelId="{C44F80F0-C265-4E8F-9376-139DDF540438}" type="presOf" srcId="{74E0B0B7-3FB3-4587-8047-26CBE551CB6E}" destId="{D7FECF33-E67F-4C00-84F8-58B48F2FA1D5}" srcOrd="0" destOrd="0" presId="urn:microsoft.com/office/officeart/2005/8/layout/hierarchy1"/>
    <dgm:cxn modelId="{C1C643F4-F979-4ED7-B9A9-F862F1ACE8E7}" srcId="{4E3464ED-EFD0-4FC0-A9A7-00748F6C24F0}" destId="{40C8D443-00DD-4249-8B60-B778A9E34BF8}" srcOrd="1" destOrd="0" parTransId="{2200D84E-D165-475C-A9AF-70184B91610C}" sibTransId="{76D042C2-B53F-46A9-9317-B918E3265D43}"/>
    <dgm:cxn modelId="{23EC3C71-070F-4AAB-9EEF-44BD4BACECC2}" srcId="{99435BB8-B8AF-41A1-B934-8ADE09EB3702}" destId="{92F3E8BA-A407-4631-A882-5EEC10DC0EE3}" srcOrd="0" destOrd="0" parTransId="{F6CB0E36-3E97-4E67-AA2A-94AC04B6AF8C}" sibTransId="{59613BE4-1E45-4B6E-97B2-BAC2DC1103ED}"/>
    <dgm:cxn modelId="{D8CFE9AC-9179-4221-A298-15EC17CC160A}" type="presOf" srcId="{04ACA3D4-FB15-4AFC-87F3-DEE407AF5172}" destId="{61EEC796-E388-4971-A14C-FCECCD0CF0F9}" srcOrd="0" destOrd="0" presId="urn:microsoft.com/office/officeart/2005/8/layout/hierarchy1"/>
    <dgm:cxn modelId="{3CFB610C-E2BF-45A0-B4C5-C7604A464E25}" type="presOf" srcId="{78B1F771-1B3F-4B39-9F7C-BBB8223448EA}" destId="{6FE1C077-56E7-403E-B995-61B8390B72EE}" srcOrd="0" destOrd="0" presId="urn:microsoft.com/office/officeart/2005/8/layout/hierarchy1"/>
    <dgm:cxn modelId="{AEE81E39-2AC8-428E-87AD-0E2E9F246E9A}" type="presOf" srcId="{B252D932-2D15-4FAE-8075-9C79B232FB97}" destId="{9C821043-2F26-4943-BF68-3143CBE2FF42}" srcOrd="0" destOrd="0" presId="urn:microsoft.com/office/officeart/2005/8/layout/hierarchy1"/>
    <dgm:cxn modelId="{F942B94D-4592-474E-AA2D-496EBEC949C6}" type="presOf" srcId="{B6CB9927-5197-4F3E-9131-C28C291E127F}" destId="{B893F629-E6E5-432B-9892-C2764D09C231}" srcOrd="0" destOrd="0" presId="urn:microsoft.com/office/officeart/2005/8/layout/hierarchy1"/>
    <dgm:cxn modelId="{247B9E74-45CB-4D37-947A-1F3D0D42C6D8}" type="presOf" srcId="{40C8D443-00DD-4249-8B60-B778A9E34BF8}" destId="{50AFA943-B431-45B6-A5A4-62A0B6918A61}" srcOrd="0" destOrd="0" presId="urn:microsoft.com/office/officeart/2005/8/layout/hierarchy1"/>
    <dgm:cxn modelId="{6032CFB9-D7AC-4C9E-A4C0-3256F9F008BD}" srcId="{54FEA215-7340-4844-B9C9-53388F192D2B}" destId="{99435BB8-B8AF-41A1-B934-8ADE09EB3702}" srcOrd="0" destOrd="0" parTransId="{01EAE53A-2569-4864-8195-BCD7EF3EF025}" sibTransId="{091EDB2C-0F80-4FE3-9CE0-EC281CAAEFFD}"/>
    <dgm:cxn modelId="{3DFE3823-7CD5-4067-82D0-5CF7099DCD77}" type="presOf" srcId="{D83EA4F6-B446-4B69-B08A-C98354542F20}" destId="{8AE9BA30-AD7A-4154-8D4D-C14BB674A837}" srcOrd="0" destOrd="0" presId="urn:microsoft.com/office/officeart/2005/8/layout/hierarchy1"/>
    <dgm:cxn modelId="{04F3A74A-E32D-4C93-8CBE-F5BCDB3F10A0}" srcId="{40C8D443-00DD-4249-8B60-B778A9E34BF8}" destId="{D83EA4F6-B446-4B69-B08A-C98354542F20}" srcOrd="0" destOrd="0" parTransId="{BDA3733C-9E28-496E-BED1-F4FC789C22F3}" sibTransId="{22EA3A02-7BD6-499C-AEFA-88F359C12149}"/>
    <dgm:cxn modelId="{047AB964-E8BB-46B3-AAE6-2DB5FE7A628B}" type="presOf" srcId="{0A6F6E02-B9BB-4E21-8D0C-5919949BE363}" destId="{CF2CCCEC-BE44-40A3-8C71-D57DFC616F6F}" srcOrd="0" destOrd="0" presId="urn:microsoft.com/office/officeart/2005/8/layout/hierarchy1"/>
    <dgm:cxn modelId="{1B9CDA2E-E109-4D28-8F44-BE9AAEECA847}" srcId="{5CC8873A-0CB1-4D8A-BD15-D773231933E8}" destId="{84A144BA-1A9F-4288-9285-D74719B7F266}" srcOrd="2" destOrd="0" parTransId="{742AA454-68BC-4BD1-BED6-638D807A2941}" sibTransId="{29FE737D-6D3B-4E72-A36C-180B3E515A18}"/>
    <dgm:cxn modelId="{FE98DCC1-2082-49F7-AB18-DE3929B3BFE6}" type="presOf" srcId="{B014625A-5FBE-4B87-9BBA-41469B8AB7F1}" destId="{363A63B4-8C6B-4E4D-997B-8AD21637AF9A}" srcOrd="0" destOrd="0" presId="urn:microsoft.com/office/officeart/2005/8/layout/hierarchy1"/>
    <dgm:cxn modelId="{9DE6A411-0B65-47BC-B59C-F3EBD694E64C}" type="presOf" srcId="{54FEA215-7340-4844-B9C9-53388F192D2B}" destId="{4AB9D6FD-C3F7-42C3-BF3E-3DA544356490}" srcOrd="0" destOrd="0" presId="urn:microsoft.com/office/officeart/2005/8/layout/hierarchy1"/>
    <dgm:cxn modelId="{1206C965-742C-428B-858D-B2CB39AB8071}" type="presOf" srcId="{ADAE9C34-DCB6-4DFB-9501-70D21F521A26}" destId="{CFA9A636-E168-4D35-8AD1-71C2181EF55E}" srcOrd="0" destOrd="0" presId="urn:microsoft.com/office/officeart/2005/8/layout/hierarchy1"/>
    <dgm:cxn modelId="{5A687A1A-3EC4-45B9-97D6-1E311C84274B}" srcId="{40C8D443-00DD-4249-8B60-B778A9E34BF8}" destId="{E2D4E5E8-7ABB-4095-8CED-4F82D1C8D516}" srcOrd="1" destOrd="0" parTransId="{0E195013-D2D7-4323-AA86-B051D751C471}" sibTransId="{B82E9E02-F9DE-47C7-8689-BF41B0AB888C}"/>
    <dgm:cxn modelId="{E5723ABC-CAE4-4432-B916-D52043E186F4}" srcId="{92F3E8BA-A407-4631-A882-5EEC10DC0EE3}" destId="{B014625A-5FBE-4B87-9BBA-41469B8AB7F1}" srcOrd="0" destOrd="0" parTransId="{AA415FAB-3795-4EC8-B4F0-A532AE6278C1}" sibTransId="{122BABF2-8E0A-49A7-A402-83171BEC0DBA}"/>
    <dgm:cxn modelId="{E58A4658-C74B-4B9A-AFA1-AAF07D595B52}" type="presOf" srcId="{F6CB0E36-3E97-4E67-AA2A-94AC04B6AF8C}" destId="{404DBE42-89C2-41CD-9B9A-D645DD7D7A46}" srcOrd="0" destOrd="0" presId="urn:microsoft.com/office/officeart/2005/8/layout/hierarchy1"/>
    <dgm:cxn modelId="{839C18F7-CB20-4D65-A4DB-7AB6F4A989DE}" type="presOf" srcId="{9964D6B3-5374-4FC3-9A34-5694231931AD}" destId="{4ACD4F56-D9E2-4A60-8488-7B4D46790BC8}" srcOrd="0" destOrd="0" presId="urn:microsoft.com/office/officeart/2005/8/layout/hierarchy1"/>
    <dgm:cxn modelId="{851059E5-C503-40D9-9BCC-D2CF7610F4BA}" type="presOf" srcId="{99435BB8-B8AF-41A1-B934-8ADE09EB3702}" destId="{987EC980-D09D-4B7F-824E-87F94C0E894C}" srcOrd="0" destOrd="0" presId="urn:microsoft.com/office/officeart/2005/8/layout/hierarchy1"/>
    <dgm:cxn modelId="{2101CA20-46AA-435D-83D0-78BF292522FC}" type="presOf" srcId="{5CC8873A-0CB1-4D8A-BD15-D773231933E8}" destId="{CFC52C29-ED6F-4F54-9783-1AE7E1E8C4AF}" srcOrd="0" destOrd="0" presId="urn:microsoft.com/office/officeart/2005/8/layout/hierarchy1"/>
    <dgm:cxn modelId="{9DD40336-11FA-4355-BAC3-111075303EAD}" type="presOf" srcId="{84A144BA-1A9F-4288-9285-D74719B7F266}" destId="{9FB1394D-CA2D-410D-BC53-14139AC2FE2C}" srcOrd="0" destOrd="0" presId="urn:microsoft.com/office/officeart/2005/8/layout/hierarchy1"/>
    <dgm:cxn modelId="{EC94B009-DAD7-441A-B1EF-C578E270590B}" type="presOf" srcId="{BDA3733C-9E28-496E-BED1-F4FC789C22F3}" destId="{FDA5A07E-34D3-447F-84E2-B768C8E4AE8E}" srcOrd="0" destOrd="0" presId="urn:microsoft.com/office/officeart/2005/8/layout/hierarchy1"/>
    <dgm:cxn modelId="{E1ABC252-6C70-426D-967F-7262F06E8D35}" type="presOf" srcId="{92F3E8BA-A407-4631-A882-5EEC10DC0EE3}" destId="{B6F35E36-6CFD-4CEA-8C15-21810E2DB753}" srcOrd="0" destOrd="0" presId="urn:microsoft.com/office/officeart/2005/8/layout/hierarchy1"/>
    <dgm:cxn modelId="{BDFD11F7-7DAB-4D13-89D7-39B222DD5DC9}" srcId="{5CC8873A-0CB1-4D8A-BD15-D773231933E8}" destId="{ADAE9C34-DCB6-4DFB-9501-70D21F521A26}" srcOrd="0" destOrd="0" parTransId="{28885EED-8167-41D9-B34A-3E6B3C49AAB8}" sibTransId="{F1580D2C-2695-46BE-8CB8-E18462A7806A}"/>
    <dgm:cxn modelId="{FB79574F-8ACF-439A-8C0F-D049E8E1F25B}" srcId="{4E3464ED-EFD0-4FC0-A9A7-00748F6C24F0}" destId="{B252D932-2D15-4FAE-8075-9C79B232FB97}" srcOrd="0" destOrd="0" parTransId="{9964D6B3-5374-4FC3-9A34-5694231931AD}" sibTransId="{0774E05A-9150-4532-BCAA-A7B1B893CA71}"/>
    <dgm:cxn modelId="{CC17048E-7ECE-4A92-A74B-90BDE887F2AB}" srcId="{5CC8873A-0CB1-4D8A-BD15-D773231933E8}" destId="{04ACA3D4-FB15-4AFC-87F3-DEE407AF5172}" srcOrd="1" destOrd="0" parTransId="{0A6F6E02-B9BB-4E21-8D0C-5919949BE363}" sibTransId="{73180817-ABBE-4EBC-8D24-46C4C94BC912}"/>
    <dgm:cxn modelId="{D2EF5CE9-A4AF-4102-AB36-ECEED6435839}" srcId="{99435BB8-B8AF-41A1-B934-8ADE09EB3702}" destId="{4E3464ED-EFD0-4FC0-A9A7-00748F6C24F0}" srcOrd="1" destOrd="0" parTransId="{BAD5F0D9-755A-4357-9204-9ACF693A251A}" sibTransId="{E24C2C03-3748-46A0-9479-3D53F39F738C}"/>
    <dgm:cxn modelId="{4AAEFB06-2084-42B4-97AA-010AEB91A579}" srcId="{92F3E8BA-A407-4631-A882-5EEC10DC0EE3}" destId="{78B1F771-1B3F-4B39-9F7C-BBB8223448EA}" srcOrd="1" destOrd="0" parTransId="{74E0B0B7-3FB3-4587-8047-26CBE551CB6E}" sibTransId="{0B54B189-07B5-41C0-89C1-2B5000B145A9}"/>
    <dgm:cxn modelId="{8D5C91FA-8267-41DA-90D8-DD605FCE0ED4}" srcId="{B252D932-2D15-4FAE-8075-9C79B232FB97}" destId="{5CC8873A-0CB1-4D8A-BD15-D773231933E8}" srcOrd="0" destOrd="0" parTransId="{B6CB9927-5197-4F3E-9131-C28C291E127F}" sibTransId="{99814939-E644-4FBE-AA90-45AC817627CC}"/>
    <dgm:cxn modelId="{239F1127-5559-4698-9A13-5D6A90D183E4}" type="presOf" srcId="{E2D4E5E8-7ABB-4095-8CED-4F82D1C8D516}" destId="{7350EFD3-A2BE-4110-9F02-D067A45E8785}" srcOrd="0" destOrd="0" presId="urn:microsoft.com/office/officeart/2005/8/layout/hierarchy1"/>
    <dgm:cxn modelId="{33ED89E8-6886-4D36-86D8-284C495B0AE3}" type="presOf" srcId="{BAD5F0D9-755A-4357-9204-9ACF693A251A}" destId="{9E4E746D-B365-46A9-BCE9-CAB00871B52B}" srcOrd="0" destOrd="0" presId="urn:microsoft.com/office/officeart/2005/8/layout/hierarchy1"/>
    <dgm:cxn modelId="{507D3649-211A-4069-A610-3D461F146D94}" type="presOf" srcId="{2200D84E-D165-475C-A9AF-70184B91610C}" destId="{C38CD36C-7A52-4F20-9496-C4003F5DCFC3}" srcOrd="0" destOrd="0" presId="urn:microsoft.com/office/officeart/2005/8/layout/hierarchy1"/>
    <dgm:cxn modelId="{81FACB1E-A677-4F48-9244-9177B09D9089}" type="presParOf" srcId="{4AB9D6FD-C3F7-42C3-BF3E-3DA544356490}" destId="{AD11090B-BC39-483A-B80E-4B4BDBFB3A14}" srcOrd="0" destOrd="0" presId="urn:microsoft.com/office/officeart/2005/8/layout/hierarchy1"/>
    <dgm:cxn modelId="{A149B144-2391-4C97-8588-9053D8753560}" type="presParOf" srcId="{AD11090B-BC39-483A-B80E-4B4BDBFB3A14}" destId="{58834942-E1F4-4D01-99F0-2EF8D25905AC}" srcOrd="0" destOrd="0" presId="urn:microsoft.com/office/officeart/2005/8/layout/hierarchy1"/>
    <dgm:cxn modelId="{C268E545-8A82-46CA-84FD-64E960096E0E}" type="presParOf" srcId="{58834942-E1F4-4D01-99F0-2EF8D25905AC}" destId="{A6ECE021-2DA8-4B07-8A14-DBBC6FCC7E55}" srcOrd="0" destOrd="0" presId="urn:microsoft.com/office/officeart/2005/8/layout/hierarchy1"/>
    <dgm:cxn modelId="{EAFD11D4-9B9F-4E75-8FC0-A8E2282842B6}" type="presParOf" srcId="{58834942-E1F4-4D01-99F0-2EF8D25905AC}" destId="{987EC980-D09D-4B7F-824E-87F94C0E894C}" srcOrd="1" destOrd="0" presId="urn:microsoft.com/office/officeart/2005/8/layout/hierarchy1"/>
    <dgm:cxn modelId="{F8D83304-EFE4-4930-9051-3D2C15C0B093}" type="presParOf" srcId="{AD11090B-BC39-483A-B80E-4B4BDBFB3A14}" destId="{6E296A18-EC99-4C80-82EC-2E5C5204D9E4}" srcOrd="1" destOrd="0" presId="urn:microsoft.com/office/officeart/2005/8/layout/hierarchy1"/>
    <dgm:cxn modelId="{1BB5F277-4F31-4366-84DF-E8CDE0F14317}" type="presParOf" srcId="{6E296A18-EC99-4C80-82EC-2E5C5204D9E4}" destId="{404DBE42-89C2-41CD-9B9A-D645DD7D7A46}" srcOrd="0" destOrd="0" presId="urn:microsoft.com/office/officeart/2005/8/layout/hierarchy1"/>
    <dgm:cxn modelId="{5F762B38-6BA3-4CDB-8A69-A8192C11251C}" type="presParOf" srcId="{6E296A18-EC99-4C80-82EC-2E5C5204D9E4}" destId="{E200B2E2-1220-48C6-B836-2B4BCDA2F059}" srcOrd="1" destOrd="0" presId="urn:microsoft.com/office/officeart/2005/8/layout/hierarchy1"/>
    <dgm:cxn modelId="{3FCF306E-1E82-4474-8783-7C89926A9D1F}" type="presParOf" srcId="{E200B2E2-1220-48C6-B836-2B4BCDA2F059}" destId="{D1651EF4-BB85-4CC0-903A-C952A8BDC1D2}" srcOrd="0" destOrd="0" presId="urn:microsoft.com/office/officeart/2005/8/layout/hierarchy1"/>
    <dgm:cxn modelId="{D9309200-70CF-4CBB-864A-A8BA934D8AE5}" type="presParOf" srcId="{D1651EF4-BB85-4CC0-903A-C952A8BDC1D2}" destId="{1B9D8374-B6A4-4BB5-9B5A-897C7958B8AF}" srcOrd="0" destOrd="0" presId="urn:microsoft.com/office/officeart/2005/8/layout/hierarchy1"/>
    <dgm:cxn modelId="{7E745F5E-A6AF-4623-9EA2-D9036992A74B}" type="presParOf" srcId="{D1651EF4-BB85-4CC0-903A-C952A8BDC1D2}" destId="{B6F35E36-6CFD-4CEA-8C15-21810E2DB753}" srcOrd="1" destOrd="0" presId="urn:microsoft.com/office/officeart/2005/8/layout/hierarchy1"/>
    <dgm:cxn modelId="{2B96A8BD-3F6D-4C30-A771-77D94EFC1305}" type="presParOf" srcId="{E200B2E2-1220-48C6-B836-2B4BCDA2F059}" destId="{5C2C600A-38F7-4C33-812C-8CE909369EC3}" srcOrd="1" destOrd="0" presId="urn:microsoft.com/office/officeart/2005/8/layout/hierarchy1"/>
    <dgm:cxn modelId="{8AF0E5C4-A5DB-44F2-9AD4-463AF55B1208}" type="presParOf" srcId="{5C2C600A-38F7-4C33-812C-8CE909369EC3}" destId="{C9C34999-8950-4B1E-AEB0-C30F2D8AF723}" srcOrd="0" destOrd="0" presId="urn:microsoft.com/office/officeart/2005/8/layout/hierarchy1"/>
    <dgm:cxn modelId="{EF60FD34-A286-4135-A1E1-17ABD6E8EE22}" type="presParOf" srcId="{5C2C600A-38F7-4C33-812C-8CE909369EC3}" destId="{B4A47072-D0B9-4264-9B27-7A1AFF5FAD9D}" srcOrd="1" destOrd="0" presId="urn:microsoft.com/office/officeart/2005/8/layout/hierarchy1"/>
    <dgm:cxn modelId="{825E0048-271B-46DE-ACE6-BC36047F832A}" type="presParOf" srcId="{B4A47072-D0B9-4264-9B27-7A1AFF5FAD9D}" destId="{CC052561-32FB-4153-825F-82F99F61AADC}" srcOrd="0" destOrd="0" presId="urn:microsoft.com/office/officeart/2005/8/layout/hierarchy1"/>
    <dgm:cxn modelId="{75F8B18E-02A4-49B1-81AC-EE736007CCFF}" type="presParOf" srcId="{CC052561-32FB-4153-825F-82F99F61AADC}" destId="{CD380903-CD5B-44D3-BB7C-49975F9428E3}" srcOrd="0" destOrd="0" presId="urn:microsoft.com/office/officeart/2005/8/layout/hierarchy1"/>
    <dgm:cxn modelId="{275C20F3-C47A-44DB-8C17-3E5CFC2F1B49}" type="presParOf" srcId="{CC052561-32FB-4153-825F-82F99F61AADC}" destId="{363A63B4-8C6B-4E4D-997B-8AD21637AF9A}" srcOrd="1" destOrd="0" presId="urn:microsoft.com/office/officeart/2005/8/layout/hierarchy1"/>
    <dgm:cxn modelId="{D50E6828-E84A-421B-BC5A-21830AA5ACA3}" type="presParOf" srcId="{B4A47072-D0B9-4264-9B27-7A1AFF5FAD9D}" destId="{6935B177-7CF6-4B38-A63E-A7C40D7A1E3D}" srcOrd="1" destOrd="0" presId="urn:microsoft.com/office/officeart/2005/8/layout/hierarchy1"/>
    <dgm:cxn modelId="{64D3295A-AE05-4A28-8F02-F6761DED5ADA}" type="presParOf" srcId="{5C2C600A-38F7-4C33-812C-8CE909369EC3}" destId="{D7FECF33-E67F-4C00-84F8-58B48F2FA1D5}" srcOrd="2" destOrd="0" presId="urn:microsoft.com/office/officeart/2005/8/layout/hierarchy1"/>
    <dgm:cxn modelId="{E7DD1A2F-5397-4BBF-A33A-32563B63F1FC}" type="presParOf" srcId="{5C2C600A-38F7-4C33-812C-8CE909369EC3}" destId="{BB414A04-B1FA-43C7-898B-5AD56065FD2E}" srcOrd="3" destOrd="0" presId="urn:microsoft.com/office/officeart/2005/8/layout/hierarchy1"/>
    <dgm:cxn modelId="{D0EC9B4F-ECA8-47ED-B005-94B314E90A9D}" type="presParOf" srcId="{BB414A04-B1FA-43C7-898B-5AD56065FD2E}" destId="{1692F18B-11E2-4593-8D77-06DD52BFFA34}" srcOrd="0" destOrd="0" presId="urn:microsoft.com/office/officeart/2005/8/layout/hierarchy1"/>
    <dgm:cxn modelId="{15A28F45-6DA0-4CD9-8B5E-09BB8B28AB34}" type="presParOf" srcId="{1692F18B-11E2-4593-8D77-06DD52BFFA34}" destId="{3BAE0D8F-0622-459E-8CF6-53E4BBD8433C}" srcOrd="0" destOrd="0" presId="urn:microsoft.com/office/officeart/2005/8/layout/hierarchy1"/>
    <dgm:cxn modelId="{B0045C7F-84C7-4E49-9912-738A338DC780}" type="presParOf" srcId="{1692F18B-11E2-4593-8D77-06DD52BFFA34}" destId="{6FE1C077-56E7-403E-B995-61B8390B72EE}" srcOrd="1" destOrd="0" presId="urn:microsoft.com/office/officeart/2005/8/layout/hierarchy1"/>
    <dgm:cxn modelId="{A81643B4-DA7E-4DB7-9BBE-8C430415B9F1}" type="presParOf" srcId="{BB414A04-B1FA-43C7-898B-5AD56065FD2E}" destId="{18F4465E-9622-4A44-9010-075D83A9FAAC}" srcOrd="1" destOrd="0" presId="urn:microsoft.com/office/officeart/2005/8/layout/hierarchy1"/>
    <dgm:cxn modelId="{91DCE11F-28CD-4460-9710-D5853EE11570}" type="presParOf" srcId="{6E296A18-EC99-4C80-82EC-2E5C5204D9E4}" destId="{9E4E746D-B365-46A9-BCE9-CAB00871B52B}" srcOrd="2" destOrd="0" presId="urn:microsoft.com/office/officeart/2005/8/layout/hierarchy1"/>
    <dgm:cxn modelId="{B8B5B0A0-8BBB-4D7D-B4E4-3CD1DC057C16}" type="presParOf" srcId="{6E296A18-EC99-4C80-82EC-2E5C5204D9E4}" destId="{4DC2370F-18F5-41A3-8F62-5D4E4FC93592}" srcOrd="3" destOrd="0" presId="urn:microsoft.com/office/officeart/2005/8/layout/hierarchy1"/>
    <dgm:cxn modelId="{8F160834-FF2F-4B8B-970C-0FE364CC4425}" type="presParOf" srcId="{4DC2370F-18F5-41A3-8F62-5D4E4FC93592}" destId="{7CC9CD4F-AD9D-4892-99CF-0D716B7215FB}" srcOrd="0" destOrd="0" presId="urn:microsoft.com/office/officeart/2005/8/layout/hierarchy1"/>
    <dgm:cxn modelId="{E93C1456-1B85-487D-BB61-34F4C654B607}" type="presParOf" srcId="{7CC9CD4F-AD9D-4892-99CF-0D716B7215FB}" destId="{75786BC5-2EC8-4553-AD8A-67CE56F8327A}" srcOrd="0" destOrd="0" presId="urn:microsoft.com/office/officeart/2005/8/layout/hierarchy1"/>
    <dgm:cxn modelId="{B4059B01-B626-453B-8C0E-B7D0CFA1D71A}" type="presParOf" srcId="{7CC9CD4F-AD9D-4892-99CF-0D716B7215FB}" destId="{C70E1A93-7D13-4229-A1D9-37722234B2BE}" srcOrd="1" destOrd="0" presId="urn:microsoft.com/office/officeart/2005/8/layout/hierarchy1"/>
    <dgm:cxn modelId="{FADE7F00-FB4F-442D-90D9-3D7F24468911}" type="presParOf" srcId="{4DC2370F-18F5-41A3-8F62-5D4E4FC93592}" destId="{9E97B498-9BCA-4258-971E-301ADB38619D}" srcOrd="1" destOrd="0" presId="urn:microsoft.com/office/officeart/2005/8/layout/hierarchy1"/>
    <dgm:cxn modelId="{DDFBA317-F52E-458E-BC95-B806F4423B94}" type="presParOf" srcId="{9E97B498-9BCA-4258-971E-301ADB38619D}" destId="{4ACD4F56-D9E2-4A60-8488-7B4D46790BC8}" srcOrd="0" destOrd="0" presId="urn:microsoft.com/office/officeart/2005/8/layout/hierarchy1"/>
    <dgm:cxn modelId="{4CF823D1-780C-4B6F-BB92-1FCFBDF8CE9B}" type="presParOf" srcId="{9E97B498-9BCA-4258-971E-301ADB38619D}" destId="{E82311EB-D175-43E9-9060-7E01263019F3}" srcOrd="1" destOrd="0" presId="urn:microsoft.com/office/officeart/2005/8/layout/hierarchy1"/>
    <dgm:cxn modelId="{B7DE699E-AF13-4E47-820C-2456D82C0818}" type="presParOf" srcId="{E82311EB-D175-43E9-9060-7E01263019F3}" destId="{C00838E2-CA92-47BE-9643-449A239468C9}" srcOrd="0" destOrd="0" presId="urn:microsoft.com/office/officeart/2005/8/layout/hierarchy1"/>
    <dgm:cxn modelId="{15F831CC-3F9D-4C2C-B227-68157ABCDFBF}" type="presParOf" srcId="{C00838E2-CA92-47BE-9643-449A239468C9}" destId="{B43FBB72-E08F-4DA9-998A-D5DD849D2889}" srcOrd="0" destOrd="0" presId="urn:microsoft.com/office/officeart/2005/8/layout/hierarchy1"/>
    <dgm:cxn modelId="{6AAFB1F8-197E-45D6-9D62-59D0090B69BF}" type="presParOf" srcId="{C00838E2-CA92-47BE-9643-449A239468C9}" destId="{9C821043-2F26-4943-BF68-3143CBE2FF42}" srcOrd="1" destOrd="0" presId="urn:microsoft.com/office/officeart/2005/8/layout/hierarchy1"/>
    <dgm:cxn modelId="{7F8BEE8E-8B86-4E8B-B2EE-55F312F333F6}" type="presParOf" srcId="{E82311EB-D175-43E9-9060-7E01263019F3}" destId="{14BB8E4C-A559-47AC-A022-6D6196924A68}" srcOrd="1" destOrd="0" presId="urn:microsoft.com/office/officeart/2005/8/layout/hierarchy1"/>
    <dgm:cxn modelId="{536F7423-A832-4A4A-81F3-29A27DFC2B89}" type="presParOf" srcId="{14BB8E4C-A559-47AC-A022-6D6196924A68}" destId="{B893F629-E6E5-432B-9892-C2764D09C231}" srcOrd="0" destOrd="0" presId="urn:microsoft.com/office/officeart/2005/8/layout/hierarchy1"/>
    <dgm:cxn modelId="{46D8A0B7-2989-4136-80AF-1BBD965F3314}" type="presParOf" srcId="{14BB8E4C-A559-47AC-A022-6D6196924A68}" destId="{8D50616C-E7FB-4E8C-AE40-2343195D29C5}" srcOrd="1" destOrd="0" presId="urn:microsoft.com/office/officeart/2005/8/layout/hierarchy1"/>
    <dgm:cxn modelId="{5426DB51-F219-4EBB-8FC2-0F74DEDD8793}" type="presParOf" srcId="{8D50616C-E7FB-4E8C-AE40-2343195D29C5}" destId="{95A97040-47A7-44EC-AFE0-7E2C4C7E17FA}" srcOrd="0" destOrd="0" presId="urn:microsoft.com/office/officeart/2005/8/layout/hierarchy1"/>
    <dgm:cxn modelId="{09C3D19C-5116-463B-8964-F9E43D96C5F8}" type="presParOf" srcId="{95A97040-47A7-44EC-AFE0-7E2C4C7E17FA}" destId="{89E63FC5-9873-4B9E-9B91-18AAB31E1F8C}" srcOrd="0" destOrd="0" presId="urn:microsoft.com/office/officeart/2005/8/layout/hierarchy1"/>
    <dgm:cxn modelId="{8C4C5D37-C146-4B81-82A7-516A2A497406}" type="presParOf" srcId="{95A97040-47A7-44EC-AFE0-7E2C4C7E17FA}" destId="{CFC52C29-ED6F-4F54-9783-1AE7E1E8C4AF}" srcOrd="1" destOrd="0" presId="urn:microsoft.com/office/officeart/2005/8/layout/hierarchy1"/>
    <dgm:cxn modelId="{8D49A10E-AE4E-4F9F-BAEB-8EDAA0523873}" type="presParOf" srcId="{8D50616C-E7FB-4E8C-AE40-2343195D29C5}" destId="{1C3F4A52-5C06-4FC7-AA7A-A41CC9279651}" srcOrd="1" destOrd="0" presId="urn:microsoft.com/office/officeart/2005/8/layout/hierarchy1"/>
    <dgm:cxn modelId="{93220D93-96B2-48A0-A6B9-553B72FA2DE7}" type="presParOf" srcId="{1C3F4A52-5C06-4FC7-AA7A-A41CC9279651}" destId="{C39FBCEE-7120-4608-AA27-7DD961DCA2FF}" srcOrd="0" destOrd="0" presId="urn:microsoft.com/office/officeart/2005/8/layout/hierarchy1"/>
    <dgm:cxn modelId="{AFE903A5-2406-41FA-9932-67C917828B32}" type="presParOf" srcId="{1C3F4A52-5C06-4FC7-AA7A-A41CC9279651}" destId="{69BF9AAF-D26C-43A7-9F7F-162A9E9E5235}" srcOrd="1" destOrd="0" presId="urn:microsoft.com/office/officeart/2005/8/layout/hierarchy1"/>
    <dgm:cxn modelId="{E5810186-F236-4AA6-ACC0-661C587B85A5}" type="presParOf" srcId="{69BF9AAF-D26C-43A7-9F7F-162A9E9E5235}" destId="{74596C61-47CE-4A0E-964F-6826FDA403C3}" srcOrd="0" destOrd="0" presId="urn:microsoft.com/office/officeart/2005/8/layout/hierarchy1"/>
    <dgm:cxn modelId="{4E327D6C-9621-4BC2-9CA2-B92E0A4C7A85}" type="presParOf" srcId="{74596C61-47CE-4A0E-964F-6826FDA403C3}" destId="{000A14FB-961F-4F32-AD63-1DC1C08770B8}" srcOrd="0" destOrd="0" presId="urn:microsoft.com/office/officeart/2005/8/layout/hierarchy1"/>
    <dgm:cxn modelId="{7D718963-AF5A-4040-A6E4-50E9249C9B1C}" type="presParOf" srcId="{74596C61-47CE-4A0E-964F-6826FDA403C3}" destId="{CFA9A636-E168-4D35-8AD1-71C2181EF55E}" srcOrd="1" destOrd="0" presId="urn:microsoft.com/office/officeart/2005/8/layout/hierarchy1"/>
    <dgm:cxn modelId="{1946D040-4496-4A09-982D-4548C5AE6B4E}" type="presParOf" srcId="{69BF9AAF-D26C-43A7-9F7F-162A9E9E5235}" destId="{EE36D5F3-E400-4F57-A491-CA6F6D56E393}" srcOrd="1" destOrd="0" presId="urn:microsoft.com/office/officeart/2005/8/layout/hierarchy1"/>
    <dgm:cxn modelId="{A7869339-D692-47F8-B999-E8BD70524D7A}" type="presParOf" srcId="{1C3F4A52-5C06-4FC7-AA7A-A41CC9279651}" destId="{CF2CCCEC-BE44-40A3-8C71-D57DFC616F6F}" srcOrd="2" destOrd="0" presId="urn:microsoft.com/office/officeart/2005/8/layout/hierarchy1"/>
    <dgm:cxn modelId="{7BB1A5A3-680B-4516-95C0-79FCEA675E96}" type="presParOf" srcId="{1C3F4A52-5C06-4FC7-AA7A-A41CC9279651}" destId="{95D058F8-30FF-4F7B-AA3E-FD21090B7CF9}" srcOrd="3" destOrd="0" presId="urn:microsoft.com/office/officeart/2005/8/layout/hierarchy1"/>
    <dgm:cxn modelId="{7ADD0408-5C92-4776-B463-822C1E3B859F}" type="presParOf" srcId="{95D058F8-30FF-4F7B-AA3E-FD21090B7CF9}" destId="{9C51B2AF-3903-48A7-8B7F-D9F71DA09992}" srcOrd="0" destOrd="0" presId="urn:microsoft.com/office/officeart/2005/8/layout/hierarchy1"/>
    <dgm:cxn modelId="{250E76B1-5B5E-4824-80EC-9F27352023A3}" type="presParOf" srcId="{9C51B2AF-3903-48A7-8B7F-D9F71DA09992}" destId="{1D60FB38-AA38-4940-B0E8-DE2863720DDB}" srcOrd="0" destOrd="0" presId="urn:microsoft.com/office/officeart/2005/8/layout/hierarchy1"/>
    <dgm:cxn modelId="{D4E611D6-53F8-4834-A57E-EFFF8EB592FC}" type="presParOf" srcId="{9C51B2AF-3903-48A7-8B7F-D9F71DA09992}" destId="{61EEC796-E388-4971-A14C-FCECCD0CF0F9}" srcOrd="1" destOrd="0" presId="urn:microsoft.com/office/officeart/2005/8/layout/hierarchy1"/>
    <dgm:cxn modelId="{B8FE955B-642F-4D1F-92EF-B79A750D877B}" type="presParOf" srcId="{95D058F8-30FF-4F7B-AA3E-FD21090B7CF9}" destId="{044E7772-95AD-42A9-A494-97788A417FE5}" srcOrd="1" destOrd="0" presId="urn:microsoft.com/office/officeart/2005/8/layout/hierarchy1"/>
    <dgm:cxn modelId="{D590D9F9-E367-490C-99C7-363714F67C79}" type="presParOf" srcId="{1C3F4A52-5C06-4FC7-AA7A-A41CC9279651}" destId="{F3EF53F1-E08D-4F37-852D-5A7D4D38A91A}" srcOrd="4" destOrd="0" presId="urn:microsoft.com/office/officeart/2005/8/layout/hierarchy1"/>
    <dgm:cxn modelId="{410EB10E-C206-4F9B-8CB9-5CFE0AA02F4F}" type="presParOf" srcId="{1C3F4A52-5C06-4FC7-AA7A-A41CC9279651}" destId="{0DD89401-02EE-4757-8D59-AD9B7396CA0B}" srcOrd="5" destOrd="0" presId="urn:microsoft.com/office/officeart/2005/8/layout/hierarchy1"/>
    <dgm:cxn modelId="{5ED3A058-BB4E-438B-ADBD-C9F7F84CB180}" type="presParOf" srcId="{0DD89401-02EE-4757-8D59-AD9B7396CA0B}" destId="{0701982F-70DE-466B-8F87-351284D694AB}" srcOrd="0" destOrd="0" presId="urn:microsoft.com/office/officeart/2005/8/layout/hierarchy1"/>
    <dgm:cxn modelId="{997D0B78-2F37-4986-B6C4-ABF11F60BA76}" type="presParOf" srcId="{0701982F-70DE-466B-8F87-351284D694AB}" destId="{20A1E1FA-E854-4177-A6CD-A02BFA3F64AE}" srcOrd="0" destOrd="0" presId="urn:microsoft.com/office/officeart/2005/8/layout/hierarchy1"/>
    <dgm:cxn modelId="{12E913E8-6903-425C-812A-72E38248C966}" type="presParOf" srcId="{0701982F-70DE-466B-8F87-351284D694AB}" destId="{9FB1394D-CA2D-410D-BC53-14139AC2FE2C}" srcOrd="1" destOrd="0" presId="urn:microsoft.com/office/officeart/2005/8/layout/hierarchy1"/>
    <dgm:cxn modelId="{2B8E11EC-8F1E-4334-85A2-E2C77276FE7A}" type="presParOf" srcId="{0DD89401-02EE-4757-8D59-AD9B7396CA0B}" destId="{1E30B891-1368-41AC-A928-3C57974935B6}" srcOrd="1" destOrd="0" presId="urn:microsoft.com/office/officeart/2005/8/layout/hierarchy1"/>
    <dgm:cxn modelId="{D8CEE26A-C0E8-4E05-9E8C-91B01D84049A}" type="presParOf" srcId="{9E97B498-9BCA-4258-971E-301ADB38619D}" destId="{C38CD36C-7A52-4F20-9496-C4003F5DCFC3}" srcOrd="2" destOrd="0" presId="urn:microsoft.com/office/officeart/2005/8/layout/hierarchy1"/>
    <dgm:cxn modelId="{15A929D4-659F-4602-8670-61BED56CA473}" type="presParOf" srcId="{9E97B498-9BCA-4258-971E-301ADB38619D}" destId="{98D590EB-9CCA-4BA7-B234-56AA3F5C1F15}" srcOrd="3" destOrd="0" presId="urn:microsoft.com/office/officeart/2005/8/layout/hierarchy1"/>
    <dgm:cxn modelId="{49643CE6-3364-4CC2-A941-9958096D1F88}" type="presParOf" srcId="{98D590EB-9CCA-4BA7-B234-56AA3F5C1F15}" destId="{456086E8-50D4-4675-BB9D-4D0B8C57D87A}" srcOrd="0" destOrd="0" presId="urn:microsoft.com/office/officeart/2005/8/layout/hierarchy1"/>
    <dgm:cxn modelId="{48853FD7-A275-48EF-B985-26A96D909B25}" type="presParOf" srcId="{456086E8-50D4-4675-BB9D-4D0B8C57D87A}" destId="{350F2298-7143-4039-80F7-85446C110F72}" srcOrd="0" destOrd="0" presId="urn:microsoft.com/office/officeart/2005/8/layout/hierarchy1"/>
    <dgm:cxn modelId="{7DA74626-1E62-44C5-863F-0EF11E9F97E0}" type="presParOf" srcId="{456086E8-50D4-4675-BB9D-4D0B8C57D87A}" destId="{50AFA943-B431-45B6-A5A4-62A0B6918A61}" srcOrd="1" destOrd="0" presId="urn:microsoft.com/office/officeart/2005/8/layout/hierarchy1"/>
    <dgm:cxn modelId="{B1EF6237-C5ED-4116-9916-374BC629317D}" type="presParOf" srcId="{98D590EB-9CCA-4BA7-B234-56AA3F5C1F15}" destId="{C6CA0272-D65D-41F4-8654-57C0EDEFBCD6}" srcOrd="1" destOrd="0" presId="urn:microsoft.com/office/officeart/2005/8/layout/hierarchy1"/>
    <dgm:cxn modelId="{7E441226-8C87-484F-A821-81E9F9C22E3F}" type="presParOf" srcId="{C6CA0272-D65D-41F4-8654-57C0EDEFBCD6}" destId="{FDA5A07E-34D3-447F-84E2-B768C8E4AE8E}" srcOrd="0" destOrd="0" presId="urn:microsoft.com/office/officeart/2005/8/layout/hierarchy1"/>
    <dgm:cxn modelId="{35E4750A-A633-4FFF-B069-6E8549703BA7}" type="presParOf" srcId="{C6CA0272-D65D-41F4-8654-57C0EDEFBCD6}" destId="{307D35AA-B801-44A0-B5F9-2B301BA39B2B}" srcOrd="1" destOrd="0" presId="urn:microsoft.com/office/officeart/2005/8/layout/hierarchy1"/>
    <dgm:cxn modelId="{8A9F3BEC-362B-4945-A10C-E5AE2D8E2F7E}" type="presParOf" srcId="{307D35AA-B801-44A0-B5F9-2B301BA39B2B}" destId="{8D681FC4-16BD-4C2B-B05E-6BF1C4C94845}" srcOrd="0" destOrd="0" presId="urn:microsoft.com/office/officeart/2005/8/layout/hierarchy1"/>
    <dgm:cxn modelId="{5901416E-2E31-40F0-B8E1-75EAD32787B6}" type="presParOf" srcId="{8D681FC4-16BD-4C2B-B05E-6BF1C4C94845}" destId="{58653E34-1818-4061-A60F-4968B660B6E9}" srcOrd="0" destOrd="0" presId="urn:microsoft.com/office/officeart/2005/8/layout/hierarchy1"/>
    <dgm:cxn modelId="{370110B4-AF1B-4939-8B68-24B8B03A0CBD}" type="presParOf" srcId="{8D681FC4-16BD-4C2B-B05E-6BF1C4C94845}" destId="{8AE9BA30-AD7A-4154-8D4D-C14BB674A837}" srcOrd="1" destOrd="0" presId="urn:microsoft.com/office/officeart/2005/8/layout/hierarchy1"/>
    <dgm:cxn modelId="{CF342388-9BEF-43CD-B6A3-40867442007B}" type="presParOf" srcId="{307D35AA-B801-44A0-B5F9-2B301BA39B2B}" destId="{F944292B-4F1F-4908-A52A-54FE0D67E1F7}" srcOrd="1" destOrd="0" presId="urn:microsoft.com/office/officeart/2005/8/layout/hierarchy1"/>
    <dgm:cxn modelId="{CE71F92F-FDAD-4550-8FF1-0458B845E157}" type="presParOf" srcId="{C6CA0272-D65D-41F4-8654-57C0EDEFBCD6}" destId="{947351E3-79B3-49F1-84DB-2217A23DB1AC}" srcOrd="2" destOrd="0" presId="urn:microsoft.com/office/officeart/2005/8/layout/hierarchy1"/>
    <dgm:cxn modelId="{804A92AC-84C9-47C9-8CA8-2D32FA9A47DC}" type="presParOf" srcId="{C6CA0272-D65D-41F4-8654-57C0EDEFBCD6}" destId="{80AFD1E4-E34C-4CC8-837F-8047ADDD632F}" srcOrd="3" destOrd="0" presId="urn:microsoft.com/office/officeart/2005/8/layout/hierarchy1"/>
    <dgm:cxn modelId="{A0FDE641-590D-43C2-8B8E-CBF47F245AB9}" type="presParOf" srcId="{80AFD1E4-E34C-4CC8-837F-8047ADDD632F}" destId="{B1247FF8-2F4C-470E-A8F5-6739571FCBEC}" srcOrd="0" destOrd="0" presId="urn:microsoft.com/office/officeart/2005/8/layout/hierarchy1"/>
    <dgm:cxn modelId="{3901C2E1-186B-4AA1-A6BD-F49FE734643A}" type="presParOf" srcId="{B1247FF8-2F4C-470E-A8F5-6739571FCBEC}" destId="{DACD459D-1028-4D47-BD31-DE72DDDB2470}" srcOrd="0" destOrd="0" presId="urn:microsoft.com/office/officeart/2005/8/layout/hierarchy1"/>
    <dgm:cxn modelId="{86E36055-B4E5-4A3D-A0BB-37F32C3546C1}" type="presParOf" srcId="{B1247FF8-2F4C-470E-A8F5-6739571FCBEC}" destId="{7350EFD3-A2BE-4110-9F02-D067A45E8785}" srcOrd="1" destOrd="0" presId="urn:microsoft.com/office/officeart/2005/8/layout/hierarchy1"/>
    <dgm:cxn modelId="{B06A2D03-A129-4E81-9BE9-D12535BB623D}" type="presParOf" srcId="{80AFD1E4-E34C-4CC8-837F-8047ADDD632F}" destId="{E754D77B-2380-4A1B-B185-C03107D3331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C0AD2-BD1F-4C0C-9519-DACD590DAA49}">
      <dsp:nvSpPr>
        <dsp:cNvPr id="0" name=""/>
        <dsp:cNvSpPr/>
      </dsp:nvSpPr>
      <dsp:spPr>
        <a:xfrm>
          <a:off x="227836" y="278"/>
          <a:ext cx="1175830" cy="7054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Movimiento lineal y rotativo</a:t>
          </a:r>
          <a:endParaRPr lang="es-EC" sz="1400" kern="1200" dirty="0"/>
        </a:p>
      </dsp:txBody>
      <dsp:txXfrm>
        <a:off x="227836" y="278"/>
        <a:ext cx="1175830" cy="705498"/>
      </dsp:txXfrm>
    </dsp:sp>
    <dsp:sp modelId="{47067FB3-3B05-4552-B04B-4B238C774B53}">
      <dsp:nvSpPr>
        <dsp:cNvPr id="0" name=""/>
        <dsp:cNvSpPr/>
      </dsp:nvSpPr>
      <dsp:spPr>
        <a:xfrm>
          <a:off x="227836" y="823359"/>
          <a:ext cx="1175830" cy="7054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Limpieza</a:t>
          </a:r>
          <a:endParaRPr lang="es-EC" sz="1400" kern="1200" dirty="0"/>
        </a:p>
      </dsp:txBody>
      <dsp:txXfrm>
        <a:off x="227836" y="823359"/>
        <a:ext cx="1175830" cy="705498"/>
      </dsp:txXfrm>
    </dsp:sp>
    <dsp:sp modelId="{9A4EAAAA-FC29-45A1-A33B-4C4E86AFE8A6}">
      <dsp:nvSpPr>
        <dsp:cNvPr id="0" name=""/>
        <dsp:cNvSpPr/>
      </dsp:nvSpPr>
      <dsp:spPr>
        <a:xfrm>
          <a:off x="227836" y="1646440"/>
          <a:ext cx="1175830" cy="7054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Bombeo</a:t>
          </a:r>
          <a:endParaRPr lang="es-EC" sz="1400" kern="1200" dirty="0"/>
        </a:p>
      </dsp:txBody>
      <dsp:txXfrm>
        <a:off x="227836" y="1646440"/>
        <a:ext cx="1175830" cy="705498"/>
      </dsp:txXfrm>
    </dsp:sp>
    <dsp:sp modelId="{3FB8C5EB-968F-4E15-9BEA-943DD5085DF7}">
      <dsp:nvSpPr>
        <dsp:cNvPr id="0" name=""/>
        <dsp:cNvSpPr/>
      </dsp:nvSpPr>
      <dsp:spPr>
        <a:xfrm>
          <a:off x="227836" y="2469522"/>
          <a:ext cx="1175830" cy="7054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Agitación</a:t>
          </a:r>
          <a:endParaRPr lang="es-EC" sz="1400" kern="1200" dirty="0"/>
        </a:p>
      </dsp:txBody>
      <dsp:txXfrm>
        <a:off x="227836" y="2469522"/>
        <a:ext cx="1175830" cy="705498"/>
      </dsp:txXfrm>
    </dsp:sp>
    <dsp:sp modelId="{1659C30C-5D71-4C34-A640-8FAF0BB74884}">
      <dsp:nvSpPr>
        <dsp:cNvPr id="0" name=""/>
        <dsp:cNvSpPr/>
      </dsp:nvSpPr>
      <dsp:spPr>
        <a:xfrm>
          <a:off x="227836" y="3292603"/>
          <a:ext cx="1175830" cy="70549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Transporte</a:t>
          </a:r>
          <a:endParaRPr lang="es-EC" sz="1400" kern="1200" dirty="0"/>
        </a:p>
      </dsp:txBody>
      <dsp:txXfrm>
        <a:off x="227836" y="3292603"/>
        <a:ext cx="1175830" cy="705498"/>
      </dsp:txXfrm>
    </dsp:sp>
    <dsp:sp modelId="{7B5793A5-66C0-44F7-ADA5-6A26C73BBD4B}">
      <dsp:nvSpPr>
        <dsp:cNvPr id="0" name=""/>
        <dsp:cNvSpPr/>
      </dsp:nvSpPr>
      <dsp:spPr>
        <a:xfrm>
          <a:off x="227836" y="4115684"/>
          <a:ext cx="1175830" cy="7054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Control</a:t>
          </a:r>
          <a:endParaRPr lang="es-EC" sz="1400" kern="1200" dirty="0"/>
        </a:p>
      </dsp:txBody>
      <dsp:txXfrm>
        <a:off x="227836" y="4115684"/>
        <a:ext cx="1175830" cy="705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DABDA-AF7E-4AA1-AD5A-C8DC70ED447C}">
      <dsp:nvSpPr>
        <dsp:cNvPr id="0" name=""/>
        <dsp:cNvSpPr/>
      </dsp:nvSpPr>
      <dsp:spPr>
        <a:xfrm>
          <a:off x="1869327" y="0"/>
          <a:ext cx="1710910" cy="950505"/>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Desventajas</a:t>
          </a:r>
          <a:endParaRPr lang="es-EC" sz="2300" kern="1200" dirty="0"/>
        </a:p>
      </dsp:txBody>
      <dsp:txXfrm>
        <a:off x="1897166" y="27839"/>
        <a:ext cx="1655232" cy="894827"/>
      </dsp:txXfrm>
    </dsp:sp>
    <dsp:sp modelId="{B2EB21B0-4872-4C23-8621-AA39859E6E5F}">
      <dsp:nvSpPr>
        <dsp:cNvPr id="0" name=""/>
        <dsp:cNvSpPr/>
      </dsp:nvSpPr>
      <dsp:spPr>
        <a:xfrm>
          <a:off x="4340642" y="0"/>
          <a:ext cx="1710910" cy="950505"/>
        </a:xfrm>
        <a:prstGeom prst="roundRect">
          <a:avLst>
            <a:gd name="adj" fmla="val 10000"/>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Ventajas</a:t>
          </a:r>
          <a:endParaRPr lang="es-EC" sz="2300" kern="1200" dirty="0"/>
        </a:p>
      </dsp:txBody>
      <dsp:txXfrm>
        <a:off x="4368481" y="27839"/>
        <a:ext cx="1655232" cy="894827"/>
      </dsp:txXfrm>
    </dsp:sp>
    <dsp:sp modelId="{7A97D875-EA5E-49F3-ADCE-21549A72B1B1}">
      <dsp:nvSpPr>
        <dsp:cNvPr id="0" name=""/>
        <dsp:cNvSpPr/>
      </dsp:nvSpPr>
      <dsp:spPr>
        <a:xfrm>
          <a:off x="3604000" y="4039648"/>
          <a:ext cx="712879" cy="712879"/>
        </a:xfrm>
        <a:prstGeom prst="triangle">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sp>
    <dsp:sp modelId="{9FCE5734-6246-4A46-93CB-C3518D3CB144}">
      <dsp:nvSpPr>
        <dsp:cNvPr id="0" name=""/>
        <dsp:cNvSpPr/>
      </dsp:nvSpPr>
      <dsp:spPr>
        <a:xfrm rot="240000">
          <a:off x="1821149" y="3734172"/>
          <a:ext cx="4278581" cy="299187"/>
        </a:xfrm>
        <a:prstGeom prst="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sp>
    <dsp:sp modelId="{70CC506C-2A8A-41B6-9C0E-F460CAA51FA2}">
      <dsp:nvSpPr>
        <dsp:cNvPr id="0" name=""/>
        <dsp:cNvSpPr/>
      </dsp:nvSpPr>
      <dsp:spPr>
        <a:xfrm rot="240000">
          <a:off x="4394669" y="3195174"/>
          <a:ext cx="1697906" cy="5863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No hay combustión con temperatura</a:t>
          </a:r>
          <a:endParaRPr lang="es-EC" sz="1400" kern="1200" dirty="0"/>
        </a:p>
      </dsp:txBody>
      <dsp:txXfrm>
        <a:off x="4423293" y="3223798"/>
        <a:ext cx="1640658" cy="529114"/>
      </dsp:txXfrm>
    </dsp:sp>
    <dsp:sp modelId="{5C2773E1-8C9E-4151-9637-1AD8F2831CEC}">
      <dsp:nvSpPr>
        <dsp:cNvPr id="0" name=""/>
        <dsp:cNvSpPr/>
      </dsp:nvSpPr>
      <dsp:spPr>
        <a:xfrm rot="240000">
          <a:off x="4442194" y="2567840"/>
          <a:ext cx="1697906" cy="586362"/>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Limpieza de instalaciones</a:t>
          </a:r>
          <a:endParaRPr lang="es-EC" sz="1400" kern="1200" dirty="0"/>
        </a:p>
      </dsp:txBody>
      <dsp:txXfrm>
        <a:off x="4470818" y="2596464"/>
        <a:ext cx="1640658" cy="529114"/>
      </dsp:txXfrm>
    </dsp:sp>
    <dsp:sp modelId="{2F4408B7-CAD3-4DD6-BB2B-FB9D9D958132}">
      <dsp:nvSpPr>
        <dsp:cNvPr id="0" name=""/>
        <dsp:cNvSpPr/>
      </dsp:nvSpPr>
      <dsp:spPr>
        <a:xfrm rot="240000">
          <a:off x="4489720" y="1940506"/>
          <a:ext cx="1697906" cy="586362"/>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Fácil transporte y almacenaje</a:t>
          </a:r>
          <a:endParaRPr lang="es-EC" sz="1400" kern="1200" dirty="0"/>
        </a:p>
      </dsp:txBody>
      <dsp:txXfrm>
        <a:off x="4518344" y="1969130"/>
        <a:ext cx="1640658" cy="529114"/>
      </dsp:txXfrm>
    </dsp:sp>
    <dsp:sp modelId="{9938D127-82AD-443A-AB77-B75DCEC81A35}">
      <dsp:nvSpPr>
        <dsp:cNvPr id="0" name=""/>
        <dsp:cNvSpPr/>
      </dsp:nvSpPr>
      <dsp:spPr>
        <a:xfrm rot="240000">
          <a:off x="4537245" y="1313173"/>
          <a:ext cx="1697906" cy="586362"/>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Abundancia</a:t>
          </a:r>
          <a:endParaRPr lang="es-EC" sz="1400" kern="1200" dirty="0"/>
        </a:p>
      </dsp:txBody>
      <dsp:txXfrm>
        <a:off x="4565869" y="1341797"/>
        <a:ext cx="1640658" cy="529114"/>
      </dsp:txXfrm>
    </dsp:sp>
    <dsp:sp modelId="{01BD1082-9E59-45ED-A848-638CD00AE65D}">
      <dsp:nvSpPr>
        <dsp:cNvPr id="0" name=""/>
        <dsp:cNvSpPr/>
      </dsp:nvSpPr>
      <dsp:spPr>
        <a:xfrm rot="240000">
          <a:off x="1923354" y="3024083"/>
          <a:ext cx="1697906" cy="586362"/>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Riesgo de fugas</a:t>
          </a:r>
          <a:endParaRPr lang="es-EC" sz="1400" kern="1200" dirty="0"/>
        </a:p>
      </dsp:txBody>
      <dsp:txXfrm>
        <a:off x="1951978" y="3052707"/>
        <a:ext cx="1640658" cy="529114"/>
      </dsp:txXfrm>
    </dsp:sp>
    <dsp:sp modelId="{6C1901A2-B21D-4503-B945-37FC8B711BFD}">
      <dsp:nvSpPr>
        <dsp:cNvPr id="0" name=""/>
        <dsp:cNvSpPr/>
      </dsp:nvSpPr>
      <dsp:spPr>
        <a:xfrm rot="240000">
          <a:off x="1970880" y="2396749"/>
          <a:ext cx="1697906" cy="58636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Velocidades inestables </a:t>
          </a:r>
          <a:endParaRPr lang="es-EC" sz="1400" kern="1200" dirty="0"/>
        </a:p>
      </dsp:txBody>
      <dsp:txXfrm>
        <a:off x="1999504" y="2425373"/>
        <a:ext cx="1640658" cy="529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F5236-D8F5-41C7-86C1-5424DD040AD5}">
      <dsp:nvSpPr>
        <dsp:cNvPr id="0" name=""/>
        <dsp:cNvSpPr/>
      </dsp:nvSpPr>
      <dsp:spPr>
        <a:xfrm>
          <a:off x="0" y="598469"/>
          <a:ext cx="3510892" cy="219430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99DE84-B945-499F-83F1-0EF34C1FC641}">
      <dsp:nvSpPr>
        <dsp:cNvPr id="0" name=""/>
        <dsp:cNvSpPr/>
      </dsp:nvSpPr>
      <dsp:spPr>
        <a:xfrm>
          <a:off x="414718" y="2184200"/>
          <a:ext cx="122881" cy="1228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AF5616-07FD-43AD-94D5-BCE49827FB01}">
      <dsp:nvSpPr>
        <dsp:cNvPr id="0" name=""/>
        <dsp:cNvSpPr/>
      </dsp:nvSpPr>
      <dsp:spPr>
        <a:xfrm>
          <a:off x="539130" y="2225676"/>
          <a:ext cx="1141039" cy="936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112" tIns="0" rIns="0" bIns="0" numCol="1" spcCol="1270" anchor="t" anchorCtr="0">
          <a:noAutofit/>
        </a:bodyPr>
        <a:lstStyle/>
        <a:p>
          <a:pPr lvl="0" algn="l" defTabSz="977900">
            <a:lnSpc>
              <a:spcPct val="90000"/>
            </a:lnSpc>
            <a:spcBef>
              <a:spcPct val="0"/>
            </a:spcBef>
            <a:spcAft>
              <a:spcPct val="35000"/>
            </a:spcAft>
          </a:pPr>
          <a:r>
            <a:rPr lang="es-EC" sz="2200" kern="1200" dirty="0" smtClean="0"/>
            <a:t>Aire seco</a:t>
          </a:r>
          <a:endParaRPr lang="es-EC" sz="2200" kern="1200" dirty="0"/>
        </a:p>
      </dsp:txBody>
      <dsp:txXfrm>
        <a:off x="539130" y="2225676"/>
        <a:ext cx="1141039" cy="936969"/>
      </dsp:txXfrm>
    </dsp:sp>
    <dsp:sp modelId="{7D62BFA1-BCBB-4F57-AD53-4337888EBEFB}">
      <dsp:nvSpPr>
        <dsp:cNvPr id="0" name=""/>
        <dsp:cNvSpPr/>
      </dsp:nvSpPr>
      <dsp:spPr>
        <a:xfrm>
          <a:off x="2654198" y="1064460"/>
          <a:ext cx="210653" cy="2106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51C627-F194-46C5-B44A-A324374CE5C0}">
      <dsp:nvSpPr>
        <dsp:cNvPr id="0" name=""/>
        <dsp:cNvSpPr/>
      </dsp:nvSpPr>
      <dsp:spPr>
        <a:xfrm>
          <a:off x="2369852" y="1396231"/>
          <a:ext cx="1141039" cy="145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621" tIns="0" rIns="0" bIns="0" numCol="1" spcCol="1270" anchor="t" anchorCtr="0">
          <a:noAutofit/>
        </a:bodyPr>
        <a:lstStyle/>
        <a:p>
          <a:pPr lvl="0" algn="l" defTabSz="977900">
            <a:lnSpc>
              <a:spcPct val="90000"/>
            </a:lnSpc>
            <a:spcBef>
              <a:spcPct val="0"/>
            </a:spcBef>
            <a:spcAft>
              <a:spcPct val="35000"/>
            </a:spcAft>
          </a:pPr>
          <a:r>
            <a:rPr lang="es-EC" sz="2200" kern="1200" dirty="0" smtClean="0"/>
            <a:t>Aire saturado</a:t>
          </a:r>
          <a:endParaRPr lang="es-EC" sz="2200" kern="1200" dirty="0"/>
        </a:p>
      </dsp:txBody>
      <dsp:txXfrm>
        <a:off x="2369852" y="1396231"/>
        <a:ext cx="1141039" cy="1452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351E3-79B3-49F1-84DB-2217A23DB1AC}">
      <dsp:nvSpPr>
        <dsp:cNvPr id="0" name=""/>
        <dsp:cNvSpPr/>
      </dsp:nvSpPr>
      <dsp:spPr>
        <a:xfrm>
          <a:off x="4256734" y="2612977"/>
          <a:ext cx="527067" cy="250836"/>
        </a:xfrm>
        <a:custGeom>
          <a:avLst/>
          <a:gdLst/>
          <a:ahLst/>
          <a:cxnLst/>
          <a:rect l="0" t="0" r="0" b="0"/>
          <a:pathLst>
            <a:path>
              <a:moveTo>
                <a:pt x="0" y="0"/>
              </a:moveTo>
              <a:lnTo>
                <a:pt x="0" y="170937"/>
              </a:lnTo>
              <a:lnTo>
                <a:pt x="527067" y="170937"/>
              </a:lnTo>
              <a:lnTo>
                <a:pt x="527067" y="25083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A5A07E-34D3-447F-84E2-B768C8E4AE8E}">
      <dsp:nvSpPr>
        <dsp:cNvPr id="0" name=""/>
        <dsp:cNvSpPr/>
      </dsp:nvSpPr>
      <dsp:spPr>
        <a:xfrm>
          <a:off x="3659276" y="2612977"/>
          <a:ext cx="597458" cy="250836"/>
        </a:xfrm>
        <a:custGeom>
          <a:avLst/>
          <a:gdLst/>
          <a:ahLst/>
          <a:cxnLst/>
          <a:rect l="0" t="0" r="0" b="0"/>
          <a:pathLst>
            <a:path>
              <a:moveTo>
                <a:pt x="597458" y="0"/>
              </a:moveTo>
              <a:lnTo>
                <a:pt x="597458" y="170937"/>
              </a:lnTo>
              <a:lnTo>
                <a:pt x="0" y="170937"/>
              </a:lnTo>
              <a:lnTo>
                <a:pt x="0" y="25083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CD36C-7A52-4F20-9496-C4003F5DCFC3}">
      <dsp:nvSpPr>
        <dsp:cNvPr id="0" name=""/>
        <dsp:cNvSpPr/>
      </dsp:nvSpPr>
      <dsp:spPr>
        <a:xfrm>
          <a:off x="3440908" y="1814470"/>
          <a:ext cx="815826" cy="250836"/>
        </a:xfrm>
        <a:custGeom>
          <a:avLst/>
          <a:gdLst/>
          <a:ahLst/>
          <a:cxnLst/>
          <a:rect l="0" t="0" r="0" b="0"/>
          <a:pathLst>
            <a:path>
              <a:moveTo>
                <a:pt x="0" y="0"/>
              </a:moveTo>
              <a:lnTo>
                <a:pt x="0" y="170937"/>
              </a:lnTo>
              <a:lnTo>
                <a:pt x="815826" y="170937"/>
              </a:lnTo>
              <a:lnTo>
                <a:pt x="815826" y="2508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EF53F1-E08D-4F37-852D-5A7D4D38A91A}">
      <dsp:nvSpPr>
        <dsp:cNvPr id="0" name=""/>
        <dsp:cNvSpPr/>
      </dsp:nvSpPr>
      <dsp:spPr>
        <a:xfrm>
          <a:off x="2615111" y="4301450"/>
          <a:ext cx="1165855" cy="250836"/>
        </a:xfrm>
        <a:custGeom>
          <a:avLst/>
          <a:gdLst/>
          <a:ahLst/>
          <a:cxnLst/>
          <a:rect l="0" t="0" r="0" b="0"/>
          <a:pathLst>
            <a:path>
              <a:moveTo>
                <a:pt x="0" y="0"/>
              </a:moveTo>
              <a:lnTo>
                <a:pt x="0" y="170937"/>
              </a:lnTo>
              <a:lnTo>
                <a:pt x="1165855" y="170937"/>
              </a:lnTo>
              <a:lnTo>
                <a:pt x="1165855" y="25083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CCCEC-BE44-40A3-8C71-D57DFC616F6F}">
      <dsp:nvSpPr>
        <dsp:cNvPr id="0" name=""/>
        <dsp:cNvSpPr/>
      </dsp:nvSpPr>
      <dsp:spPr>
        <a:xfrm>
          <a:off x="2615111" y="4301450"/>
          <a:ext cx="104958" cy="250836"/>
        </a:xfrm>
        <a:custGeom>
          <a:avLst/>
          <a:gdLst/>
          <a:ahLst/>
          <a:cxnLst/>
          <a:rect l="0" t="0" r="0" b="0"/>
          <a:pathLst>
            <a:path>
              <a:moveTo>
                <a:pt x="0" y="0"/>
              </a:moveTo>
              <a:lnTo>
                <a:pt x="0" y="170937"/>
              </a:lnTo>
              <a:lnTo>
                <a:pt x="104958" y="170937"/>
              </a:lnTo>
              <a:lnTo>
                <a:pt x="104958" y="25083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FBCEE-7120-4608-AA27-7DD961DCA2FF}">
      <dsp:nvSpPr>
        <dsp:cNvPr id="0" name=""/>
        <dsp:cNvSpPr/>
      </dsp:nvSpPr>
      <dsp:spPr>
        <a:xfrm>
          <a:off x="1554214" y="4301450"/>
          <a:ext cx="1060896" cy="250836"/>
        </a:xfrm>
        <a:custGeom>
          <a:avLst/>
          <a:gdLst/>
          <a:ahLst/>
          <a:cxnLst/>
          <a:rect l="0" t="0" r="0" b="0"/>
          <a:pathLst>
            <a:path>
              <a:moveTo>
                <a:pt x="1060896" y="0"/>
              </a:moveTo>
              <a:lnTo>
                <a:pt x="1060896" y="170937"/>
              </a:lnTo>
              <a:lnTo>
                <a:pt x="0" y="170937"/>
              </a:lnTo>
              <a:lnTo>
                <a:pt x="0" y="25083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3F629-E6E5-432B-9892-C2764D09C231}">
      <dsp:nvSpPr>
        <dsp:cNvPr id="0" name=""/>
        <dsp:cNvSpPr/>
      </dsp:nvSpPr>
      <dsp:spPr>
        <a:xfrm>
          <a:off x="2569391" y="3159701"/>
          <a:ext cx="91440" cy="250836"/>
        </a:xfrm>
        <a:custGeom>
          <a:avLst/>
          <a:gdLst/>
          <a:ahLst/>
          <a:cxnLst/>
          <a:rect l="0" t="0" r="0" b="0"/>
          <a:pathLst>
            <a:path>
              <a:moveTo>
                <a:pt x="45720" y="0"/>
              </a:moveTo>
              <a:lnTo>
                <a:pt x="45720" y="25083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CD4F56-D9E2-4A60-8488-7B4D46790BC8}">
      <dsp:nvSpPr>
        <dsp:cNvPr id="0" name=""/>
        <dsp:cNvSpPr/>
      </dsp:nvSpPr>
      <dsp:spPr>
        <a:xfrm>
          <a:off x="2615111" y="1814470"/>
          <a:ext cx="825796" cy="250836"/>
        </a:xfrm>
        <a:custGeom>
          <a:avLst/>
          <a:gdLst/>
          <a:ahLst/>
          <a:cxnLst/>
          <a:rect l="0" t="0" r="0" b="0"/>
          <a:pathLst>
            <a:path>
              <a:moveTo>
                <a:pt x="825796" y="0"/>
              </a:moveTo>
              <a:lnTo>
                <a:pt x="825796" y="170937"/>
              </a:lnTo>
              <a:lnTo>
                <a:pt x="0" y="170937"/>
              </a:lnTo>
              <a:lnTo>
                <a:pt x="0" y="2508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4E746D-B365-46A9-BCE9-CAB00871B52B}">
      <dsp:nvSpPr>
        <dsp:cNvPr id="0" name=""/>
        <dsp:cNvSpPr/>
      </dsp:nvSpPr>
      <dsp:spPr>
        <a:xfrm>
          <a:off x="2179463" y="898597"/>
          <a:ext cx="1261444" cy="250836"/>
        </a:xfrm>
        <a:custGeom>
          <a:avLst/>
          <a:gdLst/>
          <a:ahLst/>
          <a:cxnLst/>
          <a:rect l="0" t="0" r="0" b="0"/>
          <a:pathLst>
            <a:path>
              <a:moveTo>
                <a:pt x="0" y="0"/>
              </a:moveTo>
              <a:lnTo>
                <a:pt x="0" y="170937"/>
              </a:lnTo>
              <a:lnTo>
                <a:pt x="1261444" y="170937"/>
              </a:lnTo>
              <a:lnTo>
                <a:pt x="1261444" y="2508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ECF33-E67F-4C00-84F8-58B48F2FA1D5}">
      <dsp:nvSpPr>
        <dsp:cNvPr id="0" name=""/>
        <dsp:cNvSpPr/>
      </dsp:nvSpPr>
      <dsp:spPr>
        <a:xfrm>
          <a:off x="1002653" y="1697104"/>
          <a:ext cx="527067" cy="250836"/>
        </a:xfrm>
        <a:custGeom>
          <a:avLst/>
          <a:gdLst/>
          <a:ahLst/>
          <a:cxnLst/>
          <a:rect l="0" t="0" r="0" b="0"/>
          <a:pathLst>
            <a:path>
              <a:moveTo>
                <a:pt x="0" y="0"/>
              </a:moveTo>
              <a:lnTo>
                <a:pt x="0" y="170937"/>
              </a:lnTo>
              <a:lnTo>
                <a:pt x="527067" y="170937"/>
              </a:lnTo>
              <a:lnTo>
                <a:pt x="527067" y="2508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34999-8950-4B1E-AEB0-C30F2D8AF723}">
      <dsp:nvSpPr>
        <dsp:cNvPr id="0" name=""/>
        <dsp:cNvSpPr/>
      </dsp:nvSpPr>
      <dsp:spPr>
        <a:xfrm>
          <a:off x="434359" y="1697104"/>
          <a:ext cx="568293" cy="250836"/>
        </a:xfrm>
        <a:custGeom>
          <a:avLst/>
          <a:gdLst/>
          <a:ahLst/>
          <a:cxnLst/>
          <a:rect l="0" t="0" r="0" b="0"/>
          <a:pathLst>
            <a:path>
              <a:moveTo>
                <a:pt x="568293" y="0"/>
              </a:moveTo>
              <a:lnTo>
                <a:pt x="568293" y="170937"/>
              </a:lnTo>
              <a:lnTo>
                <a:pt x="0" y="170937"/>
              </a:lnTo>
              <a:lnTo>
                <a:pt x="0" y="2508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DBE42-89C2-41CD-9B9A-D645DD7D7A46}">
      <dsp:nvSpPr>
        <dsp:cNvPr id="0" name=""/>
        <dsp:cNvSpPr/>
      </dsp:nvSpPr>
      <dsp:spPr>
        <a:xfrm>
          <a:off x="1002653" y="898597"/>
          <a:ext cx="1176810" cy="250836"/>
        </a:xfrm>
        <a:custGeom>
          <a:avLst/>
          <a:gdLst/>
          <a:ahLst/>
          <a:cxnLst/>
          <a:rect l="0" t="0" r="0" b="0"/>
          <a:pathLst>
            <a:path>
              <a:moveTo>
                <a:pt x="1176810" y="0"/>
              </a:moveTo>
              <a:lnTo>
                <a:pt x="1176810" y="170937"/>
              </a:lnTo>
              <a:lnTo>
                <a:pt x="0" y="170937"/>
              </a:lnTo>
              <a:lnTo>
                <a:pt x="0" y="25083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ECE021-2DA8-4B07-8A14-DBBC6FCC7E55}">
      <dsp:nvSpPr>
        <dsp:cNvPr id="0" name=""/>
        <dsp:cNvSpPr/>
      </dsp:nvSpPr>
      <dsp:spPr>
        <a:xfrm>
          <a:off x="1693058" y="187309"/>
          <a:ext cx="972810" cy="7112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7EC980-D09D-4B7F-824E-87F94C0E894C}">
      <dsp:nvSpPr>
        <dsp:cNvPr id="0" name=""/>
        <dsp:cNvSpPr/>
      </dsp:nvSpPr>
      <dsp:spPr>
        <a:xfrm>
          <a:off x="1788888" y="278348"/>
          <a:ext cx="972810" cy="71128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Métodos de secado del aire comprimido</a:t>
          </a:r>
        </a:p>
      </dsp:txBody>
      <dsp:txXfrm>
        <a:off x="1809721" y="299181"/>
        <a:ext cx="931144" cy="669621"/>
      </dsp:txXfrm>
    </dsp:sp>
    <dsp:sp modelId="{1B9D8374-B6A4-4BB5-9B5A-897C7958B8AF}">
      <dsp:nvSpPr>
        <dsp:cNvPr id="0" name=""/>
        <dsp:cNvSpPr/>
      </dsp:nvSpPr>
      <dsp:spPr>
        <a:xfrm>
          <a:off x="488002" y="1149433"/>
          <a:ext cx="1029302" cy="5476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35E36-6CFD-4CEA-8C15-21810E2DB753}">
      <dsp:nvSpPr>
        <dsp:cNvPr id="0" name=""/>
        <dsp:cNvSpPr/>
      </dsp:nvSpPr>
      <dsp:spPr>
        <a:xfrm>
          <a:off x="583832" y="1240472"/>
          <a:ext cx="1029302" cy="54767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Condensación</a:t>
          </a:r>
        </a:p>
      </dsp:txBody>
      <dsp:txXfrm>
        <a:off x="599873" y="1256513"/>
        <a:ext cx="997220" cy="515589"/>
      </dsp:txXfrm>
    </dsp:sp>
    <dsp:sp modelId="{CD380903-CD5B-44D3-BB7C-49975F9428E3}">
      <dsp:nvSpPr>
        <dsp:cNvPr id="0" name=""/>
        <dsp:cNvSpPr/>
      </dsp:nvSpPr>
      <dsp:spPr>
        <a:xfrm>
          <a:off x="3122" y="1947940"/>
          <a:ext cx="862474" cy="5476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3A63B4-8C6B-4E4D-997B-8AD21637AF9A}">
      <dsp:nvSpPr>
        <dsp:cNvPr id="0" name=""/>
        <dsp:cNvSpPr/>
      </dsp:nvSpPr>
      <dsp:spPr>
        <a:xfrm>
          <a:off x="98952" y="2038979"/>
          <a:ext cx="862474" cy="547671"/>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Por medios mecánicos:</a:t>
          </a:r>
        </a:p>
        <a:p>
          <a:pPr lvl="0" algn="ctr" defTabSz="488950">
            <a:lnSpc>
              <a:spcPct val="90000"/>
            </a:lnSpc>
            <a:spcBef>
              <a:spcPct val="0"/>
            </a:spcBef>
            <a:spcAft>
              <a:spcPct val="35000"/>
            </a:spcAft>
          </a:pPr>
          <a:r>
            <a:rPr lang="es-EC" sz="1100" kern="1200"/>
            <a:t>Compresión</a:t>
          </a:r>
        </a:p>
      </dsp:txBody>
      <dsp:txXfrm>
        <a:off x="114993" y="2055020"/>
        <a:ext cx="830392" cy="515589"/>
      </dsp:txXfrm>
    </dsp:sp>
    <dsp:sp modelId="{3BAE0D8F-0622-459E-8CF6-53E4BBD8433C}">
      <dsp:nvSpPr>
        <dsp:cNvPr id="0" name=""/>
        <dsp:cNvSpPr/>
      </dsp:nvSpPr>
      <dsp:spPr>
        <a:xfrm>
          <a:off x="1057257" y="1947940"/>
          <a:ext cx="944926" cy="59828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1C077-56E7-403E-B995-61B8390B72EE}">
      <dsp:nvSpPr>
        <dsp:cNvPr id="0" name=""/>
        <dsp:cNvSpPr/>
      </dsp:nvSpPr>
      <dsp:spPr>
        <a:xfrm>
          <a:off x="1153087" y="2038979"/>
          <a:ext cx="944926" cy="598286"/>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Por medios de enfriamiento:</a:t>
          </a:r>
        </a:p>
        <a:p>
          <a:pPr lvl="0" algn="ctr" defTabSz="488950">
            <a:lnSpc>
              <a:spcPct val="90000"/>
            </a:lnSpc>
            <a:spcBef>
              <a:spcPct val="0"/>
            </a:spcBef>
            <a:spcAft>
              <a:spcPct val="35000"/>
            </a:spcAft>
          </a:pPr>
          <a:r>
            <a:rPr lang="es-EC" sz="1100" kern="1200" dirty="0"/>
            <a:t>Refrigeración</a:t>
          </a:r>
        </a:p>
      </dsp:txBody>
      <dsp:txXfrm>
        <a:off x="1170610" y="2056502"/>
        <a:ext cx="909880" cy="563240"/>
      </dsp:txXfrm>
    </dsp:sp>
    <dsp:sp modelId="{75786BC5-2EC8-4553-AD8A-67CE56F8327A}">
      <dsp:nvSpPr>
        <dsp:cNvPr id="0" name=""/>
        <dsp:cNvSpPr/>
      </dsp:nvSpPr>
      <dsp:spPr>
        <a:xfrm>
          <a:off x="3010891" y="1149433"/>
          <a:ext cx="860033" cy="66503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0E1A93-7D13-4229-A1D9-37722234B2BE}">
      <dsp:nvSpPr>
        <dsp:cNvPr id="0" name=""/>
        <dsp:cNvSpPr/>
      </dsp:nvSpPr>
      <dsp:spPr>
        <a:xfrm>
          <a:off x="3106722" y="1240472"/>
          <a:ext cx="860033" cy="66503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Absorción a través de productos químicos</a:t>
          </a:r>
        </a:p>
      </dsp:txBody>
      <dsp:txXfrm>
        <a:off x="3126200" y="1259950"/>
        <a:ext cx="821077" cy="626080"/>
      </dsp:txXfrm>
    </dsp:sp>
    <dsp:sp modelId="{B43FBB72-E08F-4DA9-998A-D5DD849D2889}">
      <dsp:nvSpPr>
        <dsp:cNvPr id="0" name=""/>
        <dsp:cNvSpPr/>
      </dsp:nvSpPr>
      <dsp:spPr>
        <a:xfrm>
          <a:off x="2193844" y="2065306"/>
          <a:ext cx="842533" cy="109439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21043-2F26-4943-BF68-3143CBE2FF42}">
      <dsp:nvSpPr>
        <dsp:cNvPr id="0" name=""/>
        <dsp:cNvSpPr/>
      </dsp:nvSpPr>
      <dsp:spPr>
        <a:xfrm>
          <a:off x="2289675" y="2156345"/>
          <a:ext cx="842533" cy="109439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Adsoción (depositar una sustancia sobre una superficie sólida)</a:t>
          </a:r>
        </a:p>
      </dsp:txBody>
      <dsp:txXfrm>
        <a:off x="2314352" y="2181022"/>
        <a:ext cx="793179" cy="1045040"/>
      </dsp:txXfrm>
    </dsp:sp>
    <dsp:sp modelId="{89E63FC5-9873-4B9E-9B91-18AAB31E1F8C}">
      <dsp:nvSpPr>
        <dsp:cNvPr id="0" name=""/>
        <dsp:cNvSpPr/>
      </dsp:nvSpPr>
      <dsp:spPr>
        <a:xfrm>
          <a:off x="2172123" y="3410537"/>
          <a:ext cx="885976" cy="890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52C29-ED6F-4F54-9783-1AE7E1E8C4AF}">
      <dsp:nvSpPr>
        <dsp:cNvPr id="0" name=""/>
        <dsp:cNvSpPr/>
      </dsp:nvSpPr>
      <dsp:spPr>
        <a:xfrm>
          <a:off x="2267953" y="3501576"/>
          <a:ext cx="885976" cy="8909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Bióxido de silicona como secador fijo (sólido)</a:t>
          </a:r>
        </a:p>
      </dsp:txBody>
      <dsp:txXfrm>
        <a:off x="2293902" y="3527525"/>
        <a:ext cx="834078" cy="839014"/>
      </dsp:txXfrm>
    </dsp:sp>
    <dsp:sp modelId="{000A14FB-961F-4F32-AD63-1DC1C08770B8}">
      <dsp:nvSpPr>
        <dsp:cNvPr id="0" name=""/>
        <dsp:cNvSpPr/>
      </dsp:nvSpPr>
      <dsp:spPr>
        <a:xfrm>
          <a:off x="1011257" y="4552286"/>
          <a:ext cx="1085915" cy="547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9A636-E168-4D35-8AD1-71C2181EF55E}">
      <dsp:nvSpPr>
        <dsp:cNvPr id="0" name=""/>
        <dsp:cNvSpPr/>
      </dsp:nvSpPr>
      <dsp:spPr>
        <a:xfrm>
          <a:off x="1107087" y="4643325"/>
          <a:ext cx="1085915" cy="5476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Sin calentamiento</a:t>
          </a:r>
        </a:p>
      </dsp:txBody>
      <dsp:txXfrm>
        <a:off x="1123128" y="4659366"/>
        <a:ext cx="1053833" cy="515589"/>
      </dsp:txXfrm>
    </dsp:sp>
    <dsp:sp modelId="{1D60FB38-AA38-4940-B0E8-DE2863720DDB}">
      <dsp:nvSpPr>
        <dsp:cNvPr id="0" name=""/>
        <dsp:cNvSpPr/>
      </dsp:nvSpPr>
      <dsp:spPr>
        <a:xfrm>
          <a:off x="2288833" y="4552286"/>
          <a:ext cx="862474" cy="741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EC796-E388-4971-A14C-FCECCD0CF0F9}">
      <dsp:nvSpPr>
        <dsp:cNvPr id="0" name=""/>
        <dsp:cNvSpPr/>
      </dsp:nvSpPr>
      <dsp:spPr>
        <a:xfrm>
          <a:off x="2384663" y="4643325"/>
          <a:ext cx="862474" cy="7411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Calentamiento del material secador</a:t>
          </a:r>
        </a:p>
      </dsp:txBody>
      <dsp:txXfrm>
        <a:off x="2406370" y="4665032"/>
        <a:ext cx="819060" cy="697727"/>
      </dsp:txXfrm>
    </dsp:sp>
    <dsp:sp modelId="{20A1E1FA-E854-4177-A6CD-A02BFA3F64AE}">
      <dsp:nvSpPr>
        <dsp:cNvPr id="0" name=""/>
        <dsp:cNvSpPr/>
      </dsp:nvSpPr>
      <dsp:spPr>
        <a:xfrm>
          <a:off x="3342968" y="4552286"/>
          <a:ext cx="875997" cy="7616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1394D-CA2D-410D-BC53-14139AC2FE2C}">
      <dsp:nvSpPr>
        <dsp:cNvPr id="0" name=""/>
        <dsp:cNvSpPr/>
      </dsp:nvSpPr>
      <dsp:spPr>
        <a:xfrm>
          <a:off x="3438798" y="4643325"/>
          <a:ext cx="875997" cy="7616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Caletamiento del aire efluente por calor de refrigeración</a:t>
          </a:r>
        </a:p>
      </dsp:txBody>
      <dsp:txXfrm>
        <a:off x="3461106" y="4665633"/>
        <a:ext cx="831381" cy="717030"/>
      </dsp:txXfrm>
    </dsp:sp>
    <dsp:sp modelId="{350F2298-7143-4039-80F7-85446C110F72}">
      <dsp:nvSpPr>
        <dsp:cNvPr id="0" name=""/>
        <dsp:cNvSpPr/>
      </dsp:nvSpPr>
      <dsp:spPr>
        <a:xfrm>
          <a:off x="3825497" y="2065306"/>
          <a:ext cx="862474" cy="5476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FA943-B431-45B6-A5A4-62A0B6918A61}">
      <dsp:nvSpPr>
        <dsp:cNvPr id="0" name=""/>
        <dsp:cNvSpPr/>
      </dsp:nvSpPr>
      <dsp:spPr>
        <a:xfrm>
          <a:off x="3921328" y="2156345"/>
          <a:ext cx="862474" cy="547671"/>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Absorción química</a:t>
          </a:r>
        </a:p>
      </dsp:txBody>
      <dsp:txXfrm>
        <a:off x="3937369" y="2172386"/>
        <a:ext cx="830392" cy="515589"/>
      </dsp:txXfrm>
    </dsp:sp>
    <dsp:sp modelId="{58653E34-1818-4061-A60F-4968B660B6E9}">
      <dsp:nvSpPr>
        <dsp:cNvPr id="0" name=""/>
        <dsp:cNvSpPr/>
      </dsp:nvSpPr>
      <dsp:spPr>
        <a:xfrm>
          <a:off x="3228039" y="2863813"/>
          <a:ext cx="862474" cy="5476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E9BA30-AD7A-4154-8D4D-C14BB674A837}">
      <dsp:nvSpPr>
        <dsp:cNvPr id="0" name=""/>
        <dsp:cNvSpPr/>
      </dsp:nvSpPr>
      <dsp:spPr>
        <a:xfrm>
          <a:off x="3323869" y="2954852"/>
          <a:ext cx="862474" cy="5476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a:t>Por medios fluidos de secado</a:t>
          </a:r>
        </a:p>
      </dsp:txBody>
      <dsp:txXfrm>
        <a:off x="3339910" y="2970893"/>
        <a:ext cx="830392" cy="515589"/>
      </dsp:txXfrm>
    </dsp:sp>
    <dsp:sp modelId="{DACD459D-1028-4D47-BD31-DE72DDDB2470}">
      <dsp:nvSpPr>
        <dsp:cNvPr id="0" name=""/>
        <dsp:cNvSpPr/>
      </dsp:nvSpPr>
      <dsp:spPr>
        <a:xfrm>
          <a:off x="4282174" y="2863813"/>
          <a:ext cx="1003255" cy="8811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0EFD3-A2BE-4110-9F02-D067A45E8785}">
      <dsp:nvSpPr>
        <dsp:cNvPr id="0" name=""/>
        <dsp:cNvSpPr/>
      </dsp:nvSpPr>
      <dsp:spPr>
        <a:xfrm>
          <a:off x="4378004" y="2954852"/>
          <a:ext cx="1003255" cy="8811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a:t>Por medios de secado que se disuelven (delicuescentes)</a:t>
          </a:r>
        </a:p>
      </dsp:txBody>
      <dsp:txXfrm>
        <a:off x="4403813" y="2980661"/>
        <a:ext cx="951637" cy="8295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E00BE-6AEE-4ECD-BC1E-96C0A7D75DC5}" type="datetimeFigureOut">
              <a:rPr lang="es-EC" smtClean="0"/>
              <a:t>12/03/2013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06CA13-A47D-4D41-B25F-1EB2B44D215A}" type="slidenum">
              <a:rPr lang="es-EC" smtClean="0"/>
              <a:t>‹Nº›</a:t>
            </a:fld>
            <a:endParaRPr lang="es-EC"/>
          </a:p>
        </p:txBody>
      </p:sp>
    </p:spTree>
    <p:extLst>
      <p:ext uri="{BB962C8B-B14F-4D97-AF65-F5344CB8AC3E}">
        <p14:creationId xmlns:p14="http://schemas.microsoft.com/office/powerpoint/2010/main" val="428929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a:t>
            </a:fld>
            <a:endParaRPr lang="es-EC"/>
          </a:p>
        </p:txBody>
      </p:sp>
    </p:spTree>
    <p:extLst>
      <p:ext uri="{BB962C8B-B14F-4D97-AF65-F5344CB8AC3E}">
        <p14:creationId xmlns:p14="http://schemas.microsoft.com/office/powerpoint/2010/main" val="943567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Desplazamiento positivo: Alteran la presión con</a:t>
            </a:r>
            <a:r>
              <a:rPr lang="es-EC" baseline="0" dirty="0" smtClean="0"/>
              <a:t> cambio de volumen</a:t>
            </a:r>
          </a:p>
          <a:p>
            <a:endParaRPr lang="es-EC" baseline="0" dirty="0" smtClean="0"/>
          </a:p>
          <a:p>
            <a:r>
              <a:rPr lang="es-EC" baseline="0" dirty="0" smtClean="0"/>
              <a:t>Turbocompresor: Alteran la presión con fuerza centrífuga</a:t>
            </a:r>
          </a:p>
          <a:p>
            <a:endParaRPr lang="es-EC" baseline="0" dirty="0" smtClean="0"/>
          </a:p>
          <a:p>
            <a:r>
              <a:rPr lang="es-EC" baseline="0" dirty="0" smtClean="0"/>
              <a:t>---------------------------------------------------------------------------------------------------------------------------------------------------------------------------------------------------------------</a:t>
            </a:r>
          </a:p>
          <a:p>
            <a:endParaRPr lang="es-EC" baseline="0" dirty="0" smtClean="0"/>
          </a:p>
          <a:p>
            <a:r>
              <a:rPr lang="es-EC" sz="1200" b="1" kern="1200" dirty="0" smtClean="0">
                <a:solidFill>
                  <a:schemeClr val="tx1"/>
                </a:solidFill>
                <a:effectLst/>
                <a:latin typeface="+mn-lt"/>
                <a:ea typeface="+mn-ea"/>
                <a:cs typeface="+mn-cs"/>
              </a:rPr>
              <a:t>Émbolo</a:t>
            </a:r>
          </a:p>
          <a:p>
            <a:pPr marL="171450" indent="-171450">
              <a:buFont typeface="Arial" pitchFamily="34" charset="0"/>
              <a:buChar char="•"/>
            </a:pPr>
            <a:r>
              <a:rPr lang="es-EC" sz="1200" kern="1200" dirty="0" smtClean="0">
                <a:solidFill>
                  <a:schemeClr val="tx1"/>
                </a:solidFill>
                <a:effectLst/>
                <a:latin typeface="+mn-lt"/>
                <a:ea typeface="+mn-ea"/>
                <a:cs typeface="+mn-cs"/>
              </a:rPr>
              <a:t>sistema de biela-manivela</a:t>
            </a:r>
          </a:p>
          <a:p>
            <a:pPr marL="171450" indent="-171450">
              <a:buFont typeface="Arial" pitchFamily="34" charset="0"/>
              <a:buChar char="•"/>
            </a:pPr>
            <a:r>
              <a:rPr lang="es-EC" sz="1200" kern="1200" dirty="0" smtClean="0">
                <a:solidFill>
                  <a:schemeClr val="tx1"/>
                </a:solidFill>
                <a:effectLst/>
                <a:latin typeface="+mn-lt"/>
                <a:ea typeface="+mn-ea"/>
                <a:cs typeface="+mn-cs"/>
              </a:rPr>
              <a:t>Son de una o más etapas. </a:t>
            </a:r>
          </a:p>
          <a:p>
            <a:pPr marL="171450" indent="-171450">
              <a:buFont typeface="Arial" pitchFamily="34" charset="0"/>
              <a:buChar char="•"/>
            </a:pPr>
            <a:r>
              <a:rPr lang="es-EC" sz="1200" kern="1200" dirty="0" smtClean="0">
                <a:solidFill>
                  <a:schemeClr val="tx1"/>
                </a:solidFill>
                <a:effectLst/>
                <a:latin typeface="+mn-lt"/>
                <a:ea typeface="+mn-ea"/>
                <a:cs typeface="+mn-cs"/>
              </a:rPr>
              <a:t>Más etapas, más rendimiento,</a:t>
            </a:r>
            <a:r>
              <a:rPr lang="es-EC" sz="1200" kern="1200" baseline="0" dirty="0" smtClean="0">
                <a:solidFill>
                  <a:schemeClr val="tx1"/>
                </a:solidFill>
                <a:effectLst/>
                <a:latin typeface="+mn-lt"/>
                <a:ea typeface="+mn-ea"/>
                <a:cs typeface="+mn-cs"/>
              </a:rPr>
              <a:t> presión más alta</a:t>
            </a:r>
          </a:p>
          <a:p>
            <a:pPr marL="0" indent="0">
              <a:buFont typeface="Arial" pitchFamily="34" charset="0"/>
              <a:buNone/>
            </a:pP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 recomienda escoger aquellos que proporcionen el caudal requerido con el número de revoluciones más bajo, ya que a pesar de la inversión inicial, da un rendimiento y vida útil más larga.</a:t>
            </a:r>
          </a:p>
          <a:p>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Rotativos</a:t>
            </a:r>
          </a:p>
          <a:p>
            <a:pPr marL="171450" indent="-171450">
              <a:buFont typeface="Arial" pitchFamily="34" charset="0"/>
              <a:buChar char="•"/>
            </a:pPr>
            <a:r>
              <a:rPr lang="es-EC" sz="1200" kern="1200" dirty="0" smtClean="0">
                <a:solidFill>
                  <a:schemeClr val="tx1"/>
                </a:solidFill>
                <a:effectLst/>
                <a:latin typeface="+mn-lt"/>
                <a:ea typeface="+mn-ea"/>
                <a:cs typeface="+mn-cs"/>
              </a:rPr>
              <a:t>Pueden ser de paletas o de tornillos. </a:t>
            </a:r>
          </a:p>
          <a:p>
            <a:pPr marL="171450" indent="-171450">
              <a:buFont typeface="Arial" pitchFamily="34" charset="0"/>
              <a:buChar char="•"/>
            </a:pPr>
            <a:r>
              <a:rPr lang="es-EC" sz="1200" kern="1200" dirty="0" smtClean="0">
                <a:solidFill>
                  <a:schemeClr val="tx1"/>
                </a:solidFill>
                <a:effectLst/>
                <a:latin typeface="+mn-lt"/>
                <a:ea typeface="+mn-ea"/>
                <a:cs typeface="+mn-cs"/>
              </a:rPr>
              <a:t>Suministran presiones más bajas pero más caudal que los de émbolo</a:t>
            </a:r>
            <a:r>
              <a:rPr lang="es-EC" sz="1200" kern="1200" baseline="0" dirty="0" smtClean="0">
                <a:solidFill>
                  <a:schemeClr val="tx1"/>
                </a:solidFill>
                <a:effectLst/>
                <a:latin typeface="+mn-lt"/>
                <a:ea typeface="+mn-ea"/>
                <a:cs typeface="+mn-cs"/>
              </a:rPr>
              <a:t> y viceversa</a:t>
            </a:r>
          </a:p>
          <a:p>
            <a:pPr marL="171450" indent="-171450">
              <a:buFont typeface="Arial" pitchFamily="34" charset="0"/>
              <a:buChar char="•"/>
            </a:pPr>
            <a:r>
              <a:rPr lang="es-EC" sz="1200" kern="1200" dirty="0" smtClean="0">
                <a:solidFill>
                  <a:schemeClr val="tx1"/>
                </a:solidFill>
                <a:effectLst/>
                <a:latin typeface="+mn-lt"/>
                <a:ea typeface="+mn-ea"/>
                <a:cs typeface="+mn-cs"/>
              </a:rPr>
              <a:t>Marcha silenciosa </a:t>
            </a:r>
          </a:p>
          <a:p>
            <a:pPr marL="171450" indent="-171450">
              <a:buFont typeface="Arial" pitchFamily="34" charset="0"/>
              <a:buChar char="•"/>
            </a:pPr>
            <a:r>
              <a:rPr lang="es-EC" sz="1200" kern="1200" dirty="0" smtClean="0">
                <a:solidFill>
                  <a:schemeClr val="tx1"/>
                </a:solidFill>
                <a:effectLst/>
                <a:latin typeface="+mn-lt"/>
                <a:ea typeface="+mn-ea"/>
                <a:cs typeface="+mn-cs"/>
              </a:rPr>
              <a:t>Suministro más continuo de aire, por lo que teóricamente no requieren de un tanque de almacenamiento si la demanda es constante.</a:t>
            </a:r>
          </a:p>
          <a:p>
            <a:pPr marL="171450" indent="-171450">
              <a:buFont typeface="Arial" pitchFamily="34" charset="0"/>
              <a:buChar char="•"/>
            </a:pP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Centrífugos</a:t>
            </a:r>
          </a:p>
          <a:p>
            <a:r>
              <a:rPr lang="es-EC" sz="1200" kern="1200" dirty="0" smtClean="0">
                <a:solidFill>
                  <a:schemeClr val="tx1"/>
                </a:solidFill>
                <a:effectLst/>
                <a:latin typeface="+mn-lt"/>
                <a:ea typeface="+mn-ea"/>
                <a:cs typeface="+mn-cs"/>
              </a:rPr>
              <a:t>La presión es ejercida al forzar las partículas a alejarse del centro como resultado de la acción centrífuga. </a:t>
            </a:r>
          </a:p>
          <a:p>
            <a:r>
              <a:rPr lang="es-EC" sz="1200" kern="1200" dirty="0" smtClean="0">
                <a:solidFill>
                  <a:schemeClr val="tx1"/>
                </a:solidFill>
                <a:effectLst/>
                <a:latin typeface="+mn-lt"/>
                <a:ea typeface="+mn-ea"/>
                <a:cs typeface="+mn-cs"/>
              </a:rPr>
              <a:t>No requieren de una trasmisión reductora por lo que su accionamiento es de manera rápida. </a:t>
            </a:r>
          </a:p>
          <a:p>
            <a:endParaRPr lang="es-EC" dirty="0" smtClean="0"/>
          </a:p>
          <a:p>
            <a:r>
              <a:rPr lang="es-EC" dirty="0" smtClean="0"/>
              <a:t>---------------------------------</a:t>
            </a:r>
          </a:p>
          <a:p>
            <a:endParaRPr lang="es-EC" dirty="0" smtClean="0"/>
          </a:p>
          <a:p>
            <a:pPr lvl="0"/>
            <a:r>
              <a:rPr lang="es-EC" sz="1200" b="1" kern="1200" dirty="0" smtClean="0">
                <a:solidFill>
                  <a:schemeClr val="tx1"/>
                </a:solidFill>
                <a:effectLst/>
                <a:latin typeface="+mn-lt"/>
                <a:ea typeface="+mn-ea"/>
                <a:cs typeface="+mn-cs"/>
              </a:rPr>
              <a:t>Por paro-marcha </a:t>
            </a:r>
          </a:p>
          <a:p>
            <a:r>
              <a:rPr lang="es-EC" sz="1200" kern="1200" dirty="0" smtClean="0">
                <a:solidFill>
                  <a:schemeClr val="tx1"/>
                </a:solidFill>
                <a:effectLst/>
                <a:latin typeface="+mn-lt"/>
                <a:ea typeface="+mn-ea"/>
                <a:cs typeface="+mn-cs"/>
              </a:rPr>
              <a:t>En este tipo se utiliza un </a:t>
            </a:r>
            <a:r>
              <a:rPr lang="es-EC" sz="1200" kern="1200" dirty="0" err="1" smtClean="0">
                <a:solidFill>
                  <a:schemeClr val="tx1"/>
                </a:solidFill>
                <a:effectLst/>
                <a:latin typeface="+mn-lt"/>
                <a:ea typeface="+mn-ea"/>
                <a:cs typeface="+mn-cs"/>
              </a:rPr>
              <a:t>presostato</a:t>
            </a:r>
            <a:r>
              <a:rPr lang="es-EC" sz="1200" kern="1200" dirty="0" smtClean="0">
                <a:solidFill>
                  <a:schemeClr val="tx1"/>
                </a:solidFill>
                <a:effectLst/>
                <a:latin typeface="+mn-lt"/>
                <a:ea typeface="+mn-ea"/>
                <a:cs typeface="+mn-cs"/>
              </a:rPr>
              <a:t> que tomando la medida de la presión del depósito o línea, envía una señal de paro sobre el motor. Debido al consumo el nivel de presión baja hasta un nivel mínimo en el que se da una señal de arranque al motor. El motor no debe arrancar más de 10 a 15 veces por hora.</a:t>
            </a:r>
          </a:p>
          <a:p>
            <a:endParaRPr lang="es-EC" sz="1200" kern="1200" dirty="0" smtClean="0">
              <a:solidFill>
                <a:schemeClr val="tx1"/>
              </a:solidFill>
              <a:effectLst/>
              <a:latin typeface="+mn-lt"/>
              <a:ea typeface="+mn-ea"/>
              <a:cs typeface="+mn-cs"/>
            </a:endParaRPr>
          </a:p>
          <a:p>
            <a:pPr lvl="0"/>
            <a:r>
              <a:rPr lang="es-EC" sz="1200" b="1" kern="1200" dirty="0" smtClean="0">
                <a:solidFill>
                  <a:schemeClr val="tx1"/>
                </a:solidFill>
                <a:effectLst/>
                <a:latin typeface="+mn-lt"/>
                <a:ea typeface="+mn-ea"/>
                <a:cs typeface="+mn-cs"/>
              </a:rPr>
              <a:t>Por giro en carga-vacío</a:t>
            </a:r>
          </a:p>
          <a:p>
            <a:r>
              <a:rPr lang="es-EC" sz="1200" kern="1200" dirty="0" smtClean="0">
                <a:solidFill>
                  <a:schemeClr val="tx1"/>
                </a:solidFill>
                <a:effectLst/>
                <a:latin typeface="+mn-lt"/>
                <a:ea typeface="+mn-ea"/>
                <a:cs typeface="+mn-cs"/>
              </a:rPr>
              <a:t>Cuando la condición anterior no puede cumplirse, es conveniente el sistema de giro en carga-vacío, donde el gasto energético de la marcha continua es menor que el de los arranques necesarios. En este caso la válvula de aspiración es controlada por un sensor de presión de la siguiente manera: si la presión es adecuada, la válvula se mantiene abierta y se vuelve una especie de respiradero. Si la presión baja hasta un nivel predeterminado, se libera la válvula y el compresor vuelve al modo de carga nuevamente, fluyendo el aire hacia el depósito o línea.</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12</a:t>
            </a:fld>
            <a:endParaRPr lang="es-EC"/>
          </a:p>
        </p:txBody>
      </p:sp>
    </p:spTree>
    <p:extLst>
      <p:ext uri="{BB962C8B-B14F-4D97-AF65-F5344CB8AC3E}">
        <p14:creationId xmlns:p14="http://schemas.microsoft.com/office/powerpoint/2010/main" val="222008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Éste debe ser al menos suficientemente grande como para contener todo el aire entregado por el compresor en un minuto. </a:t>
            </a:r>
          </a:p>
          <a:p>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Cuando la demanda de aire comprimido requiere grandes cantidades en períodos cortos de tiempo, no es económicamente viable dimensionar el compresor o la red exclusivamente para este patrón de consumo. En estos casos un tanque de almacenamiento debe ser instalado por separado cerca del punto de consumo y acordemente dimensionado. </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13</a:t>
            </a:fld>
            <a:endParaRPr lang="es-EC"/>
          </a:p>
        </p:txBody>
      </p:sp>
    </p:spTree>
    <p:extLst>
      <p:ext uri="{BB962C8B-B14F-4D97-AF65-F5344CB8AC3E}">
        <p14:creationId xmlns:p14="http://schemas.microsoft.com/office/powerpoint/2010/main" val="379724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conoce que una propiedad inherente y natural del aire es contener vapor de agua, por lo que un elemento importante en el acondicionamiento es el secador, el cual se tratará más adelante. Hoy en día muchos compresores ya incluyen secadores en su sistema, sin embargo es necesario de cualquier manera diseñar la línea considerando que va a existir condensado y colocar trampas al final de las ramificaciones de la red, sin dejar de lado la instalación de unidades FRL por cada punto de consumo que así lo requiera.</a:t>
            </a:r>
          </a:p>
          <a:p>
            <a:endParaRPr lang="es-EC" dirty="0" smtClean="0"/>
          </a:p>
          <a:p>
            <a:r>
              <a:rPr lang="es-EC" sz="1200" kern="1200" dirty="0" smtClean="0">
                <a:solidFill>
                  <a:schemeClr val="tx1"/>
                </a:solidFill>
                <a:effectLst/>
                <a:latin typeface="+mn-lt"/>
                <a:ea typeface="+mn-ea"/>
                <a:cs typeface="+mn-cs"/>
              </a:rPr>
              <a:t>La unidad de mantenimiento debe instalarse tan cerca como se pueda del equipo al que sirve</a:t>
            </a: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b="1" u="sng" kern="1200" dirty="0" smtClean="0">
                <a:solidFill>
                  <a:schemeClr val="tx1"/>
                </a:solidFill>
                <a:effectLst/>
                <a:latin typeface="+mn-lt"/>
                <a:ea typeface="+mn-ea"/>
                <a:cs typeface="+mn-cs"/>
              </a:rPr>
              <a:t>Filtro de aire</a:t>
            </a:r>
            <a:endParaRPr lang="es-EC" sz="1200" b="1" kern="1200" dirty="0" smtClean="0">
              <a:solidFill>
                <a:schemeClr val="tx1"/>
              </a:solidFill>
              <a:effectLst/>
              <a:latin typeface="+mn-lt"/>
              <a:ea typeface="+mn-ea"/>
              <a:cs typeface="+mn-cs"/>
            </a:endParaRPr>
          </a:p>
          <a:p>
            <a:pPr marL="171450" lvl="0" indent="-171450">
              <a:buFont typeface="Arial" pitchFamily="34" charset="0"/>
              <a:buChar char="•"/>
            </a:pPr>
            <a:r>
              <a:rPr lang="es-EC" sz="1200" kern="1200" dirty="0" smtClean="0">
                <a:solidFill>
                  <a:schemeClr val="tx1"/>
                </a:solidFill>
                <a:effectLst/>
                <a:latin typeface="+mn-lt"/>
                <a:ea typeface="+mn-ea"/>
                <a:cs typeface="+mn-cs"/>
              </a:rPr>
              <a:t>Óxidos de las propias tuberías</a:t>
            </a:r>
          </a:p>
          <a:p>
            <a:pPr marL="171450" lvl="0" indent="-171450">
              <a:buFont typeface="Arial" pitchFamily="34" charset="0"/>
              <a:buChar char="•"/>
            </a:pPr>
            <a:r>
              <a:rPr lang="es-EC" sz="1200" kern="1200" dirty="0" smtClean="0">
                <a:solidFill>
                  <a:schemeClr val="tx1"/>
                </a:solidFill>
                <a:effectLst/>
                <a:latin typeface="+mn-lt"/>
                <a:ea typeface="+mn-ea"/>
                <a:cs typeface="+mn-cs"/>
              </a:rPr>
              <a:t>Hilachas de teflón</a:t>
            </a:r>
          </a:p>
          <a:p>
            <a:pPr marL="171450" lvl="0" indent="-171450">
              <a:buFont typeface="Arial" pitchFamily="34" charset="0"/>
              <a:buChar char="•"/>
            </a:pPr>
            <a:r>
              <a:rPr lang="es-EC" sz="1200" kern="1200" dirty="0" smtClean="0">
                <a:solidFill>
                  <a:schemeClr val="tx1"/>
                </a:solidFill>
                <a:effectLst/>
                <a:latin typeface="+mn-lt"/>
                <a:ea typeface="+mn-ea"/>
                <a:cs typeface="+mn-cs"/>
              </a:rPr>
              <a:t>Agua condensada</a:t>
            </a:r>
          </a:p>
          <a:p>
            <a:pPr marL="171450" lvl="0" indent="-171450">
              <a:buFont typeface="Arial" pitchFamily="34" charset="0"/>
              <a:buChar char="•"/>
            </a:pPr>
            <a:r>
              <a:rPr lang="es-EC" sz="1200" kern="1200" dirty="0" smtClean="0">
                <a:solidFill>
                  <a:schemeClr val="tx1"/>
                </a:solidFill>
                <a:effectLst/>
                <a:latin typeface="+mn-lt"/>
                <a:ea typeface="+mn-ea"/>
                <a:cs typeface="+mn-cs"/>
              </a:rPr>
              <a:t>Aceites descompuestos del compresor</a:t>
            </a:r>
          </a:p>
          <a:p>
            <a:pPr marL="171450" lvl="0" indent="-171450">
              <a:buFont typeface="Arial" pitchFamily="34" charset="0"/>
              <a:buChar char="•"/>
            </a:pPr>
            <a:r>
              <a:rPr lang="es-EC" sz="1200" kern="1200" dirty="0" smtClean="0">
                <a:solidFill>
                  <a:schemeClr val="tx1"/>
                </a:solidFill>
                <a:effectLst/>
                <a:latin typeface="+mn-lt"/>
                <a:ea typeface="+mn-ea"/>
                <a:cs typeface="+mn-cs"/>
              </a:rPr>
              <a:t>Vapores de aceite</a:t>
            </a:r>
          </a:p>
          <a:p>
            <a:pPr marL="171450" lvl="0" indent="-171450">
              <a:buFont typeface="Arial" pitchFamily="34" charset="0"/>
              <a:buChar char="•"/>
            </a:pP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sistema de filtrado normalmente utilizado es aquél donde, el aire, al pasar por el filtro, lo hace forzado por un deflector que por acción centrífuga proyecta contra las paredes las partículas más pesadas, que después de chocar contra la pared del vaso, descienden a la parte inferior, donde son eliminados por una purga automática o manual. </a:t>
            </a:r>
            <a:endParaRPr lang="es-EC" sz="1200" b="1"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La capacidad de filtración varía según rangos de 15 a 25 µm. </a:t>
            </a:r>
          </a:p>
          <a:p>
            <a:r>
              <a:rPr lang="es-EC" sz="1200" kern="1200" dirty="0" smtClean="0">
                <a:solidFill>
                  <a:schemeClr val="tx1"/>
                </a:solidFill>
                <a:effectLst/>
                <a:latin typeface="+mn-lt"/>
                <a:ea typeface="+mn-ea"/>
                <a:cs typeface="+mn-cs"/>
              </a:rPr>
              <a:t>En aplicaciones especiales como por ejemplo la medición y calibración neumática, pulverización de pinturas, industria alimentaria y farmacéutica, se utilizan filtros purificadores en las cuales se añade un proceso más, que es la filtración por carbón activo. Estos filtros pueden retener partículas de hasta 1µm.</a:t>
            </a:r>
          </a:p>
          <a:p>
            <a:endParaRPr lang="es-EC" sz="1200" kern="1200" dirty="0" smtClean="0">
              <a:solidFill>
                <a:schemeClr val="tx1"/>
              </a:solidFill>
              <a:effectLst/>
              <a:latin typeface="+mn-lt"/>
              <a:ea typeface="+mn-ea"/>
              <a:cs typeface="+mn-cs"/>
            </a:endParaRPr>
          </a:p>
          <a:p>
            <a:r>
              <a:rPr lang="es-EC" sz="1200" b="1" u="sng" kern="1200" dirty="0" smtClean="0">
                <a:solidFill>
                  <a:schemeClr val="tx1"/>
                </a:solidFill>
                <a:effectLst/>
                <a:latin typeface="+mn-lt"/>
                <a:ea typeface="+mn-ea"/>
                <a:cs typeface="+mn-cs"/>
              </a:rPr>
              <a:t>Regulador</a:t>
            </a:r>
            <a:endParaRPr lang="es-EC" sz="1200" b="1"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presión de la línea de aire comprimido suele ser fluctuante, y la fuerza de ejecución de los actuadores neumáticos es directamente proporcional a la presión de alimentación.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Un regulador de presión funciona como una válvula la cual es regulada mediante un tornillo de ajuste. La presión que fluya a través de la abertura de la válvula  es directamente proporcional a la compresión del resorte que se encuentra debajo del diafragma.</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muchos casos la válvula tiene un sistema de desfogue para proteger al sistema de la sobrepresión. </a:t>
            </a:r>
          </a:p>
          <a:p>
            <a:endParaRPr lang="es-EC" sz="1200" kern="1200" dirty="0" smtClean="0">
              <a:solidFill>
                <a:schemeClr val="tx1"/>
              </a:solidFill>
              <a:effectLst/>
              <a:latin typeface="+mn-lt"/>
              <a:ea typeface="+mn-ea"/>
              <a:cs typeface="+mn-cs"/>
            </a:endParaRPr>
          </a:p>
          <a:p>
            <a:r>
              <a:rPr lang="es-EC" sz="1200" b="1" u="sng" kern="1200" dirty="0" smtClean="0">
                <a:solidFill>
                  <a:schemeClr val="tx1"/>
                </a:solidFill>
                <a:effectLst/>
                <a:latin typeface="+mn-lt"/>
                <a:ea typeface="+mn-ea"/>
                <a:cs typeface="+mn-cs"/>
              </a:rPr>
              <a:t>Lubricador</a:t>
            </a:r>
            <a:endParaRPr lang="es-EC" sz="1200" b="1"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fin de un lubricador es formar una neblina de aceite-aire con la finalidad de proporcionar lubricación a los componentes mecánicos y de este modo alargar su vida útil.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Cuando el aire entra al lubricador, el aire fluye por una válvula presurizando el depósito y absorbe aceite mediante el efecto Venturi, el cual consiste en aumentar la velocidad consiguiendo una disminución de presión de un fluido al hacerlo pasar por una sección reducida. </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14</a:t>
            </a:fld>
            <a:endParaRPr lang="es-EC"/>
          </a:p>
        </p:txBody>
      </p:sp>
    </p:spTree>
    <p:extLst>
      <p:ext uri="{BB962C8B-B14F-4D97-AF65-F5344CB8AC3E}">
        <p14:creationId xmlns:p14="http://schemas.microsoft.com/office/powerpoint/2010/main" val="186302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Las temperaturas más altas y las presiones más bajas permiten la existencia de más agua en el aire</a:t>
                </a:r>
              </a:p>
              <a:p>
                <a:endParaRPr lang="es-EC" sz="1200" kern="1200" dirty="0" smtClean="0">
                  <a:solidFill>
                    <a:schemeClr val="tx1"/>
                  </a:solidFill>
                  <a:effectLst/>
                  <a:latin typeface="+mn-lt"/>
                  <a:ea typeface="+mn-ea"/>
                  <a:cs typeface="+mn-cs"/>
                </a:endParaRPr>
              </a:p>
              <a:p>
                <a:r>
                  <a:rPr lang="es-EC" sz="1100" b="1" i="1" kern="1200" dirty="0" smtClean="0">
                    <a:solidFill>
                      <a:schemeClr val="accent5">
                        <a:lumMod val="75000"/>
                      </a:schemeClr>
                    </a:solidFill>
                    <a:effectLst/>
                    <a:latin typeface="+mn-lt"/>
                    <a:ea typeface="+mn-ea"/>
                    <a:cs typeface="+mn-cs"/>
                  </a:rPr>
                  <a:t>Las condiciones ambientales promedio a la entrada del compresor son:</a:t>
                </a:r>
                <a:endParaRPr lang="es-EC" sz="1100" b="1" i="1" kern="1200" dirty="0">
                  <a:solidFill>
                    <a:schemeClr val="accent5">
                      <a:lumMod val="75000"/>
                    </a:schemeClr>
                  </a:solidFill>
                  <a:effectLst/>
                  <a:latin typeface="+mn-lt"/>
                  <a:ea typeface="+mn-ea"/>
                  <a:cs typeface="+mn-cs"/>
                </a:endParaRPr>
              </a:p>
              <a:p>
                <a:r>
                  <a:rPr lang="es-EC" sz="1100" b="1" i="1" kern="1200" dirty="0">
                    <a:solidFill>
                      <a:srgbClr val="FF0000"/>
                    </a:solidFill>
                    <a:effectLst/>
                    <a:latin typeface="Aharoni" pitchFamily="2" charset="-79"/>
                    <a:ea typeface="+mn-ea"/>
                    <a:cs typeface="Aharoni" pitchFamily="2" charset="-79"/>
                  </a:rPr>
                  <a:t>Temperatura: 15,6°C </a:t>
                </a:r>
              </a:p>
              <a:p>
                <a:r>
                  <a:rPr lang="es-EC" sz="1100" b="1" i="1" kern="1200" dirty="0">
                    <a:solidFill>
                      <a:srgbClr val="FF0000"/>
                    </a:solidFill>
                    <a:effectLst/>
                    <a:latin typeface="Aharoni" pitchFamily="2" charset="-79"/>
                    <a:ea typeface="+mn-ea"/>
                    <a:cs typeface="Aharoni" pitchFamily="2" charset="-79"/>
                  </a:rPr>
                  <a:t>HR: 90.3%</a:t>
                </a:r>
              </a:p>
              <a:p>
                <a:r>
                  <a:rPr lang="es-EC" sz="1100" b="1" i="1" kern="1200" dirty="0">
                    <a:solidFill>
                      <a:srgbClr val="FF0000"/>
                    </a:solidFill>
                    <a:effectLst/>
                    <a:latin typeface="Aharoni" pitchFamily="2" charset="-79"/>
                    <a:ea typeface="+mn-ea"/>
                    <a:cs typeface="Aharoni" pitchFamily="2" charset="-79"/>
                  </a:rPr>
                  <a:t>Presión atmosférica: 0,7 bar</a:t>
                </a:r>
              </a:p>
              <a:p>
                <a:r>
                  <a:rPr lang="es-EC" sz="1100" b="1" i="1" kern="1200" dirty="0">
                    <a:solidFill>
                      <a:schemeClr val="accent5">
                        <a:lumMod val="75000"/>
                      </a:schemeClr>
                    </a:solidFill>
                    <a:effectLst/>
                    <a:latin typeface="+mn-lt"/>
                    <a:ea typeface="+mn-ea"/>
                    <a:cs typeface="+mn-cs"/>
                  </a:rPr>
                  <a:t>En estas condiciones, cada metro cúbico de aire contiene 11.631 gramos de agua. Si el aire se comprime a 7 bar, tomando en cuenta caídas de presión en la línea y accesorios, entonces la relación de compresión, que se obtiene dividiendo la presión absoluta de trabajo entre la presión atmosférica, es:</a:t>
                </a:r>
              </a:p>
              <a:p>
                <a:pPr/>
                <a14:m>
                  <m:oMathPara xmlns:m="http://schemas.openxmlformats.org/officeDocument/2006/math">
                    <m:oMathParaPr>
                      <m:jc m:val="centerGroup"/>
                    </m:oMathParaPr>
                    <m:oMath xmlns:m="http://schemas.openxmlformats.org/officeDocument/2006/math">
                      <m:r>
                        <a:rPr lang="es-EC" sz="1100" b="1" i="1" kern="1200">
                          <a:solidFill>
                            <a:schemeClr val="accent5">
                              <a:lumMod val="75000"/>
                            </a:schemeClr>
                          </a:solidFill>
                          <a:effectLst/>
                          <a:latin typeface="Cambria Math"/>
                          <a:ea typeface="+mn-ea"/>
                          <a:cs typeface="+mn-cs"/>
                        </a:rPr>
                        <m:t>𝒓𝒄</m:t>
                      </m:r>
                      <m:r>
                        <a:rPr lang="es-EC" sz="1100" b="1" i="1" kern="1200">
                          <a:solidFill>
                            <a:schemeClr val="accent5">
                              <a:lumMod val="75000"/>
                            </a:schemeClr>
                          </a:solidFill>
                          <a:effectLst/>
                          <a:latin typeface="Cambria Math"/>
                          <a:ea typeface="+mn-ea"/>
                          <a:cs typeface="+mn-cs"/>
                        </a:rPr>
                        <m:t>=</m:t>
                      </m:r>
                      <m:f>
                        <m:fPr>
                          <m:ctrlPr>
                            <a:rPr lang="es-EC" sz="1100" b="1" i="1" kern="1200">
                              <a:solidFill>
                                <a:schemeClr val="accent5">
                                  <a:lumMod val="75000"/>
                                </a:schemeClr>
                              </a:solidFill>
                              <a:effectLst/>
                              <a:latin typeface="Cambria Math"/>
                              <a:ea typeface="+mn-ea"/>
                              <a:cs typeface="+mn-cs"/>
                            </a:rPr>
                          </m:ctrlPr>
                        </m:fPr>
                        <m:num>
                          <m:r>
                            <a:rPr lang="es-EC" sz="1100" b="1" i="1" kern="1200">
                              <a:solidFill>
                                <a:schemeClr val="accent5">
                                  <a:lumMod val="75000"/>
                                </a:schemeClr>
                              </a:solidFill>
                              <a:effectLst/>
                              <a:latin typeface="Cambria Math"/>
                              <a:ea typeface="+mn-ea"/>
                              <a:cs typeface="+mn-cs"/>
                            </a:rPr>
                            <m:t>𝟕</m:t>
                          </m:r>
                          <m:r>
                            <a:rPr lang="es-EC" sz="1100" b="1" i="1" kern="1200">
                              <a:solidFill>
                                <a:schemeClr val="accent5">
                                  <a:lumMod val="75000"/>
                                </a:schemeClr>
                              </a:solidFill>
                              <a:effectLst/>
                              <a:latin typeface="Cambria Math"/>
                              <a:ea typeface="+mn-ea"/>
                              <a:cs typeface="+mn-cs"/>
                            </a:rPr>
                            <m:t>+</m:t>
                          </m:r>
                          <m:r>
                            <a:rPr lang="es-EC" sz="1100" b="1" i="1" kern="1200">
                              <a:solidFill>
                                <a:schemeClr val="accent5">
                                  <a:lumMod val="75000"/>
                                </a:schemeClr>
                              </a:solidFill>
                              <a:effectLst/>
                              <a:latin typeface="Cambria Math"/>
                              <a:ea typeface="+mn-ea"/>
                              <a:cs typeface="+mn-cs"/>
                            </a:rPr>
                            <m:t>𝟎</m:t>
                          </m:r>
                          <m:r>
                            <a:rPr lang="es-EC" sz="1100" b="1" i="1" kern="1200">
                              <a:solidFill>
                                <a:schemeClr val="accent5">
                                  <a:lumMod val="75000"/>
                                </a:schemeClr>
                              </a:solidFill>
                              <a:effectLst/>
                              <a:latin typeface="Cambria Math"/>
                              <a:ea typeface="+mn-ea"/>
                              <a:cs typeface="+mn-cs"/>
                            </a:rPr>
                            <m:t>.</m:t>
                          </m:r>
                          <m:r>
                            <a:rPr lang="es-EC" sz="1100" b="1" i="1" kern="1200">
                              <a:solidFill>
                                <a:schemeClr val="accent5">
                                  <a:lumMod val="75000"/>
                                </a:schemeClr>
                              </a:solidFill>
                              <a:effectLst/>
                              <a:latin typeface="Cambria Math"/>
                              <a:ea typeface="+mn-ea"/>
                              <a:cs typeface="+mn-cs"/>
                            </a:rPr>
                            <m:t>𝟕</m:t>
                          </m:r>
                        </m:num>
                        <m:den>
                          <m:r>
                            <a:rPr lang="es-EC" sz="1100" b="1" i="1" kern="1200">
                              <a:solidFill>
                                <a:schemeClr val="accent5">
                                  <a:lumMod val="75000"/>
                                </a:schemeClr>
                              </a:solidFill>
                              <a:effectLst/>
                              <a:latin typeface="Cambria Math"/>
                              <a:ea typeface="+mn-ea"/>
                              <a:cs typeface="+mn-cs"/>
                            </a:rPr>
                            <m:t>𝟎</m:t>
                          </m:r>
                          <m:r>
                            <a:rPr lang="es-EC" sz="1100" b="1" i="1" kern="1200">
                              <a:solidFill>
                                <a:schemeClr val="accent5">
                                  <a:lumMod val="75000"/>
                                </a:schemeClr>
                              </a:solidFill>
                              <a:effectLst/>
                              <a:latin typeface="Cambria Math"/>
                              <a:ea typeface="+mn-ea"/>
                              <a:cs typeface="+mn-cs"/>
                            </a:rPr>
                            <m:t>.</m:t>
                          </m:r>
                          <m:r>
                            <a:rPr lang="es-EC" sz="1100" b="1" i="1" kern="1200">
                              <a:solidFill>
                                <a:schemeClr val="accent5">
                                  <a:lumMod val="75000"/>
                                </a:schemeClr>
                              </a:solidFill>
                              <a:effectLst/>
                              <a:latin typeface="Cambria Math"/>
                              <a:ea typeface="+mn-ea"/>
                              <a:cs typeface="+mn-cs"/>
                            </a:rPr>
                            <m:t>𝟕</m:t>
                          </m:r>
                        </m:den>
                      </m:f>
                      <m:r>
                        <a:rPr lang="es-EC" sz="1100" b="1" i="1" kern="1200">
                          <a:solidFill>
                            <a:schemeClr val="accent5">
                              <a:lumMod val="75000"/>
                            </a:schemeClr>
                          </a:solidFill>
                          <a:effectLst/>
                          <a:latin typeface="Cambria Math"/>
                          <a:ea typeface="+mn-ea"/>
                          <a:cs typeface="+mn-cs"/>
                        </a:rPr>
                        <m:t>=</m:t>
                      </m:r>
                      <m:r>
                        <a:rPr lang="es-EC" sz="1100" b="1" i="1" kern="1200">
                          <a:solidFill>
                            <a:schemeClr val="accent5">
                              <a:lumMod val="75000"/>
                            </a:schemeClr>
                          </a:solidFill>
                          <a:effectLst/>
                          <a:latin typeface="Cambria Math"/>
                          <a:ea typeface="+mn-ea"/>
                          <a:cs typeface="+mn-cs"/>
                        </a:rPr>
                        <m:t>𝟏𝟏</m:t>
                      </m:r>
                    </m:oMath>
                  </m:oMathPara>
                </a14:m>
                <a:endParaRPr lang="es-EC" sz="1100" b="1" i="1" kern="1200" dirty="0">
                  <a:solidFill>
                    <a:schemeClr val="accent5">
                      <a:lumMod val="75000"/>
                    </a:schemeClr>
                  </a:solidFill>
                  <a:effectLst/>
                  <a:latin typeface="+mn-lt"/>
                  <a:ea typeface="+mn-ea"/>
                  <a:cs typeface="+mn-cs"/>
                </a:endParaRPr>
              </a:p>
              <a:p>
                <a:r>
                  <a:rPr lang="es-EC" sz="1100" b="1" i="1" kern="1200" dirty="0" smtClean="0">
                    <a:solidFill>
                      <a:schemeClr val="accent5">
                        <a:lumMod val="75000"/>
                      </a:schemeClr>
                    </a:solidFill>
                    <a:effectLst/>
                    <a:latin typeface="+mn-lt"/>
                    <a:ea typeface="+mn-ea"/>
                    <a:cs typeface="+mn-cs"/>
                  </a:rPr>
                  <a:t>Esto </a:t>
                </a:r>
                <a:r>
                  <a:rPr lang="es-EC" sz="1100" b="1" i="1" kern="1200" dirty="0">
                    <a:solidFill>
                      <a:schemeClr val="accent5">
                        <a:lumMod val="75000"/>
                      </a:schemeClr>
                    </a:solidFill>
                    <a:effectLst/>
                    <a:latin typeface="+mn-lt"/>
                    <a:ea typeface="+mn-ea"/>
                    <a:cs typeface="+mn-cs"/>
                  </a:rPr>
                  <a:t>quiere decir que el volumen de aire requerido para producir 1 m</a:t>
                </a:r>
                <a:r>
                  <a:rPr lang="es-EC" sz="1100" b="1" i="1" kern="1200" baseline="30000" dirty="0">
                    <a:solidFill>
                      <a:schemeClr val="accent5">
                        <a:lumMod val="75000"/>
                      </a:schemeClr>
                    </a:solidFill>
                    <a:effectLst/>
                    <a:latin typeface="+mn-lt"/>
                    <a:ea typeface="+mn-ea"/>
                    <a:cs typeface="+mn-cs"/>
                  </a:rPr>
                  <a:t>3 </a:t>
                </a:r>
                <a:r>
                  <a:rPr lang="es-EC" sz="1100" b="1" i="1" kern="1200" dirty="0">
                    <a:solidFill>
                      <a:schemeClr val="accent5">
                        <a:lumMod val="75000"/>
                      </a:schemeClr>
                    </a:solidFill>
                    <a:effectLst/>
                    <a:latin typeface="+mn-lt"/>
                    <a:ea typeface="+mn-ea"/>
                    <a:cs typeface="+mn-cs"/>
                  </a:rPr>
                  <a:t>de aire a 7 bar es 11 m</a:t>
                </a:r>
                <a:r>
                  <a:rPr lang="es-EC" sz="1100" b="1" i="1" kern="1200" baseline="30000" dirty="0">
                    <a:solidFill>
                      <a:schemeClr val="accent5">
                        <a:lumMod val="75000"/>
                      </a:schemeClr>
                    </a:solidFill>
                    <a:effectLst/>
                    <a:latin typeface="+mn-lt"/>
                    <a:ea typeface="+mn-ea"/>
                    <a:cs typeface="+mn-cs"/>
                  </a:rPr>
                  <a:t>3</a:t>
                </a:r>
                <a:r>
                  <a:rPr lang="es-EC" sz="1100" b="1" i="1" kern="1200" dirty="0">
                    <a:solidFill>
                      <a:schemeClr val="accent5">
                        <a:lumMod val="75000"/>
                      </a:schemeClr>
                    </a:solidFill>
                    <a:effectLst/>
                    <a:latin typeface="+mn-lt"/>
                    <a:ea typeface="+mn-ea"/>
                    <a:cs typeface="+mn-cs"/>
                  </a:rPr>
                  <a:t>. Cada metro cúbico de aire en condiciones ambientales contiene 11.631 gramos de agua, por lo que 1m</a:t>
                </a:r>
                <a:r>
                  <a:rPr lang="es-EC" sz="1100" b="1" i="1" kern="1200" baseline="30000" dirty="0">
                    <a:solidFill>
                      <a:schemeClr val="accent5">
                        <a:lumMod val="75000"/>
                      </a:schemeClr>
                    </a:solidFill>
                    <a:effectLst/>
                    <a:latin typeface="+mn-lt"/>
                    <a:ea typeface="+mn-ea"/>
                    <a:cs typeface="+mn-cs"/>
                  </a:rPr>
                  <a:t>3</a:t>
                </a:r>
                <a:r>
                  <a:rPr lang="es-EC" sz="1100" b="1" i="1" kern="1200" dirty="0">
                    <a:solidFill>
                      <a:schemeClr val="accent5">
                        <a:lumMod val="75000"/>
                      </a:schemeClr>
                    </a:solidFill>
                    <a:effectLst/>
                    <a:latin typeface="+mn-lt"/>
                    <a:ea typeface="+mn-ea"/>
                    <a:cs typeface="+mn-cs"/>
                  </a:rPr>
                  <a:t> de aire comprimido contiene 11.631 x 11= 127.941 gramos de agua en forma de vapor. </a:t>
                </a:r>
              </a:p>
              <a:p>
                <a:r>
                  <a:rPr lang="es-EC" sz="1100" b="1" i="1" kern="1200" dirty="0">
                    <a:solidFill>
                      <a:schemeClr val="accent5">
                        <a:lumMod val="75000"/>
                      </a:schemeClr>
                    </a:solidFill>
                    <a:effectLst/>
                    <a:latin typeface="+mn-lt"/>
                    <a:ea typeface="+mn-ea"/>
                    <a:cs typeface="+mn-cs"/>
                  </a:rPr>
                  <a:t>Suponiendo que la temperatura del aire después de comprimir es de 32°C, debido a pérdidas asumidas de calor del proceso mecánico de compresión, se ve en la Tabla 2.5 que a esa temperatura el aire saturado puede contener hasta 33.721 gramos de agua en forma de vapor, por lo que se condensará el resto. La diferencia resulta ser 127.941-33.721= 94.22 gramos de agua líquida por metro cúbico de aire comprimido, es decir, 94.22 ÷ 11= 8.565 gramos de agua líquida por metro cúbico de aire a condiciones ambientales.</a:t>
                </a:r>
              </a:p>
              <a:p>
                <a:endParaRPr lang="es-EC" sz="1100" b="1" i="1" kern="1200" dirty="0" smtClean="0">
                  <a:solidFill>
                    <a:schemeClr val="accent5">
                      <a:lumMod val="75000"/>
                    </a:schemeClr>
                  </a:solidFill>
                  <a:effectLst/>
                  <a:latin typeface="+mn-lt"/>
                  <a:ea typeface="+mn-ea"/>
                  <a:cs typeface="+mn-cs"/>
                </a:endParaRPr>
              </a:p>
              <a:p>
                <a:r>
                  <a:rPr lang="es-EC" sz="1100" b="1" i="1" kern="1200" dirty="0" smtClean="0">
                    <a:solidFill>
                      <a:schemeClr val="accent5">
                        <a:lumMod val="75000"/>
                      </a:schemeClr>
                    </a:solidFill>
                    <a:effectLst/>
                    <a:latin typeface="+mn-lt"/>
                    <a:ea typeface="+mn-ea"/>
                    <a:cs typeface="+mn-cs"/>
                  </a:rPr>
                  <a:t>Estos </a:t>
                </a:r>
                <a:r>
                  <a:rPr lang="es-EC" sz="1100" b="1" i="1" kern="1200" dirty="0">
                    <a:solidFill>
                      <a:schemeClr val="accent5">
                        <a:lumMod val="75000"/>
                      </a:schemeClr>
                    </a:solidFill>
                    <a:effectLst/>
                    <a:latin typeface="+mn-lt"/>
                    <a:ea typeface="+mn-ea"/>
                    <a:cs typeface="+mn-cs"/>
                  </a:rPr>
                  <a:t>valores fueron calculados como promedio en un período de 14 días</a:t>
                </a: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el caso de un secador de aire tipo frigorífico de punto de rocío de +4°C, utilizando nuevamente la tabla 2.5, se interpola y se ve que a esa temperatura la cantidad máxima de agua que se puede contener en forma de vapor es de 6.633 gramos. </a:t>
                </a: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adsorción no debe ser confundida por la absorción. En la adsorción las moléculas o partículas son atrapadas en la </a:t>
                </a:r>
                <a:r>
                  <a:rPr lang="es-EC" sz="1200" i="1" kern="1200" dirty="0" smtClean="0">
                    <a:solidFill>
                      <a:schemeClr val="tx1"/>
                    </a:solidFill>
                    <a:effectLst/>
                    <a:latin typeface="+mn-lt"/>
                    <a:ea typeface="+mn-ea"/>
                    <a:cs typeface="+mn-cs"/>
                  </a:rPr>
                  <a:t>superficie</a:t>
                </a:r>
                <a:r>
                  <a:rPr lang="es-EC" sz="1200" kern="1200" dirty="0" smtClean="0">
                    <a:solidFill>
                      <a:schemeClr val="tx1"/>
                    </a:solidFill>
                    <a:effectLst/>
                    <a:latin typeface="+mn-lt"/>
                    <a:ea typeface="+mn-ea"/>
                    <a:cs typeface="+mn-cs"/>
                  </a:rPr>
                  <a:t> de un material, mientras que en la absorción, las moléculas o partículas </a:t>
                </a:r>
                <a:r>
                  <a:rPr lang="es-EC" sz="1200" i="1" kern="1200" dirty="0" smtClean="0">
                    <a:solidFill>
                      <a:schemeClr val="tx1"/>
                    </a:solidFill>
                    <a:effectLst/>
                    <a:latin typeface="+mn-lt"/>
                    <a:ea typeface="+mn-ea"/>
                    <a:cs typeface="+mn-cs"/>
                  </a:rPr>
                  <a:t>se incorporan al volumen</a:t>
                </a:r>
                <a:r>
                  <a:rPr lang="es-EC" sz="1200" kern="1200" dirty="0" smtClean="0">
                    <a:solidFill>
                      <a:schemeClr val="tx1"/>
                    </a:solidFill>
                    <a:effectLst/>
                    <a:latin typeface="+mn-lt"/>
                    <a:ea typeface="+mn-ea"/>
                    <a:cs typeface="+mn-cs"/>
                  </a:rPr>
                  <a:t> del material absorbente</a:t>
                </a:r>
                <a:r>
                  <a:rPr lang="es-EC"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Las temperaturas más altas y las presiones más bajas permiten la existencia de más agua en el aire</a:t>
                </a:r>
              </a:p>
              <a:p>
                <a:endParaRPr lang="es-EC" sz="1200" kern="1200" dirty="0" smtClean="0">
                  <a:solidFill>
                    <a:schemeClr val="tx1"/>
                  </a:solidFill>
                  <a:effectLst/>
                  <a:latin typeface="+mn-lt"/>
                  <a:ea typeface="+mn-ea"/>
                  <a:cs typeface="+mn-cs"/>
                </a:endParaRPr>
              </a:p>
              <a:p>
                <a:r>
                  <a:rPr lang="es-EC" sz="1100" b="1" i="1" kern="1200" dirty="0" smtClean="0">
                    <a:solidFill>
                      <a:schemeClr val="accent5">
                        <a:lumMod val="75000"/>
                      </a:schemeClr>
                    </a:solidFill>
                    <a:effectLst/>
                    <a:latin typeface="+mn-lt"/>
                    <a:ea typeface="+mn-ea"/>
                    <a:cs typeface="+mn-cs"/>
                  </a:rPr>
                  <a:t>Las condiciones ambientales promedio a la entrada del compresor son:</a:t>
                </a:r>
                <a:endParaRPr lang="es-EC" sz="1100" b="1" i="1" kern="1200" dirty="0">
                  <a:solidFill>
                    <a:schemeClr val="accent5">
                      <a:lumMod val="75000"/>
                    </a:schemeClr>
                  </a:solidFill>
                  <a:effectLst/>
                  <a:latin typeface="+mn-lt"/>
                  <a:ea typeface="+mn-ea"/>
                  <a:cs typeface="+mn-cs"/>
                </a:endParaRPr>
              </a:p>
              <a:p>
                <a:r>
                  <a:rPr lang="es-EC" sz="1100" b="1" i="1" kern="1200" dirty="0">
                    <a:solidFill>
                      <a:srgbClr val="FF0000"/>
                    </a:solidFill>
                    <a:effectLst/>
                    <a:latin typeface="Aharoni" pitchFamily="2" charset="-79"/>
                    <a:ea typeface="+mn-ea"/>
                    <a:cs typeface="Aharoni" pitchFamily="2" charset="-79"/>
                  </a:rPr>
                  <a:t>Temperatura: 15,6°C </a:t>
                </a:r>
              </a:p>
              <a:p>
                <a:r>
                  <a:rPr lang="es-EC" sz="1100" b="1" i="1" kern="1200" dirty="0">
                    <a:solidFill>
                      <a:srgbClr val="FF0000"/>
                    </a:solidFill>
                    <a:effectLst/>
                    <a:latin typeface="Aharoni" pitchFamily="2" charset="-79"/>
                    <a:ea typeface="+mn-ea"/>
                    <a:cs typeface="Aharoni" pitchFamily="2" charset="-79"/>
                  </a:rPr>
                  <a:t>HR: 90.3%</a:t>
                </a:r>
              </a:p>
              <a:p>
                <a:r>
                  <a:rPr lang="es-EC" sz="1100" b="1" i="1" kern="1200" dirty="0">
                    <a:solidFill>
                      <a:srgbClr val="FF0000"/>
                    </a:solidFill>
                    <a:effectLst/>
                    <a:latin typeface="Aharoni" pitchFamily="2" charset="-79"/>
                    <a:ea typeface="+mn-ea"/>
                    <a:cs typeface="Aharoni" pitchFamily="2" charset="-79"/>
                  </a:rPr>
                  <a:t>Presión atmosférica: 0,7 bar</a:t>
                </a:r>
              </a:p>
              <a:p>
                <a:r>
                  <a:rPr lang="es-EC" sz="1100" b="1" i="1" kern="1200" dirty="0">
                    <a:solidFill>
                      <a:schemeClr val="accent5">
                        <a:lumMod val="75000"/>
                      </a:schemeClr>
                    </a:solidFill>
                    <a:effectLst/>
                    <a:latin typeface="+mn-lt"/>
                    <a:ea typeface="+mn-ea"/>
                    <a:cs typeface="+mn-cs"/>
                  </a:rPr>
                  <a:t>En estas condiciones, cada metro cúbico de aire contiene 11.631 gramos de agua. Si el aire se comprime a 7 bar, tomando en cuenta caídas de presión en la línea y accesorios, entonces la relación de compresión, que se obtiene dividiendo la presión absoluta de trabajo entre la presión atmosférica, es:</a:t>
                </a:r>
              </a:p>
              <a:p>
                <a:r>
                  <a:rPr lang="es-EC" sz="1100" b="1" i="0" kern="1200">
                    <a:solidFill>
                      <a:schemeClr val="accent5">
                        <a:lumMod val="75000"/>
                      </a:schemeClr>
                    </a:solidFill>
                    <a:effectLst/>
                    <a:latin typeface="+mn-lt"/>
                    <a:ea typeface="+mn-ea"/>
                    <a:cs typeface="+mn-cs"/>
                  </a:rPr>
                  <a:t>𝒓𝒄=(𝟕+𝟎.𝟕)/(𝟎.𝟕)=𝟏𝟏</a:t>
                </a:r>
                <a:endParaRPr lang="es-EC" sz="1100" b="1" i="1" kern="1200" dirty="0">
                  <a:solidFill>
                    <a:schemeClr val="accent5">
                      <a:lumMod val="75000"/>
                    </a:schemeClr>
                  </a:solidFill>
                  <a:effectLst/>
                  <a:latin typeface="+mn-lt"/>
                  <a:ea typeface="+mn-ea"/>
                  <a:cs typeface="+mn-cs"/>
                </a:endParaRPr>
              </a:p>
              <a:p>
                <a:r>
                  <a:rPr lang="es-EC" sz="1100" b="1" i="1" kern="1200" dirty="0" smtClean="0">
                    <a:solidFill>
                      <a:schemeClr val="accent5">
                        <a:lumMod val="75000"/>
                      </a:schemeClr>
                    </a:solidFill>
                    <a:effectLst/>
                    <a:latin typeface="+mn-lt"/>
                    <a:ea typeface="+mn-ea"/>
                    <a:cs typeface="+mn-cs"/>
                  </a:rPr>
                  <a:t>Esto </a:t>
                </a:r>
                <a:r>
                  <a:rPr lang="es-EC" sz="1100" b="1" i="1" kern="1200" dirty="0">
                    <a:solidFill>
                      <a:schemeClr val="accent5">
                        <a:lumMod val="75000"/>
                      </a:schemeClr>
                    </a:solidFill>
                    <a:effectLst/>
                    <a:latin typeface="+mn-lt"/>
                    <a:ea typeface="+mn-ea"/>
                    <a:cs typeface="+mn-cs"/>
                  </a:rPr>
                  <a:t>quiere decir que el volumen de aire requerido para producir 1 m</a:t>
                </a:r>
                <a:r>
                  <a:rPr lang="es-EC" sz="1100" b="1" i="1" kern="1200" baseline="30000" dirty="0">
                    <a:solidFill>
                      <a:schemeClr val="accent5">
                        <a:lumMod val="75000"/>
                      </a:schemeClr>
                    </a:solidFill>
                    <a:effectLst/>
                    <a:latin typeface="+mn-lt"/>
                    <a:ea typeface="+mn-ea"/>
                    <a:cs typeface="+mn-cs"/>
                  </a:rPr>
                  <a:t>3 </a:t>
                </a:r>
                <a:r>
                  <a:rPr lang="es-EC" sz="1100" b="1" i="1" kern="1200" dirty="0">
                    <a:solidFill>
                      <a:schemeClr val="accent5">
                        <a:lumMod val="75000"/>
                      </a:schemeClr>
                    </a:solidFill>
                    <a:effectLst/>
                    <a:latin typeface="+mn-lt"/>
                    <a:ea typeface="+mn-ea"/>
                    <a:cs typeface="+mn-cs"/>
                  </a:rPr>
                  <a:t>de aire a 7 bar es 11 m</a:t>
                </a:r>
                <a:r>
                  <a:rPr lang="es-EC" sz="1100" b="1" i="1" kern="1200" baseline="30000" dirty="0">
                    <a:solidFill>
                      <a:schemeClr val="accent5">
                        <a:lumMod val="75000"/>
                      </a:schemeClr>
                    </a:solidFill>
                    <a:effectLst/>
                    <a:latin typeface="+mn-lt"/>
                    <a:ea typeface="+mn-ea"/>
                    <a:cs typeface="+mn-cs"/>
                  </a:rPr>
                  <a:t>3</a:t>
                </a:r>
                <a:r>
                  <a:rPr lang="es-EC" sz="1100" b="1" i="1" kern="1200" dirty="0">
                    <a:solidFill>
                      <a:schemeClr val="accent5">
                        <a:lumMod val="75000"/>
                      </a:schemeClr>
                    </a:solidFill>
                    <a:effectLst/>
                    <a:latin typeface="+mn-lt"/>
                    <a:ea typeface="+mn-ea"/>
                    <a:cs typeface="+mn-cs"/>
                  </a:rPr>
                  <a:t>. Cada metro cúbico de aire en condiciones ambientales contiene 11.631 gramos de agua, por lo que 1m</a:t>
                </a:r>
                <a:r>
                  <a:rPr lang="es-EC" sz="1100" b="1" i="1" kern="1200" baseline="30000" dirty="0">
                    <a:solidFill>
                      <a:schemeClr val="accent5">
                        <a:lumMod val="75000"/>
                      </a:schemeClr>
                    </a:solidFill>
                    <a:effectLst/>
                    <a:latin typeface="+mn-lt"/>
                    <a:ea typeface="+mn-ea"/>
                    <a:cs typeface="+mn-cs"/>
                  </a:rPr>
                  <a:t>3</a:t>
                </a:r>
                <a:r>
                  <a:rPr lang="es-EC" sz="1100" b="1" i="1" kern="1200" dirty="0">
                    <a:solidFill>
                      <a:schemeClr val="accent5">
                        <a:lumMod val="75000"/>
                      </a:schemeClr>
                    </a:solidFill>
                    <a:effectLst/>
                    <a:latin typeface="+mn-lt"/>
                    <a:ea typeface="+mn-ea"/>
                    <a:cs typeface="+mn-cs"/>
                  </a:rPr>
                  <a:t> de aire comprimido contiene 11.631 x 11= 127.941 gramos de agua en forma de vapor. </a:t>
                </a:r>
              </a:p>
              <a:p>
                <a:r>
                  <a:rPr lang="es-EC" sz="1100" b="1" i="1" kern="1200" dirty="0">
                    <a:solidFill>
                      <a:schemeClr val="accent5">
                        <a:lumMod val="75000"/>
                      </a:schemeClr>
                    </a:solidFill>
                    <a:effectLst/>
                    <a:latin typeface="+mn-lt"/>
                    <a:ea typeface="+mn-ea"/>
                    <a:cs typeface="+mn-cs"/>
                  </a:rPr>
                  <a:t>Suponiendo que la temperatura del aire después de comprimir es de 32°C, debido a pérdidas asumidas de calor del proceso mecánico de compresión, se ve en la Tabla 2.5 que a esa temperatura el aire saturado puede contener hasta 33.721 gramos de agua en forma de vapor, por lo que se condensará el resto. La diferencia resulta ser 127.941-33.721= 94.22 gramos de agua líquida por metro cúbico de aire comprimido, es decir, 94.22 ÷ 11= 8.565 gramos de agua líquida por metro cúbico de aire a condiciones ambientales.</a:t>
                </a:r>
              </a:p>
              <a:p>
                <a:r>
                  <a:rPr lang="es-EC" sz="1100" b="1" i="1" kern="1200" dirty="0">
                    <a:solidFill>
                      <a:schemeClr val="accent5">
                        <a:lumMod val="75000"/>
                      </a:schemeClr>
                    </a:solidFill>
                    <a:effectLst/>
                    <a:latin typeface="+mn-lt"/>
                    <a:ea typeface="+mn-ea"/>
                    <a:cs typeface="+mn-cs"/>
                  </a:rPr>
                  <a:t>Estos valores fueron calculados como promedio en un período de 14 días</a:t>
                </a: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el caso de un secador de aire tipo frigorífico de punto de rocío de +4°C, utilizando nuevamente la tabla 2.5, se interpola y se ve que a esa temperatura la cantidad máxima de agua que se puede contener en forma de vapor es de 6.633 gramos. </a:t>
                </a:r>
              </a:p>
              <a:p>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adsorción no debe ser confundida por la absorción. En la adsorción las moléculas o partículas son atrapadas en la </a:t>
                </a:r>
                <a:r>
                  <a:rPr lang="es-EC" sz="1200" i="1" kern="1200" dirty="0" smtClean="0">
                    <a:solidFill>
                      <a:schemeClr val="tx1"/>
                    </a:solidFill>
                    <a:effectLst/>
                    <a:latin typeface="+mn-lt"/>
                    <a:ea typeface="+mn-ea"/>
                    <a:cs typeface="+mn-cs"/>
                  </a:rPr>
                  <a:t>superficie</a:t>
                </a:r>
                <a:r>
                  <a:rPr lang="es-EC" sz="1200" kern="1200" dirty="0" smtClean="0">
                    <a:solidFill>
                      <a:schemeClr val="tx1"/>
                    </a:solidFill>
                    <a:effectLst/>
                    <a:latin typeface="+mn-lt"/>
                    <a:ea typeface="+mn-ea"/>
                    <a:cs typeface="+mn-cs"/>
                  </a:rPr>
                  <a:t> de un material, mientras que en la absorción, las moléculas o partículas </a:t>
                </a:r>
                <a:r>
                  <a:rPr lang="es-EC" sz="1200" i="1" kern="1200" dirty="0" smtClean="0">
                    <a:solidFill>
                      <a:schemeClr val="tx1"/>
                    </a:solidFill>
                    <a:effectLst/>
                    <a:latin typeface="+mn-lt"/>
                    <a:ea typeface="+mn-ea"/>
                    <a:cs typeface="+mn-cs"/>
                  </a:rPr>
                  <a:t>se incorporan al volumen</a:t>
                </a:r>
                <a:r>
                  <a:rPr lang="es-EC" sz="1200" kern="1200" dirty="0" smtClean="0">
                    <a:solidFill>
                      <a:schemeClr val="tx1"/>
                    </a:solidFill>
                    <a:effectLst/>
                    <a:latin typeface="+mn-lt"/>
                    <a:ea typeface="+mn-ea"/>
                    <a:cs typeface="+mn-cs"/>
                  </a:rPr>
                  <a:t> del material absorbente.</a:t>
                </a:r>
              </a:p>
              <a:p>
                <a:r>
                  <a:rPr lang="es-EC" sz="1200" kern="1200" dirty="0" smtClean="0">
                    <a:solidFill>
                      <a:schemeClr val="tx1"/>
                    </a:solidFill>
                    <a:effectLst/>
                    <a:latin typeface="+mn-lt"/>
                    <a:ea typeface="+mn-ea"/>
                    <a:cs typeface="+mn-cs"/>
                  </a:rPr>
                  <a:t>Manual del Carbón Activo. Máster en Ingeniería del Agua. E.U. Politécnica U. Sevilla. </a:t>
                </a:r>
              </a:p>
              <a:p>
                <a:r>
                  <a:rPr lang="es-EC" sz="1200" kern="1200" dirty="0" smtClean="0">
                    <a:solidFill>
                      <a:schemeClr val="tx1"/>
                    </a:solidFill>
                    <a:effectLst/>
                    <a:latin typeface="+mn-lt"/>
                    <a:ea typeface="+mn-ea"/>
                    <a:cs typeface="+mn-cs"/>
                  </a:rPr>
                  <a:t> www. aguapedia.net. Internet. Acceso: Noviembre 25, 2012</a:t>
                </a:r>
              </a:p>
              <a:p>
                <a:endParaRPr lang="es-EC" dirty="0"/>
              </a:p>
            </p:txBody>
          </p:sp>
        </mc:Fallback>
      </mc:AlternateContent>
      <p:sp>
        <p:nvSpPr>
          <p:cNvPr id="4" name="3 Marcador de número de diapositiva"/>
          <p:cNvSpPr>
            <a:spLocks noGrp="1"/>
          </p:cNvSpPr>
          <p:nvPr>
            <p:ph type="sldNum" sz="quarter" idx="10"/>
          </p:nvPr>
        </p:nvSpPr>
        <p:spPr/>
        <p:txBody>
          <a:bodyPr/>
          <a:lstStyle/>
          <a:p>
            <a:fld id="{4306CA13-A47D-4D41-B25F-1EB2B44D215A}" type="slidenum">
              <a:rPr lang="es-EC" smtClean="0"/>
              <a:t>15</a:t>
            </a:fld>
            <a:endParaRPr lang="es-EC"/>
          </a:p>
        </p:txBody>
      </p:sp>
    </p:spTree>
    <p:extLst>
      <p:ext uri="{BB962C8B-B14F-4D97-AF65-F5344CB8AC3E}">
        <p14:creationId xmlns:p14="http://schemas.microsoft.com/office/powerpoint/2010/main" val="220478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Conforme aumenta la altitud disminuye la capacidad de entrega de un compresor debido a la disminución de presión atmosférica. </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el momento de adquirir un compresor, el valor de caudal entregado obedece a condiciones ambientales estándar a nivel del mar, por lo que es necesario considerar un factor que compense dicho efecto para las condiciones reales de admisión.</a:t>
            </a:r>
          </a:p>
          <a:p>
            <a:endParaRPr lang="es-EC" sz="1600"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600" b="1" i="1" kern="1200" dirty="0" smtClean="0">
                <a:solidFill>
                  <a:schemeClr val="tx1"/>
                </a:solidFill>
                <a:effectLst/>
                <a:latin typeface="+mn-lt"/>
                <a:ea typeface="+mn-ea"/>
                <a:cs typeface="+mn-cs"/>
              </a:rPr>
              <a:t>El diseño para las condiciones ambientales donde se sitúa este proyecto exige un factor de corrección del 43,9%</a:t>
            </a:r>
            <a:endParaRPr lang="es-EC" sz="1600" b="1" i="1" dirty="0" smtClean="0"/>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17</a:t>
            </a:fld>
            <a:endParaRPr lang="es-EC"/>
          </a:p>
        </p:txBody>
      </p:sp>
    </p:spTree>
    <p:extLst>
      <p:ext uri="{BB962C8B-B14F-4D97-AF65-F5344CB8AC3E}">
        <p14:creationId xmlns:p14="http://schemas.microsoft.com/office/powerpoint/2010/main" val="409441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1" dirty="0" smtClean="0"/>
              <a:t>Cortadora de </a:t>
            </a:r>
            <a:r>
              <a:rPr lang="es-EC" b="1" dirty="0" err="1" smtClean="0"/>
              <a:t>alumband</a:t>
            </a:r>
            <a:r>
              <a:rPr lang="es-EC" b="1" dirty="0" smtClean="0"/>
              <a:t>:</a:t>
            </a:r>
          </a:p>
          <a:p>
            <a:pPr marL="171450" lvl="0" indent="-171450">
              <a:buFont typeface="Arial" pitchFamily="34" charset="0"/>
              <a:buChar char="•"/>
            </a:pPr>
            <a:r>
              <a:rPr lang="es-EC" sz="1200" kern="1200" dirty="0" smtClean="0">
                <a:solidFill>
                  <a:schemeClr val="tx1"/>
                </a:solidFill>
                <a:effectLst/>
                <a:latin typeface="+mn-lt"/>
                <a:ea typeface="+mn-ea"/>
                <a:cs typeface="+mn-cs"/>
              </a:rPr>
              <a:t>Pistón de doble efecto para movimiento de la cuchilla</a:t>
            </a:r>
          </a:p>
          <a:p>
            <a:pPr marL="171450" lvl="0" indent="-171450">
              <a:buFont typeface="Arial" pitchFamily="34" charset="0"/>
              <a:buChar char="•"/>
            </a:pPr>
            <a:r>
              <a:rPr lang="es-EC" sz="1200" kern="1200" dirty="0" smtClean="0">
                <a:solidFill>
                  <a:schemeClr val="tx1"/>
                </a:solidFill>
                <a:effectLst/>
                <a:latin typeface="+mn-lt"/>
                <a:ea typeface="+mn-ea"/>
                <a:cs typeface="+mn-cs"/>
              </a:rPr>
              <a:t>Pistón de doble efecto para movimiento transversal</a:t>
            </a:r>
          </a:p>
          <a:p>
            <a:pPr marL="171450" lvl="0" indent="-171450">
              <a:buFont typeface="Arial" pitchFamily="34" charset="0"/>
              <a:buChar char="•"/>
            </a:pPr>
            <a:r>
              <a:rPr lang="es-EC" sz="1200" kern="1200" dirty="0" smtClean="0">
                <a:solidFill>
                  <a:schemeClr val="tx1"/>
                </a:solidFill>
                <a:effectLst/>
                <a:latin typeface="+mn-lt"/>
                <a:ea typeface="+mn-ea"/>
                <a:cs typeface="+mn-cs"/>
              </a:rPr>
              <a:t>Dos actuadores de fuelle de expulsión del rollo</a:t>
            </a:r>
          </a:p>
          <a:p>
            <a:pPr marL="171450" lvl="0" indent="-171450">
              <a:buFont typeface="Arial" pitchFamily="34" charset="0"/>
              <a:buChar char="•"/>
            </a:pPr>
            <a:endParaRPr lang="es-EC" sz="1200" kern="1200" dirty="0" smtClean="0">
              <a:solidFill>
                <a:schemeClr val="tx1"/>
              </a:solidFill>
              <a:effectLst/>
              <a:latin typeface="+mn-lt"/>
              <a:ea typeface="+mn-ea"/>
              <a:cs typeface="+mn-cs"/>
            </a:endParaRPr>
          </a:p>
          <a:p>
            <a:pPr marL="0" lvl="0" indent="0">
              <a:buFont typeface="Arial" pitchFamily="34" charset="0"/>
              <a:buNone/>
            </a:pPr>
            <a:r>
              <a:rPr lang="es-EC" sz="1200" b="1" kern="1200" dirty="0" smtClean="0">
                <a:solidFill>
                  <a:schemeClr val="tx1"/>
                </a:solidFill>
                <a:effectLst/>
                <a:latin typeface="+mn-lt"/>
                <a:ea typeface="+mn-ea"/>
                <a:cs typeface="+mn-cs"/>
              </a:rPr>
              <a:t>Inyectora</a:t>
            </a:r>
            <a:r>
              <a:rPr lang="es-EC" sz="1200" b="1" kern="1200" baseline="0" dirty="0" smtClean="0">
                <a:solidFill>
                  <a:schemeClr val="tx1"/>
                </a:solidFill>
                <a:effectLst/>
                <a:latin typeface="+mn-lt"/>
                <a:ea typeface="+mn-ea"/>
                <a:cs typeface="+mn-cs"/>
              </a:rPr>
              <a:t> poliuretano:</a:t>
            </a:r>
          </a:p>
          <a:p>
            <a:pPr marL="0" lvl="0" indent="0">
              <a:buFont typeface="Arial" pitchFamily="34" charset="0"/>
              <a:buNone/>
            </a:pPr>
            <a:r>
              <a:rPr lang="es-EC" sz="1200" kern="1200" dirty="0" smtClean="0">
                <a:solidFill>
                  <a:schemeClr val="tx1"/>
                </a:solidFill>
                <a:effectLst/>
                <a:latin typeface="+mn-lt"/>
                <a:ea typeface="+mn-ea"/>
                <a:cs typeface="+mn-cs"/>
              </a:rPr>
              <a:t>Funciones principales</a:t>
            </a:r>
            <a:r>
              <a:rPr lang="es-EC" sz="1200" kern="1200" baseline="0" dirty="0" smtClean="0">
                <a:solidFill>
                  <a:schemeClr val="tx1"/>
                </a:solidFill>
                <a:effectLst/>
                <a:latin typeface="+mn-lt"/>
                <a:ea typeface="+mn-ea"/>
                <a:cs typeface="+mn-cs"/>
              </a:rPr>
              <a:t> de sistema neumático:</a:t>
            </a:r>
          </a:p>
          <a:p>
            <a:pPr marL="171450" lvl="0" indent="-171450">
              <a:buFont typeface="Arial" pitchFamily="34" charset="0"/>
              <a:buChar char="•"/>
            </a:pPr>
            <a:r>
              <a:rPr lang="es-EC" sz="1200" kern="1200" dirty="0" smtClean="0">
                <a:solidFill>
                  <a:schemeClr val="tx1"/>
                </a:solidFill>
                <a:effectLst/>
                <a:latin typeface="+mn-lt"/>
                <a:ea typeface="+mn-ea"/>
                <a:cs typeface="+mn-cs"/>
              </a:rPr>
              <a:t>presurizar los tanques de químicos</a:t>
            </a:r>
          </a:p>
          <a:p>
            <a:pPr marL="171450" lvl="0" indent="-171450">
              <a:buFont typeface="Arial" pitchFamily="34" charset="0"/>
              <a:buChar char="•"/>
            </a:pPr>
            <a:r>
              <a:rPr lang="es-EC" sz="1200" kern="1200" dirty="0" smtClean="0">
                <a:solidFill>
                  <a:schemeClr val="tx1"/>
                </a:solidFill>
                <a:effectLst/>
                <a:latin typeface="+mn-lt"/>
                <a:ea typeface="+mn-ea"/>
                <a:cs typeface="+mn-cs"/>
              </a:rPr>
              <a:t>accionar las válvulas de control.</a:t>
            </a:r>
          </a:p>
          <a:p>
            <a:endParaRPr lang="es-EC" dirty="0" smtClean="0"/>
          </a:p>
          <a:p>
            <a:pPr marL="0" lvl="0" indent="0">
              <a:buFont typeface="Arial" pitchFamily="34" charset="0"/>
              <a:buNone/>
            </a:pPr>
            <a:r>
              <a:rPr lang="es-EC" sz="1200" b="1" kern="1200" dirty="0" smtClean="0">
                <a:solidFill>
                  <a:schemeClr val="tx1"/>
                </a:solidFill>
                <a:effectLst/>
                <a:latin typeface="+mn-lt"/>
                <a:ea typeface="+mn-ea"/>
                <a:cs typeface="+mn-cs"/>
              </a:rPr>
              <a:t>Prensa neumática</a:t>
            </a:r>
            <a:r>
              <a:rPr lang="es-EC" sz="1200" b="1" kern="1200" baseline="0" dirty="0" smtClean="0">
                <a:solidFill>
                  <a:schemeClr val="tx1"/>
                </a:solidFill>
                <a:effectLst/>
                <a:latin typeface="+mn-lt"/>
                <a:ea typeface="+mn-ea"/>
                <a:cs typeface="+mn-cs"/>
              </a:rPr>
              <a:t>:</a:t>
            </a:r>
          </a:p>
          <a:p>
            <a:pPr marL="0" lvl="0" indent="0">
              <a:buFont typeface="Arial" pitchFamily="34" charset="0"/>
              <a:buNone/>
            </a:pPr>
            <a:r>
              <a:rPr lang="es-EC" sz="1200" kern="1200" dirty="0" smtClean="0">
                <a:solidFill>
                  <a:schemeClr val="tx1"/>
                </a:solidFill>
                <a:effectLst/>
                <a:latin typeface="+mn-lt"/>
                <a:ea typeface="+mn-ea"/>
                <a:cs typeface="+mn-cs"/>
              </a:rPr>
              <a:t>Tiene cuatro pistones de doble efecto y dos pistones de menor tamaño que cumplen la función de sujetadores.</a:t>
            </a: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18</a:t>
            </a:fld>
            <a:endParaRPr lang="es-EC"/>
          </a:p>
        </p:txBody>
      </p:sp>
    </p:spTree>
    <p:extLst>
      <p:ext uri="{BB962C8B-B14F-4D97-AF65-F5344CB8AC3E}">
        <p14:creationId xmlns:p14="http://schemas.microsoft.com/office/powerpoint/2010/main" val="27545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Normalmente la presión de salida del compresor es de 7 bar, debido a que se toma en cuenta 1 bar por caídas de presión.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 el caso de que exista un equipo con mayor requerimiento de presión que el resto, el diseño se lo hace en base a él. En casos extremos esto justificaría la instalación de un compresor separado. </a:t>
            </a:r>
          </a:p>
          <a:p>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Como se mencionó anteriormente, para calcular el valor real es necesario considerar según el caso, el factor de utilización, el factor de simultaneidad, las pérdidas por fugas, la corrección por altura y el crecimiento esperado.</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19</a:t>
            </a:fld>
            <a:endParaRPr lang="es-EC"/>
          </a:p>
        </p:txBody>
      </p:sp>
    </p:spTree>
    <p:extLst>
      <p:ext uri="{BB962C8B-B14F-4D97-AF65-F5344CB8AC3E}">
        <p14:creationId xmlns:p14="http://schemas.microsoft.com/office/powerpoint/2010/main" val="243516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Cada unidad consumidora cumple una función diferente y única en la planta, por lo que tampoco se aconseja incluir al factor de simultaneidad en estos casos.</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Según el </a:t>
            </a:r>
            <a:r>
              <a:rPr lang="es-EC" sz="1200" i="1" kern="1200" dirty="0" smtClean="0">
                <a:solidFill>
                  <a:schemeClr val="tx1"/>
                </a:solidFill>
                <a:effectLst/>
                <a:latin typeface="+mn-lt"/>
                <a:ea typeface="+mn-ea"/>
                <a:cs typeface="+mn-cs"/>
              </a:rPr>
              <a:t>Manual de Aire Comprimido</a:t>
            </a:r>
            <a:r>
              <a:rPr lang="es-EC" sz="1200" kern="1200" dirty="0" smtClean="0">
                <a:solidFill>
                  <a:schemeClr val="tx1"/>
                </a:solidFill>
                <a:effectLst/>
                <a:latin typeface="+mn-lt"/>
                <a:ea typeface="+mn-ea"/>
                <a:cs typeface="+mn-cs"/>
              </a:rPr>
              <a:t> de Atlas </a:t>
            </a:r>
            <a:r>
              <a:rPr lang="es-EC" sz="1200" kern="1200" dirty="0" err="1" smtClean="0">
                <a:solidFill>
                  <a:schemeClr val="tx1"/>
                </a:solidFill>
                <a:effectLst/>
                <a:latin typeface="+mn-lt"/>
                <a:ea typeface="+mn-ea"/>
                <a:cs typeface="+mn-cs"/>
              </a:rPr>
              <a:t>Copco</a:t>
            </a:r>
            <a:r>
              <a:rPr lang="es-EC" sz="1200" kern="1200" dirty="0" smtClean="0">
                <a:solidFill>
                  <a:schemeClr val="tx1"/>
                </a:solidFill>
                <a:effectLst/>
                <a:latin typeface="+mn-lt"/>
                <a:ea typeface="+mn-ea"/>
                <a:cs typeface="+mn-cs"/>
              </a:rPr>
              <a:t>, la experiencia indica que sólo donde se realiza un buen mantenimiento, las fugas se mantienen en un 5%. En el caso de poco mantenimiento o negligencia pueden existir fugas que signifiquen hasta un 30% de la capacidad instalada, por lo que se suele tomar un valor entre 10-15%. </a:t>
            </a: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20</a:t>
            </a:fld>
            <a:endParaRPr lang="es-EC"/>
          </a:p>
        </p:txBody>
      </p:sp>
    </p:spTree>
    <p:extLst>
      <p:ext uri="{BB962C8B-B14F-4D97-AF65-F5344CB8AC3E}">
        <p14:creationId xmlns:p14="http://schemas.microsoft.com/office/powerpoint/2010/main" val="1591119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calidad de aire depende de la aplicación destinada. La mayoría de veces, se requiere muy buena calidad de aire para algunas operaciones y para otras no es un factor crítico, por lo que debe tomarse la decisión que sea económicamente más rentable.</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Para determinar qué clasificación industrial se requiere se deben plantear las siguientes preguntas:</a:t>
            </a:r>
          </a:p>
          <a:p>
            <a:endParaRPr lang="es-EC" sz="1200" kern="1200" dirty="0" smtClean="0">
              <a:solidFill>
                <a:schemeClr val="tx1"/>
              </a:solidFill>
              <a:effectLst/>
              <a:latin typeface="+mn-lt"/>
              <a:ea typeface="+mn-ea"/>
              <a:cs typeface="+mn-cs"/>
            </a:endParaRPr>
          </a:p>
          <a:p>
            <a:pPr lvl="0"/>
            <a:r>
              <a:rPr lang="es-EC" sz="1200" b="1" kern="1200" dirty="0" smtClean="0">
                <a:solidFill>
                  <a:schemeClr val="tx1"/>
                </a:solidFill>
                <a:effectLst/>
                <a:latin typeface="+mn-lt"/>
                <a:ea typeface="+mn-ea"/>
                <a:cs typeface="+mn-cs"/>
              </a:rPr>
              <a:t>¿La calidad del aire comprimido afecta al proceso productivo y a la calidad del producto final?</a:t>
            </a:r>
          </a:p>
          <a:p>
            <a:r>
              <a:rPr lang="es-EC" sz="1200" b="1" kern="1200" dirty="0" smtClean="0">
                <a:solidFill>
                  <a:schemeClr val="tx1"/>
                </a:solidFill>
                <a:effectLst/>
                <a:latin typeface="+mn-lt"/>
                <a:ea typeface="+mn-ea"/>
                <a:cs typeface="+mn-cs"/>
              </a:rPr>
              <a:t>Respuesta</a:t>
            </a:r>
            <a:r>
              <a:rPr lang="es-EC" sz="1200" kern="1200" dirty="0" smtClean="0">
                <a:solidFill>
                  <a:schemeClr val="tx1"/>
                </a:solidFill>
                <a:effectLst/>
                <a:latin typeface="+mn-lt"/>
                <a:ea typeface="+mn-ea"/>
                <a:cs typeface="+mn-cs"/>
              </a:rPr>
              <a:t>: el punto de consumo en el cual la calidad de aire afecta significativamente al producto es en la inyectora de poliuretanos, dado que el aire tiene contacto con los reactivos, </a:t>
            </a:r>
            <a:r>
              <a:rPr lang="es-EC" sz="1200" kern="1200" dirty="0" err="1" smtClean="0">
                <a:solidFill>
                  <a:schemeClr val="tx1"/>
                </a:solidFill>
                <a:effectLst/>
                <a:latin typeface="+mn-lt"/>
                <a:ea typeface="+mn-ea"/>
                <a:cs typeface="+mn-cs"/>
              </a:rPr>
              <a:t>isocianato</a:t>
            </a:r>
            <a:r>
              <a:rPr lang="es-EC" sz="1200" kern="1200" dirty="0" smtClean="0">
                <a:solidFill>
                  <a:schemeClr val="tx1"/>
                </a:solidFill>
                <a:effectLst/>
                <a:latin typeface="+mn-lt"/>
                <a:ea typeface="+mn-ea"/>
                <a:cs typeface="+mn-cs"/>
              </a:rPr>
              <a:t> y </a:t>
            </a:r>
            <a:r>
              <a:rPr lang="es-EC" sz="1200" kern="1200" dirty="0" err="1" smtClean="0">
                <a:solidFill>
                  <a:schemeClr val="tx1"/>
                </a:solidFill>
                <a:effectLst/>
                <a:latin typeface="+mn-lt"/>
                <a:ea typeface="+mn-ea"/>
                <a:cs typeface="+mn-cs"/>
              </a:rPr>
              <a:t>poliol</a:t>
            </a:r>
            <a:r>
              <a:rPr lang="es-EC" sz="1200" kern="1200" dirty="0" smtClean="0">
                <a:solidFill>
                  <a:schemeClr val="tx1"/>
                </a:solidFill>
                <a:effectLst/>
                <a:latin typeface="+mn-lt"/>
                <a:ea typeface="+mn-ea"/>
                <a:cs typeface="+mn-cs"/>
              </a:rPr>
              <a:t>. Se conoce que el </a:t>
            </a:r>
            <a:r>
              <a:rPr lang="es-EC" sz="1200" kern="1200" dirty="0" err="1" smtClean="0">
                <a:solidFill>
                  <a:schemeClr val="tx1"/>
                </a:solidFill>
                <a:effectLst/>
                <a:latin typeface="+mn-lt"/>
                <a:ea typeface="+mn-ea"/>
                <a:cs typeface="+mn-cs"/>
              </a:rPr>
              <a:t>isocianato</a:t>
            </a:r>
            <a:r>
              <a:rPr lang="es-EC" sz="1200" kern="1200" dirty="0" smtClean="0">
                <a:solidFill>
                  <a:schemeClr val="tx1"/>
                </a:solidFill>
                <a:effectLst/>
                <a:latin typeface="+mn-lt"/>
                <a:ea typeface="+mn-ea"/>
                <a:cs typeface="+mn-cs"/>
              </a:rPr>
              <a:t> es muy reactivo y puede generar calor y presión excesiva si es mezclado con agua. Así mismo, la presencia de partículas en el aire puede contaminar el producto y afectar la reacción esperada en el producto final.</a:t>
            </a:r>
          </a:p>
          <a:p>
            <a:r>
              <a:rPr lang="es-EC" sz="1200" kern="1200" dirty="0" smtClean="0">
                <a:solidFill>
                  <a:schemeClr val="tx1"/>
                </a:solidFill>
                <a:effectLst/>
                <a:latin typeface="+mn-lt"/>
                <a:ea typeface="+mn-ea"/>
                <a:cs typeface="+mn-cs"/>
              </a:rPr>
              <a:t>En los demás puntos de consumo, es necesaria una moderada calidad de aire que no permita incrustaciones u óxidos en los actuadores.</a:t>
            </a:r>
          </a:p>
          <a:p>
            <a:pPr lvl="0"/>
            <a:r>
              <a:rPr lang="es-EC" sz="1200" b="1" kern="1200" dirty="0" smtClean="0">
                <a:solidFill>
                  <a:schemeClr val="tx1"/>
                </a:solidFill>
                <a:effectLst/>
                <a:latin typeface="+mn-lt"/>
                <a:ea typeface="+mn-ea"/>
                <a:cs typeface="+mn-cs"/>
              </a:rPr>
              <a:t>¿Una deficiente calidad de aire comprimido reducirá mi productividad, y mis ahorros en costes?</a:t>
            </a:r>
          </a:p>
          <a:p>
            <a:r>
              <a:rPr lang="es-EC" sz="1200" b="1" kern="1200" dirty="0" smtClean="0">
                <a:solidFill>
                  <a:schemeClr val="tx1"/>
                </a:solidFill>
                <a:effectLst/>
                <a:latin typeface="+mn-lt"/>
                <a:ea typeface="+mn-ea"/>
                <a:cs typeface="+mn-cs"/>
              </a:rPr>
              <a:t>Respuesta: </a:t>
            </a:r>
            <a:r>
              <a:rPr lang="es-EC" sz="1200" kern="1200" dirty="0" smtClean="0">
                <a:solidFill>
                  <a:schemeClr val="tx1"/>
                </a:solidFill>
                <a:effectLst/>
                <a:latin typeface="+mn-lt"/>
                <a:ea typeface="+mn-ea"/>
                <a:cs typeface="+mn-cs"/>
              </a:rPr>
              <a:t>Una calidad de aire deficiente disminuirá la vida útil de los actuadores, lo cual aumenta el costo del mantenimiento correctivo.</a:t>
            </a:r>
          </a:p>
          <a:p>
            <a:pPr lvl="0"/>
            <a:r>
              <a:rPr lang="es-EC" sz="1200" b="1" kern="1200" dirty="0" smtClean="0">
                <a:solidFill>
                  <a:schemeClr val="tx1"/>
                </a:solidFill>
                <a:effectLst/>
                <a:latin typeface="+mn-lt"/>
                <a:ea typeface="+mn-ea"/>
                <a:cs typeface="+mn-cs"/>
              </a:rPr>
              <a:t>¿Qué condiciones ambientales internas y externas afectan a la calidad de aire comprimido producido por mi sistema?</a:t>
            </a:r>
          </a:p>
          <a:p>
            <a:r>
              <a:rPr lang="es-EC" sz="1200" b="1" kern="1200" dirty="0" smtClean="0">
                <a:solidFill>
                  <a:schemeClr val="tx1"/>
                </a:solidFill>
                <a:effectLst/>
                <a:latin typeface="+mn-lt"/>
                <a:ea typeface="+mn-ea"/>
                <a:cs typeface="+mn-cs"/>
              </a:rPr>
              <a:t>Respuesta: </a:t>
            </a:r>
            <a:r>
              <a:rPr lang="es-EC" sz="1200" kern="1200" dirty="0" smtClean="0">
                <a:solidFill>
                  <a:schemeClr val="tx1"/>
                </a:solidFill>
                <a:effectLst/>
                <a:latin typeface="+mn-lt"/>
                <a:ea typeface="+mn-ea"/>
                <a:cs typeface="+mn-cs"/>
              </a:rPr>
              <a:t>En la planta existe presencia de partículas de caolín, el cual  es añadido como carga mineral en el </a:t>
            </a:r>
            <a:r>
              <a:rPr lang="es-EC" sz="1200" kern="1200" dirty="0" err="1" smtClean="0">
                <a:solidFill>
                  <a:schemeClr val="tx1"/>
                </a:solidFill>
                <a:effectLst/>
                <a:latin typeface="+mn-lt"/>
                <a:ea typeface="+mn-ea"/>
                <a:cs typeface="+mn-cs"/>
              </a:rPr>
              <a:t>mástico</a:t>
            </a:r>
            <a:r>
              <a:rPr lang="es-EC" sz="1200" kern="1200" dirty="0" smtClean="0">
                <a:solidFill>
                  <a:schemeClr val="tx1"/>
                </a:solidFill>
                <a:effectLst/>
                <a:latin typeface="+mn-lt"/>
                <a:ea typeface="+mn-ea"/>
                <a:cs typeface="+mn-cs"/>
              </a:rPr>
              <a:t> de asfalto utilizado en los productos laminados de Chova del Ecuador S.A.</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21</a:t>
            </a:fld>
            <a:endParaRPr lang="es-EC"/>
          </a:p>
        </p:txBody>
      </p:sp>
    </p:spTree>
    <p:extLst>
      <p:ext uri="{BB962C8B-B14F-4D97-AF65-F5344CB8AC3E}">
        <p14:creationId xmlns:p14="http://schemas.microsoft.com/office/powerpoint/2010/main" val="110157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22</a:t>
            </a:fld>
            <a:endParaRPr lang="es-EC"/>
          </a:p>
        </p:txBody>
      </p:sp>
    </p:spTree>
    <p:extLst>
      <p:ext uri="{BB962C8B-B14F-4D97-AF65-F5344CB8AC3E}">
        <p14:creationId xmlns:p14="http://schemas.microsoft.com/office/powerpoint/2010/main" val="92809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a:t>
            </a:fld>
            <a:endParaRPr lang="es-EC"/>
          </a:p>
        </p:txBody>
      </p:sp>
    </p:spTree>
    <p:extLst>
      <p:ext uri="{BB962C8B-B14F-4D97-AF65-F5344CB8AC3E}">
        <p14:creationId xmlns:p14="http://schemas.microsoft.com/office/powerpoint/2010/main" val="3179904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Véase:</a:t>
            </a:r>
            <a:r>
              <a:rPr lang="es-EC" sz="1200" kern="1200" baseline="0" dirty="0" smtClean="0">
                <a:solidFill>
                  <a:schemeClr val="tx1"/>
                </a:solidFill>
                <a:effectLst/>
                <a:latin typeface="+mn-lt"/>
                <a:ea typeface="+mn-ea"/>
                <a:cs typeface="+mn-cs"/>
              </a:rPr>
              <a:t> l</a:t>
            </a:r>
            <a:r>
              <a:rPr lang="es-EC" sz="1200" kern="1200" dirty="0" smtClean="0">
                <a:solidFill>
                  <a:schemeClr val="tx1"/>
                </a:solidFill>
                <a:effectLst/>
                <a:latin typeface="+mn-lt"/>
                <a:ea typeface="+mn-ea"/>
                <a:cs typeface="+mn-cs"/>
              </a:rPr>
              <a:t>os</a:t>
            </a:r>
            <a:r>
              <a:rPr lang="es-EC" sz="1200" kern="1200" baseline="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compresores de pistón son más eficientes que los de tornillo al trabajar a cargas parciales</a:t>
            </a:r>
            <a:r>
              <a:rPr lang="es-EC" sz="1200" kern="1200" dirty="0" smtClean="0">
                <a:solidFill>
                  <a:schemeClr val="tx1"/>
                </a:solidFill>
                <a:effectLst/>
                <a:latin typeface="+mn-lt"/>
                <a:ea typeface="+mn-ea"/>
                <a:cs typeface="+mn-cs"/>
              </a:rPr>
              <a:t>, por lo que para la selección de las alternativas que se comparan, se procuró que el sobredimensionamiento no exceda dicho valor.</a:t>
            </a:r>
          </a:p>
          <a:p>
            <a:endParaRPr lang="es-EC" dirty="0" smtClean="0"/>
          </a:p>
          <a:p>
            <a:r>
              <a:rPr lang="es-EC" sz="1200" kern="1200" dirty="0" smtClean="0">
                <a:solidFill>
                  <a:schemeClr val="tx1"/>
                </a:solidFill>
                <a:effectLst/>
                <a:latin typeface="+mn-lt"/>
                <a:ea typeface="+mn-ea"/>
                <a:cs typeface="+mn-cs"/>
              </a:rPr>
              <a:t>El costo de mantenimiento es difícil de estimar, y no es constante, dado que pueden darse distintos tipos de mantenimiento a través de los años. Por esta razón, se asignará un valor de 3.500 USD promedio anual.</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24</a:t>
            </a:fld>
            <a:endParaRPr lang="es-EC"/>
          </a:p>
        </p:txBody>
      </p:sp>
    </p:spTree>
    <p:extLst>
      <p:ext uri="{BB962C8B-B14F-4D97-AF65-F5344CB8AC3E}">
        <p14:creationId xmlns:p14="http://schemas.microsoft.com/office/powerpoint/2010/main" val="3942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25</a:t>
            </a:fld>
            <a:endParaRPr lang="es-EC"/>
          </a:p>
        </p:txBody>
      </p:sp>
    </p:spTree>
    <p:extLst>
      <p:ext uri="{BB962C8B-B14F-4D97-AF65-F5344CB8AC3E}">
        <p14:creationId xmlns:p14="http://schemas.microsoft.com/office/powerpoint/2010/main" val="4251048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Hay que tomar en cuenta que se está implementando un compresor de tornillo en el que no existen pulsaciones.</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26</a:t>
            </a:fld>
            <a:endParaRPr lang="es-EC"/>
          </a:p>
        </p:txBody>
      </p:sp>
    </p:spTree>
    <p:extLst>
      <p:ext uri="{BB962C8B-B14F-4D97-AF65-F5344CB8AC3E}">
        <p14:creationId xmlns:p14="http://schemas.microsoft.com/office/powerpoint/2010/main" val="2329379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Las más comúnmente utilizadas son aquellas del grupo mecánico, sin embargo son las menos recomendadas, dado que las fallas de este tipo de trampa no pueden ser detectadas con facilidad. </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este proyecto se utilizarán trampas del tipo termodinámicas, utilizadas ampliamente por su diseño compacto y gran durabilidad. La desventaja es que la descarga produce ruido, por lo que puede ser necesario un silenciador. </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28</a:t>
            </a:fld>
            <a:endParaRPr lang="es-EC"/>
          </a:p>
        </p:txBody>
      </p:sp>
    </p:spTree>
    <p:extLst>
      <p:ext uri="{BB962C8B-B14F-4D97-AF65-F5344CB8AC3E}">
        <p14:creationId xmlns:p14="http://schemas.microsoft.com/office/powerpoint/2010/main" val="2179301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AUTOMÁTICOS</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Además</a:t>
            </a:r>
            <a:r>
              <a:rPr lang="es-EC" sz="1200" kern="1200" baseline="0" dirty="0" smtClean="0">
                <a:solidFill>
                  <a:schemeClr val="tx1"/>
                </a:solidFill>
                <a:effectLst/>
                <a:latin typeface="+mn-lt"/>
                <a:ea typeface="+mn-ea"/>
                <a:cs typeface="+mn-cs"/>
              </a:rPr>
              <a:t> se instala </a:t>
            </a:r>
            <a:r>
              <a:rPr lang="es-EC" sz="1200" kern="1200" dirty="0" smtClean="0">
                <a:solidFill>
                  <a:schemeClr val="tx1"/>
                </a:solidFill>
                <a:effectLst/>
                <a:latin typeface="+mn-lt"/>
                <a:ea typeface="+mn-ea"/>
                <a:cs typeface="+mn-cs"/>
              </a:rPr>
              <a:t>en la línea un filtro coalescente, que ayuda a filtrar de mejor manera tanto aceite como agua residual del proceso de compresión.</a:t>
            </a:r>
          </a:p>
          <a:p>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El fenómeno de la coalescencia consiste en ir uniendo partículas o gotas de pequeño tamaño de aceite para formar gotas más gruesas con capacidad de ascender en un medio acuoso por diferencia de densidades.</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29</a:t>
            </a:fld>
            <a:endParaRPr lang="es-EC"/>
          </a:p>
        </p:txBody>
      </p:sp>
    </p:spTree>
    <p:extLst>
      <p:ext uri="{BB962C8B-B14F-4D97-AF65-F5344CB8AC3E}">
        <p14:creationId xmlns:p14="http://schemas.microsoft.com/office/powerpoint/2010/main" val="404971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En toda instalación de aire comprimido, se prevé una futura ampliación de la demanda de aire, por cuyo motivo deben dimensionarse generosamente las tuberías, sin exceder el presupuesto (</a:t>
            </a:r>
            <a:r>
              <a:rPr lang="es-EC" sz="1200" b="1" kern="1200" dirty="0" smtClean="0">
                <a:solidFill>
                  <a:schemeClr val="tx1"/>
                </a:solidFill>
                <a:effectLst/>
                <a:latin typeface="+mn-lt"/>
                <a:ea typeface="+mn-ea"/>
                <a:cs typeface="+mn-cs"/>
              </a:rPr>
              <a:t>mientras mayor sea el diámetro de la tubería, las condiciones de trabajo del aire comprimido mejoran</a:t>
            </a:r>
            <a:r>
              <a:rPr lang="es-EC" sz="1200" kern="1200" dirty="0" smtClean="0">
                <a:solidFill>
                  <a:schemeClr val="tx1"/>
                </a:solidFill>
                <a:effectLst/>
                <a:latin typeface="+mn-lt"/>
                <a:ea typeface="+mn-ea"/>
                <a:cs typeface="+mn-cs"/>
              </a:rPr>
              <a:t>, sin embargo, el costo aumenta de la misma manera, por lo que es necesario llegar a un equilibrio)</a:t>
            </a: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30</a:t>
            </a:fld>
            <a:endParaRPr lang="es-EC"/>
          </a:p>
        </p:txBody>
      </p:sp>
    </p:spTree>
    <p:extLst>
      <p:ext uri="{BB962C8B-B14F-4D97-AF65-F5344CB8AC3E}">
        <p14:creationId xmlns:p14="http://schemas.microsoft.com/office/powerpoint/2010/main" val="354487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31</a:t>
            </a:fld>
            <a:endParaRPr lang="es-EC"/>
          </a:p>
        </p:txBody>
      </p:sp>
    </p:spTree>
    <p:extLst>
      <p:ext uri="{BB962C8B-B14F-4D97-AF65-F5344CB8AC3E}">
        <p14:creationId xmlns:p14="http://schemas.microsoft.com/office/powerpoint/2010/main" val="351171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Dado que un diámetro de 1 ½” apenas satisface el requerimiento de máxima caída de presión, se escoge aquel de 2”</a:t>
                </a:r>
              </a:p>
              <a:p>
                <a:endParaRPr lang="es-EC" sz="1200" kern="1200" dirty="0" smtClean="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espuma de poliuretano tiene un coeficiente de conductividad térmica de </a:t>
                </a:r>
                <a:r>
                  <a:rPr lang="es-EC" sz="1200" i="0" kern="1200">
                    <a:solidFill>
                      <a:schemeClr val="tx1"/>
                    </a:solidFill>
                    <a:effectLst/>
                    <a:latin typeface="+mn-lt"/>
                    <a:ea typeface="+mn-ea"/>
                    <a:cs typeface="+mn-cs"/>
                  </a:rPr>
                  <a:t>𝑘=0,025 𝑊/𝑚∙℃</a:t>
                </a:r>
                <a:r>
                  <a:rPr lang="es-EC" sz="1200" kern="1200" dirty="0">
                    <a:solidFill>
                      <a:schemeClr val="tx1"/>
                    </a:solidFill>
                    <a:effectLst/>
                    <a:latin typeface="+mn-lt"/>
                    <a:ea typeface="+mn-ea"/>
                    <a:cs typeface="+mn-cs"/>
                  </a:rPr>
                  <a:t>, mientras que la fibra de vidrio tiene </a:t>
                </a:r>
                <a:r>
                  <a:rPr lang="es-EC" sz="1200" i="0" kern="1200">
                    <a:solidFill>
                      <a:schemeClr val="tx1"/>
                    </a:solidFill>
                    <a:effectLst/>
                    <a:latin typeface="+mn-lt"/>
                    <a:ea typeface="+mn-ea"/>
                    <a:cs typeface="+mn-cs"/>
                  </a:rPr>
                  <a:t>𝑘=0,035𝑊/𝑚∙℃</a:t>
                </a:r>
                <a:r>
                  <a:rPr lang="es-EC" sz="1200" kern="1200" dirty="0">
                    <a:solidFill>
                      <a:schemeClr val="tx1"/>
                    </a:solidFill>
                    <a:effectLst/>
                    <a:latin typeface="+mn-lt"/>
                    <a:ea typeface="+mn-ea"/>
                    <a:cs typeface="+mn-cs"/>
                  </a:rPr>
                  <a:t>, lo cual se traduce que el poliuretano conduce menor cantidad de calor.</a:t>
                </a:r>
              </a:p>
              <a:p>
                <a:endParaRPr lang="es-EC" dirty="0" smtClean="0"/>
              </a:p>
              <a:p>
                <a:r>
                  <a:rPr lang="es-EC" sz="1200" kern="1200" dirty="0" smtClean="0">
                    <a:solidFill>
                      <a:schemeClr val="tx1"/>
                    </a:solidFill>
                    <a:effectLst/>
                    <a:latin typeface="+mn-lt"/>
                    <a:ea typeface="+mn-ea"/>
                    <a:cs typeface="+mn-cs"/>
                  </a:rPr>
                  <a:t>El compresor es el principal elemento del sistema de refrigeración y es el mayor consumidor de energía. Actualmente existen los equipos sellados de compresión con un diseño que obedeció a diversas causas:</a:t>
                </a:r>
              </a:p>
              <a:p>
                <a:pPr lvl="0"/>
                <a:r>
                  <a:rPr lang="es-EC" sz="1200" kern="1200" dirty="0" smtClean="0">
                    <a:solidFill>
                      <a:schemeClr val="tx1"/>
                    </a:solidFill>
                    <a:effectLst/>
                    <a:latin typeface="+mn-lt"/>
                    <a:ea typeface="+mn-ea"/>
                    <a:cs typeface="+mn-cs"/>
                  </a:rPr>
                  <a:t>Supresión de bandas motrices existentes en los sistemas de refrigeración antiguos.</a:t>
                </a:r>
              </a:p>
              <a:p>
                <a:pPr lvl="0"/>
                <a:r>
                  <a:rPr lang="es-EC" sz="1200" kern="1200" dirty="0" smtClean="0">
                    <a:solidFill>
                      <a:schemeClr val="tx1"/>
                    </a:solidFill>
                    <a:effectLst/>
                    <a:latin typeface="+mn-lt"/>
                    <a:ea typeface="+mn-ea"/>
                    <a:cs typeface="+mn-cs"/>
                  </a:rPr>
                  <a:t>La pérdida de refrigerante por la abundancia de uniones en las tuberías del sistema de refrigeración.</a:t>
                </a:r>
              </a:p>
              <a:p>
                <a:pPr lvl="0"/>
                <a:r>
                  <a:rPr lang="es-EC" sz="1200" kern="1200" dirty="0" smtClean="0">
                    <a:solidFill>
                      <a:schemeClr val="tx1"/>
                    </a:solidFill>
                    <a:effectLst/>
                    <a:latin typeface="+mn-lt"/>
                    <a:ea typeface="+mn-ea"/>
                    <a:cs typeface="+mn-cs"/>
                  </a:rPr>
                  <a:t>El mejor aprovechamiento de espacio en los gabinetes.</a:t>
                </a:r>
              </a:p>
              <a:p>
                <a:pPr lvl="0"/>
                <a:r>
                  <a:rPr lang="es-EC" sz="1200" kern="1200" dirty="0" smtClean="0">
                    <a:solidFill>
                      <a:schemeClr val="tx1"/>
                    </a:solidFill>
                    <a:effectLst/>
                    <a:latin typeface="+mn-lt"/>
                    <a:ea typeface="+mn-ea"/>
                    <a:cs typeface="+mn-cs"/>
                  </a:rPr>
                  <a:t>La reducción al máximo de ruidos molestos en los sistemas de refrigeración.</a:t>
                </a:r>
              </a:p>
              <a:p>
                <a:pPr lvl="0"/>
                <a:r>
                  <a:rPr lang="es-EC" sz="1200" kern="1200" dirty="0" smtClean="0">
                    <a:solidFill>
                      <a:schemeClr val="tx1"/>
                    </a:solidFill>
                    <a:effectLst/>
                    <a:latin typeface="+mn-lt"/>
                    <a:ea typeface="+mn-ea"/>
                    <a:cs typeface="+mn-cs"/>
                  </a:rPr>
                  <a:t>La reducción importante del consumo de energía.</a:t>
                </a:r>
              </a:p>
              <a:p>
                <a:pPr lvl="0"/>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Eficiencia de compresión:</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medida de la desviación real respecto al ciclo de compresión perfecto y se define como el trabajo realizado dentro del cilindro.</a:t>
                </a:r>
              </a:p>
              <a:p>
                <a:pPr lvl="0"/>
                <a:r>
                  <a:rPr lang="es-EC" sz="1200" kern="1200" dirty="0" smtClean="0">
                    <a:solidFill>
                      <a:schemeClr val="tx1"/>
                    </a:solidFill>
                    <a:effectLst/>
                    <a:latin typeface="+mn-lt"/>
                    <a:ea typeface="+mn-ea"/>
                    <a:cs typeface="+mn-cs"/>
                  </a:rPr>
                  <a:t>Eficiencia mecánica: razón del trabajo entregado al gas entre el trabajo de salida del eje del compresor.</a:t>
                </a:r>
              </a:p>
              <a:p>
                <a:pPr lvl="0"/>
                <a:r>
                  <a:rPr lang="es-EC" sz="1200" u="sng" kern="1200" dirty="0" smtClean="0">
                    <a:solidFill>
                      <a:schemeClr val="tx1"/>
                    </a:solidFill>
                    <a:effectLst/>
                    <a:latin typeface="+mn-lt"/>
                    <a:ea typeface="+mn-ea"/>
                    <a:cs typeface="+mn-cs"/>
                  </a:rPr>
                  <a:t>Eficiencia </a:t>
                </a:r>
                <a:r>
                  <a:rPr lang="es-EC" sz="1200" u="sng" kern="1200" dirty="0" err="1" smtClean="0">
                    <a:solidFill>
                      <a:schemeClr val="tx1"/>
                    </a:solidFill>
                    <a:effectLst/>
                    <a:latin typeface="+mn-lt"/>
                    <a:ea typeface="+mn-ea"/>
                    <a:cs typeface="+mn-cs"/>
                  </a:rPr>
                  <a:t>volumetrica</a:t>
                </a:r>
                <a:r>
                  <a:rPr lang="es-EC" sz="1200" u="sng"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razón del volumen del gas actual entrando al compresor, entre el desplazamiento teórico del compresor.</a:t>
                </a:r>
              </a:p>
              <a:p>
                <a:pPr lvl="0"/>
                <a:r>
                  <a:rPr lang="es-EC" sz="1200" kern="1200" dirty="0" smtClean="0">
                    <a:solidFill>
                      <a:schemeClr val="tx1"/>
                    </a:solidFill>
                    <a:effectLst/>
                    <a:latin typeface="+mn-lt"/>
                    <a:ea typeface="+mn-ea"/>
                    <a:cs typeface="+mn-cs"/>
                  </a:rPr>
                  <a:t>Eficiencia </a:t>
                </a:r>
                <a:r>
                  <a:rPr lang="es-EC" sz="1200" kern="1200" dirty="0" err="1" smtClean="0">
                    <a:solidFill>
                      <a:schemeClr val="tx1"/>
                    </a:solidFill>
                    <a:effectLst/>
                    <a:latin typeface="+mn-lt"/>
                    <a:ea typeface="+mn-ea"/>
                    <a:cs typeface="+mn-cs"/>
                  </a:rPr>
                  <a:t>isentrópica</a:t>
                </a:r>
                <a:r>
                  <a:rPr lang="es-EC" sz="1200" kern="1200" dirty="0" smtClean="0">
                    <a:solidFill>
                      <a:schemeClr val="tx1"/>
                    </a:solidFill>
                    <a:effectLst/>
                    <a:latin typeface="+mn-lt"/>
                    <a:ea typeface="+mn-ea"/>
                    <a:cs typeface="+mn-cs"/>
                  </a:rPr>
                  <a:t> (adiabática): es la razón del trabajo requerido para la compresión </a:t>
                </a:r>
                <a:r>
                  <a:rPr lang="es-EC" sz="1200" kern="1200" dirty="0" err="1" smtClean="0">
                    <a:solidFill>
                      <a:schemeClr val="tx1"/>
                    </a:solidFill>
                    <a:effectLst/>
                    <a:latin typeface="+mn-lt"/>
                    <a:ea typeface="+mn-ea"/>
                    <a:cs typeface="+mn-cs"/>
                  </a:rPr>
                  <a:t>isentrópica</a:t>
                </a:r>
                <a:r>
                  <a:rPr lang="es-EC" sz="1200" kern="1200" dirty="0" smtClean="0">
                    <a:solidFill>
                      <a:schemeClr val="tx1"/>
                    </a:solidFill>
                    <a:effectLst/>
                    <a:latin typeface="+mn-lt"/>
                    <a:ea typeface="+mn-ea"/>
                    <a:cs typeface="+mn-cs"/>
                  </a:rPr>
                  <a:t> del gas entre el trabajo de salida de la flecha del compresor.</a:t>
                </a:r>
              </a:p>
            </p:txBody>
          </p:sp>
        </mc:Fallback>
      </mc:AlternateContent>
      <p:sp>
        <p:nvSpPr>
          <p:cNvPr id="4" name="3 Marcador de número de diapositiva"/>
          <p:cNvSpPr>
            <a:spLocks noGrp="1"/>
          </p:cNvSpPr>
          <p:nvPr>
            <p:ph type="sldNum" sz="quarter" idx="10"/>
          </p:nvPr>
        </p:nvSpPr>
        <p:spPr/>
        <p:txBody>
          <a:bodyPr/>
          <a:lstStyle/>
          <a:p>
            <a:fld id="{4306CA13-A47D-4D41-B25F-1EB2B44D215A}" type="slidenum">
              <a:rPr lang="es-EC" smtClean="0"/>
              <a:t>32</a:t>
            </a:fld>
            <a:endParaRPr lang="es-EC"/>
          </a:p>
        </p:txBody>
      </p:sp>
    </p:spTree>
    <p:extLst>
      <p:ext uri="{BB962C8B-B14F-4D97-AF65-F5344CB8AC3E}">
        <p14:creationId xmlns:p14="http://schemas.microsoft.com/office/powerpoint/2010/main" val="35593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une la línea de longitud de la tubería con la línea de caudal cruzando el eje 1. Después se une la línea de presión de trabajo y la de pérdidas admisibles. En el eje 2 se crea una intersección que luego debe unirse con la del eje 1. </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nomograma indica que el diámetro mínimo debe ser de 40 </a:t>
            </a:r>
            <a:r>
              <a:rPr lang="es-EC" sz="1200" kern="1200" dirty="0" err="1" smtClean="0">
                <a:solidFill>
                  <a:schemeClr val="tx1"/>
                </a:solidFill>
                <a:effectLst/>
                <a:latin typeface="+mn-lt"/>
                <a:ea typeface="+mn-ea"/>
                <a:cs typeface="+mn-cs"/>
              </a:rPr>
              <a:t>mm.</a:t>
            </a:r>
            <a:r>
              <a:rPr lang="es-EC" sz="1200" kern="1200" dirty="0" smtClean="0">
                <a:solidFill>
                  <a:schemeClr val="tx1"/>
                </a:solidFill>
                <a:effectLst/>
                <a:latin typeface="+mn-lt"/>
                <a:ea typeface="+mn-ea"/>
                <a:cs typeface="+mn-cs"/>
              </a:rPr>
              <a:t> Realizando el trazado de forma inversa, considerando ya un diámetro de 2”, se confirma que la caída de presión es aceptable y dentro de la norma, estableciéndose en aproximadamente 0.02 bar, tal como lo indicó el cálculo por fórmula.</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33</a:t>
            </a:fld>
            <a:endParaRPr lang="es-EC"/>
          </a:p>
        </p:txBody>
      </p:sp>
    </p:spTree>
    <p:extLst>
      <p:ext uri="{BB962C8B-B14F-4D97-AF65-F5344CB8AC3E}">
        <p14:creationId xmlns:p14="http://schemas.microsoft.com/office/powerpoint/2010/main" val="83352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Esta decisión fue confirmada con el uso del nomograma, demostrando una caída de presión admisible considerando la longitud equivalente añadida por accesorios de diámetro interno de 1”:</a:t>
            </a: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34</a:t>
            </a:fld>
            <a:endParaRPr lang="es-EC"/>
          </a:p>
        </p:txBody>
      </p:sp>
    </p:spTree>
    <p:extLst>
      <p:ext uri="{BB962C8B-B14F-4D97-AF65-F5344CB8AC3E}">
        <p14:creationId xmlns:p14="http://schemas.microsoft.com/office/powerpoint/2010/main" val="44155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5</a:t>
            </a:fld>
            <a:endParaRPr lang="es-EC"/>
          </a:p>
        </p:txBody>
      </p:sp>
    </p:spTree>
    <p:extLst>
      <p:ext uri="{BB962C8B-B14F-4D97-AF65-F5344CB8AC3E}">
        <p14:creationId xmlns:p14="http://schemas.microsoft.com/office/powerpoint/2010/main" val="842395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35</a:t>
            </a:fld>
            <a:endParaRPr lang="es-EC"/>
          </a:p>
        </p:txBody>
      </p:sp>
    </p:spTree>
    <p:extLst>
      <p:ext uri="{BB962C8B-B14F-4D97-AF65-F5344CB8AC3E}">
        <p14:creationId xmlns:p14="http://schemas.microsoft.com/office/powerpoint/2010/main" val="1827807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36</a:t>
            </a:fld>
            <a:endParaRPr lang="es-EC"/>
          </a:p>
        </p:txBody>
      </p:sp>
    </p:spTree>
    <p:extLst>
      <p:ext uri="{BB962C8B-B14F-4D97-AF65-F5344CB8AC3E}">
        <p14:creationId xmlns:p14="http://schemas.microsoft.com/office/powerpoint/2010/main" val="1827807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puede ver que el rendimiento volumétrico de un compresor de tornillo es alto y cercano a la unidad, lo cual representa una de las ventajas más importantes ante los compresores </a:t>
            </a:r>
            <a:r>
              <a:rPr lang="es-EC" sz="1200" kern="1200" dirty="0" err="1" smtClean="0">
                <a:solidFill>
                  <a:schemeClr val="tx1"/>
                </a:solidFill>
                <a:effectLst/>
                <a:latin typeface="+mn-lt"/>
                <a:ea typeface="+mn-ea"/>
                <a:cs typeface="+mn-cs"/>
              </a:rPr>
              <a:t>reciprocantes</a:t>
            </a:r>
            <a:r>
              <a:rPr lang="es-EC"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El uso de aceite inyectado como lubricante </a:t>
            </a:r>
            <a:r>
              <a:rPr lang="es-EC" sz="1200" kern="1200" dirty="0" smtClean="0">
                <a:solidFill>
                  <a:schemeClr val="tx1"/>
                </a:solidFill>
                <a:effectLst/>
                <a:latin typeface="+mn-lt"/>
                <a:ea typeface="+mn-ea"/>
                <a:cs typeface="+mn-cs"/>
              </a:rPr>
              <a:t>juega un papel importante en la eficiencia de compresión. Éste </a:t>
            </a:r>
            <a:r>
              <a:rPr lang="es-EC" sz="1200" b="1" kern="1200" dirty="0" smtClean="0">
                <a:solidFill>
                  <a:schemeClr val="tx1"/>
                </a:solidFill>
                <a:effectLst/>
                <a:latin typeface="+mn-lt"/>
                <a:ea typeface="+mn-ea"/>
                <a:cs typeface="+mn-cs"/>
              </a:rPr>
              <a:t>aumenta la potencial relación de compresión </a:t>
            </a:r>
            <a:r>
              <a:rPr lang="es-EC" sz="1200" kern="1200" dirty="0" smtClean="0">
                <a:solidFill>
                  <a:schemeClr val="tx1"/>
                </a:solidFill>
                <a:effectLst/>
                <a:latin typeface="+mn-lt"/>
                <a:ea typeface="+mn-ea"/>
                <a:cs typeface="+mn-cs"/>
              </a:rPr>
              <a:t>y mejora la eficiencia del sistema </a:t>
            </a:r>
            <a:r>
              <a:rPr lang="es-EC" sz="1200" b="1" kern="1200" dirty="0" smtClean="0">
                <a:solidFill>
                  <a:schemeClr val="tx1"/>
                </a:solidFill>
                <a:effectLst/>
                <a:latin typeface="+mn-lt"/>
                <a:ea typeface="+mn-ea"/>
                <a:cs typeface="+mn-cs"/>
              </a:rPr>
              <a:t>absorbiendo calores residuales y así reduciendo la temperatura de descarga del aire. </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37</a:t>
            </a:fld>
            <a:endParaRPr lang="es-EC"/>
          </a:p>
        </p:txBody>
      </p:sp>
    </p:spTree>
    <p:extLst>
      <p:ext uri="{BB962C8B-B14F-4D97-AF65-F5344CB8AC3E}">
        <p14:creationId xmlns:p14="http://schemas.microsoft.com/office/powerpoint/2010/main" val="1256607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Con cada cumplimiento de un objetivo específico se ha llegado a cumplir el objetivo general planteado en su totalidad y con satisfacción para la empresa beneficiaria del proyecto, Chova del Ecuador S.A.</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39</a:t>
            </a:fld>
            <a:endParaRPr lang="es-EC"/>
          </a:p>
        </p:txBody>
      </p:sp>
    </p:spTree>
    <p:extLst>
      <p:ext uri="{BB962C8B-B14F-4D97-AF65-F5344CB8AC3E}">
        <p14:creationId xmlns:p14="http://schemas.microsoft.com/office/powerpoint/2010/main" val="3378155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ubicación de los anteriores compresores </a:t>
            </a:r>
            <a:r>
              <a:rPr lang="es-EC" sz="1200" kern="1200" dirty="0" err="1" smtClean="0">
                <a:solidFill>
                  <a:schemeClr val="tx1"/>
                </a:solidFill>
                <a:effectLst/>
                <a:latin typeface="+mn-lt"/>
                <a:ea typeface="+mn-ea"/>
                <a:cs typeface="+mn-cs"/>
              </a:rPr>
              <a:t>reciprocantes</a:t>
            </a:r>
            <a:r>
              <a:rPr lang="es-EC" sz="1200" kern="1200" dirty="0" smtClean="0">
                <a:solidFill>
                  <a:schemeClr val="tx1"/>
                </a:solidFill>
                <a:effectLst/>
                <a:latin typeface="+mn-lt"/>
                <a:ea typeface="+mn-ea"/>
                <a:cs typeface="+mn-cs"/>
              </a:rPr>
              <a:t> será destinada para la instalación de una balanza de piso, la cual servirá de apoyo para la mejora del proceso de producción de revestimientos líquidos. </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Dado que el nuevo compresor se ubica en un sitio distinto, más apropiado para el fin que desempeña, se invirtió en la cimentación del mismo. </a:t>
            </a: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40</a:t>
            </a:fld>
            <a:endParaRPr lang="es-EC"/>
          </a:p>
        </p:txBody>
      </p:sp>
    </p:spTree>
    <p:extLst>
      <p:ext uri="{BB962C8B-B14F-4D97-AF65-F5344CB8AC3E}">
        <p14:creationId xmlns:p14="http://schemas.microsoft.com/office/powerpoint/2010/main" val="2289916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determinar el costo-beneficio del proyecto y justificarlo económicamente, es necesario comparar los ingresos y los egresos anuales tomando en cuenta la inversión inicial realizada. La particularidad de este proyecto es que el nuevo sistema de aire comprimido abastece a más maquinaria que el sistema anterior, por lo que el análisis debe hacerse por unidad de caudal entregado y a presión constante.</a:t>
            </a:r>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En lo que concierne el análisis económico, se consideran iguales a los costos de mantenimiento dado que mientras un compresor reciprocante contiene más partes móviles y sujetas a desgaste, no requiere de mano de obra especializada como en el caso de los compresores de tornillo, por lo tanto es justo aproximarlos como iguales para este fin.</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41</a:t>
            </a:fld>
            <a:endParaRPr lang="es-EC"/>
          </a:p>
        </p:txBody>
      </p:sp>
    </p:spTree>
    <p:extLst>
      <p:ext uri="{BB962C8B-B14F-4D97-AF65-F5344CB8AC3E}">
        <p14:creationId xmlns:p14="http://schemas.microsoft.com/office/powerpoint/2010/main" val="860619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 la misma presión, el total de entrega de pies cúbicos por año del nuevo sistema es aproximadamente el triple de lo que consume el sistema antiguo. Los rubros de mantenimiento y requerimiento de energía eléctrica (expresados en el capítulo 3) se encuentran divididos para dicha entrega volumétrica neta. De esta manera, se obtienen valores unitarios de ingresos y egresos por pie cúbico entregado a presión constante.</a:t>
            </a:r>
          </a:p>
          <a:p>
            <a:endParaRPr lang="es-EC" dirty="0" smtClean="0"/>
          </a:p>
          <a:p>
            <a:r>
              <a:rPr lang="es-EC" sz="1200" b="0" i="0" u="none" strike="noStrike" kern="1200" dirty="0" smtClean="0">
                <a:solidFill>
                  <a:schemeClr val="tx1"/>
                </a:solidFill>
                <a:effectLst/>
                <a:latin typeface="+mn-lt"/>
                <a:ea typeface="+mn-ea"/>
                <a:cs typeface="+mn-cs"/>
              </a:rPr>
              <a:t>pies3/año (nuevo)</a:t>
            </a:r>
            <a:r>
              <a:rPr lang="es-EC" dirty="0" smtClean="0"/>
              <a:t> </a:t>
            </a:r>
            <a:r>
              <a:rPr lang="es-EC" sz="1200" b="0" i="0" u="none" strike="noStrike" kern="1200" dirty="0" smtClean="0">
                <a:solidFill>
                  <a:schemeClr val="tx1"/>
                </a:solidFill>
                <a:effectLst/>
                <a:latin typeface="+mn-lt"/>
                <a:ea typeface="+mn-ea"/>
                <a:cs typeface="+mn-cs"/>
              </a:rPr>
              <a:t>     13.456.800 </a:t>
            </a:r>
          </a:p>
          <a:p>
            <a:r>
              <a:rPr lang="es-EC" sz="1200" b="0" i="0" u="none" strike="noStrike" kern="1200" dirty="0" smtClean="0">
                <a:solidFill>
                  <a:schemeClr val="tx1"/>
                </a:solidFill>
                <a:effectLst/>
                <a:latin typeface="+mn-lt"/>
                <a:ea typeface="+mn-ea"/>
                <a:cs typeface="+mn-cs"/>
              </a:rPr>
              <a:t>pies3/año (antiguo)</a:t>
            </a:r>
            <a:r>
              <a:rPr lang="es-EC" dirty="0" smtClean="0"/>
              <a:t> </a:t>
            </a:r>
            <a:r>
              <a:rPr lang="es-EC" sz="1200" b="0" i="0" u="none" strike="noStrike" kern="1200" dirty="0" smtClean="0">
                <a:solidFill>
                  <a:schemeClr val="tx1"/>
                </a:solidFill>
                <a:effectLst/>
                <a:latin typeface="+mn-lt"/>
                <a:ea typeface="+mn-ea"/>
                <a:cs typeface="+mn-cs"/>
              </a:rPr>
              <a:t>       3.527.050 </a:t>
            </a:r>
          </a:p>
          <a:p>
            <a:endParaRPr lang="es-EC" sz="1200" b="0" i="0" u="none" strike="noStrike" kern="1200" dirty="0" smtClean="0">
              <a:solidFill>
                <a:schemeClr val="tx1"/>
              </a:solidFill>
              <a:effectLst/>
              <a:latin typeface="+mn-lt"/>
              <a:ea typeface="+mn-ea"/>
              <a:cs typeface="+mn-cs"/>
            </a:endParaRPr>
          </a:p>
          <a:p>
            <a:r>
              <a:rPr lang="es-EC" sz="1200" b="0" i="0" u="none" strike="noStrike" kern="1200" dirty="0" smtClean="0">
                <a:solidFill>
                  <a:schemeClr val="tx1"/>
                </a:solidFill>
                <a:effectLst/>
                <a:latin typeface="+mn-lt"/>
                <a:ea typeface="+mn-ea"/>
                <a:cs typeface="+mn-cs"/>
              </a:rPr>
              <a:t>Se gana 0,67 USD/pie3</a:t>
            </a:r>
            <a:r>
              <a:rPr lang="es-EC" sz="1200" b="0" i="0" u="none" strike="noStrike" kern="1200" baseline="0" dirty="0" smtClean="0">
                <a:solidFill>
                  <a:schemeClr val="tx1"/>
                </a:solidFill>
                <a:effectLst/>
                <a:latin typeface="+mn-lt"/>
                <a:ea typeface="+mn-ea"/>
                <a:cs typeface="+mn-cs"/>
              </a:rPr>
              <a:t> x 13453,82 pie3/año = 9014,06 USD/año</a:t>
            </a: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42</a:t>
            </a:fld>
            <a:endParaRPr lang="es-EC"/>
          </a:p>
        </p:txBody>
      </p:sp>
    </p:spTree>
    <p:extLst>
      <p:ext uri="{BB962C8B-B14F-4D97-AF65-F5344CB8AC3E}">
        <p14:creationId xmlns:p14="http://schemas.microsoft.com/office/powerpoint/2010/main" val="1100622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VAN mayor a uno, OK</a:t>
            </a:r>
          </a:p>
          <a:p>
            <a:endParaRPr lang="es-EC" dirty="0" smtClean="0"/>
          </a:p>
          <a:p>
            <a:r>
              <a:rPr lang="es-EC" dirty="0" smtClean="0"/>
              <a:t>TIR</a:t>
            </a:r>
            <a:r>
              <a:rPr lang="es-EC" baseline="0" dirty="0" smtClean="0"/>
              <a:t> mayor a tasa de oportunidad, OK</a:t>
            </a:r>
          </a:p>
          <a:p>
            <a:endParaRPr lang="es-EC" baseline="0" dirty="0" smtClean="0"/>
          </a:p>
          <a:p>
            <a:r>
              <a:rPr lang="es-EC" baseline="0" dirty="0" smtClean="0"/>
              <a:t>VAN= valor del flujo de caja de la proyección comparado con la inversión inicial.</a:t>
            </a: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43</a:t>
            </a:fld>
            <a:endParaRPr lang="es-EC"/>
          </a:p>
        </p:txBody>
      </p:sp>
    </p:spTree>
    <p:extLst>
      <p:ext uri="{BB962C8B-B14F-4D97-AF65-F5344CB8AC3E}">
        <p14:creationId xmlns:p14="http://schemas.microsoft.com/office/powerpoint/2010/main" val="3520109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44</a:t>
            </a:fld>
            <a:endParaRPr lang="es-EC"/>
          </a:p>
        </p:txBody>
      </p:sp>
    </p:spTree>
    <p:extLst>
      <p:ext uri="{BB962C8B-B14F-4D97-AF65-F5344CB8AC3E}">
        <p14:creationId xmlns:p14="http://schemas.microsoft.com/office/powerpoint/2010/main" val="2325213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45</a:t>
            </a:fld>
            <a:endParaRPr lang="es-EC"/>
          </a:p>
        </p:txBody>
      </p:sp>
    </p:spTree>
    <p:extLst>
      <p:ext uri="{BB962C8B-B14F-4D97-AF65-F5344CB8AC3E}">
        <p14:creationId xmlns:p14="http://schemas.microsoft.com/office/powerpoint/2010/main" val="189347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aire comprimido es una de las varias técnicas de automatismo, tal como son la mecánica, hidráulica, eléctrica, electrónica y robótica.</a:t>
            </a:r>
          </a:p>
          <a:p>
            <a:endParaRPr lang="es-EC"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6</a:t>
            </a:fld>
            <a:endParaRPr lang="es-EC"/>
          </a:p>
        </p:txBody>
      </p:sp>
    </p:spTree>
    <p:extLst>
      <p:ext uri="{BB962C8B-B14F-4D97-AF65-F5344CB8AC3E}">
        <p14:creationId xmlns:p14="http://schemas.microsoft.com/office/powerpoint/2010/main" val="137065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Fluido de trabajo.</a:t>
            </a:r>
          </a:p>
          <a:p>
            <a:r>
              <a:rPr lang="es-EC" sz="1200" kern="1200" dirty="0" smtClean="0">
                <a:solidFill>
                  <a:schemeClr val="tx1"/>
                </a:solidFill>
                <a:effectLst/>
                <a:latin typeface="+mn-lt"/>
                <a:ea typeface="+mn-ea"/>
                <a:cs typeface="+mn-cs"/>
              </a:rPr>
              <a:t>Es de conocimiento general que el aire más cercano al suelo es más denso. En fines prácticos el aire cumple con las leyes de los gases ideales, por lo que se lo considera normalmente como un gas perfecto.</a:t>
            </a:r>
            <a:endParaRPr lang="es-EC"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4306CA13-A47D-4D41-B25F-1EB2B44D215A}" type="slidenum">
              <a:rPr lang="es-EC" smtClean="0"/>
              <a:t>7</a:t>
            </a:fld>
            <a:endParaRPr lang="es-EC"/>
          </a:p>
        </p:txBody>
      </p:sp>
    </p:spTree>
    <p:extLst>
      <p:ext uri="{BB962C8B-B14F-4D97-AF65-F5344CB8AC3E}">
        <p14:creationId xmlns:p14="http://schemas.microsoft.com/office/powerpoint/2010/main" val="1794546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C" sz="1200" u="sng" kern="1200" dirty="0" smtClean="0">
                    <a:solidFill>
                      <a:schemeClr val="tx1"/>
                    </a:solidFill>
                    <a:effectLst/>
                    <a:latin typeface="+mn-lt"/>
                    <a:ea typeface="+mn-ea"/>
                    <a:cs typeface="+mn-cs"/>
                  </a:rPr>
                  <a:t>Presión</a:t>
                </a:r>
              </a:p>
              <a:p>
                <a:r>
                  <a:rPr lang="es-EC" sz="1200" kern="1200" dirty="0" smtClean="0">
                    <a:solidFill>
                      <a:schemeClr val="tx1"/>
                    </a:solidFill>
                    <a:effectLst/>
                    <a:latin typeface="+mn-lt"/>
                    <a:ea typeface="+mn-ea"/>
                    <a:cs typeface="+mn-cs"/>
                  </a:rPr>
                  <a:t>La </a:t>
                </a:r>
                <a:r>
                  <a:rPr lang="es-EC" sz="1200" i="1" kern="1200" dirty="0" smtClean="0">
                    <a:solidFill>
                      <a:schemeClr val="tx1"/>
                    </a:solidFill>
                    <a:effectLst/>
                    <a:latin typeface="+mn-lt"/>
                    <a:ea typeface="+mn-ea"/>
                    <a:cs typeface="+mn-cs"/>
                  </a:rPr>
                  <a:t>presión atmosférica</a:t>
                </a:r>
                <a:r>
                  <a:rPr lang="es-EC" sz="1200" kern="1200" dirty="0" smtClean="0">
                    <a:solidFill>
                      <a:schemeClr val="tx1"/>
                    </a:solidFill>
                    <a:effectLst/>
                    <a:latin typeface="+mn-lt"/>
                    <a:ea typeface="+mn-ea"/>
                    <a:cs typeface="+mn-cs"/>
                  </a:rPr>
                  <a:t> es el resultado del peso de la columna de aire sobre la superficie de la tierra, por lo que explica que su magnitud varíe con la altura y condiciones meteorológicas. Al nivel del mar, la presión atmosférica es de aproximadamente 1 bar.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Todos los cuerpos terrestres se encuentran sometidos a la presión atmosférica. La presión adicional que normalmente se mide cuando se supera la anterior se denomina </a:t>
                </a:r>
                <a:r>
                  <a:rPr lang="es-EC" sz="1200" i="1" kern="1200" dirty="0" smtClean="0">
                    <a:solidFill>
                      <a:schemeClr val="tx1"/>
                    </a:solidFill>
                    <a:effectLst/>
                    <a:latin typeface="+mn-lt"/>
                    <a:ea typeface="+mn-ea"/>
                    <a:cs typeface="+mn-cs"/>
                  </a:rPr>
                  <a:t>presión</a:t>
                </a:r>
                <a:r>
                  <a:rPr lang="es-EC" sz="1200" kern="1200" dirty="0" smtClean="0">
                    <a:solidFill>
                      <a:schemeClr val="tx1"/>
                    </a:solidFill>
                    <a:effectLst/>
                    <a:latin typeface="+mn-lt"/>
                    <a:ea typeface="+mn-ea"/>
                    <a:cs typeface="+mn-cs"/>
                  </a:rPr>
                  <a:t> </a:t>
                </a:r>
                <a:r>
                  <a:rPr lang="es-EC" sz="1200" i="1" kern="1200" dirty="0" smtClean="0">
                    <a:solidFill>
                      <a:schemeClr val="tx1"/>
                    </a:solidFill>
                    <a:effectLst/>
                    <a:latin typeface="+mn-lt"/>
                    <a:ea typeface="+mn-ea"/>
                    <a:cs typeface="+mn-cs"/>
                  </a:rPr>
                  <a:t>relativa o</a:t>
                </a:r>
                <a:r>
                  <a:rPr lang="es-EC" sz="1200" kern="1200" dirty="0" smtClean="0">
                    <a:solidFill>
                      <a:schemeClr val="tx1"/>
                    </a:solidFill>
                    <a:effectLst/>
                    <a:latin typeface="+mn-lt"/>
                    <a:ea typeface="+mn-ea"/>
                    <a:cs typeface="+mn-cs"/>
                  </a:rPr>
                  <a:t> </a:t>
                </a:r>
                <a:r>
                  <a:rPr lang="es-EC" sz="1200" i="1" kern="1200" dirty="0" smtClean="0">
                    <a:solidFill>
                      <a:schemeClr val="tx1"/>
                    </a:solidFill>
                    <a:effectLst/>
                    <a:latin typeface="+mn-lt"/>
                    <a:ea typeface="+mn-ea"/>
                    <a:cs typeface="+mn-cs"/>
                  </a:rPr>
                  <a:t>manométrica,</a:t>
                </a:r>
                <a:r>
                  <a:rPr lang="es-EC" sz="1200" kern="1200" dirty="0" smtClean="0">
                    <a:solidFill>
                      <a:schemeClr val="tx1"/>
                    </a:solidFill>
                    <a:effectLst/>
                    <a:latin typeface="+mn-lt"/>
                    <a:ea typeface="+mn-ea"/>
                    <a:cs typeface="+mn-cs"/>
                  </a:rPr>
                  <a:t> que, como su nombre indica, se mide con un manómetro</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La suma de estas dos, es decir, la presión atmosférica y presión relativa se conoce como </a:t>
                </a:r>
                <a:r>
                  <a:rPr lang="es-EC" sz="1200" i="1" kern="1200" dirty="0" smtClean="0">
                    <a:solidFill>
                      <a:schemeClr val="tx1"/>
                    </a:solidFill>
                    <a:effectLst/>
                    <a:latin typeface="+mn-lt"/>
                    <a:ea typeface="+mn-ea"/>
                    <a:cs typeface="+mn-cs"/>
                  </a:rPr>
                  <a:t>presión absoluta.</a:t>
                </a:r>
              </a:p>
              <a:p>
                <a:endParaRPr lang="es-EC" sz="1200" i="1" kern="1200" dirty="0" smtClean="0">
                  <a:solidFill>
                    <a:schemeClr val="tx1"/>
                  </a:solidFill>
                  <a:effectLst/>
                  <a:latin typeface="+mn-lt"/>
                  <a:ea typeface="+mn-ea"/>
                  <a:cs typeface="+mn-cs"/>
                </a:endParaRPr>
              </a:p>
              <a:p>
                <a:r>
                  <a:rPr lang="es-EC" sz="1200" i="0" u="sng" kern="1200" dirty="0" smtClean="0">
                    <a:solidFill>
                      <a:schemeClr val="tx1"/>
                    </a:solidFill>
                    <a:effectLst/>
                    <a:latin typeface="+mn-lt"/>
                    <a:ea typeface="+mn-ea"/>
                    <a:cs typeface="+mn-cs"/>
                  </a:rPr>
                  <a:t>Temperatura</a:t>
                </a:r>
              </a:p>
              <a:p>
                <a:r>
                  <a:rPr lang="es-EC" sz="1200" kern="1200" dirty="0" smtClean="0">
                    <a:solidFill>
                      <a:schemeClr val="tx1"/>
                    </a:solidFill>
                    <a:effectLst/>
                    <a:latin typeface="+mn-lt"/>
                    <a:ea typeface="+mn-ea"/>
                    <a:cs typeface="+mn-cs"/>
                  </a:rPr>
                  <a:t>Es magnitud que cuantifica la actividad molecular o energía cinética asociada al movimiento de las partículas de un material</a:t>
                </a:r>
              </a:p>
              <a:p>
                <a:endParaRPr lang="es-EC" sz="1200" i="0" u="sng"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constante de proporcionalidad R es diferente para cada gas. Esta se refiere a la cantidad de trabajo requerida para elevar la temperatura de una masa de 1 kg del gas en un kelvin. La constante Ru es la constante de gas universal y es la misma para todas las sustancias. </a:t>
                </a:r>
                <a:endParaRPr lang="es-EC"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s-EC" sz="1200" i="1" kern="1200">
                          <a:solidFill>
                            <a:schemeClr val="tx1"/>
                          </a:solidFill>
                          <a:effectLst/>
                          <a:latin typeface="Cambria Math"/>
                          <a:ea typeface="+mn-ea"/>
                          <a:cs typeface="+mn-cs"/>
                        </a:rPr>
                        <m:t>𝑅𝑢</m:t>
                      </m:r>
                      <m:r>
                        <a:rPr lang="es-EC" sz="1200" i="1" kern="1200">
                          <a:solidFill>
                            <a:schemeClr val="tx1"/>
                          </a:solidFill>
                          <a:effectLst/>
                          <a:latin typeface="Cambria Math"/>
                          <a:ea typeface="+mn-ea"/>
                          <a:cs typeface="+mn-cs"/>
                        </a:rPr>
                        <m:t>=0,08205746</m:t>
                      </m:r>
                      <m:d>
                        <m:dPr>
                          <m:begChr m:val="["/>
                          <m:endChr m:val="]"/>
                          <m:ctrlPr>
                            <a:rPr lang="es-EC" sz="1200" i="1" kern="1200">
                              <a:solidFill>
                                <a:schemeClr val="tx1"/>
                              </a:solidFill>
                              <a:effectLst/>
                              <a:latin typeface="Cambria Math"/>
                              <a:ea typeface="+mn-ea"/>
                              <a:cs typeface="+mn-cs"/>
                            </a:rPr>
                          </m:ctrlPr>
                        </m:dPr>
                        <m:e>
                          <m:f>
                            <m:fPr>
                              <m:ctrlPr>
                                <a:rPr lang="es-EC" sz="1200" i="1" kern="1200">
                                  <a:solidFill>
                                    <a:schemeClr val="tx1"/>
                                  </a:solidFill>
                                  <a:effectLst/>
                                  <a:latin typeface="Cambria Math"/>
                                  <a:ea typeface="+mn-ea"/>
                                  <a:cs typeface="+mn-cs"/>
                                </a:rPr>
                              </m:ctrlPr>
                            </m:fPr>
                            <m:num>
                              <m:r>
                                <a:rPr lang="es-EC" sz="1200" i="1" kern="1200">
                                  <a:solidFill>
                                    <a:schemeClr val="tx1"/>
                                  </a:solidFill>
                                  <a:effectLst/>
                                  <a:latin typeface="Cambria Math"/>
                                  <a:ea typeface="+mn-ea"/>
                                  <a:cs typeface="+mn-cs"/>
                                </a:rPr>
                                <m:t>𝑎𝑡𝑚</m:t>
                              </m:r>
                              <m:r>
                                <a:rPr lang="es-EC" sz="1200" i="1" kern="1200">
                                  <a:solidFill>
                                    <a:schemeClr val="tx1"/>
                                  </a:solidFill>
                                  <a:effectLst/>
                                  <a:latin typeface="Cambria Math"/>
                                  <a:ea typeface="+mn-ea"/>
                                  <a:cs typeface="+mn-cs"/>
                                </a:rPr>
                                <m:t> . </m:t>
                              </m:r>
                              <m:r>
                                <a:rPr lang="es-EC" sz="1200" i="1" kern="1200">
                                  <a:solidFill>
                                    <a:schemeClr val="tx1"/>
                                  </a:solidFill>
                                  <a:effectLst/>
                                  <a:latin typeface="Cambria Math"/>
                                  <a:ea typeface="+mn-ea"/>
                                  <a:cs typeface="+mn-cs"/>
                                </a:rPr>
                                <m:t>𝐿</m:t>
                              </m:r>
                            </m:num>
                            <m:den>
                              <m:r>
                                <a:rPr lang="es-EC" sz="1200" i="1" kern="1200">
                                  <a:solidFill>
                                    <a:schemeClr val="tx1"/>
                                  </a:solidFill>
                                  <a:effectLst/>
                                  <a:latin typeface="Cambria Math"/>
                                  <a:ea typeface="+mn-ea"/>
                                  <a:cs typeface="+mn-cs"/>
                                </a:rPr>
                                <m:t>𝑚𝑜𝑙</m:t>
                              </m:r>
                              <m:r>
                                <a:rPr lang="es-EC" sz="1200" i="1" kern="1200">
                                  <a:solidFill>
                                    <a:schemeClr val="tx1"/>
                                  </a:solidFill>
                                  <a:effectLst/>
                                  <a:latin typeface="Cambria Math"/>
                                  <a:ea typeface="+mn-ea"/>
                                  <a:cs typeface="+mn-cs"/>
                                </a:rPr>
                                <m:t> . </m:t>
                              </m:r>
                              <m:r>
                                <a:rPr lang="es-EC" sz="1200" i="1" kern="1200">
                                  <a:solidFill>
                                    <a:schemeClr val="tx1"/>
                                  </a:solidFill>
                                  <a:effectLst/>
                                  <a:latin typeface="Cambria Math"/>
                                  <a:ea typeface="+mn-ea"/>
                                  <a:cs typeface="+mn-cs"/>
                                </a:rPr>
                                <m:t>𝐾</m:t>
                              </m:r>
                            </m:den>
                          </m:f>
                        </m:e>
                      </m:d>
                      <m:r>
                        <a:rPr lang="es-EC" sz="1200" i="1" kern="1200">
                          <a:solidFill>
                            <a:schemeClr val="tx1"/>
                          </a:solidFill>
                          <a:effectLst/>
                          <a:latin typeface="Cambria Math"/>
                          <a:ea typeface="+mn-ea"/>
                          <a:cs typeface="+mn-cs"/>
                        </a:rPr>
                        <m:t>=1,987207</m:t>
                      </m:r>
                      <m:d>
                        <m:dPr>
                          <m:begChr m:val="["/>
                          <m:endChr m:val="]"/>
                          <m:ctrlPr>
                            <a:rPr lang="es-EC" sz="1200" i="1" kern="1200">
                              <a:solidFill>
                                <a:schemeClr val="tx1"/>
                              </a:solidFill>
                              <a:effectLst/>
                              <a:latin typeface="Cambria Math"/>
                              <a:ea typeface="+mn-ea"/>
                              <a:cs typeface="+mn-cs"/>
                            </a:rPr>
                          </m:ctrlPr>
                        </m:dPr>
                        <m:e>
                          <m:f>
                            <m:fPr>
                              <m:ctrlPr>
                                <a:rPr lang="es-EC" sz="1200" i="1" kern="1200">
                                  <a:solidFill>
                                    <a:schemeClr val="tx1"/>
                                  </a:solidFill>
                                  <a:effectLst/>
                                  <a:latin typeface="Cambria Math"/>
                                  <a:ea typeface="+mn-ea"/>
                                  <a:cs typeface="+mn-cs"/>
                                </a:rPr>
                              </m:ctrlPr>
                            </m:fPr>
                            <m:num>
                              <m:r>
                                <a:rPr lang="es-EC" sz="1200" i="1" kern="1200">
                                  <a:solidFill>
                                    <a:schemeClr val="tx1"/>
                                  </a:solidFill>
                                  <a:effectLst/>
                                  <a:latin typeface="Cambria Math"/>
                                  <a:ea typeface="+mn-ea"/>
                                  <a:cs typeface="+mn-cs"/>
                                </a:rPr>
                                <m:t>𝑐𝑎𝑙</m:t>
                              </m:r>
                            </m:num>
                            <m:den>
                              <m:r>
                                <a:rPr lang="es-EC" sz="1200" i="1" kern="1200">
                                  <a:solidFill>
                                    <a:schemeClr val="tx1"/>
                                  </a:solidFill>
                                  <a:effectLst/>
                                  <a:latin typeface="Cambria Math"/>
                                  <a:ea typeface="+mn-ea"/>
                                  <a:cs typeface="+mn-cs"/>
                                </a:rPr>
                                <m:t>𝑚𝑜𝑙</m:t>
                              </m:r>
                              <m:r>
                                <a:rPr lang="es-EC" sz="1200" i="1" kern="1200">
                                  <a:solidFill>
                                    <a:schemeClr val="tx1"/>
                                  </a:solidFill>
                                  <a:effectLst/>
                                  <a:latin typeface="Cambria Math"/>
                                  <a:ea typeface="+mn-ea"/>
                                  <a:cs typeface="+mn-cs"/>
                                </a:rPr>
                                <m:t> . </m:t>
                              </m:r>
                              <m:r>
                                <a:rPr lang="es-EC" sz="1200" i="1" kern="1200">
                                  <a:solidFill>
                                    <a:schemeClr val="tx1"/>
                                  </a:solidFill>
                                  <a:effectLst/>
                                  <a:latin typeface="Cambria Math"/>
                                  <a:ea typeface="+mn-ea"/>
                                  <a:cs typeface="+mn-cs"/>
                                </a:rPr>
                                <m:t>𝐾</m:t>
                              </m:r>
                            </m:den>
                          </m:f>
                        </m:e>
                      </m:d>
                      <m:r>
                        <a:rPr lang="es-EC" sz="1200" i="1" kern="1200">
                          <a:solidFill>
                            <a:schemeClr val="tx1"/>
                          </a:solidFill>
                          <a:effectLst/>
                          <a:latin typeface="Cambria Math"/>
                          <a:ea typeface="+mn-ea"/>
                          <a:cs typeface="+mn-cs"/>
                        </a:rPr>
                        <m:t>=8,314472</m:t>
                      </m:r>
                      <m:d>
                        <m:dPr>
                          <m:begChr m:val="["/>
                          <m:endChr m:val="]"/>
                          <m:ctrlPr>
                            <a:rPr lang="es-EC" sz="1200" i="1" kern="1200">
                              <a:solidFill>
                                <a:schemeClr val="tx1"/>
                              </a:solidFill>
                              <a:effectLst/>
                              <a:latin typeface="Cambria Math"/>
                              <a:ea typeface="+mn-ea"/>
                              <a:cs typeface="+mn-cs"/>
                            </a:rPr>
                          </m:ctrlPr>
                        </m:dPr>
                        <m:e>
                          <m:f>
                            <m:fPr>
                              <m:ctrlPr>
                                <a:rPr lang="es-EC" sz="1200" i="1" kern="1200">
                                  <a:solidFill>
                                    <a:schemeClr val="tx1"/>
                                  </a:solidFill>
                                  <a:effectLst/>
                                  <a:latin typeface="Cambria Math"/>
                                  <a:ea typeface="+mn-ea"/>
                                  <a:cs typeface="+mn-cs"/>
                                </a:rPr>
                              </m:ctrlPr>
                            </m:fPr>
                            <m:num>
                              <m:r>
                                <a:rPr lang="es-EC" sz="1200" i="1" kern="1200">
                                  <a:solidFill>
                                    <a:schemeClr val="tx1"/>
                                  </a:solidFill>
                                  <a:effectLst/>
                                  <a:latin typeface="Cambria Math"/>
                                  <a:ea typeface="+mn-ea"/>
                                  <a:cs typeface="+mn-cs"/>
                                </a:rPr>
                                <m:t>𝐽</m:t>
                              </m:r>
                            </m:num>
                            <m:den>
                              <m:r>
                                <a:rPr lang="es-EC" sz="1200" i="1" kern="1200">
                                  <a:solidFill>
                                    <a:schemeClr val="tx1"/>
                                  </a:solidFill>
                                  <a:effectLst/>
                                  <a:latin typeface="Cambria Math"/>
                                  <a:ea typeface="+mn-ea"/>
                                  <a:cs typeface="+mn-cs"/>
                                </a:rPr>
                                <m:t>𝑚𝑜𝑙</m:t>
                              </m:r>
                              <m:r>
                                <a:rPr lang="es-EC" sz="1200" i="1" kern="1200">
                                  <a:solidFill>
                                    <a:schemeClr val="tx1"/>
                                  </a:solidFill>
                                  <a:effectLst/>
                                  <a:latin typeface="Cambria Math"/>
                                  <a:ea typeface="+mn-ea"/>
                                  <a:cs typeface="+mn-cs"/>
                                </a:rPr>
                                <m:t> . </m:t>
                              </m:r>
                              <m:r>
                                <a:rPr lang="es-EC" sz="1200" i="1" kern="1200">
                                  <a:solidFill>
                                    <a:schemeClr val="tx1"/>
                                  </a:solidFill>
                                  <a:effectLst/>
                                  <a:latin typeface="Cambria Math"/>
                                  <a:ea typeface="+mn-ea"/>
                                  <a:cs typeface="+mn-cs"/>
                                </a:rPr>
                                <m:t>𝐾</m:t>
                              </m:r>
                            </m:den>
                          </m:f>
                        </m:e>
                      </m:d>
                    </m:oMath>
                  </m:oMathPara>
                </a14:m>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Mientras más alta sea la temperatura, mayor vapor de agua es capaz de retener el aire, y mientras menor sea la presión, menos humedad contiene.</a:t>
                </a:r>
                <a:endParaRPr lang="es-EC" sz="1200" kern="1200" dirty="0">
                  <a:solidFill>
                    <a:schemeClr val="tx1"/>
                  </a:solidFill>
                  <a:effectLst/>
                  <a:latin typeface="+mn-lt"/>
                  <a:ea typeface="+mn-ea"/>
                  <a:cs typeface="+mn-cs"/>
                </a:endParaRPr>
              </a:p>
              <a:p>
                <a:endParaRPr lang="es-EC" i="0" u="sng" dirty="0"/>
              </a:p>
            </p:txBody>
          </p:sp>
        </mc:Choice>
        <mc:Fallback xmlns="">
          <p:sp>
            <p:nvSpPr>
              <p:cNvPr id="3" name="2 Marcador de notas"/>
              <p:cNvSpPr>
                <a:spLocks noGrp="1"/>
              </p:cNvSpPr>
              <p:nvPr>
                <p:ph type="body" idx="1"/>
              </p:nvPr>
            </p:nvSpPr>
            <p:spPr/>
            <p:txBody>
              <a:bodyPr/>
              <a:lstStyle/>
              <a:p>
                <a:r>
                  <a:rPr lang="es-EC" sz="1200" u="sng" kern="1200" dirty="0" smtClean="0">
                    <a:solidFill>
                      <a:schemeClr val="tx1"/>
                    </a:solidFill>
                    <a:effectLst/>
                    <a:latin typeface="+mn-lt"/>
                    <a:ea typeface="+mn-ea"/>
                    <a:cs typeface="+mn-cs"/>
                  </a:rPr>
                  <a:t>Presión</a:t>
                </a:r>
              </a:p>
              <a:p>
                <a:r>
                  <a:rPr lang="es-EC" sz="1200" kern="1200" dirty="0" smtClean="0">
                    <a:solidFill>
                      <a:schemeClr val="tx1"/>
                    </a:solidFill>
                    <a:effectLst/>
                    <a:latin typeface="+mn-lt"/>
                    <a:ea typeface="+mn-ea"/>
                    <a:cs typeface="+mn-cs"/>
                  </a:rPr>
                  <a:t>La </a:t>
                </a:r>
                <a:r>
                  <a:rPr lang="es-EC" sz="1200" i="1" kern="1200" dirty="0" smtClean="0">
                    <a:solidFill>
                      <a:schemeClr val="tx1"/>
                    </a:solidFill>
                    <a:effectLst/>
                    <a:latin typeface="+mn-lt"/>
                    <a:ea typeface="+mn-ea"/>
                    <a:cs typeface="+mn-cs"/>
                  </a:rPr>
                  <a:t>presión atmosférica</a:t>
                </a:r>
                <a:r>
                  <a:rPr lang="es-EC" sz="1200" kern="1200" dirty="0" smtClean="0">
                    <a:solidFill>
                      <a:schemeClr val="tx1"/>
                    </a:solidFill>
                    <a:effectLst/>
                    <a:latin typeface="+mn-lt"/>
                    <a:ea typeface="+mn-ea"/>
                    <a:cs typeface="+mn-cs"/>
                  </a:rPr>
                  <a:t> es el resultado del peso de la columna de aire sobre la superficie de la tierra, por lo que explica que su magnitud varíe con la altura y condiciones meteorológicas. Al nivel del mar, la presión atmosférica es de aproximadamente 1 bar.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Todos los cuerpos terrestres se encuentran sometidos a la presión atmosférica. La presión adicional que normalmente se mide cuando se supera la anterior se denomina </a:t>
                </a:r>
                <a:r>
                  <a:rPr lang="es-EC" sz="1200" i="1" kern="1200" dirty="0" smtClean="0">
                    <a:solidFill>
                      <a:schemeClr val="tx1"/>
                    </a:solidFill>
                    <a:effectLst/>
                    <a:latin typeface="+mn-lt"/>
                    <a:ea typeface="+mn-ea"/>
                    <a:cs typeface="+mn-cs"/>
                  </a:rPr>
                  <a:t>presión</a:t>
                </a:r>
                <a:r>
                  <a:rPr lang="es-EC" sz="1200" kern="1200" dirty="0" smtClean="0">
                    <a:solidFill>
                      <a:schemeClr val="tx1"/>
                    </a:solidFill>
                    <a:effectLst/>
                    <a:latin typeface="+mn-lt"/>
                    <a:ea typeface="+mn-ea"/>
                    <a:cs typeface="+mn-cs"/>
                  </a:rPr>
                  <a:t> </a:t>
                </a:r>
                <a:r>
                  <a:rPr lang="es-EC" sz="1200" i="1" kern="1200" dirty="0" smtClean="0">
                    <a:solidFill>
                      <a:schemeClr val="tx1"/>
                    </a:solidFill>
                    <a:effectLst/>
                    <a:latin typeface="+mn-lt"/>
                    <a:ea typeface="+mn-ea"/>
                    <a:cs typeface="+mn-cs"/>
                  </a:rPr>
                  <a:t>relativa o</a:t>
                </a:r>
                <a:r>
                  <a:rPr lang="es-EC" sz="1200" kern="1200" dirty="0" smtClean="0">
                    <a:solidFill>
                      <a:schemeClr val="tx1"/>
                    </a:solidFill>
                    <a:effectLst/>
                    <a:latin typeface="+mn-lt"/>
                    <a:ea typeface="+mn-ea"/>
                    <a:cs typeface="+mn-cs"/>
                  </a:rPr>
                  <a:t> </a:t>
                </a:r>
                <a:r>
                  <a:rPr lang="es-EC" sz="1200" i="1" kern="1200" dirty="0" smtClean="0">
                    <a:solidFill>
                      <a:schemeClr val="tx1"/>
                    </a:solidFill>
                    <a:effectLst/>
                    <a:latin typeface="+mn-lt"/>
                    <a:ea typeface="+mn-ea"/>
                    <a:cs typeface="+mn-cs"/>
                  </a:rPr>
                  <a:t>manométrica,</a:t>
                </a:r>
                <a:r>
                  <a:rPr lang="es-EC" sz="1200" kern="1200" dirty="0" smtClean="0">
                    <a:solidFill>
                      <a:schemeClr val="tx1"/>
                    </a:solidFill>
                    <a:effectLst/>
                    <a:latin typeface="+mn-lt"/>
                    <a:ea typeface="+mn-ea"/>
                    <a:cs typeface="+mn-cs"/>
                  </a:rPr>
                  <a:t> que, como su nombre indica, se mide con un manómetro</a:t>
                </a:r>
                <a:r>
                  <a:rPr lang="es-EC" sz="1200" i="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La suma de estas dos, es decir, la presión atmosférica y presión relativa se conoce como </a:t>
                </a:r>
                <a:r>
                  <a:rPr lang="es-EC" sz="1200" i="1" kern="1200" dirty="0" smtClean="0">
                    <a:solidFill>
                      <a:schemeClr val="tx1"/>
                    </a:solidFill>
                    <a:effectLst/>
                    <a:latin typeface="+mn-lt"/>
                    <a:ea typeface="+mn-ea"/>
                    <a:cs typeface="+mn-cs"/>
                  </a:rPr>
                  <a:t>presión absoluta.</a:t>
                </a:r>
              </a:p>
              <a:p>
                <a:endParaRPr lang="es-EC" sz="1200" i="1" kern="1200" dirty="0" smtClean="0">
                  <a:solidFill>
                    <a:schemeClr val="tx1"/>
                  </a:solidFill>
                  <a:effectLst/>
                  <a:latin typeface="+mn-lt"/>
                  <a:ea typeface="+mn-ea"/>
                  <a:cs typeface="+mn-cs"/>
                </a:endParaRPr>
              </a:p>
              <a:p>
                <a:r>
                  <a:rPr lang="es-EC" sz="1200" i="0" u="sng" kern="1200" dirty="0" smtClean="0">
                    <a:solidFill>
                      <a:schemeClr val="tx1"/>
                    </a:solidFill>
                    <a:effectLst/>
                    <a:latin typeface="+mn-lt"/>
                    <a:ea typeface="+mn-ea"/>
                    <a:cs typeface="+mn-cs"/>
                  </a:rPr>
                  <a:t>Temperatura</a:t>
                </a:r>
              </a:p>
              <a:p>
                <a:r>
                  <a:rPr lang="es-EC" sz="1200" kern="1200" dirty="0" smtClean="0">
                    <a:solidFill>
                      <a:schemeClr val="tx1"/>
                    </a:solidFill>
                    <a:effectLst/>
                    <a:latin typeface="+mn-lt"/>
                    <a:ea typeface="+mn-ea"/>
                    <a:cs typeface="+mn-cs"/>
                  </a:rPr>
                  <a:t>Es magnitud que cuantifica la actividad molecular o energía cinética asociada al movimiento de las partículas de un material</a:t>
                </a:r>
              </a:p>
              <a:p>
                <a:endParaRPr lang="es-EC" sz="1200" i="0" u="sng"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constante de proporcionalidad R es diferente para cada gas. Esta se refiere a la cantidad de trabajo requerida para elevar la temperatura de una masa de 1 kg del gas en un kelvin. La constante Ru es la constante de gas universal y es la misma para todas las sustancias. </a:t>
                </a:r>
                <a:endParaRPr lang="es-EC" sz="1200" kern="1200" dirty="0">
                  <a:solidFill>
                    <a:schemeClr val="tx1"/>
                  </a:solidFill>
                  <a:effectLst/>
                  <a:latin typeface="+mn-lt"/>
                  <a:ea typeface="+mn-ea"/>
                  <a:cs typeface="+mn-cs"/>
                </a:endParaRPr>
              </a:p>
              <a:p>
                <a:r>
                  <a:rPr lang="es-EC" sz="1200" i="0" kern="1200">
                    <a:solidFill>
                      <a:schemeClr val="tx1"/>
                    </a:solidFill>
                    <a:effectLst/>
                    <a:latin typeface="+mn-lt"/>
                    <a:ea typeface="+mn-ea"/>
                    <a:cs typeface="+mn-cs"/>
                  </a:rPr>
                  <a:t>𝑅𝑢=0,08205746[(𝑎𝑡𝑚 . 𝐿)/(𝑚𝑜𝑙 . 𝐾)]=1,987207[𝑐𝑎𝑙/(𝑚𝑜𝑙 . 𝐾)]=8,314472[𝐽/(𝑚𝑜𝑙 . 𝐾)]</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Mientras más alta sea la temperatura, mayor vapor de agua es capaz de retener el aire, y mientras menor sea la presión, menos humedad contiene.</a:t>
                </a:r>
                <a:endParaRPr lang="es-EC" sz="1200" kern="1200" dirty="0">
                  <a:solidFill>
                    <a:schemeClr val="tx1"/>
                  </a:solidFill>
                  <a:effectLst/>
                  <a:latin typeface="+mn-lt"/>
                  <a:ea typeface="+mn-ea"/>
                  <a:cs typeface="+mn-cs"/>
                </a:endParaRPr>
              </a:p>
              <a:p>
                <a:endParaRPr lang="es-EC" i="0" u="sng" dirty="0"/>
              </a:p>
            </p:txBody>
          </p:sp>
        </mc:Fallback>
      </mc:AlternateContent>
      <p:sp>
        <p:nvSpPr>
          <p:cNvPr id="4" name="3 Marcador de número de diapositiva"/>
          <p:cNvSpPr>
            <a:spLocks noGrp="1"/>
          </p:cNvSpPr>
          <p:nvPr>
            <p:ph type="sldNum" sz="quarter" idx="10"/>
          </p:nvPr>
        </p:nvSpPr>
        <p:spPr/>
        <p:txBody>
          <a:bodyPr/>
          <a:lstStyle/>
          <a:p>
            <a:fld id="{4306CA13-A47D-4D41-B25F-1EB2B44D215A}" type="slidenum">
              <a:rPr lang="es-EC" smtClean="0"/>
              <a:t>8</a:t>
            </a:fld>
            <a:endParaRPr lang="es-EC"/>
          </a:p>
        </p:txBody>
      </p:sp>
    </p:spTree>
    <p:extLst>
      <p:ext uri="{BB962C8B-B14F-4D97-AF65-F5344CB8AC3E}">
        <p14:creationId xmlns:p14="http://schemas.microsoft.com/office/powerpoint/2010/main" val="244429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b="1" i="0" kern="1200" dirty="0" smtClean="0">
                <a:solidFill>
                  <a:schemeClr val="tx1"/>
                </a:solidFill>
                <a:effectLst/>
                <a:latin typeface="+mn-lt"/>
                <a:ea typeface="+mn-ea"/>
                <a:cs typeface="+mn-cs"/>
              </a:rPr>
              <a:t>humedad relativa: </a:t>
            </a:r>
            <a:r>
              <a:rPr lang="es-EC" sz="1200" b="0" i="0" kern="1200" dirty="0" smtClean="0">
                <a:solidFill>
                  <a:schemeClr val="tx1"/>
                </a:solidFill>
                <a:effectLst/>
                <a:latin typeface="+mn-lt"/>
                <a:ea typeface="+mn-ea"/>
                <a:cs typeface="+mn-cs"/>
              </a:rPr>
              <a:t>La relación entre la cantidad de vapor de agua que contiene el aire en un momento dado y la que contendría si estuviese saturado a la misma temperatura. Se expresa en % de humedad; </a:t>
            </a:r>
            <a:r>
              <a:rPr lang="es-EC" sz="1200" b="1" i="0" kern="1200" dirty="0" smtClean="0">
                <a:solidFill>
                  <a:schemeClr val="tx1"/>
                </a:solidFill>
                <a:effectLst/>
                <a:latin typeface="+mn-lt"/>
                <a:ea typeface="+mn-ea"/>
                <a:cs typeface="+mn-cs"/>
              </a:rPr>
              <a:t>indica la cantidad de agua que puede admitir ( si es del 20%, podrá adquirir un 80% más)</a:t>
            </a:r>
          </a:p>
          <a:p>
            <a:endParaRPr lang="es-EC" sz="1200" b="0" i="0" kern="1200" dirty="0" smtClean="0">
              <a:solidFill>
                <a:schemeClr val="tx1"/>
              </a:solidFill>
              <a:effectLst/>
              <a:latin typeface="+mn-lt"/>
              <a:ea typeface="+mn-ea"/>
              <a:cs typeface="+mn-cs"/>
            </a:endParaRPr>
          </a:p>
          <a:p>
            <a:r>
              <a:rPr lang="es-EC" sz="1200" b="1" i="0" kern="1200" dirty="0" smtClean="0">
                <a:solidFill>
                  <a:schemeClr val="tx1"/>
                </a:solidFill>
                <a:effectLst/>
                <a:latin typeface="+mn-lt"/>
                <a:ea typeface="+mn-ea"/>
                <a:cs typeface="+mn-cs"/>
              </a:rPr>
              <a:t>Es el cociente, expresado en porcentaje, de la presión parcial del vapor de agua y la presión de saturación del vapor de agua para la misma temperatura y presión atmosférica</a:t>
            </a:r>
            <a:endParaRPr lang="es-EC" b="1" dirty="0"/>
          </a:p>
        </p:txBody>
      </p:sp>
      <p:sp>
        <p:nvSpPr>
          <p:cNvPr id="4" name="3 Marcador de número de diapositiva"/>
          <p:cNvSpPr>
            <a:spLocks noGrp="1"/>
          </p:cNvSpPr>
          <p:nvPr>
            <p:ph type="sldNum" sz="quarter" idx="10"/>
          </p:nvPr>
        </p:nvSpPr>
        <p:spPr/>
        <p:txBody>
          <a:bodyPr/>
          <a:lstStyle/>
          <a:p>
            <a:fld id="{4306CA13-A47D-4D41-B25F-1EB2B44D215A}" type="slidenum">
              <a:rPr lang="es-EC" smtClean="0"/>
              <a:t>9</a:t>
            </a:fld>
            <a:endParaRPr lang="es-EC"/>
          </a:p>
        </p:txBody>
      </p:sp>
    </p:spTree>
    <p:extLst>
      <p:ext uri="{BB962C8B-B14F-4D97-AF65-F5344CB8AC3E}">
        <p14:creationId xmlns:p14="http://schemas.microsoft.com/office/powerpoint/2010/main" val="166571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10</a:t>
            </a:fld>
            <a:endParaRPr lang="es-EC"/>
          </a:p>
        </p:txBody>
      </p:sp>
    </p:spTree>
    <p:extLst>
      <p:ext uri="{BB962C8B-B14F-4D97-AF65-F5344CB8AC3E}">
        <p14:creationId xmlns:p14="http://schemas.microsoft.com/office/powerpoint/2010/main" val="335039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Sistema abierto. La poca inversión inicial es su principal ventaja, mientras que su principal desventaja es la paralización necesaria para el mantenimiento.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El sistema cerrado requiere de mayor inversión que el abierto, sin embargo normalmente se prefiere el sistema cerrado, en razón de que no tiene extremos muertos, las fluctuaciones de la presión se reducen considerablemente y se facilita el mantenimiento. La principal desventaja es la falta de dirección constante del flujo por irregularidades en la demanda, lo cual inutilizaría a los accesorios que tienen una especificación entrada- salida.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decisión siempre depende de la posición de los puntos de consumo y el costo total de la instalación.</a:t>
            </a:r>
            <a:endParaRPr lang="es-EC"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4306CA13-A47D-4D41-B25F-1EB2B44D215A}" type="slidenum">
              <a:rPr lang="es-EC" smtClean="0"/>
              <a:t>11</a:t>
            </a:fld>
            <a:endParaRPr lang="es-EC"/>
          </a:p>
        </p:txBody>
      </p:sp>
    </p:spTree>
    <p:extLst>
      <p:ext uri="{BB962C8B-B14F-4D97-AF65-F5344CB8AC3E}">
        <p14:creationId xmlns:p14="http://schemas.microsoft.com/office/powerpoint/2010/main" val="2458428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3" descr="FORMATOCARATULA.jpg"/>
          <p:cNvPicPr>
            <a:picLocks noChangeAspect="1"/>
          </p:cNvPicPr>
          <p:nvPr userDrawn="1"/>
        </p:nvPicPr>
        <p:blipFill>
          <a:blip r:embed="rId2" cstate="print"/>
          <a:stretch>
            <a:fillRect/>
          </a:stretch>
        </p:blipFill>
        <p:spPr>
          <a:xfrm>
            <a:off x="-359864" y="-122075"/>
            <a:ext cx="9503864" cy="7151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491A9E51-9BB9-472F-A8DD-D7696F6F3629}"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9165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039D8AE-8F14-4593-8187-271B671FB8CD}"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340968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04B9F72-0B9A-4ABC-B894-CFDE33A75AC8}"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42099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a:solidFill>
                  <a:schemeClr val="tx1">
                    <a:lumMod val="50000"/>
                    <a:lumOff val="50000"/>
                  </a:schemeClr>
                </a:solidFill>
              </a:defRPr>
            </a:lvl1p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10"/>
          </p:nvPr>
        </p:nvSpPr>
        <p:spPr/>
        <p:txBody>
          <a:bodyPr/>
          <a:lstStyle/>
          <a:p>
            <a:fld id="{C9022479-8637-4703-92AE-4497F143C31F}"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75054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13D4B-9EFB-47EB-B3E8-8C024FB200CC}"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123323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836712"/>
            <a:ext cx="4038600" cy="528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836712"/>
            <a:ext cx="4038600" cy="5289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5" name="4 Marcador de fecha"/>
          <p:cNvSpPr>
            <a:spLocks noGrp="1"/>
          </p:cNvSpPr>
          <p:nvPr>
            <p:ph type="dt" sz="half" idx="10"/>
          </p:nvPr>
        </p:nvSpPr>
        <p:spPr/>
        <p:txBody>
          <a:bodyPr/>
          <a:lstStyle/>
          <a:p>
            <a:fld id="{2532C08D-3B32-4B32-91CE-30228F71A335}" type="datetime1">
              <a:rPr lang="es-EC" smtClean="0"/>
              <a:t>12/03/2013</a:t>
            </a:fld>
            <a:endParaRPr lang="es-EC"/>
          </a:p>
        </p:txBody>
      </p:sp>
      <p:sp>
        <p:nvSpPr>
          <p:cNvPr id="6" name="5 Marcador de pie de página"/>
          <p:cNvSpPr>
            <a:spLocks noGrp="1"/>
          </p:cNvSpPr>
          <p:nvPr>
            <p:ph type="ftr" sz="quarter" idx="11"/>
          </p:nvPr>
        </p:nvSpPr>
        <p:spPr/>
        <p:txBody>
          <a:bodyPr/>
          <a:lstStyle/>
          <a:p>
            <a:r>
              <a:rPr lang="es-EC" smtClean="0"/>
              <a:t>Pamela V. Ubidia Vásquez</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380902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634414A-AB80-4948-BED9-3FFDFFC3EE4D}" type="datetime1">
              <a:rPr lang="es-EC" smtClean="0"/>
              <a:t>12/03/2013</a:t>
            </a:fld>
            <a:endParaRPr lang="es-EC"/>
          </a:p>
        </p:txBody>
      </p:sp>
      <p:sp>
        <p:nvSpPr>
          <p:cNvPr id="8" name="7 Marcador de pie de página"/>
          <p:cNvSpPr>
            <a:spLocks noGrp="1"/>
          </p:cNvSpPr>
          <p:nvPr>
            <p:ph type="ftr" sz="quarter" idx="11"/>
          </p:nvPr>
        </p:nvSpPr>
        <p:spPr/>
        <p:txBody>
          <a:bodyPr/>
          <a:lstStyle/>
          <a:p>
            <a:r>
              <a:rPr lang="es-EC" smtClean="0"/>
              <a:t>Pamela V. Ubidia Vásquez</a:t>
            </a:r>
            <a:endParaRPr lang="es-EC"/>
          </a:p>
        </p:txBody>
      </p:sp>
      <p:sp>
        <p:nvSpPr>
          <p:cNvPr id="9" name="8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407930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4242C4B2-23BE-4857-BA02-5819617E05BB}" type="datetime1">
              <a:rPr lang="es-EC" smtClean="0"/>
              <a:t>12/03/2013</a:t>
            </a:fld>
            <a:endParaRPr lang="es-EC"/>
          </a:p>
        </p:txBody>
      </p:sp>
      <p:sp>
        <p:nvSpPr>
          <p:cNvPr id="4" name="3 Marcador de pie de página"/>
          <p:cNvSpPr>
            <a:spLocks noGrp="1"/>
          </p:cNvSpPr>
          <p:nvPr>
            <p:ph type="ftr" sz="quarter" idx="11"/>
          </p:nvPr>
        </p:nvSpPr>
        <p:spPr/>
        <p:txBody>
          <a:bodyPr/>
          <a:lstStyle/>
          <a:p>
            <a:r>
              <a:rPr lang="es-EC" smtClean="0"/>
              <a:t>Pamela V. Ubidia Vásquez</a:t>
            </a:r>
            <a:endParaRPr lang="es-EC"/>
          </a:p>
        </p:txBody>
      </p:sp>
      <p:sp>
        <p:nvSpPr>
          <p:cNvPr id="5" name="4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296808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C05457-9640-4220-AD9E-7FF7D64F72BD}" type="datetime1">
              <a:rPr lang="es-EC" smtClean="0"/>
              <a:t>12/03/2013</a:t>
            </a:fld>
            <a:endParaRPr lang="es-EC"/>
          </a:p>
        </p:txBody>
      </p:sp>
      <p:sp>
        <p:nvSpPr>
          <p:cNvPr id="3" name="2 Marcador de pie de página"/>
          <p:cNvSpPr>
            <a:spLocks noGrp="1"/>
          </p:cNvSpPr>
          <p:nvPr>
            <p:ph type="ftr" sz="quarter" idx="11"/>
          </p:nvPr>
        </p:nvSpPr>
        <p:spPr/>
        <p:txBody>
          <a:bodyPr/>
          <a:lstStyle/>
          <a:p>
            <a:r>
              <a:rPr lang="es-EC" smtClean="0"/>
              <a:t>Pamela V. Ubidia Vásquez</a:t>
            </a:r>
            <a:endParaRPr lang="es-EC"/>
          </a:p>
        </p:txBody>
      </p:sp>
      <p:sp>
        <p:nvSpPr>
          <p:cNvPr id="4" name="3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287129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7B9A48-148F-4E7B-942C-FB27A7C1A643}" type="datetime1">
              <a:rPr lang="es-EC" smtClean="0"/>
              <a:t>12/03/2013</a:t>
            </a:fld>
            <a:endParaRPr lang="es-EC"/>
          </a:p>
        </p:txBody>
      </p:sp>
      <p:sp>
        <p:nvSpPr>
          <p:cNvPr id="6" name="5 Marcador de pie de página"/>
          <p:cNvSpPr>
            <a:spLocks noGrp="1"/>
          </p:cNvSpPr>
          <p:nvPr>
            <p:ph type="ftr" sz="quarter" idx="11"/>
          </p:nvPr>
        </p:nvSpPr>
        <p:spPr/>
        <p:txBody>
          <a:bodyPr/>
          <a:lstStyle/>
          <a:p>
            <a:r>
              <a:rPr lang="es-EC" smtClean="0"/>
              <a:t>Pamela V. Ubidia Vásquez</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186767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47438D-D0A9-4E6B-B74C-6BD4F59592A2}" type="datetime1">
              <a:rPr lang="es-EC" smtClean="0"/>
              <a:t>12/03/2013</a:t>
            </a:fld>
            <a:endParaRPr lang="es-EC"/>
          </a:p>
        </p:txBody>
      </p:sp>
      <p:sp>
        <p:nvSpPr>
          <p:cNvPr id="6" name="5 Marcador de pie de página"/>
          <p:cNvSpPr>
            <a:spLocks noGrp="1"/>
          </p:cNvSpPr>
          <p:nvPr>
            <p:ph type="ftr" sz="quarter" idx="11"/>
          </p:nvPr>
        </p:nvSpPr>
        <p:spPr/>
        <p:txBody>
          <a:bodyPr/>
          <a:lstStyle/>
          <a:p>
            <a:r>
              <a:rPr lang="es-EC" smtClean="0"/>
              <a:t>Pamela V. Ubidia Vásquez</a:t>
            </a:r>
            <a:endParaRPr lang="es-EC"/>
          </a:p>
        </p:txBody>
      </p:sp>
      <p:sp>
        <p:nvSpPr>
          <p:cNvPr id="7" name="6 Marcador de número de diapositiva"/>
          <p:cNvSpPr>
            <a:spLocks noGrp="1"/>
          </p:cNvSpPr>
          <p:nvPr>
            <p:ph type="sldNum" sz="quarter" idx="12"/>
          </p:nvPr>
        </p:nvSpPr>
        <p:spPr/>
        <p:txBody>
          <a:bodyPr/>
          <a:lstStyle/>
          <a:p>
            <a:fld id="{005CADD3-4FEE-4ADF-BCB0-76A03E694CD8}" type="slidenum">
              <a:rPr lang="es-EC" smtClean="0"/>
              <a:t>‹Nº›</a:t>
            </a:fld>
            <a:endParaRPr lang="es-EC"/>
          </a:p>
        </p:txBody>
      </p:sp>
    </p:spTree>
    <p:extLst>
      <p:ext uri="{BB962C8B-B14F-4D97-AF65-F5344CB8AC3E}">
        <p14:creationId xmlns:p14="http://schemas.microsoft.com/office/powerpoint/2010/main" val="358550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0" descr="FORMATOPRESENTACION.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título"/>
          <p:cNvSpPr>
            <a:spLocks noGrp="1"/>
          </p:cNvSpPr>
          <p:nvPr>
            <p:ph type="title"/>
          </p:nvPr>
        </p:nvSpPr>
        <p:spPr>
          <a:xfrm>
            <a:off x="457200" y="-13394"/>
            <a:ext cx="8229600" cy="70609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457200" y="908720"/>
            <a:ext cx="8229600" cy="521744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86F4F-C94F-49F6-8C6F-D8942E38663B}" type="datetime1">
              <a:rPr lang="es-EC" smtClean="0"/>
              <a:t>12/03/2013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C" smtClean="0"/>
              <a:t>Pamela V. Ubidia Vásquez</a:t>
            </a:r>
            <a:endParaRPr lang="es-EC"/>
          </a:p>
        </p:txBody>
      </p:sp>
      <p:sp>
        <p:nvSpPr>
          <p:cNvPr id="6" name="5 Marcador de número de diapositiva"/>
          <p:cNvSpPr>
            <a:spLocks noGrp="1"/>
          </p:cNvSpPr>
          <p:nvPr>
            <p:ph type="sldNum" sz="quarter" idx="4"/>
          </p:nvPr>
        </p:nvSpPr>
        <p:spPr>
          <a:xfrm>
            <a:off x="6686872"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CADD3-4FEE-4ADF-BCB0-76A03E694CD8}" type="slidenum">
              <a:rPr lang="es-EC" smtClean="0"/>
              <a:t>‹Nº›</a:t>
            </a:fld>
            <a:endParaRPr lang="es-EC"/>
          </a:p>
        </p:txBody>
      </p:sp>
    </p:spTree>
    <p:extLst>
      <p:ext uri="{BB962C8B-B14F-4D97-AF65-F5344CB8AC3E}">
        <p14:creationId xmlns:p14="http://schemas.microsoft.com/office/powerpoint/2010/main" val="305754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lang="es-ES" sz="2800" b="1" kern="1200" dirty="0" smtClean="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REDACCION/TESIS/ANEXOS/plano%20tuberias%20V3.0%20Layout.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REDACCION/TESIS/ANEXOS/Planta%20Chova%20Cashapamba%20Revisi&#243;n%2016-10-2012%20copia%20no%20controlada.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REDACCION/TESIS/ANEXOS/Programa%20selecci&#243;n%20di&#225;metro%20tuber&#237;a.xlsx" TargetMode="External"/><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hyperlink" Target="REDACCION/TESIS/ANEXOS/ESQUEMA%20UNIFILAR%20Layout%203.0.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REDACCION/TESIS/ANEXOS/MFG-01.10%20Lista%20de%20Chequeo%20y%20Puesta%20a%20Punto%20del%20Compresor.xlsx" TargetMode="External"/><Relationship Id="rId4" Type="http://schemas.openxmlformats.org/officeDocument/2006/relationships/hyperlink" Target="lista%20materiales%20para%20hipervinculo.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hyperlink" Target="REDACCION/TESIS/ANEXOS/IT-MTO-20%20Mantenimiento%20de%20Compresor%20y%20Sistema%20de%20Aire%20Comprimido.doc" TargetMode="External"/><Relationship Id="rId2" Type="http://schemas.openxmlformats.org/officeDocument/2006/relationships/hyperlink" Target="REDACCION/TESIS/ANEXOS/IT-MFG-04.04%20Operaci&#243;n%20Compresor%20de%20Tornillo.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131840" y="4293096"/>
            <a:ext cx="6400800" cy="864096"/>
          </a:xfrm>
        </p:spPr>
        <p:txBody>
          <a:bodyPr>
            <a:normAutofit/>
          </a:bodyPr>
          <a:lstStyle/>
          <a:p>
            <a:r>
              <a:rPr lang="es-EC" sz="2800" dirty="0" smtClean="0"/>
              <a:t>Pamela Ubidia Vásquez</a:t>
            </a:r>
            <a:endParaRPr lang="es-EC" sz="2800" dirty="0"/>
          </a:p>
        </p:txBody>
      </p:sp>
      <p:sp>
        <p:nvSpPr>
          <p:cNvPr id="2" name="1 Título"/>
          <p:cNvSpPr>
            <a:spLocks noGrp="1"/>
          </p:cNvSpPr>
          <p:nvPr>
            <p:ph type="ctrTitle"/>
          </p:nvPr>
        </p:nvSpPr>
        <p:spPr>
          <a:xfrm>
            <a:off x="611560" y="809277"/>
            <a:ext cx="8316416" cy="3051771"/>
          </a:xfrm>
        </p:spPr>
        <p:txBody>
          <a:bodyPr/>
          <a:lstStyle/>
          <a:p>
            <a:r>
              <a:rPr lang="es-EC" sz="2400" dirty="0"/>
              <a:t>DISEÑO Y CONSTRUCCIÓN DEL SISTEMA DE AIRE COMPRIMIDO DE LA PLANTA INDUSTRIAL DE CHOVA DEL ECUADOR S.A</a:t>
            </a:r>
            <a:r>
              <a:rPr lang="es-EC" sz="2400" dirty="0" smtClean="0"/>
              <a:t>.</a:t>
            </a:r>
            <a:endParaRPr lang="es-EC" sz="2400" dirty="0">
              <a:solidFill>
                <a:schemeClr val="tx1">
                  <a:lumMod val="65000"/>
                  <a:lumOff val="35000"/>
                </a:schemeClr>
              </a:solidFill>
            </a:endParaRPr>
          </a:p>
        </p:txBody>
      </p:sp>
    </p:spTree>
    <p:extLst>
      <p:ext uri="{BB962C8B-B14F-4D97-AF65-F5344CB8AC3E}">
        <p14:creationId xmlns:p14="http://schemas.microsoft.com/office/powerpoint/2010/main" val="2101212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Redes de aire comprimido</a:t>
            </a:r>
            <a:endParaRPr lang="es-EC" dirty="0"/>
          </a:p>
        </p:txBody>
      </p:sp>
      <p:sp>
        <p:nvSpPr>
          <p:cNvPr id="4" name="3 Marcador de fecha"/>
          <p:cNvSpPr>
            <a:spLocks noGrp="1"/>
          </p:cNvSpPr>
          <p:nvPr>
            <p:ph type="dt" sz="half" idx="10"/>
          </p:nvPr>
        </p:nvSpPr>
        <p:spPr/>
        <p:txBody>
          <a:bodyPr/>
          <a:lstStyle/>
          <a:p>
            <a:fld id="{316203AA-2C47-4B6B-B76B-8CF85CAFE6FF}"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10</a:t>
            </a:fld>
            <a:endParaRPr lang="es-EC"/>
          </a:p>
        </p:txBody>
      </p:sp>
      <p:sp>
        <p:nvSpPr>
          <p:cNvPr id="3" name="2 CuadroTexto"/>
          <p:cNvSpPr txBox="1"/>
          <p:nvPr/>
        </p:nvSpPr>
        <p:spPr>
          <a:xfrm>
            <a:off x="323528" y="980728"/>
            <a:ext cx="4241289" cy="1938992"/>
          </a:xfrm>
          <a:prstGeom prst="rect">
            <a:avLst/>
          </a:prstGeom>
          <a:noFill/>
        </p:spPr>
        <p:txBody>
          <a:bodyPr wrap="none" rtlCol="0">
            <a:spAutoFit/>
          </a:bodyPr>
          <a:lstStyle/>
          <a:p>
            <a:r>
              <a:rPr lang="es-EC" sz="2000" b="1" dirty="0" smtClean="0"/>
              <a:t>Misión:</a:t>
            </a:r>
            <a:r>
              <a:rPr lang="es-EC" sz="2000" dirty="0" smtClean="0"/>
              <a:t> Transporte de aire comprimido</a:t>
            </a:r>
          </a:p>
          <a:p>
            <a:endParaRPr lang="es-EC" sz="2000" dirty="0"/>
          </a:p>
          <a:p>
            <a:r>
              <a:rPr lang="es-EC" sz="2000" b="1" dirty="0" smtClean="0"/>
              <a:t>Parámetros de diseño: </a:t>
            </a:r>
          </a:p>
          <a:p>
            <a:pPr marL="285750" indent="-285750">
              <a:buFont typeface="Arial" pitchFamily="34" charset="0"/>
              <a:buChar char="•"/>
            </a:pPr>
            <a:r>
              <a:rPr lang="es-EC" sz="2000" dirty="0" smtClean="0"/>
              <a:t>Presión</a:t>
            </a:r>
          </a:p>
          <a:p>
            <a:pPr marL="285750" indent="-285750">
              <a:buFont typeface="Arial" pitchFamily="34" charset="0"/>
              <a:buChar char="•"/>
            </a:pPr>
            <a:r>
              <a:rPr lang="es-EC" sz="2000" dirty="0" smtClean="0"/>
              <a:t>Caudal</a:t>
            </a:r>
          </a:p>
          <a:p>
            <a:pPr marL="285750" indent="-285750">
              <a:buFont typeface="Arial" pitchFamily="34" charset="0"/>
              <a:buChar char="•"/>
            </a:pPr>
            <a:r>
              <a:rPr lang="es-EC" sz="2000" dirty="0" smtClean="0"/>
              <a:t>Pérdida de carga admisible</a:t>
            </a:r>
            <a:endParaRPr lang="es-EC" sz="2000" dirty="0"/>
          </a:p>
        </p:txBody>
      </p:sp>
      <p:sp>
        <p:nvSpPr>
          <p:cNvPr id="8" name="7 Cheurón"/>
          <p:cNvSpPr/>
          <p:nvPr/>
        </p:nvSpPr>
        <p:spPr>
          <a:xfrm>
            <a:off x="3687773" y="1974178"/>
            <a:ext cx="864096" cy="830704"/>
          </a:xfrm>
          <a:prstGeom prst="chevr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solidFill>
                <a:schemeClr val="tx1"/>
              </a:solidFill>
            </a:endParaRPr>
          </a:p>
        </p:txBody>
      </p:sp>
      <p:sp>
        <p:nvSpPr>
          <p:cNvPr id="10" name="9 CuadroTexto"/>
          <p:cNvSpPr txBox="1"/>
          <p:nvPr/>
        </p:nvSpPr>
        <p:spPr>
          <a:xfrm>
            <a:off x="4860032" y="2158697"/>
            <a:ext cx="4283968" cy="461665"/>
          </a:xfrm>
          <a:prstGeom prst="rect">
            <a:avLst/>
          </a:prstGeom>
          <a:noFill/>
        </p:spPr>
        <p:txBody>
          <a:bodyPr wrap="square" rtlCol="0">
            <a:spAutoFit/>
          </a:bodyPr>
          <a:lstStyle/>
          <a:p>
            <a:r>
              <a:rPr lang="es-EC" sz="2400" dirty="0" smtClean="0">
                <a:solidFill>
                  <a:schemeClr val="accent2">
                    <a:lumMod val="75000"/>
                  </a:schemeClr>
                </a:solidFill>
              </a:rPr>
              <a:t>Velocidad </a:t>
            </a:r>
            <a:r>
              <a:rPr lang="es-EC" sz="2400" dirty="0" smtClean="0"/>
              <a:t>   </a:t>
            </a:r>
            <a:r>
              <a:rPr lang="es-EC" sz="2400" b="1" dirty="0" smtClean="0"/>
              <a:t>∝</a:t>
            </a:r>
            <a:r>
              <a:rPr lang="es-EC" sz="2400" dirty="0" smtClean="0"/>
              <a:t>  </a:t>
            </a:r>
            <a:r>
              <a:rPr lang="es-EC" sz="2400" dirty="0" smtClean="0">
                <a:solidFill>
                  <a:schemeClr val="accent5">
                    <a:lumMod val="75000"/>
                  </a:schemeClr>
                </a:solidFill>
              </a:rPr>
              <a:t>Caída de presión</a:t>
            </a:r>
            <a:endParaRPr lang="es-EC" sz="2400" dirty="0">
              <a:solidFill>
                <a:schemeClr val="accent5">
                  <a:lumMod val="75000"/>
                </a:schemeClr>
              </a:solidFill>
            </a:endParaRPr>
          </a:p>
        </p:txBody>
      </p:sp>
      <p:sp>
        <p:nvSpPr>
          <p:cNvPr id="11" name="10 Abrir llave"/>
          <p:cNvSpPr/>
          <p:nvPr/>
        </p:nvSpPr>
        <p:spPr>
          <a:xfrm rot="16200000">
            <a:off x="6475911" y="1565150"/>
            <a:ext cx="360040" cy="25116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11 CuadroTexto"/>
          <p:cNvSpPr txBox="1"/>
          <p:nvPr/>
        </p:nvSpPr>
        <p:spPr>
          <a:xfrm>
            <a:off x="5310081" y="3001010"/>
            <a:ext cx="2691699" cy="369332"/>
          </a:xfrm>
          <a:prstGeom prst="rect">
            <a:avLst/>
          </a:prstGeom>
          <a:noFill/>
        </p:spPr>
        <p:txBody>
          <a:bodyPr wrap="none" rtlCol="0">
            <a:spAutoFit/>
          </a:bodyPr>
          <a:lstStyle/>
          <a:p>
            <a:r>
              <a:rPr lang="es-EC" dirty="0" smtClean="0"/>
              <a:t>Límites: peso, presupuesto</a:t>
            </a:r>
            <a:endParaRPr lang="es-EC" dirty="0"/>
          </a:p>
        </p:txBody>
      </p:sp>
      <p:sp>
        <p:nvSpPr>
          <p:cNvPr id="13" name="12 Rectángulo"/>
          <p:cNvSpPr/>
          <p:nvPr/>
        </p:nvSpPr>
        <p:spPr>
          <a:xfrm>
            <a:off x="336228" y="3177292"/>
            <a:ext cx="4572000" cy="1323439"/>
          </a:xfrm>
          <a:prstGeom prst="rect">
            <a:avLst/>
          </a:prstGeom>
        </p:spPr>
        <p:txBody>
          <a:bodyPr>
            <a:spAutoFit/>
          </a:bodyPr>
          <a:lstStyle/>
          <a:p>
            <a:r>
              <a:rPr lang="es-EC" sz="2000" b="1" dirty="0" smtClean="0"/>
              <a:t>Componentes</a:t>
            </a:r>
            <a:endParaRPr lang="es-EC" sz="2000" b="1" dirty="0"/>
          </a:p>
          <a:p>
            <a:pPr marL="285750" indent="-285750">
              <a:buFont typeface="Arial" pitchFamily="34" charset="0"/>
              <a:buChar char="•"/>
            </a:pPr>
            <a:r>
              <a:rPr lang="es-EC" sz="2000" dirty="0" smtClean="0"/>
              <a:t>Línea principal / distribución</a:t>
            </a:r>
          </a:p>
          <a:p>
            <a:pPr marL="285750" indent="-285750">
              <a:buFont typeface="Arial" pitchFamily="34" charset="0"/>
              <a:buChar char="•"/>
            </a:pPr>
            <a:r>
              <a:rPr lang="es-EC" sz="2000" dirty="0" smtClean="0"/>
              <a:t>Línea de servicio</a:t>
            </a:r>
          </a:p>
          <a:p>
            <a:pPr marL="285750" indent="-285750">
              <a:buFont typeface="Arial" pitchFamily="34" charset="0"/>
              <a:buChar char="•"/>
            </a:pPr>
            <a:r>
              <a:rPr lang="es-EC" sz="2000" dirty="0" smtClean="0"/>
              <a:t>Accesorios de línea</a:t>
            </a:r>
            <a:endParaRPr lang="es-EC" sz="2000" dirty="0"/>
          </a:p>
        </p:txBody>
      </p:sp>
      <p:pic>
        <p:nvPicPr>
          <p:cNvPr id="17" name="16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49525" y="2770857"/>
            <a:ext cx="2304981" cy="3764547"/>
          </a:xfrm>
          <a:prstGeom prst="rect">
            <a:avLst/>
          </a:prstGeom>
          <a:noFill/>
          <a:ln>
            <a:noFill/>
          </a:ln>
        </p:spPr>
      </p:pic>
      <p:sp>
        <p:nvSpPr>
          <p:cNvPr id="16" name="15 Rectángulo"/>
          <p:cNvSpPr/>
          <p:nvPr/>
        </p:nvSpPr>
        <p:spPr>
          <a:xfrm>
            <a:off x="310703" y="4653131"/>
            <a:ext cx="6133505" cy="1323439"/>
          </a:xfrm>
          <a:prstGeom prst="rect">
            <a:avLst/>
          </a:prstGeom>
        </p:spPr>
        <p:txBody>
          <a:bodyPr wrap="square">
            <a:spAutoFit/>
          </a:bodyPr>
          <a:lstStyle/>
          <a:p>
            <a:r>
              <a:rPr lang="es-EC" sz="2000" b="1" dirty="0" smtClean="0"/>
              <a:t>Materiales más comunes</a:t>
            </a:r>
            <a:endParaRPr lang="es-EC" sz="2000" b="1" dirty="0"/>
          </a:p>
          <a:p>
            <a:pPr marL="285750" indent="-285750">
              <a:buFont typeface="Arial" pitchFamily="34" charset="0"/>
              <a:buChar char="•"/>
            </a:pPr>
            <a:r>
              <a:rPr lang="es-EC" sz="2000" dirty="0" smtClean="0"/>
              <a:t>Acero (menos fugas, </a:t>
            </a:r>
            <a:r>
              <a:rPr lang="es-EC" sz="2000" dirty="0" smtClean="0"/>
              <a:t>riesgo </a:t>
            </a:r>
            <a:r>
              <a:rPr lang="es-EC" sz="2000" dirty="0" smtClean="0"/>
              <a:t>óxido)</a:t>
            </a:r>
          </a:p>
          <a:p>
            <a:pPr marL="285750" indent="-285750">
              <a:buFont typeface="Arial" pitchFamily="34" charset="0"/>
              <a:buChar char="•"/>
            </a:pPr>
            <a:r>
              <a:rPr lang="es-EC" sz="2000" dirty="0" smtClean="0"/>
              <a:t>Acero inoxidable  o cobre (alta limpieza)</a:t>
            </a:r>
          </a:p>
          <a:p>
            <a:pPr marL="285750" indent="-285750">
              <a:buFont typeface="Arial" pitchFamily="34" charset="0"/>
              <a:buChar char="•"/>
            </a:pPr>
            <a:r>
              <a:rPr lang="es-EC" sz="2000" dirty="0" smtClean="0"/>
              <a:t>Plástico (</a:t>
            </a:r>
            <a:r>
              <a:rPr lang="es-EC" sz="2000" dirty="0" err="1" smtClean="0"/>
              <a:t>máx</a:t>
            </a:r>
            <a:r>
              <a:rPr lang="es-EC" sz="2000" dirty="0" smtClean="0"/>
              <a:t> 12,5 bar entre +/-20°C, sin vibración)</a:t>
            </a:r>
            <a:endParaRPr lang="es-EC" sz="2000" dirty="0"/>
          </a:p>
        </p:txBody>
      </p:sp>
    </p:spTree>
    <p:extLst>
      <p:ext uri="{BB962C8B-B14F-4D97-AF65-F5344CB8AC3E}">
        <p14:creationId xmlns:p14="http://schemas.microsoft.com/office/powerpoint/2010/main" val="2677209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Tipos de redes de aire comprimido</a:t>
            </a:r>
            <a:endParaRPr lang="es-EC" dirty="0"/>
          </a:p>
        </p:txBody>
      </p:sp>
      <p:sp>
        <p:nvSpPr>
          <p:cNvPr id="4" name="3 Marcador de fecha"/>
          <p:cNvSpPr>
            <a:spLocks noGrp="1"/>
          </p:cNvSpPr>
          <p:nvPr>
            <p:ph type="dt" sz="half" idx="10"/>
          </p:nvPr>
        </p:nvSpPr>
        <p:spPr/>
        <p:txBody>
          <a:bodyPr/>
          <a:lstStyle/>
          <a:p>
            <a:fld id="{F25E1E49-BA70-49FD-8033-FC8F0C359801}"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dirty="0"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11</a:t>
            </a:fld>
            <a:endParaRPr lang="es-EC"/>
          </a:p>
        </p:txBody>
      </p:sp>
      <p:sp>
        <p:nvSpPr>
          <p:cNvPr id="7" name="6 Marcador de contenido"/>
          <p:cNvSpPr>
            <a:spLocks noGrp="1"/>
          </p:cNvSpPr>
          <p:nvPr>
            <p:ph idx="1"/>
          </p:nvPr>
        </p:nvSpPr>
        <p:spPr/>
        <p:txBody>
          <a:bodyPr numCol="2"/>
          <a:lstStyle/>
          <a:p>
            <a:r>
              <a:rPr lang="es-EC" dirty="0" smtClean="0"/>
              <a:t>Sistema abierto</a:t>
            </a:r>
          </a:p>
          <a:p>
            <a:endParaRPr lang="es-EC" dirty="0"/>
          </a:p>
          <a:p>
            <a:endParaRPr lang="es-EC" dirty="0" smtClean="0"/>
          </a:p>
          <a:p>
            <a:endParaRPr lang="es-EC" dirty="0"/>
          </a:p>
          <a:p>
            <a:endParaRPr lang="es-EC" dirty="0" smtClean="0"/>
          </a:p>
          <a:p>
            <a:endParaRPr lang="es-EC" dirty="0"/>
          </a:p>
          <a:p>
            <a:endParaRPr lang="es-EC" dirty="0" smtClean="0"/>
          </a:p>
          <a:p>
            <a:pPr marL="0" indent="0">
              <a:buNone/>
            </a:pPr>
            <a:endParaRPr lang="es-EC" dirty="0" smtClean="0"/>
          </a:p>
          <a:p>
            <a:r>
              <a:rPr lang="es-EC" dirty="0" smtClean="0"/>
              <a:t>Sistema cerrado</a:t>
            </a:r>
            <a:endParaRPr lang="es-EC" dirty="0"/>
          </a:p>
        </p:txBody>
      </p:sp>
      <p:pic>
        <p:nvPicPr>
          <p:cNvPr id="14" name="13 Imagen"/>
          <p:cNvPicPr/>
          <p:nvPr/>
        </p:nvPicPr>
        <p:blipFill rotWithShape="1">
          <a:blip r:embed="rId3">
            <a:extLst>
              <a:ext uri="{28A0092B-C50C-407E-A947-70E740481C1C}">
                <a14:useLocalDpi xmlns:a14="http://schemas.microsoft.com/office/drawing/2010/main" val="0"/>
              </a:ext>
            </a:extLst>
          </a:blip>
          <a:srcRect t="39316" b="4575"/>
          <a:stretch/>
        </p:blipFill>
        <p:spPr bwMode="auto">
          <a:xfrm>
            <a:off x="4339306" y="1484784"/>
            <a:ext cx="4257675" cy="2394104"/>
          </a:xfrm>
          <a:prstGeom prst="rect">
            <a:avLst/>
          </a:prstGeom>
          <a:noFill/>
          <a:ln>
            <a:noFill/>
          </a:ln>
          <a:extLst>
            <a:ext uri="{53640926-AAD7-44D8-BBD7-CCE9431645EC}">
              <a14:shadowObscured xmlns:a14="http://schemas.microsoft.com/office/drawing/2010/main"/>
            </a:ext>
          </a:extLst>
        </p:spPr>
      </p:pic>
      <p:pic>
        <p:nvPicPr>
          <p:cNvPr id="13" name="12 Imagen"/>
          <p:cNvPicPr/>
          <p:nvPr/>
        </p:nvPicPr>
        <p:blipFill rotWithShape="1">
          <a:blip r:embed="rId4">
            <a:extLst>
              <a:ext uri="{28A0092B-C50C-407E-A947-70E740481C1C}">
                <a14:useLocalDpi xmlns:a14="http://schemas.microsoft.com/office/drawing/2010/main" val="0"/>
              </a:ext>
            </a:extLst>
          </a:blip>
          <a:srcRect t="3548" b="8475"/>
          <a:stretch/>
        </p:blipFill>
        <p:spPr bwMode="auto">
          <a:xfrm>
            <a:off x="179512" y="1484784"/>
            <a:ext cx="4032250" cy="1838325"/>
          </a:xfrm>
          <a:prstGeom prst="rect">
            <a:avLst/>
          </a:prstGeom>
          <a:noFill/>
          <a:ln>
            <a:noFill/>
          </a:ln>
          <a:extLst>
            <a:ext uri="{53640926-AAD7-44D8-BBD7-CCE9431645EC}">
              <a14:shadowObscured xmlns:a14="http://schemas.microsoft.com/office/drawing/2010/main"/>
            </a:ext>
          </a:extLst>
        </p:spPr>
      </p:pic>
      <p:sp>
        <p:nvSpPr>
          <p:cNvPr id="3" name="2 CuadroTexto"/>
          <p:cNvSpPr txBox="1"/>
          <p:nvPr/>
        </p:nvSpPr>
        <p:spPr>
          <a:xfrm>
            <a:off x="539552" y="3898721"/>
            <a:ext cx="2529154" cy="1754326"/>
          </a:xfrm>
          <a:prstGeom prst="rect">
            <a:avLst/>
          </a:prstGeom>
          <a:noFill/>
        </p:spPr>
        <p:txBody>
          <a:bodyPr wrap="none" rtlCol="0">
            <a:spAutoFit/>
          </a:bodyPr>
          <a:lstStyle/>
          <a:p>
            <a:r>
              <a:rPr lang="es-EC" b="1" dirty="0" smtClean="0"/>
              <a:t>Ventajas: </a:t>
            </a:r>
          </a:p>
          <a:p>
            <a:pPr marL="285750" indent="-285750">
              <a:buFont typeface="Arial" pitchFamily="34" charset="0"/>
              <a:buChar char="•"/>
            </a:pPr>
            <a:r>
              <a:rPr lang="es-EC" dirty="0" smtClean="0"/>
              <a:t>Baja inversión</a:t>
            </a:r>
          </a:p>
          <a:p>
            <a:endParaRPr lang="es-EC" dirty="0" smtClean="0"/>
          </a:p>
          <a:p>
            <a:r>
              <a:rPr lang="es-EC" b="1" dirty="0" smtClean="0"/>
              <a:t>Desventajas:</a:t>
            </a:r>
          </a:p>
          <a:p>
            <a:pPr marL="285750" indent="-285750">
              <a:buFont typeface="Arial" pitchFamily="34" charset="0"/>
              <a:buChar char="•"/>
            </a:pPr>
            <a:r>
              <a:rPr lang="es-EC" dirty="0" smtClean="0"/>
              <a:t>Paralización necesaria</a:t>
            </a:r>
          </a:p>
          <a:p>
            <a:r>
              <a:rPr lang="es-EC" dirty="0" smtClean="0"/>
              <a:t>      para mantenimiento</a:t>
            </a:r>
            <a:endParaRPr lang="es-EC" dirty="0"/>
          </a:p>
        </p:txBody>
      </p:sp>
      <p:sp>
        <p:nvSpPr>
          <p:cNvPr id="10" name="9 CuadroTexto"/>
          <p:cNvSpPr txBox="1"/>
          <p:nvPr/>
        </p:nvSpPr>
        <p:spPr>
          <a:xfrm>
            <a:off x="4339306" y="3889841"/>
            <a:ext cx="3766159" cy="2031325"/>
          </a:xfrm>
          <a:prstGeom prst="rect">
            <a:avLst/>
          </a:prstGeom>
          <a:noFill/>
        </p:spPr>
        <p:txBody>
          <a:bodyPr wrap="none" rtlCol="0">
            <a:spAutoFit/>
          </a:bodyPr>
          <a:lstStyle/>
          <a:p>
            <a:r>
              <a:rPr lang="es-EC" b="1" dirty="0" smtClean="0"/>
              <a:t>Ventajas: </a:t>
            </a:r>
          </a:p>
          <a:p>
            <a:pPr marL="285750" indent="-285750">
              <a:buFont typeface="Arial" pitchFamily="34" charset="0"/>
              <a:buChar char="•"/>
            </a:pPr>
            <a:r>
              <a:rPr lang="es-EC" dirty="0" smtClean="0"/>
              <a:t>Carece de extremos muertos</a:t>
            </a:r>
          </a:p>
          <a:p>
            <a:pPr marL="285750" indent="-285750">
              <a:buFont typeface="Arial" pitchFamily="34" charset="0"/>
              <a:buChar char="•"/>
            </a:pPr>
            <a:r>
              <a:rPr lang="es-EC" dirty="0" smtClean="0"/>
              <a:t>Fluctuaciones de presión reducidas</a:t>
            </a:r>
          </a:p>
          <a:p>
            <a:pPr marL="285750" indent="-285750">
              <a:buFont typeface="Arial" pitchFamily="34" charset="0"/>
              <a:buChar char="•"/>
            </a:pPr>
            <a:r>
              <a:rPr lang="es-EC" dirty="0" smtClean="0"/>
              <a:t>Facilidad de mantenimiento</a:t>
            </a:r>
          </a:p>
          <a:p>
            <a:r>
              <a:rPr lang="es-EC" b="1" dirty="0" smtClean="0"/>
              <a:t>Desventajas:</a:t>
            </a:r>
          </a:p>
          <a:p>
            <a:pPr marL="285750" indent="-285750">
              <a:buFont typeface="Arial" pitchFamily="34" charset="0"/>
              <a:buChar char="•"/>
            </a:pPr>
            <a:r>
              <a:rPr lang="es-EC" dirty="0" smtClean="0"/>
              <a:t>Mayor inversión inicial</a:t>
            </a:r>
          </a:p>
          <a:p>
            <a:pPr marL="285750" indent="-285750">
              <a:buFont typeface="Arial" pitchFamily="34" charset="0"/>
              <a:buChar char="•"/>
            </a:pPr>
            <a:r>
              <a:rPr lang="es-EC" dirty="0" smtClean="0"/>
              <a:t>No hay dirección constante de flujo</a:t>
            </a:r>
            <a:endParaRPr lang="es-EC" dirty="0"/>
          </a:p>
        </p:txBody>
      </p:sp>
    </p:spTree>
    <p:extLst>
      <p:ext uri="{BB962C8B-B14F-4D97-AF65-F5344CB8AC3E}">
        <p14:creationId xmlns:p14="http://schemas.microsoft.com/office/powerpoint/2010/main" val="35523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3395"/>
            <a:ext cx="8640960" cy="1001117"/>
          </a:xfrm>
        </p:spPr>
        <p:txBody>
          <a:bodyPr/>
          <a:lstStyle/>
          <a:p>
            <a:r>
              <a:rPr lang="es-EC" sz="3200" dirty="0" smtClean="0"/>
              <a:t>Componentes de una red:</a:t>
            </a:r>
            <a:br>
              <a:rPr lang="es-EC" sz="3200" dirty="0" smtClean="0"/>
            </a:br>
            <a:r>
              <a:rPr lang="es-EC" sz="3200" dirty="0" smtClean="0"/>
              <a:t>Generación de aire comprimido</a:t>
            </a:r>
            <a:endParaRPr lang="es-EC" sz="3200" dirty="0"/>
          </a:p>
        </p:txBody>
      </p:sp>
      <p:sp>
        <p:nvSpPr>
          <p:cNvPr id="4" name="3 Marcador de fecha"/>
          <p:cNvSpPr>
            <a:spLocks noGrp="1"/>
          </p:cNvSpPr>
          <p:nvPr>
            <p:ph type="dt" sz="half" idx="10"/>
          </p:nvPr>
        </p:nvSpPr>
        <p:spPr/>
        <p:txBody>
          <a:bodyPr/>
          <a:lstStyle/>
          <a:p>
            <a:fld id="{77C29197-4BE8-4603-9D34-67FB980563C4}"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12</a:t>
            </a:fld>
            <a:endParaRPr lang="es-EC"/>
          </a:p>
        </p:txBody>
      </p:sp>
      <p:sp>
        <p:nvSpPr>
          <p:cNvPr id="7" name="6 Marcador de contenido"/>
          <p:cNvSpPr>
            <a:spLocks noGrp="1"/>
          </p:cNvSpPr>
          <p:nvPr>
            <p:ph idx="1"/>
          </p:nvPr>
        </p:nvSpPr>
        <p:spPr>
          <a:xfrm>
            <a:off x="413072" y="1124744"/>
            <a:ext cx="8229600" cy="648072"/>
          </a:xfrm>
        </p:spPr>
        <p:txBody>
          <a:bodyPr>
            <a:normAutofit/>
          </a:bodyPr>
          <a:lstStyle/>
          <a:p>
            <a:pPr marL="0" indent="0" algn="ctr">
              <a:buNone/>
            </a:pPr>
            <a:r>
              <a:rPr lang="es-EC" sz="2400" dirty="0" err="1" smtClean="0">
                <a:solidFill>
                  <a:schemeClr val="tx2">
                    <a:lumMod val="60000"/>
                    <a:lumOff val="40000"/>
                  </a:schemeClr>
                </a:solidFill>
              </a:rPr>
              <a:t>Blower</a:t>
            </a:r>
            <a:r>
              <a:rPr lang="es-EC" sz="2400" dirty="0" smtClean="0">
                <a:solidFill>
                  <a:schemeClr val="tx2">
                    <a:lumMod val="60000"/>
                    <a:lumOff val="40000"/>
                  </a:schemeClr>
                </a:solidFill>
              </a:rPr>
              <a:t> &lt; 3 bar  &lt; </a:t>
            </a:r>
            <a:r>
              <a:rPr lang="es-EC" sz="2400" u="sng" dirty="0" smtClean="0">
                <a:solidFill>
                  <a:schemeClr val="tx2">
                    <a:lumMod val="60000"/>
                    <a:lumOff val="40000"/>
                  </a:schemeClr>
                </a:solidFill>
              </a:rPr>
              <a:t>Compresor</a:t>
            </a:r>
          </a:p>
          <a:p>
            <a:pPr algn="ctr"/>
            <a:endParaRPr lang="es-EC" sz="2400" dirty="0"/>
          </a:p>
          <a:p>
            <a:pPr marL="0" indent="0" algn="ctr">
              <a:buNone/>
            </a:pPr>
            <a:endParaRPr lang="es-EC" sz="2800" dirty="0"/>
          </a:p>
        </p:txBody>
      </p:sp>
      <p:sp>
        <p:nvSpPr>
          <p:cNvPr id="10" name="9 Rectángulo"/>
          <p:cNvSpPr/>
          <p:nvPr/>
        </p:nvSpPr>
        <p:spPr>
          <a:xfrm>
            <a:off x="323528" y="1772816"/>
            <a:ext cx="3888432" cy="12241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4427984" y="1695500"/>
            <a:ext cx="3888432" cy="1373460"/>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2" name="11 Rectángulo"/>
          <p:cNvSpPr/>
          <p:nvPr/>
        </p:nvSpPr>
        <p:spPr>
          <a:xfrm>
            <a:off x="251520" y="3284984"/>
            <a:ext cx="3888432" cy="158417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5" name="14 Rectángulo"/>
          <p:cNvSpPr/>
          <p:nvPr/>
        </p:nvSpPr>
        <p:spPr>
          <a:xfrm>
            <a:off x="4427984" y="3242885"/>
            <a:ext cx="3888432" cy="126623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16" name="15 Rectángulo"/>
          <p:cNvSpPr/>
          <p:nvPr/>
        </p:nvSpPr>
        <p:spPr>
          <a:xfrm>
            <a:off x="4465836" y="4712955"/>
            <a:ext cx="3888432" cy="1164317"/>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3" name="12 Rectángulo"/>
          <p:cNvSpPr/>
          <p:nvPr/>
        </p:nvSpPr>
        <p:spPr>
          <a:xfrm>
            <a:off x="276672" y="5021560"/>
            <a:ext cx="3888432" cy="639688"/>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9" name="8 CuadroTexto"/>
          <p:cNvSpPr txBox="1"/>
          <p:nvPr/>
        </p:nvSpPr>
        <p:spPr>
          <a:xfrm>
            <a:off x="467544" y="1772816"/>
            <a:ext cx="8208912" cy="4524315"/>
          </a:xfrm>
          <a:prstGeom prst="rect">
            <a:avLst/>
          </a:prstGeom>
          <a:noFill/>
        </p:spPr>
        <p:txBody>
          <a:bodyPr wrap="square" numCol="2" rtlCol="0">
            <a:spAutoFit/>
          </a:bodyPr>
          <a:lstStyle/>
          <a:p>
            <a:pPr lvl="0"/>
            <a:r>
              <a:rPr lang="es-EC" sz="2400" b="1" dirty="0"/>
              <a:t>Según fuente energética </a:t>
            </a:r>
          </a:p>
          <a:p>
            <a:pPr lvl="1"/>
            <a:r>
              <a:rPr lang="es-EC" sz="2400" dirty="0" smtClean="0"/>
              <a:t>-Eléctrico</a:t>
            </a:r>
            <a:endParaRPr lang="es-EC" sz="2400" dirty="0"/>
          </a:p>
          <a:p>
            <a:pPr lvl="1"/>
            <a:r>
              <a:rPr lang="es-EC" sz="2400" dirty="0" smtClean="0"/>
              <a:t>-MCI</a:t>
            </a:r>
          </a:p>
          <a:p>
            <a:pPr lvl="1"/>
            <a:endParaRPr lang="es-EC" sz="2400" dirty="0" smtClean="0"/>
          </a:p>
          <a:p>
            <a:pPr lvl="0"/>
            <a:r>
              <a:rPr lang="es-EC" sz="2400" b="1" dirty="0" smtClean="0"/>
              <a:t>Según </a:t>
            </a:r>
            <a:r>
              <a:rPr lang="es-EC" sz="2400" b="1" dirty="0"/>
              <a:t>condición del aire comprimido</a:t>
            </a:r>
          </a:p>
          <a:p>
            <a:pPr lvl="1"/>
            <a:r>
              <a:rPr lang="es-EC" sz="2400" dirty="0" smtClean="0"/>
              <a:t>-Con </a:t>
            </a:r>
            <a:r>
              <a:rPr lang="es-EC" sz="2400" dirty="0"/>
              <a:t>aceite lubricante</a:t>
            </a:r>
          </a:p>
          <a:p>
            <a:pPr lvl="1"/>
            <a:r>
              <a:rPr lang="es-EC" sz="2400" dirty="0" smtClean="0"/>
              <a:t>-Sin </a:t>
            </a:r>
            <a:r>
              <a:rPr lang="es-EC" sz="2400" dirty="0"/>
              <a:t>aceite </a:t>
            </a:r>
            <a:r>
              <a:rPr lang="es-EC" sz="2400" dirty="0" smtClean="0"/>
              <a:t>lubricante</a:t>
            </a:r>
          </a:p>
          <a:p>
            <a:pPr lvl="1"/>
            <a:endParaRPr lang="es-EC" sz="2400" dirty="0"/>
          </a:p>
          <a:p>
            <a:pPr lvl="0"/>
            <a:r>
              <a:rPr lang="es-EC" sz="2400" b="1" dirty="0"/>
              <a:t>Según número de </a:t>
            </a:r>
            <a:r>
              <a:rPr lang="es-EC" sz="2400" b="1" dirty="0" smtClean="0"/>
              <a:t>etapas</a:t>
            </a:r>
          </a:p>
          <a:p>
            <a:pPr lvl="0"/>
            <a:endParaRPr lang="es-EC" sz="2400" b="1" dirty="0" smtClean="0"/>
          </a:p>
          <a:p>
            <a:pPr lvl="0"/>
            <a:endParaRPr lang="es-EC" sz="2400" b="1" dirty="0" smtClean="0"/>
          </a:p>
          <a:p>
            <a:pPr lvl="0"/>
            <a:r>
              <a:rPr lang="es-EC" sz="2400" b="1" dirty="0"/>
              <a:t>Según tipo de generación</a:t>
            </a:r>
            <a:r>
              <a:rPr lang="es-EC" sz="2400" dirty="0"/>
              <a:t>. </a:t>
            </a:r>
          </a:p>
          <a:p>
            <a:pPr lvl="1"/>
            <a:r>
              <a:rPr lang="es-EC" sz="2400" dirty="0"/>
              <a:t>-Desplazamiento positivo </a:t>
            </a:r>
          </a:p>
          <a:p>
            <a:pPr lvl="1"/>
            <a:r>
              <a:rPr lang="es-EC" sz="2400" dirty="0" smtClean="0"/>
              <a:t>-Turbocompresores</a:t>
            </a:r>
          </a:p>
          <a:p>
            <a:pPr lvl="1"/>
            <a:endParaRPr lang="es-EC" sz="2400" b="1" dirty="0"/>
          </a:p>
          <a:p>
            <a:pPr lvl="0"/>
            <a:r>
              <a:rPr lang="es-EC" sz="2400" b="1" dirty="0" smtClean="0"/>
              <a:t>Por </a:t>
            </a:r>
            <a:r>
              <a:rPr lang="es-EC" sz="2400" b="1" dirty="0"/>
              <a:t>condición de montaje</a:t>
            </a:r>
            <a:endParaRPr lang="es-EC" sz="2400" dirty="0"/>
          </a:p>
          <a:p>
            <a:pPr lvl="1"/>
            <a:r>
              <a:rPr lang="es-EC" sz="2400" dirty="0" smtClean="0"/>
              <a:t>-Estacionarios</a:t>
            </a:r>
            <a:endParaRPr lang="es-EC" sz="2400" dirty="0"/>
          </a:p>
          <a:p>
            <a:pPr lvl="1"/>
            <a:r>
              <a:rPr lang="es-EC" sz="2400" dirty="0" smtClean="0"/>
              <a:t>-Portátiles</a:t>
            </a:r>
          </a:p>
          <a:p>
            <a:pPr lvl="1"/>
            <a:endParaRPr lang="es-EC" sz="2400" dirty="0"/>
          </a:p>
          <a:p>
            <a:pPr lvl="0"/>
            <a:r>
              <a:rPr lang="es-EC" sz="2400" b="1" dirty="0"/>
              <a:t>Por su medio de refrigeración</a:t>
            </a:r>
            <a:endParaRPr lang="es-EC" sz="2400" dirty="0"/>
          </a:p>
          <a:p>
            <a:pPr lvl="1"/>
            <a:r>
              <a:rPr lang="es-EC" sz="2400" dirty="0" smtClean="0"/>
              <a:t>-Aire</a:t>
            </a:r>
            <a:endParaRPr lang="es-EC" sz="2400" dirty="0"/>
          </a:p>
          <a:p>
            <a:pPr lvl="1"/>
            <a:r>
              <a:rPr lang="es-EC" sz="2400" dirty="0" smtClean="0"/>
              <a:t>-Agua</a:t>
            </a:r>
            <a:endParaRPr lang="es-EC" sz="2400" dirty="0"/>
          </a:p>
          <a:p>
            <a:endParaRPr lang="es-EC" sz="2000" dirty="0"/>
          </a:p>
        </p:txBody>
      </p:sp>
      <p:sp>
        <p:nvSpPr>
          <p:cNvPr id="17" name="16 CuadroTexto"/>
          <p:cNvSpPr txBox="1"/>
          <p:nvPr/>
        </p:nvSpPr>
        <p:spPr>
          <a:xfrm>
            <a:off x="191591" y="3106133"/>
            <a:ext cx="2766783" cy="461665"/>
          </a:xfrm>
          <a:prstGeom prst="rect">
            <a:avLst/>
          </a:prstGeom>
          <a:noFill/>
        </p:spPr>
        <p:txBody>
          <a:bodyPr wrap="none" rtlCol="0">
            <a:spAutoFit/>
          </a:bodyPr>
          <a:lstStyle/>
          <a:p>
            <a:r>
              <a:rPr lang="es-EC" sz="2400" dirty="0" smtClean="0"/>
              <a:t>Tipos más utilizados:</a:t>
            </a:r>
          </a:p>
        </p:txBody>
      </p:sp>
      <p:sp>
        <p:nvSpPr>
          <p:cNvPr id="18" name="17 CuadroTexto"/>
          <p:cNvSpPr txBox="1"/>
          <p:nvPr/>
        </p:nvSpPr>
        <p:spPr>
          <a:xfrm>
            <a:off x="3674144" y="2644468"/>
            <a:ext cx="1136850" cy="461665"/>
          </a:xfrm>
          <a:prstGeom prst="rect">
            <a:avLst/>
          </a:prstGeom>
          <a:noFill/>
        </p:spPr>
        <p:txBody>
          <a:bodyPr wrap="none" rtlCol="0">
            <a:spAutoFit/>
          </a:bodyPr>
          <a:lstStyle/>
          <a:p>
            <a:r>
              <a:rPr lang="es-EC" sz="2400" dirty="0" smtClean="0"/>
              <a:t>Émbolo</a:t>
            </a:r>
            <a:endParaRPr lang="es-EC" sz="2400" dirty="0"/>
          </a:p>
        </p:txBody>
      </p:sp>
      <p:sp>
        <p:nvSpPr>
          <p:cNvPr id="19" name="18 CuadroTexto"/>
          <p:cNvSpPr txBox="1"/>
          <p:nvPr/>
        </p:nvSpPr>
        <p:spPr>
          <a:xfrm>
            <a:off x="3674144" y="3183504"/>
            <a:ext cx="1342227" cy="461665"/>
          </a:xfrm>
          <a:prstGeom prst="rect">
            <a:avLst/>
          </a:prstGeom>
          <a:noFill/>
        </p:spPr>
        <p:txBody>
          <a:bodyPr wrap="none" rtlCol="0">
            <a:spAutoFit/>
          </a:bodyPr>
          <a:lstStyle/>
          <a:p>
            <a:r>
              <a:rPr lang="es-EC" sz="2400" dirty="0" smtClean="0"/>
              <a:t>Rotativos</a:t>
            </a:r>
            <a:endParaRPr lang="es-EC" sz="2400" dirty="0"/>
          </a:p>
        </p:txBody>
      </p:sp>
      <p:sp>
        <p:nvSpPr>
          <p:cNvPr id="20" name="19 CuadroTexto"/>
          <p:cNvSpPr txBox="1"/>
          <p:nvPr/>
        </p:nvSpPr>
        <p:spPr>
          <a:xfrm>
            <a:off x="3674144" y="3692079"/>
            <a:ext cx="1622367" cy="461665"/>
          </a:xfrm>
          <a:prstGeom prst="rect">
            <a:avLst/>
          </a:prstGeom>
          <a:noFill/>
        </p:spPr>
        <p:txBody>
          <a:bodyPr wrap="none" rtlCol="0">
            <a:spAutoFit/>
          </a:bodyPr>
          <a:lstStyle/>
          <a:p>
            <a:r>
              <a:rPr lang="es-EC" sz="2400" dirty="0" smtClean="0"/>
              <a:t>Centrífugos</a:t>
            </a:r>
            <a:endParaRPr lang="es-EC" sz="2400" dirty="0"/>
          </a:p>
        </p:txBody>
      </p:sp>
      <p:sp>
        <p:nvSpPr>
          <p:cNvPr id="21" name="20 Flecha derecha"/>
          <p:cNvSpPr/>
          <p:nvPr/>
        </p:nvSpPr>
        <p:spPr>
          <a:xfrm>
            <a:off x="3025759" y="2773433"/>
            <a:ext cx="648385" cy="2308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
        <p:nvSpPr>
          <p:cNvPr id="22" name="21 Flecha derecha"/>
          <p:cNvSpPr/>
          <p:nvPr/>
        </p:nvSpPr>
        <p:spPr>
          <a:xfrm>
            <a:off x="3044739" y="3221549"/>
            <a:ext cx="648385" cy="23083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23" name="22 Flecha derecha"/>
          <p:cNvSpPr/>
          <p:nvPr/>
        </p:nvSpPr>
        <p:spPr>
          <a:xfrm>
            <a:off x="3082839" y="3708669"/>
            <a:ext cx="648385" cy="23083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sp>
        <p:nvSpPr>
          <p:cNvPr id="24" name="23 Cerrar llave"/>
          <p:cNvSpPr/>
          <p:nvPr/>
        </p:nvSpPr>
        <p:spPr>
          <a:xfrm>
            <a:off x="5448175" y="2644468"/>
            <a:ext cx="288032" cy="140521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C"/>
          </a:p>
        </p:txBody>
      </p:sp>
      <p:sp>
        <p:nvSpPr>
          <p:cNvPr id="25" name="24 CuadroTexto"/>
          <p:cNvSpPr txBox="1"/>
          <p:nvPr/>
        </p:nvSpPr>
        <p:spPr>
          <a:xfrm>
            <a:off x="6024239" y="2773433"/>
            <a:ext cx="2718388" cy="461665"/>
          </a:xfrm>
          <a:prstGeom prst="rect">
            <a:avLst/>
          </a:prstGeom>
          <a:noFill/>
        </p:spPr>
        <p:txBody>
          <a:bodyPr wrap="square" rtlCol="0">
            <a:spAutoFit/>
          </a:bodyPr>
          <a:lstStyle/>
          <a:p>
            <a:pPr marL="285750" indent="-285750">
              <a:buFont typeface="Arial" pitchFamily="34" charset="0"/>
              <a:buChar char="•"/>
            </a:pPr>
            <a:r>
              <a:rPr lang="es-EC" sz="2400" dirty="0" smtClean="0"/>
              <a:t>Por paro-marcha</a:t>
            </a:r>
            <a:endParaRPr lang="es-EC" sz="2400" dirty="0"/>
          </a:p>
        </p:txBody>
      </p:sp>
      <p:sp>
        <p:nvSpPr>
          <p:cNvPr id="26" name="25 CuadroTexto"/>
          <p:cNvSpPr txBox="1"/>
          <p:nvPr/>
        </p:nvSpPr>
        <p:spPr>
          <a:xfrm>
            <a:off x="6144096" y="3460503"/>
            <a:ext cx="2598532" cy="830997"/>
          </a:xfrm>
          <a:prstGeom prst="rect">
            <a:avLst/>
          </a:prstGeom>
          <a:noFill/>
        </p:spPr>
        <p:txBody>
          <a:bodyPr wrap="square" rtlCol="0">
            <a:spAutoFit/>
          </a:bodyPr>
          <a:lstStyle/>
          <a:p>
            <a:pPr marL="285750" indent="-285750">
              <a:buFont typeface="Arial" pitchFamily="34" charset="0"/>
              <a:buChar char="•"/>
            </a:pPr>
            <a:r>
              <a:rPr lang="es-EC" sz="2400" dirty="0" smtClean="0"/>
              <a:t>Por giro en carga-vacío</a:t>
            </a:r>
            <a:endParaRPr lang="es-EC" sz="2400" dirty="0"/>
          </a:p>
        </p:txBody>
      </p:sp>
    </p:spTree>
    <p:extLst>
      <p:ext uri="{BB962C8B-B14F-4D97-AF65-F5344CB8AC3E}">
        <p14:creationId xmlns:p14="http://schemas.microsoft.com/office/powerpoint/2010/main" val="66743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P spid="14" grpId="0" animBg="1"/>
      <p:bldP spid="12" grpId="0" animBg="1"/>
      <p:bldP spid="15" grpId="0" animBg="1"/>
      <p:bldP spid="16" grpId="0" animBg="1"/>
      <p:bldP spid="13" grpId="0" animBg="1"/>
      <p:bldP spid="9" grpId="0"/>
      <p:bldP spid="17" grpId="0"/>
      <p:bldP spid="18" grpId="0"/>
      <p:bldP spid="19" grpId="0"/>
      <p:bldP spid="20" grpId="0"/>
      <p:bldP spid="21" grpId="0" animBg="1"/>
      <p:bldP spid="22" grpId="0" animBg="1"/>
      <p:bldP spid="23" grpId="0" animBg="1"/>
      <p:bldP spid="24"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6F16999D-D0E4-46ED-9C8B-312B77307720}"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13</a:t>
            </a:fld>
            <a:endParaRPr lang="es-EC"/>
          </a:p>
        </p:txBody>
      </p:sp>
      <p:sp>
        <p:nvSpPr>
          <p:cNvPr id="26" name="1 Título"/>
          <p:cNvSpPr>
            <a:spLocks noGrp="1"/>
          </p:cNvSpPr>
          <p:nvPr>
            <p:ph type="title"/>
          </p:nvPr>
        </p:nvSpPr>
        <p:spPr>
          <a:xfrm>
            <a:off x="251520" y="-13395"/>
            <a:ext cx="8640960" cy="1001117"/>
          </a:xfrm>
        </p:spPr>
        <p:txBody>
          <a:bodyPr/>
          <a:lstStyle/>
          <a:p>
            <a:r>
              <a:rPr lang="es-EC" sz="3200" dirty="0" smtClean="0"/>
              <a:t>Componentes de una red:</a:t>
            </a:r>
            <a:br>
              <a:rPr lang="es-EC" sz="3200" dirty="0" smtClean="0"/>
            </a:br>
            <a:r>
              <a:rPr lang="es-EC" sz="3200" dirty="0" smtClean="0"/>
              <a:t>Almacenamiento de aire</a:t>
            </a:r>
            <a:endParaRPr lang="es-EC" sz="3200" dirty="0"/>
          </a:p>
        </p:txBody>
      </p:sp>
      <p:sp>
        <p:nvSpPr>
          <p:cNvPr id="23" name="22 CuadroTexto"/>
          <p:cNvSpPr txBox="1"/>
          <p:nvPr/>
        </p:nvSpPr>
        <p:spPr>
          <a:xfrm>
            <a:off x="395536" y="1196752"/>
            <a:ext cx="7149008" cy="1569660"/>
          </a:xfrm>
          <a:prstGeom prst="rect">
            <a:avLst/>
          </a:prstGeom>
          <a:noFill/>
        </p:spPr>
        <p:txBody>
          <a:bodyPr wrap="none" rtlCol="0">
            <a:spAutoFit/>
          </a:bodyPr>
          <a:lstStyle/>
          <a:p>
            <a:r>
              <a:rPr lang="es-EC" sz="2400" b="1" dirty="0" smtClean="0"/>
              <a:t>Funciones:</a:t>
            </a:r>
          </a:p>
          <a:p>
            <a:pPr marL="285750" indent="-285750">
              <a:buFont typeface="Arial" pitchFamily="34" charset="0"/>
              <a:buChar char="•"/>
            </a:pPr>
            <a:r>
              <a:rPr lang="es-EC" sz="2400" dirty="0" smtClean="0"/>
              <a:t>Amortiguar pulsaciones que nacen de la generación</a:t>
            </a:r>
          </a:p>
          <a:p>
            <a:pPr marL="285750" indent="-285750">
              <a:buFont typeface="Arial" pitchFamily="34" charset="0"/>
              <a:buChar char="•"/>
            </a:pPr>
            <a:r>
              <a:rPr lang="es-EC" sz="2400" dirty="0" smtClean="0"/>
              <a:t>Almacenar aire para hacer frente a picos de demanda</a:t>
            </a:r>
          </a:p>
          <a:p>
            <a:pPr marL="285750" indent="-285750">
              <a:buFont typeface="Arial" pitchFamily="34" charset="0"/>
              <a:buChar char="•"/>
            </a:pPr>
            <a:r>
              <a:rPr lang="es-EC" sz="2400" dirty="0" smtClean="0"/>
              <a:t>Enfriamiento de aire (condensación de humedad)</a:t>
            </a:r>
            <a:endParaRPr lang="es-EC" sz="2400" dirty="0"/>
          </a:p>
        </p:txBody>
      </p:sp>
      <mc:AlternateContent xmlns:mc="http://schemas.openxmlformats.org/markup-compatibility/2006" xmlns:a14="http://schemas.microsoft.com/office/drawing/2010/main">
        <mc:Choice Requires="a14">
          <p:sp>
            <p:nvSpPr>
              <p:cNvPr id="28" name="27 Rectángulo"/>
              <p:cNvSpPr/>
              <p:nvPr/>
            </p:nvSpPr>
            <p:spPr>
              <a:xfrm>
                <a:off x="424632" y="3068960"/>
                <a:ext cx="2850203" cy="7182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𝑉</m:t>
                      </m:r>
                      <m:r>
                        <a:rPr lang="es-EC" i="1" smtClean="0">
                          <a:latin typeface="Cambria Math"/>
                        </a:rPr>
                        <m:t>=</m:t>
                      </m:r>
                      <m:f>
                        <m:fPr>
                          <m:ctrlPr>
                            <a:rPr lang="es-EC" i="1">
                              <a:latin typeface="Cambria Math"/>
                            </a:rPr>
                          </m:ctrlPr>
                        </m:fPr>
                        <m:num>
                          <m:r>
                            <a:rPr lang="es-EC" i="1">
                              <a:latin typeface="Cambria Math"/>
                            </a:rPr>
                            <m:t>0,25×</m:t>
                          </m:r>
                          <m:sSub>
                            <m:sSubPr>
                              <m:ctrlPr>
                                <a:rPr lang="es-EC" i="1">
                                  <a:latin typeface="Cambria Math"/>
                                </a:rPr>
                              </m:ctrlPr>
                            </m:sSubPr>
                            <m:e>
                              <m:r>
                                <a:rPr lang="es-EC" i="1">
                                  <a:latin typeface="Cambria Math"/>
                                </a:rPr>
                                <m:t>𝑞</m:t>
                              </m:r>
                            </m:e>
                            <m:sub>
                              <m:r>
                                <a:rPr lang="es-EC" i="1">
                                  <a:latin typeface="Cambria Math"/>
                                </a:rPr>
                                <m:t>𝑐</m:t>
                              </m:r>
                            </m:sub>
                          </m:sSub>
                          <m:r>
                            <a:rPr lang="es-EC" i="1">
                              <a:latin typeface="Cambria Math"/>
                            </a:rPr>
                            <m:t>×</m:t>
                          </m:r>
                          <m:sSub>
                            <m:sSubPr>
                              <m:ctrlPr>
                                <a:rPr lang="es-EC" i="1">
                                  <a:latin typeface="Cambria Math"/>
                                </a:rPr>
                              </m:ctrlPr>
                            </m:sSubPr>
                            <m:e>
                              <m:r>
                                <a:rPr lang="es-EC" i="1">
                                  <a:latin typeface="Cambria Math"/>
                                </a:rPr>
                                <m:t>𝑝</m:t>
                              </m:r>
                            </m:e>
                            <m:sub>
                              <m:r>
                                <a:rPr lang="es-EC" i="1">
                                  <a:latin typeface="Cambria Math"/>
                                </a:rPr>
                                <m:t>1</m:t>
                              </m:r>
                            </m:sub>
                          </m:sSub>
                          <m:sSub>
                            <m:sSubPr>
                              <m:ctrlPr>
                                <a:rPr lang="es-EC" i="1">
                                  <a:latin typeface="Cambria Math"/>
                                </a:rPr>
                              </m:ctrlPr>
                            </m:sSubPr>
                            <m:e>
                              <m:r>
                                <a:rPr lang="es-EC" i="1">
                                  <a:latin typeface="Cambria Math"/>
                                </a:rPr>
                                <m:t>×</m:t>
                              </m:r>
                              <m:r>
                                <a:rPr lang="es-EC" i="1">
                                  <a:latin typeface="Cambria Math"/>
                                </a:rPr>
                                <m:t>𝑇</m:t>
                              </m:r>
                            </m:e>
                            <m:sub>
                              <m:r>
                                <a:rPr lang="es-EC" i="1">
                                  <a:latin typeface="Cambria Math"/>
                                </a:rPr>
                                <m:t>𝑜</m:t>
                              </m:r>
                            </m:sub>
                          </m:sSub>
                        </m:num>
                        <m:den>
                          <m:sSub>
                            <m:sSubPr>
                              <m:ctrlPr>
                                <a:rPr lang="es-EC" i="1">
                                  <a:latin typeface="Cambria Math"/>
                                </a:rPr>
                              </m:ctrlPr>
                            </m:sSubPr>
                            <m:e>
                              <m:r>
                                <a:rPr lang="es-EC" i="1">
                                  <a:latin typeface="Cambria Math"/>
                                </a:rPr>
                                <m:t>𝑓</m:t>
                              </m:r>
                            </m:e>
                            <m:sub>
                              <m:r>
                                <a:rPr lang="es-EC" i="1">
                                  <a:latin typeface="Cambria Math"/>
                                </a:rPr>
                                <m:t>𝑚𝑎𝑥</m:t>
                              </m:r>
                            </m:sub>
                          </m:sSub>
                          <m:r>
                            <a:rPr lang="es-EC" i="1">
                              <a:latin typeface="Cambria Math"/>
                            </a:rPr>
                            <m:t>×(</m:t>
                          </m:r>
                          <m:sSub>
                            <m:sSubPr>
                              <m:ctrlPr>
                                <a:rPr lang="es-EC" i="1">
                                  <a:latin typeface="Cambria Math"/>
                                </a:rPr>
                              </m:ctrlPr>
                            </m:sSubPr>
                            <m:e>
                              <m:r>
                                <a:rPr lang="es-EC" i="1">
                                  <a:latin typeface="Cambria Math"/>
                                </a:rPr>
                                <m:t>𝑝</m:t>
                              </m:r>
                            </m:e>
                            <m:sub>
                              <m:r>
                                <a:rPr lang="es-EC" i="1">
                                  <a:latin typeface="Cambria Math"/>
                                </a:rPr>
                                <m:t>𝑢</m:t>
                              </m:r>
                            </m:sub>
                          </m:sSub>
                          <m:r>
                            <a:rPr lang="es-EC" i="1">
                              <a:latin typeface="Cambria Math"/>
                            </a:rPr>
                            <m:t>−</m:t>
                          </m:r>
                          <m:sSub>
                            <m:sSubPr>
                              <m:ctrlPr>
                                <a:rPr lang="es-EC" i="1">
                                  <a:latin typeface="Cambria Math"/>
                                </a:rPr>
                              </m:ctrlPr>
                            </m:sSubPr>
                            <m:e>
                              <m:r>
                                <a:rPr lang="es-EC" i="1">
                                  <a:latin typeface="Cambria Math"/>
                                </a:rPr>
                                <m:t>𝑝</m:t>
                              </m:r>
                            </m:e>
                            <m:sub>
                              <m:r>
                                <a:rPr lang="es-EC" i="1">
                                  <a:latin typeface="Cambria Math"/>
                                </a:rPr>
                                <m:t>𝐿</m:t>
                              </m:r>
                            </m:sub>
                          </m:sSub>
                          <m:r>
                            <a:rPr lang="es-EC" i="1">
                              <a:latin typeface="Cambria Math"/>
                            </a:rPr>
                            <m:t>)×</m:t>
                          </m:r>
                          <m:sSub>
                            <m:sSubPr>
                              <m:ctrlPr>
                                <a:rPr lang="es-EC" i="1">
                                  <a:latin typeface="Cambria Math"/>
                                </a:rPr>
                              </m:ctrlPr>
                            </m:sSubPr>
                            <m:e>
                              <m:r>
                                <a:rPr lang="es-EC" i="1">
                                  <a:latin typeface="Cambria Math"/>
                                </a:rPr>
                                <m:t>𝑇</m:t>
                              </m:r>
                            </m:e>
                            <m:sub>
                              <m:r>
                                <a:rPr lang="es-EC" i="1">
                                  <a:latin typeface="Cambria Math"/>
                                </a:rPr>
                                <m:t>1</m:t>
                              </m:r>
                            </m:sub>
                          </m:sSub>
                        </m:den>
                      </m:f>
                    </m:oMath>
                  </m:oMathPara>
                </a14:m>
                <a:endParaRPr lang="es-EC" dirty="0"/>
              </a:p>
            </p:txBody>
          </p:sp>
        </mc:Choice>
        <mc:Fallback xmlns="">
          <p:sp>
            <p:nvSpPr>
              <p:cNvPr id="28" name="27 Rectángulo"/>
              <p:cNvSpPr>
                <a:spLocks noRot="1" noChangeAspect="1" noMove="1" noResize="1" noEditPoints="1" noAdjustHandles="1" noChangeArrowheads="1" noChangeShapeType="1" noTextEdit="1"/>
              </p:cNvSpPr>
              <p:nvPr/>
            </p:nvSpPr>
            <p:spPr>
              <a:xfrm>
                <a:off x="424632" y="3068960"/>
                <a:ext cx="2850203" cy="71827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28 Rectángulo"/>
              <p:cNvSpPr/>
              <p:nvPr/>
            </p:nvSpPr>
            <p:spPr>
              <a:xfrm>
                <a:off x="3768824" y="3068960"/>
                <a:ext cx="4572000" cy="2421945"/>
              </a:xfrm>
              <a:prstGeom prst="rect">
                <a:avLst/>
              </a:prstGeom>
            </p:spPr>
            <p:txBody>
              <a:bodyPr>
                <a:spAutoFit/>
              </a:bodyPr>
              <a:lstStyle/>
              <a:p>
                <a14:m>
                  <m:oMath xmlns:m="http://schemas.openxmlformats.org/officeDocument/2006/math">
                    <m:r>
                      <a:rPr lang="es-EC" i="1">
                        <a:latin typeface="Cambria Math"/>
                      </a:rPr>
                      <m:t>𝑉</m:t>
                    </m:r>
                  </m:oMath>
                </a14:m>
                <a:r>
                  <a:rPr lang="es-EC" dirty="0"/>
                  <a:t>= volumen del depósito (litros)</a:t>
                </a:r>
              </a:p>
              <a:p>
                <a14:m>
                  <m:oMath xmlns:m="http://schemas.openxmlformats.org/officeDocument/2006/math">
                    <m:sSub>
                      <m:sSubPr>
                        <m:ctrlPr>
                          <a:rPr lang="es-EC" i="1">
                            <a:latin typeface="Cambria Math"/>
                          </a:rPr>
                        </m:ctrlPr>
                      </m:sSubPr>
                      <m:e>
                        <m:r>
                          <a:rPr lang="es-EC" i="1">
                            <a:latin typeface="Cambria Math"/>
                          </a:rPr>
                          <m:t>𝑞</m:t>
                        </m:r>
                      </m:e>
                      <m:sub>
                        <m:r>
                          <a:rPr lang="es-EC" i="1">
                            <a:latin typeface="Cambria Math"/>
                          </a:rPr>
                          <m:t>𝑐</m:t>
                        </m:r>
                      </m:sub>
                    </m:sSub>
                  </m:oMath>
                </a14:m>
                <a:r>
                  <a:rPr lang="es-EC" dirty="0"/>
                  <a:t>= FAD del compresor (l/s)</a:t>
                </a:r>
              </a:p>
              <a:p>
                <a14:m>
                  <m:oMath xmlns:m="http://schemas.openxmlformats.org/officeDocument/2006/math">
                    <m:sSub>
                      <m:sSubPr>
                        <m:ctrlPr>
                          <a:rPr lang="es-EC" i="1">
                            <a:latin typeface="Cambria Math"/>
                          </a:rPr>
                        </m:ctrlPr>
                      </m:sSubPr>
                      <m:e>
                        <m:r>
                          <a:rPr lang="es-EC" i="1">
                            <a:latin typeface="Cambria Math"/>
                          </a:rPr>
                          <m:t>𝑝</m:t>
                        </m:r>
                      </m:e>
                      <m:sub>
                        <m:r>
                          <a:rPr lang="es-EC" i="1">
                            <a:latin typeface="Cambria Math"/>
                          </a:rPr>
                          <m:t>1</m:t>
                        </m:r>
                      </m:sub>
                    </m:sSub>
                  </m:oMath>
                </a14:m>
                <a:r>
                  <a:rPr lang="es-EC" dirty="0"/>
                  <a:t>= presión a la entrada del compresor (bar)</a:t>
                </a:r>
              </a:p>
              <a:p>
                <a14:m>
                  <m:oMath xmlns:m="http://schemas.openxmlformats.org/officeDocument/2006/math">
                    <m:sSub>
                      <m:sSubPr>
                        <m:ctrlPr>
                          <a:rPr lang="es-EC" i="1">
                            <a:latin typeface="Cambria Math"/>
                          </a:rPr>
                        </m:ctrlPr>
                      </m:sSubPr>
                      <m:e>
                        <m:r>
                          <a:rPr lang="es-EC" i="1">
                            <a:latin typeface="Cambria Math"/>
                          </a:rPr>
                          <m:t>𝑇</m:t>
                        </m:r>
                      </m:e>
                      <m:sub>
                        <m:r>
                          <a:rPr lang="es-EC" i="1">
                            <a:latin typeface="Cambria Math"/>
                          </a:rPr>
                          <m:t>1</m:t>
                        </m:r>
                      </m:sub>
                    </m:sSub>
                  </m:oMath>
                </a14:m>
                <a:r>
                  <a:rPr lang="es-EC" dirty="0"/>
                  <a:t>=temperatura máxima a la entrada del compresor (K)</a:t>
                </a:r>
              </a:p>
              <a:p>
                <a14:m>
                  <m:oMath xmlns:m="http://schemas.openxmlformats.org/officeDocument/2006/math">
                    <m:sSub>
                      <m:sSubPr>
                        <m:ctrlPr>
                          <a:rPr lang="es-EC" i="1">
                            <a:latin typeface="Cambria Math"/>
                          </a:rPr>
                        </m:ctrlPr>
                      </m:sSubPr>
                      <m:e>
                        <m:r>
                          <a:rPr lang="es-EC" i="1">
                            <a:latin typeface="Cambria Math"/>
                          </a:rPr>
                          <m:t>𝑇</m:t>
                        </m:r>
                      </m:e>
                      <m:sub>
                        <m:r>
                          <a:rPr lang="es-EC" i="1">
                            <a:latin typeface="Cambria Math"/>
                          </a:rPr>
                          <m:t>𝑜</m:t>
                        </m:r>
                      </m:sub>
                    </m:sSub>
                  </m:oMath>
                </a14:m>
                <a:r>
                  <a:rPr lang="es-EC" dirty="0"/>
                  <a:t>= temperatura de salida del compresor (K)</a:t>
                </a:r>
              </a:p>
              <a:p>
                <a14:m>
                  <m:oMath xmlns:m="http://schemas.openxmlformats.org/officeDocument/2006/math">
                    <m:r>
                      <a:rPr lang="es-EC" i="1">
                        <a:latin typeface="Cambria Math"/>
                      </a:rPr>
                      <m:t>(</m:t>
                    </m:r>
                    <m:sSub>
                      <m:sSubPr>
                        <m:ctrlPr>
                          <a:rPr lang="es-EC" i="1">
                            <a:latin typeface="Cambria Math"/>
                          </a:rPr>
                        </m:ctrlPr>
                      </m:sSubPr>
                      <m:e>
                        <m:r>
                          <a:rPr lang="es-EC" i="1">
                            <a:latin typeface="Cambria Math"/>
                          </a:rPr>
                          <m:t>𝑝</m:t>
                        </m:r>
                      </m:e>
                      <m:sub>
                        <m:r>
                          <a:rPr lang="es-EC" i="1">
                            <a:latin typeface="Cambria Math"/>
                          </a:rPr>
                          <m:t>𝑢</m:t>
                        </m:r>
                      </m:sub>
                    </m:sSub>
                    <m:r>
                      <a:rPr lang="es-EC" i="1">
                        <a:latin typeface="Cambria Math"/>
                      </a:rPr>
                      <m:t>−</m:t>
                    </m:r>
                    <m:sSub>
                      <m:sSubPr>
                        <m:ctrlPr>
                          <a:rPr lang="es-EC" i="1">
                            <a:latin typeface="Cambria Math"/>
                          </a:rPr>
                        </m:ctrlPr>
                      </m:sSubPr>
                      <m:e>
                        <m:r>
                          <a:rPr lang="es-EC" i="1">
                            <a:latin typeface="Cambria Math"/>
                          </a:rPr>
                          <m:t>𝑝</m:t>
                        </m:r>
                      </m:e>
                      <m:sub>
                        <m:r>
                          <a:rPr lang="es-EC" i="1">
                            <a:latin typeface="Cambria Math"/>
                          </a:rPr>
                          <m:t>𝐿</m:t>
                        </m:r>
                      </m:sub>
                    </m:sSub>
                    <m:r>
                      <a:rPr lang="es-EC" i="1">
                        <a:latin typeface="Cambria Math"/>
                      </a:rPr>
                      <m:t>)</m:t>
                    </m:r>
                  </m:oMath>
                </a14:m>
                <a:r>
                  <a:rPr lang="es-EC" dirty="0"/>
                  <a:t>= diferencia de presión permitida</a:t>
                </a:r>
              </a:p>
              <a:p>
                <a14:m>
                  <m:oMath xmlns:m="http://schemas.openxmlformats.org/officeDocument/2006/math">
                    <m:sSub>
                      <m:sSubPr>
                        <m:ctrlPr>
                          <a:rPr lang="es-EC" i="1" smtClean="0">
                            <a:latin typeface="Cambria Math"/>
                          </a:rPr>
                        </m:ctrlPr>
                      </m:sSubPr>
                      <m:e>
                        <m:r>
                          <a:rPr lang="es-EC" i="1">
                            <a:latin typeface="Cambria Math"/>
                          </a:rPr>
                          <m:t>𝑓</m:t>
                        </m:r>
                      </m:e>
                      <m:sub>
                        <m:r>
                          <a:rPr lang="es-EC" i="1">
                            <a:latin typeface="Cambria Math"/>
                          </a:rPr>
                          <m:t>𝑚𝑎𝑥</m:t>
                        </m:r>
                      </m:sub>
                    </m:sSub>
                  </m:oMath>
                </a14:m>
                <a:r>
                  <a:rPr lang="es-EC" dirty="0"/>
                  <a:t>= frecuencia de carga</a:t>
                </a:r>
              </a:p>
            </p:txBody>
          </p:sp>
        </mc:Choice>
        <mc:Fallback xmlns="">
          <p:sp>
            <p:nvSpPr>
              <p:cNvPr id="29" name="28 Rectángulo"/>
              <p:cNvSpPr>
                <a:spLocks noRot="1" noChangeAspect="1" noMove="1" noResize="1" noEditPoints="1" noAdjustHandles="1" noChangeArrowheads="1" noChangeShapeType="1" noTextEdit="1"/>
              </p:cNvSpPr>
              <p:nvPr/>
            </p:nvSpPr>
            <p:spPr>
              <a:xfrm>
                <a:off x="3768824" y="3068960"/>
                <a:ext cx="4572000" cy="2421945"/>
              </a:xfrm>
              <a:prstGeom prst="rect">
                <a:avLst/>
              </a:prstGeom>
              <a:blipFill rotWithShape="1">
                <a:blip r:embed="rId4"/>
                <a:stretch>
                  <a:fillRect l="-1067" t="-1256" b="-175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2" name="31 Rectángulo"/>
              <p:cNvSpPr/>
              <p:nvPr/>
            </p:nvSpPr>
            <p:spPr>
              <a:xfrm>
                <a:off x="323528" y="2348879"/>
                <a:ext cx="4572000" cy="69365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m:t>
                      </m:r>
                      <m:f>
                        <m:fPr>
                          <m:ctrlPr>
                            <a:rPr lang="es-EC" i="1">
                              <a:latin typeface="Cambria Math"/>
                            </a:rPr>
                          </m:ctrlPr>
                        </m:fPr>
                        <m:num>
                          <m:r>
                            <a:rPr lang="es-EC" i="1">
                              <a:latin typeface="Cambria Math"/>
                            </a:rPr>
                            <m:t>𝑞</m:t>
                          </m:r>
                          <m:r>
                            <a:rPr lang="es-EC" i="1">
                              <a:latin typeface="Cambria Math"/>
                            </a:rPr>
                            <m:t>×</m:t>
                          </m:r>
                          <m:r>
                            <a:rPr lang="es-EC" i="1">
                              <a:latin typeface="Cambria Math"/>
                            </a:rPr>
                            <m:t>𝑡</m:t>
                          </m:r>
                        </m:num>
                        <m:den>
                          <m:sSub>
                            <m:sSubPr>
                              <m:ctrlPr>
                                <a:rPr lang="es-EC" i="1">
                                  <a:latin typeface="Cambria Math"/>
                                </a:rPr>
                              </m:ctrlPr>
                            </m:sSubPr>
                            <m:e>
                              <m:r>
                                <a:rPr lang="es-EC" i="1">
                                  <a:latin typeface="Cambria Math"/>
                                </a:rPr>
                                <m:t>𝑝</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𝑝</m:t>
                              </m:r>
                            </m:e>
                            <m:sub>
                              <m:r>
                                <a:rPr lang="es-EC" i="1">
                                  <a:latin typeface="Cambria Math"/>
                                </a:rPr>
                                <m:t>2</m:t>
                              </m:r>
                            </m:sub>
                          </m:sSub>
                        </m:den>
                      </m:f>
                      <m:r>
                        <a:rPr lang="es-EC" i="1">
                          <a:latin typeface="Cambria Math"/>
                        </a:rPr>
                        <m:t>=</m:t>
                      </m:r>
                      <m:f>
                        <m:fPr>
                          <m:ctrlPr>
                            <a:rPr lang="es-EC" i="1">
                              <a:latin typeface="Cambria Math"/>
                            </a:rPr>
                          </m:ctrlPr>
                        </m:fPr>
                        <m:num>
                          <m:r>
                            <a:rPr lang="es-EC" i="1">
                              <a:latin typeface="Cambria Math"/>
                            </a:rPr>
                            <m:t>𝐿</m:t>
                          </m:r>
                        </m:num>
                        <m:den>
                          <m:sSub>
                            <m:sSubPr>
                              <m:ctrlPr>
                                <a:rPr lang="es-EC" i="1">
                                  <a:latin typeface="Cambria Math"/>
                                </a:rPr>
                              </m:ctrlPr>
                            </m:sSubPr>
                            <m:e>
                              <m:r>
                                <a:rPr lang="es-EC" i="1">
                                  <a:latin typeface="Cambria Math"/>
                                </a:rPr>
                                <m:t>𝑝</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𝑝</m:t>
                              </m:r>
                            </m:e>
                            <m:sub>
                              <m:r>
                                <a:rPr lang="es-EC" i="1">
                                  <a:latin typeface="Cambria Math"/>
                                </a:rPr>
                                <m:t>2</m:t>
                              </m:r>
                            </m:sub>
                          </m:sSub>
                        </m:den>
                      </m:f>
                    </m:oMath>
                  </m:oMathPara>
                </a14:m>
                <a:endParaRPr lang="es-EC" dirty="0"/>
              </a:p>
            </p:txBody>
          </p:sp>
        </mc:Choice>
        <mc:Fallback xmlns="">
          <p:sp>
            <p:nvSpPr>
              <p:cNvPr id="32" name="31 Rectángulo"/>
              <p:cNvSpPr>
                <a:spLocks noRot="1" noChangeAspect="1" noMove="1" noResize="1" noEditPoints="1" noAdjustHandles="1" noChangeArrowheads="1" noChangeShapeType="1" noTextEdit="1"/>
              </p:cNvSpPr>
              <p:nvPr/>
            </p:nvSpPr>
            <p:spPr>
              <a:xfrm>
                <a:off x="323528" y="2348879"/>
                <a:ext cx="4572000" cy="693651"/>
              </a:xfrm>
              <a:prstGeom prst="rect">
                <a:avLst/>
              </a:prstGeom>
              <a:blipFill rotWithShape="1">
                <a:blip r:embed="rId5"/>
                <a:stretch>
                  <a:fillRect/>
                </a:stretch>
              </a:blipFill>
            </p:spPr>
            <p:txBody>
              <a:bodyPr/>
              <a:lstStyle/>
              <a:p>
                <a:r>
                  <a:rPr lang="es-EC">
                    <a:noFill/>
                  </a:rPr>
                  <a:t> </a:t>
                </a:r>
              </a:p>
            </p:txBody>
          </p:sp>
        </mc:Fallback>
      </mc:AlternateContent>
      <p:sp>
        <p:nvSpPr>
          <p:cNvPr id="33" name="32 Rectángulo"/>
          <p:cNvSpPr/>
          <p:nvPr/>
        </p:nvSpPr>
        <p:spPr>
          <a:xfrm>
            <a:off x="683568" y="1052736"/>
            <a:ext cx="5184576" cy="830997"/>
          </a:xfrm>
          <a:prstGeom prst="rect">
            <a:avLst/>
          </a:prstGeom>
        </p:spPr>
        <p:txBody>
          <a:bodyPr wrap="square">
            <a:spAutoFit/>
          </a:bodyPr>
          <a:lstStyle/>
          <a:p>
            <a:r>
              <a:rPr lang="es-EC" sz="2400" dirty="0" smtClean="0"/>
              <a:t>Para un requerimiento </a:t>
            </a:r>
            <a:r>
              <a:rPr lang="es-EC" sz="2400" dirty="0"/>
              <a:t>intermitente en largos intervalos de </a:t>
            </a:r>
            <a:r>
              <a:rPr lang="es-EC" sz="2400" dirty="0" smtClean="0"/>
              <a:t>tiempo:</a:t>
            </a:r>
            <a:endParaRPr lang="es-EC" sz="2400" dirty="0"/>
          </a:p>
        </p:txBody>
      </p:sp>
      <mc:AlternateContent xmlns:mc="http://schemas.openxmlformats.org/markup-compatibility/2006" xmlns:a14="http://schemas.microsoft.com/office/drawing/2010/main">
        <mc:Choice Requires="a14">
          <p:sp>
            <p:nvSpPr>
              <p:cNvPr id="34" name="33 Rectángulo"/>
              <p:cNvSpPr/>
              <p:nvPr/>
            </p:nvSpPr>
            <p:spPr>
              <a:xfrm>
                <a:off x="4283968" y="2470537"/>
                <a:ext cx="4572000" cy="2362185"/>
              </a:xfrm>
              <a:prstGeom prst="rect">
                <a:avLst/>
              </a:prstGeom>
            </p:spPr>
            <p:txBody>
              <a:bodyPr>
                <a:spAutoFit/>
              </a:bodyPr>
              <a:lstStyle/>
              <a:p>
                <a14:m>
                  <m:oMath xmlns:m="http://schemas.openxmlformats.org/officeDocument/2006/math">
                    <m:r>
                      <a:rPr lang="es-EC" i="1">
                        <a:latin typeface="Cambria Math"/>
                      </a:rPr>
                      <m:t>𝑉</m:t>
                    </m:r>
                  </m:oMath>
                </a14:m>
                <a:r>
                  <a:rPr lang="es-EC" dirty="0"/>
                  <a:t>= volumen del depósito (litros)</a:t>
                </a:r>
              </a:p>
              <a:p>
                <a14:m>
                  <m:oMath xmlns:m="http://schemas.openxmlformats.org/officeDocument/2006/math">
                    <m:r>
                      <a:rPr lang="es-EC" i="1">
                        <a:latin typeface="Cambria Math"/>
                      </a:rPr>
                      <m:t>𝑞</m:t>
                    </m:r>
                  </m:oMath>
                </a14:m>
                <a:r>
                  <a:rPr lang="es-EC" dirty="0"/>
                  <a:t>=flujo de aire durante el vaciado (l/s)</a:t>
                </a:r>
              </a:p>
              <a:p>
                <a14:m>
                  <m:oMath xmlns:m="http://schemas.openxmlformats.org/officeDocument/2006/math">
                    <m:r>
                      <a:rPr lang="es-EC" i="1">
                        <a:latin typeface="Cambria Math"/>
                      </a:rPr>
                      <m:t>𝑡</m:t>
                    </m:r>
                  </m:oMath>
                </a14:m>
                <a:r>
                  <a:rPr lang="es-EC" dirty="0"/>
                  <a:t>= duración del vaciado (s)</a:t>
                </a:r>
              </a:p>
              <a:p>
                <a14:m>
                  <m:oMath xmlns:m="http://schemas.openxmlformats.org/officeDocument/2006/math">
                    <m:sSub>
                      <m:sSubPr>
                        <m:ctrlPr>
                          <a:rPr lang="es-EC" i="1">
                            <a:latin typeface="Cambria Math"/>
                          </a:rPr>
                        </m:ctrlPr>
                      </m:sSubPr>
                      <m:e>
                        <m:r>
                          <a:rPr lang="es-EC" i="1">
                            <a:latin typeface="Cambria Math"/>
                          </a:rPr>
                          <m:t>𝑝</m:t>
                        </m:r>
                      </m:e>
                      <m:sub>
                        <m:r>
                          <a:rPr lang="es-EC" i="1">
                            <a:latin typeface="Cambria Math"/>
                          </a:rPr>
                          <m:t>1</m:t>
                        </m:r>
                      </m:sub>
                    </m:sSub>
                  </m:oMath>
                </a14:m>
                <a:r>
                  <a:rPr lang="es-EC" dirty="0"/>
                  <a:t>= presión normal de trabajo en la línea (bar)</a:t>
                </a:r>
              </a:p>
              <a:p>
                <a14:m>
                  <m:oMath xmlns:m="http://schemas.openxmlformats.org/officeDocument/2006/math">
                    <m:sSub>
                      <m:sSubPr>
                        <m:ctrlPr>
                          <a:rPr lang="es-EC" i="1">
                            <a:latin typeface="Cambria Math"/>
                          </a:rPr>
                        </m:ctrlPr>
                      </m:sSubPr>
                      <m:e>
                        <m:r>
                          <a:rPr lang="es-EC" i="1">
                            <a:latin typeface="Cambria Math"/>
                          </a:rPr>
                          <m:t>𝑝</m:t>
                        </m:r>
                      </m:e>
                      <m:sub>
                        <m:r>
                          <a:rPr lang="es-EC" i="1">
                            <a:latin typeface="Cambria Math"/>
                          </a:rPr>
                          <m:t>2</m:t>
                        </m:r>
                      </m:sub>
                    </m:sSub>
                  </m:oMath>
                </a14:m>
                <a:r>
                  <a:rPr lang="es-EC" dirty="0"/>
                  <a:t>= presión mínima para la función del consumo (bar)</a:t>
                </a:r>
              </a:p>
              <a:p>
                <a14:m>
                  <m:oMath xmlns:m="http://schemas.openxmlformats.org/officeDocument/2006/math">
                    <m:r>
                      <a:rPr lang="es-EC" i="1">
                        <a:latin typeface="Cambria Math"/>
                      </a:rPr>
                      <m:t>𝐿</m:t>
                    </m:r>
                  </m:oMath>
                </a14:m>
                <a:r>
                  <a:rPr lang="es-EC" dirty="0"/>
                  <a:t>=requerimiento de aire de la etapa de llenado (l/ciclo de trabajo)</a:t>
                </a:r>
              </a:p>
            </p:txBody>
          </p:sp>
        </mc:Choice>
        <mc:Fallback xmlns="">
          <p:sp>
            <p:nvSpPr>
              <p:cNvPr id="34" name="33 Rectángulo"/>
              <p:cNvSpPr>
                <a:spLocks noRot="1" noChangeAspect="1" noMove="1" noResize="1" noEditPoints="1" noAdjustHandles="1" noChangeArrowheads="1" noChangeShapeType="1" noTextEdit="1"/>
              </p:cNvSpPr>
              <p:nvPr/>
            </p:nvSpPr>
            <p:spPr>
              <a:xfrm>
                <a:off x="4283968" y="2470537"/>
                <a:ext cx="4572000" cy="2362185"/>
              </a:xfrm>
              <a:prstGeom prst="rect">
                <a:avLst/>
              </a:prstGeom>
              <a:blipFill rotWithShape="1">
                <a:blip r:embed="rId6"/>
                <a:stretch>
                  <a:fillRect l="-1200" t="-1289" r="-2000" b="-3093"/>
                </a:stretch>
              </a:blipFill>
            </p:spPr>
            <p:txBody>
              <a:bodyPr/>
              <a:lstStyle/>
              <a:p>
                <a:r>
                  <a:rPr lang="es-EC">
                    <a:noFill/>
                  </a:rPr>
                  <a:t> </a:t>
                </a:r>
              </a:p>
            </p:txBody>
          </p:sp>
        </mc:Fallback>
      </mc:AlternateContent>
      <p:sp>
        <p:nvSpPr>
          <p:cNvPr id="35" name="34 Rectángulo"/>
          <p:cNvSpPr/>
          <p:nvPr/>
        </p:nvSpPr>
        <p:spPr>
          <a:xfrm>
            <a:off x="313656" y="3645024"/>
            <a:ext cx="3600400" cy="2308324"/>
          </a:xfrm>
          <a:prstGeom prst="rect">
            <a:avLst/>
          </a:prstGeom>
          <a:ln>
            <a:solidFill>
              <a:schemeClr val="accent1">
                <a:lumMod val="60000"/>
                <a:lumOff val="40000"/>
              </a:schemeClr>
            </a:solidFill>
          </a:ln>
        </p:spPr>
        <p:txBody>
          <a:bodyPr wrap="square">
            <a:spAutoFit/>
          </a:bodyPr>
          <a:lstStyle/>
          <a:p>
            <a:r>
              <a:rPr lang="es-EC" sz="2400" b="1" dirty="0"/>
              <a:t>No hay peligro si el tanque de almacenamiento es más grande de lo requerido, sin embargo, económicamente no es conveniente.</a:t>
            </a:r>
          </a:p>
        </p:txBody>
      </p:sp>
    </p:spTree>
    <p:extLst>
      <p:ext uri="{BB962C8B-B14F-4D97-AF65-F5344CB8AC3E}">
        <p14:creationId xmlns:p14="http://schemas.microsoft.com/office/powerpoint/2010/main" val="35225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8"/>
                                        </p:tgtEl>
                                      </p:cBhvr>
                                    </p:animEffect>
                                    <p:anim calcmode="lin" valueType="num">
                                      <p:cBhvr>
                                        <p:cTn id="7" dur="1000"/>
                                        <p:tgtEl>
                                          <p:spTgt spid="28"/>
                                        </p:tgtEl>
                                        <p:attrNameLst>
                                          <p:attrName>ppt_x</p:attrName>
                                        </p:attrNameLst>
                                      </p:cBhvr>
                                      <p:tavLst>
                                        <p:tav tm="0">
                                          <p:val>
                                            <p:strVal val="ppt_x"/>
                                          </p:val>
                                        </p:tav>
                                        <p:tav tm="100000">
                                          <p:val>
                                            <p:strVal val="ppt_x"/>
                                          </p:val>
                                        </p:tav>
                                      </p:tavLst>
                                    </p:anim>
                                    <p:anim calcmode="lin" valueType="num">
                                      <p:cBhvr>
                                        <p:cTn id="8" dur="1000"/>
                                        <p:tgtEl>
                                          <p:spTgt spid="28"/>
                                        </p:tgtEl>
                                        <p:attrNameLst>
                                          <p:attrName>ppt_y</p:attrName>
                                        </p:attrNameLst>
                                      </p:cBhvr>
                                      <p:tavLst>
                                        <p:tav tm="0">
                                          <p:val>
                                            <p:strVal val="ppt_y"/>
                                          </p:val>
                                        </p:tav>
                                        <p:tav tm="100000">
                                          <p:val>
                                            <p:strVal val="ppt_y+.1"/>
                                          </p:val>
                                        </p:tav>
                                      </p:tavLst>
                                    </p:anim>
                                    <p:set>
                                      <p:cBhvr>
                                        <p:cTn id="9" dur="1" fill="hold">
                                          <p:stCondLst>
                                            <p:cond delay="999"/>
                                          </p:stCondLst>
                                        </p:cTn>
                                        <p:tgtEl>
                                          <p:spTgt spid="2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9"/>
                                        </p:tgtEl>
                                      </p:cBhvr>
                                    </p:animEffect>
                                    <p:anim calcmode="lin" valueType="num">
                                      <p:cBhvr>
                                        <p:cTn id="12" dur="1000"/>
                                        <p:tgtEl>
                                          <p:spTgt spid="29"/>
                                        </p:tgtEl>
                                        <p:attrNameLst>
                                          <p:attrName>ppt_x</p:attrName>
                                        </p:attrNameLst>
                                      </p:cBhvr>
                                      <p:tavLst>
                                        <p:tav tm="0">
                                          <p:val>
                                            <p:strVal val="ppt_x"/>
                                          </p:val>
                                        </p:tav>
                                        <p:tav tm="100000">
                                          <p:val>
                                            <p:strVal val="ppt_x"/>
                                          </p:val>
                                        </p:tav>
                                      </p:tavLst>
                                    </p:anim>
                                    <p:anim calcmode="lin" valueType="num">
                                      <p:cBhvr>
                                        <p:cTn id="13" dur="1000"/>
                                        <p:tgtEl>
                                          <p:spTgt spid="29"/>
                                        </p:tgtEl>
                                        <p:attrNameLst>
                                          <p:attrName>ppt_y</p:attrName>
                                        </p:attrNameLst>
                                      </p:cBhvr>
                                      <p:tavLst>
                                        <p:tav tm="0">
                                          <p:val>
                                            <p:strVal val="ppt_y"/>
                                          </p:val>
                                        </p:tav>
                                        <p:tav tm="100000">
                                          <p:val>
                                            <p:strVal val="ppt_y+.1"/>
                                          </p:val>
                                        </p:tav>
                                      </p:tavLst>
                                    </p:anim>
                                    <p:set>
                                      <p:cBhvr>
                                        <p:cTn id="14" dur="1" fill="hold">
                                          <p:stCondLst>
                                            <p:cond delay="999"/>
                                          </p:stCondLst>
                                        </p:cTn>
                                        <p:tgtEl>
                                          <p:spTgt spid="29"/>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23"/>
                                        </p:tgtEl>
                                      </p:cBhvr>
                                    </p:animEffect>
                                    <p:anim calcmode="lin" valueType="num">
                                      <p:cBhvr>
                                        <p:cTn id="17" dur="1000"/>
                                        <p:tgtEl>
                                          <p:spTgt spid="23"/>
                                        </p:tgtEl>
                                        <p:attrNameLst>
                                          <p:attrName>ppt_x</p:attrName>
                                        </p:attrNameLst>
                                      </p:cBhvr>
                                      <p:tavLst>
                                        <p:tav tm="0">
                                          <p:val>
                                            <p:strVal val="ppt_x"/>
                                          </p:val>
                                        </p:tav>
                                        <p:tav tm="100000">
                                          <p:val>
                                            <p:strVal val="ppt_x"/>
                                          </p:val>
                                        </p:tav>
                                      </p:tavLst>
                                    </p:anim>
                                    <p:anim calcmode="lin" valueType="num">
                                      <p:cBhvr>
                                        <p:cTn id="18" dur="1000"/>
                                        <p:tgtEl>
                                          <p:spTgt spid="23"/>
                                        </p:tgtEl>
                                        <p:attrNameLst>
                                          <p:attrName>ppt_y</p:attrName>
                                        </p:attrNameLst>
                                      </p:cBhvr>
                                      <p:tavLst>
                                        <p:tav tm="0">
                                          <p:val>
                                            <p:strVal val="ppt_y"/>
                                          </p:val>
                                        </p:tav>
                                        <p:tav tm="100000">
                                          <p:val>
                                            <p:strVal val="ppt_y+.1"/>
                                          </p:val>
                                        </p:tav>
                                      </p:tavLst>
                                    </p:anim>
                                    <p:set>
                                      <p:cBhvr>
                                        <p:cTn id="19" dur="1" fill="hold">
                                          <p:stCondLst>
                                            <p:cond delay="9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P spid="32" grpId="0"/>
      <p:bldP spid="33" grpId="0"/>
      <p:bldP spid="34"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005CADD3-4FEE-4ADF-BCB0-76A03E694CD8}" type="slidenum">
              <a:rPr lang="es-EC" smtClean="0"/>
              <a:t>14</a:t>
            </a:fld>
            <a:endParaRPr lang="es-EC"/>
          </a:p>
        </p:txBody>
      </p:sp>
      <p:sp>
        <p:nvSpPr>
          <p:cNvPr id="16" name="1 Título"/>
          <p:cNvSpPr>
            <a:spLocks noGrp="1"/>
          </p:cNvSpPr>
          <p:nvPr>
            <p:ph type="title"/>
          </p:nvPr>
        </p:nvSpPr>
        <p:spPr>
          <a:xfrm>
            <a:off x="251520" y="-13395"/>
            <a:ext cx="8640960" cy="1001117"/>
          </a:xfrm>
        </p:spPr>
        <p:txBody>
          <a:bodyPr/>
          <a:lstStyle/>
          <a:p>
            <a:r>
              <a:rPr lang="es-EC" sz="3200" dirty="0" smtClean="0"/>
              <a:t>Componentes de una red:</a:t>
            </a:r>
            <a:br>
              <a:rPr lang="es-EC" sz="3200" dirty="0" smtClean="0"/>
            </a:br>
            <a:r>
              <a:rPr lang="es-EC" sz="3200" dirty="0" smtClean="0"/>
              <a:t>Acondicionamiento del aire</a:t>
            </a:r>
            <a:endParaRPr lang="es-EC" sz="3200" dirty="0"/>
          </a:p>
        </p:txBody>
      </p:sp>
      <p:pic>
        <p:nvPicPr>
          <p:cNvPr id="2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7153275"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755576" y="1370915"/>
            <a:ext cx="3093476" cy="1323439"/>
          </a:xfrm>
          <a:prstGeom prst="rect">
            <a:avLst/>
          </a:prstGeom>
          <a:noFill/>
        </p:spPr>
        <p:txBody>
          <a:bodyPr wrap="none" rtlCol="0">
            <a:spAutoFit/>
          </a:bodyPr>
          <a:lstStyle/>
          <a:p>
            <a:pPr marL="285750" indent="-285750">
              <a:buFont typeface="Arial" pitchFamily="34" charset="0"/>
              <a:buChar char="•"/>
            </a:pPr>
            <a:r>
              <a:rPr lang="es-EC" sz="2000" dirty="0" smtClean="0"/>
              <a:t>Humedad</a:t>
            </a:r>
          </a:p>
          <a:p>
            <a:pPr marL="285750" indent="-285750">
              <a:buFont typeface="Arial" pitchFamily="34" charset="0"/>
              <a:buChar char="•"/>
            </a:pPr>
            <a:r>
              <a:rPr lang="es-EC" sz="2000" dirty="0" smtClean="0"/>
              <a:t>Sobre-presión</a:t>
            </a:r>
          </a:p>
          <a:p>
            <a:pPr marL="285750" indent="-285750">
              <a:buFont typeface="Arial" pitchFamily="34" charset="0"/>
              <a:buChar char="•"/>
            </a:pPr>
            <a:r>
              <a:rPr lang="es-EC" sz="2000" dirty="0" smtClean="0"/>
              <a:t>Partículas contaminantes</a:t>
            </a:r>
          </a:p>
          <a:p>
            <a:pPr marL="285750" indent="-285750">
              <a:buFont typeface="Arial" pitchFamily="34" charset="0"/>
              <a:buChar char="•"/>
            </a:pPr>
            <a:r>
              <a:rPr lang="es-EC" sz="2000" dirty="0" smtClean="0"/>
              <a:t>Aceite degradado</a:t>
            </a:r>
            <a:endParaRPr lang="es-EC" sz="2000" dirty="0"/>
          </a:p>
        </p:txBody>
      </p:sp>
      <p:cxnSp>
        <p:nvCxnSpPr>
          <p:cNvPr id="18" name="17 Conector recto"/>
          <p:cNvCxnSpPr/>
          <p:nvPr/>
        </p:nvCxnSpPr>
        <p:spPr>
          <a:xfrm>
            <a:off x="755576" y="1124744"/>
            <a:ext cx="2304256" cy="1872208"/>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19 Conector recto"/>
          <p:cNvCxnSpPr/>
          <p:nvPr/>
        </p:nvCxnSpPr>
        <p:spPr>
          <a:xfrm flipH="1">
            <a:off x="827584" y="1196752"/>
            <a:ext cx="2376264" cy="1800200"/>
          </a:xfrm>
          <a:prstGeom prst="line">
            <a:avLst/>
          </a:prstGeom>
        </p:spPr>
        <p:style>
          <a:lnRef idx="2">
            <a:schemeClr val="accent2"/>
          </a:lnRef>
          <a:fillRef idx="0">
            <a:schemeClr val="accent2"/>
          </a:fillRef>
          <a:effectRef idx="1">
            <a:schemeClr val="accent2"/>
          </a:effectRef>
          <a:fontRef idx="minor">
            <a:schemeClr val="tx1"/>
          </a:fontRef>
        </p:style>
      </p:cxnSp>
      <p:sp>
        <p:nvSpPr>
          <p:cNvPr id="2050" name="2049 CuadroTexto"/>
          <p:cNvSpPr txBox="1"/>
          <p:nvPr/>
        </p:nvSpPr>
        <p:spPr>
          <a:xfrm rot="16200000">
            <a:off x="-220599" y="3900348"/>
            <a:ext cx="1198790" cy="400110"/>
          </a:xfrm>
          <a:prstGeom prst="rect">
            <a:avLst/>
          </a:prstGeom>
          <a:noFill/>
        </p:spPr>
        <p:txBody>
          <a:bodyPr wrap="none" rtlCol="0">
            <a:spAutoFit/>
          </a:bodyPr>
          <a:lstStyle/>
          <a:p>
            <a:r>
              <a:rPr lang="es-EC" sz="2000" b="1" dirty="0" smtClean="0">
                <a:solidFill>
                  <a:srgbClr val="FF0000"/>
                </a:solidFill>
              </a:rPr>
              <a:t>SECADOR</a:t>
            </a:r>
            <a:endParaRPr lang="es-EC" sz="2000" b="1" dirty="0">
              <a:solidFill>
                <a:srgbClr val="FF0000"/>
              </a:solidFill>
            </a:endParaRPr>
          </a:p>
        </p:txBody>
      </p:sp>
      <p:sp>
        <p:nvSpPr>
          <p:cNvPr id="2051" name="2050 Rectángulo"/>
          <p:cNvSpPr/>
          <p:nvPr/>
        </p:nvSpPr>
        <p:spPr>
          <a:xfrm>
            <a:off x="0" y="3284984"/>
            <a:ext cx="578851"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00085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8D263FA-1D39-46DA-9686-F3ACBC627926}"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15</a:t>
            </a:fld>
            <a:endParaRPr lang="es-EC"/>
          </a:p>
        </p:txBody>
      </p:sp>
      <p:sp>
        <p:nvSpPr>
          <p:cNvPr id="9" name="1 Título"/>
          <p:cNvSpPr>
            <a:spLocks noGrp="1"/>
          </p:cNvSpPr>
          <p:nvPr>
            <p:ph type="title"/>
          </p:nvPr>
        </p:nvSpPr>
        <p:spPr>
          <a:xfrm>
            <a:off x="251520" y="-13395"/>
            <a:ext cx="8640960" cy="1001117"/>
          </a:xfrm>
        </p:spPr>
        <p:txBody>
          <a:bodyPr/>
          <a:lstStyle/>
          <a:p>
            <a:r>
              <a:rPr lang="es-EC" sz="3200" dirty="0" smtClean="0"/>
              <a:t>Componentes de una red:</a:t>
            </a:r>
            <a:br>
              <a:rPr lang="es-EC" sz="3200" dirty="0" smtClean="0"/>
            </a:br>
            <a:r>
              <a:rPr lang="es-EC" sz="3200" dirty="0" smtClean="0"/>
              <a:t>Acondicionamiento del aire</a:t>
            </a:r>
            <a:endParaRPr lang="es-EC" sz="3200" dirty="0"/>
          </a:p>
        </p:txBody>
      </p:sp>
      <p:sp>
        <p:nvSpPr>
          <p:cNvPr id="10" name="1 Título"/>
          <p:cNvSpPr txBox="1">
            <a:spLocks/>
          </p:cNvSpPr>
          <p:nvPr/>
        </p:nvSpPr>
        <p:spPr>
          <a:xfrm>
            <a:off x="179512" y="908720"/>
            <a:ext cx="1800200" cy="10011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dirty="0" smtClean="0"/>
              <a:t>Secadores:</a:t>
            </a:r>
            <a:endParaRPr lang="es-EC" dirty="0"/>
          </a:p>
        </p:txBody>
      </p:sp>
      <p:graphicFrame>
        <p:nvGraphicFramePr>
          <p:cNvPr id="7" name="6 Diagrama"/>
          <p:cNvGraphicFramePr/>
          <p:nvPr>
            <p:extLst>
              <p:ext uri="{D42A27DB-BD31-4B8C-83A1-F6EECF244321}">
                <p14:modId xmlns:p14="http://schemas.microsoft.com/office/powerpoint/2010/main" val="1758629100"/>
              </p:ext>
            </p:extLst>
          </p:nvPr>
        </p:nvGraphicFramePr>
        <p:xfrm>
          <a:off x="1979711" y="764703"/>
          <a:ext cx="5384383" cy="5592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451759385"/>
              </p:ext>
            </p:extLst>
          </p:nvPr>
        </p:nvGraphicFramePr>
        <p:xfrm>
          <a:off x="457201" y="2229326"/>
          <a:ext cx="8229597" cy="2575560"/>
        </p:xfrm>
        <a:graphic>
          <a:graphicData uri="http://schemas.openxmlformats.org/drawingml/2006/table">
            <a:tbl>
              <a:tblPr firstRow="1" firstCol="1" bandRow="1">
                <a:tableStyleId>{7DF18680-E054-41AD-8BC1-D1AEF772440D}</a:tableStyleId>
              </a:tblPr>
              <a:tblGrid>
                <a:gridCol w="786750"/>
                <a:gridCol w="732434"/>
                <a:gridCol w="732434"/>
                <a:gridCol w="732434"/>
                <a:gridCol w="732434"/>
                <a:gridCol w="732434"/>
                <a:gridCol w="732434"/>
                <a:gridCol w="732434"/>
                <a:gridCol w="732434"/>
                <a:gridCol w="732434"/>
                <a:gridCol w="850941"/>
              </a:tblGrid>
              <a:tr h="182880">
                <a:tc>
                  <a:txBody>
                    <a:bodyPr/>
                    <a:lstStyle/>
                    <a:p>
                      <a:pPr algn="ctr">
                        <a:spcAft>
                          <a:spcPts val="0"/>
                        </a:spcAft>
                      </a:pPr>
                      <a:r>
                        <a:rPr lang="es-EC" sz="1100" dirty="0" err="1">
                          <a:solidFill>
                            <a:schemeClr val="tx1"/>
                          </a:solidFill>
                          <a:effectLst/>
                        </a:rPr>
                        <a:t>Temp</a:t>
                      </a:r>
                      <a:r>
                        <a:rPr lang="es-EC" sz="1100" dirty="0">
                          <a:solidFill>
                            <a:schemeClr val="tx1"/>
                          </a:solidFill>
                          <a:effectLst/>
                        </a:rPr>
                        <a:t>.</a:t>
                      </a:r>
                      <a:endParaRPr lang="es-EC" sz="1200" dirty="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gridSpan="10">
                  <a:txBody>
                    <a:bodyPr/>
                    <a:lstStyle/>
                    <a:p>
                      <a:pPr algn="ctr">
                        <a:spcAft>
                          <a:spcPts val="0"/>
                        </a:spcAft>
                      </a:pPr>
                      <a:r>
                        <a:rPr lang="es-EC" sz="1100">
                          <a:effectLst/>
                        </a:rPr>
                        <a:t>% de Humedad Relativa (HR)</a:t>
                      </a:r>
                      <a:endParaRPr lang="es-EC" sz="1200">
                        <a:effectLst/>
                        <a:latin typeface="Times New Roman"/>
                        <a:ea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ctr">
                        <a:spcAft>
                          <a:spcPts val="0"/>
                        </a:spcAft>
                      </a:pPr>
                      <a:r>
                        <a:rPr lang="es-EC" sz="1100">
                          <a:solidFill>
                            <a:schemeClr val="tx1"/>
                          </a:solidFill>
                          <a:effectLst/>
                        </a:rPr>
                        <a:t>°C</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10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40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50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60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70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80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90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100</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-12</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0.179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0.354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0.533</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0.709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0.888</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1.066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1.25</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1.421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1.60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1.78</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0</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0.483</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0.965</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1.451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1.933</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2.426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2.906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3.387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3.867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4.348</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dirty="0">
                          <a:effectLst/>
                        </a:rPr>
                        <a:t>4.83</a:t>
                      </a:r>
                      <a:endParaRPr lang="es-EC" sz="1200" dirty="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10</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0.934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1.865</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2.79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3.73</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4.67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5.606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6.52</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7.46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8.40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9.337</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15</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1.313</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2.617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3.816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5.063</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6.386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7.795</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9.029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10.158</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11.631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17.957</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21</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1.826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3.661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5.469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7.30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9.131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11.946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12.793</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14.60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16.431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18.698</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27</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2.494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4.98</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7.516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10.069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12.521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15.012</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17.582</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20.024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22.757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25.634</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32</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3.307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6.614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10.061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13.548</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16.835</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20.276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23.486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27.004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30.451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33.721</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35</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3.936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7.872</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11.808</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15.744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19.681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23.617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27.554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31.489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35.426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39.248</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37.8</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4.531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9.039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13.571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18.102</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22.611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27.141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31.673</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36.181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39.90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45.248</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43.3</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6.018</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12.037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18.056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24.075</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30.094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36.112</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42.131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48.150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54.16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60.371</a:t>
                      </a:r>
                      <a:endParaRPr lang="es-EC" sz="1200">
                        <a:effectLst/>
                        <a:latin typeface="Times New Roman"/>
                        <a:ea typeface="Times New Roman"/>
                      </a:endParaRPr>
                    </a:p>
                  </a:txBody>
                  <a:tcPr marL="44450" marR="44450" marT="0" marB="0" anchor="b"/>
                </a:tc>
              </a:tr>
              <a:tr h="182880">
                <a:tc>
                  <a:txBody>
                    <a:bodyPr/>
                    <a:lstStyle/>
                    <a:p>
                      <a:pPr algn="ctr">
                        <a:spcAft>
                          <a:spcPts val="0"/>
                        </a:spcAft>
                      </a:pPr>
                      <a:r>
                        <a:rPr lang="es-EC" sz="1100">
                          <a:solidFill>
                            <a:schemeClr val="tx1"/>
                          </a:solidFill>
                          <a:effectLst/>
                        </a:rPr>
                        <a:t>49</a:t>
                      </a:r>
                      <a:endParaRPr lang="es-EC" sz="120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7.895</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15.79</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23.686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31.58</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39.476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47.37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55.267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63.166</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78.91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78.928</a:t>
                      </a:r>
                      <a:endParaRPr lang="es-EC" sz="1200">
                        <a:effectLst/>
                        <a:latin typeface="Times New Roman"/>
                        <a:ea typeface="Times New Roman"/>
                      </a:endParaRPr>
                    </a:p>
                  </a:txBody>
                  <a:tcPr marL="44450" marR="44450" marT="0" marB="0" anchor="b"/>
                </a:tc>
              </a:tr>
              <a:tr h="190500">
                <a:tc>
                  <a:txBody>
                    <a:bodyPr/>
                    <a:lstStyle/>
                    <a:p>
                      <a:pPr algn="ctr">
                        <a:spcAft>
                          <a:spcPts val="0"/>
                        </a:spcAft>
                      </a:pPr>
                      <a:r>
                        <a:rPr lang="es-EC" sz="1100" dirty="0">
                          <a:solidFill>
                            <a:schemeClr val="tx1"/>
                          </a:solidFill>
                          <a:effectLst/>
                        </a:rPr>
                        <a:t>55</a:t>
                      </a:r>
                      <a:endParaRPr lang="es-EC" sz="1200" dirty="0">
                        <a:solidFill>
                          <a:schemeClr val="tx1"/>
                        </a:solidFill>
                        <a:effectLst/>
                        <a:latin typeface="Times New Roman"/>
                        <a:ea typeface="Times New Roman"/>
                      </a:endParaRPr>
                    </a:p>
                  </a:txBody>
                  <a:tcPr marL="44450" marR="44450" marT="0" marB="0" anchor="b">
                    <a:solidFill>
                      <a:schemeClr val="accent3">
                        <a:lumMod val="60000"/>
                        <a:lumOff val="40000"/>
                      </a:schemeClr>
                    </a:solidFill>
                  </a:tcPr>
                </a:tc>
                <a:tc>
                  <a:txBody>
                    <a:bodyPr/>
                    <a:lstStyle/>
                    <a:p>
                      <a:pPr algn="ctr">
                        <a:spcAft>
                          <a:spcPts val="0"/>
                        </a:spcAft>
                      </a:pPr>
                      <a:r>
                        <a:rPr lang="es-EC" sz="1100">
                          <a:effectLst/>
                        </a:rPr>
                        <a:t>10.161</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20.322</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dirty="0">
                          <a:effectLst/>
                        </a:rPr>
                        <a:t>30.583</a:t>
                      </a:r>
                      <a:endParaRPr lang="es-EC" sz="1200" dirty="0">
                        <a:effectLst/>
                        <a:latin typeface="Times New Roman"/>
                        <a:ea typeface="Times New Roman"/>
                      </a:endParaRPr>
                    </a:p>
                  </a:txBody>
                  <a:tcPr marL="44450" marR="44450" marT="0" marB="0" anchor="b"/>
                </a:tc>
                <a:tc>
                  <a:txBody>
                    <a:bodyPr/>
                    <a:lstStyle/>
                    <a:p>
                      <a:pPr algn="ctr">
                        <a:spcAft>
                          <a:spcPts val="0"/>
                        </a:spcAft>
                      </a:pPr>
                      <a:r>
                        <a:rPr lang="es-EC" sz="1100" dirty="0">
                          <a:effectLst/>
                        </a:rPr>
                        <a:t>40.65</a:t>
                      </a:r>
                      <a:endParaRPr lang="es-EC" sz="1200" dirty="0">
                        <a:effectLst/>
                        <a:latin typeface="Times New Roman"/>
                        <a:ea typeface="Times New Roman"/>
                      </a:endParaRPr>
                    </a:p>
                  </a:txBody>
                  <a:tcPr marL="44450" marR="44450" marT="0" marB="0" anchor="b"/>
                </a:tc>
                <a:tc>
                  <a:txBody>
                    <a:bodyPr/>
                    <a:lstStyle/>
                    <a:p>
                      <a:pPr algn="ctr">
                        <a:spcAft>
                          <a:spcPts val="0"/>
                        </a:spcAft>
                      </a:pPr>
                      <a:r>
                        <a:rPr lang="es-EC" sz="1100" dirty="0">
                          <a:effectLst/>
                        </a:rPr>
                        <a:t>50.805</a:t>
                      </a:r>
                      <a:endParaRPr lang="es-EC" sz="1200" dirty="0">
                        <a:effectLst/>
                        <a:latin typeface="Times New Roman"/>
                        <a:ea typeface="Times New Roman"/>
                      </a:endParaRPr>
                    </a:p>
                  </a:txBody>
                  <a:tcPr marL="44450" marR="44450" marT="0" marB="0" anchor="b"/>
                </a:tc>
                <a:tc>
                  <a:txBody>
                    <a:bodyPr/>
                    <a:lstStyle/>
                    <a:p>
                      <a:pPr algn="ctr">
                        <a:spcAft>
                          <a:spcPts val="0"/>
                        </a:spcAft>
                      </a:pPr>
                      <a:r>
                        <a:rPr lang="es-EC" sz="1100" dirty="0">
                          <a:effectLst/>
                        </a:rPr>
                        <a:t>61.20</a:t>
                      </a:r>
                      <a:endParaRPr lang="es-EC" sz="1200" dirty="0">
                        <a:effectLst/>
                        <a:latin typeface="Times New Roman"/>
                        <a:ea typeface="Times New Roman"/>
                      </a:endParaRPr>
                    </a:p>
                  </a:txBody>
                  <a:tcPr marL="44450" marR="44450" marT="0" marB="0" anchor="b"/>
                </a:tc>
                <a:tc>
                  <a:txBody>
                    <a:bodyPr/>
                    <a:lstStyle/>
                    <a:p>
                      <a:pPr algn="ctr">
                        <a:spcAft>
                          <a:spcPts val="0"/>
                        </a:spcAft>
                      </a:pPr>
                      <a:r>
                        <a:rPr lang="es-EC" sz="1100">
                          <a:effectLst/>
                        </a:rPr>
                        <a:t>71.127</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81.30</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a:effectLst/>
                        </a:rPr>
                        <a:t>91.504</a:t>
                      </a:r>
                      <a:endParaRPr lang="es-EC" sz="1200">
                        <a:effectLst/>
                        <a:latin typeface="Times New Roman"/>
                        <a:ea typeface="Times New Roman"/>
                      </a:endParaRPr>
                    </a:p>
                  </a:txBody>
                  <a:tcPr marL="44450" marR="44450" marT="0" marB="0" anchor="b"/>
                </a:tc>
                <a:tc>
                  <a:txBody>
                    <a:bodyPr/>
                    <a:lstStyle/>
                    <a:p>
                      <a:pPr algn="ctr">
                        <a:spcAft>
                          <a:spcPts val="0"/>
                        </a:spcAft>
                      </a:pPr>
                      <a:r>
                        <a:rPr lang="es-EC" sz="1100" dirty="0">
                          <a:effectLst/>
                        </a:rPr>
                        <a:t>101.656</a:t>
                      </a:r>
                      <a:endParaRPr lang="es-EC" sz="1200" dirty="0">
                        <a:effectLst/>
                        <a:latin typeface="Times New Roman"/>
                        <a:ea typeface="Times New Roman"/>
                      </a:endParaRPr>
                    </a:p>
                  </a:txBody>
                  <a:tcPr marL="44450" marR="44450" marT="0" marB="0" anchor="b"/>
                </a:tc>
              </a:tr>
            </a:tbl>
          </a:graphicData>
        </a:graphic>
      </p:graphicFrame>
      <p:sp>
        <p:nvSpPr>
          <p:cNvPr id="11" name="Rectangle 1"/>
          <p:cNvSpPr>
            <a:spLocks noChangeArrowheads="1"/>
          </p:cNvSpPr>
          <p:nvPr/>
        </p:nvSpPr>
        <p:spPr bwMode="auto">
          <a:xfrm>
            <a:off x="1384198" y="1789667"/>
            <a:ext cx="67569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Cantidad de condensado del agua en el aire en g/m</a:t>
            </a:r>
            <a:r>
              <a:rPr kumimoji="0" lang="es-EC"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 </a:t>
            </a:r>
            <a:r>
              <a:rPr lang="es-EC" dirty="0">
                <a:latin typeface="Arial" pitchFamily="34" charset="0"/>
                <a:ea typeface="Times New Roman" pitchFamily="18" charset="0"/>
                <a:cs typeface="Arial" pitchFamily="34" charset="0"/>
              </a:rPr>
              <a:t>(~0-10 bar)</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536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9022479-8637-4703-92AE-4497F143C31F}"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16</a:t>
            </a:fld>
            <a:endParaRPr lang="es-EC"/>
          </a:p>
        </p:txBody>
      </p:sp>
      <p:sp>
        <p:nvSpPr>
          <p:cNvPr id="9" name="1 Título"/>
          <p:cNvSpPr>
            <a:spLocks noGrp="1"/>
          </p:cNvSpPr>
          <p:nvPr>
            <p:ph type="title"/>
          </p:nvPr>
        </p:nvSpPr>
        <p:spPr>
          <a:xfrm>
            <a:off x="457200" y="-13394"/>
            <a:ext cx="8229600" cy="706090"/>
          </a:xfrm>
        </p:spPr>
        <p:txBody>
          <a:bodyPr/>
          <a:lstStyle/>
          <a:p>
            <a:r>
              <a:rPr lang="es-EC" sz="3200" dirty="0"/>
              <a:t>3</a:t>
            </a:r>
            <a:r>
              <a:rPr lang="es-EC" sz="3200" dirty="0" smtClean="0"/>
              <a:t>. Diseño del </a:t>
            </a:r>
            <a:r>
              <a:rPr lang="es-EC" sz="3200" dirty="0"/>
              <a:t>S</a:t>
            </a:r>
            <a:r>
              <a:rPr lang="es-EC" sz="3200" dirty="0" smtClean="0"/>
              <a:t>istema de </a:t>
            </a:r>
            <a:r>
              <a:rPr lang="es-EC" sz="3200" dirty="0"/>
              <a:t>A</a:t>
            </a:r>
            <a:r>
              <a:rPr lang="es-EC" sz="3200" dirty="0" smtClean="0"/>
              <a:t>ire </a:t>
            </a:r>
            <a:r>
              <a:rPr lang="es-EC" sz="3200" dirty="0"/>
              <a:t>C</a:t>
            </a:r>
            <a:r>
              <a:rPr lang="es-EC" sz="3200" dirty="0" smtClean="0"/>
              <a:t>omprimido</a:t>
            </a:r>
            <a:endParaRPr lang="es-EC" sz="3200" dirty="0"/>
          </a:p>
        </p:txBody>
      </p:sp>
      <p:sp>
        <p:nvSpPr>
          <p:cNvPr id="10" name="1 Título"/>
          <p:cNvSpPr txBox="1">
            <a:spLocks/>
          </p:cNvSpPr>
          <p:nvPr/>
        </p:nvSpPr>
        <p:spPr>
          <a:xfrm>
            <a:off x="499716" y="597769"/>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r>
              <a:rPr lang="es-EC" dirty="0" smtClean="0"/>
              <a:t>Requerimiento de aire</a:t>
            </a:r>
            <a:endParaRPr lang="es-EC" dirty="0"/>
          </a:p>
        </p:txBody>
      </p:sp>
      <p:pic>
        <p:nvPicPr>
          <p:cNvPr id="1027" name="Picture 3" descr="http://iaj.g4comunicacion.com/uploads/images/pregun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752" y="1628800"/>
            <a:ext cx="3600400" cy="360040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51520" y="1268760"/>
            <a:ext cx="6160516" cy="4893647"/>
          </a:xfrm>
          <a:prstGeom prst="rect">
            <a:avLst/>
          </a:prstGeom>
        </p:spPr>
        <p:txBody>
          <a:bodyPr wrap="square">
            <a:spAutoFit/>
          </a:bodyPr>
          <a:lstStyle/>
          <a:p>
            <a:pPr marL="342900" lvl="0" indent="-342900">
              <a:buFont typeface="Arial" pitchFamily="34" charset="0"/>
              <a:buChar char="•"/>
            </a:pPr>
            <a:r>
              <a:rPr lang="es-EC" sz="2400" dirty="0"/>
              <a:t>¿Qué capacidad de aire se requiere</a:t>
            </a:r>
            <a:r>
              <a:rPr lang="es-EC" sz="2400" dirty="0" smtClean="0"/>
              <a:t>?</a:t>
            </a:r>
          </a:p>
          <a:p>
            <a:pPr lvl="0"/>
            <a:endParaRPr lang="es-EC" sz="2400" dirty="0"/>
          </a:p>
          <a:p>
            <a:pPr marL="342900" lvl="0" indent="-342900">
              <a:buFont typeface="Arial" pitchFamily="34" charset="0"/>
              <a:buChar char="•"/>
            </a:pPr>
            <a:r>
              <a:rPr lang="es-EC" sz="2400" dirty="0"/>
              <a:t>¿Qué calidad</a:t>
            </a:r>
            <a:r>
              <a:rPr lang="es-EC" sz="2400" dirty="0" smtClean="0"/>
              <a:t>?</a:t>
            </a:r>
          </a:p>
          <a:p>
            <a:pPr lvl="0"/>
            <a:endParaRPr lang="es-EC" sz="2400" dirty="0"/>
          </a:p>
          <a:p>
            <a:pPr marL="342900" lvl="0" indent="-342900">
              <a:buFont typeface="Arial" pitchFamily="34" charset="0"/>
              <a:buChar char="•"/>
            </a:pPr>
            <a:r>
              <a:rPr lang="es-EC" sz="2400" dirty="0"/>
              <a:t>¿Qué tipo y tamaño de compresor se necesita</a:t>
            </a:r>
            <a:r>
              <a:rPr lang="es-EC" sz="2400" dirty="0" smtClean="0"/>
              <a:t>?</a:t>
            </a:r>
          </a:p>
          <a:p>
            <a:pPr lvl="0"/>
            <a:endParaRPr lang="es-EC" sz="2400" dirty="0"/>
          </a:p>
          <a:p>
            <a:pPr marL="342900" lvl="0" indent="-342900">
              <a:buFont typeface="Arial" pitchFamily="34" charset="0"/>
              <a:buChar char="•"/>
            </a:pPr>
            <a:r>
              <a:rPr lang="es-EC" sz="2400" dirty="0"/>
              <a:t>¿Cuál es el diseño óptimo del sistema de distribución de aire</a:t>
            </a:r>
            <a:r>
              <a:rPr lang="es-EC" sz="2400" dirty="0" smtClean="0"/>
              <a:t>?</a:t>
            </a:r>
          </a:p>
          <a:p>
            <a:pPr lvl="0"/>
            <a:endParaRPr lang="es-EC" sz="2400" dirty="0"/>
          </a:p>
          <a:p>
            <a:pPr marL="342900" lvl="0" indent="-342900">
              <a:buFont typeface="Arial" pitchFamily="34" charset="0"/>
              <a:buChar char="•"/>
            </a:pPr>
            <a:r>
              <a:rPr lang="es-EC" sz="2400" dirty="0"/>
              <a:t>¿Qué dimensiones son requeridas</a:t>
            </a:r>
            <a:r>
              <a:rPr lang="es-EC" sz="2400" dirty="0" smtClean="0"/>
              <a:t>?</a:t>
            </a:r>
          </a:p>
          <a:p>
            <a:pPr lvl="0"/>
            <a:endParaRPr lang="es-EC" sz="2400" dirty="0"/>
          </a:p>
          <a:p>
            <a:pPr marL="342900" lvl="0" indent="-342900">
              <a:buFont typeface="Arial" pitchFamily="34" charset="0"/>
              <a:buChar char="•"/>
            </a:pPr>
            <a:r>
              <a:rPr lang="es-EC" sz="2400" dirty="0"/>
              <a:t>¿Qué accesorios de línea son requeridas?</a:t>
            </a:r>
          </a:p>
        </p:txBody>
      </p:sp>
    </p:spTree>
    <p:extLst>
      <p:ext uri="{BB962C8B-B14F-4D97-AF65-F5344CB8AC3E}">
        <p14:creationId xmlns:p14="http://schemas.microsoft.com/office/powerpoint/2010/main" val="4012924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A7232FD-4443-460F-9AC7-CC3A74100C54}"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17</a:t>
            </a:fld>
            <a:endParaRPr lang="es-EC"/>
          </a:p>
        </p:txBody>
      </p:sp>
      <p:sp>
        <p:nvSpPr>
          <p:cNvPr id="7" name="6 Título"/>
          <p:cNvSpPr>
            <a:spLocks noGrp="1"/>
          </p:cNvSpPr>
          <p:nvPr>
            <p:ph type="title"/>
          </p:nvPr>
        </p:nvSpPr>
        <p:spPr/>
        <p:txBody>
          <a:bodyPr/>
          <a:lstStyle/>
          <a:p>
            <a:r>
              <a:rPr lang="es-EC" dirty="0" smtClean="0"/>
              <a:t>Consideraciones previas</a:t>
            </a:r>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1634744306"/>
              </p:ext>
            </p:extLst>
          </p:nvPr>
        </p:nvGraphicFramePr>
        <p:xfrm>
          <a:off x="107504" y="699560"/>
          <a:ext cx="3055020" cy="1097280"/>
        </p:xfrm>
        <a:graphic>
          <a:graphicData uri="http://schemas.openxmlformats.org/drawingml/2006/table">
            <a:tbl>
              <a:tblPr firstRow="1" firstCol="1" bandRow="1">
                <a:tableStyleId>{5C22544A-7EE6-4342-B048-85BDC9FD1C3A}</a:tableStyleId>
              </a:tblPr>
              <a:tblGrid>
                <a:gridCol w="1038796"/>
                <a:gridCol w="1008112"/>
                <a:gridCol w="1008112"/>
              </a:tblGrid>
              <a:tr h="44584">
                <a:tc>
                  <a:txBody>
                    <a:bodyPr/>
                    <a:lstStyle/>
                    <a:p>
                      <a:pPr algn="just">
                        <a:lnSpc>
                          <a:spcPct val="150000"/>
                        </a:lnSpc>
                        <a:spcAft>
                          <a:spcPts val="0"/>
                        </a:spcAft>
                      </a:pPr>
                      <a:r>
                        <a:rPr lang="es-EC" sz="1200" dirty="0">
                          <a:effectLst/>
                        </a:rPr>
                        <a:t> </a:t>
                      </a:r>
                      <a:endParaRPr lang="es-EC" sz="1200" dirty="0">
                        <a:effectLst/>
                        <a:latin typeface="Times New Roman"/>
                        <a:ea typeface="Times New Roman"/>
                      </a:endParaRPr>
                    </a:p>
                  </a:txBody>
                  <a:tcPr marL="68580" marR="68580" marT="0" marB="0">
                    <a:noFill/>
                  </a:tcPr>
                </a:tc>
                <a:tc>
                  <a:txBody>
                    <a:bodyPr/>
                    <a:lstStyle/>
                    <a:p>
                      <a:pPr algn="just">
                        <a:lnSpc>
                          <a:spcPct val="150000"/>
                        </a:lnSpc>
                        <a:spcAft>
                          <a:spcPts val="0"/>
                        </a:spcAft>
                      </a:pPr>
                      <a:r>
                        <a:rPr lang="es-EC" sz="1200" dirty="0">
                          <a:effectLst/>
                        </a:rPr>
                        <a:t>Condiciones reales</a:t>
                      </a:r>
                      <a:endParaRPr lang="es-EC" sz="1200" dirty="0">
                        <a:effectLst/>
                        <a:latin typeface="Times New Roman"/>
                        <a:ea typeface="Times New Roman"/>
                      </a:endParaRPr>
                    </a:p>
                  </a:txBody>
                  <a:tcPr marL="68580" marR="68580" marT="0" marB="0"/>
                </a:tc>
                <a:tc>
                  <a:txBody>
                    <a:bodyPr/>
                    <a:lstStyle/>
                    <a:p>
                      <a:pPr algn="just">
                        <a:lnSpc>
                          <a:spcPct val="150000"/>
                        </a:lnSpc>
                        <a:spcAft>
                          <a:spcPts val="0"/>
                        </a:spcAft>
                      </a:pPr>
                      <a:r>
                        <a:rPr lang="es-EC" sz="1200" dirty="0">
                          <a:effectLst/>
                        </a:rPr>
                        <a:t>Condiciones estándar</a:t>
                      </a:r>
                      <a:endParaRPr lang="es-EC" sz="1200" dirty="0">
                        <a:effectLst/>
                        <a:latin typeface="Times New Roman"/>
                        <a:ea typeface="Times New Roman"/>
                      </a:endParaRPr>
                    </a:p>
                  </a:txBody>
                  <a:tcPr marL="68580" marR="68580" marT="0" marB="0"/>
                </a:tc>
              </a:tr>
              <a:tr h="0">
                <a:tc>
                  <a:txBody>
                    <a:bodyPr/>
                    <a:lstStyle/>
                    <a:p>
                      <a:pPr algn="just">
                        <a:lnSpc>
                          <a:spcPct val="150000"/>
                        </a:lnSpc>
                        <a:spcAft>
                          <a:spcPts val="0"/>
                        </a:spcAft>
                      </a:pPr>
                      <a:r>
                        <a:rPr lang="es-EC" sz="1200">
                          <a:effectLst/>
                        </a:rPr>
                        <a:t>Presión</a:t>
                      </a:r>
                      <a:endParaRPr lang="es-EC" sz="1200">
                        <a:effectLst/>
                        <a:latin typeface="Times New Roman"/>
                        <a:ea typeface="Times New Roman"/>
                      </a:endParaRPr>
                    </a:p>
                  </a:txBody>
                  <a:tcPr marL="68580" marR="68580" marT="0" marB="0"/>
                </a:tc>
                <a:tc>
                  <a:txBody>
                    <a:bodyPr/>
                    <a:lstStyle/>
                    <a:p>
                      <a:pPr algn="just">
                        <a:lnSpc>
                          <a:spcPct val="150000"/>
                        </a:lnSpc>
                        <a:spcAft>
                          <a:spcPts val="0"/>
                        </a:spcAft>
                      </a:pPr>
                      <a:r>
                        <a:rPr lang="es-EC" sz="1200" dirty="0">
                          <a:effectLst/>
                        </a:rPr>
                        <a:t>0,7 bar</a:t>
                      </a:r>
                      <a:endParaRPr lang="es-EC" sz="1200" dirty="0">
                        <a:effectLst/>
                        <a:latin typeface="Times New Roman"/>
                        <a:ea typeface="Times New Roman"/>
                      </a:endParaRPr>
                    </a:p>
                  </a:txBody>
                  <a:tcPr marL="68580" marR="68580" marT="0" marB="0"/>
                </a:tc>
                <a:tc>
                  <a:txBody>
                    <a:bodyPr/>
                    <a:lstStyle/>
                    <a:p>
                      <a:pPr algn="just">
                        <a:lnSpc>
                          <a:spcPct val="150000"/>
                        </a:lnSpc>
                        <a:spcAft>
                          <a:spcPts val="0"/>
                        </a:spcAft>
                      </a:pPr>
                      <a:r>
                        <a:rPr lang="es-EC" sz="1200">
                          <a:effectLst/>
                        </a:rPr>
                        <a:t>1 bar</a:t>
                      </a:r>
                      <a:endParaRPr lang="es-EC" sz="1200">
                        <a:effectLst/>
                        <a:latin typeface="Times New Roman"/>
                        <a:ea typeface="Times New Roman"/>
                      </a:endParaRPr>
                    </a:p>
                  </a:txBody>
                  <a:tcPr marL="68580" marR="68580" marT="0" marB="0"/>
                </a:tc>
              </a:tr>
              <a:tr h="0">
                <a:tc>
                  <a:txBody>
                    <a:bodyPr/>
                    <a:lstStyle/>
                    <a:p>
                      <a:pPr algn="just">
                        <a:lnSpc>
                          <a:spcPct val="150000"/>
                        </a:lnSpc>
                        <a:spcAft>
                          <a:spcPts val="0"/>
                        </a:spcAft>
                      </a:pPr>
                      <a:r>
                        <a:rPr lang="es-EC" sz="1200" dirty="0">
                          <a:effectLst/>
                        </a:rPr>
                        <a:t>Temperatura</a:t>
                      </a:r>
                      <a:endParaRPr lang="es-EC" sz="1200" dirty="0">
                        <a:effectLst/>
                        <a:latin typeface="Times New Roman"/>
                        <a:ea typeface="Times New Roman"/>
                      </a:endParaRPr>
                    </a:p>
                  </a:txBody>
                  <a:tcPr marL="68580" marR="68580" marT="0" marB="0"/>
                </a:tc>
                <a:tc>
                  <a:txBody>
                    <a:bodyPr/>
                    <a:lstStyle/>
                    <a:p>
                      <a:pPr algn="just">
                        <a:lnSpc>
                          <a:spcPct val="150000"/>
                        </a:lnSpc>
                        <a:spcAft>
                          <a:spcPts val="0"/>
                        </a:spcAft>
                      </a:pPr>
                      <a:r>
                        <a:rPr lang="es-EC" sz="1200">
                          <a:effectLst/>
                        </a:rPr>
                        <a:t>15,6 °C</a:t>
                      </a:r>
                      <a:endParaRPr lang="es-EC" sz="1200">
                        <a:effectLst/>
                        <a:latin typeface="Times New Roman"/>
                        <a:ea typeface="Times New Roman"/>
                      </a:endParaRPr>
                    </a:p>
                  </a:txBody>
                  <a:tcPr marL="68580" marR="68580" marT="0" marB="0"/>
                </a:tc>
                <a:tc>
                  <a:txBody>
                    <a:bodyPr/>
                    <a:lstStyle/>
                    <a:p>
                      <a:pPr algn="just">
                        <a:lnSpc>
                          <a:spcPct val="150000"/>
                        </a:lnSpc>
                        <a:spcAft>
                          <a:spcPts val="0"/>
                        </a:spcAft>
                      </a:pPr>
                      <a:r>
                        <a:rPr lang="es-EC" sz="1200" dirty="0">
                          <a:effectLst/>
                        </a:rPr>
                        <a:t>20 °C</a:t>
                      </a:r>
                      <a:endParaRPr lang="es-EC" sz="1200" dirty="0">
                        <a:effectLst/>
                        <a:latin typeface="Times New Roman"/>
                        <a:ea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10" name="9 Rectángulo"/>
              <p:cNvSpPr/>
              <p:nvPr/>
            </p:nvSpPr>
            <p:spPr>
              <a:xfrm>
                <a:off x="3419872" y="719280"/>
                <a:ext cx="2026260" cy="6680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𝑠</m:t>
                              </m:r>
                            </m:sub>
                          </m:sSub>
                          <m:r>
                            <a:rPr lang="es-EC" i="1">
                              <a:latin typeface="Cambria Math"/>
                            </a:rPr>
                            <m:t>×</m:t>
                          </m:r>
                          <m:sSub>
                            <m:sSubPr>
                              <m:ctrlPr>
                                <a:rPr lang="es-EC" i="1">
                                  <a:latin typeface="Cambria Math"/>
                                </a:rPr>
                              </m:ctrlPr>
                            </m:sSubPr>
                            <m:e>
                              <m:r>
                                <a:rPr lang="es-EC" i="1">
                                  <a:latin typeface="Cambria Math"/>
                                </a:rPr>
                                <m:t>𝑄</m:t>
                              </m:r>
                            </m:e>
                            <m:sub>
                              <m:r>
                                <a:rPr lang="es-EC" i="1">
                                  <a:latin typeface="Cambria Math"/>
                                </a:rPr>
                                <m:t>𝑠</m:t>
                              </m:r>
                            </m:sub>
                          </m:sSub>
                        </m:num>
                        <m:den>
                          <m:sSub>
                            <m:sSubPr>
                              <m:ctrlPr>
                                <a:rPr lang="es-EC" i="1">
                                  <a:latin typeface="Cambria Math"/>
                                </a:rPr>
                              </m:ctrlPr>
                            </m:sSubPr>
                            <m:e>
                              <m:r>
                                <a:rPr lang="es-EC" i="1">
                                  <a:latin typeface="Cambria Math"/>
                                </a:rPr>
                                <m:t>𝑇</m:t>
                              </m:r>
                            </m:e>
                            <m:sub>
                              <m:r>
                                <a:rPr lang="es-EC" i="1">
                                  <a:latin typeface="Cambria Math"/>
                                </a:rPr>
                                <m:t>𝑠</m:t>
                              </m:r>
                            </m:sub>
                          </m:sSub>
                        </m:den>
                      </m:f>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𝑟</m:t>
                              </m:r>
                            </m:sub>
                          </m:sSub>
                          <m:r>
                            <a:rPr lang="es-EC" i="1">
                              <a:latin typeface="Cambria Math"/>
                            </a:rPr>
                            <m:t>×</m:t>
                          </m:r>
                          <m:sSub>
                            <m:sSubPr>
                              <m:ctrlPr>
                                <a:rPr lang="es-EC" i="1">
                                  <a:latin typeface="Cambria Math"/>
                                </a:rPr>
                              </m:ctrlPr>
                            </m:sSubPr>
                            <m:e>
                              <m:r>
                                <a:rPr lang="es-EC" i="1">
                                  <a:latin typeface="Cambria Math"/>
                                </a:rPr>
                                <m:t>𝑄</m:t>
                              </m:r>
                            </m:e>
                            <m:sub>
                              <m:r>
                                <a:rPr lang="es-EC" i="1">
                                  <a:latin typeface="Cambria Math"/>
                                </a:rPr>
                                <m:t>𝑟</m:t>
                              </m:r>
                            </m:sub>
                          </m:sSub>
                        </m:num>
                        <m:den>
                          <m:sSub>
                            <m:sSubPr>
                              <m:ctrlPr>
                                <a:rPr lang="es-EC" i="1">
                                  <a:latin typeface="Cambria Math"/>
                                </a:rPr>
                              </m:ctrlPr>
                            </m:sSubPr>
                            <m:e>
                              <m:r>
                                <a:rPr lang="es-EC" i="1">
                                  <a:latin typeface="Cambria Math"/>
                                </a:rPr>
                                <m:t>𝑇</m:t>
                              </m:r>
                            </m:e>
                            <m:sub>
                              <m:r>
                                <a:rPr lang="es-EC" i="1">
                                  <a:latin typeface="Cambria Math"/>
                                </a:rPr>
                                <m:t>𝑟</m:t>
                              </m:r>
                            </m:sub>
                          </m:sSub>
                        </m:den>
                      </m:f>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3419872" y="719280"/>
                <a:ext cx="2026260" cy="668003"/>
              </a:xfrm>
              <a:prstGeom prst="rect">
                <a:avLst/>
              </a:prstGeom>
              <a:blipFill rotWithShape="1">
                <a:blip r:embed="rId3"/>
                <a:stretch>
                  <a:fillRect/>
                </a:stretch>
              </a:blipFill>
            </p:spPr>
            <p:txBody>
              <a:bodyPr/>
              <a:lstStyle/>
              <a:p>
                <a:r>
                  <a:rPr lang="es-EC">
                    <a:noFill/>
                  </a:rPr>
                  <a:t> </a:t>
                </a:r>
              </a:p>
            </p:txBody>
          </p:sp>
        </mc:Fallback>
      </mc:AlternateContent>
      <p:sp>
        <p:nvSpPr>
          <p:cNvPr id="11" name="10 Rectángulo"/>
          <p:cNvSpPr/>
          <p:nvPr/>
        </p:nvSpPr>
        <p:spPr>
          <a:xfrm>
            <a:off x="5652120" y="699560"/>
            <a:ext cx="4572000" cy="1754326"/>
          </a:xfrm>
          <a:prstGeom prst="rect">
            <a:avLst/>
          </a:prstGeom>
        </p:spPr>
        <p:txBody>
          <a:bodyPr>
            <a:spAutoFit/>
          </a:bodyPr>
          <a:lstStyle/>
          <a:p>
            <a:r>
              <a:rPr lang="es-EC" dirty="0" err="1"/>
              <a:t>P</a:t>
            </a:r>
            <a:r>
              <a:rPr lang="es-EC" baseline="-25000" dirty="0" err="1"/>
              <a:t>s</a:t>
            </a:r>
            <a:r>
              <a:rPr lang="es-EC" dirty="0"/>
              <a:t>= Presión estándar</a:t>
            </a:r>
          </a:p>
          <a:p>
            <a:r>
              <a:rPr lang="es-EC" dirty="0" err="1"/>
              <a:t>Q</a:t>
            </a:r>
            <a:r>
              <a:rPr lang="es-EC" baseline="-25000" dirty="0" err="1"/>
              <a:t>s</a:t>
            </a:r>
            <a:r>
              <a:rPr lang="es-EC" dirty="0"/>
              <a:t>= Caudal en condiciones estándar</a:t>
            </a:r>
          </a:p>
          <a:p>
            <a:r>
              <a:rPr lang="es-EC" dirty="0" err="1"/>
              <a:t>T</a:t>
            </a:r>
            <a:r>
              <a:rPr lang="es-EC" baseline="-25000" dirty="0" err="1"/>
              <a:t>s</a:t>
            </a:r>
            <a:r>
              <a:rPr lang="es-EC" dirty="0"/>
              <a:t>= Temperatura estándar</a:t>
            </a:r>
          </a:p>
          <a:p>
            <a:r>
              <a:rPr lang="es-EC" dirty="0"/>
              <a:t>P</a:t>
            </a:r>
            <a:r>
              <a:rPr lang="es-EC" baseline="-25000" dirty="0"/>
              <a:t>r</a:t>
            </a:r>
            <a:r>
              <a:rPr lang="es-EC" dirty="0"/>
              <a:t>= Presión real</a:t>
            </a:r>
          </a:p>
          <a:p>
            <a:r>
              <a:rPr lang="es-EC" dirty="0" err="1"/>
              <a:t>Q</a:t>
            </a:r>
            <a:r>
              <a:rPr lang="es-EC" baseline="-25000" dirty="0" err="1"/>
              <a:t>r</a:t>
            </a:r>
            <a:r>
              <a:rPr lang="es-EC" dirty="0"/>
              <a:t>= Caudal en condiciones reales</a:t>
            </a:r>
          </a:p>
          <a:p>
            <a:r>
              <a:rPr lang="es-EC" dirty="0" err="1"/>
              <a:t>T</a:t>
            </a:r>
            <a:r>
              <a:rPr lang="es-EC" baseline="-25000" dirty="0" err="1"/>
              <a:t>r</a:t>
            </a:r>
            <a:r>
              <a:rPr lang="es-EC" dirty="0"/>
              <a:t>= Temperatura real</a:t>
            </a:r>
          </a:p>
        </p:txBody>
      </p:sp>
      <mc:AlternateContent xmlns:mc="http://schemas.openxmlformats.org/markup-compatibility/2006" xmlns:a14="http://schemas.microsoft.com/office/drawing/2010/main">
        <mc:Choice Requires="a14">
          <p:sp>
            <p:nvSpPr>
              <p:cNvPr id="12" name="11 Rectángulo"/>
              <p:cNvSpPr/>
              <p:nvPr/>
            </p:nvSpPr>
            <p:spPr>
              <a:xfrm>
                <a:off x="3240834" y="1599685"/>
                <a:ext cx="2337563"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𝑄</m:t>
                          </m:r>
                        </m:e>
                        <m:sub>
                          <m:r>
                            <a:rPr lang="es-EC" i="1">
                              <a:latin typeface="Cambria Math"/>
                            </a:rPr>
                            <m:t>𝑟</m:t>
                          </m:r>
                        </m:sub>
                      </m:sSub>
                      <m:r>
                        <a:rPr lang="es-EC" i="1">
                          <a:latin typeface="Cambria Math"/>
                        </a:rPr>
                        <m:t>=</m:t>
                      </m:r>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𝑠</m:t>
                                  </m:r>
                                </m:sub>
                              </m:sSub>
                              <m:r>
                                <a:rPr lang="es-EC" i="1">
                                  <a:latin typeface="Cambria Math"/>
                                </a:rPr>
                                <m:t>×</m:t>
                              </m:r>
                              <m:sSub>
                                <m:sSubPr>
                                  <m:ctrlPr>
                                    <a:rPr lang="es-EC" i="1">
                                      <a:latin typeface="Cambria Math"/>
                                    </a:rPr>
                                  </m:ctrlPr>
                                </m:sSubPr>
                                <m:e>
                                  <m:r>
                                    <a:rPr lang="es-EC" i="1">
                                      <a:latin typeface="Cambria Math"/>
                                    </a:rPr>
                                    <m:t>𝑇</m:t>
                                  </m:r>
                                </m:e>
                                <m:sub>
                                  <m:r>
                                    <a:rPr lang="es-EC" i="1">
                                      <a:latin typeface="Cambria Math"/>
                                    </a:rPr>
                                    <m:t>𝑟</m:t>
                                  </m:r>
                                </m:sub>
                              </m:sSub>
                            </m:num>
                            <m:den>
                              <m:sSub>
                                <m:sSubPr>
                                  <m:ctrlPr>
                                    <a:rPr lang="es-EC" i="1">
                                      <a:latin typeface="Cambria Math"/>
                                    </a:rPr>
                                  </m:ctrlPr>
                                </m:sSubPr>
                                <m:e>
                                  <m:r>
                                    <a:rPr lang="es-EC" i="1">
                                      <a:latin typeface="Cambria Math"/>
                                    </a:rPr>
                                    <m:t>𝑇</m:t>
                                  </m:r>
                                </m:e>
                                <m:sub>
                                  <m:r>
                                    <a:rPr lang="es-EC" i="1">
                                      <a:latin typeface="Cambria Math"/>
                                    </a:rPr>
                                    <m:t>𝑠</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𝑟</m:t>
                                  </m:r>
                                </m:sub>
                              </m:sSub>
                            </m:den>
                          </m:f>
                        </m:e>
                      </m:d>
                      <m:r>
                        <a:rPr lang="es-EC" i="1">
                          <a:latin typeface="Cambria Math"/>
                        </a:rPr>
                        <m:t>× </m:t>
                      </m:r>
                      <m:sSub>
                        <m:sSubPr>
                          <m:ctrlPr>
                            <a:rPr lang="es-EC" i="1">
                              <a:latin typeface="Cambria Math"/>
                            </a:rPr>
                          </m:ctrlPr>
                        </m:sSubPr>
                        <m:e>
                          <m:r>
                            <a:rPr lang="es-EC" i="1">
                              <a:latin typeface="Cambria Math"/>
                            </a:rPr>
                            <m:t>𝑄</m:t>
                          </m:r>
                        </m:e>
                        <m:sub>
                          <m:r>
                            <a:rPr lang="es-EC" i="1">
                              <a:latin typeface="Cambria Math"/>
                            </a:rPr>
                            <m:t>𝑠</m:t>
                          </m:r>
                        </m:sub>
                      </m:sSub>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3240834" y="1599685"/>
                <a:ext cx="2337563" cy="714683"/>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395536" y="2636912"/>
                <a:ext cx="425097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𝑠</m:t>
                                  </m:r>
                                </m:sub>
                              </m:sSub>
                              <m:r>
                                <a:rPr lang="es-EC" i="1">
                                  <a:latin typeface="Cambria Math"/>
                                </a:rPr>
                                <m:t>×</m:t>
                              </m:r>
                              <m:sSub>
                                <m:sSubPr>
                                  <m:ctrlPr>
                                    <a:rPr lang="es-EC" i="1">
                                      <a:latin typeface="Cambria Math"/>
                                    </a:rPr>
                                  </m:ctrlPr>
                                </m:sSubPr>
                                <m:e>
                                  <m:r>
                                    <a:rPr lang="es-EC" i="1">
                                      <a:latin typeface="Cambria Math"/>
                                    </a:rPr>
                                    <m:t>𝑇</m:t>
                                  </m:r>
                                </m:e>
                                <m:sub>
                                  <m:r>
                                    <a:rPr lang="es-EC" i="1">
                                      <a:latin typeface="Cambria Math"/>
                                    </a:rPr>
                                    <m:t>𝑟</m:t>
                                  </m:r>
                                </m:sub>
                              </m:sSub>
                            </m:num>
                            <m:den>
                              <m:sSub>
                                <m:sSubPr>
                                  <m:ctrlPr>
                                    <a:rPr lang="es-EC" i="1">
                                      <a:latin typeface="Cambria Math"/>
                                    </a:rPr>
                                  </m:ctrlPr>
                                </m:sSubPr>
                                <m:e>
                                  <m:r>
                                    <a:rPr lang="es-EC" i="1">
                                      <a:latin typeface="Cambria Math"/>
                                    </a:rPr>
                                    <m:t>𝑇</m:t>
                                  </m:r>
                                </m:e>
                                <m:sub>
                                  <m:r>
                                    <a:rPr lang="es-EC" i="1">
                                      <a:latin typeface="Cambria Math"/>
                                    </a:rPr>
                                    <m:t>𝑠</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𝑟</m:t>
                                  </m:r>
                                </m:sub>
                              </m:sSub>
                            </m:den>
                          </m:f>
                        </m:e>
                      </m:d>
                      <m:r>
                        <a:rPr lang="es-EC" i="1">
                          <a:latin typeface="Cambria Math"/>
                        </a:rPr>
                        <m:t>=</m:t>
                      </m:r>
                      <m:d>
                        <m:dPr>
                          <m:begChr m:val="["/>
                          <m:endChr m:val="]"/>
                          <m:ctrlPr>
                            <a:rPr lang="es-EC" i="1">
                              <a:latin typeface="Cambria Math"/>
                            </a:rPr>
                          </m:ctrlPr>
                        </m:dPr>
                        <m:e>
                          <m:f>
                            <m:fPr>
                              <m:ctrlPr>
                                <a:rPr lang="es-EC" i="1">
                                  <a:latin typeface="Cambria Math"/>
                                </a:rPr>
                              </m:ctrlPr>
                            </m:fPr>
                            <m:num>
                              <m:r>
                                <a:rPr lang="es-EC" i="1">
                                  <a:latin typeface="Cambria Math"/>
                                </a:rPr>
                                <m:t>1×(273+15,6)</m:t>
                              </m:r>
                            </m:num>
                            <m:den>
                              <m:r>
                                <a:rPr lang="es-EC" i="1">
                                  <a:latin typeface="Cambria Math"/>
                                </a:rPr>
                                <m:t>(273+20)×0,7</m:t>
                              </m:r>
                            </m:den>
                          </m:f>
                        </m:e>
                      </m:d>
                      <m:r>
                        <a:rPr lang="es-EC" i="1">
                          <a:latin typeface="Cambria Math"/>
                        </a:rPr>
                        <m:t>=1,407</m:t>
                      </m:r>
                    </m:oMath>
                  </m:oMathPara>
                </a14:m>
                <a:endParaRPr lang="es-EC" dirty="0"/>
              </a:p>
            </p:txBody>
          </p:sp>
        </mc:Choice>
        <mc:Fallback xmlns="">
          <p:sp>
            <p:nvSpPr>
              <p:cNvPr id="15" name="14 Rectángulo"/>
              <p:cNvSpPr>
                <a:spLocks noRot="1" noChangeAspect="1" noMove="1" noResize="1" noEditPoints="1" noAdjustHandles="1" noChangeArrowheads="1" noChangeShapeType="1" noTextEdit="1"/>
              </p:cNvSpPr>
              <p:nvPr/>
            </p:nvSpPr>
            <p:spPr>
              <a:xfrm>
                <a:off x="395536" y="2636912"/>
                <a:ext cx="4250972" cy="714683"/>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21 Rectángulo"/>
              <p:cNvSpPr/>
              <p:nvPr/>
            </p:nvSpPr>
            <p:spPr>
              <a:xfrm>
                <a:off x="5940152" y="2798141"/>
                <a:ext cx="1936492" cy="425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b="1" i="1">
                              <a:latin typeface="Cambria Math"/>
                            </a:rPr>
                          </m:ctrlPr>
                        </m:sSubPr>
                        <m:e>
                          <m:r>
                            <a:rPr lang="es-EC" sz="2000" b="1" i="1">
                              <a:latin typeface="Cambria Math"/>
                            </a:rPr>
                            <m:t>𝑸</m:t>
                          </m:r>
                        </m:e>
                        <m:sub>
                          <m:r>
                            <a:rPr lang="es-EC" sz="2000" b="1" i="1">
                              <a:latin typeface="Cambria Math"/>
                            </a:rPr>
                            <m:t>𝒓</m:t>
                          </m:r>
                        </m:sub>
                      </m:sSub>
                      <m:r>
                        <a:rPr lang="es-EC" sz="2000" b="1" i="1">
                          <a:latin typeface="Cambria Math"/>
                        </a:rPr>
                        <m:t>=</m:t>
                      </m:r>
                      <m:r>
                        <a:rPr lang="es-EC" sz="2000" b="1" i="1">
                          <a:latin typeface="Cambria Math"/>
                        </a:rPr>
                        <m:t>𝟏</m:t>
                      </m:r>
                      <m:r>
                        <a:rPr lang="es-EC" sz="2000" b="1" i="1">
                          <a:latin typeface="Cambria Math"/>
                        </a:rPr>
                        <m:t>,</m:t>
                      </m:r>
                      <m:r>
                        <a:rPr lang="es-EC" sz="2000" b="1" i="1">
                          <a:latin typeface="Cambria Math"/>
                        </a:rPr>
                        <m:t>𝟒𝟎𝟕</m:t>
                      </m:r>
                      <m:r>
                        <a:rPr lang="es-EC" sz="2000" b="1" i="1">
                          <a:latin typeface="Cambria Math"/>
                        </a:rPr>
                        <m:t> </m:t>
                      </m:r>
                      <m:sSub>
                        <m:sSubPr>
                          <m:ctrlPr>
                            <a:rPr lang="es-EC" sz="2000" b="1" i="1">
                              <a:latin typeface="Cambria Math"/>
                            </a:rPr>
                          </m:ctrlPr>
                        </m:sSubPr>
                        <m:e>
                          <m:r>
                            <a:rPr lang="es-EC" sz="2000" b="1" i="1">
                              <a:latin typeface="Cambria Math"/>
                            </a:rPr>
                            <m:t>𝑸</m:t>
                          </m:r>
                        </m:e>
                        <m:sub>
                          <m:r>
                            <a:rPr lang="es-EC" sz="2000" b="1" i="1">
                              <a:latin typeface="Cambria Math"/>
                            </a:rPr>
                            <m:t>𝒔</m:t>
                          </m:r>
                        </m:sub>
                      </m:sSub>
                    </m:oMath>
                  </m:oMathPara>
                </a14:m>
                <a:endParaRPr lang="es-EC" sz="2000" b="1" dirty="0"/>
              </a:p>
            </p:txBody>
          </p:sp>
        </mc:Choice>
        <mc:Fallback xmlns="">
          <p:sp>
            <p:nvSpPr>
              <p:cNvPr id="22" name="21 Rectángulo"/>
              <p:cNvSpPr>
                <a:spLocks noRot="1" noChangeAspect="1" noMove="1" noResize="1" noEditPoints="1" noAdjustHandles="1" noChangeArrowheads="1" noChangeShapeType="1" noTextEdit="1"/>
              </p:cNvSpPr>
              <p:nvPr/>
            </p:nvSpPr>
            <p:spPr>
              <a:xfrm>
                <a:off x="5940152" y="2798141"/>
                <a:ext cx="1936492" cy="425501"/>
              </a:xfrm>
              <a:prstGeom prst="rect">
                <a:avLst/>
              </a:prstGeom>
              <a:blipFill rotWithShape="1">
                <a:blip r:embed="rId6"/>
                <a:stretch>
                  <a:fillRect b="-5714"/>
                </a:stretch>
              </a:blipFill>
            </p:spPr>
            <p:txBody>
              <a:bodyPr/>
              <a:lstStyle/>
              <a:p>
                <a:r>
                  <a:rPr lang="es-EC">
                    <a:noFill/>
                  </a:rPr>
                  <a:t> </a:t>
                </a:r>
              </a:p>
            </p:txBody>
          </p:sp>
        </mc:Fallback>
      </mc:AlternateContent>
      <p:cxnSp>
        <p:nvCxnSpPr>
          <p:cNvPr id="24" name="23 Conector recto de flecha"/>
          <p:cNvCxnSpPr>
            <a:stCxn id="15" idx="3"/>
          </p:cNvCxnSpPr>
          <p:nvPr/>
        </p:nvCxnSpPr>
        <p:spPr>
          <a:xfrm flipV="1">
            <a:off x="4646508" y="2994253"/>
            <a:ext cx="100561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24 Rectángulo"/>
          <p:cNvSpPr/>
          <p:nvPr/>
        </p:nvSpPr>
        <p:spPr>
          <a:xfrm>
            <a:off x="49108" y="3540998"/>
            <a:ext cx="7161788" cy="400110"/>
          </a:xfrm>
          <a:prstGeom prst="rect">
            <a:avLst/>
          </a:prstGeom>
        </p:spPr>
        <p:txBody>
          <a:bodyPr wrap="square">
            <a:spAutoFit/>
          </a:bodyPr>
          <a:lstStyle/>
          <a:p>
            <a:r>
              <a:rPr lang="es-EC" sz="2000" dirty="0"/>
              <a:t>Si se toma en cuenta la humedad relativa, tenemos que</a:t>
            </a:r>
          </a:p>
        </p:txBody>
      </p:sp>
      <mc:AlternateContent xmlns:mc="http://schemas.openxmlformats.org/markup-compatibility/2006" xmlns:a14="http://schemas.microsoft.com/office/drawing/2010/main">
        <mc:Choice Requires="a14">
          <p:sp>
            <p:nvSpPr>
              <p:cNvPr id="26" name="25 Rectángulo"/>
              <p:cNvSpPr/>
              <p:nvPr/>
            </p:nvSpPr>
            <p:spPr>
              <a:xfrm>
                <a:off x="225158" y="4049653"/>
                <a:ext cx="2782172"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𝑄</m:t>
                          </m:r>
                        </m:e>
                        <m:sub>
                          <m:r>
                            <a:rPr lang="es-EC" i="1">
                              <a:latin typeface="Cambria Math"/>
                            </a:rPr>
                            <m:t>2</m:t>
                          </m:r>
                        </m:sub>
                      </m:sSub>
                      <m:r>
                        <a:rPr lang="es-EC" i="1">
                          <a:latin typeface="Cambria Math"/>
                        </a:rPr>
                        <m:t>=</m:t>
                      </m:r>
                      <m:sSub>
                        <m:sSubPr>
                          <m:ctrlPr>
                            <a:rPr lang="es-EC" i="1">
                              <a:latin typeface="Cambria Math"/>
                            </a:rPr>
                          </m:ctrlPr>
                        </m:sSubPr>
                        <m:e>
                          <m:r>
                            <a:rPr lang="es-EC" i="1">
                              <a:latin typeface="Cambria Math"/>
                            </a:rPr>
                            <m:t>𝑄</m:t>
                          </m:r>
                        </m:e>
                        <m:sub>
                          <m:r>
                            <a:rPr lang="es-EC" i="1">
                              <a:latin typeface="Cambria Math"/>
                            </a:rPr>
                            <m:t>1</m:t>
                          </m:r>
                        </m:sub>
                      </m:sSub>
                      <m:r>
                        <a:rPr lang="es-EC" i="1">
                          <a:latin typeface="Cambria Math"/>
                        </a:rPr>
                        <m:t>∗</m:t>
                      </m:r>
                      <m:d>
                        <m:dPr>
                          <m:begChr m:val="["/>
                          <m:endChr m:val="]"/>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𝑟</m:t>
                                  </m:r>
                                </m:sub>
                              </m:sSub>
                            </m:num>
                            <m:den>
                              <m:sSub>
                                <m:sSubPr>
                                  <m:ctrlPr>
                                    <a:rPr lang="es-EC" i="1">
                                      <a:latin typeface="Cambria Math"/>
                                    </a:rPr>
                                  </m:ctrlPr>
                                </m:sSubPr>
                                <m:e>
                                  <m:r>
                                    <a:rPr lang="es-EC" i="1">
                                      <a:latin typeface="Cambria Math"/>
                                    </a:rPr>
                                    <m:t>𝑃</m:t>
                                  </m:r>
                                </m:e>
                                <m:sub>
                                  <m:r>
                                    <a:rPr lang="es-EC" i="1">
                                      <a:latin typeface="Cambria Math"/>
                                    </a:rPr>
                                    <m:t>𝑟</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𝑣</m:t>
                                  </m:r>
                                </m:sub>
                              </m:sSub>
                              <m:r>
                                <a:rPr lang="es-EC" i="1">
                                  <a:latin typeface="Cambria Math"/>
                                </a:rPr>
                                <m:t>×</m:t>
                              </m:r>
                              <m:r>
                                <a:rPr lang="es-EC" i="1">
                                  <a:latin typeface="Cambria Math"/>
                                </a:rPr>
                                <m:t>𝐻𝑅</m:t>
                              </m:r>
                            </m:den>
                          </m:f>
                        </m:e>
                      </m:d>
                    </m:oMath>
                  </m:oMathPara>
                </a14:m>
                <a:endParaRPr lang="es-EC" dirty="0"/>
              </a:p>
            </p:txBody>
          </p:sp>
        </mc:Choice>
        <mc:Fallback xmlns="">
          <p:sp>
            <p:nvSpPr>
              <p:cNvPr id="26" name="25 Rectángulo"/>
              <p:cNvSpPr>
                <a:spLocks noRot="1" noChangeAspect="1" noMove="1" noResize="1" noEditPoints="1" noAdjustHandles="1" noChangeArrowheads="1" noChangeShapeType="1" noTextEdit="1"/>
              </p:cNvSpPr>
              <p:nvPr/>
            </p:nvSpPr>
            <p:spPr>
              <a:xfrm>
                <a:off x="225158" y="4049653"/>
                <a:ext cx="2782172" cy="708720"/>
              </a:xfrm>
              <a:prstGeom prst="rect">
                <a:avLst/>
              </a:prstGeom>
              <a:blipFill rotWithShape="1">
                <a:blip r:embed="rId7"/>
                <a:stretch>
                  <a:fillRect/>
                </a:stretch>
              </a:blipFill>
            </p:spPr>
            <p:txBody>
              <a:bodyPr/>
              <a:lstStyle/>
              <a:p>
                <a:r>
                  <a:rPr lang="es-EC">
                    <a:noFill/>
                  </a:rPr>
                  <a:t> </a:t>
                </a:r>
              </a:p>
            </p:txBody>
          </p:sp>
        </mc:Fallback>
      </mc:AlternateContent>
      <p:sp>
        <p:nvSpPr>
          <p:cNvPr id="27" name="26 Rectángulo"/>
          <p:cNvSpPr/>
          <p:nvPr/>
        </p:nvSpPr>
        <p:spPr>
          <a:xfrm>
            <a:off x="3366120" y="3942348"/>
            <a:ext cx="4572000" cy="923330"/>
          </a:xfrm>
          <a:prstGeom prst="rect">
            <a:avLst/>
          </a:prstGeom>
        </p:spPr>
        <p:txBody>
          <a:bodyPr>
            <a:spAutoFit/>
          </a:bodyPr>
          <a:lstStyle/>
          <a:p>
            <a:r>
              <a:rPr lang="es-EC" dirty="0"/>
              <a:t>HR= Humedad relativa</a:t>
            </a:r>
          </a:p>
          <a:p>
            <a:r>
              <a:rPr lang="es-EC" dirty="0"/>
              <a:t>P</a:t>
            </a:r>
            <a:r>
              <a:rPr lang="es-EC" baseline="-25000" dirty="0"/>
              <a:t>r</a:t>
            </a:r>
            <a:r>
              <a:rPr lang="es-EC" dirty="0"/>
              <a:t>= Presión real</a:t>
            </a:r>
          </a:p>
          <a:p>
            <a:r>
              <a:rPr lang="es-EC" dirty="0" err="1"/>
              <a:t>P</a:t>
            </a:r>
            <a:r>
              <a:rPr lang="es-EC" baseline="-25000" dirty="0" err="1"/>
              <a:t>v</a:t>
            </a:r>
            <a:r>
              <a:rPr lang="es-EC" dirty="0"/>
              <a:t>= Presión de vapor a </a:t>
            </a:r>
            <a:r>
              <a:rPr lang="es-EC" dirty="0" err="1"/>
              <a:t>T</a:t>
            </a:r>
            <a:r>
              <a:rPr lang="es-EC" baseline="-25000" dirty="0" err="1"/>
              <a:t>r</a:t>
            </a:r>
            <a:r>
              <a:rPr lang="es-EC" dirty="0"/>
              <a:t>  </a:t>
            </a:r>
          </a:p>
        </p:txBody>
      </p:sp>
      <p:sp>
        <p:nvSpPr>
          <p:cNvPr id="28" name="27 Rectángulo"/>
          <p:cNvSpPr/>
          <p:nvPr/>
        </p:nvSpPr>
        <p:spPr>
          <a:xfrm>
            <a:off x="6225976" y="3942348"/>
            <a:ext cx="2736304" cy="923330"/>
          </a:xfrm>
          <a:prstGeom prst="rect">
            <a:avLst/>
          </a:prstGeom>
        </p:spPr>
        <p:txBody>
          <a:bodyPr wrap="square">
            <a:spAutoFit/>
          </a:bodyPr>
          <a:lstStyle/>
          <a:p>
            <a:r>
              <a:rPr lang="es-EC" dirty="0" smtClean="0"/>
              <a:t>0,7 </a:t>
            </a:r>
            <a:r>
              <a:rPr lang="es-EC" dirty="0"/>
              <a:t>bar </a:t>
            </a:r>
            <a:r>
              <a:rPr lang="es-EC" dirty="0" smtClean="0"/>
              <a:t>= 10,29 </a:t>
            </a:r>
            <a:r>
              <a:rPr lang="es-EC" dirty="0"/>
              <a:t>psi, </a:t>
            </a:r>
            <a:endParaRPr lang="es-EC" dirty="0" smtClean="0"/>
          </a:p>
          <a:p>
            <a:endParaRPr lang="es-EC" dirty="0"/>
          </a:p>
          <a:p>
            <a:r>
              <a:rPr lang="es-EC" dirty="0" err="1" smtClean="0"/>
              <a:t>Pv</a:t>
            </a:r>
            <a:r>
              <a:rPr lang="es-EC" dirty="0" smtClean="0"/>
              <a:t> @ 15,6°C =0,257 psi</a:t>
            </a:r>
            <a:endParaRPr lang="es-EC" dirty="0"/>
          </a:p>
        </p:txBody>
      </p:sp>
      <p:sp>
        <p:nvSpPr>
          <p:cNvPr id="29" name="28 Abrir llave"/>
          <p:cNvSpPr/>
          <p:nvPr/>
        </p:nvSpPr>
        <p:spPr>
          <a:xfrm>
            <a:off x="6012160" y="3939133"/>
            <a:ext cx="144016" cy="8973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1" name="30 Rectángulo"/>
              <p:cNvSpPr/>
              <p:nvPr/>
            </p:nvSpPr>
            <p:spPr>
              <a:xfrm>
                <a:off x="225158" y="5157192"/>
                <a:ext cx="4043863"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𝑄</m:t>
                          </m:r>
                        </m:e>
                        <m:sub>
                          <m:r>
                            <a:rPr lang="es-EC" i="1">
                              <a:latin typeface="Cambria Math"/>
                            </a:rPr>
                            <m:t>2</m:t>
                          </m:r>
                        </m:sub>
                      </m:sSub>
                      <m:r>
                        <a:rPr lang="es-EC" i="1">
                          <a:latin typeface="Cambria Math"/>
                        </a:rPr>
                        <m:t>=</m:t>
                      </m:r>
                      <m:sSub>
                        <m:sSubPr>
                          <m:ctrlPr>
                            <a:rPr lang="es-EC" i="1">
                              <a:latin typeface="Cambria Math"/>
                            </a:rPr>
                          </m:ctrlPr>
                        </m:sSubPr>
                        <m:e>
                          <m:r>
                            <a:rPr lang="es-EC" i="1">
                              <a:latin typeface="Cambria Math"/>
                            </a:rPr>
                            <m:t>𝑄</m:t>
                          </m:r>
                        </m:e>
                        <m:sub>
                          <m:r>
                            <a:rPr lang="es-EC" i="1">
                              <a:latin typeface="Cambria Math"/>
                            </a:rPr>
                            <m:t>1</m:t>
                          </m:r>
                        </m:sub>
                      </m:sSub>
                      <m:r>
                        <a:rPr lang="es-EC" i="1">
                          <a:latin typeface="Cambria Math"/>
                        </a:rPr>
                        <m:t>∗</m:t>
                      </m:r>
                      <m:d>
                        <m:dPr>
                          <m:begChr m:val="["/>
                          <m:endChr m:val="]"/>
                          <m:ctrlPr>
                            <a:rPr lang="es-EC" i="1">
                              <a:latin typeface="Cambria Math"/>
                            </a:rPr>
                          </m:ctrlPr>
                        </m:dPr>
                        <m:e>
                          <m:f>
                            <m:fPr>
                              <m:ctrlPr>
                                <a:rPr lang="es-EC" i="1">
                                  <a:latin typeface="Cambria Math"/>
                                </a:rPr>
                              </m:ctrlPr>
                            </m:fPr>
                            <m:num>
                              <m:r>
                                <a:rPr lang="es-EC" i="1">
                                  <a:latin typeface="Cambria Math"/>
                                </a:rPr>
                                <m:t>10,29</m:t>
                              </m:r>
                            </m:num>
                            <m:den>
                              <m:r>
                                <a:rPr lang="es-EC" i="1">
                                  <a:latin typeface="Cambria Math"/>
                                </a:rPr>
                                <m:t>10,29−0,257×90,3/100</m:t>
                              </m:r>
                            </m:den>
                          </m:f>
                        </m:e>
                      </m:d>
                    </m:oMath>
                  </m:oMathPara>
                </a14:m>
                <a:endParaRPr lang="es-EC" dirty="0"/>
              </a:p>
            </p:txBody>
          </p:sp>
        </mc:Choice>
        <mc:Fallback xmlns="">
          <p:sp>
            <p:nvSpPr>
              <p:cNvPr id="31" name="30 Rectángulo"/>
              <p:cNvSpPr>
                <a:spLocks noRot="1" noChangeAspect="1" noMove="1" noResize="1" noEditPoints="1" noAdjustHandles="1" noChangeArrowheads="1" noChangeShapeType="1" noTextEdit="1"/>
              </p:cNvSpPr>
              <p:nvPr/>
            </p:nvSpPr>
            <p:spPr>
              <a:xfrm>
                <a:off x="225158" y="5157192"/>
                <a:ext cx="4043863" cy="708720"/>
              </a:xfrm>
              <a:prstGeom prst="rect">
                <a:avLst/>
              </a:prstGeom>
              <a:blipFill rotWithShape="1">
                <a:blip r:embed="rId8"/>
                <a:stretch>
                  <a:fillRect/>
                </a:stretch>
              </a:blipFill>
            </p:spPr>
            <p:txBody>
              <a:bodyPr/>
              <a:lstStyle/>
              <a:p>
                <a:r>
                  <a:rPr lang="es-EC">
                    <a:noFill/>
                  </a:rPr>
                  <a:t> </a:t>
                </a:r>
              </a:p>
            </p:txBody>
          </p:sp>
        </mc:Fallback>
      </mc:AlternateContent>
      <p:cxnSp>
        <p:nvCxnSpPr>
          <p:cNvPr id="33" name="32 Conector recto de flecha"/>
          <p:cNvCxnSpPr/>
          <p:nvPr/>
        </p:nvCxnSpPr>
        <p:spPr>
          <a:xfrm flipV="1">
            <a:off x="4296102" y="5521305"/>
            <a:ext cx="100561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4336" name="14335 Rectángulo"/>
              <p:cNvSpPr/>
              <p:nvPr/>
            </p:nvSpPr>
            <p:spPr>
              <a:xfrm>
                <a:off x="5652120" y="5325899"/>
                <a:ext cx="1965346" cy="424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b="1" i="1">
                              <a:latin typeface="Cambria Math"/>
                            </a:rPr>
                          </m:ctrlPr>
                        </m:sSubPr>
                        <m:e>
                          <m:r>
                            <a:rPr lang="es-EC" sz="2000" b="1" i="1">
                              <a:latin typeface="Cambria Math"/>
                            </a:rPr>
                            <m:t>𝑸</m:t>
                          </m:r>
                        </m:e>
                        <m:sub>
                          <m:r>
                            <a:rPr lang="es-EC" sz="2000" b="1" i="1">
                              <a:latin typeface="Cambria Math"/>
                            </a:rPr>
                            <m:t>𝟐</m:t>
                          </m:r>
                        </m:sub>
                      </m:sSub>
                      <m:r>
                        <a:rPr lang="es-EC" sz="2000" b="1" i="1">
                          <a:latin typeface="Cambria Math"/>
                        </a:rPr>
                        <m:t>=</m:t>
                      </m:r>
                      <m:r>
                        <a:rPr lang="es-EC" sz="2000" b="1" i="1">
                          <a:latin typeface="Cambria Math"/>
                        </a:rPr>
                        <m:t>𝟏</m:t>
                      </m:r>
                      <m:r>
                        <a:rPr lang="es-EC" sz="2000" b="1" i="1">
                          <a:latin typeface="Cambria Math"/>
                        </a:rPr>
                        <m:t>,</m:t>
                      </m:r>
                      <m:r>
                        <a:rPr lang="es-EC" sz="2000" b="1" i="1">
                          <a:latin typeface="Cambria Math"/>
                        </a:rPr>
                        <m:t>𝟎𝟐𝟑</m:t>
                      </m:r>
                      <m:r>
                        <a:rPr lang="es-EC" sz="2000" b="1" i="1">
                          <a:latin typeface="Cambria Math"/>
                        </a:rPr>
                        <m:t> </m:t>
                      </m:r>
                      <m:sSub>
                        <m:sSubPr>
                          <m:ctrlPr>
                            <a:rPr lang="es-EC" sz="2000" b="1" i="1">
                              <a:latin typeface="Cambria Math"/>
                            </a:rPr>
                          </m:ctrlPr>
                        </m:sSubPr>
                        <m:e>
                          <m:r>
                            <a:rPr lang="es-EC" sz="2000" b="1" i="1">
                              <a:latin typeface="Cambria Math"/>
                            </a:rPr>
                            <m:t>𝑸</m:t>
                          </m:r>
                        </m:e>
                        <m:sub>
                          <m:r>
                            <a:rPr lang="es-EC" sz="2000" b="1" i="1">
                              <a:latin typeface="Cambria Math"/>
                            </a:rPr>
                            <m:t>𝟏</m:t>
                          </m:r>
                        </m:sub>
                      </m:sSub>
                    </m:oMath>
                  </m:oMathPara>
                </a14:m>
                <a:endParaRPr lang="es-EC" sz="2000" b="1" dirty="0"/>
              </a:p>
            </p:txBody>
          </p:sp>
        </mc:Choice>
        <mc:Fallback xmlns="">
          <p:sp>
            <p:nvSpPr>
              <p:cNvPr id="14336" name="14335 Rectángulo"/>
              <p:cNvSpPr>
                <a:spLocks noRot="1" noChangeAspect="1" noMove="1" noResize="1" noEditPoints="1" noAdjustHandles="1" noChangeArrowheads="1" noChangeShapeType="1" noTextEdit="1"/>
              </p:cNvSpPr>
              <p:nvPr/>
            </p:nvSpPr>
            <p:spPr>
              <a:xfrm>
                <a:off x="5652120" y="5325899"/>
                <a:ext cx="1965346" cy="424027"/>
              </a:xfrm>
              <a:prstGeom prst="rect">
                <a:avLst/>
              </a:prstGeom>
              <a:blipFill rotWithShape="1">
                <a:blip r:embed="rId9"/>
                <a:stretch>
                  <a:fillRect b="-72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5" name="34 Rectángulo"/>
              <p:cNvSpPr/>
              <p:nvPr/>
            </p:nvSpPr>
            <p:spPr>
              <a:xfrm>
                <a:off x="2106349" y="3382998"/>
                <a:ext cx="4572000" cy="1261243"/>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sz="2400" b="1" i="1" smtClean="0">
                              <a:latin typeface="Cambria Math"/>
                            </a:rPr>
                          </m:ctrlPr>
                        </m:sSubPr>
                        <m:e>
                          <m:r>
                            <a:rPr lang="es-EC" sz="2400" b="1" i="1">
                              <a:latin typeface="Cambria Math"/>
                            </a:rPr>
                            <m:t>𝑸</m:t>
                          </m:r>
                        </m:e>
                        <m:sub>
                          <m:r>
                            <a:rPr lang="es-EC" sz="2400" b="1" i="1">
                              <a:latin typeface="Cambria Math"/>
                            </a:rPr>
                            <m:t>𝒓</m:t>
                          </m:r>
                        </m:sub>
                      </m:sSub>
                      <m:r>
                        <a:rPr lang="es-EC" sz="2400" b="1" i="1">
                          <a:latin typeface="Cambria Math"/>
                        </a:rPr>
                        <m:t>=</m:t>
                      </m:r>
                      <m:r>
                        <a:rPr lang="es-EC" sz="2400" b="1" i="1">
                          <a:latin typeface="Cambria Math"/>
                        </a:rPr>
                        <m:t>𝟏</m:t>
                      </m:r>
                      <m:r>
                        <a:rPr lang="es-EC" sz="2400" b="1" i="1">
                          <a:latin typeface="Cambria Math"/>
                        </a:rPr>
                        <m:t>,</m:t>
                      </m:r>
                      <m:r>
                        <a:rPr lang="es-EC" sz="2400" b="1" i="1">
                          <a:latin typeface="Cambria Math"/>
                        </a:rPr>
                        <m:t>𝟒𝟎𝟕</m:t>
                      </m:r>
                      <m:r>
                        <a:rPr lang="es-EC" sz="2400" b="1" i="1">
                          <a:latin typeface="Cambria Math"/>
                        </a:rPr>
                        <m:t>∗</m:t>
                      </m:r>
                      <m:r>
                        <a:rPr lang="es-EC" sz="2400" b="1" i="1">
                          <a:latin typeface="Cambria Math"/>
                        </a:rPr>
                        <m:t>𝟏</m:t>
                      </m:r>
                      <m:r>
                        <a:rPr lang="es-EC" sz="2400" b="1" i="1">
                          <a:latin typeface="Cambria Math"/>
                        </a:rPr>
                        <m:t>,</m:t>
                      </m:r>
                      <m:r>
                        <a:rPr lang="es-EC" sz="2400" b="1" i="1">
                          <a:latin typeface="Cambria Math"/>
                        </a:rPr>
                        <m:t>𝟎𝟐𝟑</m:t>
                      </m:r>
                      <m:r>
                        <a:rPr lang="es-EC" sz="2400" b="1" i="1">
                          <a:latin typeface="Cambria Math"/>
                        </a:rPr>
                        <m:t> </m:t>
                      </m:r>
                      <m:sSub>
                        <m:sSubPr>
                          <m:ctrlPr>
                            <a:rPr lang="es-EC" sz="2400" b="1" i="1">
                              <a:latin typeface="Cambria Math"/>
                            </a:rPr>
                          </m:ctrlPr>
                        </m:sSubPr>
                        <m:e>
                          <m:r>
                            <a:rPr lang="es-EC" sz="2400" b="1" i="1">
                              <a:latin typeface="Cambria Math"/>
                            </a:rPr>
                            <m:t>𝑸</m:t>
                          </m:r>
                        </m:e>
                        <m:sub>
                          <m:r>
                            <a:rPr lang="es-EC" sz="2400" b="1" i="1">
                              <a:latin typeface="Cambria Math"/>
                            </a:rPr>
                            <m:t>𝒔</m:t>
                          </m:r>
                        </m:sub>
                      </m:sSub>
                    </m:oMath>
                  </m:oMathPara>
                </a14:m>
                <a:endParaRPr lang="es-EC" sz="2400" b="1" dirty="0" smtClean="0"/>
              </a:p>
              <a:p>
                <a:endParaRPr lang="es-EC" sz="2400" b="1" dirty="0"/>
              </a:p>
              <a:p>
                <a:pPr/>
                <a14:m>
                  <m:oMathPara xmlns:m="http://schemas.openxmlformats.org/officeDocument/2006/math">
                    <m:oMathParaPr>
                      <m:jc m:val="centerGroup"/>
                    </m:oMathParaPr>
                    <m:oMath xmlns:m="http://schemas.openxmlformats.org/officeDocument/2006/math">
                      <m:sSub>
                        <m:sSubPr>
                          <m:ctrlPr>
                            <a:rPr lang="es-EC" sz="2400" b="1" i="1">
                              <a:latin typeface="Cambria Math"/>
                            </a:rPr>
                          </m:ctrlPr>
                        </m:sSubPr>
                        <m:e>
                          <m:r>
                            <a:rPr lang="es-EC" sz="2400" b="1" i="1">
                              <a:latin typeface="Cambria Math"/>
                            </a:rPr>
                            <m:t>𝑸</m:t>
                          </m:r>
                        </m:e>
                        <m:sub>
                          <m:r>
                            <a:rPr lang="es-EC" sz="2400" b="1" i="1">
                              <a:latin typeface="Cambria Math"/>
                            </a:rPr>
                            <m:t>𝒓</m:t>
                          </m:r>
                        </m:sub>
                      </m:sSub>
                      <m:r>
                        <a:rPr lang="es-EC" sz="2400" b="1" i="1">
                          <a:latin typeface="Cambria Math"/>
                        </a:rPr>
                        <m:t>=</m:t>
                      </m:r>
                      <m:r>
                        <a:rPr lang="es-EC" sz="2400" b="1" i="1">
                          <a:latin typeface="Cambria Math"/>
                        </a:rPr>
                        <m:t>𝟏</m:t>
                      </m:r>
                      <m:r>
                        <a:rPr lang="es-EC" sz="2400" b="1" i="1">
                          <a:latin typeface="Cambria Math"/>
                        </a:rPr>
                        <m:t>,</m:t>
                      </m:r>
                      <m:r>
                        <a:rPr lang="es-EC" sz="2400" b="1" i="1">
                          <a:latin typeface="Cambria Math"/>
                        </a:rPr>
                        <m:t>𝟒𝟑𝟗</m:t>
                      </m:r>
                      <m:r>
                        <a:rPr lang="es-EC" sz="2400" b="1" i="1">
                          <a:latin typeface="Cambria Math"/>
                        </a:rPr>
                        <m:t> </m:t>
                      </m:r>
                      <m:sSub>
                        <m:sSubPr>
                          <m:ctrlPr>
                            <a:rPr lang="es-EC" sz="2400" b="1" i="1">
                              <a:latin typeface="Cambria Math"/>
                            </a:rPr>
                          </m:ctrlPr>
                        </m:sSubPr>
                        <m:e>
                          <m:r>
                            <a:rPr lang="es-EC" sz="2400" b="1" i="1">
                              <a:latin typeface="Cambria Math"/>
                            </a:rPr>
                            <m:t>𝑸</m:t>
                          </m:r>
                        </m:e>
                        <m:sub>
                          <m:r>
                            <a:rPr lang="es-EC" sz="2400" b="1" i="1">
                              <a:latin typeface="Cambria Math"/>
                            </a:rPr>
                            <m:t>𝒔</m:t>
                          </m:r>
                        </m:sub>
                      </m:sSub>
                    </m:oMath>
                  </m:oMathPara>
                </a14:m>
                <a:endParaRPr lang="es-EC" b="1" dirty="0"/>
              </a:p>
            </p:txBody>
          </p:sp>
        </mc:Choice>
        <mc:Fallback xmlns="">
          <p:sp>
            <p:nvSpPr>
              <p:cNvPr id="35" name="34 Rectángulo"/>
              <p:cNvSpPr>
                <a:spLocks noRot="1" noChangeAspect="1" noMove="1" noResize="1" noEditPoints="1" noAdjustHandles="1" noChangeArrowheads="1" noChangeShapeType="1" noTextEdit="1"/>
              </p:cNvSpPr>
              <p:nvPr/>
            </p:nvSpPr>
            <p:spPr>
              <a:xfrm>
                <a:off x="2106349" y="3382998"/>
                <a:ext cx="4572000" cy="1261243"/>
              </a:xfrm>
              <a:prstGeom prst="rect">
                <a:avLst/>
              </a:prstGeom>
              <a:blipFill rotWithShape="1">
                <a:blip r:embed="rId10"/>
                <a:stretch>
                  <a:fillRect b="-1449"/>
                </a:stretch>
              </a:blipFill>
            </p:spPr>
            <p:txBody>
              <a:bodyPr/>
              <a:lstStyle/>
              <a:p>
                <a:r>
                  <a:rPr lang="es-EC">
                    <a:noFill/>
                  </a:rPr>
                  <a:t> </a:t>
                </a:r>
              </a:p>
            </p:txBody>
          </p:sp>
        </mc:Fallback>
      </mc:AlternateContent>
      <p:pic>
        <p:nvPicPr>
          <p:cNvPr id="3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4051" y="2572741"/>
            <a:ext cx="6191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2"/>
                                        </p:tgtEl>
                                      </p:cBhvr>
                                    </p:animEffect>
                                    <p:anim calcmode="lin" valueType="num">
                                      <p:cBhvr>
                                        <p:cTn id="12" dur="1000"/>
                                        <p:tgtEl>
                                          <p:spTgt spid="22"/>
                                        </p:tgtEl>
                                        <p:attrNameLst>
                                          <p:attrName>ppt_x</p:attrName>
                                        </p:attrNameLst>
                                      </p:cBhvr>
                                      <p:tavLst>
                                        <p:tav tm="0">
                                          <p:val>
                                            <p:strVal val="ppt_x"/>
                                          </p:val>
                                        </p:tav>
                                        <p:tav tm="100000">
                                          <p:val>
                                            <p:strVal val="ppt_x"/>
                                          </p:val>
                                        </p:tav>
                                      </p:tavLst>
                                    </p:anim>
                                    <p:anim calcmode="lin" valueType="num">
                                      <p:cBhvr>
                                        <p:cTn id="13" dur="1000"/>
                                        <p:tgtEl>
                                          <p:spTgt spid="22"/>
                                        </p:tgtEl>
                                        <p:attrNameLst>
                                          <p:attrName>ppt_y</p:attrName>
                                        </p:attrNameLst>
                                      </p:cBhvr>
                                      <p:tavLst>
                                        <p:tav tm="0">
                                          <p:val>
                                            <p:strVal val="ppt_y"/>
                                          </p:val>
                                        </p:tav>
                                        <p:tav tm="100000">
                                          <p:val>
                                            <p:strVal val="ppt_y+.1"/>
                                          </p:val>
                                        </p:tav>
                                      </p:tavLst>
                                    </p:anim>
                                    <p:set>
                                      <p:cBhvr>
                                        <p:cTn id="14" dur="1" fill="hold">
                                          <p:stCondLst>
                                            <p:cond delay="999"/>
                                          </p:stCondLst>
                                        </p:cTn>
                                        <p:tgtEl>
                                          <p:spTgt spid="22"/>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24"/>
                                        </p:tgtEl>
                                      </p:cBhvr>
                                    </p:animEffect>
                                    <p:anim calcmode="lin" valueType="num">
                                      <p:cBhvr>
                                        <p:cTn id="17" dur="1000"/>
                                        <p:tgtEl>
                                          <p:spTgt spid="24"/>
                                        </p:tgtEl>
                                        <p:attrNameLst>
                                          <p:attrName>ppt_x</p:attrName>
                                        </p:attrNameLst>
                                      </p:cBhvr>
                                      <p:tavLst>
                                        <p:tav tm="0">
                                          <p:val>
                                            <p:strVal val="ppt_x"/>
                                          </p:val>
                                        </p:tav>
                                        <p:tav tm="100000">
                                          <p:val>
                                            <p:strVal val="ppt_x"/>
                                          </p:val>
                                        </p:tav>
                                      </p:tavLst>
                                    </p:anim>
                                    <p:anim calcmode="lin" valueType="num">
                                      <p:cBhvr>
                                        <p:cTn id="18" dur="1000"/>
                                        <p:tgtEl>
                                          <p:spTgt spid="24"/>
                                        </p:tgtEl>
                                        <p:attrNameLst>
                                          <p:attrName>ppt_y</p:attrName>
                                        </p:attrNameLst>
                                      </p:cBhvr>
                                      <p:tavLst>
                                        <p:tav tm="0">
                                          <p:val>
                                            <p:strVal val="ppt_y"/>
                                          </p:val>
                                        </p:tav>
                                        <p:tav tm="100000">
                                          <p:val>
                                            <p:strVal val="ppt_y+.1"/>
                                          </p:val>
                                        </p:tav>
                                      </p:tavLst>
                                    </p:anim>
                                    <p:set>
                                      <p:cBhvr>
                                        <p:cTn id="19" dur="1" fill="hold">
                                          <p:stCondLst>
                                            <p:cond delay="999"/>
                                          </p:stCondLst>
                                        </p:cTn>
                                        <p:tgtEl>
                                          <p:spTgt spid="24"/>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25"/>
                                        </p:tgtEl>
                                      </p:cBhvr>
                                    </p:animEffect>
                                    <p:anim calcmode="lin" valueType="num">
                                      <p:cBhvr>
                                        <p:cTn id="22" dur="1000"/>
                                        <p:tgtEl>
                                          <p:spTgt spid="25"/>
                                        </p:tgtEl>
                                        <p:attrNameLst>
                                          <p:attrName>ppt_x</p:attrName>
                                        </p:attrNameLst>
                                      </p:cBhvr>
                                      <p:tavLst>
                                        <p:tav tm="0">
                                          <p:val>
                                            <p:strVal val="ppt_x"/>
                                          </p:val>
                                        </p:tav>
                                        <p:tav tm="100000">
                                          <p:val>
                                            <p:strVal val="ppt_x"/>
                                          </p:val>
                                        </p:tav>
                                      </p:tavLst>
                                    </p:anim>
                                    <p:anim calcmode="lin" valueType="num">
                                      <p:cBhvr>
                                        <p:cTn id="23" dur="1000"/>
                                        <p:tgtEl>
                                          <p:spTgt spid="25"/>
                                        </p:tgtEl>
                                        <p:attrNameLst>
                                          <p:attrName>ppt_y</p:attrName>
                                        </p:attrNameLst>
                                      </p:cBhvr>
                                      <p:tavLst>
                                        <p:tav tm="0">
                                          <p:val>
                                            <p:strVal val="ppt_y"/>
                                          </p:val>
                                        </p:tav>
                                        <p:tav tm="100000">
                                          <p:val>
                                            <p:strVal val="ppt_y+.1"/>
                                          </p:val>
                                        </p:tav>
                                      </p:tavLst>
                                    </p:anim>
                                    <p:set>
                                      <p:cBhvr>
                                        <p:cTn id="24" dur="1" fill="hold">
                                          <p:stCondLst>
                                            <p:cond delay="999"/>
                                          </p:stCondLst>
                                        </p:cTn>
                                        <p:tgtEl>
                                          <p:spTgt spid="25"/>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6"/>
                                        </p:tgtEl>
                                      </p:cBhvr>
                                    </p:animEffect>
                                    <p:anim calcmode="lin" valueType="num">
                                      <p:cBhvr>
                                        <p:cTn id="27" dur="1000"/>
                                        <p:tgtEl>
                                          <p:spTgt spid="26"/>
                                        </p:tgtEl>
                                        <p:attrNameLst>
                                          <p:attrName>ppt_x</p:attrName>
                                        </p:attrNameLst>
                                      </p:cBhvr>
                                      <p:tavLst>
                                        <p:tav tm="0">
                                          <p:val>
                                            <p:strVal val="ppt_x"/>
                                          </p:val>
                                        </p:tav>
                                        <p:tav tm="100000">
                                          <p:val>
                                            <p:strVal val="ppt_x"/>
                                          </p:val>
                                        </p:tav>
                                      </p:tavLst>
                                    </p:anim>
                                    <p:anim calcmode="lin" valueType="num">
                                      <p:cBhvr>
                                        <p:cTn id="28" dur="1000"/>
                                        <p:tgtEl>
                                          <p:spTgt spid="26"/>
                                        </p:tgtEl>
                                        <p:attrNameLst>
                                          <p:attrName>ppt_y</p:attrName>
                                        </p:attrNameLst>
                                      </p:cBhvr>
                                      <p:tavLst>
                                        <p:tav tm="0">
                                          <p:val>
                                            <p:strVal val="ppt_y"/>
                                          </p:val>
                                        </p:tav>
                                        <p:tav tm="100000">
                                          <p:val>
                                            <p:strVal val="ppt_y+.1"/>
                                          </p:val>
                                        </p:tav>
                                      </p:tavLst>
                                    </p:anim>
                                    <p:set>
                                      <p:cBhvr>
                                        <p:cTn id="29" dur="1" fill="hold">
                                          <p:stCondLst>
                                            <p:cond delay="999"/>
                                          </p:stCondLst>
                                        </p:cTn>
                                        <p:tgtEl>
                                          <p:spTgt spid="26"/>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27"/>
                                        </p:tgtEl>
                                      </p:cBhvr>
                                    </p:animEffect>
                                    <p:anim calcmode="lin" valueType="num">
                                      <p:cBhvr>
                                        <p:cTn id="32" dur="1000"/>
                                        <p:tgtEl>
                                          <p:spTgt spid="27"/>
                                        </p:tgtEl>
                                        <p:attrNameLst>
                                          <p:attrName>ppt_x</p:attrName>
                                        </p:attrNameLst>
                                      </p:cBhvr>
                                      <p:tavLst>
                                        <p:tav tm="0">
                                          <p:val>
                                            <p:strVal val="ppt_x"/>
                                          </p:val>
                                        </p:tav>
                                        <p:tav tm="100000">
                                          <p:val>
                                            <p:strVal val="ppt_x"/>
                                          </p:val>
                                        </p:tav>
                                      </p:tavLst>
                                    </p:anim>
                                    <p:anim calcmode="lin" valueType="num">
                                      <p:cBhvr>
                                        <p:cTn id="33" dur="1000"/>
                                        <p:tgtEl>
                                          <p:spTgt spid="27"/>
                                        </p:tgtEl>
                                        <p:attrNameLst>
                                          <p:attrName>ppt_y</p:attrName>
                                        </p:attrNameLst>
                                      </p:cBhvr>
                                      <p:tavLst>
                                        <p:tav tm="0">
                                          <p:val>
                                            <p:strVal val="ppt_y"/>
                                          </p:val>
                                        </p:tav>
                                        <p:tav tm="100000">
                                          <p:val>
                                            <p:strVal val="ppt_y+.1"/>
                                          </p:val>
                                        </p:tav>
                                      </p:tavLst>
                                    </p:anim>
                                    <p:set>
                                      <p:cBhvr>
                                        <p:cTn id="34" dur="1" fill="hold">
                                          <p:stCondLst>
                                            <p:cond delay="999"/>
                                          </p:stCondLst>
                                        </p:cTn>
                                        <p:tgtEl>
                                          <p:spTgt spid="27"/>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28"/>
                                        </p:tgtEl>
                                      </p:cBhvr>
                                    </p:animEffect>
                                    <p:anim calcmode="lin" valueType="num">
                                      <p:cBhvr>
                                        <p:cTn id="37" dur="1000"/>
                                        <p:tgtEl>
                                          <p:spTgt spid="28"/>
                                        </p:tgtEl>
                                        <p:attrNameLst>
                                          <p:attrName>ppt_x</p:attrName>
                                        </p:attrNameLst>
                                      </p:cBhvr>
                                      <p:tavLst>
                                        <p:tav tm="0">
                                          <p:val>
                                            <p:strVal val="ppt_x"/>
                                          </p:val>
                                        </p:tav>
                                        <p:tav tm="100000">
                                          <p:val>
                                            <p:strVal val="ppt_x"/>
                                          </p:val>
                                        </p:tav>
                                      </p:tavLst>
                                    </p:anim>
                                    <p:anim calcmode="lin" valueType="num">
                                      <p:cBhvr>
                                        <p:cTn id="38" dur="1000"/>
                                        <p:tgtEl>
                                          <p:spTgt spid="28"/>
                                        </p:tgtEl>
                                        <p:attrNameLst>
                                          <p:attrName>ppt_y</p:attrName>
                                        </p:attrNameLst>
                                      </p:cBhvr>
                                      <p:tavLst>
                                        <p:tav tm="0">
                                          <p:val>
                                            <p:strVal val="ppt_y"/>
                                          </p:val>
                                        </p:tav>
                                        <p:tav tm="100000">
                                          <p:val>
                                            <p:strVal val="ppt_y+.1"/>
                                          </p:val>
                                        </p:tav>
                                      </p:tavLst>
                                    </p:anim>
                                    <p:set>
                                      <p:cBhvr>
                                        <p:cTn id="39" dur="1" fill="hold">
                                          <p:stCondLst>
                                            <p:cond delay="999"/>
                                          </p:stCondLst>
                                        </p:cTn>
                                        <p:tgtEl>
                                          <p:spTgt spid="28"/>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29"/>
                                        </p:tgtEl>
                                      </p:cBhvr>
                                    </p:animEffect>
                                    <p:anim calcmode="lin" valueType="num">
                                      <p:cBhvr>
                                        <p:cTn id="42" dur="1000"/>
                                        <p:tgtEl>
                                          <p:spTgt spid="29"/>
                                        </p:tgtEl>
                                        <p:attrNameLst>
                                          <p:attrName>ppt_x</p:attrName>
                                        </p:attrNameLst>
                                      </p:cBhvr>
                                      <p:tavLst>
                                        <p:tav tm="0">
                                          <p:val>
                                            <p:strVal val="ppt_x"/>
                                          </p:val>
                                        </p:tav>
                                        <p:tav tm="100000">
                                          <p:val>
                                            <p:strVal val="ppt_x"/>
                                          </p:val>
                                        </p:tav>
                                      </p:tavLst>
                                    </p:anim>
                                    <p:anim calcmode="lin" valueType="num">
                                      <p:cBhvr>
                                        <p:cTn id="43" dur="1000"/>
                                        <p:tgtEl>
                                          <p:spTgt spid="29"/>
                                        </p:tgtEl>
                                        <p:attrNameLst>
                                          <p:attrName>ppt_y</p:attrName>
                                        </p:attrNameLst>
                                      </p:cBhvr>
                                      <p:tavLst>
                                        <p:tav tm="0">
                                          <p:val>
                                            <p:strVal val="ppt_y"/>
                                          </p:val>
                                        </p:tav>
                                        <p:tav tm="100000">
                                          <p:val>
                                            <p:strVal val="ppt_y+.1"/>
                                          </p:val>
                                        </p:tav>
                                      </p:tavLst>
                                    </p:anim>
                                    <p:set>
                                      <p:cBhvr>
                                        <p:cTn id="44" dur="1" fill="hold">
                                          <p:stCondLst>
                                            <p:cond delay="999"/>
                                          </p:stCondLst>
                                        </p:cTn>
                                        <p:tgtEl>
                                          <p:spTgt spid="29"/>
                                        </p:tgtEl>
                                        <p:attrNameLst>
                                          <p:attrName>style.visibility</p:attrName>
                                        </p:attrNameLst>
                                      </p:cBhvr>
                                      <p:to>
                                        <p:strVal val="hidden"/>
                                      </p:to>
                                    </p:set>
                                  </p:childTnLst>
                                </p:cTn>
                              </p:par>
                              <p:par>
                                <p:cTn id="45" presetID="42" presetClass="exit" presetSubtype="0" fill="hold" grpId="0" nodeType="withEffect">
                                  <p:stCondLst>
                                    <p:cond delay="0"/>
                                  </p:stCondLst>
                                  <p:childTnLst>
                                    <p:animEffect transition="out" filter="fade">
                                      <p:cBhvr>
                                        <p:cTn id="46" dur="1000"/>
                                        <p:tgtEl>
                                          <p:spTgt spid="31"/>
                                        </p:tgtEl>
                                      </p:cBhvr>
                                    </p:animEffect>
                                    <p:anim calcmode="lin" valueType="num">
                                      <p:cBhvr>
                                        <p:cTn id="47" dur="1000"/>
                                        <p:tgtEl>
                                          <p:spTgt spid="31"/>
                                        </p:tgtEl>
                                        <p:attrNameLst>
                                          <p:attrName>ppt_x</p:attrName>
                                        </p:attrNameLst>
                                      </p:cBhvr>
                                      <p:tavLst>
                                        <p:tav tm="0">
                                          <p:val>
                                            <p:strVal val="ppt_x"/>
                                          </p:val>
                                        </p:tav>
                                        <p:tav tm="100000">
                                          <p:val>
                                            <p:strVal val="ppt_x"/>
                                          </p:val>
                                        </p:tav>
                                      </p:tavLst>
                                    </p:anim>
                                    <p:anim calcmode="lin" valueType="num">
                                      <p:cBhvr>
                                        <p:cTn id="48" dur="1000"/>
                                        <p:tgtEl>
                                          <p:spTgt spid="31"/>
                                        </p:tgtEl>
                                        <p:attrNameLst>
                                          <p:attrName>ppt_y</p:attrName>
                                        </p:attrNameLst>
                                      </p:cBhvr>
                                      <p:tavLst>
                                        <p:tav tm="0">
                                          <p:val>
                                            <p:strVal val="ppt_y"/>
                                          </p:val>
                                        </p:tav>
                                        <p:tav tm="100000">
                                          <p:val>
                                            <p:strVal val="ppt_y+.1"/>
                                          </p:val>
                                        </p:tav>
                                      </p:tavLst>
                                    </p:anim>
                                    <p:set>
                                      <p:cBhvr>
                                        <p:cTn id="49" dur="1" fill="hold">
                                          <p:stCondLst>
                                            <p:cond delay="999"/>
                                          </p:stCondLst>
                                        </p:cTn>
                                        <p:tgtEl>
                                          <p:spTgt spid="31"/>
                                        </p:tgtEl>
                                        <p:attrNameLst>
                                          <p:attrName>style.visibility</p:attrName>
                                        </p:attrNameLst>
                                      </p:cBhvr>
                                      <p:to>
                                        <p:strVal val="hidden"/>
                                      </p:to>
                                    </p:set>
                                  </p:childTnLst>
                                </p:cTn>
                              </p:par>
                              <p:par>
                                <p:cTn id="50" presetID="42" presetClass="exit" presetSubtype="0" fill="hold" nodeType="withEffect">
                                  <p:stCondLst>
                                    <p:cond delay="0"/>
                                  </p:stCondLst>
                                  <p:childTnLst>
                                    <p:animEffect transition="out" filter="fade">
                                      <p:cBhvr>
                                        <p:cTn id="51" dur="1000"/>
                                        <p:tgtEl>
                                          <p:spTgt spid="33"/>
                                        </p:tgtEl>
                                      </p:cBhvr>
                                    </p:animEffect>
                                    <p:anim calcmode="lin" valueType="num">
                                      <p:cBhvr>
                                        <p:cTn id="52" dur="1000"/>
                                        <p:tgtEl>
                                          <p:spTgt spid="33"/>
                                        </p:tgtEl>
                                        <p:attrNameLst>
                                          <p:attrName>ppt_x</p:attrName>
                                        </p:attrNameLst>
                                      </p:cBhvr>
                                      <p:tavLst>
                                        <p:tav tm="0">
                                          <p:val>
                                            <p:strVal val="ppt_x"/>
                                          </p:val>
                                        </p:tav>
                                        <p:tav tm="100000">
                                          <p:val>
                                            <p:strVal val="ppt_x"/>
                                          </p:val>
                                        </p:tav>
                                      </p:tavLst>
                                    </p:anim>
                                    <p:anim calcmode="lin" valueType="num">
                                      <p:cBhvr>
                                        <p:cTn id="53" dur="1000"/>
                                        <p:tgtEl>
                                          <p:spTgt spid="33"/>
                                        </p:tgtEl>
                                        <p:attrNameLst>
                                          <p:attrName>ppt_y</p:attrName>
                                        </p:attrNameLst>
                                      </p:cBhvr>
                                      <p:tavLst>
                                        <p:tav tm="0">
                                          <p:val>
                                            <p:strVal val="ppt_y"/>
                                          </p:val>
                                        </p:tav>
                                        <p:tav tm="100000">
                                          <p:val>
                                            <p:strVal val="ppt_y+.1"/>
                                          </p:val>
                                        </p:tav>
                                      </p:tavLst>
                                    </p:anim>
                                    <p:set>
                                      <p:cBhvr>
                                        <p:cTn id="54" dur="1" fill="hold">
                                          <p:stCondLst>
                                            <p:cond delay="999"/>
                                          </p:stCondLst>
                                        </p:cTn>
                                        <p:tgtEl>
                                          <p:spTgt spid="33"/>
                                        </p:tgtEl>
                                        <p:attrNameLst>
                                          <p:attrName>style.visibility</p:attrName>
                                        </p:attrNameLst>
                                      </p:cBhvr>
                                      <p:to>
                                        <p:strVal val="hidden"/>
                                      </p:to>
                                    </p:set>
                                  </p:childTnLst>
                                </p:cTn>
                              </p:par>
                              <p:par>
                                <p:cTn id="55" presetID="42" presetClass="exit" presetSubtype="0" fill="hold" grpId="0" nodeType="withEffect">
                                  <p:stCondLst>
                                    <p:cond delay="0"/>
                                  </p:stCondLst>
                                  <p:childTnLst>
                                    <p:animEffect transition="out" filter="fade">
                                      <p:cBhvr>
                                        <p:cTn id="56" dur="1000"/>
                                        <p:tgtEl>
                                          <p:spTgt spid="14336"/>
                                        </p:tgtEl>
                                      </p:cBhvr>
                                    </p:animEffect>
                                    <p:anim calcmode="lin" valueType="num">
                                      <p:cBhvr>
                                        <p:cTn id="57" dur="1000"/>
                                        <p:tgtEl>
                                          <p:spTgt spid="14336"/>
                                        </p:tgtEl>
                                        <p:attrNameLst>
                                          <p:attrName>ppt_x</p:attrName>
                                        </p:attrNameLst>
                                      </p:cBhvr>
                                      <p:tavLst>
                                        <p:tav tm="0">
                                          <p:val>
                                            <p:strVal val="ppt_x"/>
                                          </p:val>
                                        </p:tav>
                                        <p:tav tm="100000">
                                          <p:val>
                                            <p:strVal val="ppt_x"/>
                                          </p:val>
                                        </p:tav>
                                      </p:tavLst>
                                    </p:anim>
                                    <p:anim calcmode="lin" valueType="num">
                                      <p:cBhvr>
                                        <p:cTn id="58" dur="1000"/>
                                        <p:tgtEl>
                                          <p:spTgt spid="14336"/>
                                        </p:tgtEl>
                                        <p:attrNameLst>
                                          <p:attrName>ppt_y</p:attrName>
                                        </p:attrNameLst>
                                      </p:cBhvr>
                                      <p:tavLst>
                                        <p:tav tm="0">
                                          <p:val>
                                            <p:strVal val="ppt_y"/>
                                          </p:val>
                                        </p:tav>
                                        <p:tav tm="100000">
                                          <p:val>
                                            <p:strVal val="ppt_y+.1"/>
                                          </p:val>
                                        </p:tav>
                                      </p:tavLst>
                                    </p:anim>
                                    <p:set>
                                      <p:cBhvr>
                                        <p:cTn id="59" dur="1" fill="hold">
                                          <p:stCondLst>
                                            <p:cond delay="999"/>
                                          </p:stCondLst>
                                        </p:cTn>
                                        <p:tgtEl>
                                          <p:spTgt spid="14336"/>
                                        </p:tgtEl>
                                        <p:attrNameLst>
                                          <p:attrName>style.visibility</p:attrName>
                                        </p:attrNameLst>
                                      </p:cBhvr>
                                      <p:to>
                                        <p:strVal val="hidden"/>
                                      </p:to>
                                    </p:set>
                                  </p:childTnLst>
                                </p:cTn>
                              </p:par>
                              <p:par>
                                <p:cTn id="60" presetID="42" presetClass="exit" presetSubtype="0" fill="hold" grpId="0" nodeType="withEffect">
                                  <p:stCondLst>
                                    <p:cond delay="0"/>
                                  </p:stCondLst>
                                  <p:childTnLst>
                                    <p:animEffect transition="out" filter="fade">
                                      <p:cBhvr>
                                        <p:cTn id="61" dur="1000"/>
                                        <p:tgtEl>
                                          <p:spTgt spid="10"/>
                                        </p:tgtEl>
                                      </p:cBhvr>
                                    </p:animEffect>
                                    <p:anim calcmode="lin" valueType="num">
                                      <p:cBhvr>
                                        <p:cTn id="62" dur="1000"/>
                                        <p:tgtEl>
                                          <p:spTgt spid="10"/>
                                        </p:tgtEl>
                                        <p:attrNameLst>
                                          <p:attrName>ppt_x</p:attrName>
                                        </p:attrNameLst>
                                      </p:cBhvr>
                                      <p:tavLst>
                                        <p:tav tm="0">
                                          <p:val>
                                            <p:strVal val="ppt_x"/>
                                          </p:val>
                                        </p:tav>
                                        <p:tav tm="100000">
                                          <p:val>
                                            <p:strVal val="ppt_x"/>
                                          </p:val>
                                        </p:tav>
                                      </p:tavLst>
                                    </p:anim>
                                    <p:anim calcmode="lin" valueType="num">
                                      <p:cBhvr>
                                        <p:cTn id="63" dur="1000"/>
                                        <p:tgtEl>
                                          <p:spTgt spid="10"/>
                                        </p:tgtEl>
                                        <p:attrNameLst>
                                          <p:attrName>ppt_y</p:attrName>
                                        </p:attrNameLst>
                                      </p:cBhvr>
                                      <p:tavLst>
                                        <p:tav tm="0">
                                          <p:val>
                                            <p:strVal val="ppt_y"/>
                                          </p:val>
                                        </p:tav>
                                        <p:tav tm="100000">
                                          <p:val>
                                            <p:strVal val="ppt_y+.1"/>
                                          </p:val>
                                        </p:tav>
                                      </p:tavLst>
                                    </p:anim>
                                    <p:set>
                                      <p:cBhvr>
                                        <p:cTn id="64" dur="1" fill="hold">
                                          <p:stCondLst>
                                            <p:cond delay="999"/>
                                          </p:stCondLst>
                                        </p:cTn>
                                        <p:tgtEl>
                                          <p:spTgt spid="10"/>
                                        </p:tgtEl>
                                        <p:attrNameLst>
                                          <p:attrName>style.visibility</p:attrName>
                                        </p:attrNameLst>
                                      </p:cBhvr>
                                      <p:to>
                                        <p:strVal val="hidden"/>
                                      </p:to>
                                    </p:set>
                                  </p:childTnLst>
                                </p:cTn>
                              </p:par>
                              <p:par>
                                <p:cTn id="65" presetID="42" presetClass="exit" presetSubtype="0" fill="hold" grpId="0" nodeType="withEffect">
                                  <p:stCondLst>
                                    <p:cond delay="0"/>
                                  </p:stCondLst>
                                  <p:childTnLst>
                                    <p:animEffect transition="out" filter="fade">
                                      <p:cBhvr>
                                        <p:cTn id="66" dur="1000"/>
                                        <p:tgtEl>
                                          <p:spTgt spid="12"/>
                                        </p:tgtEl>
                                      </p:cBhvr>
                                    </p:animEffect>
                                    <p:anim calcmode="lin" valueType="num">
                                      <p:cBhvr>
                                        <p:cTn id="67" dur="1000"/>
                                        <p:tgtEl>
                                          <p:spTgt spid="12"/>
                                        </p:tgtEl>
                                        <p:attrNameLst>
                                          <p:attrName>ppt_x</p:attrName>
                                        </p:attrNameLst>
                                      </p:cBhvr>
                                      <p:tavLst>
                                        <p:tav tm="0">
                                          <p:val>
                                            <p:strVal val="ppt_x"/>
                                          </p:val>
                                        </p:tav>
                                        <p:tav tm="100000">
                                          <p:val>
                                            <p:strVal val="ppt_x"/>
                                          </p:val>
                                        </p:tav>
                                      </p:tavLst>
                                    </p:anim>
                                    <p:anim calcmode="lin" valueType="num">
                                      <p:cBhvr>
                                        <p:cTn id="68" dur="1000"/>
                                        <p:tgtEl>
                                          <p:spTgt spid="12"/>
                                        </p:tgtEl>
                                        <p:attrNameLst>
                                          <p:attrName>ppt_y</p:attrName>
                                        </p:attrNameLst>
                                      </p:cBhvr>
                                      <p:tavLst>
                                        <p:tav tm="0">
                                          <p:val>
                                            <p:strVal val="ppt_y"/>
                                          </p:val>
                                        </p:tav>
                                        <p:tav tm="100000">
                                          <p:val>
                                            <p:strVal val="ppt_y+.1"/>
                                          </p:val>
                                        </p:tav>
                                      </p:tavLst>
                                    </p:anim>
                                    <p:set>
                                      <p:cBhvr>
                                        <p:cTn id="69" dur="1" fill="hold">
                                          <p:stCondLst>
                                            <p:cond delay="999"/>
                                          </p:stCondLst>
                                        </p:cTn>
                                        <p:tgtEl>
                                          <p:spTgt spid="12"/>
                                        </p:tgtEl>
                                        <p:attrNameLst>
                                          <p:attrName>style.visibility</p:attrName>
                                        </p:attrNameLst>
                                      </p:cBhvr>
                                      <p:to>
                                        <p:strVal val="hidden"/>
                                      </p:to>
                                    </p:set>
                                  </p:childTnLst>
                                </p:cTn>
                              </p:par>
                              <p:par>
                                <p:cTn id="70" presetID="42" presetClass="exit" presetSubtype="0" fill="hold" grpId="0" nodeType="withEffect">
                                  <p:stCondLst>
                                    <p:cond delay="0"/>
                                  </p:stCondLst>
                                  <p:childTnLst>
                                    <p:animEffect transition="out" filter="fade">
                                      <p:cBhvr>
                                        <p:cTn id="71" dur="1000"/>
                                        <p:tgtEl>
                                          <p:spTgt spid="11"/>
                                        </p:tgtEl>
                                      </p:cBhvr>
                                    </p:animEffect>
                                    <p:anim calcmode="lin" valueType="num">
                                      <p:cBhvr>
                                        <p:cTn id="72" dur="1000"/>
                                        <p:tgtEl>
                                          <p:spTgt spid="11"/>
                                        </p:tgtEl>
                                        <p:attrNameLst>
                                          <p:attrName>ppt_x</p:attrName>
                                        </p:attrNameLst>
                                      </p:cBhvr>
                                      <p:tavLst>
                                        <p:tav tm="0">
                                          <p:val>
                                            <p:strVal val="ppt_x"/>
                                          </p:val>
                                        </p:tav>
                                        <p:tav tm="100000">
                                          <p:val>
                                            <p:strVal val="ppt_x"/>
                                          </p:val>
                                        </p:tav>
                                      </p:tavLst>
                                    </p:anim>
                                    <p:anim calcmode="lin" valueType="num">
                                      <p:cBhvr>
                                        <p:cTn id="73" dur="1000"/>
                                        <p:tgtEl>
                                          <p:spTgt spid="11"/>
                                        </p:tgtEl>
                                        <p:attrNameLst>
                                          <p:attrName>ppt_y</p:attrName>
                                        </p:attrNameLst>
                                      </p:cBhvr>
                                      <p:tavLst>
                                        <p:tav tm="0">
                                          <p:val>
                                            <p:strVal val="ppt_y"/>
                                          </p:val>
                                        </p:tav>
                                        <p:tav tm="100000">
                                          <p:val>
                                            <p:strVal val="ppt_y+.1"/>
                                          </p:val>
                                        </p:tav>
                                      </p:tavLst>
                                    </p:anim>
                                    <p:set>
                                      <p:cBhvr>
                                        <p:cTn id="74" dur="1" fill="hold">
                                          <p:stCondLst>
                                            <p:cond delay="999"/>
                                          </p:stCondLst>
                                        </p:cTn>
                                        <p:tgtEl>
                                          <p:spTgt spid="1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par>
                                <p:cTn id="82" presetID="53" presetClass="entr" presetSubtype="16"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22" grpId="0"/>
      <p:bldP spid="25" grpId="0"/>
      <p:bldP spid="26" grpId="0"/>
      <p:bldP spid="27" grpId="0"/>
      <p:bldP spid="28" grpId="0"/>
      <p:bldP spid="29" grpId="0" animBg="1"/>
      <p:bldP spid="31" grpId="0"/>
      <p:bldP spid="14336"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DACF59E-AC13-4005-83E5-BBA359AC2583}"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18</a:t>
            </a:fld>
            <a:endParaRPr lang="es-EC"/>
          </a:p>
        </p:txBody>
      </p:sp>
      <p:sp>
        <p:nvSpPr>
          <p:cNvPr id="19" name="6 Título"/>
          <p:cNvSpPr>
            <a:spLocks noGrp="1"/>
          </p:cNvSpPr>
          <p:nvPr>
            <p:ph type="title"/>
          </p:nvPr>
        </p:nvSpPr>
        <p:spPr>
          <a:xfrm>
            <a:off x="457200" y="-13394"/>
            <a:ext cx="8229600" cy="706090"/>
          </a:xfrm>
        </p:spPr>
        <p:txBody>
          <a:bodyPr/>
          <a:lstStyle/>
          <a:p>
            <a:r>
              <a:rPr lang="es-EC" dirty="0" smtClean="0"/>
              <a:t>Unidades consumidoras</a:t>
            </a:r>
            <a:endParaRPr lang="es-EC" dirty="0"/>
          </a:p>
        </p:txBody>
      </p:sp>
      <p:pic>
        <p:nvPicPr>
          <p:cNvPr id="20" name="19 Imagen" descr="D:\DCIM\100CASIO\CIMG247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28" y="803937"/>
            <a:ext cx="2880320" cy="2304256"/>
          </a:xfrm>
          <a:prstGeom prst="rect">
            <a:avLst/>
          </a:prstGeom>
          <a:noFill/>
          <a:ln>
            <a:noFill/>
          </a:ln>
        </p:spPr>
      </p:pic>
      <p:pic>
        <p:nvPicPr>
          <p:cNvPr id="21" name="20 Imagen" descr="D:\DCIM\100CASIO\CIMG2476.JPG"/>
          <p:cNvPicPr/>
          <p:nvPr/>
        </p:nvPicPr>
        <p:blipFill rotWithShape="1">
          <a:blip r:embed="rId4" cstate="print">
            <a:extLst>
              <a:ext uri="{28A0092B-C50C-407E-A947-70E740481C1C}">
                <a14:useLocalDpi xmlns:a14="http://schemas.microsoft.com/office/drawing/2010/main" val="0"/>
              </a:ext>
            </a:extLst>
          </a:blip>
          <a:srcRect l="8007"/>
          <a:stretch/>
        </p:blipFill>
        <p:spPr bwMode="auto">
          <a:xfrm>
            <a:off x="3273694" y="839985"/>
            <a:ext cx="2830194" cy="2210154"/>
          </a:xfrm>
          <a:prstGeom prst="rect">
            <a:avLst/>
          </a:prstGeom>
          <a:noFill/>
          <a:ln>
            <a:noFill/>
          </a:ln>
        </p:spPr>
      </p:pic>
      <p:pic>
        <p:nvPicPr>
          <p:cNvPr id="22" name="21 Imagen" descr="F:\TOSHIBA@PAME\#PIC\2012-01\2401201213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328" y="3252208"/>
            <a:ext cx="2680320" cy="2016223"/>
          </a:xfrm>
          <a:prstGeom prst="rect">
            <a:avLst/>
          </a:prstGeom>
          <a:noFill/>
          <a:ln>
            <a:noFill/>
          </a:ln>
        </p:spPr>
      </p:pic>
      <p:pic>
        <p:nvPicPr>
          <p:cNvPr id="24" name="23 Imagen" descr="C:\Users\pubidia\AppData\Local\Microsoft\Windows\Temporary Internet Files\Content.Outlook\FN3IMRG2\2012-04-13 12 27 02.jpg"/>
          <p:cNvPicPr/>
          <p:nvPr/>
        </p:nvPicPr>
        <p:blipFill>
          <a:blip r:embed="rId6">
            <a:extLst>
              <a:ext uri="{28A0092B-C50C-407E-A947-70E740481C1C}">
                <a14:useLocalDpi xmlns:a14="http://schemas.microsoft.com/office/drawing/2010/main" val="0"/>
              </a:ext>
            </a:extLst>
          </a:blip>
          <a:srcRect/>
          <a:stretch>
            <a:fillRect/>
          </a:stretch>
        </p:blipFill>
        <p:spPr bwMode="auto">
          <a:xfrm>
            <a:off x="2935536" y="3291441"/>
            <a:ext cx="2668062" cy="1932100"/>
          </a:xfrm>
          <a:prstGeom prst="rect">
            <a:avLst/>
          </a:prstGeom>
          <a:noFill/>
          <a:ln>
            <a:noFill/>
          </a:ln>
        </p:spPr>
      </p:pic>
      <p:pic>
        <p:nvPicPr>
          <p:cNvPr id="25" name="24 Imagen" descr="F:\TOSHIBA@PAME\#PIC\2012-01\21012012111.jpg"/>
          <p:cNvPicPr/>
          <p:nvPr/>
        </p:nvPicPr>
        <p:blipFill rotWithShape="1">
          <a:blip r:embed="rId7" cstate="print">
            <a:extLst>
              <a:ext uri="{28A0092B-C50C-407E-A947-70E740481C1C}">
                <a14:useLocalDpi xmlns:a14="http://schemas.microsoft.com/office/drawing/2010/main" val="0"/>
              </a:ext>
            </a:extLst>
          </a:blip>
          <a:srcRect l="4856" r="5816"/>
          <a:stretch/>
        </p:blipFill>
        <p:spPr bwMode="auto">
          <a:xfrm>
            <a:off x="6319912" y="872066"/>
            <a:ext cx="2628900" cy="2216173"/>
          </a:xfrm>
          <a:prstGeom prst="rect">
            <a:avLst/>
          </a:prstGeom>
          <a:noFill/>
          <a:ln>
            <a:noFill/>
          </a:ln>
        </p:spPr>
      </p:pic>
      <p:pic>
        <p:nvPicPr>
          <p:cNvPr id="26" name="25 Imagen" descr="F:\TOSHIBA@PAME\#PIC\2012-03\0103201218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3848" y="3316717"/>
            <a:ext cx="3086100" cy="2376810"/>
          </a:xfrm>
          <a:prstGeom prst="rect">
            <a:avLst/>
          </a:prstGeom>
          <a:noFill/>
          <a:ln>
            <a:noFill/>
          </a:ln>
        </p:spPr>
      </p:pic>
    </p:spTree>
    <p:extLst>
      <p:ext uri="{BB962C8B-B14F-4D97-AF65-F5344CB8AC3E}">
        <p14:creationId xmlns:p14="http://schemas.microsoft.com/office/powerpoint/2010/main" val="836581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D90BBBB9-F63C-4AAF-9448-13781E9AC6BD}"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dirty="0"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19</a:t>
            </a:fld>
            <a:endParaRPr lang="es-EC"/>
          </a:p>
        </p:txBody>
      </p:sp>
      <p:sp>
        <p:nvSpPr>
          <p:cNvPr id="8" name="6 Título"/>
          <p:cNvSpPr>
            <a:spLocks noGrp="1"/>
          </p:cNvSpPr>
          <p:nvPr>
            <p:ph type="title"/>
          </p:nvPr>
        </p:nvSpPr>
        <p:spPr>
          <a:xfrm>
            <a:off x="457200" y="-13394"/>
            <a:ext cx="8229600" cy="706090"/>
          </a:xfrm>
        </p:spPr>
        <p:txBody>
          <a:bodyPr/>
          <a:lstStyle/>
          <a:p>
            <a:r>
              <a:rPr lang="es-EC" dirty="0" smtClean="0"/>
              <a:t>Cálculo de la necesidad de aire</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2591100928"/>
              </p:ext>
            </p:extLst>
          </p:nvPr>
        </p:nvGraphicFramePr>
        <p:xfrm>
          <a:off x="179512" y="1321222"/>
          <a:ext cx="3893820" cy="2560320"/>
        </p:xfrm>
        <a:graphic>
          <a:graphicData uri="http://schemas.openxmlformats.org/drawingml/2006/table">
            <a:tbl>
              <a:tblPr firstRow="1" firstCol="1" bandRow="1">
                <a:tableStyleId>{5C22544A-7EE6-4342-B048-85BDC9FD1C3A}</a:tableStyleId>
              </a:tblPr>
              <a:tblGrid>
                <a:gridCol w="3147060"/>
                <a:gridCol w="746760"/>
              </a:tblGrid>
              <a:tr h="182880">
                <a:tc rowSpan="2">
                  <a:txBody>
                    <a:bodyPr/>
                    <a:lstStyle/>
                    <a:p>
                      <a:pPr algn="ctr">
                        <a:spcAft>
                          <a:spcPts val="0"/>
                        </a:spcAft>
                      </a:pPr>
                      <a:r>
                        <a:rPr lang="es-EC" sz="1200" dirty="0">
                          <a:effectLst/>
                        </a:rPr>
                        <a:t> </a:t>
                      </a:r>
                      <a:endParaRPr lang="es-EC" sz="1400" dirty="0">
                        <a:effectLst/>
                      </a:endParaRPr>
                    </a:p>
                    <a:p>
                      <a:pPr algn="ctr">
                        <a:spcAft>
                          <a:spcPts val="0"/>
                        </a:spcAft>
                      </a:pPr>
                      <a:r>
                        <a:rPr lang="es-EC" sz="1200" dirty="0">
                          <a:effectLst/>
                        </a:rPr>
                        <a:t>Descripción maquinaria</a:t>
                      </a:r>
                      <a:endParaRPr lang="es-EC" sz="1400" dirty="0">
                        <a:effectLst/>
                        <a:latin typeface="Times New Roman"/>
                        <a:ea typeface="Times New Roman"/>
                      </a:endParaRPr>
                    </a:p>
                  </a:txBody>
                  <a:tcPr marL="68580" marR="68580" marT="0" marB="0"/>
                </a:tc>
                <a:tc>
                  <a:txBody>
                    <a:bodyPr/>
                    <a:lstStyle/>
                    <a:p>
                      <a:pPr algn="ctr">
                        <a:spcAft>
                          <a:spcPts val="0"/>
                        </a:spcAft>
                      </a:pPr>
                      <a:r>
                        <a:rPr lang="es-EC" sz="1200">
                          <a:effectLst/>
                        </a:rPr>
                        <a:t>P. de trabajo</a:t>
                      </a:r>
                      <a:endParaRPr lang="es-EC" sz="1400">
                        <a:effectLst/>
                        <a:latin typeface="Times New Roman"/>
                        <a:ea typeface="Times New Roman"/>
                      </a:endParaRPr>
                    </a:p>
                  </a:txBody>
                  <a:tcPr marL="68580" marR="68580" marT="0" marB="0"/>
                </a:tc>
              </a:tr>
              <a:tr h="175260">
                <a:tc vMerge="1">
                  <a:txBody>
                    <a:bodyPr/>
                    <a:lstStyle/>
                    <a:p>
                      <a:endParaRPr lang="es-EC"/>
                    </a:p>
                  </a:txBody>
                  <a:tcPr/>
                </a:tc>
                <a:tc>
                  <a:txBody>
                    <a:bodyPr/>
                    <a:lstStyle/>
                    <a:p>
                      <a:pPr algn="ctr">
                        <a:spcAft>
                          <a:spcPts val="0"/>
                        </a:spcAft>
                      </a:pPr>
                      <a:r>
                        <a:rPr lang="es-EC" sz="1200">
                          <a:effectLst/>
                        </a:rPr>
                        <a:t>bar</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a:solidFill>
                            <a:schemeClr val="tx1"/>
                          </a:solidFill>
                          <a:effectLst/>
                        </a:rPr>
                        <a:t>Cortadora: pistón para cuchilla </a:t>
                      </a:r>
                      <a:endParaRPr lang="es-EC" sz="140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6</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a:solidFill>
                            <a:schemeClr val="tx1"/>
                          </a:solidFill>
                          <a:effectLst/>
                        </a:rPr>
                        <a:t>Cortadora: pistón desplaza rollos </a:t>
                      </a:r>
                      <a:endParaRPr lang="es-EC" sz="140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6</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a:solidFill>
                            <a:schemeClr val="tx1"/>
                          </a:solidFill>
                          <a:effectLst/>
                        </a:rPr>
                        <a:t>Cortadora: actuadores fuelle</a:t>
                      </a:r>
                      <a:endParaRPr lang="es-EC" sz="140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6</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dirty="0">
                          <a:solidFill>
                            <a:schemeClr val="tx1"/>
                          </a:solidFill>
                          <a:effectLst/>
                        </a:rPr>
                        <a:t>Expulsador de rollos enrolladora</a:t>
                      </a:r>
                      <a:endParaRPr lang="es-EC" sz="1400" dirty="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6</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a:solidFill>
                            <a:schemeClr val="tx1"/>
                          </a:solidFill>
                          <a:effectLst/>
                        </a:rPr>
                        <a:t>Inyectora de poliuretano</a:t>
                      </a:r>
                      <a:endParaRPr lang="es-EC" sz="140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6</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a:solidFill>
                            <a:schemeClr val="tx1"/>
                          </a:solidFill>
                          <a:effectLst/>
                        </a:rPr>
                        <a:t>Cilindros verticales de prensa</a:t>
                      </a:r>
                      <a:endParaRPr lang="es-EC" sz="140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6</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a:solidFill>
                            <a:schemeClr val="tx1"/>
                          </a:solidFill>
                          <a:effectLst/>
                        </a:rPr>
                        <a:t>Sujetadores de prensa</a:t>
                      </a:r>
                      <a:endParaRPr lang="es-EC" sz="140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6</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a:solidFill>
                            <a:schemeClr val="tx1"/>
                          </a:solidFill>
                          <a:effectLst/>
                        </a:rPr>
                        <a:t>Cortadora de fleje 1</a:t>
                      </a:r>
                      <a:endParaRPr lang="es-EC" sz="140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4,5</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a:solidFill>
                            <a:schemeClr val="tx1"/>
                          </a:solidFill>
                          <a:effectLst/>
                        </a:rPr>
                        <a:t>Cortadora de fleje 2</a:t>
                      </a:r>
                      <a:endParaRPr lang="es-EC" sz="140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4,5</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dirty="0">
                          <a:solidFill>
                            <a:schemeClr val="tx1"/>
                          </a:solidFill>
                          <a:effectLst/>
                        </a:rPr>
                        <a:t>Bomba de diafragma </a:t>
                      </a:r>
                      <a:r>
                        <a:rPr lang="es-EC" sz="1200" dirty="0" err="1">
                          <a:solidFill>
                            <a:schemeClr val="tx1"/>
                          </a:solidFill>
                          <a:effectLst/>
                        </a:rPr>
                        <a:t>Isocianato</a:t>
                      </a:r>
                      <a:endParaRPr lang="es-EC" sz="1400" dirty="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a:effectLst/>
                        </a:rPr>
                        <a:t>6</a:t>
                      </a:r>
                      <a:endParaRPr lang="es-EC" sz="1400">
                        <a:effectLst/>
                        <a:latin typeface="Times New Roman"/>
                        <a:ea typeface="Times New Roman"/>
                      </a:endParaRPr>
                    </a:p>
                  </a:txBody>
                  <a:tcPr marL="68580" marR="68580" marT="0" marB="0"/>
                </a:tc>
              </a:tr>
              <a:tr h="175260">
                <a:tc>
                  <a:txBody>
                    <a:bodyPr/>
                    <a:lstStyle/>
                    <a:p>
                      <a:pPr>
                        <a:spcAft>
                          <a:spcPts val="0"/>
                        </a:spcAft>
                      </a:pPr>
                      <a:r>
                        <a:rPr lang="es-EC" sz="1200" dirty="0">
                          <a:solidFill>
                            <a:schemeClr val="tx1"/>
                          </a:solidFill>
                          <a:effectLst/>
                        </a:rPr>
                        <a:t>Bomba de diafragma </a:t>
                      </a:r>
                      <a:r>
                        <a:rPr lang="es-EC" sz="1200" dirty="0" err="1">
                          <a:solidFill>
                            <a:schemeClr val="tx1"/>
                          </a:solidFill>
                          <a:effectLst/>
                        </a:rPr>
                        <a:t>Poliol</a:t>
                      </a:r>
                      <a:endParaRPr lang="es-EC" sz="1400" dirty="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gn="ctr">
                        <a:spcAft>
                          <a:spcPts val="0"/>
                        </a:spcAft>
                      </a:pPr>
                      <a:r>
                        <a:rPr lang="es-EC" sz="1200" dirty="0">
                          <a:effectLst/>
                        </a:rPr>
                        <a:t>6</a:t>
                      </a:r>
                      <a:endParaRPr lang="es-EC" sz="1400" dirty="0">
                        <a:effectLst/>
                        <a:latin typeface="Times New Roman"/>
                        <a:ea typeface="Times New Roman"/>
                      </a:endParaRPr>
                    </a:p>
                  </a:txBody>
                  <a:tcPr marL="68580" marR="68580" marT="0" marB="0"/>
                </a:tc>
              </a:tr>
            </a:tbl>
          </a:graphicData>
        </a:graphic>
      </p:graphicFrame>
      <p:sp>
        <p:nvSpPr>
          <p:cNvPr id="7" name="6 Título"/>
          <p:cNvSpPr txBox="1">
            <a:spLocks/>
          </p:cNvSpPr>
          <p:nvPr/>
        </p:nvSpPr>
        <p:spPr>
          <a:xfrm>
            <a:off x="179512" y="620688"/>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dirty="0" smtClean="0"/>
              <a:t>Presión</a:t>
            </a:r>
            <a:endParaRPr lang="es-EC" dirty="0"/>
          </a:p>
        </p:txBody>
      </p:sp>
      <p:sp>
        <p:nvSpPr>
          <p:cNvPr id="9" name="6 Título"/>
          <p:cNvSpPr txBox="1">
            <a:spLocks/>
          </p:cNvSpPr>
          <p:nvPr/>
        </p:nvSpPr>
        <p:spPr>
          <a:xfrm>
            <a:off x="4644008" y="663154"/>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dirty="0" smtClean="0"/>
              <a:t>Caudal teórico</a:t>
            </a:r>
            <a:endParaRPr lang="es-EC" dirty="0"/>
          </a:p>
        </p:txBody>
      </p:sp>
      <mc:AlternateContent xmlns:mc="http://schemas.openxmlformats.org/markup-compatibility/2006" xmlns:a14="http://schemas.microsoft.com/office/drawing/2010/main">
        <mc:Choice Requires="a14">
          <p:sp>
            <p:nvSpPr>
              <p:cNvPr id="3" name="2 Rectángulo"/>
              <p:cNvSpPr/>
              <p:nvPr/>
            </p:nvSpPr>
            <p:spPr>
              <a:xfrm>
                <a:off x="5456124" y="1988840"/>
                <a:ext cx="2952988" cy="678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𝑄</m:t>
                      </m:r>
                      <m:r>
                        <a:rPr lang="es-EC" i="1">
                          <a:latin typeface="Cambria Math"/>
                        </a:rPr>
                        <m:t>=</m:t>
                      </m:r>
                      <m:r>
                        <a:rPr lang="es-EC" i="1">
                          <a:latin typeface="Cambria Math"/>
                        </a:rPr>
                        <m:t>𝑙</m:t>
                      </m:r>
                      <m:r>
                        <a:rPr lang="es-EC" i="1">
                          <a:latin typeface="Cambria Math"/>
                        </a:rPr>
                        <m:t>×</m:t>
                      </m:r>
                      <m:r>
                        <a:rPr lang="es-EC" i="1">
                          <a:latin typeface="Cambria Math"/>
                        </a:rPr>
                        <m:t>𝑛</m:t>
                      </m:r>
                      <m:r>
                        <a:rPr lang="es-EC" i="1">
                          <a:latin typeface="Cambria Math"/>
                        </a:rPr>
                        <m:t>×</m:t>
                      </m:r>
                      <m:f>
                        <m:fPr>
                          <m:ctrlPr>
                            <a:rPr lang="es-EC" i="1">
                              <a:latin typeface="Cambria Math"/>
                            </a:rPr>
                          </m:ctrlPr>
                        </m:fPr>
                        <m:num>
                          <m:r>
                            <a:rPr lang="es-EC" i="1">
                              <a:latin typeface="Cambria Math"/>
                            </a:rPr>
                            <m:t>𝜋</m:t>
                          </m:r>
                          <m:r>
                            <a:rPr lang="es-EC" i="1">
                              <a:latin typeface="Cambria Math"/>
                            </a:rPr>
                            <m:t>×</m:t>
                          </m:r>
                          <m:sSup>
                            <m:sSupPr>
                              <m:ctrlPr>
                                <a:rPr lang="es-EC" i="1">
                                  <a:latin typeface="Cambria Math"/>
                                </a:rPr>
                              </m:ctrlPr>
                            </m:sSupPr>
                            <m:e>
                              <m:r>
                                <a:rPr lang="es-EC" i="1">
                                  <a:latin typeface="Cambria Math"/>
                                </a:rPr>
                                <m:t>𝑑</m:t>
                              </m:r>
                            </m:e>
                            <m:sup>
                              <m:r>
                                <a:rPr lang="es-EC" i="1">
                                  <a:latin typeface="Cambria Math"/>
                                </a:rPr>
                                <m:t>2</m:t>
                              </m:r>
                            </m:sup>
                          </m:sSup>
                        </m:num>
                        <m:den>
                          <m:r>
                            <a:rPr lang="es-EC" i="1">
                              <a:latin typeface="Cambria Math"/>
                            </a:rPr>
                            <m:t>4</m:t>
                          </m:r>
                        </m:den>
                      </m:f>
                      <m:r>
                        <a:rPr lang="es-EC" i="1">
                          <a:latin typeface="Cambria Math"/>
                        </a:rPr>
                        <m:t>×</m:t>
                      </m:r>
                      <m:r>
                        <a:rPr lang="es-EC" i="1">
                          <a:latin typeface="Cambria Math"/>
                        </a:rPr>
                        <m:t>𝑎</m:t>
                      </m:r>
                      <m:r>
                        <a:rPr lang="es-EC" i="1">
                          <a:latin typeface="Cambria Math"/>
                        </a:rPr>
                        <m:t>×</m:t>
                      </m:r>
                      <m:r>
                        <a:rPr lang="es-EC" i="1">
                          <a:latin typeface="Cambria Math"/>
                        </a:rPr>
                        <m:t>𝑟𝑐</m:t>
                      </m:r>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5456124" y="1988840"/>
                <a:ext cx="2952988" cy="678199"/>
              </a:xfrm>
              <a:prstGeom prst="rect">
                <a:avLst/>
              </a:prstGeom>
              <a:blipFill rotWithShape="1">
                <a:blip r:embed="rId3"/>
                <a:stretch>
                  <a:fillRect/>
                </a:stretch>
              </a:blipFill>
            </p:spPr>
            <p:txBody>
              <a:bodyPr/>
              <a:lstStyle/>
              <a:p>
                <a:r>
                  <a:rPr lang="es-EC">
                    <a:noFill/>
                  </a:rPr>
                  <a:t> </a:t>
                </a:r>
              </a:p>
            </p:txBody>
          </p:sp>
        </mc:Fallback>
      </mc:AlternateContent>
      <p:sp>
        <p:nvSpPr>
          <p:cNvPr id="10" name="9 CuadroTexto"/>
          <p:cNvSpPr txBox="1"/>
          <p:nvPr/>
        </p:nvSpPr>
        <p:spPr>
          <a:xfrm>
            <a:off x="4644008" y="1628800"/>
            <a:ext cx="1946559" cy="369332"/>
          </a:xfrm>
          <a:prstGeom prst="rect">
            <a:avLst/>
          </a:prstGeom>
          <a:noFill/>
        </p:spPr>
        <p:txBody>
          <a:bodyPr wrap="none" rtlCol="0">
            <a:spAutoFit/>
          </a:bodyPr>
          <a:lstStyle/>
          <a:p>
            <a:r>
              <a:rPr lang="es-EC" dirty="0" smtClean="0"/>
              <a:t>Actuadores pistón:</a:t>
            </a:r>
            <a:endParaRPr lang="es-EC" dirty="0"/>
          </a:p>
        </p:txBody>
      </p:sp>
      <p:sp>
        <p:nvSpPr>
          <p:cNvPr id="14" name="13 Rectángulo"/>
          <p:cNvSpPr/>
          <p:nvPr/>
        </p:nvSpPr>
        <p:spPr>
          <a:xfrm>
            <a:off x="4932040" y="2647175"/>
            <a:ext cx="4572000" cy="1477328"/>
          </a:xfrm>
          <a:prstGeom prst="rect">
            <a:avLst/>
          </a:prstGeom>
        </p:spPr>
        <p:txBody>
          <a:bodyPr>
            <a:spAutoFit/>
          </a:bodyPr>
          <a:lstStyle/>
          <a:p>
            <a:r>
              <a:rPr lang="es-EC" dirty="0"/>
              <a:t>l= carrera del cilindro</a:t>
            </a:r>
          </a:p>
          <a:p>
            <a:r>
              <a:rPr lang="es-EC" dirty="0"/>
              <a:t>n= número de ciclos por minuto</a:t>
            </a:r>
          </a:p>
          <a:p>
            <a:r>
              <a:rPr lang="es-EC" dirty="0"/>
              <a:t>d= diámetro del cilindro</a:t>
            </a:r>
          </a:p>
          <a:p>
            <a:r>
              <a:rPr lang="es-EC" dirty="0"/>
              <a:t>a= número de carreras</a:t>
            </a:r>
          </a:p>
          <a:p>
            <a:r>
              <a:rPr lang="es-EC" dirty="0"/>
              <a:t>r= relación de compresión</a:t>
            </a:r>
          </a:p>
        </p:txBody>
      </p:sp>
      <p:sp>
        <p:nvSpPr>
          <p:cNvPr id="15" name="14 Rectángulo"/>
          <p:cNvSpPr/>
          <p:nvPr/>
        </p:nvSpPr>
        <p:spPr>
          <a:xfrm>
            <a:off x="179512" y="4293096"/>
            <a:ext cx="3910173" cy="369332"/>
          </a:xfrm>
          <a:prstGeom prst="rect">
            <a:avLst/>
          </a:prstGeom>
        </p:spPr>
        <p:txBody>
          <a:bodyPr wrap="none">
            <a:spAutoFit/>
          </a:bodyPr>
          <a:lstStyle/>
          <a:p>
            <a:r>
              <a:rPr lang="es-EC" i="1" dirty="0"/>
              <a:t>Ejemplo de cálculo</a:t>
            </a:r>
            <a:r>
              <a:rPr lang="es-EC" i="1" dirty="0" smtClean="0"/>
              <a:t>: Expulsador de rollos</a:t>
            </a:r>
            <a:endParaRPr lang="es-EC" dirty="0"/>
          </a:p>
        </p:txBody>
      </p:sp>
      <p:sp>
        <p:nvSpPr>
          <p:cNvPr id="16" name="15 Rectángulo"/>
          <p:cNvSpPr/>
          <p:nvPr/>
        </p:nvSpPr>
        <p:spPr>
          <a:xfrm>
            <a:off x="179512" y="4662428"/>
            <a:ext cx="4572000" cy="923330"/>
          </a:xfrm>
          <a:prstGeom prst="rect">
            <a:avLst/>
          </a:prstGeom>
        </p:spPr>
        <p:txBody>
          <a:bodyPr>
            <a:spAutoFit/>
          </a:bodyPr>
          <a:lstStyle/>
          <a:p>
            <a:r>
              <a:rPr lang="es-EC" dirty="0"/>
              <a:t>Presión de trabajo: 6 bar</a:t>
            </a:r>
          </a:p>
          <a:p>
            <a:r>
              <a:rPr lang="es-EC" dirty="0"/>
              <a:t>Diámetro: 80 mm</a:t>
            </a:r>
          </a:p>
          <a:p>
            <a:r>
              <a:rPr lang="es-EC" dirty="0"/>
              <a:t>Longitud efectiva: 1100 mm</a:t>
            </a:r>
          </a:p>
        </p:txBody>
      </p:sp>
      <mc:AlternateContent xmlns:mc="http://schemas.openxmlformats.org/markup-compatibility/2006" xmlns:a14="http://schemas.microsoft.com/office/drawing/2010/main">
        <mc:Choice Requires="a14">
          <p:sp>
            <p:nvSpPr>
              <p:cNvPr id="17" name="16 Rectángulo"/>
              <p:cNvSpPr/>
              <p:nvPr/>
            </p:nvSpPr>
            <p:spPr>
              <a:xfrm>
                <a:off x="4186808" y="4293811"/>
                <a:ext cx="4572000" cy="60119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𝑄</m:t>
                      </m:r>
                      <m:r>
                        <a:rPr lang="es-EC" sz="1400" i="1">
                          <a:latin typeface="Cambria Math"/>
                        </a:rPr>
                        <m:t>=1,1 </m:t>
                      </m:r>
                      <m:r>
                        <a:rPr lang="es-EC" sz="1400" i="1">
                          <a:latin typeface="Cambria Math"/>
                        </a:rPr>
                        <m:t>𝑚</m:t>
                      </m:r>
                      <m:r>
                        <a:rPr lang="es-EC" sz="1400" i="1">
                          <a:latin typeface="Cambria Math"/>
                        </a:rPr>
                        <m:t>×2,22 </m:t>
                      </m:r>
                      <m:f>
                        <m:fPr>
                          <m:ctrlPr>
                            <a:rPr lang="es-EC" sz="1400" i="1">
                              <a:latin typeface="Cambria Math"/>
                            </a:rPr>
                          </m:ctrlPr>
                        </m:fPr>
                        <m:num>
                          <m:r>
                            <a:rPr lang="es-EC" sz="1400" i="1">
                              <a:latin typeface="Cambria Math"/>
                            </a:rPr>
                            <m:t>𝑐𝑖𝑐𝑙𝑜𝑠</m:t>
                          </m:r>
                        </m:num>
                        <m:den>
                          <m:r>
                            <a:rPr lang="es-EC" sz="1400" i="1">
                              <a:latin typeface="Cambria Math"/>
                            </a:rPr>
                            <m:t>𝑚𝑖𝑛</m:t>
                          </m:r>
                        </m:den>
                      </m:f>
                      <m:r>
                        <a:rPr lang="es-EC" sz="1400" i="1">
                          <a:latin typeface="Cambria Math"/>
                        </a:rPr>
                        <m:t>×</m:t>
                      </m:r>
                      <m:f>
                        <m:fPr>
                          <m:ctrlPr>
                            <a:rPr lang="es-EC" sz="1400" i="1">
                              <a:latin typeface="Cambria Math"/>
                            </a:rPr>
                          </m:ctrlPr>
                        </m:fPr>
                        <m:num>
                          <m:r>
                            <a:rPr lang="es-EC" sz="1400" i="1">
                              <a:latin typeface="Cambria Math"/>
                            </a:rPr>
                            <m:t>𝜋</m:t>
                          </m:r>
                          <m:r>
                            <a:rPr lang="es-EC" sz="1400" i="1">
                              <a:latin typeface="Cambria Math"/>
                            </a:rPr>
                            <m:t>×</m:t>
                          </m:r>
                          <m:sSup>
                            <m:sSupPr>
                              <m:ctrlPr>
                                <a:rPr lang="es-EC" sz="1400" i="1">
                                  <a:latin typeface="Cambria Math"/>
                                </a:rPr>
                              </m:ctrlPr>
                            </m:sSupPr>
                            <m:e>
                              <m:r>
                                <a:rPr lang="es-EC" sz="1400" i="1">
                                  <a:latin typeface="Cambria Math"/>
                                </a:rPr>
                                <m:t>0,08</m:t>
                              </m:r>
                            </m:e>
                            <m:sup>
                              <m:r>
                                <a:rPr lang="es-EC" sz="1400" i="1">
                                  <a:latin typeface="Cambria Math"/>
                                </a:rPr>
                                <m:t>2</m:t>
                              </m:r>
                            </m:sup>
                          </m:sSup>
                        </m:num>
                        <m:den>
                          <m:r>
                            <a:rPr lang="es-EC" sz="1400" i="1">
                              <a:latin typeface="Cambria Math"/>
                            </a:rPr>
                            <m:t>4</m:t>
                          </m:r>
                        </m:den>
                      </m:f>
                      <m:sSup>
                        <m:sSupPr>
                          <m:ctrlPr>
                            <a:rPr lang="es-EC" sz="1400" i="1">
                              <a:latin typeface="Cambria Math"/>
                            </a:rPr>
                          </m:ctrlPr>
                        </m:sSupPr>
                        <m:e>
                          <m:r>
                            <a:rPr lang="es-EC" sz="1400" i="1">
                              <a:latin typeface="Cambria Math"/>
                            </a:rPr>
                            <m:t>𝑚</m:t>
                          </m:r>
                        </m:e>
                        <m:sup>
                          <m:r>
                            <a:rPr lang="es-EC" sz="1400" i="1">
                              <a:latin typeface="Cambria Math"/>
                            </a:rPr>
                            <m:t>2</m:t>
                          </m:r>
                        </m:sup>
                      </m:sSup>
                      <m:r>
                        <a:rPr lang="es-EC" sz="1400" i="1">
                          <a:latin typeface="Cambria Math"/>
                        </a:rPr>
                        <m:t>×2×</m:t>
                      </m:r>
                      <m:d>
                        <m:dPr>
                          <m:ctrlPr>
                            <a:rPr lang="es-EC" sz="1400" i="1">
                              <a:latin typeface="Cambria Math"/>
                            </a:rPr>
                          </m:ctrlPr>
                        </m:dPr>
                        <m:e>
                          <m:f>
                            <m:fPr>
                              <m:ctrlPr>
                                <a:rPr lang="es-EC" sz="1400" i="1">
                                  <a:latin typeface="Cambria Math"/>
                                </a:rPr>
                              </m:ctrlPr>
                            </m:fPr>
                            <m:num>
                              <m:r>
                                <a:rPr lang="es-EC" sz="1400" i="1">
                                  <a:latin typeface="Cambria Math"/>
                                </a:rPr>
                                <m:t>1+6</m:t>
                              </m:r>
                            </m:num>
                            <m:den>
                              <m:r>
                                <a:rPr lang="es-EC" sz="1400" i="1">
                                  <a:latin typeface="Cambria Math"/>
                                </a:rPr>
                                <m:t>1</m:t>
                              </m:r>
                            </m:den>
                          </m:f>
                        </m:e>
                      </m:d>
                    </m:oMath>
                  </m:oMathPara>
                </a14:m>
                <a:endParaRPr lang="es-EC" sz="1400" dirty="0"/>
              </a:p>
            </p:txBody>
          </p:sp>
        </mc:Choice>
        <mc:Fallback xmlns="">
          <p:sp>
            <p:nvSpPr>
              <p:cNvPr id="17" name="16 Rectángulo"/>
              <p:cNvSpPr>
                <a:spLocks noRot="1" noChangeAspect="1" noMove="1" noResize="1" noEditPoints="1" noAdjustHandles="1" noChangeArrowheads="1" noChangeShapeType="1" noTextEdit="1"/>
              </p:cNvSpPr>
              <p:nvPr/>
            </p:nvSpPr>
            <p:spPr>
              <a:xfrm>
                <a:off x="4186808" y="4293811"/>
                <a:ext cx="4572000" cy="601190"/>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4258816" y="5035864"/>
                <a:ext cx="3933448" cy="5498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𝑄</m:t>
                      </m:r>
                      <m:r>
                        <a:rPr lang="es-EC" sz="1400" i="1">
                          <a:latin typeface="Cambria Math"/>
                        </a:rPr>
                        <m:t>=0,172</m:t>
                      </m:r>
                      <m:f>
                        <m:fPr>
                          <m:ctrlPr>
                            <a:rPr lang="es-EC" sz="1400" i="1">
                              <a:latin typeface="Cambria Math"/>
                            </a:rPr>
                          </m:ctrlPr>
                        </m:fPr>
                        <m:num>
                          <m:sSup>
                            <m:sSupPr>
                              <m:ctrlPr>
                                <a:rPr lang="es-EC" sz="1400" i="1" strike="sngStrike">
                                  <a:latin typeface="Cambria Math"/>
                                </a:rPr>
                              </m:ctrlPr>
                            </m:sSupPr>
                            <m:e>
                              <m:r>
                                <a:rPr lang="es-EC" sz="1400" i="1" strike="sngStrike">
                                  <a:latin typeface="Cambria Math"/>
                                </a:rPr>
                                <m:t>𝑚</m:t>
                              </m:r>
                            </m:e>
                            <m:sup>
                              <m:r>
                                <a:rPr lang="es-EC" sz="1400" i="1" strike="sngStrike">
                                  <a:latin typeface="Cambria Math"/>
                                </a:rPr>
                                <m:t>3</m:t>
                              </m:r>
                            </m:sup>
                          </m:sSup>
                        </m:num>
                        <m:den>
                          <m:r>
                            <a:rPr lang="es-EC" sz="1400" i="1">
                              <a:latin typeface="Cambria Math"/>
                            </a:rPr>
                            <m:t>𝑚𝑖𝑛</m:t>
                          </m:r>
                        </m:den>
                      </m:f>
                      <m:r>
                        <a:rPr lang="es-EC" sz="1400" i="1">
                          <a:latin typeface="Cambria Math"/>
                        </a:rPr>
                        <m:t>×</m:t>
                      </m:r>
                      <m:f>
                        <m:fPr>
                          <m:ctrlPr>
                            <a:rPr lang="es-EC" sz="1400" i="1">
                              <a:latin typeface="Cambria Math"/>
                            </a:rPr>
                          </m:ctrlPr>
                        </m:fPr>
                        <m:num>
                          <m:r>
                            <a:rPr lang="es-EC" sz="1400" i="1">
                              <a:latin typeface="Cambria Math"/>
                            </a:rPr>
                            <m:t>35,3 </m:t>
                          </m:r>
                          <m:sSup>
                            <m:sSupPr>
                              <m:ctrlPr>
                                <a:rPr lang="es-EC" sz="1400" i="1">
                                  <a:latin typeface="Cambria Math"/>
                                </a:rPr>
                              </m:ctrlPr>
                            </m:sSupPr>
                            <m:e>
                              <m:r>
                                <a:rPr lang="es-EC" sz="1400" i="1">
                                  <a:latin typeface="Cambria Math"/>
                                </a:rPr>
                                <m:t>𝑓𝑡</m:t>
                              </m:r>
                            </m:e>
                            <m:sup>
                              <m:r>
                                <a:rPr lang="es-EC" sz="1400" i="1">
                                  <a:latin typeface="Cambria Math"/>
                                </a:rPr>
                                <m:t>3</m:t>
                              </m:r>
                            </m:sup>
                          </m:sSup>
                        </m:num>
                        <m:den>
                          <m:r>
                            <a:rPr lang="es-EC" sz="1400" i="1">
                              <a:latin typeface="Cambria Math"/>
                            </a:rPr>
                            <m:t>1 </m:t>
                          </m:r>
                          <m:sSup>
                            <m:sSupPr>
                              <m:ctrlPr>
                                <a:rPr lang="es-EC" sz="1400" i="1" strike="sngStrike">
                                  <a:latin typeface="Cambria Math"/>
                                </a:rPr>
                              </m:ctrlPr>
                            </m:sSupPr>
                            <m:e>
                              <m:r>
                                <a:rPr lang="es-EC" sz="1400" i="1" strike="sngStrike">
                                  <a:latin typeface="Cambria Math"/>
                                </a:rPr>
                                <m:t>𝑚</m:t>
                              </m:r>
                            </m:e>
                            <m:sup>
                              <m:r>
                                <a:rPr lang="es-EC" sz="1400" i="1" strike="sngStrike">
                                  <a:latin typeface="Cambria Math"/>
                                </a:rPr>
                                <m:t>3</m:t>
                              </m:r>
                            </m:sup>
                          </m:sSup>
                        </m:den>
                      </m:f>
                      <m:r>
                        <a:rPr lang="es-EC" sz="1400" b="1" i="1">
                          <a:latin typeface="Cambria Math"/>
                        </a:rPr>
                        <m:t>=</m:t>
                      </m:r>
                      <m:r>
                        <a:rPr lang="es-EC" sz="1400" b="1" i="1">
                          <a:latin typeface="Cambria Math"/>
                        </a:rPr>
                        <m:t>𝟔</m:t>
                      </m:r>
                      <m:r>
                        <a:rPr lang="es-EC" sz="1400" b="1" i="1">
                          <a:latin typeface="Cambria Math"/>
                        </a:rPr>
                        <m:t>,</m:t>
                      </m:r>
                      <m:r>
                        <a:rPr lang="es-EC" sz="1400" b="1" i="1">
                          <a:latin typeface="Cambria Math"/>
                        </a:rPr>
                        <m:t>𝟎𝟕𝟐</m:t>
                      </m:r>
                      <m:r>
                        <a:rPr lang="es-EC" sz="1400" b="1" i="1">
                          <a:latin typeface="Cambria Math"/>
                        </a:rPr>
                        <m:t> </m:t>
                      </m:r>
                      <m:f>
                        <m:fPr>
                          <m:ctrlPr>
                            <a:rPr lang="es-EC" sz="1400" b="1" i="1">
                              <a:latin typeface="Cambria Math"/>
                            </a:rPr>
                          </m:ctrlPr>
                        </m:fPr>
                        <m:num>
                          <m:sSup>
                            <m:sSupPr>
                              <m:ctrlPr>
                                <a:rPr lang="es-EC" sz="1400" b="1" i="1">
                                  <a:latin typeface="Cambria Math"/>
                                </a:rPr>
                              </m:ctrlPr>
                            </m:sSupPr>
                            <m:e>
                              <m:r>
                                <a:rPr lang="es-EC" sz="1400" b="1" i="1">
                                  <a:latin typeface="Cambria Math"/>
                                </a:rPr>
                                <m:t>𝒇𝒕</m:t>
                              </m:r>
                            </m:e>
                            <m:sup>
                              <m:r>
                                <a:rPr lang="es-EC" sz="1400" b="1" i="1">
                                  <a:latin typeface="Cambria Math"/>
                                </a:rPr>
                                <m:t>𝟑</m:t>
                              </m:r>
                            </m:sup>
                          </m:sSup>
                        </m:num>
                        <m:den>
                          <m:r>
                            <a:rPr lang="es-EC" sz="1400" b="1" i="1">
                              <a:latin typeface="Cambria Math"/>
                            </a:rPr>
                            <m:t>𝒎𝒊𝒏</m:t>
                          </m:r>
                        </m:den>
                      </m:f>
                      <m:r>
                        <a:rPr lang="es-EC" sz="1400" b="1" i="1">
                          <a:latin typeface="Cambria Math"/>
                        </a:rPr>
                        <m:t> ó </m:t>
                      </m:r>
                      <m:r>
                        <a:rPr lang="es-EC" sz="1400" b="1" i="1">
                          <a:latin typeface="Cambria Math"/>
                        </a:rPr>
                        <m:t>𝑪𝑭𝑴</m:t>
                      </m:r>
                    </m:oMath>
                  </m:oMathPara>
                </a14:m>
                <a:endParaRPr lang="es-EC" sz="1400" dirty="0"/>
              </a:p>
            </p:txBody>
          </p:sp>
        </mc:Choice>
        <mc:Fallback xmlns="">
          <p:sp>
            <p:nvSpPr>
              <p:cNvPr id="18" name="17 Rectángulo"/>
              <p:cNvSpPr>
                <a:spLocks noRot="1" noChangeAspect="1" noMove="1" noResize="1" noEditPoints="1" noAdjustHandles="1" noChangeArrowheads="1" noChangeShapeType="1" noTextEdit="1"/>
              </p:cNvSpPr>
              <p:nvPr/>
            </p:nvSpPr>
            <p:spPr>
              <a:xfrm>
                <a:off x="4258816" y="5035864"/>
                <a:ext cx="3933448" cy="549894"/>
              </a:xfrm>
              <a:prstGeom prst="rect">
                <a:avLst/>
              </a:prstGeom>
              <a:blipFill rotWithShape="1">
                <a:blip r:embed="rId5"/>
                <a:stretch>
                  <a:fillRect/>
                </a:stretch>
              </a:blipFill>
            </p:spPr>
            <p:txBody>
              <a:bodyPr/>
              <a:lstStyle/>
              <a:p>
                <a:r>
                  <a:rPr lang="es-EC">
                    <a:noFill/>
                  </a:rPr>
                  <a:t> </a:t>
                </a:r>
              </a:p>
            </p:txBody>
          </p:sp>
        </mc:Fallback>
      </mc:AlternateContent>
      <p:pic>
        <p:nvPicPr>
          <p:cNvPr id="19"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38" y="2018432"/>
            <a:ext cx="8880150" cy="235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Rectángulo"/>
          <p:cNvSpPr/>
          <p:nvPr/>
        </p:nvSpPr>
        <p:spPr>
          <a:xfrm>
            <a:off x="179512" y="1317278"/>
            <a:ext cx="6795899" cy="461665"/>
          </a:xfrm>
          <a:prstGeom prst="rect">
            <a:avLst/>
          </a:prstGeom>
        </p:spPr>
        <p:txBody>
          <a:bodyPr wrap="none">
            <a:spAutoFit/>
          </a:bodyPr>
          <a:lstStyle/>
          <a:p>
            <a:r>
              <a:rPr lang="es-EC" sz="2400" dirty="0" smtClean="0"/>
              <a:t>Consumo teórico </a:t>
            </a:r>
            <a:r>
              <a:rPr lang="es-EC" sz="2400" dirty="0"/>
              <a:t>maquinaria Chova del Ecuador S.A. </a:t>
            </a:r>
          </a:p>
        </p:txBody>
      </p:sp>
    </p:spTree>
    <p:extLst>
      <p:ext uri="{BB962C8B-B14F-4D97-AF65-F5344CB8AC3E}">
        <p14:creationId xmlns:p14="http://schemas.microsoft.com/office/powerpoint/2010/main" val="321230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ppt_x"/>
                                          </p:val>
                                        </p:tav>
                                      </p:tavLst>
                                    </p:anim>
                                    <p:anim calcmode="lin" valueType="num">
                                      <p:cBhvr additive="base">
                                        <p:cTn id="15" dur="500"/>
                                        <p:tgtEl>
                                          <p:spTgt spid="3"/>
                                        </p:tgtEl>
                                        <p:attrNameLst>
                                          <p:attrName>ppt_y</p:attrName>
                                        </p:attrNameLst>
                                      </p:cBhvr>
                                      <p:tavLst>
                                        <p:tav tm="0">
                                          <p:val>
                                            <p:strVal val="ppt_y"/>
                                          </p:val>
                                        </p:tav>
                                        <p:tav tm="100000">
                                          <p:val>
                                            <p:strVal val="1+ppt_h/2"/>
                                          </p:val>
                                        </p:tav>
                                      </p:tavLst>
                                    </p:anim>
                                    <p:set>
                                      <p:cBhvr>
                                        <p:cTn id="16" dur="1" fill="hold">
                                          <p:stCondLst>
                                            <p:cond delay="499"/>
                                          </p:stCondLst>
                                        </p:cTn>
                                        <p:tgtEl>
                                          <p:spTgt spid="3"/>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4"/>
                                        </p:tgtEl>
                                        <p:attrNameLst>
                                          <p:attrName>ppt_x</p:attrName>
                                        </p:attrNameLst>
                                      </p:cBhvr>
                                      <p:tavLst>
                                        <p:tav tm="0">
                                          <p:val>
                                            <p:strVal val="ppt_x"/>
                                          </p:val>
                                        </p:tav>
                                        <p:tav tm="100000">
                                          <p:val>
                                            <p:strVal val="ppt_x"/>
                                          </p:val>
                                        </p:tav>
                                      </p:tavLst>
                                    </p:anim>
                                    <p:anim calcmode="lin" valueType="num">
                                      <p:cBhvr additive="base">
                                        <p:cTn id="23" dur="500"/>
                                        <p:tgtEl>
                                          <p:spTgt spid="14"/>
                                        </p:tgtEl>
                                        <p:attrNameLst>
                                          <p:attrName>ppt_y</p:attrName>
                                        </p:attrNameLst>
                                      </p:cBhvr>
                                      <p:tavLst>
                                        <p:tav tm="0">
                                          <p:val>
                                            <p:strVal val="ppt_y"/>
                                          </p:val>
                                        </p:tav>
                                        <p:tav tm="100000">
                                          <p:val>
                                            <p:strVal val="1+ppt_h/2"/>
                                          </p:val>
                                        </p:tav>
                                      </p:tavLst>
                                    </p:anim>
                                    <p:set>
                                      <p:cBhvr>
                                        <p:cTn id="24" dur="1" fill="hold">
                                          <p:stCondLst>
                                            <p:cond delay="499"/>
                                          </p:stCondLst>
                                        </p:cTn>
                                        <p:tgtEl>
                                          <p:spTgt spid="14"/>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6"/>
                                        </p:tgtEl>
                                        <p:attrNameLst>
                                          <p:attrName>ppt_x</p:attrName>
                                        </p:attrNameLst>
                                      </p:cBhvr>
                                      <p:tavLst>
                                        <p:tav tm="0">
                                          <p:val>
                                            <p:strVal val="ppt_x"/>
                                          </p:val>
                                        </p:tav>
                                        <p:tav tm="100000">
                                          <p:val>
                                            <p:strVal val="ppt_x"/>
                                          </p:val>
                                        </p:tav>
                                      </p:tavLst>
                                    </p:anim>
                                    <p:anim calcmode="lin" valueType="num">
                                      <p:cBhvr additive="base">
                                        <p:cTn id="31" dur="500"/>
                                        <p:tgtEl>
                                          <p:spTgt spid="16"/>
                                        </p:tgtEl>
                                        <p:attrNameLst>
                                          <p:attrName>ppt_y</p:attrName>
                                        </p:attrNameLst>
                                      </p:cBhvr>
                                      <p:tavLst>
                                        <p:tav tm="0">
                                          <p:val>
                                            <p:strVal val="ppt_y"/>
                                          </p:val>
                                        </p:tav>
                                        <p:tav tm="100000">
                                          <p:val>
                                            <p:strVal val="1+ppt_h/2"/>
                                          </p:val>
                                        </p:tav>
                                      </p:tavLst>
                                    </p:anim>
                                    <p:set>
                                      <p:cBhvr>
                                        <p:cTn id="32" dur="1" fill="hold">
                                          <p:stCondLst>
                                            <p:cond delay="499"/>
                                          </p:stCondLst>
                                        </p:cTn>
                                        <p:tgtEl>
                                          <p:spTgt spid="16"/>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7"/>
                                        </p:tgtEl>
                                        <p:attrNameLst>
                                          <p:attrName>ppt_x</p:attrName>
                                        </p:attrNameLst>
                                      </p:cBhvr>
                                      <p:tavLst>
                                        <p:tav tm="0">
                                          <p:val>
                                            <p:strVal val="ppt_x"/>
                                          </p:val>
                                        </p:tav>
                                        <p:tav tm="100000">
                                          <p:val>
                                            <p:strVal val="ppt_x"/>
                                          </p:val>
                                        </p:tav>
                                      </p:tavLst>
                                    </p:anim>
                                    <p:anim calcmode="lin" valueType="num">
                                      <p:cBhvr additive="base">
                                        <p:cTn id="35" dur="500"/>
                                        <p:tgtEl>
                                          <p:spTgt spid="17"/>
                                        </p:tgtEl>
                                        <p:attrNameLst>
                                          <p:attrName>ppt_y</p:attrName>
                                        </p:attrNameLst>
                                      </p:cBhvr>
                                      <p:tavLst>
                                        <p:tav tm="0">
                                          <p:val>
                                            <p:strVal val="ppt_y"/>
                                          </p:val>
                                        </p:tav>
                                        <p:tav tm="100000">
                                          <p:val>
                                            <p:strVal val="1+ppt_h/2"/>
                                          </p:val>
                                        </p:tav>
                                      </p:tavLst>
                                    </p:anim>
                                    <p:set>
                                      <p:cBhvr>
                                        <p:cTn id="36" dur="1" fill="hold">
                                          <p:stCondLst>
                                            <p:cond delay="499"/>
                                          </p:stCondLst>
                                        </p:cTn>
                                        <p:tgtEl>
                                          <p:spTgt spid="17"/>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18"/>
                                        </p:tgtEl>
                                        <p:attrNameLst>
                                          <p:attrName>ppt_x</p:attrName>
                                        </p:attrNameLst>
                                      </p:cBhvr>
                                      <p:tavLst>
                                        <p:tav tm="0">
                                          <p:val>
                                            <p:strVal val="ppt_x"/>
                                          </p:val>
                                        </p:tav>
                                        <p:tav tm="100000">
                                          <p:val>
                                            <p:strVal val="ppt_x"/>
                                          </p:val>
                                        </p:tav>
                                      </p:tavLst>
                                    </p:anim>
                                    <p:anim calcmode="lin" valueType="num">
                                      <p:cBhvr additive="base">
                                        <p:cTn id="39" dur="500"/>
                                        <p:tgtEl>
                                          <p:spTgt spid="18"/>
                                        </p:tgtEl>
                                        <p:attrNameLst>
                                          <p:attrName>ppt_y</p:attrName>
                                        </p:attrNameLst>
                                      </p:cBhvr>
                                      <p:tavLst>
                                        <p:tav tm="0">
                                          <p:val>
                                            <p:strVal val="ppt_y"/>
                                          </p:val>
                                        </p:tav>
                                        <p:tav tm="100000">
                                          <p:val>
                                            <p:strVal val="1+ppt_h/2"/>
                                          </p:val>
                                        </p:tav>
                                      </p:tavLst>
                                    </p:anim>
                                    <p:set>
                                      <p:cBhvr>
                                        <p:cTn id="40" dur="1" fill="hold">
                                          <p:stCondLst>
                                            <p:cond delay="499"/>
                                          </p:stCondLst>
                                        </p:cTn>
                                        <p:tgtEl>
                                          <p:spTgt spid="18"/>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heel(1)">
                                      <p:cBhvr>
                                        <p:cTn id="49" dur="2000"/>
                                        <p:tgtEl>
                                          <p:spTgt spid="19"/>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3" grpId="0"/>
      <p:bldP spid="10" grpId="0"/>
      <p:bldP spid="14" grpId="0"/>
      <p:bldP spid="15" grpId="0"/>
      <p:bldP spid="16" grpId="0"/>
      <p:bldP spid="17" grpId="0"/>
      <p:bldP spid="18"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t>Contenido</a:t>
            </a:r>
            <a:endParaRPr lang="es-EC" sz="3600" dirty="0"/>
          </a:p>
        </p:txBody>
      </p:sp>
      <p:sp>
        <p:nvSpPr>
          <p:cNvPr id="3" name="2 Marcador de contenido"/>
          <p:cNvSpPr>
            <a:spLocks noGrp="1"/>
          </p:cNvSpPr>
          <p:nvPr>
            <p:ph idx="1"/>
          </p:nvPr>
        </p:nvSpPr>
        <p:spPr>
          <a:xfrm>
            <a:off x="251520" y="476672"/>
            <a:ext cx="8363272" cy="4896545"/>
          </a:xfrm>
        </p:spPr>
        <p:txBody>
          <a:bodyPr>
            <a:noAutofit/>
          </a:bodyPr>
          <a:lstStyle/>
          <a:p>
            <a:pPr marL="514350" indent="-514350">
              <a:lnSpc>
                <a:spcPct val="150000"/>
              </a:lnSpc>
              <a:buFont typeface="+mj-lt"/>
              <a:buAutoNum type="arabicPeriod"/>
            </a:pPr>
            <a:r>
              <a:rPr lang="es-EC" sz="2800" dirty="0" smtClean="0"/>
              <a:t>Generalidades</a:t>
            </a:r>
          </a:p>
          <a:p>
            <a:pPr marL="514350" indent="-514350">
              <a:lnSpc>
                <a:spcPct val="150000"/>
              </a:lnSpc>
              <a:buFont typeface="+mj-lt"/>
              <a:buAutoNum type="arabicPeriod"/>
            </a:pPr>
            <a:r>
              <a:rPr lang="es-EC" sz="2800" dirty="0" smtClean="0"/>
              <a:t>Fundamentos de Neumática y Redes de Aire Comprimido</a:t>
            </a:r>
          </a:p>
          <a:p>
            <a:pPr marL="514350" indent="-514350">
              <a:lnSpc>
                <a:spcPct val="150000"/>
              </a:lnSpc>
              <a:buFont typeface="+mj-lt"/>
              <a:buAutoNum type="arabicPeriod"/>
            </a:pPr>
            <a:r>
              <a:rPr lang="es-EC" sz="2800" dirty="0" smtClean="0"/>
              <a:t>Diseño del Sistema de Aire Comprimido</a:t>
            </a:r>
          </a:p>
          <a:p>
            <a:pPr marL="0" indent="0">
              <a:lnSpc>
                <a:spcPct val="150000"/>
              </a:lnSpc>
              <a:buNone/>
            </a:pPr>
            <a:r>
              <a:rPr lang="es-EC" sz="2800" dirty="0" smtClean="0"/>
              <a:t>4. Implementación del Sistema de Aire Comprimido</a:t>
            </a:r>
          </a:p>
          <a:p>
            <a:pPr marL="0" indent="0">
              <a:lnSpc>
                <a:spcPct val="150000"/>
              </a:lnSpc>
              <a:buNone/>
            </a:pPr>
            <a:r>
              <a:rPr lang="es-EC" sz="2800" dirty="0" smtClean="0"/>
              <a:t>5. Estudio Económico y Financiero</a:t>
            </a:r>
          </a:p>
          <a:p>
            <a:pPr marL="0" indent="0">
              <a:lnSpc>
                <a:spcPct val="150000"/>
              </a:lnSpc>
              <a:buNone/>
            </a:pPr>
            <a:r>
              <a:rPr lang="es-EC" sz="2800" dirty="0"/>
              <a:t>6</a:t>
            </a:r>
            <a:r>
              <a:rPr lang="es-EC" sz="2800" dirty="0" smtClean="0"/>
              <a:t>. Conclusiones y Recomendaciones</a:t>
            </a:r>
          </a:p>
          <a:p>
            <a:pPr marL="0" indent="0">
              <a:lnSpc>
                <a:spcPct val="150000"/>
              </a:lnSpc>
              <a:buNone/>
            </a:pPr>
            <a:endParaRPr lang="es-EC" sz="2800" dirty="0" smtClean="0"/>
          </a:p>
        </p:txBody>
      </p:sp>
      <p:sp>
        <p:nvSpPr>
          <p:cNvPr id="4" name="3 Marcador de fecha"/>
          <p:cNvSpPr>
            <a:spLocks noGrp="1"/>
          </p:cNvSpPr>
          <p:nvPr>
            <p:ph type="dt" sz="half" idx="10"/>
          </p:nvPr>
        </p:nvSpPr>
        <p:spPr/>
        <p:txBody>
          <a:bodyPr/>
          <a:lstStyle/>
          <a:p>
            <a:fld id="{47897010-AE6E-4ED9-AA4E-0F2B17BC92C0}"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dirty="0"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a:t>
            </a:fld>
            <a:endParaRPr lang="es-EC" dirty="0"/>
          </a:p>
        </p:txBody>
      </p:sp>
    </p:spTree>
    <p:extLst>
      <p:ext uri="{BB962C8B-B14F-4D97-AF65-F5344CB8AC3E}">
        <p14:creationId xmlns:p14="http://schemas.microsoft.com/office/powerpoint/2010/main" val="306215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DA0DE3B7-83D7-4141-97B5-48BB317F0A3F}"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20</a:t>
            </a:fld>
            <a:endParaRPr lang="es-EC"/>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64704"/>
            <a:ext cx="7995933" cy="202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5113582" y="3273275"/>
            <a:ext cx="3384376" cy="2376265"/>
          </a:xfrm>
          <a:prstGeom prst="rect">
            <a:avLst/>
          </a:prstGeom>
          <a:noFill/>
          <a:ln>
            <a:solidFill>
              <a:schemeClr val="tx1"/>
            </a:solidFill>
          </a:ln>
        </p:spPr>
      </p:pic>
      <p:cxnSp>
        <p:nvCxnSpPr>
          <p:cNvPr id="17" name="16 Conector angular"/>
          <p:cNvCxnSpPr/>
          <p:nvPr/>
        </p:nvCxnSpPr>
        <p:spPr>
          <a:xfrm rot="16200000" flipH="1">
            <a:off x="7544613" y="2187624"/>
            <a:ext cx="1656186" cy="250508"/>
          </a:xfrm>
          <a:prstGeom prst="bentConnector3">
            <a:avLst>
              <a:gd name="adj1" fmla="val 1690"/>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18 Rectángulo"/>
          <p:cNvSpPr/>
          <p:nvPr/>
        </p:nvSpPr>
        <p:spPr>
          <a:xfrm>
            <a:off x="323527" y="1340768"/>
            <a:ext cx="7923925"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0" name="19 Rectángulo"/>
          <p:cNvSpPr/>
          <p:nvPr/>
        </p:nvSpPr>
        <p:spPr>
          <a:xfrm>
            <a:off x="899592" y="3461224"/>
            <a:ext cx="3724994" cy="461665"/>
          </a:xfrm>
          <a:prstGeom prst="rect">
            <a:avLst/>
          </a:prstGeom>
        </p:spPr>
        <p:txBody>
          <a:bodyPr wrap="none">
            <a:spAutoFit/>
          </a:bodyPr>
          <a:lstStyle/>
          <a:p>
            <a:r>
              <a:rPr lang="es-EC" sz="2400" dirty="0"/>
              <a:t>C</a:t>
            </a:r>
            <a:r>
              <a:rPr lang="es-EC" sz="2400" dirty="0" smtClean="0"/>
              <a:t>onsumo Total:     </a:t>
            </a:r>
            <a:r>
              <a:rPr lang="es-EC" sz="2400" b="1" dirty="0" smtClean="0">
                <a:solidFill>
                  <a:srgbClr val="FF0000"/>
                </a:solidFill>
              </a:rPr>
              <a:t>80,1 </a:t>
            </a:r>
            <a:r>
              <a:rPr lang="es-EC" sz="2400" b="1" dirty="0">
                <a:solidFill>
                  <a:srgbClr val="FF0000"/>
                </a:solidFill>
              </a:rPr>
              <a:t>CFM</a:t>
            </a:r>
            <a:r>
              <a:rPr lang="es-EC" sz="2400" dirty="0">
                <a:solidFill>
                  <a:srgbClr val="FF0000"/>
                </a:solidFill>
              </a:rPr>
              <a:t>.</a:t>
            </a:r>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028" y="3025475"/>
            <a:ext cx="6191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23 Rectángulo"/>
          <p:cNvSpPr/>
          <p:nvPr/>
        </p:nvSpPr>
        <p:spPr>
          <a:xfrm>
            <a:off x="107504" y="4077072"/>
            <a:ext cx="5006078" cy="1754326"/>
          </a:xfrm>
          <a:prstGeom prst="rect">
            <a:avLst/>
          </a:prstGeom>
        </p:spPr>
        <p:txBody>
          <a:bodyPr wrap="square">
            <a:spAutoFit/>
          </a:bodyPr>
          <a:lstStyle/>
          <a:p>
            <a:pPr>
              <a:defRPr/>
            </a:pPr>
            <a:r>
              <a:rPr lang="es-EC" dirty="0" smtClean="0"/>
              <a:t>Nota:</a:t>
            </a:r>
          </a:p>
          <a:p>
            <a:pPr>
              <a:defRPr/>
            </a:pPr>
            <a:endParaRPr lang="es-EC" dirty="0"/>
          </a:p>
          <a:p>
            <a:pPr>
              <a:defRPr/>
            </a:pPr>
            <a:r>
              <a:rPr lang="es-EC" dirty="0" smtClean="0"/>
              <a:t>Dado </a:t>
            </a:r>
            <a:r>
              <a:rPr lang="es-EC" dirty="0"/>
              <a:t>que el cálculo del requerimiento total se hizo tomando en cuenta la utilización por unidad de tiempo a manera de ciclos por minuto, no es apropiado considerar un factor de uso. </a:t>
            </a:r>
          </a:p>
        </p:txBody>
      </p:sp>
    </p:spTree>
    <p:extLst>
      <p:ext uri="{BB962C8B-B14F-4D97-AF65-F5344CB8AC3E}">
        <p14:creationId xmlns:p14="http://schemas.microsoft.com/office/powerpoint/2010/main" val="20735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AC20175-A4B4-44D3-B303-B31BFBD71EE1}"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21</a:t>
            </a:fld>
            <a:endParaRPr lang="es-EC"/>
          </a:p>
        </p:txBody>
      </p:sp>
      <p:sp>
        <p:nvSpPr>
          <p:cNvPr id="7" name="6 Título"/>
          <p:cNvSpPr>
            <a:spLocks noGrp="1"/>
          </p:cNvSpPr>
          <p:nvPr>
            <p:ph type="title"/>
          </p:nvPr>
        </p:nvSpPr>
        <p:spPr>
          <a:xfrm>
            <a:off x="457200" y="-13394"/>
            <a:ext cx="8229600" cy="706090"/>
          </a:xfrm>
        </p:spPr>
        <p:txBody>
          <a:bodyPr/>
          <a:lstStyle/>
          <a:p>
            <a:r>
              <a:rPr lang="es-EC" dirty="0" smtClean="0"/>
              <a:t>Calidad de aire requerida</a:t>
            </a:r>
            <a:endParaRPr lang="es-EC" dirty="0"/>
          </a:p>
        </p:txBody>
      </p:sp>
      <p:sp>
        <p:nvSpPr>
          <p:cNvPr id="2" name="1 Rectángulo"/>
          <p:cNvSpPr/>
          <p:nvPr/>
        </p:nvSpPr>
        <p:spPr>
          <a:xfrm>
            <a:off x="179512" y="836712"/>
            <a:ext cx="5616624" cy="1323439"/>
          </a:xfrm>
          <a:prstGeom prst="rect">
            <a:avLst/>
          </a:prstGeom>
        </p:spPr>
        <p:txBody>
          <a:bodyPr wrap="square">
            <a:spAutoFit/>
          </a:bodyPr>
          <a:lstStyle/>
          <a:p>
            <a:r>
              <a:rPr lang="es-EC" sz="2000" b="1" dirty="0"/>
              <a:t>La calidad del aire comprimido se refiere a:</a:t>
            </a:r>
          </a:p>
          <a:p>
            <a:pPr marL="342900" lvl="0" indent="-342900">
              <a:buFont typeface="Arial" pitchFamily="34" charset="0"/>
              <a:buChar char="•"/>
            </a:pPr>
            <a:r>
              <a:rPr lang="es-EC" sz="2000" dirty="0"/>
              <a:t>Contenido de humedad</a:t>
            </a:r>
          </a:p>
          <a:p>
            <a:pPr marL="342900" lvl="0" indent="-342900">
              <a:buFont typeface="Arial" pitchFamily="34" charset="0"/>
              <a:buChar char="•"/>
            </a:pPr>
            <a:r>
              <a:rPr lang="es-EC" sz="2000" dirty="0"/>
              <a:t>Contenido de aceite</a:t>
            </a:r>
          </a:p>
          <a:p>
            <a:pPr marL="342900" lvl="0" indent="-342900">
              <a:buFont typeface="Arial" pitchFamily="34" charset="0"/>
              <a:buChar char="•"/>
            </a:pPr>
            <a:r>
              <a:rPr lang="es-EC" sz="2000" dirty="0"/>
              <a:t>Contenido de partículas sólidas</a:t>
            </a:r>
          </a:p>
        </p:txBody>
      </p:sp>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708796"/>
            <a:ext cx="61912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799628" y="2355076"/>
            <a:ext cx="4376391" cy="369332"/>
          </a:xfrm>
          <a:prstGeom prst="rect">
            <a:avLst/>
          </a:prstGeom>
        </p:spPr>
        <p:txBody>
          <a:bodyPr wrap="none">
            <a:spAutoFit/>
          </a:bodyPr>
          <a:lstStyle/>
          <a:p>
            <a:r>
              <a:rPr lang="es-EC" dirty="0"/>
              <a:t>Calidad de aire comprimido ISO 8573-1:2001</a:t>
            </a:r>
          </a:p>
        </p:txBody>
      </p:sp>
      <p:sp>
        <p:nvSpPr>
          <p:cNvPr id="9" name="8 Rectángulo"/>
          <p:cNvSpPr/>
          <p:nvPr/>
        </p:nvSpPr>
        <p:spPr>
          <a:xfrm>
            <a:off x="4956076" y="836712"/>
            <a:ext cx="3960440" cy="923330"/>
          </a:xfrm>
          <a:prstGeom prst="rect">
            <a:avLst/>
          </a:prstGeom>
          <a:ln>
            <a:solidFill>
              <a:schemeClr val="accent5">
                <a:lumMod val="40000"/>
                <a:lumOff val="60000"/>
              </a:schemeClr>
            </a:solidFill>
          </a:ln>
        </p:spPr>
        <p:txBody>
          <a:bodyPr wrap="square">
            <a:spAutoFit/>
          </a:bodyPr>
          <a:lstStyle/>
          <a:p>
            <a:pPr lvl="0"/>
            <a:r>
              <a:rPr lang="es-EC" dirty="0"/>
              <a:t>¿La calidad del aire comprimido afecta al proceso productivo y a la calidad del producto final?</a:t>
            </a:r>
          </a:p>
        </p:txBody>
      </p:sp>
      <p:sp>
        <p:nvSpPr>
          <p:cNvPr id="10" name="9 Rectángulo"/>
          <p:cNvSpPr/>
          <p:nvPr/>
        </p:nvSpPr>
        <p:spPr>
          <a:xfrm>
            <a:off x="6698704" y="1760042"/>
            <a:ext cx="2232248" cy="1754326"/>
          </a:xfrm>
          <a:prstGeom prst="rect">
            <a:avLst/>
          </a:prstGeom>
          <a:ln>
            <a:solidFill>
              <a:schemeClr val="accent6">
                <a:lumMod val="60000"/>
                <a:lumOff val="40000"/>
              </a:schemeClr>
            </a:solidFill>
          </a:ln>
        </p:spPr>
        <p:txBody>
          <a:bodyPr wrap="square">
            <a:spAutoFit/>
          </a:bodyPr>
          <a:lstStyle/>
          <a:p>
            <a:pPr lvl="0"/>
            <a:r>
              <a:rPr lang="es-EC" dirty="0"/>
              <a:t>¿Una deficiente calidad de aire comprimido reducirá mi productividad, y mis ahorros en costes?</a:t>
            </a:r>
          </a:p>
        </p:txBody>
      </p:sp>
      <p:sp>
        <p:nvSpPr>
          <p:cNvPr id="11" name="10 Rectángulo"/>
          <p:cNvSpPr/>
          <p:nvPr/>
        </p:nvSpPr>
        <p:spPr>
          <a:xfrm>
            <a:off x="6804248" y="3630221"/>
            <a:ext cx="2081808" cy="2031325"/>
          </a:xfrm>
          <a:prstGeom prst="rect">
            <a:avLst/>
          </a:prstGeom>
          <a:ln>
            <a:solidFill>
              <a:schemeClr val="accent3">
                <a:lumMod val="60000"/>
                <a:lumOff val="40000"/>
              </a:schemeClr>
            </a:solidFill>
          </a:ln>
        </p:spPr>
        <p:txBody>
          <a:bodyPr wrap="square">
            <a:spAutoFit/>
          </a:bodyPr>
          <a:lstStyle/>
          <a:p>
            <a:pPr lvl="0"/>
            <a:r>
              <a:rPr lang="es-EC" dirty="0"/>
              <a:t>¿Qué condiciones ambientales internas y externas afectan a la calidad de aire comprimido producido por mi sistema?</a:t>
            </a:r>
          </a:p>
        </p:txBody>
      </p:sp>
      <p:sp>
        <p:nvSpPr>
          <p:cNvPr id="12" name="11 Rectángulo"/>
          <p:cNvSpPr/>
          <p:nvPr/>
        </p:nvSpPr>
        <p:spPr>
          <a:xfrm>
            <a:off x="179512" y="836712"/>
            <a:ext cx="4776564" cy="15183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12 Elipse"/>
          <p:cNvSpPr/>
          <p:nvPr/>
        </p:nvSpPr>
        <p:spPr>
          <a:xfrm>
            <a:off x="467544" y="4272295"/>
            <a:ext cx="504056" cy="2429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lipse"/>
          <p:cNvSpPr/>
          <p:nvPr/>
        </p:nvSpPr>
        <p:spPr>
          <a:xfrm>
            <a:off x="467544" y="4515258"/>
            <a:ext cx="504056" cy="242963"/>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11229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D028F0AB-BF07-422E-93AF-0ADC72497469}"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22</a:t>
            </a:fld>
            <a:endParaRPr lang="es-EC"/>
          </a:p>
        </p:txBody>
      </p:sp>
      <p:sp>
        <p:nvSpPr>
          <p:cNvPr id="8" name="6 Título"/>
          <p:cNvSpPr>
            <a:spLocks noGrp="1"/>
          </p:cNvSpPr>
          <p:nvPr>
            <p:ph type="title"/>
          </p:nvPr>
        </p:nvSpPr>
        <p:spPr>
          <a:xfrm>
            <a:off x="457200" y="-13394"/>
            <a:ext cx="8229600" cy="706090"/>
          </a:xfrm>
        </p:spPr>
        <p:txBody>
          <a:bodyPr/>
          <a:lstStyle/>
          <a:p>
            <a:r>
              <a:rPr lang="es-EC" dirty="0" smtClean="0"/>
              <a:t>Selección del equipo compresor</a:t>
            </a:r>
            <a:endParaRPr lang="es-EC"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2" y="657225"/>
            <a:ext cx="566737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5796136" y="2348880"/>
            <a:ext cx="3240360" cy="1015663"/>
          </a:xfrm>
          <a:prstGeom prst="rect">
            <a:avLst/>
          </a:prstGeom>
        </p:spPr>
        <p:txBody>
          <a:bodyPr wrap="square">
            <a:spAutoFit/>
          </a:bodyPr>
          <a:lstStyle/>
          <a:p>
            <a:pPr marL="285750" lvl="0" indent="-285750">
              <a:buFont typeface="Arial" pitchFamily="34" charset="0"/>
              <a:buChar char="•"/>
            </a:pPr>
            <a:r>
              <a:rPr lang="es-EC" sz="2000" dirty="0"/>
              <a:t>Compresor de paletas</a:t>
            </a:r>
          </a:p>
          <a:p>
            <a:pPr marL="285750" lvl="0" indent="-285750">
              <a:buFont typeface="Arial" pitchFamily="34" charset="0"/>
              <a:buChar char="•"/>
            </a:pPr>
            <a:r>
              <a:rPr lang="es-EC" sz="2000" dirty="0"/>
              <a:t>Compresor de tornillo</a:t>
            </a:r>
          </a:p>
          <a:p>
            <a:pPr marL="285750" lvl="0" indent="-285750">
              <a:buFont typeface="Arial" pitchFamily="34" charset="0"/>
              <a:buChar char="•"/>
            </a:pPr>
            <a:r>
              <a:rPr lang="es-EC" sz="2000" dirty="0"/>
              <a:t>Compresor reciprocante</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88840"/>
            <a:ext cx="8472841"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2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098"/>
                                        </p:tgtEl>
                                      </p:cBhvr>
                                    </p:animEffect>
                                    <p:anim calcmode="lin" valueType="num">
                                      <p:cBhvr>
                                        <p:cTn id="7" dur="1000"/>
                                        <p:tgtEl>
                                          <p:spTgt spid="4098"/>
                                        </p:tgtEl>
                                        <p:attrNameLst>
                                          <p:attrName>ppt_x</p:attrName>
                                        </p:attrNameLst>
                                      </p:cBhvr>
                                      <p:tavLst>
                                        <p:tav tm="0">
                                          <p:val>
                                            <p:strVal val="ppt_x"/>
                                          </p:val>
                                        </p:tav>
                                        <p:tav tm="100000">
                                          <p:val>
                                            <p:strVal val="ppt_x"/>
                                          </p:val>
                                        </p:tav>
                                      </p:tavLst>
                                    </p:anim>
                                    <p:anim calcmode="lin" valueType="num">
                                      <p:cBhvr>
                                        <p:cTn id="8" dur="1000"/>
                                        <p:tgtEl>
                                          <p:spTgt spid="4098"/>
                                        </p:tgtEl>
                                        <p:attrNameLst>
                                          <p:attrName>ppt_y</p:attrName>
                                        </p:attrNameLst>
                                      </p:cBhvr>
                                      <p:tavLst>
                                        <p:tav tm="0">
                                          <p:val>
                                            <p:strVal val="ppt_y"/>
                                          </p:val>
                                        </p:tav>
                                        <p:tav tm="100000">
                                          <p:val>
                                            <p:strVal val="ppt_y+.1"/>
                                          </p:val>
                                        </p:tav>
                                      </p:tavLst>
                                    </p:anim>
                                    <p:set>
                                      <p:cBhvr>
                                        <p:cTn id="9" dur="1" fill="hold">
                                          <p:stCondLst>
                                            <p:cond delay="999"/>
                                          </p:stCondLst>
                                        </p:cTn>
                                        <p:tgtEl>
                                          <p:spTgt spid="409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7FF6FDE-D083-4096-ABE5-EA1D41416C77}"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23</a:t>
            </a:fld>
            <a:endParaRPr lang="es-EC"/>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72008"/>
            <a:ext cx="5394664" cy="79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6 Título"/>
          <p:cNvSpPr>
            <a:spLocks noGrp="1"/>
          </p:cNvSpPr>
          <p:nvPr>
            <p:ph type="title"/>
          </p:nvPr>
        </p:nvSpPr>
        <p:spPr>
          <a:xfrm>
            <a:off x="457200" y="-13394"/>
            <a:ext cx="8229600" cy="706090"/>
          </a:xfrm>
        </p:spPr>
        <p:txBody>
          <a:bodyPr/>
          <a:lstStyle/>
          <a:p>
            <a:r>
              <a:rPr lang="es-EC" dirty="0" smtClean="0"/>
              <a:t>Selección del equipo compresor (cont.)</a:t>
            </a:r>
            <a:endParaRPr lang="es-EC" dirty="0"/>
          </a:p>
        </p:txBody>
      </p:sp>
      <p:sp>
        <p:nvSpPr>
          <p:cNvPr id="11" name="10 Rectángulo"/>
          <p:cNvSpPr/>
          <p:nvPr/>
        </p:nvSpPr>
        <p:spPr>
          <a:xfrm>
            <a:off x="611560" y="1467942"/>
            <a:ext cx="8208912" cy="400110"/>
          </a:xfrm>
          <a:prstGeom prst="rect">
            <a:avLst/>
          </a:prstGeom>
        </p:spPr>
        <p:txBody>
          <a:bodyPr wrap="square">
            <a:spAutoFit/>
          </a:bodyPr>
          <a:lstStyle/>
          <a:p>
            <a:pPr algn="ctr"/>
            <a:r>
              <a:rPr lang="es-EC" sz="2000" dirty="0"/>
              <a:t>Tabla comparativa de características técnicas de compresores de tornillo</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868052"/>
            <a:ext cx="5328592" cy="400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620688"/>
            <a:ext cx="6602505"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420888"/>
            <a:ext cx="7960277" cy="313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Abrir llave"/>
          <p:cNvSpPr/>
          <p:nvPr/>
        </p:nvSpPr>
        <p:spPr>
          <a:xfrm>
            <a:off x="755576" y="4653136"/>
            <a:ext cx="144016" cy="9065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0" name="19 CuadroTexto"/>
          <p:cNvSpPr txBox="1"/>
          <p:nvPr/>
        </p:nvSpPr>
        <p:spPr>
          <a:xfrm rot="16200000">
            <a:off x="-215811" y="4921725"/>
            <a:ext cx="1192699" cy="369332"/>
          </a:xfrm>
          <a:prstGeom prst="rect">
            <a:avLst/>
          </a:prstGeom>
          <a:noFill/>
        </p:spPr>
        <p:txBody>
          <a:bodyPr wrap="none" rtlCol="0">
            <a:spAutoFit/>
          </a:bodyPr>
          <a:lstStyle/>
          <a:p>
            <a:r>
              <a:rPr lang="es-EC" dirty="0" smtClean="0"/>
              <a:t>VARIABLES</a:t>
            </a:r>
            <a:endParaRPr lang="es-EC" dirty="0"/>
          </a:p>
        </p:txBody>
      </p:sp>
      <p:sp>
        <p:nvSpPr>
          <p:cNvPr id="21" name="20 Abrir llave"/>
          <p:cNvSpPr/>
          <p:nvPr/>
        </p:nvSpPr>
        <p:spPr>
          <a:xfrm>
            <a:off x="755576" y="2996952"/>
            <a:ext cx="144016" cy="15130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2" name="21 CuadroTexto"/>
          <p:cNvSpPr txBox="1"/>
          <p:nvPr/>
        </p:nvSpPr>
        <p:spPr>
          <a:xfrm rot="16200000">
            <a:off x="123146" y="3568829"/>
            <a:ext cx="679994" cy="369332"/>
          </a:xfrm>
          <a:prstGeom prst="rect">
            <a:avLst/>
          </a:prstGeom>
          <a:noFill/>
        </p:spPr>
        <p:txBody>
          <a:bodyPr wrap="none" rtlCol="0">
            <a:spAutoFit/>
          </a:bodyPr>
          <a:lstStyle/>
          <a:p>
            <a:r>
              <a:rPr lang="es-EC" dirty="0" smtClean="0"/>
              <a:t>FIJOS</a:t>
            </a:r>
            <a:endParaRPr lang="es-EC" dirty="0"/>
          </a:p>
        </p:txBody>
      </p:sp>
    </p:spTree>
    <p:extLst>
      <p:ext uri="{BB962C8B-B14F-4D97-AF65-F5344CB8AC3E}">
        <p14:creationId xmlns:p14="http://schemas.microsoft.com/office/powerpoint/2010/main" val="42761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5124"/>
                                        </p:tgtEl>
                                      </p:cBhvr>
                                    </p:animEffect>
                                    <p:set>
                                      <p:cBhvr>
                                        <p:cTn id="10" dur="1" fill="hold">
                                          <p:stCondLst>
                                            <p:cond delay="499"/>
                                          </p:stCondLst>
                                        </p:cTn>
                                        <p:tgtEl>
                                          <p:spTgt spid="5124"/>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5123"/>
                                        </p:tgtEl>
                                      </p:cBhvr>
                                    </p:animEffect>
                                    <p:set>
                                      <p:cBhvr>
                                        <p:cTn id="13" dur="1" fill="hold">
                                          <p:stCondLst>
                                            <p:cond delay="499"/>
                                          </p:stCondLst>
                                        </p:cTn>
                                        <p:tgtEl>
                                          <p:spTgt spid="512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6916E88-EBD3-45B4-8303-DE2346155720}"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24</a:t>
            </a:fld>
            <a:endParaRPr lang="es-EC"/>
          </a:p>
        </p:txBody>
      </p:sp>
      <p:sp>
        <p:nvSpPr>
          <p:cNvPr id="14" name="6 Título"/>
          <p:cNvSpPr>
            <a:spLocks noGrp="1"/>
          </p:cNvSpPr>
          <p:nvPr>
            <p:ph type="title"/>
          </p:nvPr>
        </p:nvSpPr>
        <p:spPr>
          <a:xfrm>
            <a:off x="457200" y="-13394"/>
            <a:ext cx="8229600" cy="706090"/>
          </a:xfrm>
        </p:spPr>
        <p:txBody>
          <a:bodyPr/>
          <a:lstStyle/>
          <a:p>
            <a:r>
              <a:rPr lang="es-EC" dirty="0" smtClean="0"/>
              <a:t>Selección del equipo compresor (cont.)</a:t>
            </a:r>
            <a:endParaRPr lang="es-EC" dirty="0"/>
          </a:p>
        </p:txBody>
      </p:sp>
      <p:sp>
        <p:nvSpPr>
          <p:cNvPr id="8" name="7 Rectángulo"/>
          <p:cNvSpPr/>
          <p:nvPr/>
        </p:nvSpPr>
        <p:spPr>
          <a:xfrm>
            <a:off x="395536" y="764704"/>
            <a:ext cx="2310248" cy="400110"/>
          </a:xfrm>
          <a:prstGeom prst="rect">
            <a:avLst/>
          </a:prstGeom>
        </p:spPr>
        <p:txBody>
          <a:bodyPr wrap="none">
            <a:spAutoFit/>
          </a:bodyPr>
          <a:lstStyle/>
          <a:p>
            <a:r>
              <a:rPr lang="es-EC" sz="2000" i="1" dirty="0"/>
              <a:t>Ejemplo de </a:t>
            </a:r>
            <a:r>
              <a:rPr lang="es-EC" sz="2000" i="1" dirty="0" smtClean="0"/>
              <a:t>cálculo*:</a:t>
            </a:r>
            <a:endParaRPr lang="es-EC" sz="2000" dirty="0"/>
          </a:p>
        </p:txBody>
      </p:sp>
      <p:sp>
        <p:nvSpPr>
          <p:cNvPr id="12" name="11 Rectángulo"/>
          <p:cNvSpPr/>
          <p:nvPr/>
        </p:nvSpPr>
        <p:spPr>
          <a:xfrm>
            <a:off x="-16768" y="5944423"/>
            <a:ext cx="6660232" cy="338554"/>
          </a:xfrm>
          <a:prstGeom prst="rect">
            <a:avLst/>
          </a:prstGeom>
        </p:spPr>
        <p:txBody>
          <a:bodyPr wrap="square">
            <a:spAutoFit/>
          </a:bodyPr>
          <a:lstStyle/>
          <a:p>
            <a:r>
              <a:rPr lang="es-EC" sz="1600" baseline="30000" dirty="0" smtClean="0"/>
              <a:t>*Cálculo </a:t>
            </a:r>
            <a:r>
              <a:rPr lang="es-EC" sz="1600" baseline="30000" dirty="0"/>
              <a:t>basado en el procedimiento del Manual Sobre Aire Comprimido y su Aplicación a la </a:t>
            </a:r>
            <a:r>
              <a:rPr lang="es-EC" sz="1600" baseline="30000" dirty="0" smtClean="0"/>
              <a:t>Industria</a:t>
            </a:r>
            <a:endParaRPr lang="es-EC" sz="1600" dirty="0"/>
          </a:p>
        </p:txBody>
      </p:sp>
      <p:sp>
        <p:nvSpPr>
          <p:cNvPr id="15" name="14 Rectángulo"/>
          <p:cNvSpPr/>
          <p:nvPr/>
        </p:nvSpPr>
        <p:spPr>
          <a:xfrm>
            <a:off x="177943" y="1340768"/>
            <a:ext cx="2790187" cy="369332"/>
          </a:xfrm>
          <a:prstGeom prst="rect">
            <a:avLst/>
          </a:prstGeom>
        </p:spPr>
        <p:txBody>
          <a:bodyPr wrap="none">
            <a:spAutoFit/>
          </a:bodyPr>
          <a:lstStyle/>
          <a:p>
            <a:r>
              <a:rPr lang="es-EC" b="1" dirty="0" smtClean="0"/>
              <a:t>Costo </a:t>
            </a:r>
            <a:r>
              <a:rPr lang="es-EC" b="1" dirty="0"/>
              <a:t>del capital </a:t>
            </a:r>
            <a:r>
              <a:rPr lang="es-EC" b="1" dirty="0" smtClean="0"/>
              <a:t>invertido: </a:t>
            </a:r>
            <a:endParaRPr lang="es-EC" b="1" dirty="0"/>
          </a:p>
        </p:txBody>
      </p:sp>
      <mc:AlternateContent xmlns:mc="http://schemas.openxmlformats.org/markup-compatibility/2006" xmlns:a14="http://schemas.microsoft.com/office/drawing/2010/main">
        <mc:Choice Requires="a14">
          <p:sp>
            <p:nvSpPr>
              <p:cNvPr id="16" name="15 Rectángulo"/>
              <p:cNvSpPr/>
              <p:nvPr/>
            </p:nvSpPr>
            <p:spPr>
              <a:xfrm>
                <a:off x="2816551" y="1340768"/>
                <a:ext cx="229742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𝐶𝑇</m:t>
                      </m:r>
                      <m:r>
                        <a:rPr lang="es-EC" sz="1600" i="1">
                          <a:latin typeface="Cambria Math"/>
                        </a:rPr>
                        <m:t>=</m:t>
                      </m:r>
                      <m:r>
                        <a:rPr lang="es-EC" sz="1600" i="1">
                          <a:latin typeface="Cambria Math"/>
                        </a:rPr>
                        <m:t>𝑃𝑉𝑃</m:t>
                      </m:r>
                      <m:r>
                        <a:rPr lang="es-EC" sz="1600" i="1">
                          <a:latin typeface="Cambria Math"/>
                        </a:rPr>
                        <m:t>+6% </m:t>
                      </m:r>
                      <m:r>
                        <a:rPr lang="es-EC" sz="1600" i="1">
                          <a:latin typeface="Cambria Math"/>
                        </a:rPr>
                        <m:t>𝑎𝑑𝑚𝑖𝑛</m:t>
                      </m:r>
                    </m:oMath>
                  </m:oMathPara>
                </a14:m>
                <a:endParaRPr lang="es-EC" sz="1600" dirty="0"/>
              </a:p>
            </p:txBody>
          </p:sp>
        </mc:Choice>
        <mc:Fallback xmlns="">
          <p:sp>
            <p:nvSpPr>
              <p:cNvPr id="16" name="15 Rectángulo"/>
              <p:cNvSpPr>
                <a:spLocks noRot="1" noChangeAspect="1" noMove="1" noResize="1" noEditPoints="1" noAdjustHandles="1" noChangeArrowheads="1" noChangeShapeType="1" noTextEdit="1"/>
              </p:cNvSpPr>
              <p:nvPr/>
            </p:nvSpPr>
            <p:spPr>
              <a:xfrm>
                <a:off x="2816551" y="1340768"/>
                <a:ext cx="2297424" cy="338554"/>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16 Rectángulo"/>
              <p:cNvSpPr/>
              <p:nvPr/>
            </p:nvSpPr>
            <p:spPr>
              <a:xfrm>
                <a:off x="5275763" y="1335336"/>
                <a:ext cx="34717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=20.228 </m:t>
                      </m:r>
                      <m:r>
                        <a:rPr lang="es-EC" sz="1600" i="1">
                          <a:latin typeface="Cambria Math"/>
                        </a:rPr>
                        <m:t>𝑈𝑆𝐷</m:t>
                      </m:r>
                      <m:r>
                        <a:rPr lang="es-EC" sz="1600" i="1">
                          <a:latin typeface="Cambria Math"/>
                        </a:rPr>
                        <m:t>×1,06= 21.442 </m:t>
                      </m:r>
                      <m:r>
                        <a:rPr lang="es-EC" sz="1600" i="1">
                          <a:latin typeface="Cambria Math"/>
                        </a:rPr>
                        <m:t>𝑈𝑆𝐷</m:t>
                      </m:r>
                    </m:oMath>
                  </m:oMathPara>
                </a14:m>
                <a:endParaRPr lang="es-EC" sz="1600" dirty="0"/>
              </a:p>
            </p:txBody>
          </p:sp>
        </mc:Choice>
        <mc:Fallback xmlns="">
          <p:sp>
            <p:nvSpPr>
              <p:cNvPr id="17" name="16 Rectángulo"/>
              <p:cNvSpPr>
                <a:spLocks noRot="1" noChangeAspect="1" noMove="1" noResize="1" noEditPoints="1" noAdjustHandles="1" noChangeArrowheads="1" noChangeShapeType="1" noTextEdit="1"/>
              </p:cNvSpPr>
              <p:nvPr/>
            </p:nvSpPr>
            <p:spPr>
              <a:xfrm>
                <a:off x="5275763" y="1335336"/>
                <a:ext cx="3471720" cy="338554"/>
              </a:xfrm>
              <a:prstGeom prst="rect">
                <a:avLst/>
              </a:prstGeom>
              <a:blipFill rotWithShape="1">
                <a:blip r:embed="rId4"/>
                <a:stretch>
                  <a:fillRect/>
                </a:stretch>
              </a:blipFill>
            </p:spPr>
            <p:txBody>
              <a:bodyPr/>
              <a:lstStyle/>
              <a:p>
                <a:r>
                  <a:rPr lang="es-EC">
                    <a:noFill/>
                  </a:rPr>
                  <a:t> </a:t>
                </a:r>
              </a:p>
            </p:txBody>
          </p:sp>
        </mc:Fallback>
      </mc:AlternateContent>
      <p:sp>
        <p:nvSpPr>
          <p:cNvPr id="18" name="17 Rectángulo"/>
          <p:cNvSpPr/>
          <p:nvPr/>
        </p:nvSpPr>
        <p:spPr>
          <a:xfrm>
            <a:off x="166731" y="1868104"/>
            <a:ext cx="2957861" cy="369332"/>
          </a:xfrm>
          <a:prstGeom prst="rect">
            <a:avLst/>
          </a:prstGeom>
        </p:spPr>
        <p:txBody>
          <a:bodyPr wrap="none">
            <a:spAutoFit/>
          </a:bodyPr>
          <a:lstStyle/>
          <a:p>
            <a:r>
              <a:rPr lang="es-EC" b="1" dirty="0" smtClean="0"/>
              <a:t>Cuota </a:t>
            </a:r>
            <a:r>
              <a:rPr lang="es-EC" b="1" dirty="0"/>
              <a:t>de depreciación </a:t>
            </a:r>
            <a:r>
              <a:rPr lang="es-EC" b="1" dirty="0" smtClean="0"/>
              <a:t>anual</a:t>
            </a:r>
            <a:r>
              <a:rPr lang="es-EC" dirty="0" smtClean="0"/>
              <a:t>:</a:t>
            </a:r>
            <a:endParaRPr lang="es-EC" dirty="0"/>
          </a:p>
        </p:txBody>
      </p:sp>
      <mc:AlternateContent xmlns:mc="http://schemas.openxmlformats.org/markup-compatibility/2006" xmlns:a14="http://schemas.microsoft.com/office/drawing/2010/main">
        <mc:Choice Requires="a14">
          <p:sp>
            <p:nvSpPr>
              <p:cNvPr id="19" name="18 Rectángulo"/>
              <p:cNvSpPr/>
              <p:nvPr/>
            </p:nvSpPr>
            <p:spPr>
              <a:xfrm>
                <a:off x="3073626" y="1746340"/>
                <a:ext cx="1581074" cy="555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𝑃𝑀</m:t>
                      </m:r>
                      <m:r>
                        <a:rPr lang="es-EC" sz="1600" i="1">
                          <a:latin typeface="Cambria Math"/>
                        </a:rPr>
                        <m:t>=</m:t>
                      </m:r>
                      <m:f>
                        <m:fPr>
                          <m:ctrlPr>
                            <a:rPr lang="es-EC" sz="1600" i="1">
                              <a:latin typeface="Cambria Math"/>
                            </a:rPr>
                          </m:ctrlPr>
                        </m:fPr>
                        <m:num>
                          <m:r>
                            <a:rPr lang="es-EC" sz="1600" i="1">
                              <a:latin typeface="Cambria Math"/>
                            </a:rPr>
                            <m:t>𝑃𝑉</m:t>
                          </m:r>
                          <m:r>
                            <a:rPr lang="es-EC" sz="1600" i="1">
                              <a:latin typeface="Cambria Math"/>
                            </a:rPr>
                            <m:t>−</m:t>
                          </m:r>
                          <m:r>
                            <a:rPr lang="es-EC" sz="1600" i="1">
                              <a:latin typeface="Cambria Math"/>
                            </a:rPr>
                            <m:t>𝑉𝑆</m:t>
                          </m:r>
                        </m:num>
                        <m:den>
                          <m:r>
                            <a:rPr lang="es-EC" sz="1600" i="1">
                              <a:latin typeface="Cambria Math"/>
                            </a:rPr>
                            <m:t>𝑣𝑖𝑑𝑎</m:t>
                          </m:r>
                          <m:r>
                            <a:rPr lang="es-EC" sz="1600" i="1">
                              <a:latin typeface="Cambria Math"/>
                            </a:rPr>
                            <m:t> ú</m:t>
                          </m:r>
                          <m:r>
                            <a:rPr lang="es-EC" sz="1600" i="1">
                              <a:latin typeface="Cambria Math"/>
                            </a:rPr>
                            <m:t>𝑡𝑖𝑙</m:t>
                          </m:r>
                        </m:den>
                      </m:f>
                    </m:oMath>
                  </m:oMathPara>
                </a14:m>
                <a:endParaRPr lang="es-EC" sz="1600" dirty="0"/>
              </a:p>
            </p:txBody>
          </p:sp>
        </mc:Choice>
        <mc:Fallback xmlns="">
          <p:sp>
            <p:nvSpPr>
              <p:cNvPr id="19" name="18 Rectángulo"/>
              <p:cNvSpPr>
                <a:spLocks noRot="1" noChangeAspect="1" noMove="1" noResize="1" noEditPoints="1" noAdjustHandles="1" noChangeArrowheads="1" noChangeShapeType="1" noTextEdit="1"/>
              </p:cNvSpPr>
              <p:nvPr/>
            </p:nvSpPr>
            <p:spPr>
              <a:xfrm>
                <a:off x="3073626" y="1746340"/>
                <a:ext cx="1581074" cy="555024"/>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19 Rectángulo"/>
              <p:cNvSpPr/>
              <p:nvPr/>
            </p:nvSpPr>
            <p:spPr>
              <a:xfrm>
                <a:off x="4702943" y="1746340"/>
                <a:ext cx="2841740" cy="559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m:t>
                      </m:r>
                      <m:f>
                        <m:fPr>
                          <m:ctrlPr>
                            <a:rPr lang="es-EC" sz="1600" i="1">
                              <a:latin typeface="Cambria Math"/>
                            </a:rPr>
                          </m:ctrlPr>
                        </m:fPr>
                        <m:num>
                          <m:r>
                            <a:rPr lang="es-EC" sz="1600" i="1">
                              <a:latin typeface="Cambria Math"/>
                            </a:rPr>
                            <m:t>21.442−1.500</m:t>
                          </m:r>
                        </m:num>
                        <m:den>
                          <m:r>
                            <a:rPr lang="es-EC" sz="1600" i="1">
                              <a:latin typeface="Cambria Math"/>
                            </a:rPr>
                            <m:t>20 </m:t>
                          </m:r>
                        </m:den>
                      </m:f>
                      <m:r>
                        <a:rPr lang="es-EC" sz="1600" i="1">
                          <a:latin typeface="Cambria Math"/>
                        </a:rPr>
                        <m:t>=997 </m:t>
                      </m:r>
                      <m:r>
                        <a:rPr lang="es-EC" sz="1600" i="1">
                          <a:latin typeface="Cambria Math"/>
                        </a:rPr>
                        <m:t>𝑈𝑆𝐷</m:t>
                      </m:r>
                    </m:oMath>
                  </m:oMathPara>
                </a14:m>
                <a:endParaRPr lang="es-EC" sz="1600" dirty="0"/>
              </a:p>
            </p:txBody>
          </p:sp>
        </mc:Choice>
        <mc:Fallback xmlns="">
          <p:sp>
            <p:nvSpPr>
              <p:cNvPr id="20" name="19 Rectángulo"/>
              <p:cNvSpPr>
                <a:spLocks noRot="1" noChangeAspect="1" noMove="1" noResize="1" noEditPoints="1" noAdjustHandles="1" noChangeArrowheads="1" noChangeShapeType="1" noTextEdit="1"/>
              </p:cNvSpPr>
              <p:nvPr/>
            </p:nvSpPr>
            <p:spPr>
              <a:xfrm>
                <a:off x="4702943" y="1746340"/>
                <a:ext cx="2841740" cy="559961"/>
              </a:xfrm>
              <a:prstGeom prst="rect">
                <a:avLst/>
              </a:prstGeom>
              <a:blipFill rotWithShape="1">
                <a:blip r:embed="rId6"/>
                <a:stretch>
                  <a:fillRect/>
                </a:stretch>
              </a:blipFill>
            </p:spPr>
            <p:txBody>
              <a:bodyPr/>
              <a:lstStyle/>
              <a:p>
                <a:r>
                  <a:rPr lang="es-EC">
                    <a:noFill/>
                  </a:rPr>
                  <a:t> </a:t>
                </a:r>
              </a:p>
            </p:txBody>
          </p:sp>
        </mc:Fallback>
      </mc:AlternateContent>
      <p:sp>
        <p:nvSpPr>
          <p:cNvPr id="21" name="20 CuadroTexto"/>
          <p:cNvSpPr txBox="1"/>
          <p:nvPr/>
        </p:nvSpPr>
        <p:spPr>
          <a:xfrm>
            <a:off x="226387" y="2749322"/>
            <a:ext cx="4210063" cy="369332"/>
          </a:xfrm>
          <a:prstGeom prst="rect">
            <a:avLst/>
          </a:prstGeom>
          <a:noFill/>
        </p:spPr>
        <p:txBody>
          <a:bodyPr wrap="none" rtlCol="0">
            <a:spAutoFit/>
          </a:bodyPr>
          <a:lstStyle/>
          <a:p>
            <a:r>
              <a:rPr lang="es-EC" dirty="0" smtClean="0"/>
              <a:t>Carga parcial: 80% (mínima recomendable)</a:t>
            </a:r>
            <a:endParaRPr lang="es-EC" dirty="0"/>
          </a:p>
        </p:txBody>
      </p:sp>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339375"/>
            <a:ext cx="2962366" cy="362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2" name="21 Rectángulo"/>
              <p:cNvSpPr/>
              <p:nvPr/>
            </p:nvSpPr>
            <p:spPr>
              <a:xfrm>
                <a:off x="166731" y="3193752"/>
                <a:ext cx="2022220" cy="360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𝑃</m:t>
                          </m:r>
                        </m:e>
                        <m:sub>
                          <m:r>
                            <a:rPr lang="es-EC" sz="1600" i="1">
                              <a:latin typeface="Cambria Math"/>
                            </a:rPr>
                            <m:t>𝜑</m:t>
                          </m:r>
                        </m:sub>
                      </m:sSub>
                      <m:r>
                        <a:rPr lang="es-EC" sz="1600" i="1">
                          <a:latin typeface="Cambria Math"/>
                        </a:rPr>
                        <m:t>𝑠𝑝𝑒𝑐</m:t>
                      </m:r>
                      <m:r>
                        <a:rPr lang="es-EC" sz="1600" i="1">
                          <a:latin typeface="Cambria Math"/>
                        </a:rPr>
                        <m:t>=</m:t>
                      </m:r>
                      <m:r>
                        <a:rPr lang="es-EC" sz="1600" i="1">
                          <a:latin typeface="Cambria Math"/>
                        </a:rPr>
                        <m:t>𝑓</m:t>
                      </m:r>
                      <m:r>
                        <a:rPr lang="es-EC" sz="1600" i="1">
                          <a:latin typeface="Cambria Math"/>
                        </a:rPr>
                        <m:t>×</m:t>
                      </m:r>
                      <m:r>
                        <a:rPr lang="es-EC" sz="1600" i="1">
                          <a:latin typeface="Cambria Math"/>
                        </a:rPr>
                        <m:t>𝑃𝑠𝑝𝑒𝑐</m:t>
                      </m:r>
                    </m:oMath>
                  </m:oMathPara>
                </a14:m>
                <a:endParaRPr lang="es-EC" sz="1600" dirty="0"/>
              </a:p>
            </p:txBody>
          </p:sp>
        </mc:Choice>
        <mc:Fallback xmlns="">
          <p:sp>
            <p:nvSpPr>
              <p:cNvPr id="22" name="21 Rectángulo"/>
              <p:cNvSpPr>
                <a:spLocks noRot="1" noChangeAspect="1" noMove="1" noResize="1" noEditPoints="1" noAdjustHandles="1" noChangeArrowheads="1" noChangeShapeType="1" noTextEdit="1"/>
              </p:cNvSpPr>
              <p:nvPr/>
            </p:nvSpPr>
            <p:spPr>
              <a:xfrm>
                <a:off x="166731" y="3193752"/>
                <a:ext cx="2022220" cy="360804"/>
              </a:xfrm>
              <a:prstGeom prst="rect">
                <a:avLst/>
              </a:prstGeom>
              <a:blipFill rotWithShape="1">
                <a:blip r:embed="rId8"/>
                <a:stretch>
                  <a:fillRect b="-508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22 Rectángulo"/>
              <p:cNvSpPr/>
              <p:nvPr/>
            </p:nvSpPr>
            <p:spPr>
              <a:xfrm>
                <a:off x="-115440" y="3430212"/>
                <a:ext cx="6378131" cy="8774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𝐸</m:t>
                          </m:r>
                        </m:e>
                        <m:sub>
                          <m:r>
                            <a:rPr lang="es-EC" sz="1600" i="1">
                              <a:latin typeface="Cambria Math"/>
                            </a:rPr>
                            <m:t>𝜑</m:t>
                          </m:r>
                        </m:sub>
                      </m:sSub>
                      <m:r>
                        <a:rPr lang="es-EC" sz="1600" i="1">
                          <a:latin typeface="Cambria Math"/>
                        </a:rPr>
                        <m:t>𝑠𝑝𝑒𝑐</m:t>
                      </m:r>
                      <m:r>
                        <a:rPr lang="es-EC" sz="1600" i="1">
                          <a:latin typeface="Cambria Math"/>
                        </a:rPr>
                        <m:t>=1,25×</m:t>
                      </m:r>
                      <m:f>
                        <m:fPr>
                          <m:ctrlPr>
                            <a:rPr lang="es-EC" sz="1600" i="1">
                              <a:latin typeface="Cambria Math"/>
                            </a:rPr>
                          </m:ctrlPr>
                        </m:fPr>
                        <m:num>
                          <m:r>
                            <a:rPr lang="es-EC" sz="1600" i="1">
                              <a:latin typeface="Cambria Math"/>
                            </a:rPr>
                            <m:t>18 </m:t>
                          </m:r>
                          <m:r>
                            <a:rPr lang="es-EC" sz="1600" i="1">
                              <a:latin typeface="Cambria Math"/>
                            </a:rPr>
                            <m:t>𝐾𝑊</m:t>
                          </m:r>
                        </m:num>
                        <m:den>
                          <m:r>
                            <a:rPr lang="es-EC" sz="1600" i="1">
                              <a:latin typeface="Cambria Math"/>
                            </a:rPr>
                            <m:t>101,1</m:t>
                          </m:r>
                          <m:r>
                            <a:rPr lang="es-EC" sz="1600" i="1" strike="sngStrike">
                              <a:latin typeface="Cambria Math"/>
                            </a:rPr>
                            <m:t> </m:t>
                          </m:r>
                          <m:f>
                            <m:fPr>
                              <m:ctrlPr>
                                <a:rPr lang="es-EC" sz="1600" i="1" strike="sngStrike">
                                  <a:latin typeface="Cambria Math"/>
                                </a:rPr>
                              </m:ctrlPr>
                            </m:fPr>
                            <m:num>
                              <m:sSup>
                                <m:sSupPr>
                                  <m:ctrlPr>
                                    <a:rPr lang="es-EC" sz="1600" i="1" strike="sngStrike">
                                      <a:latin typeface="Cambria Math"/>
                                    </a:rPr>
                                  </m:ctrlPr>
                                </m:sSupPr>
                                <m:e>
                                  <m:r>
                                    <a:rPr lang="es-EC" sz="1600" i="1" strike="sngStrike">
                                      <a:latin typeface="Cambria Math"/>
                                    </a:rPr>
                                    <m:t>𝑓𝑡</m:t>
                                  </m:r>
                                </m:e>
                                <m:sup>
                                  <m:r>
                                    <a:rPr lang="es-EC" sz="1600" i="1" strike="sngStrike">
                                      <a:latin typeface="Cambria Math"/>
                                    </a:rPr>
                                    <m:t>3</m:t>
                                  </m:r>
                                </m:sup>
                              </m:sSup>
                            </m:num>
                            <m:den>
                              <m:r>
                                <a:rPr lang="es-EC" sz="1600" i="1" strike="sngStrike">
                                  <a:latin typeface="Cambria Math"/>
                                </a:rPr>
                                <m:t>𝑚𝑖𝑛</m:t>
                              </m:r>
                            </m:den>
                          </m:f>
                        </m:den>
                      </m:f>
                      <m:r>
                        <a:rPr lang="es-EC" sz="1600" i="1">
                          <a:latin typeface="Cambria Math"/>
                        </a:rPr>
                        <m:t>×</m:t>
                      </m:r>
                      <m:f>
                        <m:fPr>
                          <m:ctrlPr>
                            <a:rPr lang="es-EC" sz="1600" i="1">
                              <a:latin typeface="Cambria Math"/>
                            </a:rPr>
                          </m:ctrlPr>
                        </m:fPr>
                        <m:num>
                          <m:r>
                            <a:rPr lang="es-EC" sz="1600" i="1">
                              <a:latin typeface="Cambria Math"/>
                            </a:rPr>
                            <m:t>1</m:t>
                          </m:r>
                          <m:r>
                            <a:rPr lang="es-EC" sz="1600" i="1">
                              <a:latin typeface="Cambria Math"/>
                            </a:rPr>
                            <m:t>h</m:t>
                          </m:r>
                        </m:num>
                        <m:den>
                          <m:r>
                            <a:rPr lang="es-EC" sz="1600" i="1">
                              <a:latin typeface="Cambria Math"/>
                            </a:rPr>
                            <m:t>60</m:t>
                          </m:r>
                          <m:r>
                            <a:rPr lang="es-EC" sz="1600" i="1" strike="sngStrike">
                              <a:latin typeface="Cambria Math"/>
                            </a:rPr>
                            <m:t>𝑚𝑖𝑛</m:t>
                          </m:r>
                        </m:den>
                      </m:f>
                      <m:r>
                        <a:rPr lang="es-EC" sz="1600" i="1">
                          <a:latin typeface="Cambria Math"/>
                        </a:rPr>
                        <m:t>×</m:t>
                      </m:r>
                      <m:f>
                        <m:fPr>
                          <m:ctrlPr>
                            <a:rPr lang="es-EC" sz="1600" i="1">
                              <a:latin typeface="Cambria Math"/>
                            </a:rPr>
                          </m:ctrlPr>
                        </m:fPr>
                        <m:num>
                          <m:r>
                            <a:rPr lang="es-EC" sz="1600" i="1">
                              <a:latin typeface="Cambria Math"/>
                            </a:rPr>
                            <m:t>35,3 </m:t>
                          </m:r>
                          <m:sSup>
                            <m:sSupPr>
                              <m:ctrlPr>
                                <a:rPr lang="es-EC" sz="1600" i="1" strike="sngStrike">
                                  <a:latin typeface="Cambria Math"/>
                                </a:rPr>
                              </m:ctrlPr>
                            </m:sSupPr>
                            <m:e>
                              <m:r>
                                <a:rPr lang="es-EC" sz="1600" i="1" strike="sngStrike">
                                  <a:latin typeface="Cambria Math"/>
                                </a:rPr>
                                <m:t>𝑓𝑡</m:t>
                              </m:r>
                            </m:e>
                            <m:sup>
                              <m:r>
                                <a:rPr lang="es-EC" sz="1600" i="1" strike="sngStrike">
                                  <a:latin typeface="Cambria Math"/>
                                </a:rPr>
                                <m:t>3</m:t>
                              </m:r>
                            </m:sup>
                          </m:sSup>
                        </m:num>
                        <m:den>
                          <m:sSup>
                            <m:sSupPr>
                              <m:ctrlPr>
                                <a:rPr lang="es-EC" sz="1600" i="1">
                                  <a:latin typeface="Cambria Math"/>
                                </a:rPr>
                              </m:ctrlPr>
                            </m:sSupPr>
                            <m:e>
                              <m:r>
                                <a:rPr lang="es-EC" sz="1600" i="1">
                                  <a:latin typeface="Cambria Math"/>
                                </a:rPr>
                                <m:t>1 </m:t>
                              </m:r>
                              <m:r>
                                <a:rPr lang="es-EC" sz="1600" i="1">
                                  <a:latin typeface="Cambria Math"/>
                                </a:rPr>
                                <m:t>𝑚</m:t>
                              </m:r>
                            </m:e>
                            <m:sup>
                              <m:r>
                                <a:rPr lang="es-EC" sz="1600" i="1">
                                  <a:latin typeface="Cambria Math"/>
                                </a:rPr>
                                <m:t>3</m:t>
                              </m:r>
                            </m:sup>
                          </m:sSup>
                        </m:den>
                      </m:f>
                      <m:r>
                        <a:rPr lang="es-EC" sz="1600" i="1">
                          <a:latin typeface="Cambria Math"/>
                        </a:rPr>
                        <m:t>=0,1309 </m:t>
                      </m:r>
                      <m:f>
                        <m:fPr>
                          <m:ctrlPr>
                            <a:rPr lang="es-EC" sz="1600" i="1">
                              <a:latin typeface="Cambria Math"/>
                            </a:rPr>
                          </m:ctrlPr>
                        </m:fPr>
                        <m:num>
                          <m:r>
                            <a:rPr lang="es-EC" sz="1600" i="1">
                              <a:latin typeface="Cambria Math"/>
                            </a:rPr>
                            <m:t>𝐾𝑊h</m:t>
                          </m:r>
                        </m:num>
                        <m:den>
                          <m:sSup>
                            <m:sSupPr>
                              <m:ctrlPr>
                                <a:rPr lang="es-EC" sz="1600" i="1">
                                  <a:latin typeface="Cambria Math"/>
                                </a:rPr>
                              </m:ctrlPr>
                            </m:sSupPr>
                            <m:e>
                              <m:r>
                                <a:rPr lang="es-EC" sz="1600" i="1">
                                  <a:latin typeface="Cambria Math"/>
                                </a:rPr>
                                <m:t>𝑚</m:t>
                              </m:r>
                            </m:e>
                            <m:sup>
                              <m:r>
                                <a:rPr lang="es-EC" sz="1600" i="1">
                                  <a:latin typeface="Cambria Math"/>
                                </a:rPr>
                                <m:t>3</m:t>
                              </m:r>
                            </m:sup>
                          </m:sSup>
                        </m:den>
                      </m:f>
                    </m:oMath>
                  </m:oMathPara>
                </a14:m>
                <a:endParaRPr lang="es-EC" sz="1600" dirty="0"/>
              </a:p>
            </p:txBody>
          </p:sp>
        </mc:Choice>
        <mc:Fallback xmlns="">
          <p:sp>
            <p:nvSpPr>
              <p:cNvPr id="23" name="22 Rectángulo"/>
              <p:cNvSpPr>
                <a:spLocks noRot="1" noChangeAspect="1" noMove="1" noResize="1" noEditPoints="1" noAdjustHandles="1" noChangeArrowheads="1" noChangeShapeType="1" noTextEdit="1"/>
              </p:cNvSpPr>
              <p:nvPr/>
            </p:nvSpPr>
            <p:spPr>
              <a:xfrm>
                <a:off x="-115440" y="3430212"/>
                <a:ext cx="6378131" cy="877484"/>
              </a:xfrm>
              <a:prstGeom prst="rect">
                <a:avLst/>
              </a:prstGeom>
              <a:blipFill rotWithShape="1">
                <a:blip r:embed="rId9"/>
                <a:stretch>
                  <a:fillRect/>
                </a:stretch>
              </a:blipFill>
            </p:spPr>
            <p:txBody>
              <a:bodyPr/>
              <a:lstStyle/>
              <a:p>
                <a:r>
                  <a:rPr lang="es-EC">
                    <a:noFill/>
                  </a:rPr>
                  <a:t> </a:t>
                </a:r>
              </a:p>
            </p:txBody>
          </p:sp>
        </mc:Fallback>
      </mc:AlternateContent>
      <p:sp>
        <p:nvSpPr>
          <p:cNvPr id="29" name="28 Rectángulo"/>
          <p:cNvSpPr/>
          <p:nvPr/>
        </p:nvSpPr>
        <p:spPr>
          <a:xfrm>
            <a:off x="110240" y="2337697"/>
            <a:ext cx="2142381" cy="369332"/>
          </a:xfrm>
          <a:prstGeom prst="rect">
            <a:avLst/>
          </a:prstGeom>
        </p:spPr>
        <p:txBody>
          <a:bodyPr wrap="none">
            <a:spAutoFit/>
          </a:bodyPr>
          <a:lstStyle/>
          <a:p>
            <a:r>
              <a:rPr lang="es-EC" b="1" dirty="0" smtClean="0"/>
              <a:t>Consumo específico:</a:t>
            </a:r>
            <a:endParaRPr lang="es-EC" b="1" dirty="0"/>
          </a:p>
        </p:txBody>
      </p:sp>
      <p:sp>
        <p:nvSpPr>
          <p:cNvPr id="25" name="24 Rectángulo"/>
          <p:cNvSpPr/>
          <p:nvPr/>
        </p:nvSpPr>
        <p:spPr>
          <a:xfrm>
            <a:off x="110240" y="4342686"/>
            <a:ext cx="2587568" cy="369332"/>
          </a:xfrm>
          <a:prstGeom prst="rect">
            <a:avLst/>
          </a:prstGeom>
        </p:spPr>
        <p:txBody>
          <a:bodyPr wrap="none">
            <a:spAutoFit/>
          </a:bodyPr>
          <a:lstStyle/>
          <a:p>
            <a:r>
              <a:rPr lang="es-EC" b="1" dirty="0" smtClean="0"/>
              <a:t>Costo electricidad anual: </a:t>
            </a:r>
            <a:endParaRPr lang="es-EC" b="1" dirty="0"/>
          </a:p>
        </p:txBody>
      </p:sp>
      <mc:AlternateContent xmlns:mc="http://schemas.openxmlformats.org/markup-compatibility/2006" xmlns:a14="http://schemas.microsoft.com/office/drawing/2010/main">
        <mc:Choice Requires="a14">
          <p:sp>
            <p:nvSpPr>
              <p:cNvPr id="26" name="25 Rectángulo"/>
              <p:cNvSpPr/>
              <p:nvPr/>
            </p:nvSpPr>
            <p:spPr>
              <a:xfrm>
                <a:off x="2555776" y="4334994"/>
                <a:ext cx="3151568" cy="360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a:rPr>
                          </m:ctrlPr>
                        </m:sSubPr>
                        <m:e>
                          <m:r>
                            <a:rPr lang="es-EC" sz="1600" i="1">
                              <a:latin typeface="Cambria Math"/>
                            </a:rPr>
                            <m:t>𝐶</m:t>
                          </m:r>
                        </m:e>
                        <m:sub>
                          <m:r>
                            <a:rPr lang="es-EC" sz="1600" i="1">
                              <a:latin typeface="Cambria Math"/>
                            </a:rPr>
                            <m:t>𝐸</m:t>
                          </m:r>
                        </m:sub>
                      </m:sSub>
                      <m:r>
                        <a:rPr lang="es-EC" sz="1600" i="1">
                          <a:latin typeface="Cambria Math"/>
                        </a:rPr>
                        <m:t>𝑎𝑛𝑢𝑎𝑙</m:t>
                      </m:r>
                      <m:r>
                        <a:rPr lang="es-EC" sz="1600" i="1">
                          <a:latin typeface="Cambria Math"/>
                        </a:rPr>
                        <m:t>=</m:t>
                      </m:r>
                      <m:sSub>
                        <m:sSubPr>
                          <m:ctrlPr>
                            <a:rPr lang="es-EC" sz="1600" i="1">
                              <a:latin typeface="Cambria Math"/>
                            </a:rPr>
                          </m:ctrlPr>
                        </m:sSubPr>
                        <m:e>
                          <m:r>
                            <a:rPr lang="es-EC" sz="1600" i="1">
                              <a:latin typeface="Cambria Math"/>
                            </a:rPr>
                            <m:t>𝑄</m:t>
                          </m:r>
                        </m:e>
                        <m:sub>
                          <m:r>
                            <a:rPr lang="es-EC" sz="1600" i="1">
                              <a:latin typeface="Cambria Math"/>
                            </a:rPr>
                            <m:t>𝑎𝑛𝑢𝑎𝑙</m:t>
                          </m:r>
                        </m:sub>
                      </m:sSub>
                      <m:r>
                        <a:rPr lang="es-EC" sz="1600" i="1">
                          <a:latin typeface="Cambria Math"/>
                        </a:rPr>
                        <m:t>×</m:t>
                      </m:r>
                      <m:sSub>
                        <m:sSubPr>
                          <m:ctrlPr>
                            <a:rPr lang="es-EC" sz="1600" i="1">
                              <a:latin typeface="Cambria Math"/>
                            </a:rPr>
                          </m:ctrlPr>
                        </m:sSubPr>
                        <m:e>
                          <m:r>
                            <a:rPr lang="es-EC" sz="1600" i="1">
                              <a:latin typeface="Cambria Math"/>
                            </a:rPr>
                            <m:t>𝐸</m:t>
                          </m:r>
                        </m:e>
                        <m:sub>
                          <m:r>
                            <a:rPr lang="es-EC" sz="1600" i="1">
                              <a:latin typeface="Cambria Math"/>
                            </a:rPr>
                            <m:t>𝜑</m:t>
                          </m:r>
                        </m:sub>
                      </m:sSub>
                      <m:r>
                        <a:rPr lang="es-EC" sz="1600" i="1">
                          <a:latin typeface="Cambria Math"/>
                        </a:rPr>
                        <m:t>𝑠𝑝𝑒𝑐</m:t>
                      </m:r>
                      <m:r>
                        <a:rPr lang="es-EC" sz="1600" i="1">
                          <a:latin typeface="Cambria Math"/>
                        </a:rPr>
                        <m:t>×</m:t>
                      </m:r>
                      <m:r>
                        <a:rPr lang="es-EC" sz="1600" i="1">
                          <a:latin typeface="Cambria Math"/>
                        </a:rPr>
                        <m:t>𝐶𝐸</m:t>
                      </m:r>
                    </m:oMath>
                  </m:oMathPara>
                </a14:m>
                <a:endParaRPr lang="es-EC" sz="1600" dirty="0"/>
              </a:p>
            </p:txBody>
          </p:sp>
        </mc:Choice>
        <mc:Fallback xmlns="">
          <p:sp>
            <p:nvSpPr>
              <p:cNvPr id="26" name="25 Rectángulo"/>
              <p:cNvSpPr>
                <a:spLocks noRot="1" noChangeAspect="1" noMove="1" noResize="1" noEditPoints="1" noAdjustHandles="1" noChangeArrowheads="1" noChangeShapeType="1" noTextEdit="1"/>
              </p:cNvSpPr>
              <p:nvPr/>
            </p:nvSpPr>
            <p:spPr>
              <a:xfrm>
                <a:off x="2555776" y="4334994"/>
                <a:ext cx="3151568" cy="360804"/>
              </a:xfrm>
              <a:prstGeom prst="rect">
                <a:avLst/>
              </a:prstGeom>
              <a:blipFill rotWithShape="1">
                <a:blip r:embed="rId10"/>
                <a:stretch>
                  <a:fillRect b="-169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27 Rectángulo"/>
              <p:cNvSpPr/>
              <p:nvPr/>
            </p:nvSpPr>
            <p:spPr>
              <a:xfrm>
                <a:off x="166731" y="4695798"/>
                <a:ext cx="6186812" cy="5301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𝐶</m:t>
                          </m:r>
                        </m:e>
                        <m:sub>
                          <m:r>
                            <a:rPr lang="es-EC" sz="1400" i="1">
                              <a:latin typeface="Cambria Math"/>
                            </a:rPr>
                            <m:t>𝐸</m:t>
                          </m:r>
                        </m:sub>
                      </m:sSub>
                      <m:r>
                        <a:rPr lang="es-EC" sz="1400" i="1">
                          <a:latin typeface="Cambria Math"/>
                        </a:rPr>
                        <m:t>𝑎𝑛𝑢𝑎𝑙</m:t>
                      </m:r>
                      <m:r>
                        <a:rPr lang="es-EC" sz="1400" i="1">
                          <a:latin typeface="Cambria Math"/>
                        </a:rPr>
                        <m:t>=</m:t>
                      </m:r>
                      <m:r>
                        <a:rPr lang="es-EC" sz="1400">
                          <a:latin typeface="Cambria Math"/>
                        </a:rPr>
                        <m:t>381.212  </m:t>
                      </m:r>
                      <m:f>
                        <m:fPr>
                          <m:ctrlPr>
                            <a:rPr lang="es-EC" sz="1400" i="1">
                              <a:latin typeface="Cambria Math"/>
                            </a:rPr>
                          </m:ctrlPr>
                        </m:fPr>
                        <m:num>
                          <m:sSup>
                            <m:sSupPr>
                              <m:ctrlPr>
                                <a:rPr lang="es-EC" sz="1400" i="1" strike="sngStrike">
                                  <a:latin typeface="Cambria Math"/>
                                </a:rPr>
                              </m:ctrlPr>
                            </m:sSupPr>
                            <m:e>
                              <m:r>
                                <a:rPr lang="es-EC" sz="1400" i="1" strike="sngStrike">
                                  <a:latin typeface="Cambria Math"/>
                                </a:rPr>
                                <m:t>𝑚</m:t>
                              </m:r>
                            </m:e>
                            <m:sup>
                              <m:r>
                                <a:rPr lang="es-EC" sz="1400" i="1" strike="sngStrike">
                                  <a:latin typeface="Cambria Math"/>
                                </a:rPr>
                                <m:t>3</m:t>
                              </m:r>
                            </m:sup>
                          </m:sSup>
                        </m:num>
                        <m:den>
                          <m:r>
                            <a:rPr lang="es-EC" sz="1400" i="1">
                              <a:latin typeface="Cambria Math"/>
                            </a:rPr>
                            <m:t>𝑎</m:t>
                          </m:r>
                          <m:r>
                            <a:rPr lang="es-EC" sz="1400" i="1">
                              <a:latin typeface="Cambria Math"/>
                            </a:rPr>
                            <m:t>ñ</m:t>
                          </m:r>
                          <m:r>
                            <a:rPr lang="es-EC" sz="1400" i="1">
                              <a:latin typeface="Cambria Math"/>
                            </a:rPr>
                            <m:t>𝑜</m:t>
                          </m:r>
                        </m:den>
                      </m:f>
                      <m:r>
                        <a:rPr lang="es-EC" sz="1400" i="1">
                          <a:latin typeface="Cambria Math"/>
                        </a:rPr>
                        <m:t>×0,1309</m:t>
                      </m:r>
                      <m:f>
                        <m:fPr>
                          <m:ctrlPr>
                            <a:rPr lang="es-EC" sz="1400" i="1">
                              <a:latin typeface="Cambria Math"/>
                            </a:rPr>
                          </m:ctrlPr>
                        </m:fPr>
                        <m:num>
                          <m:r>
                            <a:rPr lang="es-EC" sz="1400" i="1" strike="sngStrike">
                              <a:latin typeface="Cambria Math"/>
                            </a:rPr>
                            <m:t>𝐾𝑊h</m:t>
                          </m:r>
                        </m:num>
                        <m:den>
                          <m:sSup>
                            <m:sSupPr>
                              <m:ctrlPr>
                                <a:rPr lang="es-EC" sz="1400" i="1" strike="sngStrike">
                                  <a:latin typeface="Cambria Math"/>
                                </a:rPr>
                              </m:ctrlPr>
                            </m:sSupPr>
                            <m:e>
                              <m:r>
                                <a:rPr lang="es-EC" sz="1400" i="1" strike="sngStrike">
                                  <a:latin typeface="Cambria Math"/>
                                </a:rPr>
                                <m:t>𝑚</m:t>
                              </m:r>
                            </m:e>
                            <m:sup>
                              <m:r>
                                <a:rPr lang="es-EC" sz="1400" i="1" strike="sngStrike">
                                  <a:latin typeface="Cambria Math"/>
                                </a:rPr>
                                <m:t>3</m:t>
                              </m:r>
                            </m:sup>
                          </m:sSup>
                        </m:den>
                      </m:f>
                      <m:r>
                        <a:rPr lang="es-EC" sz="1400" i="1">
                          <a:latin typeface="Cambria Math"/>
                        </a:rPr>
                        <m:t>×</m:t>
                      </m:r>
                      <m:r>
                        <a:rPr lang="es-EC" sz="1400">
                          <a:latin typeface="Cambria Math"/>
                        </a:rPr>
                        <m:t>0,0897</m:t>
                      </m:r>
                      <m:f>
                        <m:fPr>
                          <m:ctrlPr>
                            <a:rPr lang="es-EC" sz="1400" i="1">
                              <a:latin typeface="Cambria Math"/>
                            </a:rPr>
                          </m:ctrlPr>
                        </m:fPr>
                        <m:num>
                          <m:r>
                            <a:rPr lang="es-EC" sz="1400" i="1">
                              <a:latin typeface="Cambria Math"/>
                            </a:rPr>
                            <m:t>𝑈𝑆𝐷</m:t>
                          </m:r>
                        </m:num>
                        <m:den>
                          <m:r>
                            <a:rPr lang="es-EC" sz="1400" i="1" strike="sngStrike">
                              <a:latin typeface="Cambria Math"/>
                            </a:rPr>
                            <m:t>𝐾𝑊h</m:t>
                          </m:r>
                        </m:den>
                      </m:f>
                      <m:r>
                        <a:rPr lang="es-EC" sz="1400" i="1">
                          <a:latin typeface="Cambria Math"/>
                        </a:rPr>
                        <m:t>=4.477 </m:t>
                      </m:r>
                      <m:f>
                        <m:fPr>
                          <m:ctrlPr>
                            <a:rPr lang="es-EC" sz="1400" i="1">
                              <a:latin typeface="Cambria Math"/>
                            </a:rPr>
                          </m:ctrlPr>
                        </m:fPr>
                        <m:num>
                          <m:r>
                            <a:rPr lang="es-EC" sz="1400" i="1">
                              <a:latin typeface="Cambria Math"/>
                            </a:rPr>
                            <m:t>𝑈𝑆𝐷</m:t>
                          </m:r>
                        </m:num>
                        <m:den>
                          <m:r>
                            <a:rPr lang="es-EC" sz="1400" i="1">
                              <a:latin typeface="Cambria Math"/>
                            </a:rPr>
                            <m:t>𝑎</m:t>
                          </m:r>
                          <m:r>
                            <a:rPr lang="es-EC" sz="1400" i="1">
                              <a:latin typeface="Cambria Math"/>
                            </a:rPr>
                            <m:t>ñ</m:t>
                          </m:r>
                          <m:r>
                            <a:rPr lang="es-EC" sz="1400" i="1">
                              <a:latin typeface="Cambria Math"/>
                            </a:rPr>
                            <m:t>𝑜</m:t>
                          </m:r>
                        </m:den>
                      </m:f>
                    </m:oMath>
                  </m:oMathPara>
                </a14:m>
                <a:endParaRPr lang="es-EC" sz="1400" dirty="0"/>
              </a:p>
            </p:txBody>
          </p:sp>
        </mc:Choice>
        <mc:Fallback xmlns="">
          <p:sp>
            <p:nvSpPr>
              <p:cNvPr id="28" name="27 Rectángulo"/>
              <p:cNvSpPr>
                <a:spLocks noRot="1" noChangeAspect="1" noMove="1" noResize="1" noEditPoints="1" noAdjustHandles="1" noChangeArrowheads="1" noChangeShapeType="1" noTextEdit="1"/>
              </p:cNvSpPr>
              <p:nvPr/>
            </p:nvSpPr>
            <p:spPr>
              <a:xfrm>
                <a:off x="166731" y="4695798"/>
                <a:ext cx="6186812" cy="530145"/>
              </a:xfrm>
              <a:prstGeom prst="rect">
                <a:avLst/>
              </a:prstGeom>
              <a:blipFill rotWithShape="1">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0" name="29 Rectángulo"/>
              <p:cNvSpPr/>
              <p:nvPr/>
            </p:nvSpPr>
            <p:spPr>
              <a:xfrm>
                <a:off x="99106" y="5405814"/>
                <a:ext cx="5847178" cy="923330"/>
              </a:xfrm>
              <a:prstGeom prst="rect">
                <a:avLst/>
              </a:prstGeom>
              <a:ln>
                <a:solidFill>
                  <a:schemeClr val="accent3">
                    <a:lumMod val="60000"/>
                    <a:lumOff val="4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𝐶𝑇</m:t>
                      </m:r>
                      <m:r>
                        <a:rPr lang="es-EC" i="1" smtClean="0">
                          <a:latin typeface="Cambria Math"/>
                        </a:rPr>
                        <m:t>=</m:t>
                      </m:r>
                      <m:r>
                        <a:rPr lang="es-EC" i="1" smtClean="0">
                          <a:latin typeface="Cambria Math"/>
                        </a:rPr>
                        <m:t>𝑃𝑀</m:t>
                      </m:r>
                      <m:r>
                        <a:rPr lang="es-EC" i="1" smtClean="0">
                          <a:latin typeface="Cambria Math"/>
                        </a:rPr>
                        <m:t>+</m:t>
                      </m:r>
                      <m:sSub>
                        <m:sSubPr>
                          <m:ctrlPr>
                            <a:rPr lang="es-EC" i="1">
                              <a:latin typeface="Cambria Math"/>
                            </a:rPr>
                          </m:ctrlPr>
                        </m:sSubPr>
                        <m:e>
                          <m:r>
                            <a:rPr lang="es-EC" i="1">
                              <a:latin typeface="Cambria Math"/>
                            </a:rPr>
                            <m:t>𝐶</m:t>
                          </m:r>
                        </m:e>
                        <m:sub>
                          <m:r>
                            <a:rPr lang="es-EC" i="1">
                              <a:latin typeface="Cambria Math"/>
                            </a:rPr>
                            <m:t>𝐸</m:t>
                          </m:r>
                        </m:sub>
                      </m:sSub>
                      <m:r>
                        <a:rPr lang="es-EC" i="1">
                          <a:latin typeface="Cambria Math"/>
                        </a:rPr>
                        <m:t>𝑎𝑛𝑢𝑎𝑙</m:t>
                      </m:r>
                      <m:r>
                        <a:rPr lang="es-EC" i="1">
                          <a:latin typeface="Cambria Math"/>
                        </a:rPr>
                        <m:t>+</m:t>
                      </m:r>
                      <m:sSub>
                        <m:sSubPr>
                          <m:ctrlPr>
                            <a:rPr lang="es-EC" i="1">
                              <a:latin typeface="Cambria Math"/>
                            </a:rPr>
                          </m:ctrlPr>
                        </m:sSubPr>
                        <m:e>
                          <m:r>
                            <a:rPr lang="es-EC" i="1">
                              <a:latin typeface="Cambria Math"/>
                            </a:rPr>
                            <m:t>𝐶</m:t>
                          </m:r>
                        </m:e>
                        <m:sub>
                          <m:r>
                            <a:rPr lang="es-EC" i="1">
                              <a:latin typeface="Cambria Math"/>
                            </a:rPr>
                            <m:t>𝑚𝑡𝑡𝑜</m:t>
                          </m:r>
                        </m:sub>
                      </m:sSub>
                      <m:r>
                        <a:rPr lang="es-EC" i="1">
                          <a:latin typeface="Cambria Math"/>
                        </a:rPr>
                        <m:t>=997+4.477+3.500</m:t>
                      </m:r>
                    </m:oMath>
                  </m:oMathPara>
                </a14:m>
                <a:endParaRPr lang="es-EC" i="1" dirty="0" smtClean="0"/>
              </a:p>
              <a:p>
                <a:pPr/>
                <a14:m>
                  <m:oMathPara xmlns:m="http://schemas.openxmlformats.org/officeDocument/2006/math">
                    <m:oMathParaPr>
                      <m:jc m:val="centerGroup"/>
                    </m:oMathParaPr>
                    <m:oMath xmlns:m="http://schemas.openxmlformats.org/officeDocument/2006/math">
                      <m:r>
                        <a:rPr lang="es-EC" b="1" i="1" smtClean="0">
                          <a:solidFill>
                            <a:srgbClr val="FF0000"/>
                          </a:solidFill>
                          <a:latin typeface="Cambria Math"/>
                        </a:rPr>
                        <m:t>=</m:t>
                      </m:r>
                      <m:r>
                        <a:rPr lang="es-EC" b="1" i="1" smtClean="0">
                          <a:solidFill>
                            <a:srgbClr val="FF0000"/>
                          </a:solidFill>
                          <a:latin typeface="Cambria Math"/>
                        </a:rPr>
                        <m:t>𝟖</m:t>
                      </m:r>
                      <m:r>
                        <a:rPr lang="es-EC" b="1" i="1" smtClean="0">
                          <a:solidFill>
                            <a:srgbClr val="FF0000"/>
                          </a:solidFill>
                          <a:latin typeface="Cambria Math"/>
                        </a:rPr>
                        <m:t>.</m:t>
                      </m:r>
                      <m:r>
                        <a:rPr lang="es-EC" b="1" i="1" smtClean="0">
                          <a:solidFill>
                            <a:srgbClr val="FF0000"/>
                          </a:solidFill>
                          <a:latin typeface="Cambria Math"/>
                        </a:rPr>
                        <m:t>𝟗𝟕𝟒</m:t>
                      </m:r>
                      <m:r>
                        <a:rPr lang="es-EC" b="1" i="1" smtClean="0">
                          <a:solidFill>
                            <a:srgbClr val="FF0000"/>
                          </a:solidFill>
                          <a:latin typeface="Cambria Math"/>
                        </a:rPr>
                        <m:t> </m:t>
                      </m:r>
                      <m:r>
                        <a:rPr lang="es-EC" b="1" i="1" smtClean="0">
                          <a:solidFill>
                            <a:srgbClr val="FF0000"/>
                          </a:solidFill>
                          <a:latin typeface="Cambria Math"/>
                        </a:rPr>
                        <m:t>𝑼𝑺𝑫</m:t>
                      </m:r>
                    </m:oMath>
                  </m:oMathPara>
                </a14:m>
                <a:endParaRPr lang="es-EC" b="1" dirty="0">
                  <a:solidFill>
                    <a:srgbClr val="FF0000"/>
                  </a:solidFill>
                </a:endParaRPr>
              </a:p>
              <a:p>
                <a:endParaRPr lang="es-EC" dirty="0"/>
              </a:p>
            </p:txBody>
          </p:sp>
        </mc:Choice>
        <mc:Fallback xmlns="">
          <p:sp>
            <p:nvSpPr>
              <p:cNvPr id="30" name="29 Rectángulo"/>
              <p:cNvSpPr>
                <a:spLocks noRot="1" noChangeAspect="1" noMove="1" noResize="1" noEditPoints="1" noAdjustHandles="1" noChangeArrowheads="1" noChangeShapeType="1" noTextEdit="1"/>
              </p:cNvSpPr>
              <p:nvPr/>
            </p:nvSpPr>
            <p:spPr>
              <a:xfrm>
                <a:off x="99106" y="5405814"/>
                <a:ext cx="5847178" cy="923330"/>
              </a:xfrm>
              <a:prstGeom prst="rect">
                <a:avLst/>
              </a:prstGeom>
              <a:blipFill rotWithShape="1">
                <a:blip r:embed="rId12"/>
                <a:stretch>
                  <a:fillRect/>
                </a:stretch>
              </a:blipFill>
              <a:ln>
                <a:solidFill>
                  <a:schemeClr val="accent3">
                    <a:lumMod val="60000"/>
                    <a:lumOff val="40000"/>
                  </a:schemeClr>
                </a:solidFill>
              </a:ln>
            </p:spPr>
            <p:txBody>
              <a:bodyPr/>
              <a:lstStyle/>
              <a:p>
                <a:r>
                  <a:rPr lang="es-EC">
                    <a:noFill/>
                  </a:rPr>
                  <a:t> </a:t>
                </a:r>
              </a:p>
            </p:txBody>
          </p:sp>
        </mc:Fallback>
      </mc:AlternateContent>
    </p:spTree>
    <p:extLst>
      <p:ext uri="{BB962C8B-B14F-4D97-AF65-F5344CB8AC3E}">
        <p14:creationId xmlns:p14="http://schemas.microsoft.com/office/powerpoint/2010/main" val="951931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0773FA17-33ED-41A5-B04D-49120972A9E0}"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25</a:t>
            </a:fld>
            <a:endParaRPr lang="es-EC"/>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12" y="1268760"/>
            <a:ext cx="7465735" cy="3694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1538943" y="773614"/>
            <a:ext cx="6048672" cy="400110"/>
          </a:xfrm>
          <a:prstGeom prst="rect">
            <a:avLst/>
          </a:prstGeom>
        </p:spPr>
        <p:txBody>
          <a:bodyPr wrap="square">
            <a:spAutoFit/>
          </a:bodyPr>
          <a:lstStyle/>
          <a:p>
            <a:pPr algn="ctr"/>
            <a:r>
              <a:rPr lang="es-EC" sz="2000" dirty="0"/>
              <a:t>Matriz de decisión para la selección del compresor</a:t>
            </a:r>
          </a:p>
        </p:txBody>
      </p:sp>
      <p:sp>
        <p:nvSpPr>
          <p:cNvPr id="14" name="6 Título"/>
          <p:cNvSpPr>
            <a:spLocks noGrp="1"/>
          </p:cNvSpPr>
          <p:nvPr>
            <p:ph type="title"/>
          </p:nvPr>
        </p:nvSpPr>
        <p:spPr>
          <a:xfrm>
            <a:off x="457200" y="-13394"/>
            <a:ext cx="8229600" cy="706090"/>
          </a:xfrm>
        </p:spPr>
        <p:txBody>
          <a:bodyPr/>
          <a:lstStyle/>
          <a:p>
            <a:r>
              <a:rPr lang="es-EC" dirty="0" smtClean="0"/>
              <a:t>Selección del equipo compresor (cont.)</a:t>
            </a:r>
            <a:endParaRPr lang="es-EC" dirty="0"/>
          </a:p>
        </p:txBody>
      </p:sp>
      <p:sp>
        <p:nvSpPr>
          <p:cNvPr id="11" name="10 Rectángulo"/>
          <p:cNvSpPr/>
          <p:nvPr/>
        </p:nvSpPr>
        <p:spPr>
          <a:xfrm>
            <a:off x="830412" y="5157192"/>
            <a:ext cx="7990060" cy="707886"/>
          </a:xfrm>
          <a:prstGeom prst="rect">
            <a:avLst/>
          </a:prstGeom>
        </p:spPr>
        <p:txBody>
          <a:bodyPr wrap="square">
            <a:spAutoFit/>
          </a:bodyPr>
          <a:lstStyle/>
          <a:p>
            <a:r>
              <a:rPr lang="es-EC" sz="2000" dirty="0"/>
              <a:t>Se concluye que la alternativa más conveniente es el compresor Atlas </a:t>
            </a:r>
            <a:r>
              <a:rPr lang="es-EC" sz="2000" dirty="0" err="1" smtClean="0"/>
              <a:t>Copco</a:t>
            </a:r>
            <a:r>
              <a:rPr lang="es-EC" sz="2000" dirty="0" smtClean="0"/>
              <a:t>.</a:t>
            </a:r>
            <a:endParaRPr lang="es-EC" sz="2000" dirty="0"/>
          </a:p>
        </p:txBody>
      </p:sp>
    </p:spTree>
    <p:extLst>
      <p:ext uri="{BB962C8B-B14F-4D97-AF65-F5344CB8AC3E}">
        <p14:creationId xmlns:p14="http://schemas.microsoft.com/office/powerpoint/2010/main" val="957634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7F171D8-B849-4FAA-8585-2F41EE92987D}"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26</a:t>
            </a:fld>
            <a:endParaRPr lang="es-EC"/>
          </a:p>
        </p:txBody>
      </p:sp>
      <p:sp>
        <p:nvSpPr>
          <p:cNvPr id="12" name="6 Título"/>
          <p:cNvSpPr>
            <a:spLocks noGrp="1"/>
          </p:cNvSpPr>
          <p:nvPr>
            <p:ph type="title"/>
          </p:nvPr>
        </p:nvSpPr>
        <p:spPr>
          <a:xfrm>
            <a:off x="457200" y="-13394"/>
            <a:ext cx="8229600" cy="706090"/>
          </a:xfrm>
        </p:spPr>
        <p:txBody>
          <a:bodyPr/>
          <a:lstStyle/>
          <a:p>
            <a:r>
              <a:rPr lang="es-EC" dirty="0" smtClean="0"/>
              <a:t>Selección del acumulador</a:t>
            </a:r>
            <a:endParaRPr lang="es-EC" dirty="0"/>
          </a:p>
        </p:txBody>
      </p:sp>
      <p:sp>
        <p:nvSpPr>
          <p:cNvPr id="15" name="14 Rectángulo"/>
          <p:cNvSpPr/>
          <p:nvPr/>
        </p:nvSpPr>
        <p:spPr>
          <a:xfrm>
            <a:off x="323528" y="889367"/>
            <a:ext cx="7632848" cy="707886"/>
          </a:xfrm>
          <a:prstGeom prst="rect">
            <a:avLst/>
          </a:prstGeom>
        </p:spPr>
        <p:txBody>
          <a:bodyPr wrap="square">
            <a:spAutoFit/>
          </a:bodyPr>
          <a:lstStyle/>
          <a:p>
            <a:r>
              <a:rPr lang="es-EC" sz="2000" dirty="0" smtClean="0"/>
              <a:t>El </a:t>
            </a:r>
            <a:r>
              <a:rPr lang="es-EC" sz="2000" dirty="0"/>
              <a:t>volumen de aire contenido por la red principal puede ser sustraído del volumen calculado del tanque, ya que actúa como un depósito.</a:t>
            </a:r>
          </a:p>
        </p:txBody>
      </p:sp>
      <p:sp>
        <p:nvSpPr>
          <p:cNvPr id="17" name="16 Rectángulo"/>
          <p:cNvSpPr/>
          <p:nvPr/>
        </p:nvSpPr>
        <p:spPr>
          <a:xfrm>
            <a:off x="2123728" y="1674674"/>
            <a:ext cx="4572000" cy="1477328"/>
          </a:xfrm>
          <a:prstGeom prst="rect">
            <a:avLst/>
          </a:prstGeom>
          <a:ln>
            <a:solidFill>
              <a:schemeClr val="accent5">
                <a:lumMod val="75000"/>
              </a:schemeClr>
            </a:solidFill>
          </a:ln>
        </p:spPr>
        <p:txBody>
          <a:bodyPr>
            <a:spAutoFit/>
          </a:bodyPr>
          <a:lstStyle/>
          <a:p>
            <a:r>
              <a:rPr lang="es-EC" dirty="0" smtClean="0"/>
              <a:t>“</a:t>
            </a:r>
            <a:r>
              <a:rPr lang="es-EC" i="1" dirty="0"/>
              <a:t>P</a:t>
            </a:r>
            <a:r>
              <a:rPr lang="es-EC" i="1" dirty="0" smtClean="0"/>
              <a:t>ara </a:t>
            </a:r>
            <a:r>
              <a:rPr lang="es-EC" i="1" dirty="0"/>
              <a:t>compresores con presión de trabajo hasta 8,8 </a:t>
            </a:r>
            <a:r>
              <a:rPr lang="es-EC" i="1" dirty="0" smtClean="0"/>
              <a:t>bar (…) </a:t>
            </a:r>
            <a:r>
              <a:rPr lang="es-EC" i="1" dirty="0"/>
              <a:t>la capacidad del depósito en unidades de volumen (…) será un décimo de la capacidad del compresor en las mismas unidades de volumen por minuto</a:t>
            </a:r>
            <a:r>
              <a:rPr lang="es-EC" dirty="0"/>
              <a:t>” </a:t>
            </a:r>
            <a:r>
              <a:rPr lang="es-EC" dirty="0" smtClean="0"/>
              <a:t>*</a:t>
            </a:r>
            <a:endParaRPr lang="es-EC" dirty="0"/>
          </a:p>
        </p:txBody>
      </p:sp>
      <p:sp>
        <p:nvSpPr>
          <p:cNvPr id="20" name="19 Rectángulo"/>
          <p:cNvSpPr/>
          <p:nvPr/>
        </p:nvSpPr>
        <p:spPr>
          <a:xfrm>
            <a:off x="-16768" y="5944423"/>
            <a:ext cx="6660232" cy="338554"/>
          </a:xfrm>
          <a:prstGeom prst="rect">
            <a:avLst/>
          </a:prstGeom>
        </p:spPr>
        <p:txBody>
          <a:bodyPr wrap="square">
            <a:spAutoFit/>
          </a:bodyPr>
          <a:lstStyle/>
          <a:p>
            <a:r>
              <a:rPr lang="es-EC" sz="1600" baseline="30000" dirty="0" smtClean="0"/>
              <a:t>*Tomado del Manual </a:t>
            </a:r>
            <a:r>
              <a:rPr lang="es-EC" sz="1600" baseline="30000" dirty="0"/>
              <a:t>Sobre Aire Comprimido y su Aplicación a la </a:t>
            </a:r>
            <a:r>
              <a:rPr lang="es-EC" sz="1600" baseline="30000" dirty="0" smtClean="0"/>
              <a:t>Industria, p.141</a:t>
            </a:r>
            <a:endParaRPr lang="es-EC" sz="1600" dirty="0"/>
          </a:p>
        </p:txBody>
      </p:sp>
      <p:sp>
        <p:nvSpPr>
          <p:cNvPr id="18" name="17 CuadroTexto"/>
          <p:cNvSpPr txBox="1"/>
          <p:nvPr/>
        </p:nvSpPr>
        <p:spPr>
          <a:xfrm>
            <a:off x="6804248" y="2551837"/>
            <a:ext cx="1524776" cy="461665"/>
          </a:xfrm>
          <a:prstGeom prst="rect">
            <a:avLst/>
          </a:prstGeom>
          <a:noFill/>
        </p:spPr>
        <p:txBody>
          <a:bodyPr wrap="none" rtlCol="0">
            <a:spAutoFit/>
          </a:bodyPr>
          <a:lstStyle/>
          <a:p>
            <a:r>
              <a:rPr lang="es-EC" sz="2400" dirty="0" smtClean="0"/>
              <a:t>= 0,286 </a:t>
            </a:r>
            <a:r>
              <a:rPr lang="es-EC" sz="2400" dirty="0"/>
              <a:t>m</a:t>
            </a:r>
            <a:r>
              <a:rPr lang="es-EC" sz="2400" baseline="30000" dirty="0"/>
              <a:t>3</a:t>
            </a:r>
            <a:endParaRPr lang="es-EC" sz="2400" dirty="0"/>
          </a:p>
        </p:txBody>
      </p:sp>
      <p:sp>
        <p:nvSpPr>
          <p:cNvPr id="19" name="18 Rectángulo"/>
          <p:cNvSpPr/>
          <p:nvPr/>
        </p:nvSpPr>
        <p:spPr>
          <a:xfrm>
            <a:off x="309476" y="3645024"/>
            <a:ext cx="5328592" cy="1200329"/>
          </a:xfrm>
          <a:prstGeom prst="rect">
            <a:avLst/>
          </a:prstGeom>
        </p:spPr>
        <p:txBody>
          <a:bodyPr wrap="square">
            <a:spAutoFit/>
          </a:bodyPr>
          <a:lstStyle/>
          <a:p>
            <a:r>
              <a:rPr lang="es-EC" dirty="0" smtClean="0"/>
              <a:t>Cuando </a:t>
            </a:r>
            <a:r>
              <a:rPr lang="es-EC" dirty="0"/>
              <a:t>la demanda de aire comprimido requiere grandes cantidades en períodos cortos de tiempo, un tanque de almacenamiento debe ser instalado por separado cerca del punto de consumo. </a:t>
            </a:r>
          </a:p>
        </p:txBody>
      </p:sp>
      <p:cxnSp>
        <p:nvCxnSpPr>
          <p:cNvPr id="22" name="21 Conector recto de flecha"/>
          <p:cNvCxnSpPr/>
          <p:nvPr/>
        </p:nvCxnSpPr>
        <p:spPr>
          <a:xfrm>
            <a:off x="5724128" y="4245188"/>
            <a:ext cx="9193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6804247" y="4060522"/>
            <a:ext cx="1859163" cy="369332"/>
          </a:xfrm>
          <a:prstGeom prst="rect">
            <a:avLst/>
          </a:prstGeom>
          <a:noFill/>
        </p:spPr>
        <p:txBody>
          <a:bodyPr wrap="none" rtlCol="0">
            <a:spAutoFit/>
          </a:bodyPr>
          <a:lstStyle/>
          <a:p>
            <a:r>
              <a:rPr lang="es-EC" dirty="0" smtClean="0"/>
              <a:t>Prensa neumática</a:t>
            </a:r>
            <a:endParaRPr lang="es-EC" dirty="0"/>
          </a:p>
        </p:txBody>
      </p:sp>
      <mc:AlternateContent xmlns:mc="http://schemas.openxmlformats.org/markup-compatibility/2006" xmlns:a14="http://schemas.microsoft.com/office/drawing/2010/main">
        <mc:Choice Requires="a14">
          <p:sp>
            <p:nvSpPr>
              <p:cNvPr id="24" name="23 Rectángulo"/>
              <p:cNvSpPr/>
              <p:nvPr/>
            </p:nvSpPr>
            <p:spPr>
              <a:xfrm>
                <a:off x="4409728" y="4789838"/>
                <a:ext cx="4585816" cy="6285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𝑉</m:t>
                      </m:r>
                      <m:r>
                        <a:rPr lang="es-EC" sz="1600" i="1">
                          <a:latin typeface="Cambria Math"/>
                        </a:rPr>
                        <m:t>=</m:t>
                      </m:r>
                      <m:f>
                        <m:fPr>
                          <m:ctrlPr>
                            <a:rPr lang="es-EC" sz="1600" i="1">
                              <a:latin typeface="Cambria Math"/>
                            </a:rPr>
                          </m:ctrlPr>
                        </m:fPr>
                        <m:num>
                          <m:r>
                            <a:rPr lang="es-EC" sz="1600" i="1">
                              <a:latin typeface="Cambria Math"/>
                            </a:rPr>
                            <m:t>𝑞</m:t>
                          </m:r>
                          <m:r>
                            <a:rPr lang="es-EC" sz="1600" i="1">
                              <a:latin typeface="Cambria Math"/>
                            </a:rPr>
                            <m:t>×</m:t>
                          </m:r>
                          <m:r>
                            <a:rPr lang="es-EC" sz="1600" i="1">
                              <a:latin typeface="Cambria Math"/>
                            </a:rPr>
                            <m:t>𝑡</m:t>
                          </m:r>
                        </m:num>
                        <m:den>
                          <m:sSub>
                            <m:sSubPr>
                              <m:ctrlPr>
                                <a:rPr lang="es-EC" sz="1600" i="1">
                                  <a:latin typeface="Cambria Math"/>
                                </a:rPr>
                              </m:ctrlPr>
                            </m:sSubPr>
                            <m:e>
                              <m:r>
                                <a:rPr lang="es-EC" sz="1600" i="1">
                                  <a:latin typeface="Cambria Math"/>
                                </a:rPr>
                                <m:t>𝑝</m:t>
                              </m:r>
                            </m:e>
                            <m:sub>
                              <m:r>
                                <a:rPr lang="es-EC" sz="1600" i="1">
                                  <a:latin typeface="Cambria Math"/>
                                </a:rPr>
                                <m:t>1</m:t>
                              </m:r>
                            </m:sub>
                          </m:sSub>
                          <m:r>
                            <a:rPr lang="es-EC" sz="1600" i="1">
                              <a:latin typeface="Cambria Math"/>
                            </a:rPr>
                            <m:t>−</m:t>
                          </m:r>
                          <m:sSub>
                            <m:sSubPr>
                              <m:ctrlPr>
                                <a:rPr lang="es-EC" sz="1600" i="1">
                                  <a:latin typeface="Cambria Math"/>
                                </a:rPr>
                              </m:ctrlPr>
                            </m:sSubPr>
                            <m:e>
                              <m:r>
                                <a:rPr lang="es-EC" sz="1600" i="1">
                                  <a:latin typeface="Cambria Math"/>
                                </a:rPr>
                                <m:t>𝑝</m:t>
                              </m:r>
                            </m:e>
                            <m:sub>
                              <m:r>
                                <a:rPr lang="es-EC" sz="1600" i="1">
                                  <a:latin typeface="Cambria Math"/>
                                </a:rPr>
                                <m:t>2</m:t>
                              </m:r>
                            </m:sub>
                          </m:sSub>
                        </m:den>
                      </m:f>
                      <m:r>
                        <a:rPr lang="es-EC" sz="1600" i="1">
                          <a:latin typeface="Cambria Math"/>
                        </a:rPr>
                        <m:t>=</m:t>
                      </m:r>
                      <m:f>
                        <m:fPr>
                          <m:ctrlPr>
                            <a:rPr lang="es-EC" sz="1600" i="1">
                              <a:latin typeface="Cambria Math"/>
                            </a:rPr>
                          </m:ctrlPr>
                        </m:fPr>
                        <m:num>
                          <m:r>
                            <a:rPr lang="es-EC" sz="1600" i="1">
                              <a:latin typeface="Cambria Math"/>
                            </a:rPr>
                            <m:t>16×2</m:t>
                          </m:r>
                        </m:num>
                        <m:den>
                          <m:r>
                            <a:rPr lang="es-EC" sz="1600" i="1">
                              <a:latin typeface="Cambria Math"/>
                            </a:rPr>
                            <m:t>0,9</m:t>
                          </m:r>
                        </m:den>
                      </m:f>
                      <m:r>
                        <a:rPr lang="es-EC" sz="1600" i="1">
                          <a:latin typeface="Cambria Math"/>
                        </a:rPr>
                        <m:t>=35,56 </m:t>
                      </m:r>
                      <m:r>
                        <a:rPr lang="es-EC" sz="1600" i="1">
                          <a:latin typeface="Cambria Math"/>
                        </a:rPr>
                        <m:t>𝑙</m:t>
                      </m:r>
                      <m:r>
                        <a:rPr lang="es-EC" sz="1600" i="1">
                          <a:latin typeface="Cambria Math"/>
                        </a:rPr>
                        <m:t>=0,03556 </m:t>
                      </m:r>
                      <m:sSup>
                        <m:sSupPr>
                          <m:ctrlPr>
                            <a:rPr lang="es-EC" sz="1600" i="1">
                              <a:latin typeface="Cambria Math"/>
                            </a:rPr>
                          </m:ctrlPr>
                        </m:sSupPr>
                        <m:e>
                          <m:r>
                            <a:rPr lang="es-EC" sz="1600" i="1">
                              <a:latin typeface="Cambria Math"/>
                            </a:rPr>
                            <m:t>𝑚</m:t>
                          </m:r>
                        </m:e>
                        <m:sup>
                          <m:r>
                            <a:rPr lang="es-EC" sz="1600" i="1">
                              <a:latin typeface="Cambria Math"/>
                            </a:rPr>
                            <m:t>3</m:t>
                          </m:r>
                        </m:sup>
                      </m:sSup>
                    </m:oMath>
                  </m:oMathPara>
                </a14:m>
                <a:endParaRPr lang="es-EC" sz="1600" dirty="0"/>
              </a:p>
            </p:txBody>
          </p:sp>
        </mc:Choice>
        <mc:Fallback xmlns="">
          <p:sp>
            <p:nvSpPr>
              <p:cNvPr id="24" name="23 Rectángulo"/>
              <p:cNvSpPr>
                <a:spLocks noRot="1" noChangeAspect="1" noMove="1" noResize="1" noEditPoints="1" noAdjustHandles="1" noChangeArrowheads="1" noChangeShapeType="1" noTextEdit="1"/>
              </p:cNvSpPr>
              <p:nvPr/>
            </p:nvSpPr>
            <p:spPr>
              <a:xfrm>
                <a:off x="4409728" y="4789838"/>
                <a:ext cx="4585816" cy="628505"/>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48260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9EFEF2EF-2811-4708-B5C6-A3CB1698204F}"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27</a:t>
            </a:fld>
            <a:endParaRPr lang="es-EC"/>
          </a:p>
        </p:txBody>
      </p:sp>
      <p:sp>
        <p:nvSpPr>
          <p:cNvPr id="10" name="6 Título"/>
          <p:cNvSpPr>
            <a:spLocks noGrp="1"/>
          </p:cNvSpPr>
          <p:nvPr>
            <p:ph type="title"/>
          </p:nvPr>
        </p:nvSpPr>
        <p:spPr>
          <a:xfrm>
            <a:off x="457200" y="-13394"/>
            <a:ext cx="8229600" cy="706090"/>
          </a:xfrm>
        </p:spPr>
        <p:txBody>
          <a:bodyPr/>
          <a:lstStyle/>
          <a:p>
            <a:r>
              <a:rPr lang="es-EC" dirty="0" smtClean="0"/>
              <a:t>Dimensionamiento de la red de tubería</a:t>
            </a:r>
            <a:endParaRPr lang="es-EC" dirty="0"/>
          </a:p>
        </p:txBody>
      </p:sp>
      <p:sp>
        <p:nvSpPr>
          <p:cNvPr id="11" name="6 Título"/>
          <p:cNvSpPr txBox="1">
            <a:spLocks/>
          </p:cNvSpPr>
          <p:nvPr/>
        </p:nvSpPr>
        <p:spPr>
          <a:xfrm>
            <a:off x="179512" y="548680"/>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Consideraciones previas</a:t>
            </a:r>
            <a:endParaRPr lang="es-EC" sz="2400" dirty="0"/>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3"/>
            <a:ext cx="2808312" cy="174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323528" y="1187460"/>
            <a:ext cx="3050643" cy="400110"/>
          </a:xfrm>
          <a:prstGeom prst="rect">
            <a:avLst/>
          </a:prstGeom>
        </p:spPr>
        <p:txBody>
          <a:bodyPr wrap="none">
            <a:spAutoFit/>
          </a:bodyPr>
          <a:lstStyle/>
          <a:p>
            <a:r>
              <a:rPr lang="es-EC" sz="2000" dirty="0"/>
              <a:t>Caída de presión </a:t>
            </a:r>
            <a:r>
              <a:rPr lang="es-EC" sz="2000" dirty="0" smtClean="0"/>
              <a:t>admisible:</a:t>
            </a:r>
            <a:endParaRPr lang="es-EC" sz="2000" dirty="0"/>
          </a:p>
        </p:txBody>
      </p:sp>
      <p:sp>
        <p:nvSpPr>
          <p:cNvPr id="14" name="13 Rectángulo"/>
          <p:cNvSpPr/>
          <p:nvPr/>
        </p:nvSpPr>
        <p:spPr>
          <a:xfrm>
            <a:off x="3563888" y="1407608"/>
            <a:ext cx="4572000" cy="1200329"/>
          </a:xfrm>
          <a:prstGeom prst="rect">
            <a:avLst/>
          </a:prstGeom>
        </p:spPr>
        <p:txBody>
          <a:bodyPr>
            <a:spAutoFit/>
          </a:bodyPr>
          <a:lstStyle/>
          <a:p>
            <a:endParaRPr lang="es-EC" dirty="0" smtClean="0"/>
          </a:p>
          <a:p>
            <a:r>
              <a:rPr lang="es-EC" dirty="0"/>
              <a:t>L</a:t>
            </a:r>
            <a:r>
              <a:rPr lang="es-EC" dirty="0" smtClean="0"/>
              <a:t>a </a:t>
            </a:r>
            <a:r>
              <a:rPr lang="es-EC" dirty="0"/>
              <a:t>presión de trabajo de los puntos de consumo es de 6 bar, </a:t>
            </a:r>
            <a:r>
              <a:rPr lang="es-EC" dirty="0" smtClean="0"/>
              <a:t>por lo tanto la </a:t>
            </a:r>
            <a:r>
              <a:rPr lang="es-EC" dirty="0"/>
              <a:t>presión a la salida del compresor debe ser de 7 bar. </a:t>
            </a:r>
          </a:p>
        </p:txBody>
      </p:sp>
      <p:pic>
        <p:nvPicPr>
          <p:cNvPr id="16" name="15 Imagen"/>
          <p:cNvPicPr/>
          <p:nvPr/>
        </p:nvPicPr>
        <p:blipFill>
          <a:blip r:embed="rId3"/>
          <a:stretch>
            <a:fillRect/>
          </a:stretch>
        </p:blipFill>
        <p:spPr>
          <a:xfrm>
            <a:off x="3779912" y="2708920"/>
            <a:ext cx="4248472" cy="3096344"/>
          </a:xfrm>
          <a:prstGeom prst="rect">
            <a:avLst/>
          </a:prstGeom>
        </p:spPr>
      </p:pic>
    </p:spTree>
    <p:extLst>
      <p:ext uri="{BB962C8B-B14F-4D97-AF65-F5344CB8AC3E}">
        <p14:creationId xmlns:p14="http://schemas.microsoft.com/office/powerpoint/2010/main" val="3870210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14A0E2D1-EEFA-4E3C-AEDD-DBA1B34AFA15}"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28</a:t>
            </a:fld>
            <a:endParaRPr lang="es-EC" dirty="0"/>
          </a:p>
        </p:txBody>
      </p:sp>
      <p:sp>
        <p:nvSpPr>
          <p:cNvPr id="10" name="6 Título"/>
          <p:cNvSpPr>
            <a:spLocks noGrp="1"/>
          </p:cNvSpPr>
          <p:nvPr>
            <p:ph type="title"/>
          </p:nvPr>
        </p:nvSpPr>
        <p:spPr>
          <a:xfrm>
            <a:off x="457200" y="-13394"/>
            <a:ext cx="8229600" cy="706090"/>
          </a:xfrm>
        </p:spPr>
        <p:txBody>
          <a:bodyPr/>
          <a:lstStyle/>
          <a:p>
            <a:r>
              <a:rPr lang="es-EC" dirty="0" smtClean="0"/>
              <a:t>Dimensionamiento de la red de tubería (cont.)</a:t>
            </a:r>
            <a:endParaRPr lang="es-EC" dirty="0"/>
          </a:p>
        </p:txBody>
      </p:sp>
      <p:sp>
        <p:nvSpPr>
          <p:cNvPr id="11" name="6 Título"/>
          <p:cNvSpPr txBox="1">
            <a:spLocks/>
          </p:cNvSpPr>
          <p:nvPr/>
        </p:nvSpPr>
        <p:spPr>
          <a:xfrm>
            <a:off x="179512" y="692696"/>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Configuración de la red de tubería</a:t>
            </a:r>
            <a:endParaRPr lang="es-EC" sz="2400" dirty="0"/>
          </a:p>
        </p:txBody>
      </p:sp>
      <p:sp>
        <p:nvSpPr>
          <p:cNvPr id="8" name="7 Rectángulo"/>
          <p:cNvSpPr/>
          <p:nvPr/>
        </p:nvSpPr>
        <p:spPr>
          <a:xfrm>
            <a:off x="323528" y="1271409"/>
            <a:ext cx="8568952" cy="2031325"/>
          </a:xfrm>
          <a:prstGeom prst="rect">
            <a:avLst/>
          </a:prstGeom>
        </p:spPr>
        <p:txBody>
          <a:bodyPr wrap="square">
            <a:spAutoFit/>
          </a:bodyPr>
          <a:lstStyle/>
          <a:p>
            <a:pPr marL="285750" indent="-285750">
              <a:buFont typeface="Arial" pitchFamily="34" charset="0"/>
              <a:buChar char="•"/>
            </a:pPr>
            <a:r>
              <a:rPr lang="es-EC" dirty="0"/>
              <a:t>A pesar de que un sistema cerrado posea mayores ventajas desde el punto de vista de mantenimiento, la </a:t>
            </a:r>
            <a:r>
              <a:rPr lang="es-EC" dirty="0">
                <a:hlinkClick r:id="rId3" action="ppaction://hlinkfile"/>
              </a:rPr>
              <a:t>ubicación de los puntos de consumo </a:t>
            </a:r>
            <a:r>
              <a:rPr lang="es-EC" dirty="0"/>
              <a:t>no favorece esta configuración, evidentemente encareciendo el proyecto</a:t>
            </a:r>
            <a:r>
              <a:rPr lang="es-EC" dirty="0" smtClean="0"/>
              <a:t>.</a:t>
            </a:r>
          </a:p>
          <a:p>
            <a:pPr marL="285750" indent="-285750">
              <a:buFont typeface="Arial" pitchFamily="34" charset="0"/>
              <a:buChar char="•"/>
            </a:pPr>
            <a:endParaRPr lang="es-EC" dirty="0"/>
          </a:p>
          <a:p>
            <a:pPr marL="285750" indent="-285750">
              <a:buFont typeface="Arial" pitchFamily="34" charset="0"/>
              <a:buChar char="•"/>
            </a:pPr>
            <a:r>
              <a:rPr lang="es-EC" dirty="0"/>
              <a:t>Para dar flexibilidad al mantenimiento de la línea de aire comprimido, se optó por seccionar la red en dos partes, </a:t>
            </a:r>
            <a:r>
              <a:rPr lang="es-EC" dirty="0">
                <a:hlinkClick r:id="rId4" action="ppaction://hlinkfile"/>
              </a:rPr>
              <a:t>Nave 4 (Construcción Liviana y Metales) y Nave 1 (Impermeabilización).</a:t>
            </a:r>
            <a:endParaRPr lang="es-EC" dirty="0"/>
          </a:p>
        </p:txBody>
      </p:sp>
      <p:sp>
        <p:nvSpPr>
          <p:cNvPr id="13" name="6 Título"/>
          <p:cNvSpPr txBox="1">
            <a:spLocks/>
          </p:cNvSpPr>
          <p:nvPr/>
        </p:nvSpPr>
        <p:spPr>
          <a:xfrm>
            <a:off x="323528" y="3312904"/>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Selección de accesorios de línea</a:t>
            </a:r>
            <a:endParaRPr lang="es-EC" sz="2400" dirty="0"/>
          </a:p>
        </p:txBody>
      </p:sp>
      <p:sp>
        <p:nvSpPr>
          <p:cNvPr id="12" name="11 CuadroTexto"/>
          <p:cNvSpPr txBox="1"/>
          <p:nvPr/>
        </p:nvSpPr>
        <p:spPr>
          <a:xfrm>
            <a:off x="251520" y="3851756"/>
            <a:ext cx="3240360" cy="2031325"/>
          </a:xfrm>
          <a:prstGeom prst="rect">
            <a:avLst/>
          </a:prstGeom>
          <a:noFill/>
        </p:spPr>
        <p:txBody>
          <a:bodyPr wrap="square" rtlCol="0">
            <a:spAutoFit/>
          </a:bodyPr>
          <a:lstStyle/>
          <a:p>
            <a:pPr marL="285750" indent="-285750">
              <a:buFont typeface="Arial" pitchFamily="34" charset="0"/>
              <a:buChar char="•"/>
            </a:pPr>
            <a:r>
              <a:rPr lang="es-EC" dirty="0"/>
              <a:t>Trampas de condensado</a:t>
            </a:r>
          </a:p>
          <a:p>
            <a:pPr marL="285750" indent="-285750">
              <a:buFont typeface="Arial" pitchFamily="34" charset="0"/>
              <a:buChar char="•"/>
            </a:pPr>
            <a:endParaRPr lang="es-EC" dirty="0" smtClean="0"/>
          </a:p>
          <a:p>
            <a:pPr marL="285750" indent="-285750">
              <a:buFont typeface="Arial" pitchFamily="34" charset="0"/>
              <a:buChar char="•"/>
            </a:pPr>
            <a:endParaRPr lang="es-EC" dirty="0"/>
          </a:p>
          <a:p>
            <a:pPr marL="285750" indent="-285750">
              <a:buFont typeface="Arial" pitchFamily="34" charset="0"/>
              <a:buChar char="•"/>
            </a:pPr>
            <a:endParaRPr lang="es-EC" dirty="0" smtClean="0"/>
          </a:p>
          <a:p>
            <a:pPr marL="285750" indent="-285750">
              <a:buFont typeface="Arial" pitchFamily="34" charset="0"/>
              <a:buChar char="•"/>
            </a:pPr>
            <a:endParaRPr lang="es-EC" dirty="0" smtClean="0"/>
          </a:p>
          <a:p>
            <a:pPr marL="285750" indent="-285750">
              <a:buFont typeface="Arial" pitchFamily="34" charset="0"/>
              <a:buChar char="•"/>
            </a:pPr>
            <a:endParaRPr lang="es-EC" dirty="0" smtClean="0"/>
          </a:p>
          <a:p>
            <a:pPr marL="285750" indent="-285750">
              <a:buFont typeface="Arial" pitchFamily="34" charset="0"/>
              <a:buChar char="•"/>
            </a:pPr>
            <a:r>
              <a:rPr lang="es-EC" dirty="0" smtClean="0"/>
              <a:t>Unidades de mantenimiento</a:t>
            </a:r>
          </a:p>
        </p:txBody>
      </p:sp>
      <p:cxnSp>
        <p:nvCxnSpPr>
          <p:cNvPr id="15" name="14 Conector recto de flecha"/>
          <p:cNvCxnSpPr/>
          <p:nvPr/>
        </p:nvCxnSpPr>
        <p:spPr>
          <a:xfrm>
            <a:off x="2987824" y="4053850"/>
            <a:ext cx="1306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4413052" y="3851756"/>
            <a:ext cx="1563954" cy="369332"/>
          </a:xfrm>
          <a:prstGeom prst="rect">
            <a:avLst/>
          </a:prstGeom>
          <a:noFill/>
        </p:spPr>
        <p:txBody>
          <a:bodyPr wrap="none" rtlCol="0">
            <a:spAutoFit/>
          </a:bodyPr>
          <a:lstStyle/>
          <a:p>
            <a:r>
              <a:rPr lang="es-EC" dirty="0" smtClean="0"/>
              <a:t>AUTOMÁTICAS</a:t>
            </a:r>
            <a:endParaRPr lang="es-EC" dirty="0"/>
          </a:p>
        </p:txBody>
      </p:sp>
      <p:graphicFrame>
        <p:nvGraphicFramePr>
          <p:cNvPr id="17" name="16 Tabla"/>
          <p:cNvGraphicFramePr>
            <a:graphicFrameLocks noGrp="1"/>
          </p:cNvGraphicFramePr>
          <p:nvPr>
            <p:extLst>
              <p:ext uri="{D42A27DB-BD31-4B8C-83A1-F6EECF244321}">
                <p14:modId xmlns:p14="http://schemas.microsoft.com/office/powerpoint/2010/main" val="486974119"/>
              </p:ext>
            </p:extLst>
          </p:nvPr>
        </p:nvGraphicFramePr>
        <p:xfrm>
          <a:off x="529268" y="4318778"/>
          <a:ext cx="8023860" cy="1234440"/>
        </p:xfrm>
        <a:graphic>
          <a:graphicData uri="http://schemas.openxmlformats.org/drawingml/2006/table">
            <a:tbl>
              <a:tblPr firstRow="1" firstCol="1" bandRow="1">
                <a:tableStyleId>{5C22544A-7EE6-4342-B048-85BDC9FD1C3A}</a:tableStyleId>
              </a:tblPr>
              <a:tblGrid>
                <a:gridCol w="2760208"/>
                <a:gridCol w="5263652"/>
              </a:tblGrid>
              <a:tr h="0">
                <a:tc>
                  <a:txBody>
                    <a:bodyPr/>
                    <a:lstStyle/>
                    <a:p>
                      <a:pPr algn="ctr">
                        <a:lnSpc>
                          <a:spcPct val="150000"/>
                        </a:lnSpc>
                        <a:spcAft>
                          <a:spcPts val="0"/>
                        </a:spcAft>
                      </a:pPr>
                      <a:r>
                        <a:rPr lang="es-EC" sz="1200" dirty="0">
                          <a:effectLst/>
                        </a:rPr>
                        <a:t>Grupo de trampas</a:t>
                      </a:r>
                      <a:endParaRPr lang="es-EC" sz="1200" dirty="0">
                        <a:effectLst/>
                        <a:latin typeface="Times New Roman"/>
                        <a:ea typeface="Times New Roman"/>
                      </a:endParaRPr>
                    </a:p>
                  </a:txBody>
                  <a:tcPr marL="68580" marR="68580" marT="0" marB="0"/>
                </a:tc>
                <a:tc>
                  <a:txBody>
                    <a:bodyPr/>
                    <a:lstStyle/>
                    <a:p>
                      <a:pPr algn="ctr">
                        <a:lnSpc>
                          <a:spcPct val="150000"/>
                        </a:lnSpc>
                        <a:spcAft>
                          <a:spcPts val="0"/>
                        </a:spcAft>
                      </a:pPr>
                      <a:r>
                        <a:rPr lang="es-EC" sz="1200">
                          <a:effectLst/>
                        </a:rPr>
                        <a:t>Principio de funcionamiento</a:t>
                      </a:r>
                      <a:endParaRPr lang="es-EC" sz="1200">
                        <a:effectLst/>
                        <a:latin typeface="Times New Roman"/>
                        <a:ea typeface="Times New Roman"/>
                      </a:endParaRPr>
                    </a:p>
                  </a:txBody>
                  <a:tcPr marL="68580" marR="68580" marT="0" marB="0"/>
                </a:tc>
              </a:tr>
              <a:tr h="0">
                <a:tc>
                  <a:txBody>
                    <a:bodyPr/>
                    <a:lstStyle/>
                    <a:p>
                      <a:pPr algn="ctr">
                        <a:lnSpc>
                          <a:spcPct val="150000"/>
                        </a:lnSpc>
                        <a:spcAft>
                          <a:spcPts val="0"/>
                        </a:spcAft>
                      </a:pPr>
                      <a:r>
                        <a:rPr lang="es-EC" sz="1200" dirty="0">
                          <a:solidFill>
                            <a:schemeClr val="tx1"/>
                          </a:solidFill>
                          <a:effectLst/>
                        </a:rPr>
                        <a:t>Trampas </a:t>
                      </a:r>
                      <a:r>
                        <a:rPr lang="es-EC" sz="1200" dirty="0" smtClean="0">
                          <a:solidFill>
                            <a:schemeClr val="tx1"/>
                          </a:solidFill>
                          <a:effectLst/>
                        </a:rPr>
                        <a:t>mecánicas</a:t>
                      </a:r>
                      <a:endParaRPr lang="es-EC" sz="1200" dirty="0">
                        <a:solidFill>
                          <a:schemeClr val="tx1"/>
                        </a:solidFill>
                        <a:effectLst/>
                      </a:endParaRPr>
                    </a:p>
                  </a:txBody>
                  <a:tcPr marL="68580" marR="68580" marT="0" marB="0">
                    <a:solidFill>
                      <a:schemeClr val="accent3">
                        <a:lumMod val="60000"/>
                        <a:lumOff val="40000"/>
                      </a:schemeClr>
                    </a:solidFill>
                  </a:tcPr>
                </a:tc>
                <a:tc>
                  <a:txBody>
                    <a:bodyPr/>
                    <a:lstStyle/>
                    <a:p>
                      <a:pPr>
                        <a:lnSpc>
                          <a:spcPct val="150000"/>
                        </a:lnSpc>
                        <a:spcAft>
                          <a:spcPts val="0"/>
                        </a:spcAft>
                      </a:pPr>
                      <a:r>
                        <a:rPr lang="es-EC" sz="1200" dirty="0">
                          <a:effectLst/>
                        </a:rPr>
                        <a:t>Diferencia de </a:t>
                      </a:r>
                      <a:r>
                        <a:rPr lang="es-EC" sz="1400" b="1" dirty="0">
                          <a:effectLst/>
                        </a:rPr>
                        <a:t>densidad</a:t>
                      </a:r>
                      <a:r>
                        <a:rPr lang="es-EC" sz="1200" dirty="0">
                          <a:effectLst/>
                        </a:rPr>
                        <a:t> entre vapor o aire y condensado</a:t>
                      </a:r>
                      <a:endParaRPr lang="es-EC" sz="1200" dirty="0">
                        <a:effectLst/>
                        <a:latin typeface="Times New Roman"/>
                        <a:ea typeface="Times New Roman"/>
                      </a:endParaRPr>
                    </a:p>
                  </a:txBody>
                  <a:tcPr marL="68580" marR="68580" marT="0" marB="0"/>
                </a:tc>
              </a:tr>
              <a:tr h="0">
                <a:tc>
                  <a:txBody>
                    <a:bodyPr/>
                    <a:lstStyle/>
                    <a:p>
                      <a:pPr algn="ctr">
                        <a:lnSpc>
                          <a:spcPct val="150000"/>
                        </a:lnSpc>
                        <a:spcAft>
                          <a:spcPts val="0"/>
                        </a:spcAft>
                      </a:pPr>
                      <a:r>
                        <a:rPr lang="es-EC" sz="1200" dirty="0">
                          <a:solidFill>
                            <a:schemeClr val="tx1"/>
                          </a:solidFill>
                          <a:effectLst/>
                        </a:rPr>
                        <a:t>Trampas termodinámicas</a:t>
                      </a:r>
                      <a:endParaRPr lang="es-EC" sz="1200" dirty="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nSpc>
                          <a:spcPct val="150000"/>
                        </a:lnSpc>
                        <a:spcAft>
                          <a:spcPts val="0"/>
                        </a:spcAft>
                      </a:pPr>
                      <a:r>
                        <a:rPr lang="es-EC" sz="1200" dirty="0">
                          <a:effectLst/>
                        </a:rPr>
                        <a:t>Diferencia de </a:t>
                      </a:r>
                      <a:r>
                        <a:rPr lang="es-EC" sz="1400" b="1" dirty="0">
                          <a:effectLst/>
                        </a:rPr>
                        <a:t>caudal </a:t>
                      </a:r>
                      <a:r>
                        <a:rPr lang="es-EC" sz="1200" dirty="0">
                          <a:effectLst/>
                        </a:rPr>
                        <a:t>de vapor o aire y caudal de condensado</a:t>
                      </a:r>
                      <a:endParaRPr lang="es-EC" sz="1200" dirty="0">
                        <a:effectLst/>
                        <a:latin typeface="Times New Roman"/>
                        <a:ea typeface="Times New Roman"/>
                      </a:endParaRPr>
                    </a:p>
                  </a:txBody>
                  <a:tcPr marL="68580" marR="68580" marT="0" marB="0"/>
                </a:tc>
              </a:tr>
              <a:tr h="0">
                <a:tc>
                  <a:txBody>
                    <a:bodyPr/>
                    <a:lstStyle/>
                    <a:p>
                      <a:pPr algn="ctr">
                        <a:lnSpc>
                          <a:spcPct val="150000"/>
                        </a:lnSpc>
                        <a:spcAft>
                          <a:spcPts val="0"/>
                        </a:spcAft>
                      </a:pPr>
                      <a:r>
                        <a:rPr lang="es-EC" sz="1200" dirty="0">
                          <a:solidFill>
                            <a:schemeClr val="tx1"/>
                          </a:solidFill>
                          <a:effectLst/>
                        </a:rPr>
                        <a:t>Trampas </a:t>
                      </a:r>
                      <a:r>
                        <a:rPr lang="es-EC" sz="1200" dirty="0" err="1">
                          <a:solidFill>
                            <a:schemeClr val="tx1"/>
                          </a:solidFill>
                          <a:effectLst/>
                        </a:rPr>
                        <a:t>termoestáticas</a:t>
                      </a:r>
                      <a:endParaRPr lang="es-EC" sz="1200" dirty="0">
                        <a:solidFill>
                          <a:schemeClr val="tx1"/>
                        </a:solidFill>
                        <a:effectLst/>
                        <a:latin typeface="Times New Roman"/>
                        <a:ea typeface="Times New Roman"/>
                      </a:endParaRPr>
                    </a:p>
                  </a:txBody>
                  <a:tcPr marL="68580" marR="68580" marT="0" marB="0">
                    <a:solidFill>
                      <a:schemeClr val="accent3">
                        <a:lumMod val="60000"/>
                        <a:lumOff val="40000"/>
                      </a:schemeClr>
                    </a:solidFill>
                  </a:tcPr>
                </a:tc>
                <a:tc>
                  <a:txBody>
                    <a:bodyPr/>
                    <a:lstStyle/>
                    <a:p>
                      <a:pPr>
                        <a:lnSpc>
                          <a:spcPct val="150000"/>
                        </a:lnSpc>
                        <a:spcAft>
                          <a:spcPts val="0"/>
                        </a:spcAft>
                      </a:pPr>
                      <a:r>
                        <a:rPr lang="es-EC" sz="1200" dirty="0">
                          <a:effectLst/>
                        </a:rPr>
                        <a:t>Diferencia de </a:t>
                      </a:r>
                      <a:r>
                        <a:rPr lang="es-EC" sz="1400" b="1" dirty="0">
                          <a:effectLst/>
                        </a:rPr>
                        <a:t>temperatura </a:t>
                      </a:r>
                      <a:r>
                        <a:rPr lang="es-EC" sz="1200" dirty="0">
                          <a:effectLst/>
                        </a:rPr>
                        <a:t>de vapor o aire y condensado</a:t>
                      </a:r>
                      <a:endParaRPr lang="es-EC"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204196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DEDDF9F-6B8F-467B-94C4-6E041B92B912}"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pic>
        <p:nvPicPr>
          <p:cNvPr id="1126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439" b="89634" l="9761" r="91833">
                        <a14:foregroundMark x1="40637" y1="2642" x2="40637" y2="2642"/>
                        <a14:foregroundMark x1="39641" y1="37602" x2="39641" y2="37602"/>
                        <a14:foregroundMark x1="79283" y1="74187" x2="79283" y2="74187"/>
                        <a14:foregroundMark x1="41633" y1="78862" x2="41633" y2="78862"/>
                        <a14:foregroundMark x1="21713" y1="9350" x2="21713" y2="9350"/>
                        <a14:foregroundMark x1="18327" y1="14431" x2="18327" y2="14431"/>
                        <a14:foregroundMark x1="17928" y1="21545" x2="17928" y2="21545"/>
                        <a14:foregroundMark x1="18725" y1="11992" x2="18725" y2="11992"/>
                        <a14:foregroundMark x1="16932" y1="17886" x2="16932" y2="17886"/>
                        <a14:foregroundMark x1="10956" y1="36179" x2="10956" y2="36179"/>
                        <a14:foregroundMark x1="91833" y1="37195" x2="91833" y2="37195"/>
                        <a14:backgroundMark x1="65339" y1="6504" x2="65339" y2="6504"/>
                        <a14:backgroundMark x1="18924" y1="5488" x2="18924" y2="5488"/>
                        <a14:backgroundMark x1="31873" y1="6504" x2="31873" y2="6504"/>
                      </a14:backgroundRemoval>
                    </a14:imgEffect>
                  </a14:imgLayer>
                </a14:imgProps>
              </a:ext>
              <a:ext uri="{28A0092B-C50C-407E-A947-70E740481C1C}">
                <a14:useLocalDpi xmlns:a14="http://schemas.microsoft.com/office/drawing/2010/main" val="0"/>
              </a:ext>
            </a:extLst>
          </a:blip>
          <a:srcRect/>
          <a:stretch>
            <a:fillRect/>
          </a:stretch>
        </p:blipFill>
        <p:spPr bwMode="auto">
          <a:xfrm>
            <a:off x="5206775" y="1844824"/>
            <a:ext cx="3786735" cy="371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005CADD3-4FEE-4ADF-BCB0-76A03E694CD8}" type="slidenum">
              <a:rPr lang="es-EC" smtClean="0"/>
              <a:t>29</a:t>
            </a:fld>
            <a:endParaRPr lang="es-EC"/>
          </a:p>
        </p:txBody>
      </p:sp>
      <p:sp>
        <p:nvSpPr>
          <p:cNvPr id="10" name="6 Título"/>
          <p:cNvSpPr>
            <a:spLocks noGrp="1"/>
          </p:cNvSpPr>
          <p:nvPr>
            <p:ph type="title"/>
          </p:nvPr>
        </p:nvSpPr>
        <p:spPr>
          <a:xfrm>
            <a:off x="457200" y="-13394"/>
            <a:ext cx="8229600" cy="706090"/>
          </a:xfrm>
        </p:spPr>
        <p:txBody>
          <a:bodyPr/>
          <a:lstStyle/>
          <a:p>
            <a:r>
              <a:rPr lang="es-EC" dirty="0" smtClean="0"/>
              <a:t>Dimensionamiento de la red de tubería (cont.)</a:t>
            </a:r>
            <a:endParaRPr lang="es-EC" dirty="0"/>
          </a:p>
        </p:txBody>
      </p:sp>
      <p:pic>
        <p:nvPicPr>
          <p:cNvPr id="11" name="10 Imagen"/>
          <p:cNvPicPr/>
          <p:nvPr/>
        </p:nvPicPr>
        <p:blipFill rotWithShape="1">
          <a:blip r:embed="rId5">
            <a:grayscl/>
          </a:blip>
          <a:srcRect l="1333" t="2793" r="2399" b="2715"/>
          <a:stretch/>
        </p:blipFill>
        <p:spPr bwMode="auto">
          <a:xfrm>
            <a:off x="424384" y="1052736"/>
            <a:ext cx="4896544" cy="2952328"/>
          </a:xfrm>
          <a:prstGeom prst="rect">
            <a:avLst/>
          </a:prstGeom>
          <a:ln>
            <a:noFill/>
          </a:ln>
          <a:extLst>
            <a:ext uri="{53640926-AAD7-44D8-BBD7-CCE9431645EC}">
              <a14:shadowObscured xmlns:a14="http://schemas.microsoft.com/office/drawing/2010/main"/>
            </a:ext>
          </a:extLst>
        </p:spPr>
      </p:pic>
      <p:sp>
        <p:nvSpPr>
          <p:cNvPr id="12" name="11 Cerrar llave"/>
          <p:cNvSpPr/>
          <p:nvPr/>
        </p:nvSpPr>
        <p:spPr>
          <a:xfrm>
            <a:off x="5148064" y="3212976"/>
            <a:ext cx="172864" cy="2880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12 Elipse"/>
          <p:cNvSpPr/>
          <p:nvPr/>
        </p:nvSpPr>
        <p:spPr>
          <a:xfrm>
            <a:off x="3555504" y="3408040"/>
            <a:ext cx="1670608" cy="576064"/>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14" name="13 Elipse"/>
          <p:cNvSpPr/>
          <p:nvPr/>
        </p:nvSpPr>
        <p:spPr>
          <a:xfrm>
            <a:off x="3635896" y="3408040"/>
            <a:ext cx="432048" cy="288032"/>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5" name="14 Rectángulo"/>
          <p:cNvSpPr/>
          <p:nvPr/>
        </p:nvSpPr>
        <p:spPr>
          <a:xfrm>
            <a:off x="474688" y="4167664"/>
            <a:ext cx="5393456" cy="1631216"/>
          </a:xfrm>
          <a:prstGeom prst="rect">
            <a:avLst/>
          </a:prstGeom>
        </p:spPr>
        <p:txBody>
          <a:bodyPr wrap="square">
            <a:spAutoFit/>
          </a:bodyPr>
          <a:lstStyle/>
          <a:p>
            <a:r>
              <a:rPr lang="es-EC" sz="2000" dirty="0"/>
              <a:t>El tamaño de la unidad de mantenimiento que satisface las condiciones de cada uno de los puntos de consumo considerados es MINI y el diámetro de la manguera que asegura una baja caída de presión es de 5/16”.</a:t>
            </a:r>
          </a:p>
        </p:txBody>
      </p:sp>
    </p:spTree>
    <p:extLst>
      <p:ext uri="{BB962C8B-B14F-4D97-AF65-F5344CB8AC3E}">
        <p14:creationId xmlns:p14="http://schemas.microsoft.com/office/powerpoint/2010/main" val="2822656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t>1. Generalidades</a:t>
            </a:r>
            <a:endParaRPr lang="es-EC" sz="3200" dirty="0"/>
          </a:p>
        </p:txBody>
      </p:sp>
      <p:sp>
        <p:nvSpPr>
          <p:cNvPr id="3" name="2 Marcador de contenido"/>
          <p:cNvSpPr>
            <a:spLocks noGrp="1"/>
          </p:cNvSpPr>
          <p:nvPr>
            <p:ph idx="1"/>
          </p:nvPr>
        </p:nvSpPr>
        <p:spPr>
          <a:xfrm>
            <a:off x="457200" y="908720"/>
            <a:ext cx="8229600" cy="2304256"/>
          </a:xfrm>
        </p:spPr>
        <p:txBody>
          <a:bodyPr>
            <a:normAutofit/>
          </a:bodyPr>
          <a:lstStyle/>
          <a:p>
            <a:pPr marL="0" indent="0" algn="just">
              <a:buNone/>
            </a:pPr>
            <a:r>
              <a:rPr lang="es-EC" sz="2800" dirty="0" smtClean="0"/>
              <a:t>La planta de Cashapamba de Chova del Ecuador S.A. se dedica a la producción y distribución de productos impermeabilizantes, y se encuentra bajo continuo crecimiento. </a:t>
            </a:r>
          </a:p>
        </p:txBody>
      </p:sp>
      <p:sp>
        <p:nvSpPr>
          <p:cNvPr id="4" name="3 Marcador de fecha"/>
          <p:cNvSpPr>
            <a:spLocks noGrp="1"/>
          </p:cNvSpPr>
          <p:nvPr>
            <p:ph type="dt" sz="half" idx="10"/>
          </p:nvPr>
        </p:nvSpPr>
        <p:spPr/>
        <p:txBody>
          <a:bodyPr/>
          <a:lstStyle/>
          <a:p>
            <a:fld id="{236367A9-223F-47D4-B997-3B0DF6E17FCC}"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a:t>
            </a:fld>
            <a:endParaRPr lang="es-EC"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038" y="2708920"/>
            <a:ext cx="5027249" cy="3153668"/>
          </a:xfrm>
          <a:prstGeom prst="rect">
            <a:avLst/>
          </a:prstGeom>
        </p:spPr>
      </p:pic>
      <p:cxnSp>
        <p:nvCxnSpPr>
          <p:cNvPr id="12" name="11 Conector recto de flecha"/>
          <p:cNvCxnSpPr/>
          <p:nvPr/>
        </p:nvCxnSpPr>
        <p:spPr>
          <a:xfrm flipH="1">
            <a:off x="2987824" y="3284984"/>
            <a:ext cx="10352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H="1">
            <a:off x="2987824" y="3933056"/>
            <a:ext cx="10352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593304" y="3054151"/>
            <a:ext cx="2538536" cy="461665"/>
          </a:xfrm>
          <a:prstGeom prst="rect">
            <a:avLst/>
          </a:prstGeom>
          <a:noFill/>
        </p:spPr>
        <p:txBody>
          <a:bodyPr wrap="square" rtlCol="0">
            <a:spAutoFit/>
          </a:bodyPr>
          <a:lstStyle/>
          <a:p>
            <a:r>
              <a:rPr lang="es-EC" sz="2400" dirty="0" smtClean="0">
                <a:solidFill>
                  <a:schemeClr val="accent5">
                    <a:lumMod val="75000"/>
                  </a:schemeClr>
                </a:solidFill>
              </a:rPr>
              <a:t>Mejora continua</a:t>
            </a:r>
            <a:endParaRPr lang="es-EC" sz="2400" dirty="0">
              <a:solidFill>
                <a:schemeClr val="accent5">
                  <a:lumMod val="75000"/>
                </a:schemeClr>
              </a:solidFill>
            </a:endParaRPr>
          </a:p>
        </p:txBody>
      </p:sp>
      <p:sp>
        <p:nvSpPr>
          <p:cNvPr id="17" name="16 CuadroTexto"/>
          <p:cNvSpPr txBox="1"/>
          <p:nvPr/>
        </p:nvSpPr>
        <p:spPr>
          <a:xfrm>
            <a:off x="820051" y="3661963"/>
            <a:ext cx="2685380" cy="830997"/>
          </a:xfrm>
          <a:prstGeom prst="rect">
            <a:avLst/>
          </a:prstGeom>
          <a:noFill/>
        </p:spPr>
        <p:txBody>
          <a:bodyPr wrap="square" rtlCol="0">
            <a:spAutoFit/>
          </a:bodyPr>
          <a:lstStyle/>
          <a:p>
            <a:r>
              <a:rPr lang="es-EC" sz="2400" dirty="0" smtClean="0">
                <a:solidFill>
                  <a:schemeClr val="accent3">
                    <a:lumMod val="75000"/>
                  </a:schemeClr>
                </a:solidFill>
              </a:rPr>
              <a:t>Desarrollo de productos</a:t>
            </a:r>
            <a:endParaRPr lang="es-EC" sz="2400" dirty="0">
              <a:solidFill>
                <a:schemeClr val="accent3">
                  <a:lumMod val="75000"/>
                </a:schemeClr>
              </a:solidFill>
            </a:endParaRPr>
          </a:p>
        </p:txBody>
      </p:sp>
      <p:sp>
        <p:nvSpPr>
          <p:cNvPr id="18" name="17 CuadroTexto"/>
          <p:cNvSpPr txBox="1"/>
          <p:nvPr/>
        </p:nvSpPr>
        <p:spPr>
          <a:xfrm>
            <a:off x="820051" y="4497128"/>
            <a:ext cx="2685380" cy="830997"/>
          </a:xfrm>
          <a:prstGeom prst="rect">
            <a:avLst/>
          </a:prstGeom>
          <a:noFill/>
        </p:spPr>
        <p:txBody>
          <a:bodyPr wrap="square" rtlCol="0">
            <a:spAutoFit/>
          </a:bodyPr>
          <a:lstStyle/>
          <a:p>
            <a:r>
              <a:rPr lang="es-EC" sz="2400" dirty="0" smtClean="0">
                <a:solidFill>
                  <a:schemeClr val="accent4">
                    <a:lumMod val="75000"/>
                  </a:schemeClr>
                </a:solidFill>
              </a:rPr>
              <a:t>Rentabilidad sostenida</a:t>
            </a:r>
            <a:endParaRPr lang="es-EC" sz="2400" dirty="0">
              <a:solidFill>
                <a:schemeClr val="accent4">
                  <a:lumMod val="75000"/>
                </a:schemeClr>
              </a:solidFill>
            </a:endParaRPr>
          </a:p>
        </p:txBody>
      </p:sp>
      <p:cxnSp>
        <p:nvCxnSpPr>
          <p:cNvPr id="19" name="18 Conector recto de flecha"/>
          <p:cNvCxnSpPr/>
          <p:nvPr/>
        </p:nvCxnSpPr>
        <p:spPr>
          <a:xfrm flipH="1">
            <a:off x="2813348" y="4653136"/>
            <a:ext cx="12096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926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30</a:t>
            </a:fld>
            <a:endParaRPr lang="es-EC"/>
          </a:p>
        </p:txBody>
      </p:sp>
      <p:sp>
        <p:nvSpPr>
          <p:cNvPr id="3" name="2 Marcador de fecha"/>
          <p:cNvSpPr>
            <a:spLocks noGrp="1"/>
          </p:cNvSpPr>
          <p:nvPr>
            <p:ph type="dt" sz="half" idx="10"/>
          </p:nvPr>
        </p:nvSpPr>
        <p:spPr/>
        <p:txBody>
          <a:bodyPr/>
          <a:lstStyle/>
          <a:p>
            <a:fld id="{C1C49A53-BEFB-4E97-A46B-D096541C2B8C}" type="datetime1">
              <a:rPr lang="es-EC" smtClean="0"/>
              <a:t>12/03/2013</a:t>
            </a:fld>
            <a:endParaRPr lang="es-EC" dirty="0"/>
          </a:p>
        </p:txBody>
      </p:sp>
      <p:sp>
        <p:nvSpPr>
          <p:cNvPr id="14" name="6 Título"/>
          <p:cNvSpPr>
            <a:spLocks noGrp="1"/>
          </p:cNvSpPr>
          <p:nvPr>
            <p:ph type="title"/>
          </p:nvPr>
        </p:nvSpPr>
        <p:spPr>
          <a:xfrm>
            <a:off x="457200" y="-13394"/>
            <a:ext cx="8229600" cy="706090"/>
          </a:xfrm>
        </p:spPr>
        <p:txBody>
          <a:bodyPr/>
          <a:lstStyle/>
          <a:p>
            <a:r>
              <a:rPr lang="es-EC" dirty="0" smtClean="0"/>
              <a:t>Dimensionamiento de la red de tubería (cont.)</a:t>
            </a:r>
            <a:endParaRPr lang="es-EC" dirty="0"/>
          </a:p>
        </p:txBody>
      </p:sp>
      <p:sp>
        <p:nvSpPr>
          <p:cNvPr id="15" name="6 Título"/>
          <p:cNvSpPr txBox="1">
            <a:spLocks/>
          </p:cNvSpPr>
          <p:nvPr/>
        </p:nvSpPr>
        <p:spPr>
          <a:xfrm>
            <a:off x="179512" y="692696"/>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Cálculo de la red de tubería</a:t>
            </a:r>
            <a:endParaRPr lang="es-EC" sz="2400" dirty="0"/>
          </a:p>
        </p:txBody>
      </p:sp>
      <p:sp>
        <p:nvSpPr>
          <p:cNvPr id="7" name="6 Rectángulo"/>
          <p:cNvSpPr/>
          <p:nvPr/>
        </p:nvSpPr>
        <p:spPr>
          <a:xfrm>
            <a:off x="323528" y="1398786"/>
            <a:ext cx="4572000" cy="1785104"/>
          </a:xfrm>
          <a:prstGeom prst="rect">
            <a:avLst/>
          </a:prstGeom>
        </p:spPr>
        <p:txBody>
          <a:bodyPr>
            <a:spAutoFit/>
          </a:bodyPr>
          <a:lstStyle/>
          <a:p>
            <a:r>
              <a:rPr lang="es-EC" sz="2000" b="1" dirty="0" smtClean="0"/>
              <a:t>Factores:</a:t>
            </a:r>
            <a:endParaRPr lang="es-EC" sz="2000" b="1" dirty="0"/>
          </a:p>
          <a:p>
            <a:pPr marL="285750" lvl="0" indent="-285750">
              <a:buFont typeface="Arial" pitchFamily="34" charset="0"/>
              <a:buChar char="•"/>
            </a:pPr>
            <a:r>
              <a:rPr lang="es-EC" dirty="0"/>
              <a:t>Caudal</a:t>
            </a:r>
          </a:p>
          <a:p>
            <a:pPr marL="285750" lvl="0" indent="-285750">
              <a:buFont typeface="Arial" pitchFamily="34" charset="0"/>
              <a:buChar char="•"/>
            </a:pPr>
            <a:r>
              <a:rPr lang="es-EC" dirty="0"/>
              <a:t>Longitud de tuberías</a:t>
            </a:r>
          </a:p>
          <a:p>
            <a:pPr marL="285750" lvl="0" indent="-285750">
              <a:buFont typeface="Arial" pitchFamily="34" charset="0"/>
              <a:buChar char="•"/>
            </a:pPr>
            <a:r>
              <a:rPr lang="es-EC" dirty="0"/>
              <a:t>Accesorios con su longitud equivalente</a:t>
            </a:r>
          </a:p>
          <a:p>
            <a:pPr marL="285750" lvl="0" indent="-285750">
              <a:buFont typeface="Arial" pitchFamily="34" charset="0"/>
              <a:buChar char="•"/>
            </a:pPr>
            <a:r>
              <a:rPr lang="es-EC" dirty="0"/>
              <a:t>Pérdida de presión admisible</a:t>
            </a:r>
          </a:p>
          <a:p>
            <a:pPr marL="285750" lvl="0" indent="-285750">
              <a:buFont typeface="Arial" pitchFamily="34" charset="0"/>
              <a:buChar char="•"/>
            </a:pPr>
            <a:r>
              <a:rPr lang="es-EC" dirty="0"/>
              <a:t>Presión de servicio</a:t>
            </a:r>
          </a:p>
        </p:txBody>
      </p:sp>
      <p:sp>
        <p:nvSpPr>
          <p:cNvPr id="8" name="7 Rectángulo"/>
          <p:cNvSpPr/>
          <p:nvPr/>
        </p:nvSpPr>
        <p:spPr>
          <a:xfrm>
            <a:off x="323528" y="3246527"/>
            <a:ext cx="8568952" cy="923330"/>
          </a:xfrm>
          <a:prstGeom prst="rect">
            <a:avLst/>
          </a:prstGeom>
        </p:spPr>
        <p:txBody>
          <a:bodyPr wrap="square">
            <a:spAutoFit/>
          </a:bodyPr>
          <a:lstStyle/>
          <a:p>
            <a:r>
              <a:rPr lang="es-EC" dirty="0"/>
              <a:t>Para determinar el diámetro de la línea principal, se toma el punto más lejano al compresor y se determina la longitud de la tubería sumando la longitud real con la longitud equivalente de cada uno de los accesorios que esta contiene.</a:t>
            </a:r>
          </a:p>
        </p:txBody>
      </p:sp>
      <p:sp>
        <p:nvSpPr>
          <p:cNvPr id="16" name="AutoShape 2" descr="https://encrypted-tbn3.gstatic.com/images?q=tbn:ANd9GcRlx3KOeJ48r8zoTO9D3AF90bSJyodOBj2p_EvuPfaU8oHSU2eb"/>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954934"/>
            <a:ext cx="2304256" cy="223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p:nvSpPr>
        <p:spPr>
          <a:xfrm>
            <a:off x="2724230" y="4365104"/>
            <a:ext cx="2639858" cy="400110"/>
          </a:xfrm>
          <a:prstGeom prst="rect">
            <a:avLst/>
          </a:prstGeom>
        </p:spPr>
        <p:txBody>
          <a:bodyPr wrap="square">
            <a:spAutoFit/>
          </a:bodyPr>
          <a:lstStyle/>
          <a:p>
            <a:r>
              <a:rPr lang="es-EC" sz="2000" dirty="0"/>
              <a:t>Longitudes de tubería</a:t>
            </a: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61" y="4765214"/>
            <a:ext cx="6419502" cy="99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427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2870AD12-D0F2-4E12-A5F9-B33E76DB6301}"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31</a:t>
            </a:fld>
            <a:endParaRPr lang="es-EC"/>
          </a:p>
        </p:txBody>
      </p:sp>
      <p:sp>
        <p:nvSpPr>
          <p:cNvPr id="11" name="6 Título"/>
          <p:cNvSpPr>
            <a:spLocks noGrp="1"/>
          </p:cNvSpPr>
          <p:nvPr>
            <p:ph type="title"/>
          </p:nvPr>
        </p:nvSpPr>
        <p:spPr>
          <a:xfrm>
            <a:off x="457200" y="-13394"/>
            <a:ext cx="8229600" cy="706090"/>
          </a:xfrm>
        </p:spPr>
        <p:txBody>
          <a:bodyPr/>
          <a:lstStyle/>
          <a:p>
            <a:r>
              <a:rPr lang="es-EC" dirty="0" smtClean="0"/>
              <a:t>Dimensionamiento de la red de tubería (cont.)</a:t>
            </a:r>
            <a:endParaRPr lang="es-EC" dirty="0"/>
          </a:p>
        </p:txBody>
      </p:sp>
      <p:sp>
        <p:nvSpPr>
          <p:cNvPr id="12" name="11 Rectángulo"/>
          <p:cNvSpPr/>
          <p:nvPr/>
        </p:nvSpPr>
        <p:spPr>
          <a:xfrm>
            <a:off x="251520" y="764704"/>
            <a:ext cx="8568952" cy="707886"/>
          </a:xfrm>
          <a:prstGeom prst="rect">
            <a:avLst/>
          </a:prstGeom>
        </p:spPr>
        <p:txBody>
          <a:bodyPr wrap="square">
            <a:spAutoFit/>
          </a:bodyPr>
          <a:lstStyle/>
          <a:p>
            <a:r>
              <a:rPr lang="es-EC" sz="2000" dirty="0"/>
              <a:t>La ramificación más larga, por ende en la que se va a basar el diseño, tiene 78.62 metros de longitud. Esta ramificación contiene los siguientes accesorios: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72" y="1700808"/>
            <a:ext cx="7632848" cy="2847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467543" y="5168899"/>
            <a:ext cx="1779783" cy="461665"/>
          </a:xfrm>
          <a:prstGeom prst="rect">
            <a:avLst/>
          </a:prstGeom>
          <a:noFill/>
        </p:spPr>
        <p:txBody>
          <a:bodyPr wrap="none" rtlCol="0">
            <a:spAutoFit/>
          </a:bodyPr>
          <a:lstStyle/>
          <a:p>
            <a:r>
              <a:rPr lang="es-EC" sz="2400" dirty="0" smtClean="0"/>
              <a:t>Metodología</a:t>
            </a:r>
            <a:endParaRPr lang="es-EC" sz="2400" dirty="0"/>
          </a:p>
        </p:txBody>
      </p:sp>
      <p:sp>
        <p:nvSpPr>
          <p:cNvPr id="15" name="14 CuadroTexto"/>
          <p:cNvSpPr txBox="1"/>
          <p:nvPr/>
        </p:nvSpPr>
        <p:spPr>
          <a:xfrm>
            <a:off x="3347864" y="4707234"/>
            <a:ext cx="1336200" cy="461665"/>
          </a:xfrm>
          <a:prstGeom prst="rect">
            <a:avLst/>
          </a:prstGeom>
          <a:noFill/>
        </p:spPr>
        <p:txBody>
          <a:bodyPr wrap="none" rtlCol="0">
            <a:spAutoFit/>
          </a:bodyPr>
          <a:lstStyle/>
          <a:p>
            <a:r>
              <a:rPr lang="es-EC" sz="2400" dirty="0" smtClean="0"/>
              <a:t>Fórmulas</a:t>
            </a:r>
            <a:endParaRPr lang="es-EC" sz="2400" dirty="0"/>
          </a:p>
        </p:txBody>
      </p:sp>
      <p:sp>
        <p:nvSpPr>
          <p:cNvPr id="16" name="15 CuadroTexto"/>
          <p:cNvSpPr txBox="1"/>
          <p:nvPr/>
        </p:nvSpPr>
        <p:spPr>
          <a:xfrm>
            <a:off x="3321890" y="5416895"/>
            <a:ext cx="1858329" cy="461665"/>
          </a:xfrm>
          <a:prstGeom prst="rect">
            <a:avLst/>
          </a:prstGeom>
          <a:noFill/>
        </p:spPr>
        <p:txBody>
          <a:bodyPr wrap="none" rtlCol="0">
            <a:spAutoFit/>
          </a:bodyPr>
          <a:lstStyle/>
          <a:p>
            <a:r>
              <a:rPr lang="es-EC" sz="2400" dirty="0" smtClean="0"/>
              <a:t>Nomogramas</a:t>
            </a:r>
            <a:endParaRPr lang="es-EC" sz="2400" dirty="0"/>
          </a:p>
        </p:txBody>
      </p:sp>
      <p:cxnSp>
        <p:nvCxnSpPr>
          <p:cNvPr id="17" name="16 Conector recto de flecha"/>
          <p:cNvCxnSpPr>
            <a:stCxn id="13" idx="3"/>
            <a:endCxn id="15" idx="1"/>
          </p:cNvCxnSpPr>
          <p:nvPr/>
        </p:nvCxnSpPr>
        <p:spPr>
          <a:xfrm flipV="1">
            <a:off x="2247326" y="4938067"/>
            <a:ext cx="1100538" cy="46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13" idx="3"/>
          </p:cNvCxnSpPr>
          <p:nvPr/>
        </p:nvCxnSpPr>
        <p:spPr>
          <a:xfrm>
            <a:off x="2247326" y="5399732"/>
            <a:ext cx="956522" cy="2479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269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5F802489-CCC4-458C-8DAB-CA81C702E15B}"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32</a:t>
            </a:fld>
            <a:endParaRPr lang="es-EC" dirty="0"/>
          </a:p>
        </p:txBody>
      </p:sp>
      <p:sp>
        <p:nvSpPr>
          <p:cNvPr id="9" name="6 Título"/>
          <p:cNvSpPr>
            <a:spLocks noGrp="1"/>
          </p:cNvSpPr>
          <p:nvPr>
            <p:ph type="title"/>
          </p:nvPr>
        </p:nvSpPr>
        <p:spPr>
          <a:xfrm>
            <a:off x="457200" y="-13394"/>
            <a:ext cx="8229600" cy="706090"/>
          </a:xfrm>
        </p:spPr>
        <p:txBody>
          <a:bodyPr/>
          <a:lstStyle/>
          <a:p>
            <a:r>
              <a:rPr lang="es-EC" dirty="0" smtClean="0"/>
              <a:t>Dimensionamiento de la red de tubería (cont.)</a:t>
            </a:r>
            <a:endParaRPr lang="es-EC" dirty="0"/>
          </a:p>
        </p:txBody>
      </p:sp>
      <p:sp>
        <p:nvSpPr>
          <p:cNvPr id="10" name="6 Título"/>
          <p:cNvSpPr txBox="1">
            <a:spLocks/>
          </p:cNvSpPr>
          <p:nvPr/>
        </p:nvSpPr>
        <p:spPr>
          <a:xfrm>
            <a:off x="179512" y="692696"/>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Cálculo por fórmula</a:t>
            </a:r>
            <a:endParaRPr lang="es-EC" sz="2400" dirty="0"/>
          </a:p>
        </p:txBody>
      </p:sp>
      <p:sp>
        <p:nvSpPr>
          <p:cNvPr id="11" name="10 Rectángulo"/>
          <p:cNvSpPr/>
          <p:nvPr/>
        </p:nvSpPr>
        <p:spPr>
          <a:xfrm>
            <a:off x="323528" y="1368921"/>
            <a:ext cx="7920880" cy="707886"/>
          </a:xfrm>
          <a:prstGeom prst="rect">
            <a:avLst/>
          </a:prstGeom>
        </p:spPr>
        <p:txBody>
          <a:bodyPr wrap="square">
            <a:spAutoFit/>
          </a:bodyPr>
          <a:lstStyle/>
          <a:p>
            <a:r>
              <a:rPr lang="es-EC" sz="2000" dirty="0"/>
              <a:t>Sabiendo que el caudal máximo en la línea es de 101.1 CFM (47.71 l/s) y que la presión de trabajo en la línea es de 102.9 psi (7 bar</a:t>
            </a:r>
            <a:r>
              <a:rPr lang="es-EC" sz="2000" dirty="0" smtClean="0"/>
              <a:t>)</a:t>
            </a:r>
            <a:endParaRPr lang="es-EC" sz="2000" dirty="0"/>
          </a:p>
        </p:txBody>
      </p:sp>
      <mc:AlternateContent xmlns:mc="http://schemas.openxmlformats.org/markup-compatibility/2006" xmlns:a14="http://schemas.microsoft.com/office/drawing/2010/main">
        <mc:Choice Requires="a14">
          <p:sp>
            <p:nvSpPr>
              <p:cNvPr id="12" name="11 Rectángulo"/>
              <p:cNvSpPr/>
              <p:nvPr/>
            </p:nvSpPr>
            <p:spPr>
              <a:xfrm>
                <a:off x="1187624" y="2509292"/>
                <a:ext cx="2383858" cy="763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r>
                        <a:rPr lang="es-EC" i="1">
                          <a:latin typeface="Cambria Math"/>
                        </a:rPr>
                        <m:t>𝑝</m:t>
                      </m:r>
                      <m:r>
                        <a:rPr lang="es-EC" i="1">
                          <a:latin typeface="Cambria Math"/>
                        </a:rPr>
                        <m:t>=450 ×</m:t>
                      </m:r>
                      <m:f>
                        <m:fPr>
                          <m:ctrlPr>
                            <a:rPr lang="es-EC" i="1">
                              <a:latin typeface="Cambria Math"/>
                            </a:rPr>
                          </m:ctrlPr>
                        </m:fPr>
                        <m:num>
                          <m:sSup>
                            <m:sSupPr>
                              <m:ctrlPr>
                                <a:rPr lang="es-EC" i="1">
                                  <a:latin typeface="Cambria Math"/>
                                </a:rPr>
                              </m:ctrlPr>
                            </m:sSupPr>
                            <m:e>
                              <m:sSub>
                                <m:sSubPr>
                                  <m:ctrlPr>
                                    <a:rPr lang="es-EC" i="1">
                                      <a:latin typeface="Cambria Math"/>
                                    </a:rPr>
                                  </m:ctrlPr>
                                </m:sSubPr>
                                <m:e>
                                  <m:r>
                                    <a:rPr lang="es-EC" i="1">
                                      <a:latin typeface="Cambria Math"/>
                                    </a:rPr>
                                    <m:t>𝑞</m:t>
                                  </m:r>
                                </m:e>
                                <m:sub>
                                  <m:r>
                                    <a:rPr lang="es-EC" i="1">
                                      <a:latin typeface="Cambria Math"/>
                                    </a:rPr>
                                    <m:t>𝑐</m:t>
                                  </m:r>
                                </m:sub>
                              </m:sSub>
                            </m:e>
                            <m:sup>
                              <m:r>
                                <a:rPr lang="es-EC" i="1">
                                  <a:latin typeface="Cambria Math"/>
                                </a:rPr>
                                <m:t>1,85</m:t>
                              </m:r>
                            </m:sup>
                          </m:sSup>
                          <m:r>
                            <a:rPr lang="es-EC" i="1">
                              <a:latin typeface="Cambria Math"/>
                            </a:rPr>
                            <m:t>×</m:t>
                          </m:r>
                          <m:r>
                            <a:rPr lang="es-EC" i="1">
                              <a:latin typeface="Cambria Math"/>
                            </a:rPr>
                            <m:t>𝑙</m:t>
                          </m:r>
                        </m:num>
                        <m:den>
                          <m:sSup>
                            <m:sSupPr>
                              <m:ctrlPr>
                                <a:rPr lang="es-EC" i="1">
                                  <a:latin typeface="Cambria Math"/>
                                </a:rPr>
                              </m:ctrlPr>
                            </m:sSupPr>
                            <m:e>
                              <m:r>
                                <a:rPr lang="es-EC" i="1">
                                  <a:latin typeface="Cambria Math"/>
                                </a:rPr>
                                <m:t>𝑑</m:t>
                              </m:r>
                            </m:e>
                            <m:sup>
                              <m:r>
                                <a:rPr lang="es-EC" i="1">
                                  <a:latin typeface="Cambria Math"/>
                                </a:rPr>
                                <m:t>5</m:t>
                              </m:r>
                            </m:sup>
                          </m:sSup>
                          <m:r>
                            <a:rPr lang="es-EC" i="1">
                              <a:latin typeface="Cambria Math"/>
                            </a:rPr>
                            <m:t>×</m:t>
                          </m:r>
                          <m:r>
                            <a:rPr lang="es-EC" i="1">
                              <a:latin typeface="Cambria Math"/>
                            </a:rPr>
                            <m:t>𝑝</m:t>
                          </m:r>
                        </m:den>
                      </m:f>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1187624" y="2509292"/>
                <a:ext cx="2383858" cy="763479"/>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4243536" y="2306387"/>
                <a:ext cx="4572000" cy="1505669"/>
              </a:xfrm>
              <a:prstGeom prst="rect">
                <a:avLst/>
              </a:prstGeom>
            </p:spPr>
            <p:txBody>
              <a:bodyPr>
                <a:spAutoFit/>
              </a:bodyPr>
              <a:lstStyle/>
              <a:p>
                <a14:m>
                  <m:oMath xmlns:m="http://schemas.openxmlformats.org/officeDocument/2006/math">
                    <m:r>
                      <a:rPr lang="es-EC" i="1">
                        <a:latin typeface="Cambria Math"/>
                      </a:rPr>
                      <m:t>∆</m:t>
                    </m:r>
                    <m:r>
                      <a:rPr lang="es-EC" i="1">
                        <a:latin typeface="Cambria Math"/>
                      </a:rPr>
                      <m:t>𝑝</m:t>
                    </m:r>
                  </m:oMath>
                </a14:m>
                <a:r>
                  <a:rPr lang="es-EC" dirty="0"/>
                  <a:t>= caída de presión (bar)</a:t>
                </a:r>
              </a:p>
              <a:p>
                <a14:m>
                  <m:oMath xmlns:m="http://schemas.openxmlformats.org/officeDocument/2006/math">
                    <m:sSub>
                      <m:sSubPr>
                        <m:ctrlPr>
                          <a:rPr lang="es-EC" i="1">
                            <a:latin typeface="Cambria Math"/>
                          </a:rPr>
                        </m:ctrlPr>
                      </m:sSubPr>
                      <m:e>
                        <m:r>
                          <a:rPr lang="es-EC" i="1">
                            <a:latin typeface="Cambria Math"/>
                          </a:rPr>
                          <m:t>𝑞</m:t>
                        </m:r>
                      </m:e>
                      <m:sub>
                        <m:r>
                          <a:rPr lang="es-EC" i="1">
                            <a:latin typeface="Cambria Math"/>
                          </a:rPr>
                          <m:t>𝑐</m:t>
                        </m:r>
                      </m:sub>
                    </m:sSub>
                  </m:oMath>
                </a14:m>
                <a:r>
                  <a:rPr lang="es-EC" dirty="0"/>
                  <a:t>= FAD o entrega de aire libre (l/s)</a:t>
                </a:r>
              </a:p>
              <a:p>
                <a14:m>
                  <m:oMath xmlns:m="http://schemas.openxmlformats.org/officeDocument/2006/math">
                    <m:r>
                      <a:rPr lang="es-EC" i="1">
                        <a:latin typeface="Cambria Math"/>
                      </a:rPr>
                      <m:t>𝑑</m:t>
                    </m:r>
                  </m:oMath>
                </a14:m>
                <a:r>
                  <a:rPr lang="es-EC" dirty="0"/>
                  <a:t>= diámetro interno de la tubería (mm)</a:t>
                </a:r>
              </a:p>
              <a:p>
                <a14:m>
                  <m:oMath xmlns:m="http://schemas.openxmlformats.org/officeDocument/2006/math">
                    <m:r>
                      <a:rPr lang="es-EC" i="1">
                        <a:latin typeface="Cambria Math"/>
                      </a:rPr>
                      <m:t>𝑙</m:t>
                    </m:r>
                  </m:oMath>
                </a14:m>
                <a:r>
                  <a:rPr lang="es-EC" dirty="0"/>
                  <a:t>= longitud de la tubería (m)</a:t>
                </a:r>
              </a:p>
              <a:p>
                <a14:m>
                  <m:oMath xmlns:m="http://schemas.openxmlformats.org/officeDocument/2006/math">
                    <m:r>
                      <a:rPr lang="es-EC" i="1">
                        <a:latin typeface="Cambria Math"/>
                      </a:rPr>
                      <m:t>𝑝</m:t>
                    </m:r>
                  </m:oMath>
                </a14:m>
                <a:r>
                  <a:rPr lang="es-EC" dirty="0"/>
                  <a:t>= presión absoluta inicial (bar)</a:t>
                </a:r>
              </a:p>
            </p:txBody>
          </p:sp>
        </mc:Choice>
        <mc:Fallback xmlns="">
          <p:sp>
            <p:nvSpPr>
              <p:cNvPr id="13" name="12 Rectángulo"/>
              <p:cNvSpPr>
                <a:spLocks noRot="1" noChangeAspect="1" noMove="1" noResize="1" noEditPoints="1" noAdjustHandles="1" noChangeArrowheads="1" noChangeShapeType="1" noTextEdit="1"/>
              </p:cNvSpPr>
              <p:nvPr/>
            </p:nvSpPr>
            <p:spPr>
              <a:xfrm>
                <a:off x="4243536" y="2306387"/>
                <a:ext cx="4572000" cy="1505669"/>
              </a:xfrm>
              <a:prstGeom prst="rect">
                <a:avLst/>
              </a:prstGeom>
              <a:blipFill rotWithShape="1">
                <a:blip r:embed="rId4"/>
                <a:stretch>
                  <a:fillRect t="-2024" b="-5668"/>
                </a:stretch>
              </a:blipFill>
            </p:spPr>
            <p:txBody>
              <a:bodyPr/>
              <a:lstStyle/>
              <a:p>
                <a:r>
                  <a:rPr lang="es-EC">
                    <a:noFill/>
                  </a:rPr>
                  <a:t> </a:t>
                </a:r>
              </a:p>
            </p:txBody>
          </p:sp>
        </mc:Fallback>
      </mc:AlternateContent>
      <p:sp>
        <p:nvSpPr>
          <p:cNvPr id="14" name="13 Rectángulo"/>
          <p:cNvSpPr/>
          <p:nvPr/>
        </p:nvSpPr>
        <p:spPr>
          <a:xfrm>
            <a:off x="1691680" y="4149080"/>
            <a:ext cx="4562724" cy="400110"/>
          </a:xfrm>
          <a:prstGeom prst="rect">
            <a:avLst/>
          </a:prstGeom>
        </p:spPr>
        <p:txBody>
          <a:bodyPr wrap="none">
            <a:spAutoFit/>
          </a:bodyPr>
          <a:lstStyle/>
          <a:p>
            <a:r>
              <a:rPr lang="es-EC" sz="2000" dirty="0"/>
              <a:t>Caída de presión por diferentes diámetros</a:t>
            </a: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4604753"/>
            <a:ext cx="3912410" cy="91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5148064" y="4869160"/>
            <a:ext cx="888074" cy="64807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7" name="16 CuadroTexto"/>
          <p:cNvSpPr txBox="1"/>
          <p:nvPr/>
        </p:nvSpPr>
        <p:spPr>
          <a:xfrm>
            <a:off x="6774996" y="4707049"/>
            <a:ext cx="2117483" cy="707886"/>
          </a:xfrm>
          <a:prstGeom prst="rect">
            <a:avLst/>
          </a:prstGeom>
          <a:noFill/>
        </p:spPr>
        <p:txBody>
          <a:bodyPr wrap="square" rtlCol="0">
            <a:spAutoFit/>
          </a:bodyPr>
          <a:lstStyle/>
          <a:p>
            <a:r>
              <a:rPr lang="es-EC" sz="2000" b="1" i="1" u="sng" dirty="0" smtClean="0">
                <a:solidFill>
                  <a:schemeClr val="bg1">
                    <a:lumMod val="50000"/>
                  </a:schemeClr>
                </a:solidFill>
                <a:hlinkClick r:id="rId6" action="ppaction://hlinkfile"/>
              </a:rPr>
              <a:t>Programa de cálculo</a:t>
            </a:r>
            <a:endParaRPr lang="es-EC" sz="2000" b="1" i="1" u="sng" dirty="0">
              <a:solidFill>
                <a:schemeClr val="bg1">
                  <a:lumMod val="50000"/>
                </a:schemeClr>
              </a:solidFill>
            </a:endParaRPr>
          </a:p>
        </p:txBody>
      </p:sp>
    </p:spTree>
    <p:extLst>
      <p:ext uri="{BB962C8B-B14F-4D97-AF65-F5344CB8AC3E}">
        <p14:creationId xmlns:p14="http://schemas.microsoft.com/office/powerpoint/2010/main" val="2864298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268760"/>
            <a:ext cx="4968552" cy="490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fecha"/>
          <p:cNvSpPr>
            <a:spLocks noGrp="1"/>
          </p:cNvSpPr>
          <p:nvPr>
            <p:ph type="dt" sz="half" idx="10"/>
          </p:nvPr>
        </p:nvSpPr>
        <p:spPr/>
        <p:txBody>
          <a:bodyPr/>
          <a:lstStyle/>
          <a:p>
            <a:fld id="{300E36CC-40C3-4E47-81BA-F9E36F5D6825}"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33</a:t>
            </a:fld>
            <a:endParaRPr lang="es-EC"/>
          </a:p>
        </p:txBody>
      </p:sp>
      <p:sp>
        <p:nvSpPr>
          <p:cNvPr id="21" name="6 Título"/>
          <p:cNvSpPr>
            <a:spLocks noGrp="1"/>
          </p:cNvSpPr>
          <p:nvPr>
            <p:ph type="title"/>
          </p:nvPr>
        </p:nvSpPr>
        <p:spPr>
          <a:xfrm>
            <a:off x="467544" y="0"/>
            <a:ext cx="8229600" cy="706090"/>
          </a:xfrm>
        </p:spPr>
        <p:txBody>
          <a:bodyPr/>
          <a:lstStyle/>
          <a:p>
            <a:r>
              <a:rPr lang="es-EC" dirty="0" smtClean="0"/>
              <a:t>Dimensionamiento de la red de tubería (cont.)</a:t>
            </a:r>
            <a:endParaRPr lang="es-EC" dirty="0"/>
          </a:p>
        </p:txBody>
      </p:sp>
      <p:sp>
        <p:nvSpPr>
          <p:cNvPr id="22" name="6 Título"/>
          <p:cNvSpPr txBox="1">
            <a:spLocks/>
          </p:cNvSpPr>
          <p:nvPr/>
        </p:nvSpPr>
        <p:spPr>
          <a:xfrm>
            <a:off x="179512" y="692696"/>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Cálculo por nomograma</a:t>
            </a:r>
            <a:endParaRPr lang="es-EC" sz="2400" dirty="0"/>
          </a:p>
        </p:txBody>
      </p:sp>
      <p:sp>
        <p:nvSpPr>
          <p:cNvPr id="15" name="14 Rectángulo"/>
          <p:cNvSpPr/>
          <p:nvPr/>
        </p:nvSpPr>
        <p:spPr>
          <a:xfrm>
            <a:off x="5004049" y="749364"/>
            <a:ext cx="3960440" cy="5016758"/>
          </a:xfrm>
          <a:prstGeom prst="rect">
            <a:avLst/>
          </a:prstGeom>
        </p:spPr>
        <p:txBody>
          <a:bodyPr wrap="square">
            <a:spAutoFit/>
          </a:bodyPr>
          <a:lstStyle/>
          <a:p>
            <a:r>
              <a:rPr lang="es-EC" sz="2000" dirty="0"/>
              <a:t>Siendo 2” el diámetro de la tubería, y el largo de la misma 152,75 metros, el volumen total contenido en el interior es de 0,31 m</a:t>
            </a:r>
            <a:r>
              <a:rPr lang="es-EC" sz="2000" baseline="30000" dirty="0"/>
              <a:t>3</a:t>
            </a:r>
            <a:r>
              <a:rPr lang="es-EC" sz="2000" dirty="0"/>
              <a:t>. </a:t>
            </a:r>
            <a:endParaRPr lang="es-EC" sz="2000" dirty="0" smtClean="0"/>
          </a:p>
          <a:p>
            <a:endParaRPr lang="es-EC" sz="2000" dirty="0"/>
          </a:p>
          <a:p>
            <a:r>
              <a:rPr lang="es-EC" sz="2000" dirty="0" smtClean="0"/>
              <a:t>Se </a:t>
            </a:r>
            <a:r>
              <a:rPr lang="es-EC" sz="2000" dirty="0"/>
              <a:t>especificó una necesidad mínima de 0,286 m</a:t>
            </a:r>
            <a:r>
              <a:rPr lang="es-EC" sz="2000" baseline="30000" dirty="0"/>
              <a:t>3</a:t>
            </a:r>
            <a:r>
              <a:rPr lang="es-EC" sz="2000" dirty="0"/>
              <a:t> de almacenamiento. </a:t>
            </a:r>
            <a:endParaRPr lang="es-EC" sz="2000" dirty="0" smtClean="0"/>
          </a:p>
          <a:p>
            <a:endParaRPr lang="es-EC" sz="2000" dirty="0"/>
          </a:p>
          <a:p>
            <a:r>
              <a:rPr lang="es-EC" sz="2000" dirty="0" smtClean="0"/>
              <a:t>Tomando </a:t>
            </a:r>
            <a:r>
              <a:rPr lang="es-EC" sz="2000" dirty="0"/>
              <a:t>estos datos como base, se decide conservar un tanque de almacenamiento pequeño de 0,45 m</a:t>
            </a:r>
            <a:r>
              <a:rPr lang="es-EC" sz="2000" baseline="30000" dirty="0"/>
              <a:t>3</a:t>
            </a:r>
            <a:r>
              <a:rPr lang="es-EC" sz="2000" dirty="0"/>
              <a:t> de uno de los compresores antiguos para satisfacer el consumo intermitente de la prensa y salvaguardar requerimientos futuros.</a:t>
            </a:r>
          </a:p>
        </p:txBody>
      </p:sp>
    </p:spTree>
    <p:extLst>
      <p:ext uri="{BB962C8B-B14F-4D97-AF65-F5344CB8AC3E}">
        <p14:creationId xmlns:p14="http://schemas.microsoft.com/office/powerpoint/2010/main" val="1737212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E13D2F7-A794-4BBE-82B6-3EC56FDC3B9B}"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34</a:t>
            </a:fld>
            <a:endParaRPr lang="es-EC"/>
          </a:p>
        </p:txBody>
      </p:sp>
      <p:sp>
        <p:nvSpPr>
          <p:cNvPr id="12" name="6 Título"/>
          <p:cNvSpPr>
            <a:spLocks noGrp="1"/>
          </p:cNvSpPr>
          <p:nvPr>
            <p:ph type="title"/>
          </p:nvPr>
        </p:nvSpPr>
        <p:spPr>
          <a:xfrm>
            <a:off x="457200" y="-13394"/>
            <a:ext cx="8229600" cy="706090"/>
          </a:xfrm>
        </p:spPr>
        <p:txBody>
          <a:bodyPr/>
          <a:lstStyle/>
          <a:p>
            <a:r>
              <a:rPr lang="es-EC" dirty="0" smtClean="0"/>
              <a:t>Dimensionamiento de la red de tubería (cont.)</a:t>
            </a:r>
            <a:endParaRPr lang="es-EC" dirty="0"/>
          </a:p>
        </p:txBody>
      </p:sp>
      <p:sp>
        <p:nvSpPr>
          <p:cNvPr id="14" name="13 Rectángulo"/>
          <p:cNvSpPr/>
          <p:nvPr/>
        </p:nvSpPr>
        <p:spPr>
          <a:xfrm>
            <a:off x="251520" y="1268760"/>
            <a:ext cx="7920880" cy="1015663"/>
          </a:xfrm>
          <a:prstGeom prst="rect">
            <a:avLst/>
          </a:prstGeom>
        </p:spPr>
        <p:txBody>
          <a:bodyPr wrap="square">
            <a:spAutoFit/>
          </a:bodyPr>
          <a:lstStyle/>
          <a:p>
            <a:pPr marL="285750" indent="-285750">
              <a:buFont typeface="Arial" pitchFamily="34" charset="0"/>
              <a:buChar char="•"/>
            </a:pPr>
            <a:r>
              <a:rPr lang="es-EC" sz="2000" dirty="0"/>
              <a:t>El consumo de aire de los puntos de consumo determina </a:t>
            </a:r>
            <a:r>
              <a:rPr lang="es-EC" sz="2000" dirty="0" smtClean="0"/>
              <a:t>su dimensión</a:t>
            </a:r>
          </a:p>
          <a:p>
            <a:endParaRPr lang="es-EC" sz="2000" dirty="0"/>
          </a:p>
          <a:p>
            <a:pPr marL="285750" indent="-285750">
              <a:buFont typeface="Arial" pitchFamily="34" charset="0"/>
              <a:buChar char="•"/>
            </a:pPr>
            <a:r>
              <a:rPr lang="es-EC" sz="2000" dirty="0" smtClean="0"/>
              <a:t>La caída </a:t>
            </a:r>
            <a:r>
              <a:rPr lang="es-EC" sz="2000" dirty="0"/>
              <a:t>de presión no debe exceder 0.03 </a:t>
            </a:r>
            <a:r>
              <a:rPr lang="es-EC" sz="2000" dirty="0" smtClean="0"/>
              <a:t>bar </a:t>
            </a:r>
            <a:endParaRPr lang="es-EC" sz="2000" dirty="0"/>
          </a:p>
        </p:txBody>
      </p:sp>
      <p:sp>
        <p:nvSpPr>
          <p:cNvPr id="15" name="14 Rectángulo"/>
          <p:cNvSpPr/>
          <p:nvPr/>
        </p:nvSpPr>
        <p:spPr>
          <a:xfrm>
            <a:off x="251520" y="2425328"/>
            <a:ext cx="5362996" cy="707886"/>
          </a:xfrm>
          <a:prstGeom prst="rect">
            <a:avLst/>
          </a:prstGeom>
        </p:spPr>
        <p:txBody>
          <a:bodyPr wrap="square">
            <a:spAutoFit/>
          </a:bodyPr>
          <a:lstStyle/>
          <a:p>
            <a:r>
              <a:rPr lang="es-EC" sz="2000" dirty="0" smtClean="0"/>
              <a:t>Cantidad máxima </a:t>
            </a:r>
            <a:r>
              <a:rPr lang="es-EC" sz="2000" dirty="0"/>
              <a:t>de aire recomendada para para una línea de servicio según el diámetro interior.</a:t>
            </a:r>
          </a:p>
        </p:txBody>
      </p:sp>
      <p:sp>
        <p:nvSpPr>
          <p:cNvPr id="16" name="6 Título"/>
          <p:cNvSpPr txBox="1">
            <a:spLocks/>
          </p:cNvSpPr>
          <p:nvPr/>
        </p:nvSpPr>
        <p:spPr>
          <a:xfrm>
            <a:off x="179512" y="692696"/>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Líneas de servicio</a:t>
            </a:r>
            <a:endParaRPr lang="es-EC"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74" y="3133214"/>
            <a:ext cx="4392488" cy="301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p:cNvSpPr/>
          <p:nvPr/>
        </p:nvSpPr>
        <p:spPr>
          <a:xfrm>
            <a:off x="251520" y="2425328"/>
            <a:ext cx="5362996" cy="372772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s-EC"/>
          </a:p>
        </p:txBody>
      </p:sp>
      <p:sp>
        <p:nvSpPr>
          <p:cNvPr id="18" name="17 Rectángulo"/>
          <p:cNvSpPr/>
          <p:nvPr/>
        </p:nvSpPr>
        <p:spPr>
          <a:xfrm>
            <a:off x="4294312" y="4005064"/>
            <a:ext cx="637728" cy="129614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0" name="19 Rectángulo"/>
          <p:cNvSpPr/>
          <p:nvPr/>
        </p:nvSpPr>
        <p:spPr>
          <a:xfrm>
            <a:off x="899592" y="5085184"/>
            <a:ext cx="4032448" cy="21602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2" name="21 CuadroTexto"/>
          <p:cNvSpPr txBox="1"/>
          <p:nvPr/>
        </p:nvSpPr>
        <p:spPr>
          <a:xfrm>
            <a:off x="6516218" y="3628116"/>
            <a:ext cx="1859163" cy="646331"/>
          </a:xfrm>
          <a:prstGeom prst="rect">
            <a:avLst/>
          </a:prstGeom>
          <a:noFill/>
        </p:spPr>
        <p:txBody>
          <a:bodyPr wrap="none" rtlCol="0">
            <a:spAutoFit/>
          </a:bodyPr>
          <a:lstStyle/>
          <a:p>
            <a:r>
              <a:rPr lang="es-EC" dirty="0" smtClean="0"/>
              <a:t>Prensa neumática</a:t>
            </a:r>
          </a:p>
          <a:p>
            <a:r>
              <a:rPr lang="es-EC" dirty="0" smtClean="0"/>
              <a:t>16 l/s; 16.81 m</a:t>
            </a:r>
            <a:endParaRPr lang="es-EC" dirty="0"/>
          </a:p>
        </p:txBody>
      </p:sp>
      <p:sp>
        <p:nvSpPr>
          <p:cNvPr id="23" name="22 Rectángulo"/>
          <p:cNvSpPr/>
          <p:nvPr/>
        </p:nvSpPr>
        <p:spPr>
          <a:xfrm>
            <a:off x="6012160" y="4431610"/>
            <a:ext cx="3024336" cy="1200329"/>
          </a:xfrm>
          <a:prstGeom prst="rect">
            <a:avLst/>
          </a:prstGeom>
        </p:spPr>
        <p:txBody>
          <a:bodyPr wrap="square">
            <a:spAutoFit/>
          </a:bodyPr>
          <a:lstStyle/>
          <a:p>
            <a:r>
              <a:rPr lang="es-EC" dirty="0" smtClean="0"/>
              <a:t>Se escoge </a:t>
            </a:r>
            <a:r>
              <a:rPr lang="es-EC" dirty="0"/>
              <a:t>el inmediato siguiente (1 pulgada) debido a esta diferencia de </a:t>
            </a:r>
            <a:r>
              <a:rPr lang="es-EC" dirty="0" smtClean="0"/>
              <a:t>longitud admisible</a:t>
            </a:r>
            <a:endParaRPr lang="es-EC" dirty="0"/>
          </a:p>
        </p:txBody>
      </p:sp>
      <p:cxnSp>
        <p:nvCxnSpPr>
          <p:cNvPr id="25" name="24 Conector angular"/>
          <p:cNvCxnSpPr/>
          <p:nvPr/>
        </p:nvCxnSpPr>
        <p:spPr>
          <a:xfrm flipV="1">
            <a:off x="5129261" y="3966023"/>
            <a:ext cx="1386957" cy="1227174"/>
          </a:xfrm>
          <a:prstGeom prst="bentConnector3">
            <a:avLst>
              <a:gd name="adj1" fmla="val 47253"/>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6667"/>
          <a:stretch/>
        </p:blipFill>
        <p:spPr bwMode="auto">
          <a:xfrm>
            <a:off x="35496" y="0"/>
            <a:ext cx="9073008"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95067"/>
            <a:ext cx="4575628" cy="604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3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16386"/>
                                        </p:tgtEl>
                                      </p:cBhvr>
                                    </p:animEffect>
                                    <p:set>
                                      <p:cBhvr>
                                        <p:cTn id="25" dur="1" fill="hold">
                                          <p:stCondLst>
                                            <p:cond delay="499"/>
                                          </p:stCondLst>
                                        </p:cTn>
                                        <p:tgtEl>
                                          <p:spTgt spid="16386"/>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22" presetClass="exit" presetSubtype="4" fill="hold" nodeType="withEffect">
                                  <p:stCondLst>
                                    <p:cond delay="0"/>
                                  </p:stCondLst>
                                  <p:childTnLst>
                                    <p:animEffect transition="out" filter="wipe(down)">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22" presetClass="exit" presetSubtype="4" fill="hold" grpId="0" nodeType="withEffect">
                                  <p:stCondLst>
                                    <p:cond delay="0"/>
                                  </p:stCondLst>
                                  <p:childTnLst>
                                    <p:animEffect transition="out" filter="wipe(down)">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animBg="1"/>
      <p:bldP spid="18" grpId="0" animBg="1"/>
      <p:bldP spid="20" grpId="0" animBg="1"/>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CC176B76-77EC-4FAC-A600-52ADE75CEFE6}"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35</a:t>
            </a:fld>
            <a:endParaRPr lang="es-EC"/>
          </a:p>
        </p:txBody>
      </p:sp>
      <p:sp>
        <p:nvSpPr>
          <p:cNvPr id="12" name="1 Título"/>
          <p:cNvSpPr>
            <a:spLocks noGrp="1"/>
          </p:cNvSpPr>
          <p:nvPr>
            <p:ph type="title"/>
          </p:nvPr>
        </p:nvSpPr>
        <p:spPr>
          <a:xfrm>
            <a:off x="457200" y="-13394"/>
            <a:ext cx="8229600" cy="1138138"/>
          </a:xfrm>
        </p:spPr>
        <p:txBody>
          <a:bodyPr/>
          <a:lstStyle/>
          <a:p>
            <a:r>
              <a:rPr lang="es-EC" sz="3200" dirty="0"/>
              <a:t>4</a:t>
            </a:r>
            <a:r>
              <a:rPr lang="es-EC" sz="3200" dirty="0" smtClean="0"/>
              <a:t>. Implementación del Sistema de Aire Comprimido</a:t>
            </a:r>
            <a:endParaRPr lang="es-EC" sz="3200" dirty="0"/>
          </a:p>
        </p:txBody>
      </p:sp>
      <p:sp>
        <p:nvSpPr>
          <p:cNvPr id="11" name="10 CuadroTexto"/>
          <p:cNvSpPr txBox="1"/>
          <p:nvPr/>
        </p:nvSpPr>
        <p:spPr>
          <a:xfrm>
            <a:off x="560241" y="1348433"/>
            <a:ext cx="7848871" cy="3046988"/>
          </a:xfrm>
          <a:prstGeom prst="rect">
            <a:avLst/>
          </a:prstGeom>
          <a:noFill/>
        </p:spPr>
        <p:txBody>
          <a:bodyPr wrap="square" rtlCol="0">
            <a:spAutoFit/>
          </a:bodyPr>
          <a:lstStyle/>
          <a:p>
            <a:pPr marL="342900" indent="-342900">
              <a:buFont typeface="Arial" pitchFamily="34" charset="0"/>
              <a:buChar char="•"/>
            </a:pPr>
            <a:r>
              <a:rPr lang="es-EC" sz="2400" dirty="0" smtClean="0">
                <a:hlinkClick r:id="rId3" action="ppaction://hlinkfile"/>
              </a:rPr>
              <a:t>Esquema unifilar</a:t>
            </a:r>
            <a:endParaRPr lang="es-EC" sz="2400" dirty="0" smtClean="0"/>
          </a:p>
          <a:p>
            <a:pPr marL="342900" indent="-342900">
              <a:buFont typeface="Arial" pitchFamily="34" charset="0"/>
              <a:buChar char="•"/>
            </a:pPr>
            <a:endParaRPr lang="es-EC" sz="2400" dirty="0"/>
          </a:p>
          <a:p>
            <a:pPr marL="342900" indent="-342900">
              <a:buFont typeface="Arial" pitchFamily="34" charset="0"/>
              <a:buChar char="•"/>
            </a:pPr>
            <a:r>
              <a:rPr lang="es-EC" sz="2400" dirty="0" smtClean="0">
                <a:hlinkClick r:id="rId4" action="ppaction://hlinkfile"/>
              </a:rPr>
              <a:t>Lista de materiales</a:t>
            </a:r>
            <a:endParaRPr lang="es-EC" sz="2400" dirty="0" smtClean="0"/>
          </a:p>
          <a:p>
            <a:endParaRPr lang="es-EC" sz="2400" dirty="0" smtClean="0"/>
          </a:p>
          <a:p>
            <a:pPr marL="342900" indent="-342900">
              <a:buFont typeface="Arial" pitchFamily="34" charset="0"/>
              <a:buChar char="•"/>
            </a:pPr>
            <a:r>
              <a:rPr lang="es-EC" sz="2400" dirty="0" smtClean="0">
                <a:hlinkClick r:id="rId5" action="ppaction://hlinkfile"/>
              </a:rPr>
              <a:t>Verificación de funcionamiento-  </a:t>
            </a:r>
            <a:r>
              <a:rPr lang="es-EC" sz="2400" dirty="0" smtClean="0"/>
              <a:t>Formato que contempla parámetros </a:t>
            </a:r>
            <a:r>
              <a:rPr lang="es-EC" sz="2400" dirty="0"/>
              <a:t>recomendados para probar la estabilidad de la red y existencia de fugas. </a:t>
            </a:r>
          </a:p>
          <a:p>
            <a:pPr marL="342900" indent="-342900">
              <a:buFont typeface="Arial" pitchFamily="34" charset="0"/>
              <a:buChar char="•"/>
            </a:pPr>
            <a:endParaRPr lang="es-EC" sz="2400" dirty="0"/>
          </a:p>
        </p:txBody>
      </p:sp>
      <p:sp>
        <p:nvSpPr>
          <p:cNvPr id="15" name="6 Título"/>
          <p:cNvSpPr txBox="1">
            <a:spLocks/>
          </p:cNvSpPr>
          <p:nvPr/>
        </p:nvSpPr>
        <p:spPr>
          <a:xfrm>
            <a:off x="179512" y="836712"/>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Enlaces externos</a:t>
            </a:r>
            <a:endParaRPr lang="es-EC" sz="2400" dirty="0"/>
          </a:p>
        </p:txBody>
      </p:sp>
      <p:sp>
        <p:nvSpPr>
          <p:cNvPr id="16" name="15 Rectángulo"/>
          <p:cNvSpPr/>
          <p:nvPr/>
        </p:nvSpPr>
        <p:spPr>
          <a:xfrm>
            <a:off x="1259632" y="4293096"/>
            <a:ext cx="7612160" cy="1477328"/>
          </a:xfrm>
          <a:prstGeom prst="rect">
            <a:avLst/>
          </a:prstGeom>
        </p:spPr>
        <p:txBody>
          <a:bodyPr wrap="square">
            <a:spAutoFit/>
          </a:bodyPr>
          <a:lstStyle/>
          <a:p>
            <a:pPr algn="just"/>
            <a:r>
              <a:rPr lang="es-EC" dirty="0" smtClean="0"/>
              <a:t>Contingencias:         -Verificar </a:t>
            </a:r>
            <a:r>
              <a:rPr lang="es-EC" dirty="0"/>
              <a:t>la presión de descarga del compresor</a:t>
            </a:r>
          </a:p>
          <a:p>
            <a:pPr lvl="0" algn="just"/>
            <a:r>
              <a:rPr lang="es-EC" dirty="0" smtClean="0"/>
              <a:t>		-Comprobar </a:t>
            </a:r>
            <a:r>
              <a:rPr lang="es-EC" dirty="0"/>
              <a:t>que los accesorios no tengan defectos y </a:t>
            </a:r>
            <a:endParaRPr lang="es-EC" dirty="0" smtClean="0"/>
          </a:p>
          <a:p>
            <a:pPr lvl="0" algn="just"/>
            <a:r>
              <a:rPr lang="es-EC" dirty="0"/>
              <a:t>	</a:t>
            </a:r>
            <a:r>
              <a:rPr lang="es-EC" dirty="0" smtClean="0"/>
              <a:t>	  que </a:t>
            </a:r>
            <a:r>
              <a:rPr lang="es-EC" dirty="0"/>
              <a:t>las uniones se encuentren apropiadamente ajustadas.</a:t>
            </a:r>
          </a:p>
          <a:p>
            <a:pPr lvl="0" algn="just"/>
            <a:r>
              <a:rPr lang="es-EC" dirty="0" smtClean="0"/>
              <a:t>		-Verificar </a:t>
            </a:r>
            <a:r>
              <a:rPr lang="es-EC" dirty="0"/>
              <a:t>que los filtros no se encuentren obstruidos</a:t>
            </a:r>
          </a:p>
          <a:p>
            <a:pPr algn="just"/>
            <a:endParaRPr lang="es-EC" dirty="0"/>
          </a:p>
        </p:txBody>
      </p:sp>
    </p:spTree>
    <p:extLst>
      <p:ext uri="{BB962C8B-B14F-4D97-AF65-F5344CB8AC3E}">
        <p14:creationId xmlns:p14="http://schemas.microsoft.com/office/powerpoint/2010/main" val="2635567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9D66904C-70C1-4806-8F47-32370169413F}"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36</a:t>
            </a:fld>
            <a:endParaRPr lang="es-EC"/>
          </a:p>
        </p:txBody>
      </p:sp>
      <p:sp>
        <p:nvSpPr>
          <p:cNvPr id="14" name="6 Título"/>
          <p:cNvSpPr>
            <a:spLocks noGrp="1"/>
          </p:cNvSpPr>
          <p:nvPr>
            <p:ph type="title"/>
          </p:nvPr>
        </p:nvSpPr>
        <p:spPr>
          <a:xfrm>
            <a:off x="457200" y="-13394"/>
            <a:ext cx="8229600" cy="706090"/>
          </a:xfrm>
        </p:spPr>
        <p:txBody>
          <a:bodyPr/>
          <a:lstStyle/>
          <a:p>
            <a:r>
              <a:rPr lang="es-EC" dirty="0" smtClean="0"/>
              <a:t>Determinación de la eficiencia del sistema</a:t>
            </a:r>
            <a:endParaRPr lang="es-EC" dirty="0"/>
          </a:p>
        </p:txBody>
      </p:sp>
      <p:sp>
        <p:nvSpPr>
          <p:cNvPr id="10" name="9 Rectángulo"/>
          <p:cNvSpPr/>
          <p:nvPr/>
        </p:nvSpPr>
        <p:spPr>
          <a:xfrm>
            <a:off x="72108" y="548680"/>
            <a:ext cx="9036496" cy="5355312"/>
          </a:xfrm>
          <a:prstGeom prst="rect">
            <a:avLst/>
          </a:prstGeom>
        </p:spPr>
        <p:txBody>
          <a:bodyPr wrap="square">
            <a:spAutoFit/>
          </a:bodyPr>
          <a:lstStyle/>
          <a:p>
            <a:r>
              <a:rPr lang="es-EC" sz="1900" dirty="0"/>
              <a:t>Los factores más importantes que afectan la eficiencia de los compresores son los siguientes</a:t>
            </a:r>
            <a:r>
              <a:rPr lang="es-EC" sz="1900" dirty="0" smtClean="0"/>
              <a:t>:</a:t>
            </a:r>
          </a:p>
          <a:p>
            <a:endParaRPr lang="es-EC" sz="1900" dirty="0"/>
          </a:p>
          <a:p>
            <a:pPr marL="342900" lvl="0" indent="-342900">
              <a:buFont typeface="Arial" pitchFamily="34" charset="0"/>
              <a:buChar char="•"/>
            </a:pPr>
            <a:r>
              <a:rPr lang="es-EC" sz="1900" dirty="0"/>
              <a:t>Mantenimiento del compresor: </a:t>
            </a:r>
            <a:r>
              <a:rPr lang="es-EC" sz="1900" dirty="0" smtClean="0"/>
              <a:t>particular atención al </a:t>
            </a:r>
            <a:r>
              <a:rPr lang="es-EC" sz="1900" dirty="0"/>
              <a:t>sistema de lubricación y al sistema de refrigeración, </a:t>
            </a:r>
            <a:r>
              <a:rPr lang="es-EC" sz="1900" dirty="0" smtClean="0"/>
              <a:t>por disipación de energía en forma de calor.</a:t>
            </a:r>
          </a:p>
          <a:p>
            <a:pPr lvl="0"/>
            <a:endParaRPr lang="es-EC" sz="1900" dirty="0"/>
          </a:p>
          <a:p>
            <a:pPr marL="342900" lvl="0" indent="-342900">
              <a:buFont typeface="Arial" pitchFamily="34" charset="0"/>
              <a:buChar char="•"/>
            </a:pPr>
            <a:r>
              <a:rPr lang="es-EC" sz="1900" dirty="0"/>
              <a:t>Calidad de entrada del aire: el aire que ingresa al compresor debe contener el menor número de partículas posible para asegurar la vida útil de sus partes </a:t>
            </a:r>
            <a:r>
              <a:rPr lang="es-EC" sz="1900" dirty="0" smtClean="0"/>
              <a:t>móviles.</a:t>
            </a:r>
          </a:p>
          <a:p>
            <a:pPr marL="342900" lvl="0" indent="-342900">
              <a:buFont typeface="Arial" pitchFamily="34" charset="0"/>
              <a:buChar char="•"/>
            </a:pPr>
            <a:endParaRPr lang="es-EC" sz="1900" dirty="0"/>
          </a:p>
          <a:p>
            <a:pPr marL="342900" lvl="0" indent="-342900">
              <a:buFont typeface="Arial" pitchFamily="34" charset="0"/>
              <a:buChar char="•"/>
            </a:pPr>
            <a:r>
              <a:rPr lang="es-EC" sz="1900" dirty="0"/>
              <a:t>Temperatura de entrada del aire: mientras más frío se encuentre el aire al ingreso de un compresor, el trabajo necesario para comprimirlo es menor. Por cada incremento de 4°C, la operación de un compresor aumenta un 1</a:t>
            </a:r>
            <a:r>
              <a:rPr lang="es-EC" sz="1900" dirty="0" smtClean="0"/>
              <a:t>%.</a:t>
            </a:r>
          </a:p>
          <a:p>
            <a:pPr marL="342900" lvl="0" indent="-342900">
              <a:buFont typeface="Arial" pitchFamily="34" charset="0"/>
              <a:buChar char="•"/>
            </a:pPr>
            <a:endParaRPr lang="es-EC" sz="1900" dirty="0"/>
          </a:p>
          <a:p>
            <a:pPr marL="342900" lvl="0" indent="-342900">
              <a:buFont typeface="Arial" pitchFamily="34" charset="0"/>
              <a:buChar char="•"/>
            </a:pPr>
            <a:r>
              <a:rPr lang="es-EC" sz="1900" dirty="0"/>
              <a:t>Carga del compresor: en general, todo compresor trabaja a su máxima eficiencia cuando se encuentre en plena carga, con un mínimo del 80% para compresores de tornillo </a:t>
            </a:r>
            <a:endParaRPr lang="es-EC" sz="1900" dirty="0" smtClean="0"/>
          </a:p>
          <a:p>
            <a:pPr marL="342900" lvl="0" indent="-342900">
              <a:buFont typeface="Arial" pitchFamily="34" charset="0"/>
              <a:buChar char="•"/>
            </a:pPr>
            <a:endParaRPr lang="es-EC" sz="1900" dirty="0"/>
          </a:p>
          <a:p>
            <a:pPr marL="342900" lvl="0" indent="-342900">
              <a:buFont typeface="Arial" pitchFamily="34" charset="0"/>
              <a:buChar char="•"/>
            </a:pPr>
            <a:r>
              <a:rPr lang="es-EC" sz="1900" dirty="0" smtClean="0"/>
              <a:t>Caídas </a:t>
            </a:r>
            <a:r>
              <a:rPr lang="es-EC" sz="1900" dirty="0"/>
              <a:t>de presión en el sistema, por mal estado de accesorios y puntos de consumo.</a:t>
            </a:r>
          </a:p>
        </p:txBody>
      </p:sp>
    </p:spTree>
    <p:extLst>
      <p:ext uri="{BB962C8B-B14F-4D97-AF65-F5344CB8AC3E}">
        <p14:creationId xmlns:p14="http://schemas.microsoft.com/office/powerpoint/2010/main" val="2777100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51B71098-ED06-40B0-84AD-E6FD0A1D9C88}"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37</a:t>
            </a:fld>
            <a:endParaRPr lang="es-EC"/>
          </a:p>
        </p:txBody>
      </p:sp>
      <p:sp>
        <p:nvSpPr>
          <p:cNvPr id="12" name="6 Título"/>
          <p:cNvSpPr>
            <a:spLocks noGrp="1"/>
          </p:cNvSpPr>
          <p:nvPr>
            <p:ph type="title"/>
          </p:nvPr>
        </p:nvSpPr>
        <p:spPr/>
        <p:txBody>
          <a:bodyPr/>
          <a:lstStyle/>
          <a:p>
            <a:r>
              <a:rPr lang="es-EC" dirty="0" smtClean="0"/>
              <a:t>Determinación de la eficiencia del sistema (cont.)</a:t>
            </a:r>
            <a:endParaRPr lang="es-EC" dirty="0"/>
          </a:p>
        </p:txBody>
      </p:sp>
      <p:sp>
        <p:nvSpPr>
          <p:cNvPr id="11" name="10 Rectángulo"/>
          <p:cNvSpPr/>
          <p:nvPr/>
        </p:nvSpPr>
        <p:spPr>
          <a:xfrm>
            <a:off x="251520" y="764704"/>
            <a:ext cx="7704856" cy="646331"/>
          </a:xfrm>
          <a:prstGeom prst="rect">
            <a:avLst/>
          </a:prstGeom>
        </p:spPr>
        <p:txBody>
          <a:bodyPr wrap="square">
            <a:spAutoFit/>
          </a:bodyPr>
          <a:lstStyle/>
          <a:p>
            <a:r>
              <a:rPr lang="es-EC" dirty="0" smtClean="0"/>
              <a:t>Método empírico </a:t>
            </a:r>
            <a:r>
              <a:rPr lang="es-EC" dirty="0"/>
              <a:t>y aproximado para el cálculo del rendimiento </a:t>
            </a:r>
            <a:r>
              <a:rPr lang="es-EC" dirty="0" smtClean="0"/>
              <a:t>volumétrico en compresores de tornillo, </a:t>
            </a:r>
            <a:r>
              <a:rPr lang="es-EC" dirty="0"/>
              <a:t>formulado por </a:t>
            </a:r>
            <a:r>
              <a:rPr lang="es-EC" dirty="0" err="1" smtClean="0"/>
              <a:t>Cerepnalkovsky-Conan</a:t>
            </a:r>
            <a:r>
              <a:rPr lang="es-EC" dirty="0" smtClean="0"/>
              <a:t>*:</a:t>
            </a:r>
            <a:endParaRPr lang="es-EC" dirty="0"/>
          </a:p>
        </p:txBody>
      </p:sp>
      <mc:AlternateContent xmlns:mc="http://schemas.openxmlformats.org/markup-compatibility/2006" xmlns:a14="http://schemas.microsoft.com/office/drawing/2010/main">
        <mc:Choice Requires="a14">
          <p:sp>
            <p:nvSpPr>
              <p:cNvPr id="13" name="12 Rectángulo"/>
              <p:cNvSpPr/>
              <p:nvPr/>
            </p:nvSpPr>
            <p:spPr>
              <a:xfrm>
                <a:off x="6300192" y="2763081"/>
                <a:ext cx="27334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a:rPr>
                        <m:t>𝑅𝑣</m:t>
                      </m:r>
                      <m:r>
                        <a:rPr lang="es-EC" sz="2000" i="1">
                          <a:latin typeface="Cambria Math"/>
                        </a:rPr>
                        <m:t>=0.903−0.0176 </m:t>
                      </m:r>
                      <m:r>
                        <a:rPr lang="es-EC" sz="2000" i="1">
                          <a:latin typeface="Cambria Math"/>
                        </a:rPr>
                        <m:t>𝑡</m:t>
                      </m:r>
                    </m:oMath>
                  </m:oMathPara>
                </a14:m>
                <a:endParaRPr lang="es-EC" sz="2000" dirty="0"/>
              </a:p>
            </p:txBody>
          </p:sp>
        </mc:Choice>
        <mc:Fallback xmlns="">
          <p:sp>
            <p:nvSpPr>
              <p:cNvPr id="13" name="12 Rectángulo"/>
              <p:cNvSpPr>
                <a:spLocks noRot="1" noChangeAspect="1" noMove="1" noResize="1" noEditPoints="1" noAdjustHandles="1" noChangeArrowheads="1" noChangeShapeType="1" noTextEdit="1"/>
              </p:cNvSpPr>
              <p:nvPr/>
            </p:nvSpPr>
            <p:spPr>
              <a:xfrm>
                <a:off x="6300192" y="2763081"/>
                <a:ext cx="2733441" cy="400110"/>
              </a:xfrm>
              <a:prstGeom prst="rect">
                <a:avLst/>
              </a:prstGeom>
              <a:blipFill rotWithShape="1">
                <a:blip r:embed="rId3"/>
                <a:stretch>
                  <a:fillRect/>
                </a:stretch>
              </a:blipFill>
            </p:spPr>
            <p:txBody>
              <a:bodyPr/>
              <a:lstStyle/>
              <a:p>
                <a:r>
                  <a:rPr lang="es-EC">
                    <a:noFill/>
                  </a:rPr>
                  <a:t> </a:t>
                </a:r>
              </a:p>
            </p:txBody>
          </p:sp>
        </mc:Fallback>
      </mc:AlternateContent>
      <p:pic>
        <p:nvPicPr>
          <p:cNvPr id="15" name="14 Imagen"/>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1553002"/>
            <a:ext cx="5616624" cy="2820268"/>
          </a:xfrm>
          <a:prstGeom prst="rect">
            <a:avLst/>
          </a:prstGeom>
          <a:noFill/>
          <a:ln>
            <a:noFill/>
          </a:ln>
        </p:spPr>
      </p:pic>
      <p:sp>
        <p:nvSpPr>
          <p:cNvPr id="14" name="13 Rectángulo"/>
          <p:cNvSpPr/>
          <p:nvPr/>
        </p:nvSpPr>
        <p:spPr>
          <a:xfrm>
            <a:off x="42590" y="5915164"/>
            <a:ext cx="8626772" cy="253916"/>
          </a:xfrm>
          <a:prstGeom prst="rect">
            <a:avLst/>
          </a:prstGeom>
        </p:spPr>
        <p:txBody>
          <a:bodyPr wrap="square">
            <a:spAutoFit/>
          </a:bodyPr>
          <a:lstStyle/>
          <a:p>
            <a:r>
              <a:rPr lang="es-EC" sz="1050" dirty="0" smtClean="0"/>
              <a:t>*</a:t>
            </a:r>
            <a:r>
              <a:rPr lang="es-EC" sz="1050" dirty="0" err="1" smtClean="0"/>
              <a:t>Torrella</a:t>
            </a:r>
            <a:r>
              <a:rPr lang="es-EC" sz="1050" dirty="0"/>
              <a:t>, E. </a:t>
            </a:r>
            <a:r>
              <a:rPr lang="es-EC" sz="1050" i="1" dirty="0"/>
              <a:t>Compresores de Tornillo.</a:t>
            </a:r>
            <a:r>
              <a:rPr lang="es-EC" sz="1050" dirty="0"/>
              <a:t> Grupo de Ingeniería Térmica Universidad Jaume I</a:t>
            </a:r>
          </a:p>
        </p:txBody>
      </p:sp>
      <p:sp>
        <p:nvSpPr>
          <p:cNvPr id="16" name="15 Rectángulo"/>
          <p:cNvSpPr/>
          <p:nvPr/>
        </p:nvSpPr>
        <p:spPr>
          <a:xfrm>
            <a:off x="34652" y="4581128"/>
            <a:ext cx="9101410" cy="369332"/>
          </a:xfrm>
          <a:prstGeom prst="rect">
            <a:avLst/>
          </a:prstGeom>
        </p:spPr>
        <p:txBody>
          <a:bodyPr wrap="square">
            <a:spAutoFit/>
          </a:bodyPr>
          <a:lstStyle/>
          <a:p>
            <a:r>
              <a:rPr lang="es-EC" dirty="0"/>
              <a:t>Tenemos una relación de compresión de 11, por lo tanto el rendimiento volumétrico será</a:t>
            </a:r>
            <a:r>
              <a:rPr lang="es-EC" dirty="0" smtClean="0"/>
              <a:t>:</a:t>
            </a:r>
          </a:p>
        </p:txBody>
      </p:sp>
      <mc:AlternateContent xmlns:mc="http://schemas.openxmlformats.org/markup-compatibility/2006" xmlns:a14="http://schemas.microsoft.com/office/drawing/2010/main">
        <mc:Choice Requires="a14">
          <p:sp>
            <p:nvSpPr>
              <p:cNvPr id="17" name="16 Rectángulo"/>
              <p:cNvSpPr/>
              <p:nvPr/>
            </p:nvSpPr>
            <p:spPr>
              <a:xfrm>
                <a:off x="293575" y="5077668"/>
                <a:ext cx="29642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𝑅𝑣</m:t>
                      </m:r>
                      <m:r>
                        <a:rPr lang="es-EC" i="1">
                          <a:latin typeface="Cambria Math"/>
                        </a:rPr>
                        <m:t>=0.903−0.0176 × 11</m:t>
                      </m:r>
                    </m:oMath>
                  </m:oMathPara>
                </a14:m>
                <a:endParaRPr lang="es-EC" dirty="0"/>
              </a:p>
            </p:txBody>
          </p:sp>
        </mc:Choice>
        <mc:Fallback xmlns="">
          <p:sp>
            <p:nvSpPr>
              <p:cNvPr id="17" name="16 Rectángulo"/>
              <p:cNvSpPr>
                <a:spLocks noRot="1" noChangeAspect="1" noMove="1" noResize="1" noEditPoints="1" noAdjustHandles="1" noChangeArrowheads="1" noChangeShapeType="1" noTextEdit="1"/>
              </p:cNvSpPr>
              <p:nvPr/>
            </p:nvSpPr>
            <p:spPr>
              <a:xfrm>
                <a:off x="293575" y="5077668"/>
                <a:ext cx="2964273" cy="369332"/>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3491880" y="5447000"/>
                <a:ext cx="15007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𝑅𝑣</m:t>
                      </m:r>
                      <m:r>
                        <a:rPr lang="es-EC" i="1">
                          <a:latin typeface="Cambria Math"/>
                        </a:rPr>
                        <m:t>=0.7094</m:t>
                      </m:r>
                    </m:oMath>
                  </m:oMathPara>
                </a14:m>
                <a:endParaRPr lang="es-EC" dirty="0"/>
              </a:p>
            </p:txBody>
          </p:sp>
        </mc:Choice>
        <mc:Fallback xmlns="">
          <p:sp>
            <p:nvSpPr>
              <p:cNvPr id="18" name="17 Rectángulo"/>
              <p:cNvSpPr>
                <a:spLocks noRot="1" noChangeAspect="1" noMove="1" noResize="1" noEditPoints="1" noAdjustHandles="1" noChangeArrowheads="1" noChangeShapeType="1" noTextEdit="1"/>
              </p:cNvSpPr>
              <p:nvPr/>
            </p:nvSpPr>
            <p:spPr>
              <a:xfrm>
                <a:off x="3491880" y="5447000"/>
                <a:ext cx="1500732" cy="369332"/>
              </a:xfrm>
              <a:prstGeom prst="rect">
                <a:avLst/>
              </a:prstGeom>
              <a:blipFill rotWithShape="1">
                <a:blip r:embed="rId6"/>
                <a:stretch>
                  <a:fillRect/>
                </a:stretch>
              </a:blipFill>
            </p:spPr>
            <p:txBody>
              <a:bodyPr/>
              <a:lstStyle/>
              <a:p>
                <a:r>
                  <a:rPr lang="es-EC">
                    <a:noFill/>
                  </a:rPr>
                  <a:t> </a:t>
                </a:r>
              </a:p>
            </p:txBody>
          </p:sp>
        </mc:Fallback>
      </mc:AlternateContent>
      <p:cxnSp>
        <p:nvCxnSpPr>
          <p:cNvPr id="20" name="19 Conector recto de flecha"/>
          <p:cNvCxnSpPr>
            <a:stCxn id="18" idx="3"/>
          </p:cNvCxnSpPr>
          <p:nvPr/>
        </p:nvCxnSpPr>
        <p:spPr>
          <a:xfrm>
            <a:off x="4992612" y="5631666"/>
            <a:ext cx="7315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20 Rectángulo"/>
              <p:cNvSpPr/>
              <p:nvPr/>
            </p:nvSpPr>
            <p:spPr>
              <a:xfrm>
                <a:off x="5868144" y="5447000"/>
                <a:ext cx="16802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𝑹𝒗</m:t>
                      </m:r>
                      <m:r>
                        <a:rPr lang="es-EC" b="1" i="1">
                          <a:latin typeface="Cambria Math"/>
                        </a:rPr>
                        <m:t>=</m:t>
                      </m:r>
                      <m:r>
                        <a:rPr lang="es-EC" b="1" i="1">
                          <a:latin typeface="Cambria Math"/>
                        </a:rPr>
                        <m:t>𝟕𝟎</m:t>
                      </m:r>
                      <m:r>
                        <a:rPr lang="es-EC" b="1" i="1">
                          <a:latin typeface="Cambria Math"/>
                        </a:rPr>
                        <m:t>.</m:t>
                      </m:r>
                      <m:r>
                        <a:rPr lang="es-EC" b="1" i="1">
                          <a:latin typeface="Cambria Math"/>
                        </a:rPr>
                        <m:t>𝟗𝟒</m:t>
                      </m:r>
                      <m:r>
                        <a:rPr lang="es-EC" b="1" i="1">
                          <a:latin typeface="Cambria Math"/>
                        </a:rPr>
                        <m:t>%</m:t>
                      </m:r>
                    </m:oMath>
                  </m:oMathPara>
                </a14:m>
                <a:endParaRPr lang="es-EC" b="1" dirty="0"/>
              </a:p>
            </p:txBody>
          </p:sp>
        </mc:Choice>
        <mc:Fallback xmlns="">
          <p:sp>
            <p:nvSpPr>
              <p:cNvPr id="21" name="20 Rectángulo"/>
              <p:cNvSpPr>
                <a:spLocks noRot="1" noChangeAspect="1" noMove="1" noResize="1" noEditPoints="1" noAdjustHandles="1" noChangeArrowheads="1" noChangeShapeType="1" noTextEdit="1"/>
              </p:cNvSpPr>
              <p:nvPr/>
            </p:nvSpPr>
            <p:spPr>
              <a:xfrm>
                <a:off x="5868144" y="5447000"/>
                <a:ext cx="1680268" cy="369332"/>
              </a:xfrm>
              <a:prstGeom prst="rect">
                <a:avLst/>
              </a:prstGeom>
              <a:blipFill rotWithShape="1">
                <a:blip r:embed="rId7"/>
                <a:stretch>
                  <a:fillRect/>
                </a:stretch>
              </a:blipFill>
            </p:spPr>
            <p:txBody>
              <a:bodyPr/>
              <a:lstStyle/>
              <a:p>
                <a:r>
                  <a:rPr lang="es-EC">
                    <a:noFill/>
                  </a:rPr>
                  <a:t> </a:t>
                </a:r>
              </a:p>
            </p:txBody>
          </p:sp>
        </mc:Fallback>
      </mc:AlternateContent>
      <p:sp>
        <p:nvSpPr>
          <p:cNvPr id="23" name="22 Rectángulo"/>
          <p:cNvSpPr/>
          <p:nvPr/>
        </p:nvSpPr>
        <p:spPr>
          <a:xfrm>
            <a:off x="2051720" y="1484784"/>
            <a:ext cx="4572000" cy="707886"/>
          </a:xfrm>
          <a:prstGeom prst="rect">
            <a:avLst/>
          </a:prstGeom>
        </p:spPr>
        <p:txBody>
          <a:bodyPr>
            <a:spAutoFit/>
          </a:bodyPr>
          <a:lstStyle/>
          <a:p>
            <a:pPr algn="ctr"/>
            <a:r>
              <a:rPr lang="es-EC" sz="2000" dirty="0"/>
              <a:t>Comparación de eficiencia entre sistemas antiguo y nuevo</a:t>
            </a:r>
          </a:p>
        </p:txBody>
      </p:sp>
      <p:pic>
        <p:nvPicPr>
          <p:cNvPr id="2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192670"/>
            <a:ext cx="7641996" cy="174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Rectángulo"/>
          <p:cNvSpPr/>
          <p:nvPr/>
        </p:nvSpPr>
        <p:spPr>
          <a:xfrm>
            <a:off x="722040" y="4224407"/>
            <a:ext cx="7920880" cy="646331"/>
          </a:xfrm>
          <a:prstGeom prst="rect">
            <a:avLst/>
          </a:prstGeom>
        </p:spPr>
        <p:txBody>
          <a:bodyPr wrap="square">
            <a:spAutoFit/>
          </a:bodyPr>
          <a:lstStyle/>
          <a:p>
            <a:r>
              <a:rPr lang="es-EC" dirty="0" smtClean="0"/>
              <a:t>Por ende, podemos </a:t>
            </a:r>
            <a:r>
              <a:rPr lang="es-EC" dirty="0"/>
              <a:t>decir que el sistema nuevo es ligeramente el doble más eficiente que aquel utilizado anteriormente.</a:t>
            </a:r>
          </a:p>
        </p:txBody>
      </p:sp>
    </p:spTree>
    <p:extLst>
      <p:ext uri="{BB962C8B-B14F-4D97-AF65-F5344CB8AC3E}">
        <p14:creationId xmlns:p14="http://schemas.microsoft.com/office/powerpoint/2010/main" val="30565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P spid="18" grpId="0"/>
      <p:bldP spid="21" grpId="0"/>
      <p:bldP spid="23"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83F5D021-712E-4C04-98BC-98E2AF1A2E0F}"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38</a:t>
            </a:fld>
            <a:endParaRPr lang="es-EC"/>
          </a:p>
        </p:txBody>
      </p:sp>
      <p:sp>
        <p:nvSpPr>
          <p:cNvPr id="8" name="7 Título"/>
          <p:cNvSpPr>
            <a:spLocks noGrp="1"/>
          </p:cNvSpPr>
          <p:nvPr>
            <p:ph type="title"/>
          </p:nvPr>
        </p:nvSpPr>
        <p:spPr/>
        <p:txBody>
          <a:bodyPr/>
          <a:lstStyle/>
          <a:p>
            <a:r>
              <a:rPr lang="es-EC" dirty="0" smtClean="0"/>
              <a:t>Procedimientos de operación y mantenimiento</a:t>
            </a:r>
            <a:endParaRPr lang="es-EC" dirty="0"/>
          </a:p>
        </p:txBody>
      </p:sp>
      <p:sp>
        <p:nvSpPr>
          <p:cNvPr id="13" name="12 Rectángulo"/>
          <p:cNvSpPr/>
          <p:nvPr/>
        </p:nvSpPr>
        <p:spPr>
          <a:xfrm>
            <a:off x="251520" y="692696"/>
            <a:ext cx="8712968" cy="4616648"/>
          </a:xfrm>
          <a:prstGeom prst="rect">
            <a:avLst/>
          </a:prstGeom>
        </p:spPr>
        <p:txBody>
          <a:bodyPr wrap="square">
            <a:spAutoFit/>
          </a:bodyPr>
          <a:lstStyle/>
          <a:p>
            <a:endParaRPr lang="es-EC" sz="2000" dirty="0" smtClean="0"/>
          </a:p>
          <a:p>
            <a:r>
              <a:rPr lang="es-EC" sz="2000" b="1" dirty="0" smtClean="0">
                <a:hlinkClick r:id="rId2" action="ppaction://hlinkfile"/>
              </a:rPr>
              <a:t>SOP </a:t>
            </a:r>
            <a:r>
              <a:rPr lang="es-EC" sz="2000" b="1" dirty="0">
                <a:hlinkClick r:id="rId2" action="ppaction://hlinkfile"/>
              </a:rPr>
              <a:t>(Standard </a:t>
            </a:r>
            <a:r>
              <a:rPr lang="es-EC" sz="2000" b="1" dirty="0" err="1">
                <a:hlinkClick r:id="rId2" action="ppaction://hlinkfile"/>
              </a:rPr>
              <a:t>Operating</a:t>
            </a:r>
            <a:r>
              <a:rPr lang="es-EC" sz="2000" b="1" dirty="0">
                <a:hlinkClick r:id="rId2" action="ppaction://hlinkfile"/>
              </a:rPr>
              <a:t> </a:t>
            </a:r>
            <a:r>
              <a:rPr lang="es-EC" sz="2000" b="1" dirty="0" err="1" smtClean="0">
                <a:hlinkClick r:id="rId2" action="ppaction://hlinkfile"/>
              </a:rPr>
              <a:t>Procedure</a:t>
            </a:r>
            <a:r>
              <a:rPr lang="es-EC" sz="2000" b="1" dirty="0" smtClean="0">
                <a:hlinkClick r:id="rId2" action="ppaction://hlinkfile"/>
              </a:rPr>
              <a:t>) </a:t>
            </a:r>
            <a:endParaRPr lang="es-EC" sz="2000" b="1" dirty="0" smtClean="0"/>
          </a:p>
          <a:p>
            <a:endParaRPr lang="es-EC" dirty="0"/>
          </a:p>
          <a:p>
            <a:r>
              <a:rPr lang="es-EC" dirty="0"/>
              <a:t>D</a:t>
            </a:r>
            <a:r>
              <a:rPr lang="es-EC" dirty="0" smtClean="0"/>
              <a:t>etallan </a:t>
            </a:r>
            <a:r>
              <a:rPr lang="es-EC" dirty="0"/>
              <a:t>los procesos de trabajo que se llevan a cabo de forma </a:t>
            </a:r>
            <a:r>
              <a:rPr lang="es-EC" dirty="0" smtClean="0"/>
              <a:t>periódica.</a:t>
            </a:r>
          </a:p>
          <a:p>
            <a:endParaRPr lang="es-EC" dirty="0"/>
          </a:p>
          <a:p>
            <a:r>
              <a:rPr lang="es-EC" dirty="0" smtClean="0"/>
              <a:t>Objetivo:</a:t>
            </a:r>
          </a:p>
          <a:p>
            <a:r>
              <a:rPr lang="es-EC" dirty="0" smtClean="0"/>
              <a:t>Documentar </a:t>
            </a:r>
            <a:r>
              <a:rPr lang="es-EC" dirty="0"/>
              <a:t>el flujo de actividades que se deben seguir de forma sistemática para facilitar el cumplimiento de requisitos técnicos y servir de apoyo al Sistema de Gestión de la Calidad. </a:t>
            </a:r>
            <a:endParaRPr lang="es-EC" dirty="0" smtClean="0"/>
          </a:p>
          <a:p>
            <a:endParaRPr lang="es-EC" dirty="0" smtClean="0"/>
          </a:p>
          <a:p>
            <a:endParaRPr lang="es-EC" dirty="0"/>
          </a:p>
          <a:p>
            <a:r>
              <a:rPr lang="es-EC" sz="2000" b="1" dirty="0" smtClean="0">
                <a:hlinkClick r:id="rId3" action="ppaction://hlinkfile"/>
              </a:rPr>
              <a:t>Procedimiento de mantenimiento</a:t>
            </a:r>
            <a:endParaRPr lang="es-EC" sz="2000" b="1" dirty="0" smtClean="0"/>
          </a:p>
          <a:p>
            <a:endParaRPr lang="es-EC" b="1" dirty="0" smtClean="0"/>
          </a:p>
          <a:p>
            <a:r>
              <a:rPr lang="es-EC" dirty="0" smtClean="0"/>
              <a:t>Detalla observaciones básicas para asegurar el buen funcionamiento del equipo, e incluye un cuadro de causa-efecto de fallas.</a:t>
            </a:r>
            <a:endParaRPr lang="es-EC" dirty="0"/>
          </a:p>
          <a:p>
            <a:endParaRPr lang="es-EC" dirty="0"/>
          </a:p>
        </p:txBody>
      </p:sp>
    </p:spTree>
    <p:extLst>
      <p:ext uri="{BB962C8B-B14F-4D97-AF65-F5344CB8AC3E}">
        <p14:creationId xmlns:p14="http://schemas.microsoft.com/office/powerpoint/2010/main" val="726736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15122D1-ABDF-4E96-AA2B-BC284A862A96}"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39</a:t>
            </a:fld>
            <a:endParaRPr lang="es-EC"/>
          </a:p>
        </p:txBody>
      </p:sp>
      <p:sp>
        <p:nvSpPr>
          <p:cNvPr id="10" name="9 Marcador de contenido"/>
          <p:cNvSpPr>
            <a:spLocks noGrp="1"/>
          </p:cNvSpPr>
          <p:nvPr>
            <p:ph idx="1"/>
          </p:nvPr>
        </p:nvSpPr>
        <p:spPr>
          <a:xfrm>
            <a:off x="251520" y="692696"/>
            <a:ext cx="8424936" cy="5217443"/>
          </a:xfrm>
        </p:spPr>
        <p:txBody>
          <a:bodyPr>
            <a:normAutofit fontScale="62500" lnSpcReduction="20000"/>
          </a:bodyPr>
          <a:lstStyle/>
          <a:p>
            <a:pPr marL="0" indent="0">
              <a:buNone/>
            </a:pPr>
            <a:r>
              <a:rPr lang="es-EC" b="1" dirty="0" smtClean="0"/>
              <a:t>Objetivo General:</a:t>
            </a:r>
          </a:p>
          <a:p>
            <a:pPr marL="0" indent="0">
              <a:buNone/>
            </a:pPr>
            <a:r>
              <a:rPr lang="es-EC" b="1" dirty="0" smtClean="0">
                <a:solidFill>
                  <a:srgbClr val="0070C0"/>
                </a:solidFill>
              </a:rPr>
              <a:t>“</a:t>
            </a:r>
            <a:r>
              <a:rPr lang="es-EC" b="1" dirty="0">
                <a:solidFill>
                  <a:srgbClr val="0070C0"/>
                </a:solidFill>
              </a:rPr>
              <a:t>Diseñar y construir un sistema de aire comprimido para la planta de Chova del Ecuador S.A. para satisfacer los consumos actuales y futuros facilitando su operación, en base a los principios de la neumática y la instrumentación</a:t>
            </a:r>
            <a:r>
              <a:rPr lang="es-EC" b="1" dirty="0" smtClean="0">
                <a:solidFill>
                  <a:srgbClr val="0070C0"/>
                </a:solidFill>
              </a:rPr>
              <a:t>”</a:t>
            </a:r>
          </a:p>
          <a:p>
            <a:pPr marL="0" indent="0">
              <a:buNone/>
            </a:pPr>
            <a:endParaRPr lang="es-EC" dirty="0"/>
          </a:p>
          <a:p>
            <a:pPr marL="0" indent="0">
              <a:buNone/>
            </a:pPr>
            <a:r>
              <a:rPr lang="es-EC" b="1" dirty="0" smtClean="0"/>
              <a:t>Objetivos específicos</a:t>
            </a:r>
          </a:p>
          <a:p>
            <a:pPr marL="0" indent="0">
              <a:buNone/>
            </a:pPr>
            <a:endParaRPr lang="es-EC" dirty="0">
              <a:solidFill>
                <a:srgbClr val="0070C0"/>
              </a:solidFill>
            </a:endParaRPr>
          </a:p>
          <a:p>
            <a:pPr lvl="0"/>
            <a:r>
              <a:rPr lang="es-EC" dirty="0">
                <a:solidFill>
                  <a:srgbClr val="0070C0"/>
                </a:solidFill>
              </a:rPr>
              <a:t>Estudiar la necesidad de aire comprimido de la maquinaria tomando en cuenta el crecimiento futuro de la planta.</a:t>
            </a:r>
          </a:p>
          <a:p>
            <a:pPr lvl="0"/>
            <a:r>
              <a:rPr lang="es-EC" dirty="0">
                <a:solidFill>
                  <a:srgbClr val="0070C0"/>
                </a:solidFill>
              </a:rPr>
              <a:t>Evaluar y seleccionar el equipo de generación de aire comprimido.</a:t>
            </a:r>
          </a:p>
          <a:p>
            <a:pPr lvl="0"/>
            <a:r>
              <a:rPr lang="es-EC" dirty="0">
                <a:solidFill>
                  <a:srgbClr val="0070C0"/>
                </a:solidFill>
              </a:rPr>
              <a:t>Analizar las distintas alternativas de disposición de redes neumáticas en base a la funcionalidad y costo del sistema.</a:t>
            </a:r>
          </a:p>
          <a:p>
            <a:pPr lvl="0"/>
            <a:r>
              <a:rPr lang="es-EC" dirty="0">
                <a:solidFill>
                  <a:srgbClr val="0070C0"/>
                </a:solidFill>
              </a:rPr>
              <a:t>Dimensionar y diseñar el sistema de aire comprimido según el requerimiento habitual de aire comprimido de la planta.</a:t>
            </a:r>
          </a:p>
          <a:p>
            <a:pPr lvl="0"/>
            <a:r>
              <a:rPr lang="es-EC" dirty="0">
                <a:solidFill>
                  <a:srgbClr val="0070C0"/>
                </a:solidFill>
              </a:rPr>
              <a:t>Construir en base al diseño escogido.</a:t>
            </a:r>
          </a:p>
          <a:p>
            <a:pPr lvl="0"/>
            <a:r>
              <a:rPr lang="es-EC" dirty="0">
                <a:solidFill>
                  <a:srgbClr val="0070C0"/>
                </a:solidFill>
              </a:rPr>
              <a:t>Verificar el correcto funcionamiento del sistema de aire comprimido</a:t>
            </a:r>
            <a:r>
              <a:rPr lang="es-EC" b="1" dirty="0">
                <a:solidFill>
                  <a:srgbClr val="0070C0"/>
                </a:solidFill>
              </a:rPr>
              <a:t> </a:t>
            </a:r>
            <a:r>
              <a:rPr lang="es-EC" dirty="0">
                <a:solidFill>
                  <a:srgbClr val="0070C0"/>
                </a:solidFill>
              </a:rPr>
              <a:t>y determinar su eficiencia.</a:t>
            </a:r>
          </a:p>
          <a:p>
            <a:pPr lvl="0"/>
            <a:r>
              <a:rPr lang="es-EC" dirty="0">
                <a:solidFill>
                  <a:srgbClr val="0070C0"/>
                </a:solidFill>
              </a:rPr>
              <a:t>Elaborar manuales de operación (SOP) y de mantenimiento. </a:t>
            </a:r>
          </a:p>
          <a:p>
            <a:pPr marL="0" indent="0">
              <a:buNone/>
            </a:pPr>
            <a:endParaRPr lang="es-EC" dirty="0">
              <a:solidFill>
                <a:srgbClr val="0070C0"/>
              </a:solidFill>
            </a:endParaRPr>
          </a:p>
        </p:txBody>
      </p:sp>
      <p:sp>
        <p:nvSpPr>
          <p:cNvPr id="11" name="10 Título"/>
          <p:cNvSpPr>
            <a:spLocks noGrp="1"/>
          </p:cNvSpPr>
          <p:nvPr>
            <p:ph type="title"/>
          </p:nvPr>
        </p:nvSpPr>
        <p:spPr/>
        <p:txBody>
          <a:bodyPr/>
          <a:lstStyle/>
          <a:p>
            <a:r>
              <a:rPr lang="es-EC" dirty="0" smtClean="0"/>
              <a:t>Evaluación de resultados</a:t>
            </a:r>
            <a:endParaRPr lang="es-EC" dirty="0"/>
          </a:p>
        </p:txBody>
      </p:sp>
      <p:sp>
        <p:nvSpPr>
          <p:cNvPr id="12" name="11 Rectángulo"/>
          <p:cNvSpPr/>
          <p:nvPr/>
        </p:nvSpPr>
        <p:spPr>
          <a:xfrm>
            <a:off x="179512" y="2636911"/>
            <a:ext cx="8640960" cy="707886"/>
          </a:xfrm>
          <a:prstGeom prst="rect">
            <a:avLst/>
          </a:prstGeom>
        </p:spPr>
        <p:txBody>
          <a:bodyPr wrap="square">
            <a:spAutoFit/>
          </a:bodyPr>
          <a:lstStyle/>
          <a:p>
            <a:pPr marL="342900" lvl="0" indent="-342900">
              <a:buFont typeface="Arial" pitchFamily="34" charset="0"/>
              <a:buChar char="•"/>
            </a:pPr>
            <a:r>
              <a:rPr lang="es-EC" sz="2000" dirty="0">
                <a:solidFill>
                  <a:srgbClr val="00B050"/>
                </a:solidFill>
              </a:rPr>
              <a:t>El diseño fue realizado tomando en cuenta un 30% de futuro crecimiento en necesidades de aire comprimido, sin comprometer la eficiencia del compresor.</a:t>
            </a:r>
          </a:p>
        </p:txBody>
      </p:sp>
      <p:sp>
        <p:nvSpPr>
          <p:cNvPr id="14" name="13 Rectángulo"/>
          <p:cNvSpPr/>
          <p:nvPr/>
        </p:nvSpPr>
        <p:spPr>
          <a:xfrm>
            <a:off x="190252" y="3212976"/>
            <a:ext cx="8820472" cy="400110"/>
          </a:xfrm>
          <a:prstGeom prst="rect">
            <a:avLst/>
          </a:prstGeom>
        </p:spPr>
        <p:txBody>
          <a:bodyPr wrap="square">
            <a:spAutoFit/>
          </a:bodyPr>
          <a:lstStyle/>
          <a:p>
            <a:pPr marL="342900" lvl="0" indent="-342900">
              <a:buFont typeface="Arial" pitchFamily="34" charset="0"/>
              <a:buChar char="•"/>
            </a:pPr>
            <a:r>
              <a:rPr lang="es-EC" sz="2000" dirty="0">
                <a:solidFill>
                  <a:srgbClr val="00B050"/>
                </a:solidFill>
              </a:rPr>
              <a:t>Se compararon dos alternativas </a:t>
            </a:r>
            <a:r>
              <a:rPr lang="es-EC" sz="2000" dirty="0" smtClean="0">
                <a:solidFill>
                  <a:srgbClr val="00B050"/>
                </a:solidFill>
              </a:rPr>
              <a:t>analizando  factores </a:t>
            </a:r>
            <a:r>
              <a:rPr lang="es-EC" sz="2000" dirty="0">
                <a:solidFill>
                  <a:srgbClr val="00B050"/>
                </a:solidFill>
              </a:rPr>
              <a:t>económicos </a:t>
            </a:r>
            <a:r>
              <a:rPr lang="es-EC" sz="2000" dirty="0" smtClean="0">
                <a:solidFill>
                  <a:srgbClr val="00B050"/>
                </a:solidFill>
              </a:rPr>
              <a:t>y funcionales</a:t>
            </a:r>
            <a:r>
              <a:rPr lang="es-EC" sz="2000" dirty="0">
                <a:solidFill>
                  <a:srgbClr val="00B050"/>
                </a:solidFill>
              </a:rPr>
              <a:t>.</a:t>
            </a:r>
          </a:p>
        </p:txBody>
      </p:sp>
      <p:sp>
        <p:nvSpPr>
          <p:cNvPr id="15" name="14 Rectángulo"/>
          <p:cNvSpPr/>
          <p:nvPr/>
        </p:nvSpPr>
        <p:spPr>
          <a:xfrm>
            <a:off x="172740" y="3528236"/>
            <a:ext cx="9085460" cy="707886"/>
          </a:xfrm>
          <a:prstGeom prst="rect">
            <a:avLst/>
          </a:prstGeom>
        </p:spPr>
        <p:txBody>
          <a:bodyPr wrap="square">
            <a:spAutoFit/>
          </a:bodyPr>
          <a:lstStyle/>
          <a:p>
            <a:pPr marL="342900" lvl="0" indent="-342900">
              <a:buFont typeface="Arial" pitchFamily="34" charset="0"/>
              <a:buChar char="•"/>
            </a:pPr>
            <a:r>
              <a:rPr lang="es-EC" sz="2000" dirty="0" smtClean="0">
                <a:solidFill>
                  <a:srgbClr val="00B050"/>
                </a:solidFill>
              </a:rPr>
              <a:t>Se analizó y eligió la </a:t>
            </a:r>
            <a:r>
              <a:rPr lang="es-EC" sz="2000" dirty="0">
                <a:solidFill>
                  <a:srgbClr val="00B050"/>
                </a:solidFill>
              </a:rPr>
              <a:t>opción aquella que </a:t>
            </a:r>
            <a:r>
              <a:rPr lang="es-EC" sz="2000" dirty="0" smtClean="0">
                <a:solidFill>
                  <a:srgbClr val="00B050"/>
                </a:solidFill>
              </a:rPr>
              <a:t>satisface </a:t>
            </a:r>
            <a:r>
              <a:rPr lang="es-EC" sz="2000" dirty="0">
                <a:solidFill>
                  <a:srgbClr val="00B050"/>
                </a:solidFill>
              </a:rPr>
              <a:t>los requerimientos de los puntos de consumo con el menor gasto en infraestructura y una mínima caída de presión.</a:t>
            </a:r>
          </a:p>
        </p:txBody>
      </p:sp>
      <p:sp>
        <p:nvSpPr>
          <p:cNvPr id="16" name="15 Rectángulo"/>
          <p:cNvSpPr/>
          <p:nvPr/>
        </p:nvSpPr>
        <p:spPr>
          <a:xfrm>
            <a:off x="149101" y="4077072"/>
            <a:ext cx="8701782" cy="707886"/>
          </a:xfrm>
          <a:prstGeom prst="rect">
            <a:avLst/>
          </a:prstGeom>
        </p:spPr>
        <p:txBody>
          <a:bodyPr wrap="square">
            <a:spAutoFit/>
          </a:bodyPr>
          <a:lstStyle/>
          <a:p>
            <a:pPr marL="342900" lvl="0" indent="-342900">
              <a:buFont typeface="Arial" pitchFamily="34" charset="0"/>
              <a:buChar char="•"/>
            </a:pPr>
            <a:r>
              <a:rPr lang="es-EC" sz="2000" dirty="0">
                <a:solidFill>
                  <a:srgbClr val="00B050"/>
                </a:solidFill>
              </a:rPr>
              <a:t>Se analizaron las necesidades neumáticas habituales de cada punto de consumo y se diseñó el sistema de aire comprimido en base a ello.</a:t>
            </a:r>
          </a:p>
        </p:txBody>
      </p:sp>
      <p:sp>
        <p:nvSpPr>
          <p:cNvPr id="17" name="16 Rectángulo"/>
          <p:cNvSpPr/>
          <p:nvPr/>
        </p:nvSpPr>
        <p:spPr>
          <a:xfrm>
            <a:off x="149101" y="4616916"/>
            <a:ext cx="8820472" cy="400110"/>
          </a:xfrm>
          <a:prstGeom prst="rect">
            <a:avLst/>
          </a:prstGeom>
        </p:spPr>
        <p:txBody>
          <a:bodyPr wrap="square">
            <a:spAutoFit/>
          </a:bodyPr>
          <a:lstStyle/>
          <a:p>
            <a:pPr marL="342900" lvl="0" indent="-342900">
              <a:buFont typeface="Arial" pitchFamily="34" charset="0"/>
              <a:buChar char="•"/>
            </a:pPr>
            <a:r>
              <a:rPr lang="es-EC" sz="2000" dirty="0">
                <a:solidFill>
                  <a:srgbClr val="00B050"/>
                </a:solidFill>
              </a:rPr>
              <a:t>Se levantaron los planos </a:t>
            </a:r>
            <a:r>
              <a:rPr lang="es-EC" sz="2000" dirty="0" smtClean="0">
                <a:solidFill>
                  <a:srgbClr val="00B050"/>
                </a:solidFill>
              </a:rPr>
              <a:t>y </a:t>
            </a:r>
            <a:r>
              <a:rPr lang="es-EC" sz="2000" dirty="0">
                <a:solidFill>
                  <a:srgbClr val="00B050"/>
                </a:solidFill>
              </a:rPr>
              <a:t>se </a:t>
            </a:r>
            <a:r>
              <a:rPr lang="es-EC" sz="2000" dirty="0" smtClean="0">
                <a:solidFill>
                  <a:srgbClr val="00B050"/>
                </a:solidFill>
              </a:rPr>
              <a:t>ejecutaron en cerca </a:t>
            </a:r>
            <a:r>
              <a:rPr lang="es-EC" sz="2000" dirty="0">
                <a:solidFill>
                  <a:srgbClr val="00B050"/>
                </a:solidFill>
              </a:rPr>
              <a:t>de tres semanas.</a:t>
            </a:r>
          </a:p>
        </p:txBody>
      </p:sp>
      <p:sp>
        <p:nvSpPr>
          <p:cNvPr id="18" name="17 Rectángulo"/>
          <p:cNvSpPr/>
          <p:nvPr/>
        </p:nvSpPr>
        <p:spPr>
          <a:xfrm>
            <a:off x="172740" y="4941168"/>
            <a:ext cx="8759204" cy="707886"/>
          </a:xfrm>
          <a:prstGeom prst="rect">
            <a:avLst/>
          </a:prstGeom>
        </p:spPr>
        <p:txBody>
          <a:bodyPr wrap="square">
            <a:spAutoFit/>
          </a:bodyPr>
          <a:lstStyle/>
          <a:p>
            <a:pPr marL="342900" lvl="0" indent="-342900">
              <a:buFont typeface="Arial" pitchFamily="34" charset="0"/>
              <a:buChar char="•"/>
            </a:pPr>
            <a:r>
              <a:rPr lang="es-EC" sz="2000" dirty="0">
                <a:solidFill>
                  <a:srgbClr val="00B050"/>
                </a:solidFill>
              </a:rPr>
              <a:t>Se verificó el funcionamiento del sistema basándose en principios generales de evaluación y se determinó la eficiencia volumétrica de entrega del compresor.</a:t>
            </a:r>
          </a:p>
        </p:txBody>
      </p:sp>
      <p:sp>
        <p:nvSpPr>
          <p:cNvPr id="19" name="18 Rectángulo"/>
          <p:cNvSpPr/>
          <p:nvPr/>
        </p:nvSpPr>
        <p:spPr>
          <a:xfrm>
            <a:off x="190252" y="5559097"/>
            <a:ext cx="8820472" cy="707886"/>
          </a:xfrm>
          <a:prstGeom prst="rect">
            <a:avLst/>
          </a:prstGeom>
        </p:spPr>
        <p:txBody>
          <a:bodyPr wrap="square">
            <a:spAutoFit/>
          </a:bodyPr>
          <a:lstStyle/>
          <a:p>
            <a:pPr marL="342900" lvl="0" indent="-342900">
              <a:buFont typeface="Arial" pitchFamily="34" charset="0"/>
              <a:buChar char="•"/>
            </a:pPr>
            <a:r>
              <a:rPr lang="es-EC" sz="2000" dirty="0">
                <a:solidFill>
                  <a:srgbClr val="00B050"/>
                </a:solidFill>
              </a:rPr>
              <a:t>Se elaboró un manual de operación (SOP) y uno de mantenimiento, de acuerdo a las recomendaciones del fabricante.</a:t>
            </a:r>
          </a:p>
        </p:txBody>
      </p:sp>
    </p:spTree>
    <p:extLst>
      <p:ext uri="{BB962C8B-B14F-4D97-AF65-F5344CB8AC3E}">
        <p14:creationId xmlns:p14="http://schemas.microsoft.com/office/powerpoint/2010/main" val="18879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xEl>
                                              <p:pRg st="5" end="5"/>
                                            </p:txEl>
                                          </p:spTgt>
                                        </p:tgtEl>
                                      </p:cBhvr>
                                    </p:animEffect>
                                    <p:set>
                                      <p:cBhvr>
                                        <p:cTn id="7" dur="1" fill="hold">
                                          <p:stCondLst>
                                            <p:cond delay="499"/>
                                          </p:stCondLst>
                                        </p:cTn>
                                        <p:tgtEl>
                                          <p:spTgt spid="10">
                                            <p:txEl>
                                              <p:pRg st="5" end="5"/>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xEl>
                                              <p:pRg st="6" end="6"/>
                                            </p:txEl>
                                          </p:spTgt>
                                        </p:tgtEl>
                                      </p:cBhvr>
                                    </p:animEffect>
                                    <p:set>
                                      <p:cBhvr>
                                        <p:cTn id="17" dur="1" fill="hold">
                                          <p:stCondLst>
                                            <p:cond delay="499"/>
                                          </p:stCondLst>
                                        </p:cTn>
                                        <p:tgtEl>
                                          <p:spTgt spid="10">
                                            <p:txEl>
                                              <p:pRg st="6" end="6"/>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xEl>
                                              <p:pRg st="7" end="7"/>
                                            </p:txEl>
                                          </p:spTgt>
                                        </p:tgtEl>
                                      </p:cBhvr>
                                    </p:animEffect>
                                    <p:set>
                                      <p:cBhvr>
                                        <p:cTn id="27" dur="1" fill="hold">
                                          <p:stCondLst>
                                            <p:cond delay="499"/>
                                          </p:stCondLst>
                                        </p:cTn>
                                        <p:tgtEl>
                                          <p:spTgt spid="10">
                                            <p:txEl>
                                              <p:pRg st="7" end="7"/>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xEl>
                                              <p:pRg st="8" end="8"/>
                                            </p:txEl>
                                          </p:spTgt>
                                        </p:tgtEl>
                                      </p:cBhvr>
                                    </p:animEffect>
                                    <p:set>
                                      <p:cBhvr>
                                        <p:cTn id="37" dur="1" fill="hold">
                                          <p:stCondLst>
                                            <p:cond delay="499"/>
                                          </p:stCondLst>
                                        </p:cTn>
                                        <p:tgtEl>
                                          <p:spTgt spid="10">
                                            <p:txEl>
                                              <p:pRg st="8" end="8"/>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
                                            <p:txEl>
                                              <p:pRg st="9" end="9"/>
                                            </p:txEl>
                                          </p:spTgt>
                                        </p:tgtEl>
                                      </p:cBhvr>
                                    </p:animEffect>
                                    <p:set>
                                      <p:cBhvr>
                                        <p:cTn id="47" dur="1" fill="hold">
                                          <p:stCondLst>
                                            <p:cond delay="499"/>
                                          </p:stCondLst>
                                        </p:cTn>
                                        <p:tgtEl>
                                          <p:spTgt spid="10">
                                            <p:txEl>
                                              <p:pRg st="9" end="9"/>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
                                            <p:txEl>
                                              <p:pRg st="10" end="10"/>
                                            </p:txEl>
                                          </p:spTgt>
                                        </p:tgtEl>
                                      </p:cBhvr>
                                    </p:animEffect>
                                    <p:set>
                                      <p:cBhvr>
                                        <p:cTn id="57" dur="1" fill="hold">
                                          <p:stCondLst>
                                            <p:cond delay="499"/>
                                          </p:stCondLst>
                                        </p:cTn>
                                        <p:tgtEl>
                                          <p:spTgt spid="10">
                                            <p:txEl>
                                              <p:pRg st="10" end="10"/>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
                                            <p:txEl>
                                              <p:pRg st="11" end="11"/>
                                            </p:txEl>
                                          </p:spTgt>
                                        </p:tgtEl>
                                      </p:cBhvr>
                                    </p:animEffect>
                                    <p:set>
                                      <p:cBhvr>
                                        <p:cTn id="67" dur="1" fill="hold">
                                          <p:stCondLst>
                                            <p:cond delay="499"/>
                                          </p:stCondLst>
                                        </p:cTn>
                                        <p:tgtEl>
                                          <p:spTgt spid="10">
                                            <p:txEl>
                                              <p:pRg st="11" end="1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Definición del problema</a:t>
            </a:r>
            <a:endParaRPr lang="es-EC" dirty="0"/>
          </a:p>
        </p:txBody>
      </p:sp>
      <p:sp>
        <p:nvSpPr>
          <p:cNvPr id="3" name="2 Marcador de contenido"/>
          <p:cNvSpPr>
            <a:spLocks noGrp="1"/>
          </p:cNvSpPr>
          <p:nvPr>
            <p:ph idx="1"/>
          </p:nvPr>
        </p:nvSpPr>
        <p:spPr>
          <a:xfrm>
            <a:off x="323528" y="692696"/>
            <a:ext cx="8352928" cy="5433467"/>
          </a:xfrm>
        </p:spPr>
        <p:txBody>
          <a:bodyPr>
            <a:normAutofit/>
          </a:bodyPr>
          <a:lstStyle/>
          <a:p>
            <a:pPr marL="0" indent="0">
              <a:spcBef>
                <a:spcPts val="600"/>
              </a:spcBef>
              <a:buNone/>
            </a:pPr>
            <a:r>
              <a:rPr lang="es-EC" sz="2800" dirty="0"/>
              <a:t>El sistema de aire comprimido con el que </a:t>
            </a:r>
            <a:r>
              <a:rPr lang="es-EC" sz="2800" dirty="0" smtClean="0"/>
              <a:t>cuenta</a:t>
            </a:r>
          </a:p>
          <a:p>
            <a:pPr marL="0" indent="0">
              <a:spcBef>
                <a:spcPts val="600"/>
              </a:spcBef>
              <a:buNone/>
            </a:pPr>
            <a:r>
              <a:rPr lang="es-EC" sz="2800" dirty="0" smtClean="0"/>
              <a:t> </a:t>
            </a:r>
            <a:r>
              <a:rPr lang="es-EC" sz="2800" dirty="0"/>
              <a:t>actualmente la planta de Chova del Ecuador S.A. </a:t>
            </a:r>
            <a:r>
              <a:rPr lang="es-EC" sz="2800" dirty="0" smtClean="0"/>
              <a:t>consta</a:t>
            </a:r>
          </a:p>
          <a:p>
            <a:pPr marL="0" indent="0">
              <a:spcBef>
                <a:spcPts val="600"/>
              </a:spcBef>
              <a:buNone/>
            </a:pPr>
            <a:r>
              <a:rPr lang="es-EC" sz="2800" dirty="0" smtClean="0"/>
              <a:t> </a:t>
            </a:r>
            <a:r>
              <a:rPr lang="es-EC" sz="2800" dirty="0"/>
              <a:t>de dos compresores </a:t>
            </a:r>
            <a:r>
              <a:rPr lang="es-EC" sz="2800" dirty="0" err="1"/>
              <a:t>reciprocantes</a:t>
            </a:r>
            <a:r>
              <a:rPr lang="es-EC" sz="2800" dirty="0"/>
              <a:t> conectados en serie </a:t>
            </a:r>
            <a:endParaRPr lang="es-EC" sz="2800" dirty="0" smtClean="0"/>
          </a:p>
          <a:p>
            <a:pPr marL="0" indent="0">
              <a:spcBef>
                <a:spcPts val="600"/>
              </a:spcBef>
              <a:buNone/>
            </a:pPr>
            <a:r>
              <a:rPr lang="es-EC" sz="2800" dirty="0" smtClean="0"/>
              <a:t>que </a:t>
            </a:r>
            <a:r>
              <a:rPr lang="es-EC" sz="2800" dirty="0"/>
              <a:t>presentan problemas frecuentes asociados a la </a:t>
            </a:r>
            <a:endParaRPr lang="es-EC" sz="2800" dirty="0" smtClean="0"/>
          </a:p>
          <a:p>
            <a:pPr marL="0" indent="0">
              <a:spcBef>
                <a:spcPts val="600"/>
              </a:spcBef>
              <a:buNone/>
            </a:pPr>
            <a:r>
              <a:rPr lang="es-EC" sz="2800" dirty="0" smtClean="0"/>
              <a:t>culminación </a:t>
            </a:r>
            <a:r>
              <a:rPr lang="es-EC" sz="2800" dirty="0"/>
              <a:t>de su vida útil. La red de aire comprimido </a:t>
            </a:r>
            <a:endParaRPr lang="es-EC" sz="2800" dirty="0" smtClean="0"/>
          </a:p>
          <a:p>
            <a:pPr marL="0" indent="0">
              <a:spcBef>
                <a:spcPts val="600"/>
              </a:spcBef>
              <a:buNone/>
            </a:pPr>
            <a:r>
              <a:rPr lang="es-EC" sz="2800" dirty="0" smtClean="0"/>
              <a:t>no </a:t>
            </a:r>
            <a:r>
              <a:rPr lang="es-EC" sz="2800" dirty="0"/>
              <a:t>se encuentra diseñada para un </a:t>
            </a:r>
            <a:endParaRPr lang="es-EC" sz="2800" dirty="0" smtClean="0"/>
          </a:p>
          <a:p>
            <a:pPr marL="0" indent="0">
              <a:spcBef>
                <a:spcPts val="600"/>
              </a:spcBef>
              <a:buNone/>
            </a:pPr>
            <a:r>
              <a:rPr lang="es-EC" sz="2800" dirty="0" smtClean="0"/>
              <a:t>incremento </a:t>
            </a:r>
            <a:r>
              <a:rPr lang="es-EC" sz="2800" dirty="0"/>
              <a:t>en la demanda </a:t>
            </a:r>
            <a:endParaRPr lang="es-EC" sz="2800" dirty="0" smtClean="0"/>
          </a:p>
          <a:p>
            <a:pPr marL="0" indent="0">
              <a:spcBef>
                <a:spcPts val="600"/>
              </a:spcBef>
              <a:buNone/>
            </a:pPr>
            <a:r>
              <a:rPr lang="es-EC" sz="2800" dirty="0" smtClean="0"/>
              <a:t>neumática </a:t>
            </a:r>
            <a:r>
              <a:rPr lang="es-EC" sz="2800" dirty="0"/>
              <a:t>y presenta deterioro </a:t>
            </a:r>
            <a:endParaRPr lang="es-EC" sz="2800" dirty="0" smtClean="0"/>
          </a:p>
          <a:p>
            <a:pPr marL="0" indent="0">
              <a:spcBef>
                <a:spcPts val="600"/>
              </a:spcBef>
              <a:buNone/>
            </a:pPr>
            <a:r>
              <a:rPr lang="es-EC" sz="2800" dirty="0" smtClean="0"/>
              <a:t>por </a:t>
            </a:r>
            <a:r>
              <a:rPr lang="es-EC" sz="2800" dirty="0"/>
              <a:t>acumulación de </a:t>
            </a:r>
            <a:r>
              <a:rPr lang="es-EC" sz="2800" dirty="0" smtClean="0"/>
              <a:t>condensado</a:t>
            </a:r>
          </a:p>
          <a:p>
            <a:pPr marL="0" indent="0">
              <a:spcBef>
                <a:spcPts val="600"/>
              </a:spcBef>
              <a:buNone/>
            </a:pPr>
            <a:r>
              <a:rPr lang="es-EC" sz="2800" dirty="0" smtClean="0"/>
              <a:t> </a:t>
            </a:r>
            <a:r>
              <a:rPr lang="es-EC" sz="2800" dirty="0"/>
              <a:t>y otros problemas relacionados. </a:t>
            </a:r>
          </a:p>
        </p:txBody>
      </p:sp>
      <p:sp>
        <p:nvSpPr>
          <p:cNvPr id="4" name="3 Marcador de fecha"/>
          <p:cNvSpPr>
            <a:spLocks noGrp="1"/>
          </p:cNvSpPr>
          <p:nvPr>
            <p:ph type="dt" sz="half" idx="10"/>
          </p:nvPr>
        </p:nvSpPr>
        <p:spPr/>
        <p:txBody>
          <a:bodyPr/>
          <a:lstStyle/>
          <a:p>
            <a:fld id="{F75AEBFA-4AA2-4991-AE19-81D4BD880632}"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a:t>
            </a:fld>
            <a:endParaRPr lang="es-EC"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193142"/>
            <a:ext cx="2941116" cy="235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24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C10A141-5398-4543-963D-99DBBE1A33A3}"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40</a:t>
            </a:fld>
            <a:endParaRPr lang="es-EC"/>
          </a:p>
        </p:txBody>
      </p:sp>
      <p:sp>
        <p:nvSpPr>
          <p:cNvPr id="10" name="1 Título"/>
          <p:cNvSpPr>
            <a:spLocks noGrp="1"/>
          </p:cNvSpPr>
          <p:nvPr>
            <p:ph type="title"/>
          </p:nvPr>
        </p:nvSpPr>
        <p:spPr>
          <a:xfrm>
            <a:off x="457200" y="-13394"/>
            <a:ext cx="8229600" cy="850106"/>
          </a:xfrm>
        </p:spPr>
        <p:txBody>
          <a:bodyPr/>
          <a:lstStyle/>
          <a:p>
            <a:r>
              <a:rPr lang="es-EC" sz="3200" dirty="0" smtClean="0"/>
              <a:t>5. Estudio Económico y Financiero</a:t>
            </a:r>
            <a:endParaRPr lang="es-EC" sz="3200" dirty="0"/>
          </a:p>
        </p:txBody>
      </p:sp>
      <p:sp>
        <p:nvSpPr>
          <p:cNvPr id="11" name="6 Título"/>
          <p:cNvSpPr txBox="1">
            <a:spLocks/>
          </p:cNvSpPr>
          <p:nvPr/>
        </p:nvSpPr>
        <p:spPr>
          <a:xfrm>
            <a:off x="179512" y="836712"/>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Estudio Financiero</a:t>
            </a:r>
            <a:endParaRPr lang="es-EC" sz="2400" dirty="0"/>
          </a:p>
        </p:txBody>
      </p:sp>
      <p:sp>
        <p:nvSpPr>
          <p:cNvPr id="12" name="11 Rectángulo"/>
          <p:cNvSpPr/>
          <p:nvPr/>
        </p:nvSpPr>
        <p:spPr>
          <a:xfrm>
            <a:off x="187152" y="1554639"/>
            <a:ext cx="8705328" cy="923330"/>
          </a:xfrm>
          <a:prstGeom prst="rect">
            <a:avLst/>
          </a:prstGeom>
        </p:spPr>
        <p:txBody>
          <a:bodyPr wrap="square">
            <a:spAutoFit/>
          </a:bodyPr>
          <a:lstStyle/>
          <a:p>
            <a:r>
              <a:rPr lang="es-EC" dirty="0"/>
              <a:t>Los costos asociados a la instalación del sistema de aire comprimido se basan principalmente en la inversión inicial, la cual abarca generalmente el costo del equipo, accesorios, tubería y mano de obra de instalación. </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708920"/>
            <a:ext cx="56197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724" y="2477969"/>
            <a:ext cx="559117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576933" y="5331778"/>
            <a:ext cx="7129164" cy="707886"/>
          </a:xfrm>
          <a:prstGeom prst="rect">
            <a:avLst/>
          </a:prstGeom>
        </p:spPr>
        <p:txBody>
          <a:bodyPr wrap="square">
            <a:spAutoFit/>
          </a:bodyPr>
          <a:lstStyle/>
          <a:p>
            <a:r>
              <a:rPr lang="es-EC" sz="2000" dirty="0"/>
              <a:t>En total, la inversión de este proyecto es de </a:t>
            </a:r>
            <a:r>
              <a:rPr lang="es-EC" sz="2000" b="1" dirty="0"/>
              <a:t>USD 32,114.75</a:t>
            </a:r>
            <a:r>
              <a:rPr lang="es-EC" sz="2000" dirty="0"/>
              <a:t>, siendo éste presupuestado en un inicio para un valor de </a:t>
            </a:r>
            <a:r>
              <a:rPr lang="es-EC" sz="2000" b="1" dirty="0"/>
              <a:t>USD 51,320.</a:t>
            </a:r>
            <a:endParaRPr lang="es-EC" sz="2000" dirty="0"/>
          </a:p>
        </p:txBody>
      </p:sp>
    </p:spTree>
    <p:extLst>
      <p:ext uri="{BB962C8B-B14F-4D97-AF65-F5344CB8AC3E}">
        <p14:creationId xmlns:p14="http://schemas.microsoft.com/office/powerpoint/2010/main" val="37874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458"/>
                                        </p:tgtEl>
                                      </p:cBhvr>
                                    </p:animEffect>
                                    <p:set>
                                      <p:cBhvr>
                                        <p:cTn id="7" dur="1" fill="hold">
                                          <p:stCondLst>
                                            <p:cond delay="499"/>
                                          </p:stCondLst>
                                        </p:cTn>
                                        <p:tgtEl>
                                          <p:spTgt spid="194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565E2C5E-DE9D-408D-A510-9CE6D11FEE0B}"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41</a:t>
            </a:fld>
            <a:endParaRPr lang="es-EC"/>
          </a:p>
        </p:txBody>
      </p:sp>
      <p:sp>
        <p:nvSpPr>
          <p:cNvPr id="12" name="6 Título"/>
          <p:cNvSpPr txBox="1">
            <a:spLocks/>
          </p:cNvSpPr>
          <p:nvPr/>
        </p:nvSpPr>
        <p:spPr>
          <a:xfrm>
            <a:off x="152252" y="692696"/>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Estudio Económico</a:t>
            </a:r>
            <a:endParaRPr lang="es-EC" sz="2400" dirty="0"/>
          </a:p>
        </p:txBody>
      </p:sp>
      <p:sp>
        <p:nvSpPr>
          <p:cNvPr id="13" name="12 Rectángulo"/>
          <p:cNvSpPr/>
          <p:nvPr/>
        </p:nvSpPr>
        <p:spPr>
          <a:xfrm>
            <a:off x="0" y="1268760"/>
            <a:ext cx="9144000" cy="1015663"/>
          </a:xfrm>
          <a:prstGeom prst="rect">
            <a:avLst/>
          </a:prstGeom>
        </p:spPr>
        <p:txBody>
          <a:bodyPr wrap="square">
            <a:spAutoFit/>
          </a:bodyPr>
          <a:lstStyle/>
          <a:p>
            <a:r>
              <a:rPr lang="es-EC" sz="2000" dirty="0"/>
              <a:t>Las diferencias que influyen económicamente entre el sistema antiguo y el nuevo son:</a:t>
            </a:r>
          </a:p>
          <a:p>
            <a:pPr marL="285750" lvl="0" indent="-285750">
              <a:buFont typeface="Arial" pitchFamily="34" charset="0"/>
              <a:buChar char="•"/>
            </a:pPr>
            <a:r>
              <a:rPr lang="es-EC" sz="2000" dirty="0"/>
              <a:t>Caudal entregado estimado anual</a:t>
            </a:r>
          </a:p>
          <a:p>
            <a:pPr marL="285750" lvl="0" indent="-285750">
              <a:buFont typeface="Arial" pitchFamily="34" charset="0"/>
              <a:buChar char="•"/>
            </a:pPr>
            <a:r>
              <a:rPr lang="es-EC" sz="2000" dirty="0"/>
              <a:t>Eficiencia de compresión</a:t>
            </a:r>
          </a:p>
        </p:txBody>
      </p:sp>
      <p:sp>
        <p:nvSpPr>
          <p:cNvPr id="14" name="13 Rectángulo"/>
          <p:cNvSpPr/>
          <p:nvPr/>
        </p:nvSpPr>
        <p:spPr>
          <a:xfrm>
            <a:off x="323528" y="2780928"/>
            <a:ext cx="8496944" cy="1600438"/>
          </a:xfrm>
          <a:prstGeom prst="rect">
            <a:avLst/>
          </a:prstGeom>
        </p:spPr>
        <p:txBody>
          <a:bodyPr wrap="square">
            <a:spAutoFit/>
          </a:bodyPr>
          <a:lstStyle/>
          <a:p>
            <a:r>
              <a:rPr lang="es-EC" dirty="0"/>
              <a:t>En lo que concierne el análisis económico, </a:t>
            </a:r>
            <a:r>
              <a:rPr lang="es-EC" sz="2000" b="1" dirty="0"/>
              <a:t>se consideran iguales a los costos de mantenimiento dado que mientras un compresor reciprocante contiene más partes móviles y sujetas a desgaste, no requiere de mano de obra especializada como en el caso de los compresores de tornillo</a:t>
            </a:r>
            <a:r>
              <a:rPr lang="es-EC" dirty="0"/>
              <a:t>, por lo tanto es justo aproximarlos como iguales para este fin.</a:t>
            </a:r>
          </a:p>
        </p:txBody>
      </p:sp>
      <p:sp>
        <p:nvSpPr>
          <p:cNvPr id="15" name="14 Rectángulo"/>
          <p:cNvSpPr/>
          <p:nvPr/>
        </p:nvSpPr>
        <p:spPr>
          <a:xfrm>
            <a:off x="310332" y="4509120"/>
            <a:ext cx="8523336" cy="1569660"/>
          </a:xfrm>
          <a:prstGeom prst="rect">
            <a:avLst/>
          </a:prstGeom>
        </p:spPr>
        <p:txBody>
          <a:bodyPr wrap="square">
            <a:spAutoFit/>
          </a:bodyPr>
          <a:lstStyle/>
          <a:p>
            <a:r>
              <a:rPr lang="es-EC" dirty="0"/>
              <a:t>Los costos de la energía y mantenimiento fueron obtenidos del cálculo previo a la selección del compresor para el caso del compresor de tornillo. </a:t>
            </a:r>
            <a:r>
              <a:rPr lang="es-EC" sz="2000" b="1" dirty="0"/>
              <a:t>Para el caso del sistema reciprocante se utilizó la misma metodología tomando en cuenta la disminución de caudal entregado y el factor de eficiencia</a:t>
            </a:r>
            <a:r>
              <a:rPr lang="es-EC" dirty="0"/>
              <a:t>. La vida útil del activo es de 20 años por lo que el desglose se realiza para este plazo. </a:t>
            </a:r>
          </a:p>
        </p:txBody>
      </p:sp>
      <p:sp>
        <p:nvSpPr>
          <p:cNvPr id="16" name="15 Rectángulo"/>
          <p:cNvSpPr/>
          <p:nvPr/>
        </p:nvSpPr>
        <p:spPr>
          <a:xfrm>
            <a:off x="301328" y="2414449"/>
            <a:ext cx="2225930" cy="400110"/>
          </a:xfrm>
          <a:prstGeom prst="rect">
            <a:avLst/>
          </a:prstGeom>
        </p:spPr>
        <p:txBody>
          <a:bodyPr wrap="none">
            <a:spAutoFit/>
          </a:bodyPr>
          <a:lstStyle/>
          <a:p>
            <a:pPr lvl="0"/>
            <a:r>
              <a:rPr lang="es-EC" sz="2000" b="1" u="sng" dirty="0" smtClean="0"/>
              <a:t>CONSIDERACIONES</a:t>
            </a:r>
            <a:endParaRPr lang="es-EC" sz="2000" b="1" u="sng" dirty="0"/>
          </a:p>
        </p:txBody>
      </p:sp>
      <p:sp>
        <p:nvSpPr>
          <p:cNvPr id="18" name="1 Título"/>
          <p:cNvSpPr>
            <a:spLocks noGrp="1"/>
          </p:cNvSpPr>
          <p:nvPr>
            <p:ph type="title"/>
          </p:nvPr>
        </p:nvSpPr>
        <p:spPr>
          <a:xfrm>
            <a:off x="457200" y="-13394"/>
            <a:ext cx="8229600" cy="850106"/>
          </a:xfrm>
        </p:spPr>
        <p:txBody>
          <a:bodyPr/>
          <a:lstStyle/>
          <a:p>
            <a:r>
              <a:rPr lang="es-EC" sz="3200" dirty="0" smtClean="0"/>
              <a:t>Estudio Económico y Financiero (cont.)</a:t>
            </a:r>
            <a:endParaRPr lang="es-EC" sz="3200" dirty="0"/>
          </a:p>
        </p:txBody>
      </p:sp>
    </p:spTree>
    <p:extLst>
      <p:ext uri="{BB962C8B-B14F-4D97-AF65-F5344CB8AC3E}">
        <p14:creationId xmlns:p14="http://schemas.microsoft.com/office/powerpoint/2010/main" val="9382249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01961F9-44B5-4F58-9093-647FA44E0EFC}"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42</a:t>
            </a:fld>
            <a:endParaRPr lang="es-EC"/>
          </a:p>
        </p:txBody>
      </p:sp>
      <p:sp>
        <p:nvSpPr>
          <p:cNvPr id="14" name="1 Título"/>
          <p:cNvSpPr>
            <a:spLocks noGrp="1"/>
          </p:cNvSpPr>
          <p:nvPr>
            <p:ph type="title"/>
          </p:nvPr>
        </p:nvSpPr>
        <p:spPr>
          <a:xfrm>
            <a:off x="457200" y="-13394"/>
            <a:ext cx="8229600" cy="850106"/>
          </a:xfrm>
        </p:spPr>
        <p:txBody>
          <a:bodyPr/>
          <a:lstStyle/>
          <a:p>
            <a:r>
              <a:rPr lang="es-EC" sz="3200" dirty="0" smtClean="0"/>
              <a:t>Estudio Económico y Financiero (cont.)</a:t>
            </a:r>
            <a:endParaRPr lang="es-EC"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27" y="764704"/>
            <a:ext cx="8760973"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383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4D7C93EE-1B9B-4439-8529-39919EADBE0A}"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43</a:t>
            </a:fld>
            <a:endParaRPr lang="es-EC"/>
          </a:p>
        </p:txBody>
      </p:sp>
      <p:sp>
        <p:nvSpPr>
          <p:cNvPr id="8" name="1 Título"/>
          <p:cNvSpPr>
            <a:spLocks noGrp="1"/>
          </p:cNvSpPr>
          <p:nvPr>
            <p:ph type="title"/>
          </p:nvPr>
        </p:nvSpPr>
        <p:spPr>
          <a:xfrm>
            <a:off x="457200" y="-13394"/>
            <a:ext cx="8229600" cy="850106"/>
          </a:xfrm>
        </p:spPr>
        <p:txBody>
          <a:bodyPr/>
          <a:lstStyle/>
          <a:p>
            <a:r>
              <a:rPr lang="es-EC" sz="3200" dirty="0" smtClean="0"/>
              <a:t>Estudio Económico y Financiero (cont.)</a:t>
            </a:r>
            <a:endParaRPr lang="es-EC" sz="3200" dirty="0"/>
          </a:p>
        </p:txBody>
      </p:sp>
      <p:sp>
        <p:nvSpPr>
          <p:cNvPr id="9" name="8 Rectángulo"/>
          <p:cNvSpPr/>
          <p:nvPr/>
        </p:nvSpPr>
        <p:spPr>
          <a:xfrm>
            <a:off x="899592" y="980728"/>
            <a:ext cx="7200800" cy="1015663"/>
          </a:xfrm>
          <a:prstGeom prst="rect">
            <a:avLst/>
          </a:prstGeom>
        </p:spPr>
        <p:txBody>
          <a:bodyPr wrap="square">
            <a:spAutoFit/>
          </a:bodyPr>
          <a:lstStyle/>
          <a:p>
            <a:r>
              <a:rPr lang="es-EC" sz="2000" dirty="0"/>
              <a:t>Para el plazo de 20 años, el valor actual neto tanto de ingreso como de egreso y total se representa en la tabla 5.4., así como la tasa interna de retorno.</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060848"/>
            <a:ext cx="3428262" cy="189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899592" y="4149080"/>
            <a:ext cx="7056784" cy="1323439"/>
          </a:xfrm>
          <a:prstGeom prst="rect">
            <a:avLst/>
          </a:prstGeom>
        </p:spPr>
        <p:txBody>
          <a:bodyPr wrap="square">
            <a:spAutoFit/>
          </a:bodyPr>
          <a:lstStyle/>
          <a:p>
            <a:r>
              <a:rPr lang="es-EC" sz="2000" dirty="0"/>
              <a:t>Mediante este análisis podemos ver que la relación beneficio/ costo resultante, que se obtiene de la relación entre el VAN de ingreso y el VAN de egresos, es mayor a uno, lo cual indica que el proyecto es rentable.</a:t>
            </a:r>
          </a:p>
        </p:txBody>
      </p:sp>
    </p:spTree>
    <p:extLst>
      <p:ext uri="{BB962C8B-B14F-4D97-AF65-F5344CB8AC3E}">
        <p14:creationId xmlns:p14="http://schemas.microsoft.com/office/powerpoint/2010/main" val="294507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8AFAABE2-1B1D-4030-B20B-8E6965415BBA}"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44</a:t>
            </a:fld>
            <a:endParaRPr lang="es-EC"/>
          </a:p>
        </p:txBody>
      </p:sp>
      <p:sp>
        <p:nvSpPr>
          <p:cNvPr id="11" name="1 Título"/>
          <p:cNvSpPr>
            <a:spLocks noGrp="1"/>
          </p:cNvSpPr>
          <p:nvPr>
            <p:ph type="title"/>
          </p:nvPr>
        </p:nvSpPr>
        <p:spPr>
          <a:xfrm>
            <a:off x="457200" y="-13394"/>
            <a:ext cx="8229600" cy="850106"/>
          </a:xfrm>
        </p:spPr>
        <p:txBody>
          <a:bodyPr/>
          <a:lstStyle/>
          <a:p>
            <a:r>
              <a:rPr lang="es-EC" sz="3200" dirty="0" smtClean="0"/>
              <a:t>6. Conclusiones y Recomendaciones</a:t>
            </a:r>
            <a:endParaRPr lang="es-EC" sz="3200" dirty="0"/>
          </a:p>
        </p:txBody>
      </p:sp>
      <p:sp>
        <p:nvSpPr>
          <p:cNvPr id="12" name="11 Rectángulo"/>
          <p:cNvSpPr/>
          <p:nvPr/>
        </p:nvSpPr>
        <p:spPr>
          <a:xfrm>
            <a:off x="152252" y="1268760"/>
            <a:ext cx="8856984" cy="4801314"/>
          </a:xfrm>
          <a:prstGeom prst="rect">
            <a:avLst/>
          </a:prstGeom>
        </p:spPr>
        <p:txBody>
          <a:bodyPr wrap="square">
            <a:spAutoFit/>
          </a:bodyPr>
          <a:lstStyle/>
          <a:p>
            <a:pPr marL="285750" lvl="0" indent="-285750" algn="just">
              <a:buFont typeface="Arial" pitchFamily="34" charset="0"/>
              <a:buChar char="•"/>
            </a:pPr>
            <a:r>
              <a:rPr lang="es-EC" dirty="0">
                <a:solidFill>
                  <a:srgbClr val="00B050"/>
                </a:solidFill>
              </a:rPr>
              <a:t>Se logró diseñar e implementar un sistema de aire comprimido de mayor </a:t>
            </a:r>
            <a:r>
              <a:rPr lang="es-EC" dirty="0" smtClean="0">
                <a:solidFill>
                  <a:srgbClr val="00B050"/>
                </a:solidFill>
              </a:rPr>
              <a:t>eficiencia, </a:t>
            </a:r>
            <a:r>
              <a:rPr lang="es-EC" dirty="0">
                <a:solidFill>
                  <a:srgbClr val="00B050"/>
                </a:solidFill>
              </a:rPr>
              <a:t>menor costo de </a:t>
            </a:r>
            <a:r>
              <a:rPr lang="es-EC" dirty="0" smtClean="0">
                <a:solidFill>
                  <a:srgbClr val="00B050"/>
                </a:solidFill>
              </a:rPr>
              <a:t>funcionamiento y capacidad de expansión </a:t>
            </a:r>
            <a:r>
              <a:rPr lang="es-EC" dirty="0">
                <a:solidFill>
                  <a:srgbClr val="00B050"/>
                </a:solidFill>
              </a:rPr>
              <a:t>de acuerdo con el objetivo institucional de Chova del Ecuador S.A., de ser identificada como una empresa que innova y mejora continuamente sus procesos y productos.</a:t>
            </a:r>
          </a:p>
          <a:p>
            <a:pPr marL="285750" lvl="0" indent="-285750" algn="just">
              <a:buFont typeface="Arial" pitchFamily="34" charset="0"/>
              <a:buChar char="•"/>
            </a:pPr>
            <a:r>
              <a:rPr lang="es-EC" dirty="0" smtClean="0">
                <a:solidFill>
                  <a:srgbClr val="0070C0"/>
                </a:solidFill>
              </a:rPr>
              <a:t>La </a:t>
            </a:r>
            <a:r>
              <a:rPr lang="es-EC" dirty="0">
                <a:solidFill>
                  <a:srgbClr val="0070C0"/>
                </a:solidFill>
              </a:rPr>
              <a:t>verificación del funcionamiento del sistema presentó resultados aceptables, y se provee la metodología para asegurar dicho funcionamiento a largo plazo utilizando el manual de operación y mantenimiento, los cuales se incluirán dentro del Sistema de Calidad de la empresa auspiciante.</a:t>
            </a:r>
          </a:p>
          <a:p>
            <a:pPr marL="285750" lvl="0" indent="-285750" algn="just">
              <a:buFont typeface="Arial" pitchFamily="34" charset="0"/>
              <a:buChar char="•"/>
            </a:pPr>
            <a:r>
              <a:rPr lang="es-EC" dirty="0">
                <a:solidFill>
                  <a:srgbClr val="00B050"/>
                </a:solidFill>
              </a:rPr>
              <a:t>Se logró implementar un sistema con elementos de alta calidad logrando mantener un presupuesto 60% menor que el calculado al inicio del </a:t>
            </a:r>
            <a:r>
              <a:rPr lang="es-EC" dirty="0" smtClean="0">
                <a:solidFill>
                  <a:srgbClr val="00B050"/>
                </a:solidFill>
              </a:rPr>
              <a:t>proyecto.</a:t>
            </a:r>
          </a:p>
          <a:p>
            <a:pPr marL="285750" lvl="0" indent="-285750" algn="just">
              <a:buFont typeface="Arial" pitchFamily="34" charset="0"/>
              <a:buChar char="•"/>
            </a:pPr>
            <a:r>
              <a:rPr lang="es-EC" dirty="0" smtClean="0">
                <a:solidFill>
                  <a:srgbClr val="0070C0"/>
                </a:solidFill>
              </a:rPr>
              <a:t>El </a:t>
            </a:r>
            <a:r>
              <a:rPr lang="es-EC" dirty="0">
                <a:solidFill>
                  <a:srgbClr val="0070C0"/>
                </a:solidFill>
              </a:rPr>
              <a:t>proyecto demostró ser rentable por tener una alta tasa interna de retorno del  34%, y una relación beneficio/ costo de 1,44.</a:t>
            </a:r>
          </a:p>
          <a:p>
            <a:pPr marL="285750" lvl="0" indent="-285750" algn="just">
              <a:buFont typeface="Arial" pitchFamily="34" charset="0"/>
              <a:buChar char="•"/>
            </a:pPr>
            <a:r>
              <a:rPr lang="es-EC" dirty="0">
                <a:solidFill>
                  <a:srgbClr val="00B050"/>
                </a:solidFill>
              </a:rPr>
              <a:t>El nuevo sistema es 2,36 veces más eficiente en términos de volumen de aire entregado por unidad de potencia.</a:t>
            </a:r>
          </a:p>
          <a:p>
            <a:pPr marL="285750" lvl="0" indent="-285750" algn="just">
              <a:buFont typeface="Arial" pitchFamily="34" charset="0"/>
              <a:buChar char="•"/>
            </a:pPr>
            <a:r>
              <a:rPr lang="es-EC" dirty="0">
                <a:solidFill>
                  <a:srgbClr val="0070C0"/>
                </a:solidFill>
              </a:rPr>
              <a:t>La realización de este proyecto aportó a mantener vigente al Sistema de Calidad de Chova del Ecuador S.A. estableciendo procedimientos claros y permitiendo el desarrollo de la nueva línea de producto IMPTEK Panel.</a:t>
            </a:r>
          </a:p>
        </p:txBody>
      </p:sp>
      <p:sp>
        <p:nvSpPr>
          <p:cNvPr id="13" name="6 Título"/>
          <p:cNvSpPr txBox="1">
            <a:spLocks/>
          </p:cNvSpPr>
          <p:nvPr/>
        </p:nvSpPr>
        <p:spPr>
          <a:xfrm>
            <a:off x="152252" y="692696"/>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Conclusiones</a:t>
            </a:r>
            <a:endParaRPr lang="es-EC" sz="2400" dirty="0"/>
          </a:p>
        </p:txBody>
      </p:sp>
    </p:spTree>
    <p:extLst>
      <p:ext uri="{BB962C8B-B14F-4D97-AF65-F5344CB8AC3E}">
        <p14:creationId xmlns:p14="http://schemas.microsoft.com/office/powerpoint/2010/main" val="2052408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0143461-6BFF-4084-BD66-5C82B075D030}"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45</a:t>
            </a:fld>
            <a:endParaRPr lang="es-EC"/>
          </a:p>
        </p:txBody>
      </p:sp>
      <p:sp>
        <p:nvSpPr>
          <p:cNvPr id="10" name="1 Título"/>
          <p:cNvSpPr>
            <a:spLocks noGrp="1"/>
          </p:cNvSpPr>
          <p:nvPr>
            <p:ph type="title"/>
          </p:nvPr>
        </p:nvSpPr>
        <p:spPr>
          <a:xfrm>
            <a:off x="457200" y="-13394"/>
            <a:ext cx="8229600" cy="850106"/>
          </a:xfrm>
        </p:spPr>
        <p:txBody>
          <a:bodyPr/>
          <a:lstStyle/>
          <a:p>
            <a:r>
              <a:rPr lang="es-EC" sz="3200" dirty="0" smtClean="0"/>
              <a:t>6. Conclusiones y Recomendaciones (cont.)</a:t>
            </a:r>
            <a:endParaRPr lang="es-EC" sz="3200" dirty="0"/>
          </a:p>
        </p:txBody>
      </p:sp>
      <p:sp>
        <p:nvSpPr>
          <p:cNvPr id="11" name="6 Título"/>
          <p:cNvSpPr txBox="1">
            <a:spLocks/>
          </p:cNvSpPr>
          <p:nvPr/>
        </p:nvSpPr>
        <p:spPr>
          <a:xfrm>
            <a:off x="143000" y="534878"/>
            <a:ext cx="8229600"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s-ES" sz="2800" b="1" kern="1200">
                <a:solidFill>
                  <a:schemeClr val="tx1">
                    <a:lumMod val="50000"/>
                    <a:lumOff val="50000"/>
                  </a:schemeClr>
                </a:solidFill>
                <a:latin typeface="+mj-lt"/>
                <a:ea typeface="+mj-ea"/>
                <a:cs typeface="+mj-cs"/>
              </a:defRPr>
            </a:lvl1pPr>
          </a:lstStyle>
          <a:p>
            <a:pPr algn="l"/>
            <a:r>
              <a:rPr lang="es-EC" sz="2400" dirty="0" smtClean="0"/>
              <a:t>Recomendaciones</a:t>
            </a:r>
            <a:endParaRPr lang="es-EC" sz="2400" dirty="0"/>
          </a:p>
        </p:txBody>
      </p:sp>
      <p:sp>
        <p:nvSpPr>
          <p:cNvPr id="9" name="8 Rectángulo"/>
          <p:cNvSpPr/>
          <p:nvPr/>
        </p:nvSpPr>
        <p:spPr>
          <a:xfrm>
            <a:off x="124868" y="1124744"/>
            <a:ext cx="8812236" cy="5078313"/>
          </a:xfrm>
          <a:prstGeom prst="rect">
            <a:avLst/>
          </a:prstGeom>
        </p:spPr>
        <p:txBody>
          <a:bodyPr wrap="square">
            <a:spAutoFit/>
          </a:bodyPr>
          <a:lstStyle/>
          <a:p>
            <a:pPr marL="285750" lvl="0" indent="-285750" algn="just">
              <a:buFont typeface="Arial" pitchFamily="34" charset="0"/>
              <a:buChar char="•"/>
            </a:pPr>
            <a:r>
              <a:rPr lang="es-EC" dirty="0">
                <a:solidFill>
                  <a:srgbClr val="00B050"/>
                </a:solidFill>
              </a:rPr>
              <a:t>La generación de aire comprimido es un proceso que potencialmente puede consumir una gran parte de la energía eléctrica si no se da un </a:t>
            </a:r>
            <a:r>
              <a:rPr lang="es-EC" dirty="0" smtClean="0">
                <a:solidFill>
                  <a:srgbClr val="00B050"/>
                </a:solidFill>
              </a:rPr>
              <a:t>buen mantenimiento y supervisión de fugas, </a:t>
            </a:r>
            <a:r>
              <a:rPr lang="es-EC" dirty="0">
                <a:solidFill>
                  <a:srgbClr val="00B050"/>
                </a:solidFill>
              </a:rPr>
              <a:t>por lo que se recomienda colocar la debida atención de manera regular.</a:t>
            </a:r>
          </a:p>
          <a:p>
            <a:pPr marL="285750" lvl="0" indent="-285750" algn="just">
              <a:buFont typeface="Arial" pitchFamily="34" charset="0"/>
              <a:buChar char="•"/>
            </a:pPr>
            <a:r>
              <a:rPr lang="es-EC" dirty="0" smtClean="0">
                <a:solidFill>
                  <a:srgbClr val="0070C0"/>
                </a:solidFill>
              </a:rPr>
              <a:t>Es importante respetar </a:t>
            </a:r>
            <a:r>
              <a:rPr lang="es-EC" dirty="0">
                <a:solidFill>
                  <a:srgbClr val="0070C0"/>
                </a:solidFill>
              </a:rPr>
              <a:t>las recomendaciones del fabricante para toda maquinaria e instrumentación implementada, ya que esto garantiza la vida útil del sistema.</a:t>
            </a:r>
          </a:p>
          <a:p>
            <a:pPr marL="285750" lvl="0" indent="-285750" algn="just">
              <a:buFont typeface="Arial" pitchFamily="34" charset="0"/>
              <a:buChar char="•"/>
            </a:pPr>
            <a:r>
              <a:rPr lang="es-EC" dirty="0">
                <a:solidFill>
                  <a:srgbClr val="00B050"/>
                </a:solidFill>
              </a:rPr>
              <a:t>Se recomienda dimensionar un sistema de aire comprimido siempre observando el tipo de industria en el que se está implementando el proyecto, especialmente para la selección de materiales de tubería y mangueras, ya que tanto la duración de los mismos como la calidad del producto final pueden ser afectados.</a:t>
            </a:r>
          </a:p>
          <a:p>
            <a:pPr marL="285750" lvl="0" indent="-285750" algn="just">
              <a:buFont typeface="Arial" pitchFamily="34" charset="0"/>
              <a:buChar char="•"/>
            </a:pPr>
            <a:r>
              <a:rPr lang="es-EC" dirty="0">
                <a:solidFill>
                  <a:srgbClr val="0070C0"/>
                </a:solidFill>
              </a:rPr>
              <a:t>Es importante procurar no sobredimensionar el sistema, ya que en el caso de los compresores de tornillo, mientras más tiempo estén operativos, mejor es la capacidad de entrega, eficiencia y vida útil.</a:t>
            </a:r>
          </a:p>
          <a:p>
            <a:pPr marL="285750" lvl="0" indent="-285750" algn="just">
              <a:buFont typeface="Arial" pitchFamily="34" charset="0"/>
              <a:buChar char="•"/>
            </a:pPr>
            <a:r>
              <a:rPr lang="es-EC" dirty="0">
                <a:solidFill>
                  <a:srgbClr val="00B050"/>
                </a:solidFill>
              </a:rPr>
              <a:t>Se recomienda diseñar la línea de distribución de manera que tome el mínimo número de desviaciones o cambios de dirección, ya que eso aporta a la pérdida de carga del sistema.</a:t>
            </a:r>
          </a:p>
          <a:p>
            <a:pPr marL="285750" lvl="0" indent="-285750" algn="just">
              <a:buFont typeface="Arial" pitchFamily="34" charset="0"/>
              <a:buChar char="•"/>
            </a:pPr>
            <a:r>
              <a:rPr lang="es-EC" dirty="0">
                <a:solidFill>
                  <a:srgbClr val="0070C0"/>
                </a:solidFill>
              </a:rPr>
              <a:t>Es recomendable, en el caso de remplazar un nuevo sistema de aire comprimido por uno obsoleto, reutilizar </a:t>
            </a:r>
            <a:r>
              <a:rPr lang="es-EC" dirty="0" smtClean="0">
                <a:solidFill>
                  <a:srgbClr val="0070C0"/>
                </a:solidFill>
              </a:rPr>
              <a:t>en lo posible elementos neumáticos.</a:t>
            </a:r>
          </a:p>
          <a:p>
            <a:pPr marL="285750" lvl="0" indent="-285750" algn="just">
              <a:buFont typeface="Arial" pitchFamily="34" charset="0"/>
              <a:buChar char="•"/>
            </a:pPr>
            <a:r>
              <a:rPr lang="es-EC" dirty="0" smtClean="0">
                <a:solidFill>
                  <a:srgbClr val="00B050"/>
                </a:solidFill>
              </a:rPr>
              <a:t>Las </a:t>
            </a:r>
            <a:r>
              <a:rPr lang="es-EC" dirty="0">
                <a:solidFill>
                  <a:srgbClr val="00B050"/>
                </a:solidFill>
              </a:rPr>
              <a:t>trampas de condensado deben situarse preferentemente en un lugar no transitado por personas, ya que emiten un sonido intermitente no agradable.</a:t>
            </a:r>
          </a:p>
        </p:txBody>
      </p:sp>
    </p:spTree>
    <p:extLst>
      <p:ext uri="{BB962C8B-B14F-4D97-AF65-F5344CB8AC3E}">
        <p14:creationId xmlns:p14="http://schemas.microsoft.com/office/powerpoint/2010/main" val="339980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Alcance del proyecto</a:t>
            </a:r>
            <a:endParaRPr lang="es-EC" dirty="0"/>
          </a:p>
        </p:txBody>
      </p:sp>
      <p:sp>
        <p:nvSpPr>
          <p:cNvPr id="3" name="2 Marcador de contenido"/>
          <p:cNvSpPr>
            <a:spLocks noGrp="1"/>
          </p:cNvSpPr>
          <p:nvPr>
            <p:ph idx="1"/>
          </p:nvPr>
        </p:nvSpPr>
        <p:spPr>
          <a:xfrm>
            <a:off x="457200" y="908721"/>
            <a:ext cx="6707088" cy="4824535"/>
          </a:xfrm>
        </p:spPr>
        <p:txBody>
          <a:bodyPr>
            <a:normAutofit fontScale="92500" lnSpcReduction="20000"/>
          </a:bodyPr>
          <a:lstStyle/>
          <a:p>
            <a:r>
              <a:rPr lang="es-EC" dirty="0" smtClean="0"/>
              <a:t>Cálculo de consumo de aire en maquinaria instalada</a:t>
            </a:r>
          </a:p>
          <a:p>
            <a:pPr marL="0" indent="0">
              <a:buNone/>
            </a:pPr>
            <a:endParaRPr lang="es-EC" dirty="0" smtClean="0"/>
          </a:p>
          <a:p>
            <a:r>
              <a:rPr lang="es-EC" dirty="0" smtClean="0"/>
              <a:t>Selección de equipo de generación de aire comprimido</a:t>
            </a:r>
          </a:p>
          <a:p>
            <a:pPr marL="0" indent="0">
              <a:buNone/>
            </a:pPr>
            <a:endParaRPr lang="es-EC" dirty="0" smtClean="0"/>
          </a:p>
          <a:p>
            <a:r>
              <a:rPr lang="es-EC" dirty="0" smtClean="0"/>
              <a:t>Diseño, construcción, verificación de funcionamiento</a:t>
            </a:r>
          </a:p>
          <a:p>
            <a:endParaRPr lang="es-EC" dirty="0" smtClean="0"/>
          </a:p>
          <a:p>
            <a:r>
              <a:rPr lang="es-EC" dirty="0" smtClean="0"/>
              <a:t>Establecer procedimientos de operación y mantenimiento</a:t>
            </a:r>
          </a:p>
          <a:p>
            <a:endParaRPr lang="es-EC" dirty="0"/>
          </a:p>
        </p:txBody>
      </p:sp>
      <p:sp>
        <p:nvSpPr>
          <p:cNvPr id="4" name="3 Marcador de fecha"/>
          <p:cNvSpPr>
            <a:spLocks noGrp="1"/>
          </p:cNvSpPr>
          <p:nvPr>
            <p:ph type="dt" sz="half" idx="10"/>
          </p:nvPr>
        </p:nvSpPr>
        <p:spPr/>
        <p:txBody>
          <a:bodyPr/>
          <a:lstStyle/>
          <a:p>
            <a:fld id="{B167999D-1A08-4072-B0BF-5242955AEB6C}"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dirty="0"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5</a:t>
            </a:fld>
            <a:endParaRPr lang="es-EC" dirty="0"/>
          </a:p>
        </p:txBody>
      </p:sp>
      <p:grpSp>
        <p:nvGrpSpPr>
          <p:cNvPr id="7" name="Group 2"/>
          <p:cNvGrpSpPr>
            <a:grpSpLocks/>
          </p:cNvGrpSpPr>
          <p:nvPr/>
        </p:nvGrpSpPr>
        <p:grpSpPr bwMode="auto">
          <a:xfrm>
            <a:off x="7199043" y="2420888"/>
            <a:ext cx="1545979" cy="1568548"/>
            <a:chOff x="1632" y="1248"/>
            <a:chExt cx="2682" cy="2286"/>
          </a:xfrm>
        </p:grpSpPr>
        <p:sp>
          <p:nvSpPr>
            <p:cNvPr id="9"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s-EC"/>
            </a:p>
          </p:txBody>
        </p:sp>
        <p:sp>
          <p:nvSpPr>
            <p:cNvPr id="11" name="AutoShape 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s-EC"/>
            </a:p>
          </p:txBody>
        </p:sp>
        <p:sp>
          <p:nvSpPr>
            <p:cNvPr id="12" name="AutoShape 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s-EC"/>
            </a:p>
          </p:txBody>
        </p:sp>
      </p:grpSp>
      <p:pic>
        <p:nvPicPr>
          <p:cNvPr id="1030" name="Picture 6"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262" y="4509120"/>
            <a:ext cx="836805" cy="137294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Program Files (x86)\Microsoft Office\MEDIA\CAGCAT10\j023531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9650" y="764704"/>
            <a:ext cx="1431837" cy="146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782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856984" cy="720080"/>
          </a:xfrm>
        </p:spPr>
        <p:txBody>
          <a:bodyPr/>
          <a:lstStyle/>
          <a:p>
            <a:pPr marL="514350" indent="-514350"/>
            <a:r>
              <a:rPr lang="es-EC" dirty="0" smtClean="0"/>
              <a:t>2. Fundamentos </a:t>
            </a:r>
            <a:r>
              <a:rPr lang="es-EC" dirty="0"/>
              <a:t>de Neumática y Redes de Aire Comprimido</a:t>
            </a:r>
          </a:p>
        </p:txBody>
      </p:sp>
      <p:sp>
        <p:nvSpPr>
          <p:cNvPr id="4" name="3 Marcador de fecha"/>
          <p:cNvSpPr>
            <a:spLocks noGrp="1"/>
          </p:cNvSpPr>
          <p:nvPr>
            <p:ph type="dt" sz="half" idx="10"/>
          </p:nvPr>
        </p:nvSpPr>
        <p:spPr/>
        <p:txBody>
          <a:bodyPr/>
          <a:lstStyle/>
          <a:p>
            <a:fld id="{95D26513-5BC1-4108-B94C-B47CC070F61B}"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6</a:t>
            </a:fld>
            <a:endParaRPr lang="es-EC" dirty="0"/>
          </a:p>
        </p:txBody>
      </p:sp>
      <p:sp>
        <p:nvSpPr>
          <p:cNvPr id="3" name="2 CuadroTexto"/>
          <p:cNvSpPr txBox="1"/>
          <p:nvPr/>
        </p:nvSpPr>
        <p:spPr>
          <a:xfrm>
            <a:off x="1907704" y="1271835"/>
            <a:ext cx="4464496" cy="461665"/>
          </a:xfrm>
          <a:prstGeom prst="rect">
            <a:avLst/>
          </a:prstGeom>
          <a:noFill/>
        </p:spPr>
        <p:txBody>
          <a:bodyPr wrap="square" rtlCol="0">
            <a:spAutoFit/>
          </a:bodyPr>
          <a:lstStyle/>
          <a:p>
            <a:r>
              <a:rPr lang="es-EC" sz="2400" b="1" i="1" dirty="0" smtClean="0">
                <a:latin typeface="Stylus BT" pitchFamily="34" charset="0"/>
              </a:rPr>
              <a:t>PNEUMOS   </a:t>
            </a:r>
            <a:r>
              <a:rPr lang="es-EC" sz="2400" dirty="0" smtClean="0"/>
              <a:t>= Respiración, soplo</a:t>
            </a:r>
            <a:endParaRPr lang="es-EC" sz="2400" dirty="0"/>
          </a:p>
        </p:txBody>
      </p:sp>
      <p:sp>
        <p:nvSpPr>
          <p:cNvPr id="7" name="6 CuadroTexto"/>
          <p:cNvSpPr txBox="1"/>
          <p:nvPr/>
        </p:nvSpPr>
        <p:spPr>
          <a:xfrm>
            <a:off x="179512" y="2564904"/>
            <a:ext cx="2160240" cy="461665"/>
          </a:xfrm>
          <a:prstGeom prst="rect">
            <a:avLst/>
          </a:prstGeom>
          <a:noFill/>
        </p:spPr>
        <p:txBody>
          <a:bodyPr wrap="square" rtlCol="0">
            <a:spAutoFit/>
          </a:bodyPr>
          <a:lstStyle/>
          <a:p>
            <a:r>
              <a:rPr lang="es-EC" sz="2400" dirty="0" smtClean="0"/>
              <a:t>Mano de obra                                   </a:t>
            </a:r>
            <a:endParaRPr lang="es-EC" sz="2400" dirty="0"/>
          </a:p>
        </p:txBody>
      </p:sp>
      <p:sp>
        <p:nvSpPr>
          <p:cNvPr id="9" name="8 CuadroTexto"/>
          <p:cNvSpPr txBox="1"/>
          <p:nvPr/>
        </p:nvSpPr>
        <p:spPr>
          <a:xfrm>
            <a:off x="5076056" y="2524984"/>
            <a:ext cx="2160240" cy="461665"/>
          </a:xfrm>
          <a:prstGeom prst="rect">
            <a:avLst/>
          </a:prstGeom>
          <a:noFill/>
        </p:spPr>
        <p:txBody>
          <a:bodyPr wrap="square" rtlCol="0">
            <a:spAutoFit/>
          </a:bodyPr>
          <a:lstStyle/>
          <a:p>
            <a:r>
              <a:rPr lang="es-EC" sz="2400" dirty="0" smtClean="0"/>
              <a:t>Automatización</a:t>
            </a:r>
            <a:endParaRPr lang="es-EC" sz="2400" dirty="0"/>
          </a:p>
        </p:txBody>
      </p:sp>
      <p:sp>
        <p:nvSpPr>
          <p:cNvPr id="8" name="7 Flecha derecha"/>
          <p:cNvSpPr/>
          <p:nvPr/>
        </p:nvSpPr>
        <p:spPr>
          <a:xfrm>
            <a:off x="2339752" y="2407096"/>
            <a:ext cx="2592288" cy="777279"/>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10" name="9 CuadroTexto"/>
          <p:cNvSpPr txBox="1"/>
          <p:nvPr/>
        </p:nvSpPr>
        <p:spPr>
          <a:xfrm>
            <a:off x="2555776" y="2611069"/>
            <a:ext cx="2160240" cy="369332"/>
          </a:xfrm>
          <a:prstGeom prst="rect">
            <a:avLst/>
          </a:prstGeom>
          <a:noFill/>
        </p:spPr>
        <p:txBody>
          <a:bodyPr wrap="square" rtlCol="0">
            <a:spAutoFit/>
          </a:bodyPr>
          <a:lstStyle/>
          <a:p>
            <a:r>
              <a:rPr lang="es-EC" dirty="0" smtClean="0"/>
              <a:t>2da Guerra Mundial</a:t>
            </a:r>
            <a:endParaRPr lang="es-EC" dirty="0"/>
          </a:p>
        </p:txBody>
      </p:sp>
      <p:cxnSp>
        <p:nvCxnSpPr>
          <p:cNvPr id="12" name="11 Conector recto"/>
          <p:cNvCxnSpPr/>
          <p:nvPr/>
        </p:nvCxnSpPr>
        <p:spPr>
          <a:xfrm>
            <a:off x="6588224" y="3026569"/>
            <a:ext cx="0" cy="2130623"/>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119946" y="3743880"/>
            <a:ext cx="3782254" cy="369332"/>
          </a:xfrm>
          <a:prstGeom prst="rect">
            <a:avLst/>
          </a:prstGeom>
          <a:noFill/>
        </p:spPr>
        <p:txBody>
          <a:bodyPr wrap="none" rtlCol="0">
            <a:spAutoFit/>
          </a:bodyPr>
          <a:lstStyle/>
          <a:p>
            <a:r>
              <a:rPr lang="es-EC" dirty="0" smtClean="0"/>
              <a:t>Control  y estandarización de procesos</a:t>
            </a:r>
            <a:endParaRPr lang="es-EC" dirty="0"/>
          </a:p>
        </p:txBody>
      </p:sp>
      <p:sp>
        <p:nvSpPr>
          <p:cNvPr id="15" name="14 CuadroTexto"/>
          <p:cNvSpPr txBox="1"/>
          <p:nvPr/>
        </p:nvSpPr>
        <p:spPr>
          <a:xfrm>
            <a:off x="1119946" y="4261128"/>
            <a:ext cx="4549707" cy="369332"/>
          </a:xfrm>
          <a:prstGeom prst="rect">
            <a:avLst/>
          </a:prstGeom>
          <a:noFill/>
        </p:spPr>
        <p:txBody>
          <a:bodyPr wrap="none" rtlCol="0">
            <a:spAutoFit/>
          </a:bodyPr>
          <a:lstStyle/>
          <a:p>
            <a:r>
              <a:rPr lang="es-EC" dirty="0" smtClean="0"/>
              <a:t>Reducción de costos de mano de obra directos</a:t>
            </a:r>
            <a:endParaRPr lang="es-EC" dirty="0"/>
          </a:p>
        </p:txBody>
      </p:sp>
      <p:sp>
        <p:nvSpPr>
          <p:cNvPr id="16" name="15 CuadroTexto"/>
          <p:cNvSpPr txBox="1"/>
          <p:nvPr/>
        </p:nvSpPr>
        <p:spPr>
          <a:xfrm>
            <a:off x="1119946" y="4853940"/>
            <a:ext cx="4106509" cy="369332"/>
          </a:xfrm>
          <a:prstGeom prst="rect">
            <a:avLst/>
          </a:prstGeom>
          <a:noFill/>
        </p:spPr>
        <p:txBody>
          <a:bodyPr wrap="none" rtlCol="0">
            <a:spAutoFit/>
          </a:bodyPr>
          <a:lstStyle/>
          <a:p>
            <a:r>
              <a:rPr lang="es-EC" dirty="0" smtClean="0"/>
              <a:t>Mejora en calidad de producto terminado</a:t>
            </a:r>
            <a:endParaRPr lang="es-EC" dirty="0"/>
          </a:p>
        </p:txBody>
      </p:sp>
      <p:cxnSp>
        <p:nvCxnSpPr>
          <p:cNvPr id="17" name="16 Conector recto de flecha"/>
          <p:cNvCxnSpPr/>
          <p:nvPr/>
        </p:nvCxnSpPr>
        <p:spPr>
          <a:xfrm flipH="1">
            <a:off x="5508104" y="515719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5796136" y="444579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a:off x="4932040" y="3928546"/>
            <a:ext cx="16561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2" name="21 Diagrama"/>
          <p:cNvGraphicFramePr/>
          <p:nvPr>
            <p:extLst>
              <p:ext uri="{D42A27DB-BD31-4B8C-83A1-F6EECF244321}">
                <p14:modId xmlns:p14="http://schemas.microsoft.com/office/powerpoint/2010/main" val="1906752493"/>
              </p:ext>
            </p:extLst>
          </p:nvPr>
        </p:nvGraphicFramePr>
        <p:xfrm>
          <a:off x="7380312" y="773644"/>
          <a:ext cx="1631504" cy="4821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22 Abrir llave"/>
          <p:cNvSpPr/>
          <p:nvPr/>
        </p:nvSpPr>
        <p:spPr>
          <a:xfrm>
            <a:off x="7236296" y="836712"/>
            <a:ext cx="288032" cy="4536504"/>
          </a:xfrm>
          <a:prstGeom prst="leftBrace">
            <a:avLst>
              <a:gd name="adj1" fmla="val 8333"/>
              <a:gd name="adj2" fmla="val 42721"/>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415756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200" dirty="0" smtClean="0"/>
              <a:t>Características generales</a:t>
            </a:r>
            <a:endParaRPr lang="es-EC" sz="3200" dirty="0"/>
          </a:p>
        </p:txBody>
      </p:sp>
      <p:sp>
        <p:nvSpPr>
          <p:cNvPr id="4" name="3 Marcador de fecha"/>
          <p:cNvSpPr>
            <a:spLocks noGrp="1"/>
          </p:cNvSpPr>
          <p:nvPr>
            <p:ph type="dt" sz="half" idx="10"/>
          </p:nvPr>
        </p:nvSpPr>
        <p:spPr/>
        <p:txBody>
          <a:bodyPr/>
          <a:lstStyle/>
          <a:p>
            <a:fld id="{66A768E5-9CED-4BF6-ABB7-F9AF61DAF72D}"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7</a:t>
            </a:fld>
            <a:endParaRPr lang="es-EC" dirty="0"/>
          </a:p>
        </p:txBody>
      </p:sp>
      <p:graphicFrame>
        <p:nvGraphicFramePr>
          <p:cNvPr id="7" name="6 Diagrama"/>
          <p:cNvGraphicFramePr/>
          <p:nvPr>
            <p:extLst>
              <p:ext uri="{D42A27DB-BD31-4B8C-83A1-F6EECF244321}">
                <p14:modId xmlns:p14="http://schemas.microsoft.com/office/powerpoint/2010/main" val="905078611"/>
              </p:ext>
            </p:extLst>
          </p:nvPr>
        </p:nvGraphicFramePr>
        <p:xfrm>
          <a:off x="2267744" y="908720"/>
          <a:ext cx="792088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3.bp.blogspot.com/-2NSc3D9oiBk/UJsSdnvS2AI/AAAAAAAAAWE/eaf9kutIJz8/s1600/oxigeno-aire+(1).gif"/>
          <p:cNvPicPr>
            <a:picLocks noChangeAspect="1" noChangeArrowheads="1"/>
          </p:cNvPicPr>
          <p:nvPr/>
        </p:nvPicPr>
        <p:blipFill rotWithShape="1">
          <a:blip r:embed="rId8">
            <a:extLst>
              <a:ext uri="{28A0092B-C50C-407E-A947-70E740481C1C}">
                <a14:useLocalDpi xmlns:a14="http://schemas.microsoft.com/office/drawing/2010/main" val="0"/>
              </a:ext>
            </a:extLst>
          </a:blip>
          <a:srcRect r="43426"/>
          <a:stretch/>
        </p:blipFill>
        <p:spPr bwMode="auto">
          <a:xfrm>
            <a:off x="240120" y="878880"/>
            <a:ext cx="3048273" cy="2993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2NSc3D9oiBk/UJsSdnvS2AI/AAAAAAAAAWE/eaf9kutIJz8/s1600/oxigeno-aire+(1).gif"/>
          <p:cNvPicPr>
            <a:picLocks noChangeAspect="1" noChangeArrowheads="1"/>
          </p:cNvPicPr>
          <p:nvPr/>
        </p:nvPicPr>
        <p:blipFill rotWithShape="1">
          <a:blip r:embed="rId8">
            <a:extLst>
              <a:ext uri="{28A0092B-C50C-407E-A947-70E740481C1C}">
                <a14:useLocalDpi xmlns:a14="http://schemas.microsoft.com/office/drawing/2010/main" val="0"/>
              </a:ext>
            </a:extLst>
          </a:blip>
          <a:srcRect l="56368" t="23843" b="8178"/>
          <a:stretch/>
        </p:blipFill>
        <p:spPr bwMode="auto">
          <a:xfrm>
            <a:off x="377476" y="3911600"/>
            <a:ext cx="2538339"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Variables termodinámicas o de estado</a:t>
            </a:r>
            <a:endParaRPr lang="es-EC" dirty="0"/>
          </a:p>
        </p:txBody>
      </p:sp>
      <p:sp>
        <p:nvSpPr>
          <p:cNvPr id="4" name="3 Marcador de fecha"/>
          <p:cNvSpPr>
            <a:spLocks noGrp="1"/>
          </p:cNvSpPr>
          <p:nvPr>
            <p:ph type="dt" sz="half" idx="10"/>
          </p:nvPr>
        </p:nvSpPr>
        <p:spPr/>
        <p:txBody>
          <a:bodyPr/>
          <a:lstStyle/>
          <a:p>
            <a:fld id="{DA31E5FF-4535-44B9-98F6-6C56785AC400}" type="datetime1">
              <a:rPr lang="es-EC" smtClean="0"/>
              <a:t>12/03/2013</a:t>
            </a:fld>
            <a:endParaRPr lang="es-EC" dirty="0"/>
          </a:p>
        </p:txBody>
      </p:sp>
      <p:sp>
        <p:nvSpPr>
          <p:cNvPr id="5" name="4 Marcador de pie de página"/>
          <p:cNvSpPr>
            <a:spLocks noGrp="1"/>
          </p:cNvSpPr>
          <p:nvPr>
            <p:ph type="ftr" sz="quarter" idx="11"/>
          </p:nvPr>
        </p:nvSpPr>
        <p:spPr/>
        <p:txBody>
          <a:bodyPr/>
          <a:lstStyle/>
          <a:p>
            <a:r>
              <a:rPr lang="es-EC" smtClean="0"/>
              <a:t>Pamela V. Ubidia Vásquez</a:t>
            </a:r>
            <a:endParaRPr lang="es-EC" dirty="0"/>
          </a:p>
        </p:txBody>
      </p:sp>
      <p:sp>
        <p:nvSpPr>
          <p:cNvPr id="6" name="5 Marcador de número de diapositiva"/>
          <p:cNvSpPr>
            <a:spLocks noGrp="1"/>
          </p:cNvSpPr>
          <p:nvPr>
            <p:ph type="sldNum" sz="quarter" idx="12"/>
          </p:nvPr>
        </p:nvSpPr>
        <p:spPr/>
        <p:txBody>
          <a:bodyPr/>
          <a:lstStyle/>
          <a:p>
            <a:fld id="{005CADD3-4FEE-4ADF-BCB0-76A03E694CD8}" type="slidenum">
              <a:rPr lang="es-EC" smtClean="0"/>
              <a:t>8</a:t>
            </a:fld>
            <a:endParaRPr lang="es-EC" dirty="0"/>
          </a:p>
        </p:txBody>
      </p:sp>
      <p:pic>
        <p:nvPicPr>
          <p:cNvPr id="21" name="20 Imagen"/>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7520"/>
          <a:stretch/>
        </p:blipFill>
        <p:spPr bwMode="auto">
          <a:xfrm>
            <a:off x="4013199" y="836712"/>
            <a:ext cx="4861273" cy="3240360"/>
          </a:xfrm>
          <a:prstGeom prst="rect">
            <a:avLst/>
          </a:prstGeom>
          <a:noFill/>
          <a:ln w="9525">
            <a:solidFill>
              <a:schemeClr val="tx1"/>
            </a:solidFill>
          </a:ln>
        </p:spPr>
      </p:pic>
      <p:sp>
        <p:nvSpPr>
          <p:cNvPr id="7" name="6 Rectángulo"/>
          <p:cNvSpPr/>
          <p:nvPr/>
        </p:nvSpPr>
        <p:spPr>
          <a:xfrm flipH="1">
            <a:off x="5508104" y="839664"/>
            <a:ext cx="2935932" cy="923330"/>
          </a:xfrm>
          <a:prstGeom prst="rect">
            <a:avLst/>
          </a:prstGeom>
        </p:spPr>
        <p:txBody>
          <a:bodyPr wrap="square">
            <a:spAutoFit/>
          </a:bodyPr>
          <a:lstStyle/>
          <a:p>
            <a:pPr lvl="0" algn="ctr"/>
            <a:r>
              <a:rPr lang="es-ES" sz="5400" b="1" dirty="0" smtClean="0">
                <a:ln w="18000">
                  <a:solidFill>
                    <a:schemeClr val="accent3">
                      <a:lumMod val="50000"/>
                    </a:schemeClr>
                  </a:solidFill>
                  <a:prstDash val="solid"/>
                  <a:miter lim="800000"/>
                </a:ln>
                <a:noFill/>
                <a:effectLst>
                  <a:outerShdw blurRad="25500" dist="23000" dir="7020000" algn="tl">
                    <a:srgbClr val="000000">
                      <a:alpha val="50000"/>
                    </a:srgbClr>
                  </a:outerShdw>
                </a:effectLst>
              </a:rPr>
              <a:t>Presión</a:t>
            </a:r>
            <a:endParaRPr lang="es-ES" sz="5400" b="1" dirty="0">
              <a:ln w="18000">
                <a:solidFill>
                  <a:schemeClr val="accent3">
                    <a:lumMod val="50000"/>
                  </a:schemeClr>
                </a:solidFill>
                <a:prstDash val="solid"/>
                <a:miter lim="800000"/>
              </a:ln>
              <a:noFill/>
              <a:effectLst>
                <a:outerShdw blurRad="25500" dist="23000" dir="7020000" algn="tl">
                  <a:srgbClr val="000000">
                    <a:alpha val="50000"/>
                  </a:srgbClr>
                </a:outerShdw>
              </a:effectLst>
            </a:endParaRPr>
          </a:p>
        </p:txBody>
      </p:sp>
      <p:sp>
        <p:nvSpPr>
          <p:cNvPr id="38" name="37 Rectángulo"/>
          <p:cNvSpPr/>
          <p:nvPr/>
        </p:nvSpPr>
        <p:spPr>
          <a:xfrm flipH="1">
            <a:off x="331744" y="5168276"/>
            <a:ext cx="2935932" cy="923330"/>
          </a:xfrm>
          <a:prstGeom prst="rect">
            <a:avLst/>
          </a:prstGeom>
        </p:spPr>
        <p:txBody>
          <a:bodyPr wrap="square">
            <a:spAutoFit/>
          </a:bodyPr>
          <a:lstStyle/>
          <a:p>
            <a:pPr lvl="0" algn="ctr"/>
            <a:r>
              <a:rPr lang="es-ES" sz="5400" b="1" dirty="0" smtClean="0">
                <a:ln w="18000">
                  <a:solidFill>
                    <a:schemeClr val="accent6">
                      <a:lumMod val="75000"/>
                    </a:schemeClr>
                  </a:solidFill>
                  <a:prstDash val="solid"/>
                  <a:miter lim="800000"/>
                </a:ln>
                <a:noFill/>
                <a:effectLst>
                  <a:outerShdw blurRad="25500" dist="23000" dir="7020000" algn="tl">
                    <a:srgbClr val="000000">
                      <a:alpha val="50000"/>
                    </a:srgbClr>
                  </a:outerShdw>
                </a:effectLst>
              </a:rPr>
              <a:t>Volumen</a:t>
            </a:r>
            <a:endParaRPr lang="es-ES" sz="5400" b="1" dirty="0">
              <a:ln w="18000">
                <a:solidFill>
                  <a:schemeClr val="accent6">
                    <a:lumMod val="75000"/>
                  </a:schemeClr>
                </a:solidFill>
                <a:prstDash val="solid"/>
                <a:miter lim="800000"/>
              </a:ln>
              <a:noFill/>
              <a:effectLst>
                <a:outerShdw blurRad="25500" dist="23000" dir="7020000" algn="tl">
                  <a:srgbClr val="000000">
                    <a:alpha val="50000"/>
                  </a:srgbClr>
                </a:outerShdw>
              </a:effectLst>
            </a:endParaRPr>
          </a:p>
        </p:txBody>
      </p:sp>
      <p:sp>
        <p:nvSpPr>
          <p:cNvPr id="39" name="38 Rectángulo"/>
          <p:cNvSpPr/>
          <p:nvPr/>
        </p:nvSpPr>
        <p:spPr>
          <a:xfrm flipH="1">
            <a:off x="57181" y="4246027"/>
            <a:ext cx="3888432" cy="923330"/>
          </a:xfrm>
          <a:prstGeom prst="rect">
            <a:avLst/>
          </a:prstGeom>
        </p:spPr>
        <p:txBody>
          <a:bodyPr wrap="square">
            <a:spAutoFit/>
          </a:bodyPr>
          <a:lstStyle/>
          <a:p>
            <a:pPr lvl="0" algn="ctr"/>
            <a:r>
              <a:rPr lang="es-ES" sz="5400" b="1" dirty="0" smtClean="0">
                <a:ln w="18000">
                  <a:solidFill>
                    <a:schemeClr val="accent4">
                      <a:lumMod val="75000"/>
                    </a:schemeClr>
                  </a:solidFill>
                  <a:prstDash val="solid"/>
                  <a:miter lim="800000"/>
                </a:ln>
                <a:noFill/>
                <a:effectLst>
                  <a:outerShdw blurRad="25500" dist="23000" dir="7020000" algn="tl">
                    <a:srgbClr val="000000">
                      <a:alpha val="50000"/>
                    </a:srgbClr>
                  </a:outerShdw>
                </a:effectLst>
              </a:rPr>
              <a:t>Temperatura</a:t>
            </a:r>
            <a:endParaRPr lang="es-ES" sz="5400" b="1" dirty="0">
              <a:ln w="18000">
                <a:solidFill>
                  <a:schemeClr val="accent4">
                    <a:lumMod val="75000"/>
                  </a:schemeClr>
                </a:solidFill>
                <a:prstDash val="solid"/>
                <a:miter lim="800000"/>
              </a:ln>
              <a:noFill/>
              <a:effectLst>
                <a:outerShdw blurRad="25500" dist="23000" dir="7020000" algn="tl">
                  <a:srgbClr val="000000">
                    <a:alpha val="50000"/>
                  </a:srgbClr>
                </a:outerShdw>
              </a:effectLst>
            </a:endParaRPr>
          </a:p>
        </p:txBody>
      </p:sp>
      <p:sp>
        <p:nvSpPr>
          <p:cNvPr id="40" name="39 Rectángulo"/>
          <p:cNvSpPr/>
          <p:nvPr/>
        </p:nvSpPr>
        <p:spPr>
          <a:xfrm flipH="1">
            <a:off x="307036" y="692696"/>
            <a:ext cx="2935932" cy="923330"/>
          </a:xfrm>
          <a:prstGeom prst="rect">
            <a:avLst/>
          </a:prstGeom>
        </p:spPr>
        <p:txBody>
          <a:bodyPr wrap="square">
            <a:spAutoFit/>
          </a:bodyPr>
          <a:lstStyle/>
          <a:p>
            <a:pPr lvl="0" algn="ctr"/>
            <a:r>
              <a:rPr lang="es-ES" sz="5400" b="1" dirty="0" smtClean="0">
                <a:ln w="18000">
                  <a:solidFill>
                    <a:schemeClr val="tx2">
                      <a:lumMod val="60000"/>
                      <a:lumOff val="40000"/>
                    </a:schemeClr>
                  </a:solidFill>
                  <a:prstDash val="solid"/>
                  <a:miter lim="800000"/>
                </a:ln>
                <a:noFill/>
                <a:effectLst>
                  <a:outerShdw blurRad="25500" dist="23000" dir="7020000" algn="tl">
                    <a:srgbClr val="000000">
                      <a:alpha val="50000"/>
                    </a:srgbClr>
                  </a:outerShdw>
                </a:effectLst>
              </a:rPr>
              <a:t>Caudal</a:t>
            </a:r>
            <a:endParaRPr lang="es-ES" sz="5400" b="1" dirty="0">
              <a:ln w="18000">
                <a:solidFill>
                  <a:schemeClr val="tx2">
                    <a:lumMod val="60000"/>
                    <a:lumOff val="40000"/>
                  </a:schemeClr>
                </a:solidFill>
                <a:prstDash val="solid"/>
                <a:miter lim="800000"/>
              </a:ln>
              <a:noFill/>
              <a:effectLst>
                <a:outerShdw blurRad="25500" dist="23000" dir="7020000" algn="tl">
                  <a:srgbClr val="000000">
                    <a:alpha val="50000"/>
                  </a:srgbClr>
                </a:outerShdw>
              </a:effectLst>
            </a:endParaRPr>
          </a:p>
        </p:txBody>
      </p:sp>
      <mc:AlternateContent xmlns:mc="http://schemas.openxmlformats.org/markup-compatibility/2006" xmlns:a14="http://schemas.microsoft.com/office/drawing/2010/main">
        <mc:Choice Requires="a14">
          <p:sp>
            <p:nvSpPr>
              <p:cNvPr id="8" name="7 Rectángulo"/>
              <p:cNvSpPr/>
              <p:nvPr/>
            </p:nvSpPr>
            <p:spPr>
              <a:xfrm>
                <a:off x="644687" y="1410453"/>
                <a:ext cx="1830040"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3200" i="1">
                          <a:latin typeface="Cambria Math"/>
                        </a:rPr>
                        <m:t>𝑄</m:t>
                      </m:r>
                      <m:r>
                        <a:rPr lang="es-EC" sz="3200" i="1">
                          <a:latin typeface="Cambria Math"/>
                        </a:rPr>
                        <m:t>=</m:t>
                      </m:r>
                      <m:r>
                        <a:rPr lang="es-EC" sz="3200" i="1">
                          <a:latin typeface="Cambria Math"/>
                        </a:rPr>
                        <m:t>𝐴𝑣</m:t>
                      </m:r>
                    </m:oMath>
                  </m:oMathPara>
                </a14:m>
                <a:endParaRPr lang="es-EC" sz="3200" dirty="0"/>
              </a:p>
            </p:txBody>
          </p:sp>
        </mc:Choice>
        <mc:Fallback xmlns="">
          <p:sp>
            <p:nvSpPr>
              <p:cNvPr id="8" name="7 Rectángulo"/>
              <p:cNvSpPr>
                <a:spLocks noRot="1" noChangeAspect="1" noMove="1" noResize="1" noEditPoints="1" noAdjustHandles="1" noChangeArrowheads="1" noChangeShapeType="1" noTextEdit="1"/>
              </p:cNvSpPr>
              <p:nvPr/>
            </p:nvSpPr>
            <p:spPr>
              <a:xfrm>
                <a:off x="644687" y="1410453"/>
                <a:ext cx="1830040" cy="584775"/>
              </a:xfrm>
              <a:prstGeom prst="rect">
                <a:avLst/>
              </a:prstGeom>
              <a:blipFill rotWithShape="1">
                <a:blip r:embed="rId5"/>
                <a:stretch>
                  <a:fillRect/>
                </a:stretch>
              </a:blipFill>
            </p:spPr>
            <p:txBody>
              <a:bodyPr/>
              <a:lstStyle/>
              <a:p>
                <a:r>
                  <a:rPr lang="es-EC">
                    <a:noFill/>
                  </a:rPr>
                  <a:t> </a:t>
                </a:r>
              </a:p>
            </p:txBody>
          </p:sp>
        </mc:Fallback>
      </mc:AlternateContent>
      <p:sp>
        <p:nvSpPr>
          <p:cNvPr id="9" name="8 Flecha izquierda y arriba"/>
          <p:cNvSpPr/>
          <p:nvPr/>
        </p:nvSpPr>
        <p:spPr>
          <a:xfrm rot="-8040000">
            <a:off x="1019648" y="2115631"/>
            <a:ext cx="1080120" cy="1048472"/>
          </a:xfrm>
          <a:prstGeom prst="leftUpArrow">
            <a:avLst>
              <a:gd name="adj1" fmla="val 8112"/>
              <a:gd name="adj2" fmla="val 14185"/>
              <a:gd name="adj3" fmla="val 30258"/>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0" name="9 CuadroTexto"/>
          <p:cNvSpPr txBox="1"/>
          <p:nvPr/>
        </p:nvSpPr>
        <p:spPr>
          <a:xfrm>
            <a:off x="108931" y="2926662"/>
            <a:ext cx="1074974" cy="461665"/>
          </a:xfrm>
          <a:prstGeom prst="rect">
            <a:avLst/>
          </a:prstGeom>
          <a:noFill/>
        </p:spPr>
        <p:txBody>
          <a:bodyPr wrap="none" rtlCol="0">
            <a:spAutoFit/>
          </a:bodyPr>
          <a:lstStyle/>
          <a:p>
            <a:r>
              <a:rPr lang="es-EC" sz="2400" dirty="0" smtClean="0"/>
              <a:t>Másico</a:t>
            </a:r>
            <a:endParaRPr lang="es-EC" sz="2400" dirty="0"/>
          </a:p>
        </p:txBody>
      </p:sp>
      <p:sp>
        <p:nvSpPr>
          <p:cNvPr id="41" name="40 CuadroTexto"/>
          <p:cNvSpPr txBox="1"/>
          <p:nvPr/>
        </p:nvSpPr>
        <p:spPr>
          <a:xfrm>
            <a:off x="1559708" y="2926661"/>
            <a:ext cx="1707968" cy="461665"/>
          </a:xfrm>
          <a:prstGeom prst="rect">
            <a:avLst/>
          </a:prstGeom>
          <a:noFill/>
        </p:spPr>
        <p:txBody>
          <a:bodyPr wrap="none" rtlCol="0">
            <a:spAutoFit/>
          </a:bodyPr>
          <a:lstStyle/>
          <a:p>
            <a:r>
              <a:rPr lang="es-EC" sz="2400" u="sng" dirty="0" smtClean="0"/>
              <a:t>Volumétrico</a:t>
            </a:r>
            <a:endParaRPr lang="es-EC" sz="2400" u="sng" dirty="0"/>
          </a:p>
        </p:txBody>
      </p:sp>
      <p:sp>
        <p:nvSpPr>
          <p:cNvPr id="12" name="11 Abrir llave"/>
          <p:cNvSpPr/>
          <p:nvPr/>
        </p:nvSpPr>
        <p:spPr>
          <a:xfrm rot="16200000">
            <a:off x="1330428" y="2856464"/>
            <a:ext cx="376436"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2" name="41 CuadroTexto"/>
          <p:cNvSpPr txBox="1"/>
          <p:nvPr/>
        </p:nvSpPr>
        <p:spPr>
          <a:xfrm>
            <a:off x="883881" y="3764761"/>
            <a:ext cx="1157689" cy="400110"/>
          </a:xfrm>
          <a:prstGeom prst="rect">
            <a:avLst/>
          </a:prstGeom>
          <a:noFill/>
        </p:spPr>
        <p:txBody>
          <a:bodyPr wrap="none" rtlCol="0">
            <a:spAutoFit/>
          </a:bodyPr>
          <a:lstStyle/>
          <a:p>
            <a:r>
              <a:rPr lang="es-EC" sz="2000" i="1" dirty="0" smtClean="0"/>
              <a:t>Densidad</a:t>
            </a:r>
            <a:endParaRPr lang="es-EC" sz="2000" i="1" dirty="0"/>
          </a:p>
        </p:txBody>
      </p:sp>
      <mc:AlternateContent xmlns:mc="http://schemas.openxmlformats.org/markup-compatibility/2006" xmlns:a14="http://schemas.microsoft.com/office/drawing/2010/main">
        <mc:Choice Requires="a14">
          <p:sp>
            <p:nvSpPr>
              <p:cNvPr id="13" name="12 Rectángulo"/>
              <p:cNvSpPr/>
              <p:nvPr/>
            </p:nvSpPr>
            <p:spPr>
              <a:xfrm>
                <a:off x="4607631" y="4296076"/>
                <a:ext cx="3672408" cy="707886"/>
              </a:xfrm>
              <a:prstGeom prst="rect">
                <a:avLst/>
              </a:prstGeom>
              <a:solidFill>
                <a:srgbClr val="F6E7E6"/>
              </a:solidFill>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4000" b="1" i="1" smtClean="0">
                          <a:solidFill>
                            <a:schemeClr val="accent2">
                              <a:lumMod val="75000"/>
                            </a:schemeClr>
                          </a:solidFill>
                          <a:latin typeface="Cambria Math"/>
                        </a:rPr>
                        <m:t>𝑷𝑽</m:t>
                      </m:r>
                      <m:r>
                        <a:rPr lang="es-EC" sz="4000" b="1" i="1" smtClean="0">
                          <a:solidFill>
                            <a:schemeClr val="accent2">
                              <a:lumMod val="75000"/>
                            </a:schemeClr>
                          </a:solidFill>
                          <a:latin typeface="Cambria Math"/>
                        </a:rPr>
                        <m:t>=</m:t>
                      </m:r>
                      <m:r>
                        <a:rPr lang="es-EC" sz="4000" b="1" i="1" smtClean="0">
                          <a:solidFill>
                            <a:schemeClr val="accent2">
                              <a:lumMod val="75000"/>
                            </a:schemeClr>
                          </a:solidFill>
                          <a:latin typeface="Cambria Math"/>
                        </a:rPr>
                        <m:t>𝒏𝑹𝒖𝑻</m:t>
                      </m:r>
                    </m:oMath>
                  </m:oMathPara>
                </a14:m>
                <a:endParaRPr lang="es-EC" sz="4000" b="1" dirty="0">
                  <a:solidFill>
                    <a:schemeClr val="accent2">
                      <a:lumMod val="75000"/>
                    </a:schemeClr>
                  </a:solidFill>
                </a:endParaRPr>
              </a:p>
            </p:txBody>
          </p:sp>
        </mc:Choice>
        <mc:Fallback xmlns="">
          <p:sp>
            <p:nvSpPr>
              <p:cNvPr id="13" name="12 Rectángulo"/>
              <p:cNvSpPr>
                <a:spLocks noRot="1" noChangeAspect="1" noMove="1" noResize="1" noEditPoints="1" noAdjustHandles="1" noChangeArrowheads="1" noChangeShapeType="1" noTextEdit="1"/>
              </p:cNvSpPr>
              <p:nvPr/>
            </p:nvSpPr>
            <p:spPr>
              <a:xfrm>
                <a:off x="4607631" y="4296076"/>
                <a:ext cx="3672408" cy="707886"/>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3491880" y="5206666"/>
                <a:ext cx="6099137" cy="571760"/>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r>
                        <a:rPr lang="es-EC" sz="1400" i="1">
                          <a:latin typeface="Cambria Math"/>
                        </a:rPr>
                        <m:t>𝑅𝑢</m:t>
                      </m:r>
                      <m:r>
                        <a:rPr lang="es-EC" sz="1400" i="1">
                          <a:latin typeface="Cambria Math"/>
                        </a:rPr>
                        <m:t>=0,08205746</m:t>
                      </m:r>
                      <m:d>
                        <m:dPr>
                          <m:begChr m:val="["/>
                          <m:endChr m:val="]"/>
                          <m:ctrlPr>
                            <a:rPr lang="es-EC" sz="1400" i="1">
                              <a:latin typeface="Cambria Math"/>
                            </a:rPr>
                          </m:ctrlPr>
                        </m:dPr>
                        <m:e>
                          <m:f>
                            <m:fPr>
                              <m:ctrlPr>
                                <a:rPr lang="es-EC" sz="1400" i="1">
                                  <a:latin typeface="Cambria Math"/>
                                </a:rPr>
                              </m:ctrlPr>
                            </m:fPr>
                            <m:num>
                              <m:r>
                                <a:rPr lang="es-EC" sz="1400" i="1">
                                  <a:latin typeface="Cambria Math"/>
                                </a:rPr>
                                <m:t>𝑎𝑡𝑚</m:t>
                              </m:r>
                              <m:r>
                                <a:rPr lang="es-EC" sz="1400" i="1">
                                  <a:latin typeface="Cambria Math"/>
                                </a:rPr>
                                <m:t> . </m:t>
                              </m:r>
                              <m:r>
                                <a:rPr lang="es-EC" sz="1400" i="1">
                                  <a:latin typeface="Cambria Math"/>
                                </a:rPr>
                                <m:t>𝐿</m:t>
                              </m:r>
                            </m:num>
                            <m:den>
                              <m:r>
                                <a:rPr lang="es-EC" sz="1400" i="1">
                                  <a:latin typeface="Cambria Math"/>
                                </a:rPr>
                                <m:t>𝑚𝑜𝑙</m:t>
                              </m:r>
                              <m:r>
                                <a:rPr lang="es-EC" sz="1400" i="1">
                                  <a:latin typeface="Cambria Math"/>
                                </a:rPr>
                                <m:t> . </m:t>
                              </m:r>
                              <m:r>
                                <a:rPr lang="es-EC" sz="1400" i="1">
                                  <a:latin typeface="Cambria Math"/>
                                </a:rPr>
                                <m:t>𝐾</m:t>
                              </m:r>
                            </m:den>
                          </m:f>
                        </m:e>
                      </m:d>
                      <m:r>
                        <a:rPr lang="es-EC" sz="1400" i="1">
                          <a:latin typeface="Cambria Math"/>
                        </a:rPr>
                        <m:t>=1,987207</m:t>
                      </m:r>
                      <m:d>
                        <m:dPr>
                          <m:begChr m:val="["/>
                          <m:endChr m:val="]"/>
                          <m:ctrlPr>
                            <a:rPr lang="es-EC" sz="1400" i="1">
                              <a:latin typeface="Cambria Math"/>
                            </a:rPr>
                          </m:ctrlPr>
                        </m:dPr>
                        <m:e>
                          <m:f>
                            <m:fPr>
                              <m:ctrlPr>
                                <a:rPr lang="es-EC" sz="1400" i="1">
                                  <a:latin typeface="Cambria Math"/>
                                </a:rPr>
                              </m:ctrlPr>
                            </m:fPr>
                            <m:num>
                              <m:r>
                                <a:rPr lang="es-EC" sz="1400" i="1">
                                  <a:latin typeface="Cambria Math"/>
                                </a:rPr>
                                <m:t>𝑐𝑎𝑙</m:t>
                              </m:r>
                            </m:num>
                            <m:den>
                              <m:r>
                                <a:rPr lang="es-EC" sz="1400" i="1">
                                  <a:latin typeface="Cambria Math"/>
                                </a:rPr>
                                <m:t>𝑚𝑜𝑙</m:t>
                              </m:r>
                              <m:r>
                                <a:rPr lang="es-EC" sz="1400" i="1">
                                  <a:latin typeface="Cambria Math"/>
                                </a:rPr>
                                <m:t> . </m:t>
                              </m:r>
                              <m:r>
                                <a:rPr lang="es-EC" sz="1400" i="1">
                                  <a:latin typeface="Cambria Math"/>
                                </a:rPr>
                                <m:t>𝐾</m:t>
                              </m:r>
                            </m:den>
                          </m:f>
                        </m:e>
                      </m:d>
                      <m:r>
                        <a:rPr lang="es-EC" sz="1400" i="1">
                          <a:latin typeface="Cambria Math"/>
                        </a:rPr>
                        <m:t>=8,314472</m:t>
                      </m:r>
                      <m:d>
                        <m:dPr>
                          <m:begChr m:val="["/>
                          <m:endChr m:val="]"/>
                          <m:ctrlPr>
                            <a:rPr lang="es-EC" sz="1400" i="1">
                              <a:latin typeface="Cambria Math"/>
                            </a:rPr>
                          </m:ctrlPr>
                        </m:dPr>
                        <m:e>
                          <m:f>
                            <m:fPr>
                              <m:ctrlPr>
                                <a:rPr lang="es-EC" sz="1400" i="1">
                                  <a:latin typeface="Cambria Math"/>
                                </a:rPr>
                              </m:ctrlPr>
                            </m:fPr>
                            <m:num>
                              <m:r>
                                <a:rPr lang="es-EC" sz="1400" i="1">
                                  <a:latin typeface="Cambria Math"/>
                                </a:rPr>
                                <m:t>𝐽</m:t>
                              </m:r>
                            </m:num>
                            <m:den>
                              <m:r>
                                <a:rPr lang="es-EC" sz="1400" i="1">
                                  <a:latin typeface="Cambria Math"/>
                                </a:rPr>
                                <m:t>𝑚𝑜𝑙</m:t>
                              </m:r>
                              <m:r>
                                <a:rPr lang="es-EC" sz="1400" i="1">
                                  <a:latin typeface="Cambria Math"/>
                                </a:rPr>
                                <m:t> . </m:t>
                              </m:r>
                              <m:r>
                                <a:rPr lang="es-EC" sz="1400" i="1">
                                  <a:latin typeface="Cambria Math"/>
                                </a:rPr>
                                <m:t>𝐾</m:t>
                              </m:r>
                            </m:den>
                          </m:f>
                        </m:e>
                      </m:d>
                    </m:oMath>
                  </m:oMathPara>
                </a14:m>
                <a:endParaRPr lang="es-EC" sz="1400" dirty="0"/>
              </a:p>
            </p:txBody>
          </p:sp>
        </mc:Choice>
        <mc:Fallback xmlns="">
          <p:sp>
            <p:nvSpPr>
              <p:cNvPr id="14" name="13 Rectángulo"/>
              <p:cNvSpPr>
                <a:spLocks noRot="1" noChangeAspect="1" noMove="1" noResize="1" noEditPoints="1" noAdjustHandles="1" noChangeArrowheads="1" noChangeShapeType="1" noTextEdit="1"/>
              </p:cNvSpPr>
              <p:nvPr/>
            </p:nvSpPr>
            <p:spPr>
              <a:xfrm>
                <a:off x="3491880" y="5206666"/>
                <a:ext cx="6099137" cy="571760"/>
              </a:xfrm>
              <a:prstGeom prst="rect">
                <a:avLst/>
              </a:prstGeom>
              <a:blipFill rotWithShape="1">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80120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Humedad</a:t>
            </a:r>
            <a:endParaRPr lang="es-EC" dirty="0"/>
          </a:p>
        </p:txBody>
      </p:sp>
      <p:sp>
        <p:nvSpPr>
          <p:cNvPr id="4" name="3 Marcador de fecha"/>
          <p:cNvSpPr>
            <a:spLocks noGrp="1"/>
          </p:cNvSpPr>
          <p:nvPr>
            <p:ph type="dt" sz="half" idx="10"/>
          </p:nvPr>
        </p:nvSpPr>
        <p:spPr/>
        <p:txBody>
          <a:bodyPr/>
          <a:lstStyle/>
          <a:p>
            <a:fld id="{9A41880C-247A-4F13-AE76-5F4C6B1789EA}" type="datetime1">
              <a:rPr lang="es-EC" smtClean="0"/>
              <a:t>12/03/2013</a:t>
            </a:fld>
            <a:endParaRPr lang="es-EC"/>
          </a:p>
        </p:txBody>
      </p:sp>
      <p:sp>
        <p:nvSpPr>
          <p:cNvPr id="5" name="4 Marcador de pie de página"/>
          <p:cNvSpPr>
            <a:spLocks noGrp="1"/>
          </p:cNvSpPr>
          <p:nvPr>
            <p:ph type="ftr" sz="quarter" idx="11"/>
          </p:nvPr>
        </p:nvSpPr>
        <p:spPr/>
        <p:txBody>
          <a:bodyPr/>
          <a:lstStyle/>
          <a:p>
            <a:r>
              <a:rPr lang="es-EC" smtClean="0"/>
              <a:t>Pamela V. Ubidia Vásquez</a:t>
            </a:r>
            <a:endParaRPr lang="es-EC"/>
          </a:p>
        </p:txBody>
      </p:sp>
      <p:sp>
        <p:nvSpPr>
          <p:cNvPr id="6" name="5 Marcador de número de diapositiva"/>
          <p:cNvSpPr>
            <a:spLocks noGrp="1"/>
          </p:cNvSpPr>
          <p:nvPr>
            <p:ph type="sldNum" sz="quarter" idx="12"/>
          </p:nvPr>
        </p:nvSpPr>
        <p:spPr/>
        <p:txBody>
          <a:bodyPr/>
          <a:lstStyle/>
          <a:p>
            <a:fld id="{005CADD3-4FEE-4ADF-BCB0-76A03E694CD8}" type="slidenum">
              <a:rPr lang="es-EC" smtClean="0"/>
              <a:t>9</a:t>
            </a:fld>
            <a:endParaRPr lang="es-EC"/>
          </a:p>
        </p:txBody>
      </p:sp>
      <p:graphicFrame>
        <p:nvGraphicFramePr>
          <p:cNvPr id="3" name="2 Diagrama"/>
          <p:cNvGraphicFramePr/>
          <p:nvPr>
            <p:extLst>
              <p:ext uri="{D42A27DB-BD31-4B8C-83A1-F6EECF244321}">
                <p14:modId xmlns:p14="http://schemas.microsoft.com/office/powerpoint/2010/main" val="4291220488"/>
              </p:ext>
            </p:extLst>
          </p:nvPr>
        </p:nvGraphicFramePr>
        <p:xfrm>
          <a:off x="3559560" y="1497182"/>
          <a:ext cx="3510892" cy="3391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CuadroTexto"/>
          <p:cNvSpPr txBox="1"/>
          <p:nvPr/>
        </p:nvSpPr>
        <p:spPr>
          <a:xfrm rot="16200000">
            <a:off x="6317383" y="3306180"/>
            <a:ext cx="2376264" cy="461665"/>
          </a:xfrm>
          <a:prstGeom prst="rect">
            <a:avLst/>
          </a:prstGeom>
          <a:noFill/>
        </p:spPr>
        <p:txBody>
          <a:bodyPr wrap="square" rtlCol="0">
            <a:spAutoFit/>
          </a:bodyPr>
          <a:lstStyle/>
          <a:p>
            <a:r>
              <a:rPr lang="es-EC" sz="2400" dirty="0" smtClean="0"/>
              <a:t>Temperatura</a:t>
            </a:r>
            <a:endParaRPr lang="es-EC" sz="2400" dirty="0"/>
          </a:p>
        </p:txBody>
      </p:sp>
      <p:sp>
        <p:nvSpPr>
          <p:cNvPr id="12" name="11 CuadroTexto"/>
          <p:cNvSpPr txBox="1"/>
          <p:nvPr/>
        </p:nvSpPr>
        <p:spPr>
          <a:xfrm>
            <a:off x="4716016" y="4868336"/>
            <a:ext cx="1115177" cy="461665"/>
          </a:xfrm>
          <a:prstGeom prst="rect">
            <a:avLst/>
          </a:prstGeom>
          <a:noFill/>
        </p:spPr>
        <p:txBody>
          <a:bodyPr wrap="none" rtlCol="0">
            <a:spAutoFit/>
          </a:bodyPr>
          <a:lstStyle/>
          <a:p>
            <a:r>
              <a:rPr lang="es-EC" sz="2400" dirty="0" smtClean="0"/>
              <a:t>Presión</a:t>
            </a:r>
            <a:endParaRPr lang="es-EC" sz="2400" dirty="0"/>
          </a:p>
        </p:txBody>
      </p:sp>
      <p:sp>
        <p:nvSpPr>
          <p:cNvPr id="13" name="12 CuadroTexto"/>
          <p:cNvSpPr txBox="1"/>
          <p:nvPr/>
        </p:nvSpPr>
        <p:spPr>
          <a:xfrm>
            <a:off x="7380312" y="4619366"/>
            <a:ext cx="504056" cy="1015663"/>
          </a:xfrm>
          <a:prstGeom prst="rect">
            <a:avLst/>
          </a:prstGeom>
          <a:noFill/>
        </p:spPr>
        <p:txBody>
          <a:bodyPr wrap="square" rtlCol="0">
            <a:spAutoFit/>
          </a:bodyPr>
          <a:lstStyle/>
          <a:p>
            <a:r>
              <a:rPr lang="es-EC" sz="6000" dirty="0" smtClean="0"/>
              <a:t>-</a:t>
            </a:r>
            <a:endParaRPr lang="es-EC" dirty="0"/>
          </a:p>
        </p:txBody>
      </p:sp>
      <p:sp>
        <p:nvSpPr>
          <p:cNvPr id="15" name="14 CuadroTexto"/>
          <p:cNvSpPr txBox="1"/>
          <p:nvPr/>
        </p:nvSpPr>
        <p:spPr>
          <a:xfrm>
            <a:off x="3635896" y="4637444"/>
            <a:ext cx="504056" cy="769441"/>
          </a:xfrm>
          <a:prstGeom prst="rect">
            <a:avLst/>
          </a:prstGeom>
          <a:noFill/>
        </p:spPr>
        <p:txBody>
          <a:bodyPr wrap="square" rtlCol="0">
            <a:spAutoFit/>
          </a:bodyPr>
          <a:lstStyle/>
          <a:p>
            <a:r>
              <a:rPr lang="es-EC" sz="4400" dirty="0" smtClean="0"/>
              <a:t>+</a:t>
            </a:r>
            <a:endParaRPr lang="es-EC" sz="1200" dirty="0"/>
          </a:p>
        </p:txBody>
      </p:sp>
      <p:sp>
        <p:nvSpPr>
          <p:cNvPr id="16" name="15 CuadroTexto"/>
          <p:cNvSpPr txBox="1"/>
          <p:nvPr/>
        </p:nvSpPr>
        <p:spPr>
          <a:xfrm>
            <a:off x="8255620" y="4780578"/>
            <a:ext cx="504056" cy="1015663"/>
          </a:xfrm>
          <a:prstGeom prst="rect">
            <a:avLst/>
          </a:prstGeom>
          <a:noFill/>
        </p:spPr>
        <p:txBody>
          <a:bodyPr wrap="square" rtlCol="0">
            <a:spAutoFit/>
          </a:bodyPr>
          <a:lstStyle/>
          <a:p>
            <a:r>
              <a:rPr lang="es-EC" sz="6000" dirty="0" smtClean="0"/>
              <a:t>-</a:t>
            </a:r>
            <a:endParaRPr lang="es-EC" dirty="0"/>
          </a:p>
        </p:txBody>
      </p:sp>
      <p:sp>
        <p:nvSpPr>
          <p:cNvPr id="17" name="16 CuadroTexto"/>
          <p:cNvSpPr txBox="1"/>
          <p:nvPr/>
        </p:nvSpPr>
        <p:spPr>
          <a:xfrm>
            <a:off x="8255620" y="1964159"/>
            <a:ext cx="504056" cy="769441"/>
          </a:xfrm>
          <a:prstGeom prst="rect">
            <a:avLst/>
          </a:prstGeom>
          <a:noFill/>
        </p:spPr>
        <p:txBody>
          <a:bodyPr wrap="square" rtlCol="0">
            <a:spAutoFit/>
          </a:bodyPr>
          <a:lstStyle/>
          <a:p>
            <a:r>
              <a:rPr lang="es-EC" sz="4400" dirty="0" smtClean="0"/>
              <a:t>+</a:t>
            </a:r>
            <a:endParaRPr lang="es-EC" sz="1200" dirty="0"/>
          </a:p>
        </p:txBody>
      </p:sp>
      <p:sp>
        <p:nvSpPr>
          <p:cNvPr id="19" name="18 Flecha derecha"/>
          <p:cNvSpPr/>
          <p:nvPr/>
        </p:nvSpPr>
        <p:spPr>
          <a:xfrm rot="16200000">
            <a:off x="6286151" y="3475456"/>
            <a:ext cx="3530427" cy="507832"/>
          </a:xfrm>
          <a:prstGeom prst="rightArrow">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14" name="13 Flecha derecha"/>
          <p:cNvSpPr/>
          <p:nvPr/>
        </p:nvSpPr>
        <p:spPr>
          <a:xfrm flipH="1">
            <a:off x="3483163" y="5240670"/>
            <a:ext cx="4696060" cy="507832"/>
          </a:xfrm>
          <a:prstGeom prst="rightArrow">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8" name="17 CuadroTexto"/>
              <p:cNvSpPr txBox="1"/>
              <p:nvPr/>
            </p:nvSpPr>
            <p:spPr>
              <a:xfrm>
                <a:off x="291293" y="804882"/>
                <a:ext cx="8216356" cy="1938992"/>
              </a:xfrm>
              <a:prstGeom prst="rect">
                <a:avLst/>
              </a:prstGeom>
              <a:noFill/>
            </p:spPr>
            <p:txBody>
              <a:bodyPr wrap="square" rtlCol="0">
                <a:spAutoFit/>
              </a:bodyPr>
              <a:lstStyle/>
              <a:p>
                <a:r>
                  <a:rPr lang="es-EC" sz="2400" dirty="0" smtClean="0"/>
                  <a:t>Humedad absoluta: Masa de agua contenida en unidad de 	volumen de aire seco (gr</a:t>
                </a:r>
                <a:r>
                  <a:rPr lang="es-EC" sz="2400" dirty="0"/>
                  <a:t>/</a:t>
                </a:r>
                <a14:m>
                  <m:oMath xmlns:m="http://schemas.openxmlformats.org/officeDocument/2006/math">
                    <m:sSup>
                      <m:sSupPr>
                        <m:ctrlPr>
                          <a:rPr lang="es-EC" sz="2400" i="1">
                            <a:latin typeface="Cambria Math"/>
                          </a:rPr>
                        </m:ctrlPr>
                      </m:sSupPr>
                      <m:e>
                        <m:r>
                          <a:rPr lang="es-EC" sz="2400">
                            <a:latin typeface="Cambria Math"/>
                          </a:rPr>
                          <m:t>𝑚</m:t>
                        </m:r>
                      </m:e>
                      <m:sup>
                        <m:r>
                          <a:rPr lang="es-EC" sz="2400">
                            <a:latin typeface="Cambria Math"/>
                          </a:rPr>
                          <m:t>3</m:t>
                        </m:r>
                      </m:sup>
                    </m:sSup>
                    <m:r>
                      <a:rPr lang="es-EC" sz="2400">
                        <a:latin typeface="Cambria Math"/>
                      </a:rPr>
                      <m:t>)</m:t>
                    </m:r>
                  </m:oMath>
                </a14:m>
                <a:endParaRPr lang="es-EC" sz="2400" dirty="0"/>
              </a:p>
              <a:p>
                <a:endParaRPr lang="es-EC" sz="2400" dirty="0"/>
              </a:p>
              <a:p>
                <a:r>
                  <a:rPr lang="es-EC" sz="2400" dirty="0" smtClean="0"/>
                  <a:t>Humedad relativa: Presión de vapor </a:t>
                </a:r>
              </a:p>
              <a:p>
                <a:r>
                  <a:rPr lang="es-EC" sz="2400" dirty="0"/>
                  <a:t>	</a:t>
                </a:r>
                <a:r>
                  <a:rPr lang="es-EC" sz="2400" dirty="0" smtClean="0"/>
                  <a:t>relativa (%)</a:t>
                </a:r>
                <a:endParaRPr lang="es-EC" sz="2400" dirty="0"/>
              </a:p>
            </p:txBody>
          </p:sp>
        </mc:Choice>
        <mc:Fallback xmlns="">
          <p:sp>
            <p:nvSpPr>
              <p:cNvPr id="18" name="17 CuadroTexto"/>
              <p:cNvSpPr txBox="1">
                <a:spLocks noRot="1" noChangeAspect="1" noMove="1" noResize="1" noEditPoints="1" noAdjustHandles="1" noChangeArrowheads="1" noChangeShapeType="1" noTextEdit="1"/>
              </p:cNvSpPr>
              <p:nvPr/>
            </p:nvSpPr>
            <p:spPr>
              <a:xfrm>
                <a:off x="291293" y="804882"/>
                <a:ext cx="8216356" cy="1938992"/>
              </a:xfrm>
              <a:prstGeom prst="rect">
                <a:avLst/>
              </a:prstGeom>
              <a:blipFill rotWithShape="1">
                <a:blip r:embed="rId8"/>
                <a:stretch>
                  <a:fillRect l="-1187" t="-2516" b="-660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19 Rectángulo"/>
              <p:cNvSpPr/>
              <p:nvPr/>
            </p:nvSpPr>
            <p:spPr>
              <a:xfrm>
                <a:off x="291292" y="3052520"/>
                <a:ext cx="2984563" cy="6768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000" i="1">
                          <a:latin typeface="Cambria Math"/>
                        </a:rPr>
                        <m:t>𝑃𝑣𝑎</m:t>
                      </m:r>
                      <m:r>
                        <a:rPr lang="es-EC" sz="2000" i="1">
                          <a:latin typeface="Cambria Math"/>
                        </a:rPr>
                        <m:t> </m:t>
                      </m:r>
                      <m:r>
                        <a:rPr lang="es-EC" sz="2000" i="1">
                          <a:latin typeface="Cambria Math"/>
                        </a:rPr>
                        <m:t>𝑟𝑒𝑙</m:t>
                      </m:r>
                      <m:r>
                        <a:rPr lang="es-EC" sz="2000" i="1">
                          <a:latin typeface="Cambria Math"/>
                        </a:rPr>
                        <m:t>=</m:t>
                      </m:r>
                      <m:f>
                        <m:fPr>
                          <m:ctrlPr>
                            <a:rPr lang="es-EC" sz="2000" i="1">
                              <a:latin typeface="Cambria Math"/>
                            </a:rPr>
                          </m:ctrlPr>
                        </m:fPr>
                        <m:num>
                          <m:r>
                            <a:rPr lang="es-EC" sz="2000" i="1">
                              <a:latin typeface="Cambria Math"/>
                            </a:rPr>
                            <m:t>𝑃𝑣𝑎</m:t>
                          </m:r>
                          <m:r>
                            <a:rPr lang="es-EC" sz="2000" i="1">
                              <a:latin typeface="Cambria Math"/>
                            </a:rPr>
                            <m:t> </m:t>
                          </m:r>
                          <m:r>
                            <a:rPr lang="es-EC" sz="2000" i="1">
                              <a:latin typeface="Cambria Math"/>
                            </a:rPr>
                            <m:t>𝑎𝑐𝑡𝑢𝑎𝑙</m:t>
                          </m:r>
                        </m:num>
                        <m:den>
                          <m:r>
                            <a:rPr lang="es-EC" sz="2000" i="1">
                              <a:latin typeface="Cambria Math"/>
                            </a:rPr>
                            <m:t>𝑃𝑣𝑎</m:t>
                          </m:r>
                          <m:r>
                            <a:rPr lang="es-EC" sz="2000" i="1">
                              <a:latin typeface="Cambria Math"/>
                            </a:rPr>
                            <m:t> </m:t>
                          </m:r>
                          <m:r>
                            <a:rPr lang="es-EC" sz="2000" i="1">
                              <a:latin typeface="Cambria Math"/>
                            </a:rPr>
                            <m:t>𝑠𝑎𝑡𝑢𝑟𝑎𝑑𝑜</m:t>
                          </m:r>
                        </m:den>
                      </m:f>
                    </m:oMath>
                  </m:oMathPara>
                </a14:m>
                <a:endParaRPr lang="es-EC" sz="2000" dirty="0"/>
              </a:p>
            </p:txBody>
          </p:sp>
        </mc:Choice>
        <mc:Fallback xmlns="">
          <p:sp>
            <p:nvSpPr>
              <p:cNvPr id="20" name="19 Rectángulo"/>
              <p:cNvSpPr>
                <a:spLocks noRot="1" noChangeAspect="1" noMove="1" noResize="1" noEditPoints="1" noAdjustHandles="1" noChangeArrowheads="1" noChangeShapeType="1" noTextEdit="1"/>
              </p:cNvSpPr>
              <p:nvPr/>
            </p:nvSpPr>
            <p:spPr>
              <a:xfrm>
                <a:off x="291292" y="3052520"/>
                <a:ext cx="2984563" cy="676852"/>
              </a:xfrm>
              <a:prstGeom prst="rect">
                <a:avLst/>
              </a:prstGeom>
              <a:blipFill rotWithShape="1">
                <a:blip r:embed="rId9"/>
                <a:stretch>
                  <a:fillRect/>
                </a:stretch>
              </a:blipFill>
            </p:spPr>
            <p:txBody>
              <a:bodyPr/>
              <a:lstStyle/>
              <a:p>
                <a:r>
                  <a:rPr lang="es-EC">
                    <a:noFill/>
                  </a:rPr>
                  <a:t> </a:t>
                </a:r>
              </a:p>
            </p:txBody>
          </p:sp>
        </mc:Fallback>
      </mc:AlternateContent>
      <p:sp>
        <p:nvSpPr>
          <p:cNvPr id="21" name="20 Rectángulo"/>
          <p:cNvSpPr/>
          <p:nvPr/>
        </p:nvSpPr>
        <p:spPr>
          <a:xfrm>
            <a:off x="291292" y="4005064"/>
            <a:ext cx="2984562" cy="2031325"/>
          </a:xfrm>
          <a:prstGeom prst="rect">
            <a:avLst/>
          </a:prstGeom>
        </p:spPr>
        <p:txBody>
          <a:bodyPr wrap="square">
            <a:spAutoFit/>
          </a:bodyPr>
          <a:lstStyle/>
          <a:p>
            <a:r>
              <a:rPr lang="es-EC" dirty="0" err="1" smtClean="0"/>
              <a:t>Pva</a:t>
            </a:r>
            <a:r>
              <a:rPr lang="es-EC" dirty="0" smtClean="0"/>
              <a:t> actual = la </a:t>
            </a:r>
            <a:r>
              <a:rPr lang="es-EC" dirty="0"/>
              <a:t>presión parcial de vapor de agua actualmente </a:t>
            </a:r>
            <a:endParaRPr lang="es-EC" dirty="0" smtClean="0"/>
          </a:p>
          <a:p>
            <a:endParaRPr lang="es-EC" dirty="0"/>
          </a:p>
          <a:p>
            <a:r>
              <a:rPr lang="es-EC" dirty="0" err="1" smtClean="0"/>
              <a:t>Pva</a:t>
            </a:r>
            <a:r>
              <a:rPr lang="es-EC" dirty="0" smtClean="0"/>
              <a:t> saturado= la </a:t>
            </a:r>
            <a:r>
              <a:rPr lang="es-EC" dirty="0"/>
              <a:t>presión </a:t>
            </a:r>
            <a:r>
              <a:rPr lang="es-EC" dirty="0" smtClean="0"/>
              <a:t>de saturación del vapor de agua para la misma T y </a:t>
            </a:r>
            <a:r>
              <a:rPr lang="es-EC" dirty="0" err="1" smtClean="0"/>
              <a:t>Patm</a:t>
            </a:r>
            <a:endParaRPr lang="es-EC" dirty="0"/>
          </a:p>
        </p:txBody>
      </p:sp>
    </p:spTree>
    <p:extLst>
      <p:ext uri="{BB962C8B-B14F-4D97-AF65-F5344CB8AC3E}">
        <p14:creationId xmlns:p14="http://schemas.microsoft.com/office/powerpoint/2010/main" val="954892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2394</TotalTime>
  <Words>7905</Words>
  <Application>Microsoft Office PowerPoint</Application>
  <PresentationFormat>Presentación en pantalla (4:3)</PresentationFormat>
  <Paragraphs>1001</Paragraphs>
  <Slides>45</Slides>
  <Notes>39</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DISEÑO Y CONSTRUCCIÓN DEL SISTEMA DE AIRE COMPRIMIDO DE LA PLANTA INDUSTRIAL DE CHOVA DEL ECUADOR S.A.</vt:lpstr>
      <vt:lpstr>Contenido</vt:lpstr>
      <vt:lpstr>1. Generalidades</vt:lpstr>
      <vt:lpstr>Definición del problema</vt:lpstr>
      <vt:lpstr>Alcance del proyecto</vt:lpstr>
      <vt:lpstr>2. Fundamentos de Neumática y Redes de Aire Comprimido</vt:lpstr>
      <vt:lpstr>Características generales</vt:lpstr>
      <vt:lpstr>Variables termodinámicas o de estado</vt:lpstr>
      <vt:lpstr>Humedad</vt:lpstr>
      <vt:lpstr>Redes de aire comprimido</vt:lpstr>
      <vt:lpstr>Tipos de redes de aire comprimido</vt:lpstr>
      <vt:lpstr>Componentes de una red: Generación de aire comprimido</vt:lpstr>
      <vt:lpstr>Componentes de una red: Almacenamiento de aire</vt:lpstr>
      <vt:lpstr>Componentes de una red: Acondicionamiento del aire</vt:lpstr>
      <vt:lpstr>Componentes de una red: Acondicionamiento del aire</vt:lpstr>
      <vt:lpstr>3. Diseño del Sistema de Aire Comprimido</vt:lpstr>
      <vt:lpstr>Consideraciones previas</vt:lpstr>
      <vt:lpstr>Unidades consumidoras</vt:lpstr>
      <vt:lpstr>Cálculo de la necesidad de aire</vt:lpstr>
      <vt:lpstr>Presentación de PowerPoint</vt:lpstr>
      <vt:lpstr>Calidad de aire requerida</vt:lpstr>
      <vt:lpstr>Selección del equipo compresor</vt:lpstr>
      <vt:lpstr>Selección del equipo compresor (cont.)</vt:lpstr>
      <vt:lpstr>Selección del equipo compresor (cont.)</vt:lpstr>
      <vt:lpstr>Selección del equipo compresor (cont.)</vt:lpstr>
      <vt:lpstr>Selección del acumulador</vt:lpstr>
      <vt:lpstr>Dimensionamiento de la red de tubería</vt:lpstr>
      <vt:lpstr>Dimensionamiento de la red de tubería (cont.)</vt:lpstr>
      <vt:lpstr>Dimensionamiento de la red de tubería (cont.)</vt:lpstr>
      <vt:lpstr>Dimensionamiento de la red de tubería (cont.)</vt:lpstr>
      <vt:lpstr>Dimensionamiento de la red de tubería (cont.)</vt:lpstr>
      <vt:lpstr>Dimensionamiento de la red de tubería (cont.)</vt:lpstr>
      <vt:lpstr>Dimensionamiento de la red de tubería (cont.)</vt:lpstr>
      <vt:lpstr>Dimensionamiento de la red de tubería (cont.)</vt:lpstr>
      <vt:lpstr>4. Implementación del Sistema de Aire Comprimido</vt:lpstr>
      <vt:lpstr>Determinación de la eficiencia del sistema</vt:lpstr>
      <vt:lpstr>Determinación de la eficiencia del sistema (cont.)</vt:lpstr>
      <vt:lpstr>Procedimientos de operación y mantenimiento</vt:lpstr>
      <vt:lpstr>Evaluación de resultados</vt:lpstr>
      <vt:lpstr>5. Estudio Económico y Financiero</vt:lpstr>
      <vt:lpstr>Estudio Económico y Financiero (cont.)</vt:lpstr>
      <vt:lpstr>Estudio Económico y Financiero (cont.)</vt:lpstr>
      <vt:lpstr>Estudio Económico y Financiero (cont.)</vt:lpstr>
      <vt:lpstr>6. Conclusiones y Recomendaciones</vt:lpstr>
      <vt:lpstr>6. Conclusiones y Recomendaciones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DETERMINACIÓN DE LOS IMPACTOS ENERGÉTICOS Y AMBIENTALES PRODUCTO DE LA IMPLEMENTACIÓN DE LA SUSTITUCIÓN DE 330000 REFRIGERADORAS INEFICIENTES A NIVEL NACIONAL POR REFRIGERADORAS CALIFICADAS COMO CLASE A DE EFICIENCIA ENERGÉTICA, PARA EL MINISTERIO DE ELECTRICIDAD Y ENERGÍA RENOVABLE, USANDO LA METODOLOGÍA DE ANÁLISIS DE CICLO DE VIDA</dc:title>
  <dc:creator>David Sebastián Túqueres Granda</dc:creator>
  <cp:lastModifiedBy>PAMELA</cp:lastModifiedBy>
  <cp:revision>149</cp:revision>
  <dcterms:created xsi:type="dcterms:W3CDTF">2012-12-08T01:49:36Z</dcterms:created>
  <dcterms:modified xsi:type="dcterms:W3CDTF">2013-03-12T14:04:17Z</dcterms:modified>
</cp:coreProperties>
</file>