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8" r:id="rId4"/>
    <p:sldId id="259" r:id="rId5"/>
    <p:sldId id="260" r:id="rId6"/>
    <p:sldId id="268" r:id="rId7"/>
    <p:sldId id="267" r:id="rId8"/>
    <p:sldId id="266" r:id="rId9"/>
    <p:sldId id="281" r:id="rId10"/>
    <p:sldId id="262" r:id="rId11"/>
    <p:sldId id="263" r:id="rId12"/>
    <p:sldId id="269" r:id="rId13"/>
    <p:sldId id="270" r:id="rId14"/>
    <p:sldId id="278" r:id="rId15"/>
    <p:sldId id="271" r:id="rId16"/>
    <p:sldId id="275" r:id="rId17"/>
    <p:sldId id="276" r:id="rId18"/>
    <p:sldId id="279" r:id="rId19"/>
    <p:sldId id="264" r:id="rId20"/>
    <p:sldId id="265" r:id="rId21"/>
    <p:sldId id="272" r:id="rId22"/>
    <p:sldId id="273" r:id="rId23"/>
    <p:sldId id="274" r:id="rId24"/>
    <p:sldId id="283" r:id="rId25"/>
    <p:sldId id="284" r:id="rId26"/>
    <p:sldId id="285" r:id="rId27"/>
    <p:sldId id="287" r:id="rId28"/>
    <p:sldId id="290" r:id="rId29"/>
    <p:sldId id="286" r:id="rId30"/>
    <p:sldId id="288" r:id="rId31"/>
    <p:sldId id="289" r:id="rId3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1398" autoAdjust="0"/>
  </p:normalViewPr>
  <p:slideViewPr>
    <p:cSldViewPr>
      <p:cViewPr varScale="1">
        <p:scale>
          <a:sx n="66" d="100"/>
          <a:sy n="66" d="100"/>
        </p:scale>
        <p:origin x="-1518"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77.emf"/><Relationship Id="rId3" Type="http://schemas.openxmlformats.org/officeDocument/2006/relationships/image" Target="../media/image72.emf"/><Relationship Id="rId7" Type="http://schemas.openxmlformats.org/officeDocument/2006/relationships/image" Target="../media/image76.emf"/><Relationship Id="rId2" Type="http://schemas.openxmlformats.org/officeDocument/2006/relationships/image" Target="../media/image71.emf"/><Relationship Id="rId1" Type="http://schemas.openxmlformats.org/officeDocument/2006/relationships/image" Target="../media/image70.emf"/><Relationship Id="rId6" Type="http://schemas.openxmlformats.org/officeDocument/2006/relationships/image" Target="../media/image75.emf"/><Relationship Id="rId5" Type="http://schemas.openxmlformats.org/officeDocument/2006/relationships/image" Target="../media/image74.emf"/><Relationship Id="rId4" Type="http://schemas.openxmlformats.org/officeDocument/2006/relationships/image" Target="../media/image73.emf"/><Relationship Id="rId9" Type="http://schemas.openxmlformats.org/officeDocument/2006/relationships/image" Target="../media/image78.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image" Target="../media/image79.e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89.emf"/><Relationship Id="rId3" Type="http://schemas.openxmlformats.org/officeDocument/2006/relationships/image" Target="../media/image84.emf"/><Relationship Id="rId7" Type="http://schemas.openxmlformats.org/officeDocument/2006/relationships/image" Target="../media/image88.emf"/><Relationship Id="rId2" Type="http://schemas.openxmlformats.org/officeDocument/2006/relationships/image" Target="../media/image83.emf"/><Relationship Id="rId1" Type="http://schemas.openxmlformats.org/officeDocument/2006/relationships/image" Target="../media/image82.emf"/><Relationship Id="rId6" Type="http://schemas.openxmlformats.org/officeDocument/2006/relationships/image" Target="../media/image87.emf"/><Relationship Id="rId5" Type="http://schemas.openxmlformats.org/officeDocument/2006/relationships/image" Target="../media/image86.emf"/><Relationship Id="rId4" Type="http://schemas.openxmlformats.org/officeDocument/2006/relationships/image" Target="../media/image85.emf"/><Relationship Id="rId9" Type="http://schemas.openxmlformats.org/officeDocument/2006/relationships/image" Target="../media/image9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image" Target="../media/image33.emf"/><Relationship Id="rId1" Type="http://schemas.openxmlformats.org/officeDocument/2006/relationships/image" Target="../media/image32.emf"/><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image" Target="../media/image45.emf"/><Relationship Id="rId4" Type="http://schemas.openxmlformats.org/officeDocument/2006/relationships/image" Target="../media/image4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2.emf"/><Relationship Id="rId7" Type="http://schemas.openxmlformats.org/officeDocument/2006/relationships/image" Target="../media/image56.emf"/><Relationship Id="rId2" Type="http://schemas.openxmlformats.org/officeDocument/2006/relationships/image" Target="../media/image51.emf"/><Relationship Id="rId1" Type="http://schemas.openxmlformats.org/officeDocument/2006/relationships/image" Target="../media/image50.emf"/><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image" Target="../media/image57.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image" Target="../media/image62.emf"/><Relationship Id="rId4" Type="http://schemas.openxmlformats.org/officeDocument/2006/relationships/image" Target="../media/image6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image" Target="../media/image6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C26BFF-7F41-4EC6-A926-B2716CA7E993}" type="datetimeFigureOut">
              <a:rPr lang="es-EC" smtClean="0"/>
              <a:pPr/>
              <a:t>29/10/2012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D17458-2A0D-4D1B-BDDB-3F8BDEE5CE38}"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b="1" dirty="0" smtClean="0"/>
              <a:t>Regulación:</a:t>
            </a:r>
            <a:r>
              <a:rPr lang="es-EC" baseline="0" dirty="0" smtClean="0"/>
              <a:t> </a:t>
            </a:r>
            <a:r>
              <a:rPr lang="es-EC" sz="1200" kern="1200" baseline="0" dirty="0" smtClean="0">
                <a:solidFill>
                  <a:schemeClr val="tx1"/>
                </a:solidFill>
                <a:latin typeface="+mn-lt"/>
                <a:ea typeface="+mn-ea"/>
                <a:cs typeface="+mn-cs"/>
              </a:rPr>
              <a:t>La tensión de salida debe mantenerse constante dentro de unos limites especificados para variaciones en la tensión de entrada y en la carga.</a:t>
            </a:r>
          </a:p>
          <a:p>
            <a:r>
              <a:rPr lang="es-EC" sz="1200" b="1" kern="1200" baseline="0" dirty="0" smtClean="0">
                <a:solidFill>
                  <a:schemeClr val="tx1"/>
                </a:solidFill>
                <a:latin typeface="+mn-lt"/>
                <a:ea typeface="+mn-ea"/>
                <a:cs typeface="+mn-cs"/>
              </a:rPr>
              <a:t>Pequeño:</a:t>
            </a:r>
            <a:r>
              <a:rPr lang="es-EC" sz="1200" kern="1200" baseline="0" dirty="0" smtClean="0">
                <a:solidFill>
                  <a:schemeClr val="tx1"/>
                </a:solidFill>
                <a:latin typeface="+mn-lt"/>
                <a:ea typeface="+mn-ea"/>
                <a:cs typeface="+mn-cs"/>
              </a:rPr>
              <a:t> las exigencias de aplicaciones específicas, como son las aeronáuticas y espaciales - pequeño volumen y peso.</a:t>
            </a:r>
          </a:p>
          <a:p>
            <a:r>
              <a:rPr lang="es-EC" sz="1200" b="1" kern="1200" baseline="0" dirty="0" smtClean="0">
                <a:solidFill>
                  <a:schemeClr val="tx1"/>
                </a:solidFill>
                <a:latin typeface="+mn-lt"/>
                <a:ea typeface="+mn-ea"/>
                <a:cs typeface="+mn-cs"/>
              </a:rPr>
              <a:t>Alto rendimiento: </a:t>
            </a:r>
            <a:r>
              <a:rPr lang="es-EC" dirty="0" smtClean="0"/>
              <a:t>La potencia absorbida por el interruptor ideal es cero. Cuando el interruptor está abierto, no pasa corriente por él; cuando el interruptor está cerrado, no cae tensión en el mismo. Por tanto, la carga absorbe toda la potencia y la eficiencia de energía es del 100%.</a:t>
            </a:r>
            <a:endParaRPr lang="es-EC" b="1" dirty="0" smtClean="0"/>
          </a:p>
          <a:p>
            <a:r>
              <a:rPr lang="es-EC" b="1" dirty="0" smtClean="0"/>
              <a:t>Aislamiento:</a:t>
            </a:r>
            <a:r>
              <a:rPr lang="es-EC" baseline="0" dirty="0" smtClean="0"/>
              <a:t> </a:t>
            </a:r>
            <a:r>
              <a:rPr lang="es-EC" sz="1200" kern="1200" baseline="0" dirty="0" smtClean="0">
                <a:solidFill>
                  <a:schemeClr val="tx1"/>
                </a:solidFill>
                <a:latin typeface="+mn-lt"/>
                <a:ea typeface="+mn-ea"/>
                <a:cs typeface="+mn-cs"/>
              </a:rPr>
              <a:t>La salida puede ser aislada de la entrada.</a:t>
            </a:r>
          </a:p>
          <a:p>
            <a:r>
              <a:rPr lang="es-EC" sz="1200" b="1" kern="1200" baseline="0" dirty="0" smtClean="0">
                <a:solidFill>
                  <a:schemeClr val="tx1"/>
                </a:solidFill>
                <a:latin typeface="+mn-lt"/>
                <a:ea typeface="+mn-ea"/>
                <a:cs typeface="+mn-cs"/>
              </a:rPr>
              <a:t>Múltiple Salida:</a:t>
            </a:r>
            <a:r>
              <a:rPr lang="es-EC" sz="1200" kern="1200" baseline="0" dirty="0" smtClean="0">
                <a:solidFill>
                  <a:schemeClr val="tx1"/>
                </a:solidFill>
                <a:latin typeface="+mn-lt"/>
                <a:ea typeface="+mn-ea"/>
                <a:cs typeface="+mn-cs"/>
              </a:rPr>
              <a:t> Puede tener múltiple salida (positiva o negativa) que puede diferir en el valor de su tensión y/o corriente. Dichas salidas pueden ser aisladas unas de las otras.</a:t>
            </a:r>
          </a:p>
          <a:p>
            <a:r>
              <a:rPr lang="es-EC" sz="1200" b="1" kern="1200" baseline="0" dirty="0" smtClean="0">
                <a:solidFill>
                  <a:schemeClr val="tx1"/>
                </a:solidFill>
                <a:latin typeface="+mn-lt"/>
                <a:ea typeface="+mn-ea"/>
                <a:cs typeface="+mn-cs"/>
              </a:rPr>
              <a:t>No lineal:</a:t>
            </a:r>
            <a:r>
              <a:rPr lang="es-EC" sz="1200" kern="1200" baseline="0" dirty="0" smtClean="0">
                <a:solidFill>
                  <a:schemeClr val="tx1"/>
                </a:solidFill>
                <a:latin typeface="+mn-lt"/>
                <a:ea typeface="+mn-ea"/>
                <a:cs typeface="+mn-cs"/>
              </a:rPr>
              <a:t> topología sencilla fácil de trabajar, pero su dinámica es muy compleja debido a que son plantas de naturaleza no lineal, lo que dificulta el diseño de control que garantice la estabilidad y unas determinadas prestaciones frente a perturbaciones de carga o de línea.</a:t>
            </a:r>
            <a:endParaRPr lang="es-EC" dirty="0"/>
          </a:p>
        </p:txBody>
      </p:sp>
      <p:sp>
        <p:nvSpPr>
          <p:cNvPr id="4" name="3 Marcador de número de diapositiva"/>
          <p:cNvSpPr>
            <a:spLocks noGrp="1"/>
          </p:cNvSpPr>
          <p:nvPr>
            <p:ph type="sldNum" sz="quarter" idx="10"/>
          </p:nvPr>
        </p:nvSpPr>
        <p:spPr/>
        <p:txBody>
          <a:bodyPr/>
          <a:lstStyle/>
          <a:p>
            <a:fld id="{7ED17458-2A0D-4D1B-BDDB-3F8BDEE5CE38}" type="slidenum">
              <a:rPr lang="es-EC" smtClean="0"/>
              <a:pPr/>
              <a:t>5</a:t>
            </a:fld>
            <a:endParaRPr lang="es-EC"/>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7ED17458-2A0D-4D1B-BDDB-3F8BDEE5CE38}" type="slidenum">
              <a:rPr lang="es-EC" smtClean="0"/>
              <a:pPr/>
              <a:t>30</a:t>
            </a:fld>
            <a:endParaRPr lang="es-EC"/>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baseline="0" dirty="0" smtClean="0">
                <a:solidFill>
                  <a:schemeClr val="tx1"/>
                </a:solidFill>
                <a:latin typeface="+mn-lt"/>
                <a:ea typeface="+mn-ea"/>
                <a:cs typeface="+mn-cs"/>
              </a:rPr>
              <a:t>Está basada en la superficie deslizante y esto se debe a que representa una cierta “energía” instantánea del error con respecto a la variedad S, se hace idénticamente cero sobre la variedad S. </a:t>
            </a:r>
            <a:endParaRPr lang="es-EC" dirty="0"/>
          </a:p>
        </p:txBody>
      </p:sp>
      <p:sp>
        <p:nvSpPr>
          <p:cNvPr id="4" name="3 Marcador de número de diapositiva"/>
          <p:cNvSpPr>
            <a:spLocks noGrp="1"/>
          </p:cNvSpPr>
          <p:nvPr>
            <p:ph type="sldNum" sz="quarter" idx="10"/>
          </p:nvPr>
        </p:nvSpPr>
        <p:spPr/>
        <p:txBody>
          <a:bodyPr/>
          <a:lstStyle/>
          <a:p>
            <a:fld id="{7ED17458-2A0D-4D1B-BDDB-3F8BDEE5CE38}" type="slidenum">
              <a:rPr lang="es-EC" smtClean="0"/>
              <a:pPr/>
              <a:t>31</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baseline="0" dirty="0" smtClean="0">
                <a:solidFill>
                  <a:schemeClr val="tx1"/>
                </a:solidFill>
                <a:latin typeface="+mn-lt"/>
                <a:ea typeface="+mn-ea"/>
                <a:cs typeface="+mn-cs"/>
              </a:rPr>
              <a:t>donde S tiene dimensión (n-1).</a:t>
            </a:r>
            <a:endParaRPr lang="es-EC" dirty="0"/>
          </a:p>
        </p:txBody>
      </p:sp>
      <p:sp>
        <p:nvSpPr>
          <p:cNvPr id="4" name="3 Marcador de número de diapositiva"/>
          <p:cNvSpPr>
            <a:spLocks noGrp="1"/>
          </p:cNvSpPr>
          <p:nvPr>
            <p:ph type="sldNum" sz="quarter" idx="10"/>
          </p:nvPr>
        </p:nvSpPr>
        <p:spPr/>
        <p:txBody>
          <a:bodyPr/>
          <a:lstStyle/>
          <a:p>
            <a:fld id="{7ED17458-2A0D-4D1B-BDDB-3F8BDEE5CE38}" type="slidenum">
              <a:rPr lang="es-EC" smtClean="0"/>
              <a:pPr/>
              <a:t>21</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baseline="0" dirty="0" smtClean="0">
                <a:solidFill>
                  <a:schemeClr val="tx1"/>
                </a:solidFill>
                <a:latin typeface="+mn-lt"/>
                <a:ea typeface="+mn-ea"/>
                <a:cs typeface="+mn-cs"/>
              </a:rPr>
              <a:t>la derivada parcial de un campo escalar h (x) en la dirección de un campo vectorial f(x)</a:t>
            </a:r>
            <a:endParaRPr lang="es-EC" dirty="0"/>
          </a:p>
        </p:txBody>
      </p:sp>
      <p:sp>
        <p:nvSpPr>
          <p:cNvPr id="4" name="3 Marcador de número de diapositiva"/>
          <p:cNvSpPr>
            <a:spLocks noGrp="1"/>
          </p:cNvSpPr>
          <p:nvPr>
            <p:ph type="sldNum" sz="quarter" idx="10"/>
          </p:nvPr>
        </p:nvSpPr>
        <p:spPr/>
        <p:txBody>
          <a:bodyPr/>
          <a:lstStyle/>
          <a:p>
            <a:fld id="{7ED17458-2A0D-4D1B-BDDB-3F8BDEE5CE38}" type="slidenum">
              <a:rPr lang="es-EC" smtClean="0"/>
              <a:pPr/>
              <a:t>22</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baseline="0" dirty="0" smtClean="0">
                <a:solidFill>
                  <a:schemeClr val="tx1"/>
                </a:solidFill>
                <a:latin typeface="+mn-lt"/>
                <a:ea typeface="+mn-ea"/>
                <a:cs typeface="+mn-cs"/>
              </a:rPr>
              <a:t>Se basa en reconocer que h (x) = 0 es condición necesaria para confinar la trayectoria de estados a la superficie de deslizamiento h(x) = 0 </a:t>
            </a:r>
          </a:p>
          <a:p>
            <a:r>
              <a:rPr lang="es-EC" sz="1200" kern="1200" baseline="0" dirty="0" smtClean="0">
                <a:solidFill>
                  <a:schemeClr val="tx1"/>
                </a:solidFill>
                <a:latin typeface="+mn-lt"/>
                <a:ea typeface="+mn-ea"/>
                <a:cs typeface="+mn-cs"/>
              </a:rPr>
              <a:t>Se define, entonces, la acción de control equivalente </a:t>
            </a:r>
            <a:r>
              <a:rPr lang="es-EC" sz="1200" kern="1200" baseline="0" dirty="0" err="1" smtClean="0">
                <a:solidFill>
                  <a:schemeClr val="tx1"/>
                </a:solidFill>
                <a:latin typeface="+mn-lt"/>
                <a:ea typeface="+mn-ea"/>
                <a:cs typeface="+mn-cs"/>
              </a:rPr>
              <a:t>ueq</a:t>
            </a:r>
            <a:r>
              <a:rPr lang="es-EC" sz="1200" kern="1200" baseline="0" dirty="0" smtClean="0">
                <a:solidFill>
                  <a:schemeClr val="tx1"/>
                </a:solidFill>
                <a:latin typeface="+mn-lt"/>
                <a:ea typeface="+mn-ea"/>
                <a:cs typeface="+mn-cs"/>
              </a:rPr>
              <a:t>(x) como la ley de control por realimentación suave (ficticia) para la cual S es una superficie invariante local del sistema DX=F+G.U</a:t>
            </a:r>
            <a:endParaRPr lang="es-EC" dirty="0"/>
          </a:p>
        </p:txBody>
      </p:sp>
      <p:sp>
        <p:nvSpPr>
          <p:cNvPr id="4" name="3 Marcador de número de diapositiva"/>
          <p:cNvSpPr>
            <a:spLocks noGrp="1"/>
          </p:cNvSpPr>
          <p:nvPr>
            <p:ph type="sldNum" sz="quarter" idx="10"/>
          </p:nvPr>
        </p:nvSpPr>
        <p:spPr/>
        <p:txBody>
          <a:bodyPr/>
          <a:lstStyle/>
          <a:p>
            <a:fld id="{7ED17458-2A0D-4D1B-BDDB-3F8BDEE5CE38}" type="slidenum">
              <a:rPr lang="es-EC" smtClean="0"/>
              <a:pPr/>
              <a:t>23</a:t>
            </a:fld>
            <a:endParaRPr lang="es-EC"/>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baseline="0" dirty="0" smtClean="0">
                <a:solidFill>
                  <a:schemeClr val="tx1"/>
                </a:solidFill>
                <a:latin typeface="+mn-lt"/>
                <a:ea typeface="+mn-ea"/>
                <a:cs typeface="+mn-cs"/>
              </a:rPr>
              <a:t>Un sistema lineal puede tener un solo punto de equilibrio aislado, y por lo tanto un solo estado de régimen estacionario que si el punto es estable atrae al estado del sistema independientemente del estado inicial. En cambio, los sistemas no lineales pueden tener varios puntos de equilibrio, y la convergencia a uno estable depende del estado inicial.</a:t>
            </a:r>
          </a:p>
          <a:p>
            <a:r>
              <a:rPr lang="es-EC" sz="1200" kern="1200" baseline="0" dirty="0" smtClean="0">
                <a:solidFill>
                  <a:schemeClr val="tx1"/>
                </a:solidFill>
                <a:latin typeface="+mn-lt"/>
                <a:ea typeface="+mn-ea"/>
                <a:cs typeface="+mn-cs"/>
              </a:rPr>
              <a:t>Sea R(x1 (t) ; x2 (t)) una trayectoria y considere la función E(x1; x2) continua y con primeras derivadas parciales continuas en una región que contiene a</a:t>
            </a:r>
          </a:p>
          <a:p>
            <a:r>
              <a:rPr lang="es-EC" sz="1200" kern="1200" baseline="0" dirty="0" smtClean="0">
                <a:solidFill>
                  <a:schemeClr val="tx1"/>
                </a:solidFill>
                <a:latin typeface="+mn-lt"/>
                <a:ea typeface="+mn-ea"/>
                <a:cs typeface="+mn-cs"/>
              </a:rPr>
              <a:t>la trayectoria.</a:t>
            </a:r>
            <a:endParaRPr lang="es-EC" dirty="0"/>
          </a:p>
        </p:txBody>
      </p:sp>
      <p:sp>
        <p:nvSpPr>
          <p:cNvPr id="4" name="3 Marcador de número de diapositiva"/>
          <p:cNvSpPr>
            <a:spLocks noGrp="1"/>
          </p:cNvSpPr>
          <p:nvPr>
            <p:ph type="sldNum" sz="quarter" idx="10"/>
          </p:nvPr>
        </p:nvSpPr>
        <p:spPr/>
        <p:txBody>
          <a:bodyPr/>
          <a:lstStyle/>
          <a:p>
            <a:fld id="{7ED17458-2A0D-4D1B-BDDB-3F8BDEE5CE38}" type="slidenum">
              <a:rPr lang="es-EC" smtClean="0"/>
              <a:pPr/>
              <a:t>25</a:t>
            </a:fld>
            <a:endParaRPr lang="es-EC"/>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baseline="0" dirty="0" smtClean="0">
                <a:solidFill>
                  <a:schemeClr val="tx1"/>
                </a:solidFill>
                <a:latin typeface="+mn-lt"/>
                <a:ea typeface="+mn-ea"/>
                <a:cs typeface="+mn-cs"/>
              </a:rPr>
              <a:t>Está basada en la superficie deslizante y esto se debe a que representa una cierta “energía” instantánea del error con respecto a la variedad S, se hace idénticamente cero sobre la variedad S. </a:t>
            </a:r>
            <a:endParaRPr lang="es-EC" dirty="0"/>
          </a:p>
        </p:txBody>
      </p:sp>
      <p:sp>
        <p:nvSpPr>
          <p:cNvPr id="4" name="3 Marcador de número de diapositiva"/>
          <p:cNvSpPr>
            <a:spLocks noGrp="1"/>
          </p:cNvSpPr>
          <p:nvPr>
            <p:ph type="sldNum" sz="quarter" idx="10"/>
          </p:nvPr>
        </p:nvSpPr>
        <p:spPr/>
        <p:txBody>
          <a:bodyPr/>
          <a:lstStyle/>
          <a:p>
            <a:fld id="{7ED17458-2A0D-4D1B-BDDB-3F8BDEE5CE38}" type="slidenum">
              <a:rPr lang="es-EC" smtClean="0"/>
              <a:pPr/>
              <a:t>26</a:t>
            </a:fld>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baseline="0" dirty="0" smtClean="0">
                <a:solidFill>
                  <a:schemeClr val="tx1"/>
                </a:solidFill>
                <a:latin typeface="+mn-lt"/>
                <a:ea typeface="+mn-ea"/>
                <a:cs typeface="+mn-cs"/>
              </a:rPr>
              <a:t>Está basada en la superficie deslizante y esto se debe a que representa una cierta “energía” instantánea del error con respecto a la variedad S, se hace idénticamente cero sobre la variedad S. </a:t>
            </a:r>
            <a:endParaRPr lang="es-EC" dirty="0"/>
          </a:p>
        </p:txBody>
      </p:sp>
      <p:sp>
        <p:nvSpPr>
          <p:cNvPr id="4" name="3 Marcador de número de diapositiva"/>
          <p:cNvSpPr>
            <a:spLocks noGrp="1"/>
          </p:cNvSpPr>
          <p:nvPr>
            <p:ph type="sldNum" sz="quarter" idx="10"/>
          </p:nvPr>
        </p:nvSpPr>
        <p:spPr/>
        <p:txBody>
          <a:bodyPr/>
          <a:lstStyle/>
          <a:p>
            <a:fld id="{7ED17458-2A0D-4D1B-BDDB-3F8BDEE5CE38}" type="slidenum">
              <a:rPr lang="es-EC" smtClean="0"/>
              <a:pPr/>
              <a:t>27</a:t>
            </a:fld>
            <a:endParaRPr lang="es-EC"/>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baseline="0" dirty="0" smtClean="0">
                <a:solidFill>
                  <a:schemeClr val="tx1"/>
                </a:solidFill>
                <a:latin typeface="+mn-lt"/>
                <a:ea typeface="+mn-ea"/>
                <a:cs typeface="+mn-cs"/>
              </a:rPr>
              <a:t>Está basada en la superficie deslizante y esto se debe a que representa una cierta “energía” instantánea del error con respecto a la variedad S, se hace idénticamente cero sobre la variedad S. </a:t>
            </a:r>
            <a:endParaRPr lang="es-EC" dirty="0"/>
          </a:p>
        </p:txBody>
      </p:sp>
      <p:sp>
        <p:nvSpPr>
          <p:cNvPr id="4" name="3 Marcador de número de diapositiva"/>
          <p:cNvSpPr>
            <a:spLocks noGrp="1"/>
          </p:cNvSpPr>
          <p:nvPr>
            <p:ph type="sldNum" sz="quarter" idx="10"/>
          </p:nvPr>
        </p:nvSpPr>
        <p:spPr/>
        <p:txBody>
          <a:bodyPr/>
          <a:lstStyle/>
          <a:p>
            <a:fld id="{7ED17458-2A0D-4D1B-BDDB-3F8BDEE5CE38}" type="slidenum">
              <a:rPr lang="es-EC" smtClean="0"/>
              <a:pPr/>
              <a:t>28</a:t>
            </a:fld>
            <a:endParaRPr lang="es-EC"/>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baseline="0" dirty="0" smtClean="0">
                <a:solidFill>
                  <a:schemeClr val="tx1"/>
                </a:solidFill>
                <a:latin typeface="+mn-lt"/>
                <a:ea typeface="+mn-ea"/>
                <a:cs typeface="+mn-cs"/>
              </a:rPr>
              <a:t>Está basada en la superficie deslizante y esto se debe a que representa una cierta “energía” instantánea del error con respecto a la variedad S, se hace idénticamente cero sobre la variedad S. </a:t>
            </a:r>
            <a:endParaRPr lang="es-EC" dirty="0"/>
          </a:p>
        </p:txBody>
      </p:sp>
      <p:sp>
        <p:nvSpPr>
          <p:cNvPr id="4" name="3 Marcador de número de diapositiva"/>
          <p:cNvSpPr>
            <a:spLocks noGrp="1"/>
          </p:cNvSpPr>
          <p:nvPr>
            <p:ph type="sldNum" sz="quarter" idx="10"/>
          </p:nvPr>
        </p:nvSpPr>
        <p:spPr/>
        <p:txBody>
          <a:bodyPr/>
          <a:lstStyle/>
          <a:p>
            <a:fld id="{7ED17458-2A0D-4D1B-BDDB-3F8BDEE5CE38}" type="slidenum">
              <a:rPr lang="es-EC" smtClean="0"/>
              <a:pPr/>
              <a:t>29</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6825855C-0AB0-4733-9CE3-CE6D59E55EA3}" type="datetimeFigureOut">
              <a:rPr lang="es-EC" smtClean="0"/>
              <a:pPr/>
              <a:t>29/10/2012</a:t>
            </a:fld>
            <a:endParaRPr lang="es-EC"/>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C"/>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629BC8BB-2B33-496B-BE53-393BF66EB772}"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825855C-0AB0-4733-9CE3-CE6D59E55EA3}" type="datetimeFigureOut">
              <a:rPr lang="es-EC" smtClean="0"/>
              <a:pPr/>
              <a:t>29/10/2012</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629BC8BB-2B33-496B-BE53-393BF66EB772}"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825855C-0AB0-4733-9CE3-CE6D59E55EA3}" type="datetimeFigureOut">
              <a:rPr lang="es-EC" smtClean="0"/>
              <a:pPr/>
              <a:t>29/10/2012</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629BC8BB-2B33-496B-BE53-393BF66EB772}"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825855C-0AB0-4733-9CE3-CE6D59E55EA3}" type="datetimeFigureOut">
              <a:rPr lang="es-EC" smtClean="0"/>
              <a:pPr/>
              <a:t>29/10/2012</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629BC8BB-2B33-496B-BE53-393BF66EB772}" type="slidenum">
              <a:rPr lang="es-EC" smtClean="0"/>
              <a:pPr/>
              <a:t>‹Nº›</a:t>
            </a:fld>
            <a:endParaRPr lang="es-EC"/>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6825855C-0AB0-4733-9CE3-CE6D59E55EA3}" type="datetimeFigureOut">
              <a:rPr lang="es-EC" smtClean="0"/>
              <a:pPr/>
              <a:t>29/10/2012</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629BC8BB-2B33-496B-BE53-393BF66EB772}" type="slidenum">
              <a:rPr lang="es-EC" smtClean="0"/>
              <a:pPr/>
              <a:t>‹Nº›</a:t>
            </a:fld>
            <a:endParaRPr lang="es-EC"/>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6825855C-0AB0-4733-9CE3-CE6D59E55EA3}" type="datetimeFigureOut">
              <a:rPr lang="es-EC" smtClean="0"/>
              <a:pPr/>
              <a:t>29/10/2012</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629BC8BB-2B33-496B-BE53-393BF66EB772}" type="slidenum">
              <a:rPr lang="es-EC" smtClean="0"/>
              <a:pPr/>
              <a:t>‹Nº›</a:t>
            </a:fld>
            <a:endParaRPr lang="es-EC"/>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6825855C-0AB0-4733-9CE3-CE6D59E55EA3}" type="datetimeFigureOut">
              <a:rPr lang="es-EC" smtClean="0"/>
              <a:pPr/>
              <a:t>29/10/2012</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629BC8BB-2B33-496B-BE53-393BF66EB772}"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6825855C-0AB0-4733-9CE3-CE6D59E55EA3}" type="datetimeFigureOut">
              <a:rPr lang="es-EC" smtClean="0"/>
              <a:pPr/>
              <a:t>29/10/2012</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629BC8BB-2B33-496B-BE53-393BF66EB772}" type="slidenum">
              <a:rPr lang="es-EC" smtClean="0"/>
              <a:pPr/>
              <a:t>‹Nº›</a:t>
            </a:fld>
            <a:endParaRPr lang="es-EC"/>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6825855C-0AB0-4733-9CE3-CE6D59E55EA3}" type="datetimeFigureOut">
              <a:rPr lang="es-EC" smtClean="0"/>
              <a:pPr/>
              <a:t>29/10/2012</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629BC8BB-2B33-496B-BE53-393BF66EB772}"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6825855C-0AB0-4733-9CE3-CE6D59E55EA3}" type="datetimeFigureOut">
              <a:rPr lang="es-EC" smtClean="0"/>
              <a:pPr/>
              <a:t>29/10/2012</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629BC8BB-2B33-496B-BE53-393BF66EB772}"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6825855C-0AB0-4733-9CE3-CE6D59E55EA3}" type="datetimeFigureOut">
              <a:rPr lang="es-EC" smtClean="0"/>
              <a:pPr/>
              <a:t>29/10/2012</a:t>
            </a:fld>
            <a:endParaRPr lang="es-EC"/>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C"/>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629BC8BB-2B33-496B-BE53-393BF66EB772}" type="slidenum">
              <a:rPr lang="es-EC" smtClean="0"/>
              <a:pPr/>
              <a:t>‹Nº›</a:t>
            </a:fld>
            <a:endParaRPr lang="es-EC"/>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825855C-0AB0-4733-9CE3-CE6D59E55EA3}" type="datetimeFigureOut">
              <a:rPr lang="es-EC" smtClean="0"/>
              <a:pPr/>
              <a:t>29/10/2012</a:t>
            </a:fld>
            <a:endParaRPr lang="es-EC"/>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C"/>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29BC8BB-2B33-496B-BE53-393BF66EB772}"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Documento_de_Microsoft_Office_Word3.docx"/><Relationship Id="rId5" Type="http://schemas.openxmlformats.org/officeDocument/2006/relationships/package" Target="../embeddings/Documento_de_Microsoft_Office_Word2.docx"/><Relationship Id="rId4" Type="http://schemas.openxmlformats.org/officeDocument/2006/relationships/package" Target="../embeddings/Documento_de_Microsoft_Office_Word1.docx"/></Relationships>
</file>

<file path=ppt/slides/_rels/slide13.xml.rels><?xml version="1.0" encoding="UTF-8" standalone="yes"?>
<Relationships xmlns="http://schemas.openxmlformats.org/package/2006/relationships"><Relationship Id="rId8" Type="http://schemas.openxmlformats.org/officeDocument/2006/relationships/package" Target="../embeddings/Documento_de_Microsoft_Office_Word9.docx"/><Relationship Id="rId3" Type="http://schemas.openxmlformats.org/officeDocument/2006/relationships/package" Target="../embeddings/Documento_de_Microsoft_Office_Word4.docx"/><Relationship Id="rId7" Type="http://schemas.openxmlformats.org/officeDocument/2006/relationships/package" Target="../embeddings/Documento_de_Microsoft_Office_Word8.doc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Documento_de_Microsoft_Office_Word7.docx"/><Relationship Id="rId5" Type="http://schemas.openxmlformats.org/officeDocument/2006/relationships/package" Target="../embeddings/Documento_de_Microsoft_Office_Word6.docx"/><Relationship Id="rId4" Type="http://schemas.openxmlformats.org/officeDocument/2006/relationships/package" Target="../embeddings/Documento_de_Microsoft_Office_Word5.docx"/></Relationships>
</file>

<file path=ppt/slides/_rels/slide14.xml.rels><?xml version="1.0" encoding="UTF-8" standalone="yes"?>
<Relationships xmlns="http://schemas.openxmlformats.org/package/2006/relationships"><Relationship Id="rId3" Type="http://schemas.openxmlformats.org/officeDocument/2006/relationships/package" Target="../embeddings/Documento_de_Microsoft_Office_Word10.docx"/><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package" Target="../embeddings/Documento_de_Microsoft_Office_Word11.docx"/></Relationships>
</file>

<file path=ppt/slides/_rels/slide15.xml.rels><?xml version="1.0" encoding="UTF-8" standalone="yes"?>
<Relationships xmlns="http://schemas.openxmlformats.org/package/2006/relationships"><Relationship Id="rId8" Type="http://schemas.openxmlformats.org/officeDocument/2006/relationships/package" Target="../embeddings/Documento_de_Microsoft_Office_Word13.docx"/><Relationship Id="rId13" Type="http://schemas.openxmlformats.org/officeDocument/2006/relationships/package" Target="../embeddings/Documento_de_Microsoft_Office_Word18.docx"/><Relationship Id="rId3" Type="http://schemas.openxmlformats.org/officeDocument/2006/relationships/image" Target="../media/image15.png"/><Relationship Id="rId7" Type="http://schemas.openxmlformats.org/officeDocument/2006/relationships/package" Target="../embeddings/Documento_de_Microsoft_Office_Word12.docx"/><Relationship Id="rId12" Type="http://schemas.openxmlformats.org/officeDocument/2006/relationships/package" Target="../embeddings/Documento_de_Microsoft_Office_Word17.docx"/><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1.png"/><Relationship Id="rId11" Type="http://schemas.openxmlformats.org/officeDocument/2006/relationships/package" Target="../embeddings/Documento_de_Microsoft_Office_Word16.docx"/><Relationship Id="rId5" Type="http://schemas.openxmlformats.org/officeDocument/2006/relationships/image" Target="../media/image40.png"/><Relationship Id="rId10" Type="http://schemas.openxmlformats.org/officeDocument/2006/relationships/package" Target="../embeddings/Documento_de_Microsoft_Office_Word15.docx"/><Relationship Id="rId4" Type="http://schemas.openxmlformats.org/officeDocument/2006/relationships/image" Target="../media/image39.png"/><Relationship Id="rId9" Type="http://schemas.openxmlformats.org/officeDocument/2006/relationships/package" Target="../embeddings/Documento_de_Microsoft_Office_Word14.docx"/></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package" Target="../embeddings/Documento_de_Microsoft_Office_Word22.docx"/><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package" Target="../embeddings/Documento_de_Microsoft_Office_Word21.docx"/><Relationship Id="rId5" Type="http://schemas.openxmlformats.org/officeDocument/2006/relationships/package" Target="../embeddings/Documento_de_Microsoft_Office_Word20.docx"/><Relationship Id="rId4" Type="http://schemas.openxmlformats.org/officeDocument/2006/relationships/package" Target="../embeddings/Documento_de_Microsoft_Office_Word19.docx"/></Relationships>
</file>

<file path=ppt/slides/_rels/slide21.xml.rels><?xml version="1.0" encoding="UTF-8" standalone="yes"?>
<Relationships xmlns="http://schemas.openxmlformats.org/package/2006/relationships"><Relationship Id="rId8" Type="http://schemas.openxmlformats.org/officeDocument/2006/relationships/package" Target="../embeddings/Documento_de_Microsoft_Office_Word27.docx"/><Relationship Id="rId3" Type="http://schemas.openxmlformats.org/officeDocument/2006/relationships/notesSlide" Target="../notesSlides/notesSlide2.xml"/><Relationship Id="rId7" Type="http://schemas.openxmlformats.org/officeDocument/2006/relationships/package" Target="../embeddings/Documento_de_Microsoft_Office_Word26.docx"/><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package" Target="../embeddings/Documento_de_Microsoft_Office_Word25.docx"/><Relationship Id="rId5" Type="http://schemas.openxmlformats.org/officeDocument/2006/relationships/package" Target="../embeddings/Documento_de_Microsoft_Office_Word24.docx"/><Relationship Id="rId10" Type="http://schemas.openxmlformats.org/officeDocument/2006/relationships/package" Target="../embeddings/Documento_de_Microsoft_Office_Word29.docx"/><Relationship Id="rId4" Type="http://schemas.openxmlformats.org/officeDocument/2006/relationships/package" Target="../embeddings/Documento_de_Microsoft_Office_Word23.docx"/><Relationship Id="rId9" Type="http://schemas.openxmlformats.org/officeDocument/2006/relationships/package" Target="../embeddings/Documento_de_Microsoft_Office_Word28.docx"/></Relationships>
</file>

<file path=ppt/slides/_rels/slide22.xml.rels><?xml version="1.0" encoding="UTF-8" standalone="yes"?>
<Relationships xmlns="http://schemas.openxmlformats.org/package/2006/relationships"><Relationship Id="rId8" Type="http://schemas.openxmlformats.org/officeDocument/2006/relationships/package" Target="../embeddings/Documento_de_Microsoft_Office_Word32.docx"/><Relationship Id="rId3" Type="http://schemas.openxmlformats.org/officeDocument/2006/relationships/notesSlide" Target="../notesSlides/notesSlide3.xml"/><Relationship Id="rId7" Type="http://schemas.openxmlformats.org/officeDocument/2006/relationships/package" Target="../embeddings/Documento_de_Microsoft_Office_Word31.docx"/><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61.png"/><Relationship Id="rId5" Type="http://schemas.openxmlformats.org/officeDocument/2006/relationships/package" Target="../embeddings/Documento_de_Microsoft_Office_Word30.docx"/><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8" Type="http://schemas.openxmlformats.org/officeDocument/2006/relationships/package" Target="../embeddings/Documento_de_Microsoft_Office_Word36.docx"/><Relationship Id="rId3" Type="http://schemas.openxmlformats.org/officeDocument/2006/relationships/notesSlide" Target="../notesSlides/notesSlide4.xml"/><Relationship Id="rId7" Type="http://schemas.openxmlformats.org/officeDocument/2006/relationships/package" Target="../embeddings/Documento_de_Microsoft_Office_Word35.docx"/><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66.png"/><Relationship Id="rId5" Type="http://schemas.openxmlformats.org/officeDocument/2006/relationships/package" Target="../embeddings/Documento_de_Microsoft_Office_Word34.docx"/><Relationship Id="rId4" Type="http://schemas.openxmlformats.org/officeDocument/2006/relationships/package" Target="../embeddings/Documento_de_Microsoft_Office_Word33.docx"/></Relationships>
</file>

<file path=ppt/slides/_rels/slide24.xml.rels><?xml version="1.0" encoding="UTF-8" standalone="yes"?>
<Relationships xmlns="http://schemas.openxmlformats.org/package/2006/relationships"><Relationship Id="rId3" Type="http://schemas.openxmlformats.org/officeDocument/2006/relationships/package" Target="../embeddings/Documento_de_Microsoft_Office_Word37.docx"/><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package" Target="../embeddings/Documento_de_Microsoft_Office_Word39.docx"/><Relationship Id="rId4" Type="http://schemas.openxmlformats.org/officeDocument/2006/relationships/package" Target="../embeddings/Documento_de_Microsoft_Office_Word38.docx"/></Relationships>
</file>

<file path=ppt/slides/_rels/slide25.xml.rels><?xml version="1.0" encoding="UTF-8" standalone="yes"?>
<Relationships xmlns="http://schemas.openxmlformats.org/package/2006/relationships"><Relationship Id="rId8" Type="http://schemas.openxmlformats.org/officeDocument/2006/relationships/package" Target="../embeddings/Documento_de_Microsoft_Office_Word44.docx"/><Relationship Id="rId13" Type="http://schemas.openxmlformats.org/officeDocument/2006/relationships/package" Target="../embeddings/Documento_de_Microsoft_Office_Word49.docx"/><Relationship Id="rId3" Type="http://schemas.openxmlformats.org/officeDocument/2006/relationships/notesSlide" Target="../notesSlides/notesSlide5.xml"/><Relationship Id="rId7" Type="http://schemas.openxmlformats.org/officeDocument/2006/relationships/package" Target="../embeddings/Documento_de_Microsoft_Office_Word43.docx"/><Relationship Id="rId12" Type="http://schemas.openxmlformats.org/officeDocument/2006/relationships/package" Target="../embeddings/Documento_de_Microsoft_Office_Word48.docx"/><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package" Target="../embeddings/Documento_de_Microsoft_Office_Word42.docx"/><Relationship Id="rId11" Type="http://schemas.openxmlformats.org/officeDocument/2006/relationships/package" Target="../embeddings/Documento_de_Microsoft_Office_Word47.docx"/><Relationship Id="rId5" Type="http://schemas.openxmlformats.org/officeDocument/2006/relationships/package" Target="../embeddings/Documento_de_Microsoft_Office_Word41.docx"/><Relationship Id="rId10" Type="http://schemas.openxmlformats.org/officeDocument/2006/relationships/package" Target="../embeddings/Documento_de_Microsoft_Office_Word46.docx"/><Relationship Id="rId4" Type="http://schemas.openxmlformats.org/officeDocument/2006/relationships/package" Target="../embeddings/Documento_de_Microsoft_Office_Word40.docx"/><Relationship Id="rId9" Type="http://schemas.openxmlformats.org/officeDocument/2006/relationships/package" Target="../embeddings/Documento_de_Microsoft_Office_Word45.docx"/></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package" Target="../embeddings/Documento_de_Microsoft_Office_Word52.docx"/><Relationship Id="rId5" Type="http://schemas.openxmlformats.org/officeDocument/2006/relationships/package" Target="../embeddings/Documento_de_Microsoft_Office_Word51.docx"/><Relationship Id="rId4" Type="http://schemas.openxmlformats.org/officeDocument/2006/relationships/package" Target="../embeddings/Documento_de_Microsoft_Office_Word50.docx"/></Relationships>
</file>

<file path=ppt/slides/_rels/slide27.xml.rels><?xml version="1.0" encoding="UTF-8" standalone="yes"?>
<Relationships xmlns="http://schemas.openxmlformats.org/package/2006/relationships"><Relationship Id="rId8" Type="http://schemas.openxmlformats.org/officeDocument/2006/relationships/package" Target="../embeddings/Documento_de_Microsoft_Office_Word57.docx"/><Relationship Id="rId3" Type="http://schemas.openxmlformats.org/officeDocument/2006/relationships/notesSlide" Target="../notesSlides/notesSlide7.xml"/><Relationship Id="rId7" Type="http://schemas.openxmlformats.org/officeDocument/2006/relationships/package" Target="../embeddings/Documento_de_Microsoft_Office_Word56.docx"/><Relationship Id="rId12" Type="http://schemas.openxmlformats.org/officeDocument/2006/relationships/package" Target="../embeddings/Documento_de_Microsoft_Office_Word61.docx"/><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package" Target="../embeddings/Documento_de_Microsoft_Office_Word55.docx"/><Relationship Id="rId11" Type="http://schemas.openxmlformats.org/officeDocument/2006/relationships/package" Target="../embeddings/Documento_de_Microsoft_Office_Word60.docx"/><Relationship Id="rId5" Type="http://schemas.openxmlformats.org/officeDocument/2006/relationships/package" Target="../embeddings/Documento_de_Microsoft_Office_Word54.docx"/><Relationship Id="rId10" Type="http://schemas.openxmlformats.org/officeDocument/2006/relationships/package" Target="../embeddings/Documento_de_Microsoft_Office_Word59.docx"/><Relationship Id="rId4" Type="http://schemas.openxmlformats.org/officeDocument/2006/relationships/package" Target="../embeddings/Documento_de_Microsoft_Office_Word53.docx"/><Relationship Id="rId9" Type="http://schemas.openxmlformats.org/officeDocument/2006/relationships/package" Target="../embeddings/Documento_de_Microsoft_Office_Word58.docx"/></Relationships>
</file>

<file path=ppt/slides/_rels/slide2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763688" y="548680"/>
            <a:ext cx="7128792" cy="126188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ESCUELA POLITÉCNICA DEL EJÉRCITO</a:t>
            </a:r>
            <a:endParaRPr lang="es-E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s-E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ESPE</a:t>
            </a:r>
            <a:endParaRPr lang="es-E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5 Imagen" descr="SELLO2"/>
          <p:cNvPicPr/>
          <p:nvPr/>
        </p:nvPicPr>
        <p:blipFill>
          <a:blip r:embed="rId2" cstate="print"/>
          <a:srcRect/>
          <a:stretch>
            <a:fillRect/>
          </a:stretch>
        </p:blipFill>
        <p:spPr bwMode="auto">
          <a:xfrm>
            <a:off x="251520" y="404664"/>
            <a:ext cx="1656184" cy="1440160"/>
          </a:xfrm>
          <a:prstGeom prst="rect">
            <a:avLst/>
          </a:prstGeom>
          <a:noFill/>
          <a:ln w="3175">
            <a:solidFill>
              <a:schemeClr val="tx1"/>
            </a:solidFill>
            <a:miter lim="800000"/>
            <a:headEnd/>
            <a:tailEnd/>
          </a:ln>
        </p:spPr>
      </p:pic>
      <p:pic>
        <p:nvPicPr>
          <p:cNvPr id="15362" name="Picture 2" descr="http://t1.gstatic.com/images?q=tbn:ANd9GcTNtnOl80uLmWyKZT_WFBbUyy4mcz55wcVbkPCPpFLBXuAn3kqseJSWd-71"/>
          <p:cNvPicPr>
            <a:picLocks noChangeAspect="1" noChangeArrowheads="1"/>
          </p:cNvPicPr>
          <p:nvPr/>
        </p:nvPicPr>
        <p:blipFill>
          <a:blip r:embed="rId3" cstate="print"/>
          <a:srcRect/>
          <a:stretch>
            <a:fillRect/>
          </a:stretch>
        </p:blipFill>
        <p:spPr bwMode="auto">
          <a:xfrm>
            <a:off x="251520" y="2564904"/>
            <a:ext cx="1656184" cy="1584176"/>
          </a:xfrm>
          <a:prstGeom prst="rect">
            <a:avLst/>
          </a:prstGeom>
          <a:noFill/>
          <a:ln>
            <a:solidFill>
              <a:schemeClr val="tx1"/>
            </a:solidFill>
          </a:ln>
        </p:spPr>
      </p:pic>
      <p:sp>
        <p:nvSpPr>
          <p:cNvPr id="8" name="7 Rectángulo"/>
          <p:cNvSpPr/>
          <p:nvPr/>
        </p:nvSpPr>
        <p:spPr>
          <a:xfrm>
            <a:off x="1763688" y="2600325"/>
            <a:ext cx="7128792" cy="169277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DEPARTAMENTO DE INGENIERÍA ELÉCTRICA Y ELECTRÓNICA </a:t>
            </a:r>
          </a:p>
          <a:p>
            <a:pPr algn="ctr"/>
            <a:r>
              <a:rPr lang="es-E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DEEE</a:t>
            </a:r>
            <a:endParaRPr lang="es-E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8 CuadroTexto"/>
          <p:cNvSpPr txBox="1"/>
          <p:nvPr/>
        </p:nvSpPr>
        <p:spPr>
          <a:xfrm>
            <a:off x="251520" y="5940569"/>
            <a:ext cx="9073008" cy="584775"/>
          </a:xfrm>
          <a:prstGeom prst="rect">
            <a:avLst/>
          </a:prstGeom>
          <a:noFill/>
        </p:spPr>
        <p:txBody>
          <a:bodyPr wrap="square" rtlCol="0">
            <a:spAutoFit/>
          </a:bodyPr>
          <a:lstStyle/>
          <a:p>
            <a:r>
              <a:rPr lang="es-EC"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PROYECTO  DE  INVESTIGACION CIENTÍFICA</a:t>
            </a:r>
            <a:endParaRPr lang="es-EC"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5 Forma libre"/>
          <p:cNvSpPr/>
          <p:nvPr/>
        </p:nvSpPr>
        <p:spPr>
          <a:xfrm>
            <a:off x="1331640" y="532905"/>
            <a:ext cx="5773553" cy="1430491"/>
          </a:xfrm>
          <a:custGeom>
            <a:avLst/>
            <a:gdLst>
              <a:gd name="connsiteX0" fmla="*/ 0 w 5773553"/>
              <a:gd name="connsiteY0" fmla="*/ 143049 h 1430491"/>
              <a:gd name="connsiteX1" fmla="*/ 41898 w 5773553"/>
              <a:gd name="connsiteY1" fmla="*/ 41898 h 1430491"/>
              <a:gd name="connsiteX2" fmla="*/ 143049 w 5773553"/>
              <a:gd name="connsiteY2" fmla="*/ 0 h 1430491"/>
              <a:gd name="connsiteX3" fmla="*/ 5630504 w 5773553"/>
              <a:gd name="connsiteY3" fmla="*/ 0 h 1430491"/>
              <a:gd name="connsiteX4" fmla="*/ 5731655 w 5773553"/>
              <a:gd name="connsiteY4" fmla="*/ 41898 h 1430491"/>
              <a:gd name="connsiteX5" fmla="*/ 5773553 w 5773553"/>
              <a:gd name="connsiteY5" fmla="*/ 143049 h 1430491"/>
              <a:gd name="connsiteX6" fmla="*/ 5773553 w 5773553"/>
              <a:gd name="connsiteY6" fmla="*/ 1287442 h 1430491"/>
              <a:gd name="connsiteX7" fmla="*/ 5731655 w 5773553"/>
              <a:gd name="connsiteY7" fmla="*/ 1388593 h 1430491"/>
              <a:gd name="connsiteX8" fmla="*/ 5630504 w 5773553"/>
              <a:gd name="connsiteY8" fmla="*/ 1430491 h 1430491"/>
              <a:gd name="connsiteX9" fmla="*/ 143049 w 5773553"/>
              <a:gd name="connsiteY9" fmla="*/ 1430491 h 1430491"/>
              <a:gd name="connsiteX10" fmla="*/ 41898 w 5773553"/>
              <a:gd name="connsiteY10" fmla="*/ 1388593 h 1430491"/>
              <a:gd name="connsiteX11" fmla="*/ 0 w 5773553"/>
              <a:gd name="connsiteY11" fmla="*/ 1287442 h 1430491"/>
              <a:gd name="connsiteX12" fmla="*/ 0 w 5773553"/>
              <a:gd name="connsiteY12" fmla="*/ 143049 h 143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3553" h="1430491">
                <a:moveTo>
                  <a:pt x="0" y="143049"/>
                </a:moveTo>
                <a:cubicBezTo>
                  <a:pt x="0" y="105110"/>
                  <a:pt x="15071" y="68725"/>
                  <a:pt x="41898" y="41898"/>
                </a:cubicBezTo>
                <a:cubicBezTo>
                  <a:pt x="68725" y="15071"/>
                  <a:pt x="105110" y="0"/>
                  <a:pt x="143049" y="0"/>
                </a:cubicBezTo>
                <a:lnTo>
                  <a:pt x="5630504" y="0"/>
                </a:lnTo>
                <a:cubicBezTo>
                  <a:pt x="5668443" y="0"/>
                  <a:pt x="5704828" y="15071"/>
                  <a:pt x="5731655" y="41898"/>
                </a:cubicBezTo>
                <a:cubicBezTo>
                  <a:pt x="5758482" y="68725"/>
                  <a:pt x="5773553" y="105110"/>
                  <a:pt x="5773553" y="143049"/>
                </a:cubicBezTo>
                <a:lnTo>
                  <a:pt x="5773553" y="1287442"/>
                </a:lnTo>
                <a:cubicBezTo>
                  <a:pt x="5773553" y="1325381"/>
                  <a:pt x="5758482" y="1361766"/>
                  <a:pt x="5731655" y="1388593"/>
                </a:cubicBezTo>
                <a:cubicBezTo>
                  <a:pt x="5704828" y="1415420"/>
                  <a:pt x="5668443" y="1430491"/>
                  <a:pt x="5630504" y="1430491"/>
                </a:cubicBezTo>
                <a:lnTo>
                  <a:pt x="143049" y="1430491"/>
                </a:lnTo>
                <a:cubicBezTo>
                  <a:pt x="105110" y="1430491"/>
                  <a:pt x="68725" y="1415420"/>
                  <a:pt x="41898" y="1388593"/>
                </a:cubicBezTo>
                <a:cubicBezTo>
                  <a:pt x="15071" y="1361766"/>
                  <a:pt x="0" y="1325381"/>
                  <a:pt x="0" y="1287442"/>
                </a:cubicBezTo>
                <a:lnTo>
                  <a:pt x="0" y="14304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198" tIns="156198" rIns="1616014" bIns="156198" numCol="1" spcCol="1270" anchor="ctr" anchorCtr="0">
            <a:noAutofit/>
          </a:bodyPr>
          <a:lstStyle/>
          <a:p>
            <a:pPr lvl="0" algn="ctr" defTabSz="1333500">
              <a:lnSpc>
                <a:spcPct val="90000"/>
              </a:lnSpc>
              <a:spcBef>
                <a:spcPct val="0"/>
              </a:spcBef>
              <a:spcAft>
                <a:spcPct val="35000"/>
              </a:spcAft>
              <a:buFont typeface="Wingdings" pitchFamily="2" charset="2"/>
              <a:buChar char="ü"/>
            </a:pPr>
            <a:r>
              <a:rPr lang="es-EC" sz="3200" kern="1200" dirty="0" smtClean="0">
                <a:solidFill>
                  <a:srgbClr val="FF0000"/>
                </a:solidFill>
              </a:rPr>
              <a:t>-</a:t>
            </a:r>
            <a:r>
              <a:rPr lang="es-EC" sz="3200" kern="1200" dirty="0" smtClean="0"/>
              <a:t>ESTADO DEL ARTE</a:t>
            </a:r>
            <a:endParaRPr lang="es-EC" sz="3200" kern="1200" dirty="0"/>
          </a:p>
        </p:txBody>
      </p:sp>
      <p:sp>
        <p:nvSpPr>
          <p:cNvPr id="7" name="6 Forma libre"/>
          <p:cNvSpPr/>
          <p:nvPr/>
        </p:nvSpPr>
        <p:spPr>
          <a:xfrm>
            <a:off x="1841071" y="2201811"/>
            <a:ext cx="5773553" cy="1430491"/>
          </a:xfrm>
          <a:custGeom>
            <a:avLst/>
            <a:gdLst>
              <a:gd name="connsiteX0" fmla="*/ 0 w 5773553"/>
              <a:gd name="connsiteY0" fmla="*/ 143049 h 1430491"/>
              <a:gd name="connsiteX1" fmla="*/ 41898 w 5773553"/>
              <a:gd name="connsiteY1" fmla="*/ 41898 h 1430491"/>
              <a:gd name="connsiteX2" fmla="*/ 143049 w 5773553"/>
              <a:gd name="connsiteY2" fmla="*/ 0 h 1430491"/>
              <a:gd name="connsiteX3" fmla="*/ 5630504 w 5773553"/>
              <a:gd name="connsiteY3" fmla="*/ 0 h 1430491"/>
              <a:gd name="connsiteX4" fmla="*/ 5731655 w 5773553"/>
              <a:gd name="connsiteY4" fmla="*/ 41898 h 1430491"/>
              <a:gd name="connsiteX5" fmla="*/ 5773553 w 5773553"/>
              <a:gd name="connsiteY5" fmla="*/ 143049 h 1430491"/>
              <a:gd name="connsiteX6" fmla="*/ 5773553 w 5773553"/>
              <a:gd name="connsiteY6" fmla="*/ 1287442 h 1430491"/>
              <a:gd name="connsiteX7" fmla="*/ 5731655 w 5773553"/>
              <a:gd name="connsiteY7" fmla="*/ 1388593 h 1430491"/>
              <a:gd name="connsiteX8" fmla="*/ 5630504 w 5773553"/>
              <a:gd name="connsiteY8" fmla="*/ 1430491 h 1430491"/>
              <a:gd name="connsiteX9" fmla="*/ 143049 w 5773553"/>
              <a:gd name="connsiteY9" fmla="*/ 1430491 h 1430491"/>
              <a:gd name="connsiteX10" fmla="*/ 41898 w 5773553"/>
              <a:gd name="connsiteY10" fmla="*/ 1388593 h 1430491"/>
              <a:gd name="connsiteX11" fmla="*/ 0 w 5773553"/>
              <a:gd name="connsiteY11" fmla="*/ 1287442 h 1430491"/>
              <a:gd name="connsiteX12" fmla="*/ 0 w 5773553"/>
              <a:gd name="connsiteY12" fmla="*/ 143049 h 143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3553" h="1430491">
                <a:moveTo>
                  <a:pt x="0" y="143049"/>
                </a:moveTo>
                <a:cubicBezTo>
                  <a:pt x="0" y="105110"/>
                  <a:pt x="15071" y="68725"/>
                  <a:pt x="41898" y="41898"/>
                </a:cubicBezTo>
                <a:cubicBezTo>
                  <a:pt x="68725" y="15071"/>
                  <a:pt x="105110" y="0"/>
                  <a:pt x="143049" y="0"/>
                </a:cubicBezTo>
                <a:lnTo>
                  <a:pt x="5630504" y="0"/>
                </a:lnTo>
                <a:cubicBezTo>
                  <a:pt x="5668443" y="0"/>
                  <a:pt x="5704828" y="15071"/>
                  <a:pt x="5731655" y="41898"/>
                </a:cubicBezTo>
                <a:cubicBezTo>
                  <a:pt x="5758482" y="68725"/>
                  <a:pt x="5773553" y="105110"/>
                  <a:pt x="5773553" y="143049"/>
                </a:cubicBezTo>
                <a:lnTo>
                  <a:pt x="5773553" y="1287442"/>
                </a:lnTo>
                <a:cubicBezTo>
                  <a:pt x="5773553" y="1325381"/>
                  <a:pt x="5758482" y="1361766"/>
                  <a:pt x="5731655" y="1388593"/>
                </a:cubicBezTo>
                <a:cubicBezTo>
                  <a:pt x="5704828" y="1415420"/>
                  <a:pt x="5668443" y="1430491"/>
                  <a:pt x="5630504" y="1430491"/>
                </a:cubicBezTo>
                <a:lnTo>
                  <a:pt x="143049" y="1430491"/>
                </a:lnTo>
                <a:cubicBezTo>
                  <a:pt x="105110" y="1430491"/>
                  <a:pt x="68725" y="1415420"/>
                  <a:pt x="41898" y="1388593"/>
                </a:cubicBezTo>
                <a:cubicBezTo>
                  <a:pt x="15071" y="1361766"/>
                  <a:pt x="0" y="1325381"/>
                  <a:pt x="0" y="1287442"/>
                </a:cubicBezTo>
                <a:lnTo>
                  <a:pt x="0" y="14304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198" tIns="156198" rIns="1595448" bIns="156198" numCol="1" spcCol="1270" anchor="ctr" anchorCtr="0">
            <a:noAutofit/>
          </a:bodyPr>
          <a:lstStyle/>
          <a:p>
            <a:pPr lvl="0" algn="ctr" defTabSz="1333500">
              <a:lnSpc>
                <a:spcPct val="90000"/>
              </a:lnSpc>
              <a:spcBef>
                <a:spcPct val="0"/>
              </a:spcBef>
              <a:spcAft>
                <a:spcPct val="35000"/>
              </a:spcAft>
            </a:pPr>
            <a:r>
              <a:rPr lang="es-EC" sz="3200" kern="1200" dirty="0" smtClean="0"/>
              <a:t>EL CONVERTIDOR  BUCK-BOOST DC/DC</a:t>
            </a:r>
            <a:endParaRPr lang="es-EC" sz="3200" kern="1200" dirty="0"/>
          </a:p>
        </p:txBody>
      </p:sp>
      <p:sp>
        <p:nvSpPr>
          <p:cNvPr id="8" name="7 Forma libre"/>
          <p:cNvSpPr/>
          <p:nvPr/>
        </p:nvSpPr>
        <p:spPr>
          <a:xfrm>
            <a:off x="2350502" y="3870717"/>
            <a:ext cx="5773553" cy="1430491"/>
          </a:xfrm>
          <a:custGeom>
            <a:avLst/>
            <a:gdLst>
              <a:gd name="connsiteX0" fmla="*/ 0 w 5773553"/>
              <a:gd name="connsiteY0" fmla="*/ 143049 h 1430491"/>
              <a:gd name="connsiteX1" fmla="*/ 41898 w 5773553"/>
              <a:gd name="connsiteY1" fmla="*/ 41898 h 1430491"/>
              <a:gd name="connsiteX2" fmla="*/ 143049 w 5773553"/>
              <a:gd name="connsiteY2" fmla="*/ 0 h 1430491"/>
              <a:gd name="connsiteX3" fmla="*/ 5630504 w 5773553"/>
              <a:gd name="connsiteY3" fmla="*/ 0 h 1430491"/>
              <a:gd name="connsiteX4" fmla="*/ 5731655 w 5773553"/>
              <a:gd name="connsiteY4" fmla="*/ 41898 h 1430491"/>
              <a:gd name="connsiteX5" fmla="*/ 5773553 w 5773553"/>
              <a:gd name="connsiteY5" fmla="*/ 143049 h 1430491"/>
              <a:gd name="connsiteX6" fmla="*/ 5773553 w 5773553"/>
              <a:gd name="connsiteY6" fmla="*/ 1287442 h 1430491"/>
              <a:gd name="connsiteX7" fmla="*/ 5731655 w 5773553"/>
              <a:gd name="connsiteY7" fmla="*/ 1388593 h 1430491"/>
              <a:gd name="connsiteX8" fmla="*/ 5630504 w 5773553"/>
              <a:gd name="connsiteY8" fmla="*/ 1430491 h 1430491"/>
              <a:gd name="connsiteX9" fmla="*/ 143049 w 5773553"/>
              <a:gd name="connsiteY9" fmla="*/ 1430491 h 1430491"/>
              <a:gd name="connsiteX10" fmla="*/ 41898 w 5773553"/>
              <a:gd name="connsiteY10" fmla="*/ 1388593 h 1430491"/>
              <a:gd name="connsiteX11" fmla="*/ 0 w 5773553"/>
              <a:gd name="connsiteY11" fmla="*/ 1287442 h 1430491"/>
              <a:gd name="connsiteX12" fmla="*/ 0 w 5773553"/>
              <a:gd name="connsiteY12" fmla="*/ 143049 h 143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3553" h="1430491">
                <a:moveTo>
                  <a:pt x="0" y="143049"/>
                </a:moveTo>
                <a:cubicBezTo>
                  <a:pt x="0" y="105110"/>
                  <a:pt x="15071" y="68725"/>
                  <a:pt x="41898" y="41898"/>
                </a:cubicBezTo>
                <a:cubicBezTo>
                  <a:pt x="68725" y="15071"/>
                  <a:pt x="105110" y="0"/>
                  <a:pt x="143049" y="0"/>
                </a:cubicBezTo>
                <a:lnTo>
                  <a:pt x="5630504" y="0"/>
                </a:lnTo>
                <a:cubicBezTo>
                  <a:pt x="5668443" y="0"/>
                  <a:pt x="5704828" y="15071"/>
                  <a:pt x="5731655" y="41898"/>
                </a:cubicBezTo>
                <a:cubicBezTo>
                  <a:pt x="5758482" y="68725"/>
                  <a:pt x="5773553" y="105110"/>
                  <a:pt x="5773553" y="143049"/>
                </a:cubicBezTo>
                <a:lnTo>
                  <a:pt x="5773553" y="1287442"/>
                </a:lnTo>
                <a:cubicBezTo>
                  <a:pt x="5773553" y="1325381"/>
                  <a:pt x="5758482" y="1361766"/>
                  <a:pt x="5731655" y="1388593"/>
                </a:cubicBezTo>
                <a:cubicBezTo>
                  <a:pt x="5704828" y="1415420"/>
                  <a:pt x="5668443" y="1430491"/>
                  <a:pt x="5630504" y="1430491"/>
                </a:cubicBezTo>
                <a:lnTo>
                  <a:pt x="143049" y="1430491"/>
                </a:lnTo>
                <a:cubicBezTo>
                  <a:pt x="105110" y="1430491"/>
                  <a:pt x="68725" y="1415420"/>
                  <a:pt x="41898" y="1388593"/>
                </a:cubicBezTo>
                <a:cubicBezTo>
                  <a:pt x="15071" y="1361766"/>
                  <a:pt x="0" y="1325381"/>
                  <a:pt x="0" y="1287442"/>
                </a:cubicBezTo>
                <a:lnTo>
                  <a:pt x="0" y="14304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198" tIns="156198" rIns="1595448" bIns="156198" numCol="1" spcCol="1270" anchor="ctr" anchorCtr="0">
            <a:noAutofit/>
          </a:bodyPr>
          <a:lstStyle/>
          <a:p>
            <a:pPr lvl="0" algn="ctr" defTabSz="1333500">
              <a:lnSpc>
                <a:spcPct val="90000"/>
              </a:lnSpc>
              <a:spcBef>
                <a:spcPct val="0"/>
              </a:spcBef>
              <a:spcAft>
                <a:spcPct val="35000"/>
              </a:spcAft>
            </a:pPr>
            <a:r>
              <a:rPr lang="es-EC" sz="3200" kern="1200" dirty="0" smtClean="0"/>
              <a:t>CONTROL POR  MODO DESLIZANTE</a:t>
            </a:r>
            <a:endParaRPr lang="es-EC" sz="3200" kern="1200" dirty="0"/>
          </a:p>
        </p:txBody>
      </p:sp>
      <p:sp>
        <p:nvSpPr>
          <p:cNvPr id="9" name="8 Forma libre"/>
          <p:cNvSpPr/>
          <p:nvPr/>
        </p:nvSpPr>
        <p:spPr>
          <a:xfrm>
            <a:off x="6175374" y="1617694"/>
            <a:ext cx="929819" cy="929819"/>
          </a:xfrm>
          <a:custGeom>
            <a:avLst/>
            <a:gdLst>
              <a:gd name="connsiteX0" fmla="*/ 0 w 929819"/>
              <a:gd name="connsiteY0" fmla="*/ 511400 h 929819"/>
              <a:gd name="connsiteX1" fmla="*/ 209209 w 929819"/>
              <a:gd name="connsiteY1" fmla="*/ 511400 h 929819"/>
              <a:gd name="connsiteX2" fmla="*/ 209209 w 929819"/>
              <a:gd name="connsiteY2" fmla="*/ 0 h 929819"/>
              <a:gd name="connsiteX3" fmla="*/ 720610 w 929819"/>
              <a:gd name="connsiteY3" fmla="*/ 0 h 929819"/>
              <a:gd name="connsiteX4" fmla="*/ 720610 w 929819"/>
              <a:gd name="connsiteY4" fmla="*/ 511400 h 929819"/>
              <a:gd name="connsiteX5" fmla="*/ 929819 w 929819"/>
              <a:gd name="connsiteY5" fmla="*/ 511400 h 929819"/>
              <a:gd name="connsiteX6" fmla="*/ 464910 w 929819"/>
              <a:gd name="connsiteY6" fmla="*/ 929819 h 929819"/>
              <a:gd name="connsiteX7" fmla="*/ 0 w 929819"/>
              <a:gd name="connsiteY7" fmla="*/ 511400 h 9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819" h="929819">
                <a:moveTo>
                  <a:pt x="0" y="511400"/>
                </a:moveTo>
                <a:lnTo>
                  <a:pt x="209209" y="511400"/>
                </a:lnTo>
                <a:lnTo>
                  <a:pt x="209209" y="0"/>
                </a:lnTo>
                <a:lnTo>
                  <a:pt x="720610" y="0"/>
                </a:lnTo>
                <a:lnTo>
                  <a:pt x="720610" y="511400"/>
                </a:lnTo>
                <a:lnTo>
                  <a:pt x="929819" y="511400"/>
                </a:lnTo>
                <a:lnTo>
                  <a:pt x="464910" y="929819"/>
                </a:lnTo>
                <a:lnTo>
                  <a:pt x="0" y="51140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51119" tIns="41910" rIns="251119" bIns="272040" numCol="1" spcCol="1270" anchor="ctr" anchorCtr="0">
            <a:noAutofit/>
          </a:bodyPr>
          <a:lstStyle/>
          <a:p>
            <a:pPr lvl="0" algn="ctr" defTabSz="1466850">
              <a:lnSpc>
                <a:spcPct val="90000"/>
              </a:lnSpc>
              <a:spcBef>
                <a:spcPct val="0"/>
              </a:spcBef>
              <a:spcAft>
                <a:spcPct val="35000"/>
              </a:spcAft>
            </a:pPr>
            <a:endParaRPr lang="es-EC" sz="3300" kern="1200"/>
          </a:p>
        </p:txBody>
      </p:sp>
      <p:sp>
        <p:nvSpPr>
          <p:cNvPr id="10" name="9 Forma libre"/>
          <p:cNvSpPr/>
          <p:nvPr/>
        </p:nvSpPr>
        <p:spPr>
          <a:xfrm>
            <a:off x="6684805" y="3277063"/>
            <a:ext cx="929819" cy="929819"/>
          </a:xfrm>
          <a:custGeom>
            <a:avLst/>
            <a:gdLst>
              <a:gd name="connsiteX0" fmla="*/ 0 w 929819"/>
              <a:gd name="connsiteY0" fmla="*/ 511400 h 929819"/>
              <a:gd name="connsiteX1" fmla="*/ 209209 w 929819"/>
              <a:gd name="connsiteY1" fmla="*/ 511400 h 929819"/>
              <a:gd name="connsiteX2" fmla="*/ 209209 w 929819"/>
              <a:gd name="connsiteY2" fmla="*/ 0 h 929819"/>
              <a:gd name="connsiteX3" fmla="*/ 720610 w 929819"/>
              <a:gd name="connsiteY3" fmla="*/ 0 h 929819"/>
              <a:gd name="connsiteX4" fmla="*/ 720610 w 929819"/>
              <a:gd name="connsiteY4" fmla="*/ 511400 h 929819"/>
              <a:gd name="connsiteX5" fmla="*/ 929819 w 929819"/>
              <a:gd name="connsiteY5" fmla="*/ 511400 h 929819"/>
              <a:gd name="connsiteX6" fmla="*/ 464910 w 929819"/>
              <a:gd name="connsiteY6" fmla="*/ 929819 h 929819"/>
              <a:gd name="connsiteX7" fmla="*/ 0 w 929819"/>
              <a:gd name="connsiteY7" fmla="*/ 511400 h 9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819" h="929819">
                <a:moveTo>
                  <a:pt x="0" y="511400"/>
                </a:moveTo>
                <a:lnTo>
                  <a:pt x="209209" y="511400"/>
                </a:lnTo>
                <a:lnTo>
                  <a:pt x="209209" y="0"/>
                </a:lnTo>
                <a:lnTo>
                  <a:pt x="720610" y="0"/>
                </a:lnTo>
                <a:lnTo>
                  <a:pt x="720610" y="511400"/>
                </a:lnTo>
                <a:lnTo>
                  <a:pt x="929819" y="511400"/>
                </a:lnTo>
                <a:lnTo>
                  <a:pt x="464910" y="929819"/>
                </a:lnTo>
                <a:lnTo>
                  <a:pt x="0" y="51140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51119" tIns="41910" rIns="251119" bIns="272040" numCol="1" spcCol="1270" anchor="ctr" anchorCtr="0">
            <a:noAutofit/>
          </a:bodyPr>
          <a:lstStyle/>
          <a:p>
            <a:pPr lvl="0" algn="ctr" defTabSz="1466850">
              <a:lnSpc>
                <a:spcPct val="90000"/>
              </a:lnSpc>
              <a:spcBef>
                <a:spcPct val="0"/>
              </a:spcBef>
              <a:spcAft>
                <a:spcPct val="35000"/>
              </a:spcAft>
            </a:pPr>
            <a:endParaRPr lang="es-EC" sz="3300" kern="120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2000"/>
                                        <p:tgtEl>
                                          <p:spTgt spid="6"/>
                                        </p:tgtEl>
                                        <p:attrNameLst>
                                          <p:attrName>ppt_w</p:attrName>
                                        </p:attrNameLst>
                                      </p:cBhvr>
                                      <p:tavLst>
                                        <p:tav tm="0">
                                          <p:val>
                                            <p:strVal val="ppt_w"/>
                                          </p:val>
                                        </p:tav>
                                        <p:tav tm="100000">
                                          <p:val>
                                            <p:fltVal val="0"/>
                                          </p:val>
                                        </p:tav>
                                      </p:tavLst>
                                    </p:anim>
                                    <p:anim calcmode="lin" valueType="num">
                                      <p:cBhvr>
                                        <p:cTn id="7" dur="2000"/>
                                        <p:tgtEl>
                                          <p:spTgt spid="6"/>
                                        </p:tgtEl>
                                        <p:attrNameLst>
                                          <p:attrName>ppt_h</p:attrName>
                                        </p:attrNameLst>
                                      </p:cBhvr>
                                      <p:tavLst>
                                        <p:tav tm="0">
                                          <p:val>
                                            <p:strVal val="ppt_h"/>
                                          </p:val>
                                        </p:tav>
                                        <p:tav tm="100000">
                                          <p:val>
                                            <p:fltVal val="0"/>
                                          </p:val>
                                        </p:tav>
                                      </p:tavLst>
                                    </p:anim>
                                    <p:animEffect transition="out" filter="fade">
                                      <p:cBhvr>
                                        <p:cTn id="8" dur="2000"/>
                                        <p:tgtEl>
                                          <p:spTgt spid="6"/>
                                        </p:tgtEl>
                                      </p:cBhvr>
                                    </p:animEffect>
                                    <p:set>
                                      <p:cBhvr>
                                        <p:cTn id="9" dur="1" fill="hold">
                                          <p:stCondLst>
                                            <p:cond delay="1999"/>
                                          </p:stCondLst>
                                        </p:cTn>
                                        <p:tgtEl>
                                          <p:spTgt spid="6"/>
                                        </p:tgtEl>
                                        <p:attrNameLst>
                                          <p:attrName>style.visibility</p:attrName>
                                        </p:attrNameLst>
                                      </p:cBhvr>
                                      <p:to>
                                        <p:strVal val="hidden"/>
                                      </p:to>
                                    </p:set>
                                  </p:childTnLst>
                                </p:cTn>
                              </p:par>
                              <p:par>
                                <p:cTn id="10" presetID="53" presetClass="exit" presetSubtype="0" fill="hold" grpId="0" nodeType="withEffect">
                                  <p:stCondLst>
                                    <p:cond delay="0"/>
                                  </p:stCondLst>
                                  <p:childTnLst>
                                    <p:anim calcmode="lin" valueType="num">
                                      <p:cBhvr>
                                        <p:cTn id="11" dur="2000"/>
                                        <p:tgtEl>
                                          <p:spTgt spid="8"/>
                                        </p:tgtEl>
                                        <p:attrNameLst>
                                          <p:attrName>ppt_w</p:attrName>
                                        </p:attrNameLst>
                                      </p:cBhvr>
                                      <p:tavLst>
                                        <p:tav tm="0">
                                          <p:val>
                                            <p:strVal val="ppt_w"/>
                                          </p:val>
                                        </p:tav>
                                        <p:tav tm="100000">
                                          <p:val>
                                            <p:fltVal val="0"/>
                                          </p:val>
                                        </p:tav>
                                      </p:tavLst>
                                    </p:anim>
                                    <p:anim calcmode="lin" valueType="num">
                                      <p:cBhvr>
                                        <p:cTn id="12" dur="2000"/>
                                        <p:tgtEl>
                                          <p:spTgt spid="8"/>
                                        </p:tgtEl>
                                        <p:attrNameLst>
                                          <p:attrName>ppt_h</p:attrName>
                                        </p:attrNameLst>
                                      </p:cBhvr>
                                      <p:tavLst>
                                        <p:tav tm="0">
                                          <p:val>
                                            <p:strVal val="ppt_h"/>
                                          </p:val>
                                        </p:tav>
                                        <p:tav tm="100000">
                                          <p:val>
                                            <p:fltVal val="0"/>
                                          </p:val>
                                        </p:tav>
                                      </p:tavLst>
                                    </p:anim>
                                    <p:animEffect transition="out" filter="fade">
                                      <p:cBhvr>
                                        <p:cTn id="13" dur="2000"/>
                                        <p:tgtEl>
                                          <p:spTgt spid="8"/>
                                        </p:tgtEl>
                                      </p:cBhvr>
                                    </p:animEffect>
                                    <p:set>
                                      <p:cBhvr>
                                        <p:cTn id="14" dur="1" fill="hold">
                                          <p:stCondLst>
                                            <p:cond delay="1999"/>
                                          </p:stCondLst>
                                        </p:cTn>
                                        <p:tgtEl>
                                          <p:spTgt spid="8"/>
                                        </p:tgtEl>
                                        <p:attrNameLst>
                                          <p:attrName>style.visibility</p:attrName>
                                        </p:attrNameLst>
                                      </p:cBhvr>
                                      <p:to>
                                        <p:strVal val="hidden"/>
                                      </p:to>
                                    </p:set>
                                  </p:childTnLst>
                                </p:cTn>
                              </p:par>
                              <p:par>
                                <p:cTn id="15" presetID="4" presetClass="exit" presetSubtype="16" fill="hold" grpId="0" nodeType="withEffect">
                                  <p:stCondLst>
                                    <p:cond delay="0"/>
                                  </p:stCondLst>
                                  <p:childTnLst>
                                    <p:animEffect transition="out" filter="box(in)">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4" presetClass="exit" presetSubtype="16" fill="hold" grpId="0" nodeType="withEffect">
                                  <p:stCondLst>
                                    <p:cond delay="0"/>
                                  </p:stCondLst>
                                  <p:childTnLst>
                                    <p:animEffect transition="out" filter="box(in)">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par>
                          <p:cTn id="21" fill="hold">
                            <p:stCondLst>
                              <p:cond delay="2000"/>
                            </p:stCondLst>
                            <p:childTnLst>
                              <p:par>
                                <p:cTn id="22" presetID="64" presetClass="path" presetSubtype="0" accel="50000" decel="50000" fill="hold" grpId="0" nodeType="afterEffect">
                                  <p:stCondLst>
                                    <p:cond delay="1000"/>
                                  </p:stCondLst>
                                  <p:childTnLst>
                                    <p:animMotion origin="layout" path="M -3.88889E-6 1.88714E-6 L -0.00121 -0.54417 " pathEditMode="relative" rAng="0" ptsTypes="AA">
                                      <p:cBhvr>
                                        <p:cTn id="23" dur="1000" fill="hold"/>
                                        <p:tgtEl>
                                          <p:spTgt spid="7"/>
                                        </p:tgtEl>
                                        <p:attrNameLst>
                                          <p:attrName>ppt_x</p:attrName>
                                          <p:attrName>ppt_y</p:attrName>
                                        </p:attrNameLst>
                                      </p:cBhvr>
                                      <p:rCtr x="-1" y="-2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Rectángulo redondeado"/>
          <p:cNvSpPr/>
          <p:nvPr/>
        </p:nvSpPr>
        <p:spPr>
          <a:xfrm>
            <a:off x="179512" y="72008"/>
            <a:ext cx="8784976" cy="692696"/>
          </a:xfrm>
          <a:prstGeom prst="roundRect">
            <a:avLst>
              <a:gd name="adj" fmla="val 30883"/>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s-EC" sz="3600" dirty="0" smtClean="0"/>
              <a:t>EL CONVERTIDOR  BUCK-BOOST </a:t>
            </a:r>
            <a:r>
              <a:rPr lang="es-EC" sz="2400" dirty="0" smtClean="0"/>
              <a:t>DC/DC</a:t>
            </a:r>
            <a:endParaRPr lang="es-EC" sz="3600" dirty="0"/>
          </a:p>
        </p:txBody>
      </p:sp>
      <p:pic>
        <p:nvPicPr>
          <p:cNvPr id="3074" name="Picture 2" descr="H:\Tesis_PS_V2\CAPÍTULOS DEL PROYECTO\Figuras\17a)Topologia No-invertida.png"/>
          <p:cNvPicPr>
            <a:picLocks noChangeAspect="1" noChangeArrowheads="1"/>
          </p:cNvPicPr>
          <p:nvPr/>
        </p:nvPicPr>
        <p:blipFill>
          <a:blip r:embed="rId2" cstate="print"/>
          <a:srcRect/>
          <a:stretch>
            <a:fillRect/>
          </a:stretch>
        </p:blipFill>
        <p:spPr bwMode="auto">
          <a:xfrm>
            <a:off x="539552" y="1844824"/>
            <a:ext cx="8044504" cy="3488432"/>
          </a:xfrm>
          <a:prstGeom prst="rect">
            <a:avLst/>
          </a:prstGeom>
          <a:noFill/>
        </p:spPr>
      </p:pic>
      <p:pic>
        <p:nvPicPr>
          <p:cNvPr id="3075" name="Picture 3" descr="H:\Tesis_PS_V2\CAPÍTULOS DEL PROYECTO\Figuras\19Carga de la Bobina.png"/>
          <p:cNvPicPr>
            <a:picLocks noChangeAspect="1" noChangeArrowheads="1"/>
          </p:cNvPicPr>
          <p:nvPr/>
        </p:nvPicPr>
        <p:blipFill>
          <a:blip r:embed="rId3" cstate="print"/>
          <a:srcRect/>
          <a:stretch>
            <a:fillRect/>
          </a:stretch>
        </p:blipFill>
        <p:spPr bwMode="auto">
          <a:xfrm>
            <a:off x="2267744" y="1052736"/>
            <a:ext cx="6749057" cy="2667491"/>
          </a:xfrm>
          <a:prstGeom prst="rect">
            <a:avLst/>
          </a:prstGeom>
          <a:noFill/>
        </p:spPr>
      </p:pic>
      <p:pic>
        <p:nvPicPr>
          <p:cNvPr id="3076" name="Picture 4" descr="H:\Tesis_PS_V2\CAPÍTULOS DEL PROYECTO\Figuras\20Descarga de la bobina.png"/>
          <p:cNvPicPr>
            <a:picLocks noChangeAspect="1" noChangeArrowheads="1"/>
          </p:cNvPicPr>
          <p:nvPr/>
        </p:nvPicPr>
        <p:blipFill>
          <a:blip r:embed="rId4" cstate="print"/>
          <a:srcRect/>
          <a:stretch>
            <a:fillRect/>
          </a:stretch>
        </p:blipFill>
        <p:spPr bwMode="auto">
          <a:xfrm>
            <a:off x="2267744" y="3758096"/>
            <a:ext cx="6336704" cy="2440302"/>
          </a:xfrm>
          <a:prstGeom prst="rect">
            <a:avLst/>
          </a:prstGeom>
          <a:noFill/>
        </p:spPr>
      </p:pic>
      <p:sp>
        <p:nvSpPr>
          <p:cNvPr id="6" name="5 CuadroTexto"/>
          <p:cNvSpPr txBox="1"/>
          <p:nvPr/>
        </p:nvSpPr>
        <p:spPr>
          <a:xfrm>
            <a:off x="0" y="2764085"/>
            <a:ext cx="2339752" cy="1384995"/>
          </a:xfrm>
          <a:prstGeom prst="rect">
            <a:avLst/>
          </a:prstGeom>
          <a:noFill/>
        </p:spPr>
        <p:txBody>
          <a:bodyPr wrap="square" rtlCol="0">
            <a:spAutoFit/>
          </a:bodyPr>
          <a:lstStyle/>
          <a:p>
            <a:pPr algn="ctr"/>
            <a:r>
              <a:rPr lang="es-EC" sz="2800" dirty="0" smtClean="0">
                <a:solidFill>
                  <a:schemeClr val="bg1"/>
                </a:solidFill>
              </a:rPr>
              <a:t>OPERACIÓN </a:t>
            </a:r>
          </a:p>
          <a:p>
            <a:pPr algn="ctr"/>
            <a:r>
              <a:rPr lang="es-EC" sz="2800" dirty="0" smtClean="0">
                <a:solidFill>
                  <a:schemeClr val="bg1"/>
                </a:solidFill>
              </a:rPr>
              <a:t>MODO </a:t>
            </a:r>
          </a:p>
          <a:p>
            <a:pPr algn="ctr"/>
            <a:r>
              <a:rPr lang="es-EC" sz="2800" dirty="0" smtClean="0">
                <a:solidFill>
                  <a:schemeClr val="bg1"/>
                </a:solidFill>
              </a:rPr>
              <a:t>CONTINUO</a:t>
            </a:r>
            <a:endParaRPr lang="es-EC"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0 -0.2012 L 0 0.02683 " pathEditMode="relative" rAng="0" ptsTypes="AA">
                                      <p:cBhvr>
                                        <p:cTn id="6" dur="1000" fill="hold"/>
                                        <p:tgtEl>
                                          <p:spTgt spid="5"/>
                                        </p:tgtEl>
                                        <p:attrNameLst>
                                          <p:attrName>ppt_x</p:attrName>
                                          <p:attrName>ppt_y</p:attrName>
                                        </p:attrNameLst>
                                      </p:cBhvr>
                                      <p:rCtr x="0" y="114"/>
                                    </p:animMotion>
                                  </p:childTnLst>
                                </p:cTn>
                              </p:par>
                            </p:childTnLst>
                          </p:cTn>
                        </p:par>
                        <p:par>
                          <p:cTn id="7" fill="hold">
                            <p:stCondLst>
                              <p:cond delay="1000"/>
                            </p:stCondLst>
                            <p:childTnLst>
                              <p:par>
                                <p:cTn id="8" presetID="4" presetClass="entr" presetSubtype="16" fill="hold" nodeType="after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ox(in)">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xit" presetSubtype="0" fill="hold" nodeType="clickEffect">
                                  <p:stCondLst>
                                    <p:cond delay="0"/>
                                  </p:stCondLst>
                                  <p:childTnLst>
                                    <p:anim calcmode="lin" valueType="num">
                                      <p:cBhvr>
                                        <p:cTn id="14" dur="3000"/>
                                        <p:tgtEl>
                                          <p:spTgt spid="3074"/>
                                        </p:tgtEl>
                                        <p:attrNameLst>
                                          <p:attrName>ppt_w</p:attrName>
                                        </p:attrNameLst>
                                      </p:cBhvr>
                                      <p:tavLst>
                                        <p:tav tm="0">
                                          <p:val>
                                            <p:strVal val="ppt_w"/>
                                          </p:val>
                                        </p:tav>
                                        <p:tav tm="100000">
                                          <p:val>
                                            <p:fltVal val="0"/>
                                          </p:val>
                                        </p:tav>
                                      </p:tavLst>
                                    </p:anim>
                                    <p:anim calcmode="lin" valueType="num">
                                      <p:cBhvr>
                                        <p:cTn id="15" dur="3000"/>
                                        <p:tgtEl>
                                          <p:spTgt spid="3074"/>
                                        </p:tgtEl>
                                        <p:attrNameLst>
                                          <p:attrName>ppt_h</p:attrName>
                                        </p:attrNameLst>
                                      </p:cBhvr>
                                      <p:tavLst>
                                        <p:tav tm="0">
                                          <p:val>
                                            <p:strVal val="ppt_h"/>
                                          </p:val>
                                        </p:tav>
                                        <p:tav tm="100000">
                                          <p:val>
                                            <p:fltVal val="0"/>
                                          </p:val>
                                        </p:tav>
                                      </p:tavLst>
                                    </p:anim>
                                    <p:animEffect transition="out" filter="fade">
                                      <p:cBhvr>
                                        <p:cTn id="16" dur="3000"/>
                                        <p:tgtEl>
                                          <p:spTgt spid="3074"/>
                                        </p:tgtEl>
                                      </p:cBhvr>
                                    </p:animEffect>
                                    <p:set>
                                      <p:cBhvr>
                                        <p:cTn id="17" dur="1" fill="hold">
                                          <p:stCondLst>
                                            <p:cond delay="2999"/>
                                          </p:stCondLst>
                                        </p:cTn>
                                        <p:tgtEl>
                                          <p:spTgt spid="3074"/>
                                        </p:tgtEl>
                                        <p:attrNameLst>
                                          <p:attrName>style.visibility</p:attrName>
                                        </p:attrNameLst>
                                      </p:cBhvr>
                                      <p:to>
                                        <p:strVal val="hidden"/>
                                      </p:to>
                                    </p:set>
                                  </p:childTnLst>
                                </p:cTn>
                              </p:par>
                            </p:childTnLst>
                          </p:cTn>
                        </p:par>
                        <p:par>
                          <p:cTn id="18" fill="hold">
                            <p:stCondLst>
                              <p:cond delay="3000"/>
                            </p:stCondLst>
                            <p:childTnLst>
                              <p:par>
                                <p:cTn id="19" presetID="53" presetClass="entr" presetSubtype="0" fill="hold" nodeType="afterEffect">
                                  <p:stCondLst>
                                    <p:cond delay="1000"/>
                                  </p:stCondLst>
                                  <p:childTnLst>
                                    <p:set>
                                      <p:cBhvr>
                                        <p:cTn id="20" dur="1" fill="hold">
                                          <p:stCondLst>
                                            <p:cond delay="0"/>
                                          </p:stCondLst>
                                        </p:cTn>
                                        <p:tgtEl>
                                          <p:spTgt spid="3075"/>
                                        </p:tgtEl>
                                        <p:attrNameLst>
                                          <p:attrName>style.visibility</p:attrName>
                                        </p:attrNameLst>
                                      </p:cBhvr>
                                      <p:to>
                                        <p:strVal val="visible"/>
                                      </p:to>
                                    </p:set>
                                    <p:anim calcmode="lin" valueType="num">
                                      <p:cBhvr>
                                        <p:cTn id="21" dur="2000" fill="hold"/>
                                        <p:tgtEl>
                                          <p:spTgt spid="3075"/>
                                        </p:tgtEl>
                                        <p:attrNameLst>
                                          <p:attrName>ppt_w</p:attrName>
                                        </p:attrNameLst>
                                      </p:cBhvr>
                                      <p:tavLst>
                                        <p:tav tm="0">
                                          <p:val>
                                            <p:fltVal val="0"/>
                                          </p:val>
                                        </p:tav>
                                        <p:tav tm="100000">
                                          <p:val>
                                            <p:strVal val="#ppt_w"/>
                                          </p:val>
                                        </p:tav>
                                      </p:tavLst>
                                    </p:anim>
                                    <p:anim calcmode="lin" valueType="num">
                                      <p:cBhvr>
                                        <p:cTn id="22" dur="2000" fill="hold"/>
                                        <p:tgtEl>
                                          <p:spTgt spid="3075"/>
                                        </p:tgtEl>
                                        <p:attrNameLst>
                                          <p:attrName>ppt_h</p:attrName>
                                        </p:attrNameLst>
                                      </p:cBhvr>
                                      <p:tavLst>
                                        <p:tav tm="0">
                                          <p:val>
                                            <p:fltVal val="0"/>
                                          </p:val>
                                        </p:tav>
                                        <p:tav tm="100000">
                                          <p:val>
                                            <p:strVal val="#ppt_h"/>
                                          </p:val>
                                        </p:tav>
                                      </p:tavLst>
                                    </p:anim>
                                    <p:animEffect transition="in" filter="fade">
                                      <p:cBhvr>
                                        <p:cTn id="23" dur="2000"/>
                                        <p:tgtEl>
                                          <p:spTgt spid="3075"/>
                                        </p:tgtEl>
                                      </p:cBhvr>
                                    </p:animEffect>
                                  </p:childTnLst>
                                </p:cTn>
                              </p:par>
                              <p:par>
                                <p:cTn id="24" presetID="53" presetClass="entr" presetSubtype="0" fill="hold" nodeType="withEffect">
                                  <p:stCondLst>
                                    <p:cond delay="0"/>
                                  </p:stCondLst>
                                  <p:childTnLst>
                                    <p:set>
                                      <p:cBhvr>
                                        <p:cTn id="25" dur="1" fill="hold">
                                          <p:stCondLst>
                                            <p:cond delay="0"/>
                                          </p:stCondLst>
                                        </p:cTn>
                                        <p:tgtEl>
                                          <p:spTgt spid="3076"/>
                                        </p:tgtEl>
                                        <p:attrNameLst>
                                          <p:attrName>style.visibility</p:attrName>
                                        </p:attrNameLst>
                                      </p:cBhvr>
                                      <p:to>
                                        <p:strVal val="visible"/>
                                      </p:to>
                                    </p:set>
                                    <p:anim calcmode="lin" valueType="num">
                                      <p:cBhvr>
                                        <p:cTn id="26" dur="3000" fill="hold"/>
                                        <p:tgtEl>
                                          <p:spTgt spid="3076"/>
                                        </p:tgtEl>
                                        <p:attrNameLst>
                                          <p:attrName>ppt_w</p:attrName>
                                        </p:attrNameLst>
                                      </p:cBhvr>
                                      <p:tavLst>
                                        <p:tav tm="0">
                                          <p:val>
                                            <p:fltVal val="0"/>
                                          </p:val>
                                        </p:tav>
                                        <p:tav tm="100000">
                                          <p:val>
                                            <p:strVal val="#ppt_w"/>
                                          </p:val>
                                        </p:tav>
                                      </p:tavLst>
                                    </p:anim>
                                    <p:anim calcmode="lin" valueType="num">
                                      <p:cBhvr>
                                        <p:cTn id="27" dur="3000" fill="hold"/>
                                        <p:tgtEl>
                                          <p:spTgt spid="3076"/>
                                        </p:tgtEl>
                                        <p:attrNameLst>
                                          <p:attrName>ppt_h</p:attrName>
                                        </p:attrNameLst>
                                      </p:cBhvr>
                                      <p:tavLst>
                                        <p:tav tm="0">
                                          <p:val>
                                            <p:fltVal val="0"/>
                                          </p:val>
                                        </p:tav>
                                        <p:tav tm="100000">
                                          <p:val>
                                            <p:strVal val="#ppt_h"/>
                                          </p:val>
                                        </p:tav>
                                      </p:tavLst>
                                    </p:anim>
                                    <p:animEffect transition="in" filter="fade">
                                      <p:cBhvr>
                                        <p:cTn id="28" dur="3000"/>
                                        <p:tgtEl>
                                          <p:spTgt spid="3076"/>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ox(in)">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Rectángulo redondeado"/>
          <p:cNvSpPr/>
          <p:nvPr/>
        </p:nvSpPr>
        <p:spPr>
          <a:xfrm>
            <a:off x="179512" y="260648"/>
            <a:ext cx="8784976" cy="692696"/>
          </a:xfrm>
          <a:prstGeom prst="roundRect">
            <a:avLst>
              <a:gd name="adj" fmla="val 30883"/>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s-EC" sz="3600" dirty="0" smtClean="0"/>
              <a:t>EL CONVERTIDOR  BUCK-BOOST </a:t>
            </a:r>
            <a:r>
              <a:rPr lang="es-EC" sz="2400" dirty="0" smtClean="0"/>
              <a:t>DC/DC</a:t>
            </a:r>
            <a:endParaRPr lang="es-EC" sz="3600" dirty="0"/>
          </a:p>
        </p:txBody>
      </p:sp>
      <p:pic>
        <p:nvPicPr>
          <p:cNvPr id="1028" name="Picture 4" descr="H:\Tesis_PS_V2\CAPÍTULOS DEL PROYECTO\Figuras\21formas de onda bb_dc.png"/>
          <p:cNvPicPr>
            <a:picLocks noChangeAspect="1" noChangeArrowheads="1"/>
          </p:cNvPicPr>
          <p:nvPr/>
        </p:nvPicPr>
        <p:blipFill>
          <a:blip r:embed="rId3" cstate="print"/>
          <a:srcRect/>
          <a:stretch>
            <a:fillRect/>
          </a:stretch>
        </p:blipFill>
        <p:spPr bwMode="auto">
          <a:xfrm>
            <a:off x="3491880" y="1052736"/>
            <a:ext cx="5472608" cy="5805264"/>
          </a:xfrm>
          <a:prstGeom prst="rect">
            <a:avLst/>
          </a:prstGeom>
          <a:noFill/>
        </p:spPr>
      </p:pic>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33" name="Object 9"/>
          <p:cNvGraphicFramePr>
            <a:graphicFrameLocks noChangeAspect="1"/>
          </p:cNvGraphicFramePr>
          <p:nvPr/>
        </p:nvGraphicFramePr>
        <p:xfrm>
          <a:off x="323528" y="1484784"/>
          <a:ext cx="2645303" cy="1296144"/>
        </p:xfrm>
        <a:graphic>
          <a:graphicData uri="http://schemas.openxmlformats.org/presentationml/2006/ole">
            <p:oleObj spid="_x0000_s1033" name="Documento" r:id="rId4" imgW="1585024" imgH="783019" progId="Word.Document.12">
              <p:embed/>
            </p:oleObj>
          </a:graphicData>
        </a:graphic>
      </p:graphicFrame>
      <p:graphicFrame>
        <p:nvGraphicFramePr>
          <p:cNvPr id="1034" name="Object 10"/>
          <p:cNvGraphicFramePr>
            <a:graphicFrameLocks noChangeAspect="1"/>
          </p:cNvGraphicFramePr>
          <p:nvPr/>
        </p:nvGraphicFramePr>
        <p:xfrm>
          <a:off x="323528" y="3212976"/>
          <a:ext cx="2670597" cy="1296144"/>
        </p:xfrm>
        <a:graphic>
          <a:graphicData uri="http://schemas.openxmlformats.org/presentationml/2006/ole">
            <p:oleObj spid="_x0000_s1034" name="Documento" r:id="rId5" imgW="1585024" imgH="782659" progId="Word.Document.12">
              <p:embed/>
            </p:oleObj>
          </a:graphicData>
        </a:graphic>
      </p:graphicFrame>
      <p:graphicFrame>
        <p:nvGraphicFramePr>
          <p:cNvPr id="1035" name="Object 11"/>
          <p:cNvGraphicFramePr>
            <a:graphicFrameLocks noChangeAspect="1"/>
          </p:cNvGraphicFramePr>
          <p:nvPr/>
        </p:nvGraphicFramePr>
        <p:xfrm>
          <a:off x="323528" y="4437112"/>
          <a:ext cx="2522231" cy="1224136"/>
        </p:xfrm>
        <a:graphic>
          <a:graphicData uri="http://schemas.openxmlformats.org/presentationml/2006/ole">
            <p:oleObj spid="_x0000_s1035" name="Documento" r:id="rId6" imgW="1585024" imgH="782659" progId="Word.Document.12">
              <p:embed/>
            </p:oleObj>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Rectángulo redondeado"/>
          <p:cNvSpPr/>
          <p:nvPr/>
        </p:nvSpPr>
        <p:spPr>
          <a:xfrm>
            <a:off x="179512" y="260648"/>
            <a:ext cx="8784976" cy="692696"/>
          </a:xfrm>
          <a:prstGeom prst="roundRect">
            <a:avLst>
              <a:gd name="adj" fmla="val 30883"/>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s-EC" sz="3600" dirty="0" smtClean="0"/>
              <a:t>EL CONVERTIDOR  BUCK-BOOST </a:t>
            </a:r>
            <a:r>
              <a:rPr lang="es-EC" sz="2400" dirty="0" smtClean="0"/>
              <a:t>DC/DC</a:t>
            </a:r>
            <a:endParaRPr lang="es-EC" sz="3600" dirty="0"/>
          </a:p>
        </p:txBody>
      </p:sp>
      <p:sp>
        <p:nvSpPr>
          <p:cNvPr id="4" name="3 CuadroTexto"/>
          <p:cNvSpPr txBox="1"/>
          <p:nvPr/>
        </p:nvSpPr>
        <p:spPr>
          <a:xfrm>
            <a:off x="251520" y="1196752"/>
            <a:ext cx="1872208" cy="523220"/>
          </a:xfrm>
          <a:prstGeom prst="rect">
            <a:avLst/>
          </a:prstGeom>
          <a:noFill/>
        </p:spPr>
        <p:txBody>
          <a:bodyPr wrap="square" rtlCol="0">
            <a:spAutoFit/>
          </a:bodyPr>
          <a:lstStyle/>
          <a:p>
            <a:pPr algn="ctr"/>
            <a:r>
              <a:rPr lang="es-EC" sz="2800" dirty="0" smtClean="0">
                <a:solidFill>
                  <a:schemeClr val="bg1"/>
                </a:solidFill>
              </a:rPr>
              <a:t>DISEÑO : </a:t>
            </a:r>
            <a:endParaRPr lang="es-EC" sz="2800" dirty="0">
              <a:solidFill>
                <a:schemeClr val="bg1"/>
              </a:solidFill>
            </a:endParaRPr>
          </a:p>
        </p:txBody>
      </p:sp>
      <p:sp>
        <p:nvSpPr>
          <p:cNvPr id="11" name="10 Forma libre"/>
          <p:cNvSpPr/>
          <p:nvPr/>
        </p:nvSpPr>
        <p:spPr>
          <a:xfrm>
            <a:off x="2674323" y="3651447"/>
            <a:ext cx="2780984" cy="2780984"/>
          </a:xfrm>
          <a:custGeom>
            <a:avLst/>
            <a:gdLst>
              <a:gd name="connsiteX0" fmla="*/ 1973957 w 2780984"/>
              <a:gd name="connsiteY0" fmla="*/ 443397 h 2780984"/>
              <a:gd name="connsiteX1" fmla="*/ 2190273 w 2780984"/>
              <a:gd name="connsiteY1" fmla="*/ 261877 h 2780984"/>
              <a:gd name="connsiteX2" fmla="*/ 2363085 w 2780984"/>
              <a:gd name="connsiteY2" fmla="*/ 406884 h 2780984"/>
              <a:gd name="connsiteX3" fmla="*/ 2221884 w 2780984"/>
              <a:gd name="connsiteY3" fmla="*/ 651434 h 2780984"/>
              <a:gd name="connsiteX4" fmla="*/ 2446232 w 2780984"/>
              <a:gd name="connsiteY4" fmla="*/ 1040019 h 2780984"/>
              <a:gd name="connsiteX5" fmla="*/ 2728620 w 2780984"/>
              <a:gd name="connsiteY5" fmla="*/ 1040012 h 2780984"/>
              <a:gd name="connsiteX6" fmla="*/ 2767793 w 2780984"/>
              <a:gd name="connsiteY6" fmla="*/ 1262175 h 2780984"/>
              <a:gd name="connsiteX7" fmla="*/ 2502433 w 2780984"/>
              <a:gd name="connsiteY7" fmla="*/ 1358749 h 2780984"/>
              <a:gd name="connsiteX8" fmla="*/ 2424517 w 2780984"/>
              <a:gd name="connsiteY8" fmla="*/ 1800629 h 2780984"/>
              <a:gd name="connsiteX9" fmla="*/ 2640843 w 2780984"/>
              <a:gd name="connsiteY9" fmla="*/ 1982138 h 2780984"/>
              <a:gd name="connsiteX10" fmla="*/ 2528048 w 2780984"/>
              <a:gd name="connsiteY10" fmla="*/ 2177505 h 2780984"/>
              <a:gd name="connsiteX11" fmla="*/ 2262693 w 2780984"/>
              <a:gd name="connsiteY11" fmla="*/ 2080916 h 2780984"/>
              <a:gd name="connsiteX12" fmla="*/ 1918969 w 2780984"/>
              <a:gd name="connsiteY12" fmla="*/ 2369334 h 2780984"/>
              <a:gd name="connsiteX13" fmla="*/ 1968013 w 2780984"/>
              <a:gd name="connsiteY13" fmla="*/ 2647429 h 2780984"/>
              <a:gd name="connsiteX14" fmla="*/ 1756028 w 2780984"/>
              <a:gd name="connsiteY14" fmla="*/ 2724586 h 2780984"/>
              <a:gd name="connsiteX15" fmla="*/ 1614841 w 2780984"/>
              <a:gd name="connsiteY15" fmla="*/ 2480027 h 2780984"/>
              <a:gd name="connsiteX16" fmla="*/ 1166142 w 2780984"/>
              <a:gd name="connsiteY16" fmla="*/ 2480027 h 2780984"/>
              <a:gd name="connsiteX17" fmla="*/ 1024956 w 2780984"/>
              <a:gd name="connsiteY17" fmla="*/ 2724586 h 2780984"/>
              <a:gd name="connsiteX18" fmla="*/ 812971 w 2780984"/>
              <a:gd name="connsiteY18" fmla="*/ 2647429 h 2780984"/>
              <a:gd name="connsiteX19" fmla="*/ 862014 w 2780984"/>
              <a:gd name="connsiteY19" fmla="*/ 2369334 h 2780984"/>
              <a:gd name="connsiteX20" fmla="*/ 518291 w 2780984"/>
              <a:gd name="connsiteY20" fmla="*/ 2080915 h 2780984"/>
              <a:gd name="connsiteX21" fmla="*/ 252936 w 2780984"/>
              <a:gd name="connsiteY21" fmla="*/ 2177505 h 2780984"/>
              <a:gd name="connsiteX22" fmla="*/ 140141 w 2780984"/>
              <a:gd name="connsiteY22" fmla="*/ 1982138 h 2780984"/>
              <a:gd name="connsiteX23" fmla="*/ 356467 w 2780984"/>
              <a:gd name="connsiteY23" fmla="*/ 1800629 h 2780984"/>
              <a:gd name="connsiteX24" fmla="*/ 278552 w 2780984"/>
              <a:gd name="connsiteY24" fmla="*/ 1358749 h 2780984"/>
              <a:gd name="connsiteX25" fmla="*/ 13191 w 2780984"/>
              <a:gd name="connsiteY25" fmla="*/ 1262175 h 2780984"/>
              <a:gd name="connsiteX26" fmla="*/ 52364 w 2780984"/>
              <a:gd name="connsiteY26" fmla="*/ 1040012 h 2780984"/>
              <a:gd name="connsiteX27" fmla="*/ 334751 w 2780984"/>
              <a:gd name="connsiteY27" fmla="*/ 1040019 h 2780984"/>
              <a:gd name="connsiteX28" fmla="*/ 559101 w 2780984"/>
              <a:gd name="connsiteY28" fmla="*/ 651435 h 2780984"/>
              <a:gd name="connsiteX29" fmla="*/ 417899 w 2780984"/>
              <a:gd name="connsiteY29" fmla="*/ 406884 h 2780984"/>
              <a:gd name="connsiteX30" fmla="*/ 590711 w 2780984"/>
              <a:gd name="connsiteY30" fmla="*/ 261877 h 2780984"/>
              <a:gd name="connsiteX31" fmla="*/ 807027 w 2780984"/>
              <a:gd name="connsiteY31" fmla="*/ 443397 h 2780984"/>
              <a:gd name="connsiteX32" fmla="*/ 1228666 w 2780984"/>
              <a:gd name="connsiteY32" fmla="*/ 289933 h 2780984"/>
              <a:gd name="connsiteX33" fmla="*/ 1277696 w 2780984"/>
              <a:gd name="connsiteY33" fmla="*/ 11834 h 2780984"/>
              <a:gd name="connsiteX34" fmla="*/ 1503288 w 2780984"/>
              <a:gd name="connsiteY34" fmla="*/ 11834 h 2780984"/>
              <a:gd name="connsiteX35" fmla="*/ 1552317 w 2780984"/>
              <a:gd name="connsiteY35" fmla="*/ 289932 h 2780984"/>
              <a:gd name="connsiteX36" fmla="*/ 1973956 w 2780984"/>
              <a:gd name="connsiteY36" fmla="*/ 443396 h 2780984"/>
              <a:gd name="connsiteX37" fmla="*/ 1973957 w 2780984"/>
              <a:gd name="connsiteY37" fmla="*/ 443397 h 278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80984" h="2780984">
                <a:moveTo>
                  <a:pt x="1973957" y="443397"/>
                </a:moveTo>
                <a:lnTo>
                  <a:pt x="2190273" y="261877"/>
                </a:lnTo>
                <a:lnTo>
                  <a:pt x="2363085" y="406884"/>
                </a:lnTo>
                <a:lnTo>
                  <a:pt x="2221884" y="651434"/>
                </a:lnTo>
                <a:cubicBezTo>
                  <a:pt x="2322285" y="764379"/>
                  <a:pt x="2398621" y="896596"/>
                  <a:pt x="2446232" y="1040019"/>
                </a:cubicBezTo>
                <a:lnTo>
                  <a:pt x="2728620" y="1040012"/>
                </a:lnTo>
                <a:lnTo>
                  <a:pt x="2767793" y="1262175"/>
                </a:lnTo>
                <a:lnTo>
                  <a:pt x="2502433" y="1358749"/>
                </a:lnTo>
                <a:cubicBezTo>
                  <a:pt x="2506745" y="1509806"/>
                  <a:pt x="2480234" y="1660157"/>
                  <a:pt x="2424517" y="1800629"/>
                </a:cubicBezTo>
                <a:lnTo>
                  <a:pt x="2640843" y="1982138"/>
                </a:lnTo>
                <a:lnTo>
                  <a:pt x="2528048" y="2177505"/>
                </a:lnTo>
                <a:lnTo>
                  <a:pt x="2262693" y="2080916"/>
                </a:lnTo>
                <a:cubicBezTo>
                  <a:pt x="2168899" y="2199405"/>
                  <a:pt x="2051945" y="2297540"/>
                  <a:pt x="1918969" y="2369334"/>
                </a:cubicBezTo>
                <a:lnTo>
                  <a:pt x="1968013" y="2647429"/>
                </a:lnTo>
                <a:lnTo>
                  <a:pt x="1756028" y="2724586"/>
                </a:lnTo>
                <a:lnTo>
                  <a:pt x="1614841" y="2480027"/>
                </a:lnTo>
                <a:cubicBezTo>
                  <a:pt x="1466827" y="2510505"/>
                  <a:pt x="1314156" y="2510505"/>
                  <a:pt x="1166142" y="2480027"/>
                </a:cubicBezTo>
                <a:lnTo>
                  <a:pt x="1024956" y="2724586"/>
                </a:lnTo>
                <a:lnTo>
                  <a:pt x="812971" y="2647429"/>
                </a:lnTo>
                <a:lnTo>
                  <a:pt x="862014" y="2369334"/>
                </a:lnTo>
                <a:cubicBezTo>
                  <a:pt x="729038" y="2297540"/>
                  <a:pt x="612085" y="2199404"/>
                  <a:pt x="518291" y="2080915"/>
                </a:cubicBezTo>
                <a:lnTo>
                  <a:pt x="252936" y="2177505"/>
                </a:lnTo>
                <a:lnTo>
                  <a:pt x="140141" y="1982138"/>
                </a:lnTo>
                <a:lnTo>
                  <a:pt x="356467" y="1800629"/>
                </a:lnTo>
                <a:cubicBezTo>
                  <a:pt x="300750" y="1660157"/>
                  <a:pt x="274239" y="1509806"/>
                  <a:pt x="278552" y="1358749"/>
                </a:cubicBezTo>
                <a:lnTo>
                  <a:pt x="13191" y="1262175"/>
                </a:lnTo>
                <a:lnTo>
                  <a:pt x="52364" y="1040012"/>
                </a:lnTo>
                <a:lnTo>
                  <a:pt x="334751" y="1040019"/>
                </a:lnTo>
                <a:cubicBezTo>
                  <a:pt x="382363" y="896597"/>
                  <a:pt x="458699" y="764379"/>
                  <a:pt x="559101" y="651435"/>
                </a:cubicBezTo>
                <a:lnTo>
                  <a:pt x="417899" y="406884"/>
                </a:lnTo>
                <a:lnTo>
                  <a:pt x="590711" y="261877"/>
                </a:lnTo>
                <a:lnTo>
                  <a:pt x="807027" y="443397"/>
                </a:lnTo>
                <a:cubicBezTo>
                  <a:pt x="935690" y="364134"/>
                  <a:pt x="1079155" y="311917"/>
                  <a:pt x="1228666" y="289933"/>
                </a:cubicBezTo>
                <a:lnTo>
                  <a:pt x="1277696" y="11834"/>
                </a:lnTo>
                <a:lnTo>
                  <a:pt x="1503288" y="11834"/>
                </a:lnTo>
                <a:lnTo>
                  <a:pt x="1552317" y="289932"/>
                </a:lnTo>
                <a:cubicBezTo>
                  <a:pt x="1701828" y="311916"/>
                  <a:pt x="1845293" y="364133"/>
                  <a:pt x="1973956" y="443396"/>
                </a:cubicBezTo>
                <a:lnTo>
                  <a:pt x="1973957" y="443397"/>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1960" tIns="674294" rIns="581960" bIns="722928" numCol="1" spcCol="1270" anchor="ctr" anchorCtr="0">
            <a:noAutofit/>
          </a:bodyPr>
          <a:lstStyle/>
          <a:p>
            <a:pPr lvl="0" algn="ctr" defTabSz="800100">
              <a:lnSpc>
                <a:spcPct val="90000"/>
              </a:lnSpc>
              <a:spcBef>
                <a:spcPct val="0"/>
              </a:spcBef>
              <a:spcAft>
                <a:spcPct val="35000"/>
              </a:spcAft>
            </a:pPr>
            <a:endParaRPr lang="es-EC" sz="1600" kern="1200" dirty="0"/>
          </a:p>
        </p:txBody>
      </p:sp>
      <p:sp>
        <p:nvSpPr>
          <p:cNvPr id="12" name="11 Forma libre"/>
          <p:cNvSpPr/>
          <p:nvPr/>
        </p:nvSpPr>
        <p:spPr>
          <a:xfrm>
            <a:off x="967789" y="2994123"/>
            <a:ext cx="2199546" cy="2022534"/>
          </a:xfrm>
          <a:custGeom>
            <a:avLst/>
            <a:gdLst>
              <a:gd name="connsiteX0" fmla="*/ 1664638 w 2199546"/>
              <a:gd name="connsiteY0" fmla="*/ 512258 h 2022534"/>
              <a:gd name="connsiteX1" fmla="*/ 1957905 w 2199546"/>
              <a:gd name="connsiteY1" fmla="*/ 406809 h 2022534"/>
              <a:gd name="connsiteX2" fmla="*/ 2083968 w 2199546"/>
              <a:gd name="connsiteY2" fmla="*/ 600892 h 2022534"/>
              <a:gd name="connsiteX3" fmla="*/ 1868393 w 2199546"/>
              <a:gd name="connsiteY3" fmla="*/ 825953 h 2022534"/>
              <a:gd name="connsiteX4" fmla="*/ 1868392 w 2199546"/>
              <a:gd name="connsiteY4" fmla="*/ 1196583 h 2022534"/>
              <a:gd name="connsiteX5" fmla="*/ 2083968 w 2199546"/>
              <a:gd name="connsiteY5" fmla="*/ 1421642 h 2022534"/>
              <a:gd name="connsiteX6" fmla="*/ 1957905 w 2199546"/>
              <a:gd name="connsiteY6" fmla="*/ 1615725 h 2022534"/>
              <a:gd name="connsiteX7" fmla="*/ 1664638 w 2199546"/>
              <a:gd name="connsiteY7" fmla="*/ 1510276 h 2022534"/>
              <a:gd name="connsiteX8" fmla="*/ 1303530 w 2199546"/>
              <a:gd name="connsiteY8" fmla="*/ 1695592 h 2022534"/>
              <a:gd name="connsiteX9" fmla="*/ 1232215 w 2199546"/>
              <a:gd name="connsiteY9" fmla="*/ 1998973 h 2022534"/>
              <a:gd name="connsiteX10" fmla="*/ 967331 w 2199546"/>
              <a:gd name="connsiteY10" fmla="*/ 1998973 h 2022534"/>
              <a:gd name="connsiteX11" fmla="*/ 896016 w 2199546"/>
              <a:gd name="connsiteY11" fmla="*/ 1695593 h 2022534"/>
              <a:gd name="connsiteX12" fmla="*/ 534908 w 2199546"/>
              <a:gd name="connsiteY12" fmla="*/ 1510277 h 2022534"/>
              <a:gd name="connsiteX13" fmla="*/ 241641 w 2199546"/>
              <a:gd name="connsiteY13" fmla="*/ 1615725 h 2022534"/>
              <a:gd name="connsiteX14" fmla="*/ 115578 w 2199546"/>
              <a:gd name="connsiteY14" fmla="*/ 1421642 h 2022534"/>
              <a:gd name="connsiteX15" fmla="*/ 331153 w 2199546"/>
              <a:gd name="connsiteY15" fmla="*/ 1196581 h 2022534"/>
              <a:gd name="connsiteX16" fmla="*/ 331153 w 2199546"/>
              <a:gd name="connsiteY16" fmla="*/ 825951 h 2022534"/>
              <a:gd name="connsiteX17" fmla="*/ 115578 w 2199546"/>
              <a:gd name="connsiteY17" fmla="*/ 600892 h 2022534"/>
              <a:gd name="connsiteX18" fmla="*/ 241641 w 2199546"/>
              <a:gd name="connsiteY18" fmla="*/ 406809 h 2022534"/>
              <a:gd name="connsiteX19" fmla="*/ 534908 w 2199546"/>
              <a:gd name="connsiteY19" fmla="*/ 512258 h 2022534"/>
              <a:gd name="connsiteX20" fmla="*/ 896016 w 2199546"/>
              <a:gd name="connsiteY20" fmla="*/ 326942 h 2022534"/>
              <a:gd name="connsiteX21" fmla="*/ 967331 w 2199546"/>
              <a:gd name="connsiteY21" fmla="*/ 23561 h 2022534"/>
              <a:gd name="connsiteX22" fmla="*/ 1232215 w 2199546"/>
              <a:gd name="connsiteY22" fmla="*/ 23561 h 2022534"/>
              <a:gd name="connsiteX23" fmla="*/ 1303530 w 2199546"/>
              <a:gd name="connsiteY23" fmla="*/ 326941 h 2022534"/>
              <a:gd name="connsiteX24" fmla="*/ 1664638 w 2199546"/>
              <a:gd name="connsiteY24" fmla="*/ 512258 h 202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99546" h="2022534">
                <a:moveTo>
                  <a:pt x="1664638" y="512258"/>
                </a:moveTo>
                <a:lnTo>
                  <a:pt x="1957905" y="406809"/>
                </a:lnTo>
                <a:lnTo>
                  <a:pt x="2083968" y="600892"/>
                </a:lnTo>
                <a:lnTo>
                  <a:pt x="1868393" y="825953"/>
                </a:lnTo>
                <a:cubicBezTo>
                  <a:pt x="1905424" y="947304"/>
                  <a:pt x="1905424" y="1075232"/>
                  <a:pt x="1868392" y="1196583"/>
                </a:cubicBezTo>
                <a:lnTo>
                  <a:pt x="2083968" y="1421642"/>
                </a:lnTo>
                <a:lnTo>
                  <a:pt x="1957905" y="1615725"/>
                </a:lnTo>
                <a:lnTo>
                  <a:pt x="1664638" y="1510276"/>
                </a:lnTo>
                <a:cubicBezTo>
                  <a:pt x="1564921" y="1599458"/>
                  <a:pt x="1440279" y="1663422"/>
                  <a:pt x="1303530" y="1695592"/>
                </a:cubicBezTo>
                <a:lnTo>
                  <a:pt x="1232215" y="1998973"/>
                </a:lnTo>
                <a:lnTo>
                  <a:pt x="967331" y="1998973"/>
                </a:lnTo>
                <a:lnTo>
                  <a:pt x="896016" y="1695593"/>
                </a:lnTo>
                <a:cubicBezTo>
                  <a:pt x="759267" y="1663423"/>
                  <a:pt x="634625" y="1599459"/>
                  <a:pt x="534908" y="1510277"/>
                </a:cubicBezTo>
                <a:lnTo>
                  <a:pt x="241641" y="1615725"/>
                </a:lnTo>
                <a:lnTo>
                  <a:pt x="115578" y="1421642"/>
                </a:lnTo>
                <a:lnTo>
                  <a:pt x="331153" y="1196581"/>
                </a:lnTo>
                <a:cubicBezTo>
                  <a:pt x="294122" y="1075230"/>
                  <a:pt x="294122" y="947302"/>
                  <a:pt x="331153" y="825951"/>
                </a:cubicBezTo>
                <a:lnTo>
                  <a:pt x="115578" y="600892"/>
                </a:lnTo>
                <a:lnTo>
                  <a:pt x="241641" y="406809"/>
                </a:lnTo>
                <a:lnTo>
                  <a:pt x="534908" y="512258"/>
                </a:lnTo>
                <a:cubicBezTo>
                  <a:pt x="634625" y="423076"/>
                  <a:pt x="759267" y="359112"/>
                  <a:pt x="896016" y="326942"/>
                </a:cubicBezTo>
                <a:lnTo>
                  <a:pt x="967331" y="23561"/>
                </a:lnTo>
                <a:lnTo>
                  <a:pt x="1232215" y="23561"/>
                </a:lnTo>
                <a:lnTo>
                  <a:pt x="1303530" y="326941"/>
                </a:lnTo>
                <a:cubicBezTo>
                  <a:pt x="1440279" y="359111"/>
                  <a:pt x="1564921" y="423075"/>
                  <a:pt x="1664638" y="512258"/>
                </a:cubicBezTo>
                <a:close/>
              </a:path>
            </a:pathLst>
          </a:cu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55228" tIns="532578" rIns="555228" bIns="532578" numCol="1" spcCol="1270" anchor="ctr" anchorCtr="0">
            <a:noAutofit/>
          </a:bodyPr>
          <a:lstStyle/>
          <a:p>
            <a:pPr lvl="0" algn="ctr" defTabSz="711200">
              <a:lnSpc>
                <a:spcPct val="90000"/>
              </a:lnSpc>
              <a:spcBef>
                <a:spcPct val="0"/>
              </a:spcBef>
              <a:spcAft>
                <a:spcPct val="35000"/>
              </a:spcAft>
            </a:pPr>
            <a:endParaRPr lang="es-EC" sz="1600" kern="1200" dirty="0"/>
          </a:p>
        </p:txBody>
      </p:sp>
      <p:sp>
        <p:nvSpPr>
          <p:cNvPr id="13" name="12 Forma libre"/>
          <p:cNvSpPr/>
          <p:nvPr/>
        </p:nvSpPr>
        <p:spPr>
          <a:xfrm>
            <a:off x="1966435" y="1376095"/>
            <a:ext cx="2427042" cy="2427042"/>
          </a:xfrm>
          <a:custGeom>
            <a:avLst/>
            <a:gdLst>
              <a:gd name="connsiteX0" fmla="*/ 1482780 w 1981670"/>
              <a:gd name="connsiteY0" fmla="*/ 501908 h 1981670"/>
              <a:gd name="connsiteX1" fmla="*/ 1775143 w 1981670"/>
              <a:gd name="connsiteY1" fmla="*/ 413796 h 1981670"/>
              <a:gd name="connsiteX2" fmla="*/ 1882722 w 1981670"/>
              <a:gd name="connsiteY2" fmla="*/ 600128 h 1981670"/>
              <a:gd name="connsiteX3" fmla="*/ 1660232 w 1981670"/>
              <a:gd name="connsiteY3" fmla="*/ 809265 h 1981670"/>
              <a:gd name="connsiteX4" fmla="*/ 1660232 w 1981670"/>
              <a:gd name="connsiteY4" fmla="*/ 1172407 h 1981670"/>
              <a:gd name="connsiteX5" fmla="*/ 1882722 w 1981670"/>
              <a:gd name="connsiteY5" fmla="*/ 1381542 h 1981670"/>
              <a:gd name="connsiteX6" fmla="*/ 1775143 w 1981670"/>
              <a:gd name="connsiteY6" fmla="*/ 1567874 h 1981670"/>
              <a:gd name="connsiteX7" fmla="*/ 1482780 w 1981670"/>
              <a:gd name="connsiteY7" fmla="*/ 1479762 h 1981670"/>
              <a:gd name="connsiteX8" fmla="*/ 1168288 w 1981670"/>
              <a:gd name="connsiteY8" fmla="*/ 1661334 h 1981670"/>
              <a:gd name="connsiteX9" fmla="*/ 1098415 w 1981670"/>
              <a:gd name="connsiteY9" fmla="*/ 1958585 h 1981670"/>
              <a:gd name="connsiteX10" fmla="*/ 883255 w 1981670"/>
              <a:gd name="connsiteY10" fmla="*/ 1958585 h 1981670"/>
              <a:gd name="connsiteX11" fmla="*/ 813382 w 1981670"/>
              <a:gd name="connsiteY11" fmla="*/ 1661335 h 1981670"/>
              <a:gd name="connsiteX12" fmla="*/ 498890 w 1981670"/>
              <a:gd name="connsiteY12" fmla="*/ 1479763 h 1981670"/>
              <a:gd name="connsiteX13" fmla="*/ 206527 w 1981670"/>
              <a:gd name="connsiteY13" fmla="*/ 1567874 h 1981670"/>
              <a:gd name="connsiteX14" fmla="*/ 98948 w 1981670"/>
              <a:gd name="connsiteY14" fmla="*/ 1381542 h 1981670"/>
              <a:gd name="connsiteX15" fmla="*/ 321438 w 1981670"/>
              <a:gd name="connsiteY15" fmla="*/ 1172405 h 1981670"/>
              <a:gd name="connsiteX16" fmla="*/ 321438 w 1981670"/>
              <a:gd name="connsiteY16" fmla="*/ 809263 h 1981670"/>
              <a:gd name="connsiteX17" fmla="*/ 98948 w 1981670"/>
              <a:gd name="connsiteY17" fmla="*/ 600128 h 1981670"/>
              <a:gd name="connsiteX18" fmla="*/ 206527 w 1981670"/>
              <a:gd name="connsiteY18" fmla="*/ 413796 h 1981670"/>
              <a:gd name="connsiteX19" fmla="*/ 498890 w 1981670"/>
              <a:gd name="connsiteY19" fmla="*/ 501908 h 1981670"/>
              <a:gd name="connsiteX20" fmla="*/ 813382 w 1981670"/>
              <a:gd name="connsiteY20" fmla="*/ 320337 h 1981670"/>
              <a:gd name="connsiteX21" fmla="*/ 883255 w 1981670"/>
              <a:gd name="connsiteY21" fmla="*/ 23085 h 1981670"/>
              <a:gd name="connsiteX22" fmla="*/ 1098415 w 1981670"/>
              <a:gd name="connsiteY22" fmla="*/ 23085 h 1981670"/>
              <a:gd name="connsiteX23" fmla="*/ 1168288 w 1981670"/>
              <a:gd name="connsiteY23" fmla="*/ 320335 h 1981670"/>
              <a:gd name="connsiteX24" fmla="*/ 1482780 w 1981670"/>
              <a:gd name="connsiteY24" fmla="*/ 501908 h 19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81670" h="1981670">
                <a:moveTo>
                  <a:pt x="1275497" y="501271"/>
                </a:moveTo>
                <a:lnTo>
                  <a:pt x="1487456" y="369995"/>
                </a:lnTo>
                <a:lnTo>
                  <a:pt x="1611678" y="494217"/>
                </a:lnTo>
                <a:lnTo>
                  <a:pt x="1480401" y="706175"/>
                </a:lnTo>
                <a:cubicBezTo>
                  <a:pt x="1530963" y="793132"/>
                  <a:pt x="1557451" y="891988"/>
                  <a:pt x="1557142" y="992576"/>
                </a:cubicBezTo>
                <a:lnTo>
                  <a:pt x="1776810" y="1110498"/>
                </a:lnTo>
                <a:lnTo>
                  <a:pt x="1731341" y="1280187"/>
                </a:lnTo>
                <a:lnTo>
                  <a:pt x="1482142" y="1272479"/>
                </a:lnTo>
                <a:cubicBezTo>
                  <a:pt x="1432115" y="1359746"/>
                  <a:pt x="1359748" y="1432113"/>
                  <a:pt x="1272481" y="1482140"/>
                </a:cubicBezTo>
                <a:lnTo>
                  <a:pt x="1280190" y="1731340"/>
                </a:lnTo>
                <a:lnTo>
                  <a:pt x="1110499" y="1776809"/>
                </a:lnTo>
                <a:lnTo>
                  <a:pt x="992576" y="1557141"/>
                </a:lnTo>
                <a:cubicBezTo>
                  <a:pt x="891987" y="1557450"/>
                  <a:pt x="793131" y="1530962"/>
                  <a:pt x="706173" y="1480400"/>
                </a:cubicBezTo>
                <a:lnTo>
                  <a:pt x="494214" y="1611675"/>
                </a:lnTo>
                <a:lnTo>
                  <a:pt x="369992" y="1487453"/>
                </a:lnTo>
                <a:lnTo>
                  <a:pt x="501269" y="1275495"/>
                </a:lnTo>
                <a:cubicBezTo>
                  <a:pt x="450707" y="1188538"/>
                  <a:pt x="424219" y="1089682"/>
                  <a:pt x="424528" y="989094"/>
                </a:cubicBezTo>
                <a:lnTo>
                  <a:pt x="204860" y="871172"/>
                </a:lnTo>
                <a:lnTo>
                  <a:pt x="250329" y="701483"/>
                </a:lnTo>
                <a:lnTo>
                  <a:pt x="499528" y="709191"/>
                </a:lnTo>
                <a:cubicBezTo>
                  <a:pt x="549555" y="621924"/>
                  <a:pt x="621922" y="549557"/>
                  <a:pt x="709190" y="499531"/>
                </a:cubicBezTo>
                <a:lnTo>
                  <a:pt x="701480" y="250330"/>
                </a:lnTo>
                <a:lnTo>
                  <a:pt x="871171" y="204861"/>
                </a:lnTo>
                <a:lnTo>
                  <a:pt x="989094" y="424529"/>
                </a:lnTo>
                <a:cubicBezTo>
                  <a:pt x="1089683" y="424220"/>
                  <a:pt x="1188539" y="450708"/>
                  <a:pt x="1275497" y="501271"/>
                </a:cubicBezTo>
                <a:close/>
              </a:path>
            </a:pathLst>
          </a:cu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5904" tIns="725904" rIns="725905" bIns="725905" numCol="1" spcCol="1270" anchor="ctr" anchorCtr="0">
            <a:noAutofit/>
          </a:bodyPr>
          <a:lstStyle/>
          <a:p>
            <a:pPr lvl="0" algn="ctr" defTabSz="2400300">
              <a:lnSpc>
                <a:spcPct val="90000"/>
              </a:lnSpc>
              <a:spcBef>
                <a:spcPct val="0"/>
              </a:spcBef>
              <a:spcAft>
                <a:spcPct val="35000"/>
              </a:spcAft>
            </a:pPr>
            <a:endParaRPr lang="es-EC" sz="5400" kern="1200" dirty="0"/>
          </a:p>
        </p:txBody>
      </p:sp>
      <p:sp>
        <p:nvSpPr>
          <p:cNvPr id="14" name="13 Flecha circular"/>
          <p:cNvSpPr/>
          <p:nvPr/>
        </p:nvSpPr>
        <p:spPr>
          <a:xfrm>
            <a:off x="2470063" y="3226332"/>
            <a:ext cx="3559660" cy="3559660"/>
          </a:xfrm>
          <a:prstGeom prst="circularArrow">
            <a:avLst>
              <a:gd name="adj1" fmla="val 4688"/>
              <a:gd name="adj2" fmla="val 299029"/>
              <a:gd name="adj3" fmla="val 2533510"/>
              <a:gd name="adj4" fmla="val 15824407"/>
              <a:gd name="adj5" fmla="val 5469"/>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14 Forma"/>
          <p:cNvSpPr/>
          <p:nvPr/>
        </p:nvSpPr>
        <p:spPr>
          <a:xfrm>
            <a:off x="575048" y="2672240"/>
            <a:ext cx="2586315" cy="2586315"/>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15 Flecha circular"/>
          <p:cNvSpPr/>
          <p:nvPr/>
        </p:nvSpPr>
        <p:spPr>
          <a:xfrm rot="3012509">
            <a:off x="1816493" y="1033365"/>
            <a:ext cx="2788569" cy="2788569"/>
          </a:xfrm>
          <a:prstGeom prst="circularArrow">
            <a:avLst>
              <a:gd name="adj1" fmla="val 5984"/>
              <a:gd name="adj2" fmla="val 394124"/>
              <a:gd name="adj3" fmla="val 13313824"/>
              <a:gd name="adj4" fmla="val 11050257"/>
              <a:gd name="adj5" fmla="val 698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 name="6 CuadroTexto"/>
          <p:cNvSpPr txBox="1"/>
          <p:nvPr/>
        </p:nvSpPr>
        <p:spPr>
          <a:xfrm>
            <a:off x="2447256" y="2374916"/>
            <a:ext cx="1584176" cy="369332"/>
          </a:xfrm>
          <a:prstGeom prst="rect">
            <a:avLst/>
          </a:prstGeom>
          <a:noFill/>
        </p:spPr>
        <p:txBody>
          <a:bodyPr wrap="square" rtlCol="0">
            <a:spAutoFit/>
          </a:bodyPr>
          <a:lstStyle/>
          <a:p>
            <a:r>
              <a:rPr lang="es-EC" dirty="0" smtClean="0">
                <a:solidFill>
                  <a:schemeClr val="bg1"/>
                </a:solidFill>
              </a:rPr>
              <a:t>CAPACITOR</a:t>
            </a:r>
            <a:endParaRPr lang="es-EC" dirty="0">
              <a:solidFill>
                <a:schemeClr val="bg1"/>
              </a:solidFill>
            </a:endParaRPr>
          </a:p>
        </p:txBody>
      </p:sp>
      <p:sp>
        <p:nvSpPr>
          <p:cNvPr id="9" name="8 CuadroTexto"/>
          <p:cNvSpPr txBox="1"/>
          <p:nvPr/>
        </p:nvSpPr>
        <p:spPr>
          <a:xfrm>
            <a:off x="1295128" y="3824368"/>
            <a:ext cx="1584176" cy="400110"/>
          </a:xfrm>
          <a:prstGeom prst="rect">
            <a:avLst/>
          </a:prstGeom>
          <a:noFill/>
        </p:spPr>
        <p:txBody>
          <a:bodyPr wrap="square" rtlCol="0">
            <a:spAutoFit/>
          </a:bodyPr>
          <a:lstStyle/>
          <a:p>
            <a:r>
              <a:rPr lang="es-EC" sz="2000" dirty="0" smtClean="0">
                <a:solidFill>
                  <a:schemeClr val="bg1"/>
                </a:solidFill>
              </a:rPr>
              <a:t>INDUCTOR</a:t>
            </a:r>
            <a:endParaRPr lang="es-EC" sz="2000" dirty="0">
              <a:solidFill>
                <a:schemeClr val="bg1"/>
              </a:solidFill>
            </a:endParaRPr>
          </a:p>
        </p:txBody>
      </p:sp>
      <p:sp>
        <p:nvSpPr>
          <p:cNvPr id="17" name="16 CuadroTexto"/>
          <p:cNvSpPr txBox="1"/>
          <p:nvPr/>
        </p:nvSpPr>
        <p:spPr>
          <a:xfrm>
            <a:off x="2951312" y="4616456"/>
            <a:ext cx="2232248" cy="861774"/>
          </a:xfrm>
          <a:prstGeom prst="rect">
            <a:avLst/>
          </a:prstGeom>
          <a:noFill/>
        </p:spPr>
        <p:txBody>
          <a:bodyPr wrap="square" rtlCol="0">
            <a:spAutoFit/>
          </a:bodyPr>
          <a:lstStyle/>
          <a:p>
            <a:pPr algn="ctr"/>
            <a:r>
              <a:rPr lang="es-EC" dirty="0" smtClean="0">
                <a:solidFill>
                  <a:schemeClr val="bg1"/>
                </a:solidFill>
              </a:rPr>
              <a:t>INTERRUPTORES</a:t>
            </a:r>
          </a:p>
          <a:p>
            <a:pPr algn="ctr"/>
            <a:r>
              <a:rPr lang="es-EC" sz="1600" dirty="0" smtClean="0">
                <a:solidFill>
                  <a:schemeClr val="bg1"/>
                </a:solidFill>
              </a:rPr>
              <a:t>SELECCIÓN DE SEMICONDUCTORES</a:t>
            </a:r>
            <a:endParaRPr lang="es-EC" dirty="0">
              <a:solidFill>
                <a:schemeClr val="bg1"/>
              </a:solidFill>
            </a:endParaRPr>
          </a:p>
        </p:txBody>
      </p:sp>
      <p:graphicFrame>
        <p:nvGraphicFramePr>
          <p:cNvPr id="8194" name="Object 2"/>
          <p:cNvGraphicFramePr>
            <a:graphicFrameLocks noChangeAspect="1"/>
          </p:cNvGraphicFramePr>
          <p:nvPr/>
        </p:nvGraphicFramePr>
        <p:xfrm>
          <a:off x="5796136" y="2348880"/>
          <a:ext cx="1798638" cy="960437"/>
        </p:xfrm>
        <a:graphic>
          <a:graphicData uri="http://schemas.openxmlformats.org/presentationml/2006/ole">
            <p:oleObj spid="_x0000_s8194" name="Documento" r:id="rId3" imgW="1482068" imgH="795619" progId="Word.Document.12">
              <p:embed/>
            </p:oleObj>
          </a:graphicData>
        </a:graphic>
      </p:graphicFrame>
      <p:graphicFrame>
        <p:nvGraphicFramePr>
          <p:cNvPr id="8195" name="Object 3"/>
          <p:cNvGraphicFramePr>
            <a:graphicFrameLocks noChangeAspect="1"/>
          </p:cNvGraphicFramePr>
          <p:nvPr/>
        </p:nvGraphicFramePr>
        <p:xfrm>
          <a:off x="4211960" y="1196752"/>
          <a:ext cx="1798637" cy="958850"/>
        </p:xfrm>
        <a:graphic>
          <a:graphicData uri="http://schemas.openxmlformats.org/presentationml/2006/ole">
            <p:oleObj spid="_x0000_s8195" name="Documento" r:id="rId4" imgW="1482068" imgH="795619" progId="Word.Document.12">
              <p:embed/>
            </p:oleObj>
          </a:graphicData>
        </a:graphic>
      </p:graphicFrame>
      <p:graphicFrame>
        <p:nvGraphicFramePr>
          <p:cNvPr id="8196" name="Object 4"/>
          <p:cNvGraphicFramePr>
            <a:graphicFrameLocks noChangeAspect="1"/>
          </p:cNvGraphicFramePr>
          <p:nvPr/>
        </p:nvGraphicFramePr>
        <p:xfrm>
          <a:off x="6084168" y="4293096"/>
          <a:ext cx="1584176" cy="1330211"/>
        </p:xfrm>
        <a:graphic>
          <a:graphicData uri="http://schemas.openxmlformats.org/presentationml/2006/ole">
            <p:oleObj spid="_x0000_s8196" name="Documento" r:id="rId5" imgW="1171039" imgH="990744" progId="Word.Document.12">
              <p:embed/>
            </p:oleObj>
          </a:graphicData>
        </a:graphic>
      </p:graphicFrame>
      <p:graphicFrame>
        <p:nvGraphicFramePr>
          <p:cNvPr id="8197" name="Object 5"/>
          <p:cNvGraphicFramePr>
            <a:graphicFrameLocks noChangeAspect="1"/>
          </p:cNvGraphicFramePr>
          <p:nvPr/>
        </p:nvGraphicFramePr>
        <p:xfrm>
          <a:off x="5900613" y="3140968"/>
          <a:ext cx="3063875" cy="990600"/>
        </p:xfrm>
        <a:graphic>
          <a:graphicData uri="http://schemas.openxmlformats.org/presentationml/2006/ole">
            <p:oleObj spid="_x0000_s8197" name="Documento" r:id="rId6" imgW="2521351" imgH="826940" progId="Word.Document.12">
              <p:embed/>
            </p:oleObj>
          </a:graphicData>
        </a:graphic>
      </p:graphicFrame>
      <p:sp>
        <p:nvSpPr>
          <p:cNvPr id="8199" name="Rectangle 7"/>
          <p:cNvSpPr>
            <a:spLocks noChangeArrowheads="1"/>
          </p:cNvSpPr>
          <p:nvPr/>
        </p:nvSpPr>
        <p:spPr bwMode="auto">
          <a:xfrm>
            <a:off x="-468560" y="-99392"/>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5" name="24 CuadroTexto"/>
          <p:cNvSpPr txBox="1"/>
          <p:nvPr/>
        </p:nvSpPr>
        <p:spPr>
          <a:xfrm>
            <a:off x="7452320" y="4653136"/>
            <a:ext cx="576064" cy="646331"/>
          </a:xfrm>
          <a:prstGeom prst="rect">
            <a:avLst/>
          </a:prstGeom>
          <a:noFill/>
        </p:spPr>
        <p:txBody>
          <a:bodyPr wrap="square" rtlCol="0">
            <a:spAutoFit/>
          </a:bodyPr>
          <a:lstStyle/>
          <a:p>
            <a:r>
              <a:rPr lang="es-EC" sz="3600" dirty="0" smtClean="0">
                <a:solidFill>
                  <a:schemeClr val="bg1"/>
                </a:solidFill>
              </a:rPr>
              <a:t>&gt;</a:t>
            </a:r>
            <a:endParaRPr lang="es-EC" dirty="0">
              <a:solidFill>
                <a:schemeClr val="bg1"/>
              </a:solidFill>
            </a:endParaRPr>
          </a:p>
        </p:txBody>
      </p:sp>
      <p:graphicFrame>
        <p:nvGraphicFramePr>
          <p:cNvPr id="8200" name="Object 8"/>
          <p:cNvGraphicFramePr>
            <a:graphicFrameLocks noChangeAspect="1"/>
          </p:cNvGraphicFramePr>
          <p:nvPr/>
        </p:nvGraphicFramePr>
        <p:xfrm>
          <a:off x="7760262" y="4653136"/>
          <a:ext cx="1420250" cy="737741"/>
        </p:xfrm>
        <a:graphic>
          <a:graphicData uri="http://schemas.openxmlformats.org/presentationml/2006/ole">
            <p:oleObj spid="_x0000_s8200" name="Documento" r:id="rId7" imgW="945327" imgH="501132" progId="Word.Document.12">
              <p:embed/>
            </p:oleObj>
          </a:graphicData>
        </a:graphic>
      </p:graphicFrame>
      <p:graphicFrame>
        <p:nvGraphicFramePr>
          <p:cNvPr id="8201" name="Object 9"/>
          <p:cNvGraphicFramePr>
            <a:graphicFrameLocks noChangeAspect="1"/>
          </p:cNvGraphicFramePr>
          <p:nvPr/>
        </p:nvGraphicFramePr>
        <p:xfrm>
          <a:off x="5610795" y="5589240"/>
          <a:ext cx="3641725" cy="1263650"/>
        </p:xfrm>
        <a:graphic>
          <a:graphicData uri="http://schemas.openxmlformats.org/presentationml/2006/ole">
            <p:oleObj spid="_x0000_s8201" name="Documento" r:id="rId8" imgW="2852179" imgH="990384" progId="Word.Document.12">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par>
                          <p:cTn id="14" fill="hold">
                            <p:stCondLst>
                              <p:cond delay="500"/>
                            </p:stCondLst>
                            <p:childTnLst>
                              <p:par>
                                <p:cTn id="15" presetID="9" presetClass="entr" presetSubtype="0" fill="hold" nodeType="afterEffect">
                                  <p:stCondLst>
                                    <p:cond delay="1000"/>
                                  </p:stCondLst>
                                  <p:childTnLst>
                                    <p:set>
                                      <p:cBhvr>
                                        <p:cTn id="16" dur="1" fill="hold">
                                          <p:stCondLst>
                                            <p:cond delay="0"/>
                                          </p:stCondLst>
                                        </p:cTn>
                                        <p:tgtEl>
                                          <p:spTgt spid="8194">
                                            <p:subSp spid="_x0000_s8194"/>
                                          </p:spTgt>
                                        </p:tgtEl>
                                        <p:attrNameLst>
                                          <p:attrName>style.visibility</p:attrName>
                                        </p:attrNameLst>
                                      </p:cBhvr>
                                      <p:to>
                                        <p:strVal val="visible"/>
                                      </p:to>
                                    </p:set>
                                    <p:animEffect transition="in" filter="dissolve">
                                      <p:cBhvr>
                                        <p:cTn id="17" dur="500"/>
                                        <p:tgtEl>
                                          <p:spTgt spid="8194">
                                            <p:subSp spid="_x0000_s8194"/>
                                          </p:spTgt>
                                        </p:tgtEl>
                                      </p:cBhvr>
                                    </p:animEffect>
                                  </p:childTnLst>
                                </p:cTn>
                              </p:par>
                              <p:par>
                                <p:cTn id="18" presetID="9" presetClass="entr" presetSubtype="0" fill="hold" nodeType="withEffect">
                                  <p:stCondLst>
                                    <p:cond delay="1000"/>
                                  </p:stCondLst>
                                  <p:childTnLst>
                                    <p:set>
                                      <p:cBhvr>
                                        <p:cTn id="19" dur="1" fill="hold">
                                          <p:stCondLst>
                                            <p:cond delay="0"/>
                                          </p:stCondLst>
                                        </p:cTn>
                                        <p:tgtEl>
                                          <p:spTgt spid="8197">
                                            <p:subSp spid="_x0000_s8197"/>
                                          </p:spTgt>
                                        </p:tgtEl>
                                        <p:attrNameLst>
                                          <p:attrName>style.visibility</p:attrName>
                                        </p:attrNameLst>
                                      </p:cBhvr>
                                      <p:to>
                                        <p:strVal val="visible"/>
                                      </p:to>
                                    </p:set>
                                    <p:animEffect transition="in" filter="dissolve">
                                      <p:cBhvr>
                                        <p:cTn id="20" dur="500"/>
                                        <p:tgtEl>
                                          <p:spTgt spid="8197">
                                            <p:subSp spid="_x0000_s8197"/>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par>
                          <p:cTn id="32" fill="hold">
                            <p:stCondLst>
                              <p:cond delay="500"/>
                            </p:stCondLst>
                            <p:childTnLst>
                              <p:par>
                                <p:cTn id="33" presetID="9" presetClass="entr" presetSubtype="0" fill="hold" nodeType="afterEffect">
                                  <p:stCondLst>
                                    <p:cond delay="1000"/>
                                  </p:stCondLst>
                                  <p:childTnLst>
                                    <p:set>
                                      <p:cBhvr>
                                        <p:cTn id="34" dur="1" fill="hold">
                                          <p:stCondLst>
                                            <p:cond delay="0"/>
                                          </p:stCondLst>
                                        </p:cTn>
                                        <p:tgtEl>
                                          <p:spTgt spid="8195">
                                            <p:subSp spid="_x0000_s8195"/>
                                          </p:spTgt>
                                        </p:tgtEl>
                                        <p:attrNameLst>
                                          <p:attrName>style.visibility</p:attrName>
                                        </p:attrNameLst>
                                      </p:cBhvr>
                                      <p:to>
                                        <p:strVal val="visible"/>
                                      </p:to>
                                    </p:set>
                                    <p:animEffect transition="in" filter="dissolve">
                                      <p:cBhvr>
                                        <p:cTn id="35" dur="500"/>
                                        <p:tgtEl>
                                          <p:spTgt spid="8195">
                                            <p:subSp spid="_x0000_s8195"/>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dissolve">
                                      <p:cBhvr>
                                        <p:cTn id="40" dur="500"/>
                                        <p:tgtEl>
                                          <p:spTgt spid="11"/>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dissolve">
                                      <p:cBhvr>
                                        <p:cTn id="43" dur="500"/>
                                        <p:tgtEl>
                                          <p:spTgt spid="17"/>
                                        </p:tgtEl>
                                      </p:cBhvr>
                                    </p:animEffect>
                                  </p:childTnLst>
                                </p:cTn>
                              </p:par>
                              <p:par>
                                <p:cTn id="44" presetID="9" presetClass="entr" presetSubtype="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dissolve">
                                      <p:cBhvr>
                                        <p:cTn id="46" dur="500"/>
                                        <p:tgtEl>
                                          <p:spTgt spid="14"/>
                                        </p:tgtEl>
                                      </p:cBhvr>
                                    </p:animEffect>
                                  </p:childTnLst>
                                </p:cTn>
                              </p:par>
                            </p:childTnLst>
                          </p:cTn>
                        </p:par>
                        <p:par>
                          <p:cTn id="47" fill="hold">
                            <p:stCondLst>
                              <p:cond delay="500"/>
                            </p:stCondLst>
                            <p:childTnLst>
                              <p:par>
                                <p:cTn id="48" presetID="9" presetClass="entr" presetSubtype="0" fill="hold" nodeType="afterEffect">
                                  <p:stCondLst>
                                    <p:cond delay="1000"/>
                                  </p:stCondLst>
                                  <p:childTnLst>
                                    <p:set>
                                      <p:cBhvr>
                                        <p:cTn id="49" dur="1" fill="hold">
                                          <p:stCondLst>
                                            <p:cond delay="0"/>
                                          </p:stCondLst>
                                        </p:cTn>
                                        <p:tgtEl>
                                          <p:spTgt spid="8196">
                                            <p:subSp spid="_x0000_s8196"/>
                                          </p:spTgt>
                                        </p:tgtEl>
                                        <p:attrNameLst>
                                          <p:attrName>style.visibility</p:attrName>
                                        </p:attrNameLst>
                                      </p:cBhvr>
                                      <p:to>
                                        <p:strVal val="visible"/>
                                      </p:to>
                                    </p:set>
                                    <p:animEffect transition="in" filter="dissolve">
                                      <p:cBhvr>
                                        <p:cTn id="50" dur="500"/>
                                        <p:tgtEl>
                                          <p:spTgt spid="8196">
                                            <p:subSp spid="_x0000_s8196"/>
                                          </p:spTgt>
                                        </p:tgtEl>
                                      </p:cBhvr>
                                    </p:animEffect>
                                  </p:childTnLst>
                                </p:cTn>
                              </p:par>
                              <p:par>
                                <p:cTn id="51" presetID="9" presetClass="entr" presetSubtype="0" fill="hold" nodeType="withEffect">
                                  <p:stCondLst>
                                    <p:cond delay="1000"/>
                                  </p:stCondLst>
                                  <p:childTnLst>
                                    <p:set>
                                      <p:cBhvr>
                                        <p:cTn id="52" dur="1" fill="hold">
                                          <p:stCondLst>
                                            <p:cond delay="0"/>
                                          </p:stCondLst>
                                        </p:cTn>
                                        <p:tgtEl>
                                          <p:spTgt spid="8200"/>
                                        </p:tgtEl>
                                        <p:attrNameLst>
                                          <p:attrName>style.visibility</p:attrName>
                                        </p:attrNameLst>
                                      </p:cBhvr>
                                      <p:to>
                                        <p:strVal val="visible"/>
                                      </p:to>
                                    </p:set>
                                    <p:animEffect transition="in" filter="dissolve">
                                      <p:cBhvr>
                                        <p:cTn id="53" dur="500"/>
                                        <p:tgtEl>
                                          <p:spTgt spid="8200"/>
                                        </p:tgtEl>
                                      </p:cBhvr>
                                    </p:animEffect>
                                  </p:childTnLst>
                                </p:cTn>
                              </p:par>
                              <p:par>
                                <p:cTn id="54" presetID="9" presetClass="entr" presetSubtype="0" fill="hold" grpId="0" nodeType="withEffect">
                                  <p:stCondLst>
                                    <p:cond delay="1000"/>
                                  </p:stCondLst>
                                  <p:childTnLst>
                                    <p:set>
                                      <p:cBhvr>
                                        <p:cTn id="55" dur="1" fill="hold">
                                          <p:stCondLst>
                                            <p:cond delay="0"/>
                                          </p:stCondLst>
                                        </p:cTn>
                                        <p:tgtEl>
                                          <p:spTgt spid="25"/>
                                        </p:tgtEl>
                                        <p:attrNameLst>
                                          <p:attrName>style.visibility</p:attrName>
                                        </p:attrNameLst>
                                      </p:cBhvr>
                                      <p:to>
                                        <p:strVal val="visible"/>
                                      </p:to>
                                    </p:set>
                                    <p:animEffect transition="in" filter="dissolve">
                                      <p:cBhvr>
                                        <p:cTn id="56" dur="500"/>
                                        <p:tgtEl>
                                          <p:spTgt spid="25"/>
                                        </p:tgtEl>
                                      </p:cBhvr>
                                    </p:animEffect>
                                  </p:childTnLst>
                                </p:cTn>
                              </p:par>
                              <p:par>
                                <p:cTn id="57" presetID="9" presetClass="entr" presetSubtype="0" fill="hold" nodeType="withEffect">
                                  <p:stCondLst>
                                    <p:cond delay="1000"/>
                                  </p:stCondLst>
                                  <p:childTnLst>
                                    <p:set>
                                      <p:cBhvr>
                                        <p:cTn id="58" dur="1" fill="hold">
                                          <p:stCondLst>
                                            <p:cond delay="0"/>
                                          </p:stCondLst>
                                        </p:cTn>
                                        <p:tgtEl>
                                          <p:spTgt spid="8201"/>
                                        </p:tgtEl>
                                        <p:attrNameLst>
                                          <p:attrName>style.visibility</p:attrName>
                                        </p:attrNameLst>
                                      </p:cBhvr>
                                      <p:to>
                                        <p:strVal val="visible"/>
                                      </p:to>
                                    </p:set>
                                    <p:animEffect transition="in" filter="dissolve">
                                      <p:cBhvr>
                                        <p:cTn id="59"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2" grpId="0" animBg="1" autoUpdateAnimBg="0"/>
      <p:bldP spid="13" grpId="0" animBg="1" autoUpdateAnimBg="0"/>
      <p:bldP spid="7" grpId="0" autoUpdateAnimBg="0"/>
      <p:bldP spid="9" grpId="0" autoUpdateAnimBg="0"/>
      <p:bldP spid="17" grpId="0" autoUpdateAnimBg="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3 Rectángulo redondeado"/>
          <p:cNvSpPr/>
          <p:nvPr/>
        </p:nvSpPr>
        <p:spPr>
          <a:xfrm>
            <a:off x="179512" y="260648"/>
            <a:ext cx="8784976" cy="692696"/>
          </a:xfrm>
          <a:prstGeom prst="roundRect">
            <a:avLst>
              <a:gd name="adj" fmla="val 30883"/>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s-EC" sz="3600" dirty="0" smtClean="0"/>
              <a:t>EL CONVERTIDOR  BUCK-BOOST </a:t>
            </a:r>
            <a:r>
              <a:rPr lang="es-EC" sz="2400" dirty="0" smtClean="0"/>
              <a:t>DC/DC</a:t>
            </a:r>
            <a:endParaRPr lang="es-EC" sz="3600" dirty="0"/>
          </a:p>
        </p:txBody>
      </p:sp>
      <p:sp>
        <p:nvSpPr>
          <p:cNvPr id="5" name="4 CuadroTexto"/>
          <p:cNvSpPr txBox="1"/>
          <p:nvPr/>
        </p:nvSpPr>
        <p:spPr>
          <a:xfrm>
            <a:off x="251520" y="1196752"/>
            <a:ext cx="4032448" cy="523220"/>
          </a:xfrm>
          <a:prstGeom prst="rect">
            <a:avLst/>
          </a:prstGeom>
          <a:noFill/>
        </p:spPr>
        <p:txBody>
          <a:bodyPr wrap="square" rtlCol="0">
            <a:spAutoFit/>
          </a:bodyPr>
          <a:lstStyle/>
          <a:p>
            <a:pPr algn="ctr"/>
            <a:r>
              <a:rPr lang="es-EC" sz="2800" dirty="0" smtClean="0">
                <a:solidFill>
                  <a:schemeClr val="bg1"/>
                </a:solidFill>
              </a:rPr>
              <a:t>DISEÑO : Caso Crítico </a:t>
            </a:r>
            <a:endParaRPr lang="es-EC" sz="2800" dirty="0">
              <a:solidFill>
                <a:schemeClr val="bg1"/>
              </a:solidFill>
            </a:endParaRPr>
          </a:p>
        </p:txBody>
      </p:sp>
      <p:graphicFrame>
        <p:nvGraphicFramePr>
          <p:cNvPr id="27650" name="Object 2"/>
          <p:cNvGraphicFramePr>
            <a:graphicFrameLocks noChangeAspect="1"/>
          </p:cNvGraphicFramePr>
          <p:nvPr/>
        </p:nvGraphicFramePr>
        <p:xfrm>
          <a:off x="2925763" y="5440363"/>
          <a:ext cx="1768475" cy="579437"/>
        </p:xfrm>
        <a:graphic>
          <a:graphicData uri="http://schemas.openxmlformats.org/presentationml/2006/ole">
            <p:oleObj spid="_x0000_s27650" name="Documento" r:id="rId3" imgW="1482068" imgH="488892" progId="Word.Document.12">
              <p:embed/>
            </p:oleObj>
          </a:graphicData>
        </a:graphic>
      </p:graphicFrame>
      <p:graphicFrame>
        <p:nvGraphicFramePr>
          <p:cNvPr id="27651" name="Object 3"/>
          <p:cNvGraphicFramePr>
            <a:graphicFrameLocks noChangeAspect="1"/>
          </p:cNvGraphicFramePr>
          <p:nvPr/>
        </p:nvGraphicFramePr>
        <p:xfrm>
          <a:off x="395536" y="3394571"/>
          <a:ext cx="4786312" cy="898525"/>
        </p:xfrm>
        <a:graphic>
          <a:graphicData uri="http://schemas.openxmlformats.org/presentationml/2006/ole">
            <p:oleObj spid="_x0000_s27651" name="Documento" r:id="rId4" imgW="3940781" imgH="750618" progId="Word.Document.12">
              <p:embed/>
            </p:oleObj>
          </a:graphicData>
        </a:graphic>
      </p:graphicFrame>
      <p:sp>
        <p:nvSpPr>
          <p:cNvPr id="8" name="7 CuadroTexto"/>
          <p:cNvSpPr txBox="1"/>
          <p:nvPr/>
        </p:nvSpPr>
        <p:spPr>
          <a:xfrm>
            <a:off x="539552" y="1844824"/>
            <a:ext cx="1296144" cy="400110"/>
          </a:xfrm>
          <a:prstGeom prst="rect">
            <a:avLst/>
          </a:prstGeom>
          <a:noFill/>
        </p:spPr>
        <p:txBody>
          <a:bodyPr wrap="square" rtlCol="0">
            <a:spAutoFit/>
          </a:bodyPr>
          <a:lstStyle/>
          <a:p>
            <a:r>
              <a:rPr lang="es-EC" sz="2000" dirty="0" smtClean="0">
                <a:solidFill>
                  <a:schemeClr val="bg1"/>
                </a:solidFill>
              </a:rPr>
              <a:t>DATOS :</a:t>
            </a:r>
            <a:endParaRPr lang="es-EC" sz="2000" dirty="0">
              <a:solidFill>
                <a:schemeClr val="bg1"/>
              </a:solidFill>
            </a:endParaRPr>
          </a:p>
        </p:txBody>
      </p:sp>
      <p:sp>
        <p:nvSpPr>
          <p:cNvPr id="9" name="8 CuadroTexto"/>
          <p:cNvSpPr txBox="1"/>
          <p:nvPr/>
        </p:nvSpPr>
        <p:spPr>
          <a:xfrm>
            <a:off x="1691680" y="1846565"/>
            <a:ext cx="2304256" cy="1323439"/>
          </a:xfrm>
          <a:prstGeom prst="rect">
            <a:avLst/>
          </a:prstGeom>
          <a:noFill/>
        </p:spPr>
        <p:txBody>
          <a:bodyPr wrap="square" rtlCol="0">
            <a:spAutoFit/>
          </a:bodyPr>
          <a:lstStyle/>
          <a:p>
            <a:r>
              <a:rPr lang="es-EC" sz="2000" dirty="0" err="1" smtClean="0">
                <a:solidFill>
                  <a:schemeClr val="bg1"/>
                </a:solidFill>
              </a:rPr>
              <a:t>f,min</a:t>
            </a:r>
            <a:r>
              <a:rPr lang="es-EC" sz="2000" dirty="0" smtClean="0">
                <a:solidFill>
                  <a:schemeClr val="bg1"/>
                </a:solidFill>
              </a:rPr>
              <a:t> = 4 [</a:t>
            </a:r>
            <a:r>
              <a:rPr lang="es-EC" sz="2000" dirty="0" err="1" smtClean="0">
                <a:solidFill>
                  <a:schemeClr val="bg1"/>
                </a:solidFill>
              </a:rPr>
              <a:t>kHz</a:t>
            </a:r>
            <a:r>
              <a:rPr lang="es-EC" sz="2000" dirty="0" smtClean="0">
                <a:solidFill>
                  <a:schemeClr val="bg1"/>
                </a:solidFill>
              </a:rPr>
              <a:t>]</a:t>
            </a:r>
          </a:p>
          <a:p>
            <a:r>
              <a:rPr lang="es-EC" sz="2000" dirty="0" smtClean="0">
                <a:solidFill>
                  <a:schemeClr val="bg1"/>
                </a:solidFill>
              </a:rPr>
              <a:t>D = 50%</a:t>
            </a:r>
          </a:p>
          <a:p>
            <a:r>
              <a:rPr lang="es-EC" sz="2000" dirty="0" err="1" smtClean="0">
                <a:solidFill>
                  <a:schemeClr val="bg1"/>
                </a:solidFill>
              </a:rPr>
              <a:t>Io,min</a:t>
            </a:r>
            <a:r>
              <a:rPr lang="es-EC" sz="2000" dirty="0" smtClean="0">
                <a:solidFill>
                  <a:schemeClr val="bg1"/>
                </a:solidFill>
              </a:rPr>
              <a:t> = 0.2 [A]</a:t>
            </a:r>
          </a:p>
          <a:p>
            <a:r>
              <a:rPr lang="es-EC" sz="2000" dirty="0" smtClean="0">
                <a:solidFill>
                  <a:schemeClr val="bg1"/>
                </a:solidFill>
              </a:rPr>
              <a:t>E = 24.2 [V]</a:t>
            </a:r>
          </a:p>
        </p:txBody>
      </p:sp>
      <p:sp>
        <p:nvSpPr>
          <p:cNvPr id="10" name="9 CuadroTexto"/>
          <p:cNvSpPr txBox="1"/>
          <p:nvPr/>
        </p:nvSpPr>
        <p:spPr>
          <a:xfrm>
            <a:off x="3851920" y="1196752"/>
            <a:ext cx="2592288" cy="523220"/>
          </a:xfrm>
          <a:prstGeom prst="rect">
            <a:avLst/>
          </a:prstGeom>
          <a:noFill/>
        </p:spPr>
        <p:txBody>
          <a:bodyPr wrap="square" rtlCol="0">
            <a:spAutoFit/>
          </a:bodyPr>
          <a:lstStyle/>
          <a:p>
            <a:pPr algn="ctr"/>
            <a:r>
              <a:rPr lang="es-EC" sz="2800" dirty="0" smtClean="0">
                <a:solidFill>
                  <a:schemeClr val="bg1"/>
                </a:solidFill>
              </a:rPr>
              <a:t>---</a:t>
            </a:r>
            <a:r>
              <a:rPr lang="es-EC" sz="2800" dirty="0" smtClean="0">
                <a:solidFill>
                  <a:srgbClr val="FFC000"/>
                </a:solidFill>
              </a:rPr>
              <a:t>Inductor</a:t>
            </a:r>
            <a:endParaRPr lang="es-EC" sz="2800" dirty="0">
              <a:solidFill>
                <a:srgbClr val="FFC000"/>
              </a:solidFill>
            </a:endParaRPr>
          </a:p>
        </p:txBody>
      </p:sp>
      <p:pic>
        <p:nvPicPr>
          <p:cNvPr id="27652" name="Picture 4" descr="H:\Tesis_PS_V2\CAPÍTULOS DEL PROYECTO\Figuras\47TOROIDE FT-140-61.png"/>
          <p:cNvPicPr>
            <a:picLocks noChangeAspect="1" noChangeArrowheads="1"/>
          </p:cNvPicPr>
          <p:nvPr/>
        </p:nvPicPr>
        <p:blipFill>
          <a:blip r:embed="rId5" cstate="print"/>
          <a:srcRect/>
          <a:stretch>
            <a:fillRect/>
          </a:stretch>
        </p:blipFill>
        <p:spPr bwMode="auto">
          <a:xfrm>
            <a:off x="5436096" y="1844824"/>
            <a:ext cx="2592288" cy="1879408"/>
          </a:xfrm>
          <a:prstGeom prst="rect">
            <a:avLst/>
          </a:prstGeom>
          <a:noFill/>
        </p:spPr>
      </p:pic>
      <p:pic>
        <p:nvPicPr>
          <p:cNvPr id="27653" name="Picture 5" descr="H:\Tesis_PS_V2\CAPÍTULOS DEL PROYECTO\Figuras\48Inductor_fisico.png"/>
          <p:cNvPicPr>
            <a:picLocks noChangeAspect="1" noChangeArrowheads="1"/>
          </p:cNvPicPr>
          <p:nvPr/>
        </p:nvPicPr>
        <p:blipFill>
          <a:blip r:embed="rId6" cstate="print"/>
          <a:srcRect/>
          <a:stretch>
            <a:fillRect/>
          </a:stretch>
        </p:blipFill>
        <p:spPr bwMode="auto">
          <a:xfrm>
            <a:off x="5436096" y="3933056"/>
            <a:ext cx="3168352" cy="2624366"/>
          </a:xfrm>
          <a:prstGeom prst="rect">
            <a:avLst/>
          </a:prstGeom>
          <a:noFill/>
        </p:spPr>
      </p:pic>
      <p:sp>
        <p:nvSpPr>
          <p:cNvPr id="13" name="12 CuadroTexto"/>
          <p:cNvSpPr txBox="1"/>
          <p:nvPr/>
        </p:nvSpPr>
        <p:spPr>
          <a:xfrm>
            <a:off x="611560" y="4285545"/>
            <a:ext cx="3600400" cy="1015663"/>
          </a:xfrm>
          <a:prstGeom prst="rect">
            <a:avLst/>
          </a:prstGeom>
          <a:noFill/>
        </p:spPr>
        <p:txBody>
          <a:bodyPr wrap="square" rtlCol="0">
            <a:spAutoFit/>
          </a:bodyPr>
          <a:lstStyle/>
          <a:p>
            <a:r>
              <a:rPr lang="es-EC" sz="2000" dirty="0" smtClean="0">
                <a:solidFill>
                  <a:schemeClr val="bg1"/>
                </a:solidFill>
              </a:rPr>
              <a:t>Cable: 	Calibre #18 AWG</a:t>
            </a:r>
          </a:p>
          <a:p>
            <a:r>
              <a:rPr lang="es-EC" sz="2000" dirty="0" smtClean="0">
                <a:solidFill>
                  <a:schemeClr val="bg1"/>
                </a:solidFill>
              </a:rPr>
              <a:t>	normal 7.5 [A]</a:t>
            </a:r>
          </a:p>
          <a:p>
            <a:r>
              <a:rPr lang="es-EC" sz="2000" dirty="0" smtClean="0">
                <a:solidFill>
                  <a:schemeClr val="bg1"/>
                </a:solidFill>
              </a:rPr>
              <a:t>	bobinado 5.4 [A]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4"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box(in)">
                                      <p:cBhvr>
                                        <p:cTn id="11" dur="500"/>
                                        <p:tgtEl>
                                          <p:spTgt spid="8"/>
                                        </p:tgtEl>
                                      </p:cBhvr>
                                    </p:animEffect>
                                  </p:childTnLst>
                                </p:cTn>
                              </p:par>
                            </p:childTnLst>
                          </p:cTn>
                        </p:par>
                        <p:par>
                          <p:cTn id="12" fill="hold">
                            <p:stCondLst>
                              <p:cond delay="2000"/>
                            </p:stCondLst>
                            <p:childTnLst>
                              <p:par>
                                <p:cTn id="13" presetID="9" presetClass="entr" presetSubtype="0" fill="hold" grpId="0" nodeType="afterEffect">
                                  <p:stCondLst>
                                    <p:cond delay="200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27652"/>
                                        </p:tgtEl>
                                        <p:attrNameLst>
                                          <p:attrName>style.visibility</p:attrName>
                                        </p:attrNameLst>
                                      </p:cBhvr>
                                      <p:to>
                                        <p:strVal val="visible"/>
                                      </p:to>
                                    </p:set>
                                    <p:animEffect transition="in" filter="checkerboard(across)">
                                      <p:cBhvr>
                                        <p:cTn id="20" dur="500"/>
                                        <p:tgtEl>
                                          <p:spTgt spid="27652"/>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nodeType="clickEffect">
                                  <p:stCondLst>
                                    <p:cond delay="0"/>
                                  </p:stCondLst>
                                  <p:childTnLst>
                                    <p:set>
                                      <p:cBhvr>
                                        <p:cTn id="24" dur="1" fill="hold">
                                          <p:stCondLst>
                                            <p:cond delay="0"/>
                                          </p:stCondLst>
                                        </p:cTn>
                                        <p:tgtEl>
                                          <p:spTgt spid="27651"/>
                                        </p:tgtEl>
                                        <p:attrNameLst>
                                          <p:attrName>style.visibility</p:attrName>
                                        </p:attrNameLst>
                                      </p:cBhvr>
                                      <p:to>
                                        <p:strVal val="visible"/>
                                      </p:to>
                                    </p:set>
                                    <p:animEffect transition="in" filter="box(out)">
                                      <p:cBhvr>
                                        <p:cTn id="25" dur="500"/>
                                        <p:tgtEl>
                                          <p:spTgt spid="27651"/>
                                        </p:tgtEl>
                                      </p:cBhvr>
                                    </p:animEffect>
                                  </p:childTnLst>
                                </p:cTn>
                              </p:par>
                              <p:par>
                                <p:cTn id="26" presetID="4" presetClass="entr" presetSubtype="32"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ox(out)">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27650"/>
                                        </p:tgtEl>
                                        <p:attrNameLst>
                                          <p:attrName>style.visibility</p:attrName>
                                        </p:attrNameLst>
                                      </p:cBhvr>
                                      <p:to>
                                        <p:strVal val="visible"/>
                                      </p:to>
                                    </p:set>
                                    <p:animEffect transition="in" filter="checkerboard(across)">
                                      <p:cBhvr>
                                        <p:cTn id="33" dur="500"/>
                                        <p:tgtEl>
                                          <p:spTgt spid="27650"/>
                                        </p:tgtEl>
                                      </p:cBhvr>
                                    </p:animEffect>
                                  </p:childTnLst>
                                </p:cTn>
                              </p:par>
                              <p:par>
                                <p:cTn id="34" presetID="5" presetClass="entr" presetSubtype="10" fill="hold" nodeType="withEffect">
                                  <p:stCondLst>
                                    <p:cond delay="0"/>
                                  </p:stCondLst>
                                  <p:childTnLst>
                                    <p:set>
                                      <p:cBhvr>
                                        <p:cTn id="35" dur="1" fill="hold">
                                          <p:stCondLst>
                                            <p:cond delay="0"/>
                                          </p:stCondLst>
                                        </p:cTn>
                                        <p:tgtEl>
                                          <p:spTgt spid="27653"/>
                                        </p:tgtEl>
                                        <p:attrNameLst>
                                          <p:attrName>style.visibility</p:attrName>
                                        </p:attrNameLst>
                                      </p:cBhvr>
                                      <p:to>
                                        <p:strVal val="visible"/>
                                      </p:to>
                                    </p:set>
                                    <p:animEffect transition="in" filter="checkerboard(across)">
                                      <p:cBhvr>
                                        <p:cTn id="36" dur="5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3 Rectángulo redondeado"/>
          <p:cNvSpPr/>
          <p:nvPr/>
        </p:nvSpPr>
        <p:spPr>
          <a:xfrm>
            <a:off x="179512" y="260648"/>
            <a:ext cx="8784976" cy="692696"/>
          </a:xfrm>
          <a:prstGeom prst="roundRect">
            <a:avLst>
              <a:gd name="adj" fmla="val 30883"/>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s-EC" sz="3600" dirty="0" smtClean="0"/>
              <a:t>EL CONVERTIDOR  BUCK-BOOST </a:t>
            </a:r>
            <a:r>
              <a:rPr lang="es-EC" sz="2400" dirty="0" smtClean="0"/>
              <a:t>DC/DC</a:t>
            </a:r>
            <a:endParaRPr lang="es-EC" sz="3600" dirty="0"/>
          </a:p>
        </p:txBody>
      </p:sp>
      <p:pic>
        <p:nvPicPr>
          <p:cNvPr id="8" name="Picture 2" descr="H:\Tesis_PS_V2\CAPÍTULOS DEL PROYECTO\Figuras\17a)Topologia No-invertida.png"/>
          <p:cNvPicPr>
            <a:picLocks noChangeAspect="1" noChangeArrowheads="1"/>
          </p:cNvPicPr>
          <p:nvPr/>
        </p:nvPicPr>
        <p:blipFill>
          <a:blip r:embed="rId3" cstate="print"/>
          <a:srcRect/>
          <a:stretch>
            <a:fillRect/>
          </a:stretch>
        </p:blipFill>
        <p:spPr bwMode="auto">
          <a:xfrm>
            <a:off x="2483768" y="1423557"/>
            <a:ext cx="3960440" cy="1717411"/>
          </a:xfrm>
          <a:prstGeom prst="rect">
            <a:avLst/>
          </a:prstGeom>
          <a:noFill/>
        </p:spPr>
      </p:pic>
      <p:sp>
        <p:nvSpPr>
          <p:cNvPr id="9" name="8 CuadroTexto"/>
          <p:cNvSpPr txBox="1"/>
          <p:nvPr/>
        </p:nvSpPr>
        <p:spPr>
          <a:xfrm>
            <a:off x="1979712" y="1052736"/>
            <a:ext cx="5184576" cy="461665"/>
          </a:xfrm>
          <a:prstGeom prst="rect">
            <a:avLst/>
          </a:prstGeom>
          <a:noFill/>
        </p:spPr>
        <p:txBody>
          <a:bodyPr wrap="square" rtlCol="0">
            <a:spAutoFit/>
          </a:bodyPr>
          <a:lstStyle/>
          <a:p>
            <a:r>
              <a:rPr lang="es-EC" sz="2400" dirty="0" smtClean="0">
                <a:solidFill>
                  <a:schemeClr val="bg1"/>
                </a:solidFill>
              </a:rPr>
              <a:t>MODELAMIENTO    MATEMÁTICO</a:t>
            </a:r>
            <a:endParaRPr lang="es-EC" sz="2400" dirty="0">
              <a:solidFill>
                <a:schemeClr val="bg1"/>
              </a:solidFill>
            </a:endParaRPr>
          </a:p>
        </p:txBody>
      </p:sp>
      <p:pic>
        <p:nvPicPr>
          <p:cNvPr id="7169" name="Picture 1" descr="H:\Tesis_PS_V2\CAPÍTULOS DEL PROYECTO\Figuras\17b)Topologia No-invertida.png"/>
          <p:cNvPicPr>
            <a:picLocks noChangeAspect="1" noChangeArrowheads="1"/>
          </p:cNvPicPr>
          <p:nvPr/>
        </p:nvPicPr>
        <p:blipFill>
          <a:blip r:embed="rId4" cstate="print"/>
          <a:srcRect/>
          <a:stretch>
            <a:fillRect/>
          </a:stretch>
        </p:blipFill>
        <p:spPr bwMode="auto">
          <a:xfrm>
            <a:off x="2483768" y="1412776"/>
            <a:ext cx="4045498" cy="1728192"/>
          </a:xfrm>
          <a:prstGeom prst="rect">
            <a:avLst/>
          </a:prstGeom>
          <a:noFill/>
        </p:spPr>
      </p:pic>
      <p:pic>
        <p:nvPicPr>
          <p:cNvPr id="7170" name="Picture 2" descr="H:\Tesis_PS_V2\CAPÍTULOS DEL PROYECTO\Figuras\18a)operacion3convertidor.png"/>
          <p:cNvPicPr>
            <a:picLocks noChangeAspect="1" noChangeArrowheads="1"/>
          </p:cNvPicPr>
          <p:nvPr/>
        </p:nvPicPr>
        <p:blipFill>
          <a:blip r:embed="rId5" cstate="print"/>
          <a:srcRect/>
          <a:stretch>
            <a:fillRect/>
          </a:stretch>
        </p:blipFill>
        <p:spPr bwMode="auto">
          <a:xfrm>
            <a:off x="323528" y="1412776"/>
            <a:ext cx="4392488" cy="1738693"/>
          </a:xfrm>
          <a:prstGeom prst="rect">
            <a:avLst/>
          </a:prstGeom>
          <a:noFill/>
        </p:spPr>
      </p:pic>
      <p:pic>
        <p:nvPicPr>
          <p:cNvPr id="7171" name="Picture 3" descr="H:\Tesis_PS_V2\CAPÍTULOS DEL PROYECTO\Figuras\18b)operacion3convertidor.png"/>
          <p:cNvPicPr>
            <a:picLocks noChangeAspect="1" noChangeArrowheads="1"/>
          </p:cNvPicPr>
          <p:nvPr/>
        </p:nvPicPr>
        <p:blipFill>
          <a:blip r:embed="rId6" cstate="print"/>
          <a:srcRect/>
          <a:stretch>
            <a:fillRect/>
          </a:stretch>
        </p:blipFill>
        <p:spPr bwMode="auto">
          <a:xfrm>
            <a:off x="4668341" y="1412776"/>
            <a:ext cx="4152131" cy="1745413"/>
          </a:xfrm>
          <a:prstGeom prst="rect">
            <a:avLst/>
          </a:prstGeom>
          <a:noFill/>
        </p:spPr>
      </p:pic>
      <p:graphicFrame>
        <p:nvGraphicFramePr>
          <p:cNvPr id="7172" name="Object 4"/>
          <p:cNvGraphicFramePr>
            <a:graphicFrameLocks noChangeAspect="1"/>
          </p:cNvGraphicFramePr>
          <p:nvPr/>
        </p:nvGraphicFramePr>
        <p:xfrm>
          <a:off x="2125291" y="3573016"/>
          <a:ext cx="1798637" cy="960437"/>
        </p:xfrm>
        <a:graphic>
          <a:graphicData uri="http://schemas.openxmlformats.org/presentationml/2006/ole">
            <p:oleObj spid="_x0000_s7172" name="Documento" r:id="rId7" imgW="1482068" imgH="795259" progId="Word.Document.12">
              <p:embed/>
            </p:oleObj>
          </a:graphicData>
        </a:graphic>
      </p:graphicFrame>
      <p:graphicFrame>
        <p:nvGraphicFramePr>
          <p:cNvPr id="7173" name="Object 5"/>
          <p:cNvGraphicFramePr>
            <a:graphicFrameLocks noChangeAspect="1"/>
          </p:cNvGraphicFramePr>
          <p:nvPr/>
        </p:nvGraphicFramePr>
        <p:xfrm>
          <a:off x="1323405" y="4279850"/>
          <a:ext cx="1798637" cy="960438"/>
        </p:xfrm>
        <a:graphic>
          <a:graphicData uri="http://schemas.openxmlformats.org/presentationml/2006/ole">
            <p:oleObj spid="_x0000_s7173" name="Documento" r:id="rId8" imgW="1482068" imgH="795259" progId="Word.Document.12">
              <p:embed/>
            </p:oleObj>
          </a:graphicData>
        </a:graphic>
      </p:graphicFrame>
      <p:graphicFrame>
        <p:nvGraphicFramePr>
          <p:cNvPr id="7174" name="Object 6"/>
          <p:cNvGraphicFramePr>
            <a:graphicFrameLocks noChangeAspect="1"/>
          </p:cNvGraphicFramePr>
          <p:nvPr/>
        </p:nvGraphicFramePr>
        <p:xfrm>
          <a:off x="5076056" y="3573016"/>
          <a:ext cx="2209800" cy="930275"/>
        </p:xfrm>
        <a:graphic>
          <a:graphicData uri="http://schemas.openxmlformats.org/presentationml/2006/ole">
            <p:oleObj spid="_x0000_s7174" name="Documento" r:id="rId9" imgW="1824775" imgH="763938" progId="Word.Document.12">
              <p:embed/>
            </p:oleObj>
          </a:graphicData>
        </a:graphic>
      </p:graphicFrame>
      <p:graphicFrame>
        <p:nvGraphicFramePr>
          <p:cNvPr id="7175" name="Object 7"/>
          <p:cNvGraphicFramePr>
            <a:graphicFrameLocks noChangeAspect="1"/>
          </p:cNvGraphicFramePr>
          <p:nvPr/>
        </p:nvGraphicFramePr>
        <p:xfrm>
          <a:off x="2112789" y="3212976"/>
          <a:ext cx="1235075" cy="563563"/>
        </p:xfrm>
        <a:graphic>
          <a:graphicData uri="http://schemas.openxmlformats.org/presentationml/2006/ole">
            <p:oleObj spid="_x0000_s7175" name="Documento" r:id="rId10" imgW="1015164" imgH="469451" progId="Word.Document.12">
              <p:embed/>
            </p:oleObj>
          </a:graphicData>
        </a:graphic>
      </p:graphicFrame>
      <p:graphicFrame>
        <p:nvGraphicFramePr>
          <p:cNvPr id="7176" name="Object 8"/>
          <p:cNvGraphicFramePr>
            <a:graphicFrameLocks noChangeAspect="1"/>
          </p:cNvGraphicFramePr>
          <p:nvPr/>
        </p:nvGraphicFramePr>
        <p:xfrm>
          <a:off x="6068888" y="3225477"/>
          <a:ext cx="1235075" cy="563563"/>
        </p:xfrm>
        <a:graphic>
          <a:graphicData uri="http://schemas.openxmlformats.org/presentationml/2006/ole">
            <p:oleObj spid="_x0000_s7176" name="Documento" r:id="rId11" imgW="1015164" imgH="469811" progId="Word.Document.12">
              <p:embed/>
            </p:oleObj>
          </a:graphicData>
        </a:graphic>
      </p:graphicFrame>
      <p:graphicFrame>
        <p:nvGraphicFramePr>
          <p:cNvPr id="7177" name="Object 9"/>
          <p:cNvGraphicFramePr>
            <a:graphicFrameLocks noChangeAspect="1"/>
          </p:cNvGraphicFramePr>
          <p:nvPr/>
        </p:nvGraphicFramePr>
        <p:xfrm>
          <a:off x="6394648" y="4293840"/>
          <a:ext cx="2209800" cy="930275"/>
        </p:xfrm>
        <a:graphic>
          <a:graphicData uri="http://schemas.openxmlformats.org/presentationml/2006/ole">
            <p:oleObj spid="_x0000_s7177" name="Documento" r:id="rId12" imgW="1824775" imgH="763578" progId="Word.Document.12">
              <p:embed/>
            </p:oleObj>
          </a:graphicData>
        </a:graphic>
      </p:graphicFrame>
      <p:graphicFrame>
        <p:nvGraphicFramePr>
          <p:cNvPr id="7178" name="Object 10"/>
          <p:cNvGraphicFramePr>
            <a:graphicFrameLocks noChangeAspect="1"/>
          </p:cNvGraphicFramePr>
          <p:nvPr/>
        </p:nvGraphicFramePr>
        <p:xfrm>
          <a:off x="5004048" y="5170438"/>
          <a:ext cx="4343400" cy="1858962"/>
        </p:xfrm>
        <a:graphic>
          <a:graphicData uri="http://schemas.openxmlformats.org/presentationml/2006/ole">
            <p:oleObj spid="_x0000_s7178" name="Documento" r:id="rId13" imgW="3576114" imgH="1541557" progId="Word.Document.12">
              <p:embed/>
            </p:oleObj>
          </a:graphicData>
        </a:graphic>
      </p:graphicFrame>
      <p:sp>
        <p:nvSpPr>
          <p:cNvPr id="20" name="19 Abrir llave"/>
          <p:cNvSpPr/>
          <p:nvPr/>
        </p:nvSpPr>
        <p:spPr>
          <a:xfrm>
            <a:off x="4860032" y="5157192"/>
            <a:ext cx="432048" cy="1628800"/>
          </a:xfrm>
          <a:prstGeom prst="leftBrace">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1" name="20 CuadroTexto"/>
          <p:cNvSpPr txBox="1"/>
          <p:nvPr/>
        </p:nvSpPr>
        <p:spPr>
          <a:xfrm>
            <a:off x="3131840" y="5661248"/>
            <a:ext cx="1512168" cy="461665"/>
          </a:xfrm>
          <a:prstGeom prst="rect">
            <a:avLst/>
          </a:prstGeom>
          <a:noFill/>
        </p:spPr>
        <p:txBody>
          <a:bodyPr wrap="square" rtlCol="0">
            <a:spAutoFit/>
          </a:bodyPr>
          <a:lstStyle/>
          <a:p>
            <a:r>
              <a:rPr lang="es-EC" sz="2400" dirty="0" smtClean="0">
                <a:solidFill>
                  <a:srgbClr val="FFC000"/>
                </a:solidFill>
              </a:rPr>
              <a:t>MODELO</a:t>
            </a:r>
            <a:r>
              <a:rPr lang="es-EC" sz="2400" dirty="0" smtClean="0">
                <a:solidFill>
                  <a:schemeClr val="bg1"/>
                </a:solidFill>
              </a:rPr>
              <a:t> </a:t>
            </a:r>
            <a:endParaRPr lang="es-EC"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4" presetClass="entr" presetSubtype="16" fill="hold" nodeType="withEffect">
                                  <p:stCondLst>
                                    <p:cond delay="0"/>
                                  </p:stCondLst>
                                  <p:childTnLst>
                                    <p:set>
                                      <p:cBhvr>
                                        <p:cTn id="9" dur="1" fill="hold">
                                          <p:stCondLst>
                                            <p:cond delay="0"/>
                                          </p:stCondLst>
                                        </p:cTn>
                                        <p:tgtEl>
                                          <p:spTgt spid="7169"/>
                                        </p:tgtEl>
                                        <p:attrNameLst>
                                          <p:attrName>style.visibility</p:attrName>
                                        </p:attrNameLst>
                                      </p:cBhvr>
                                      <p:to>
                                        <p:strVal val="visible"/>
                                      </p:to>
                                    </p:set>
                                    <p:animEffect transition="in" filter="box(in)">
                                      <p:cBhvr>
                                        <p:cTn id="10" dur="500"/>
                                        <p:tgtEl>
                                          <p:spTgt spid="7169"/>
                                        </p:tgtEl>
                                      </p:cBhvr>
                                    </p:animEffect>
                                  </p:childTnLst>
                                </p:cTn>
                              </p:par>
                            </p:childTnLst>
                          </p:cTn>
                        </p:par>
                        <p:par>
                          <p:cTn id="11" fill="hold">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ox(i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5" fill="hold" nodeType="clickEffect">
                                  <p:stCondLst>
                                    <p:cond delay="0"/>
                                  </p:stCondLst>
                                  <p:childTnLst>
                                    <p:animEffect transition="out" filter="blinds(vertical)">
                                      <p:cBhvr>
                                        <p:cTn id="18" dur="500"/>
                                        <p:tgtEl>
                                          <p:spTgt spid="7169"/>
                                        </p:tgtEl>
                                      </p:cBhvr>
                                    </p:animEffect>
                                    <p:set>
                                      <p:cBhvr>
                                        <p:cTn id="19" dur="1" fill="hold">
                                          <p:stCondLst>
                                            <p:cond delay="499"/>
                                          </p:stCondLst>
                                        </p:cTn>
                                        <p:tgtEl>
                                          <p:spTgt spid="7169"/>
                                        </p:tgtEl>
                                        <p:attrNameLst>
                                          <p:attrName>style.visibility</p:attrName>
                                        </p:attrNameLst>
                                      </p:cBhvr>
                                      <p:to>
                                        <p:strVal val="hidden"/>
                                      </p:to>
                                    </p:set>
                                  </p:childTnLst>
                                </p:cTn>
                              </p:par>
                              <p:par>
                                <p:cTn id="20" presetID="3" presetClass="entr" presetSubtype="5" fill="hold" nodeType="withEffect">
                                  <p:stCondLst>
                                    <p:cond delay="0"/>
                                  </p:stCondLst>
                                  <p:childTnLst>
                                    <p:set>
                                      <p:cBhvr>
                                        <p:cTn id="21" dur="1" fill="hold">
                                          <p:stCondLst>
                                            <p:cond delay="0"/>
                                          </p:stCondLst>
                                        </p:cTn>
                                        <p:tgtEl>
                                          <p:spTgt spid="7171"/>
                                        </p:tgtEl>
                                        <p:attrNameLst>
                                          <p:attrName>style.visibility</p:attrName>
                                        </p:attrNameLst>
                                      </p:cBhvr>
                                      <p:to>
                                        <p:strVal val="visible"/>
                                      </p:to>
                                    </p:set>
                                    <p:animEffect transition="in" filter="blinds(vertical)">
                                      <p:cBhvr>
                                        <p:cTn id="22" dur="500"/>
                                        <p:tgtEl>
                                          <p:spTgt spid="7171"/>
                                        </p:tgtEl>
                                      </p:cBhvr>
                                    </p:animEffect>
                                  </p:childTnLst>
                                </p:cTn>
                              </p:par>
                              <p:par>
                                <p:cTn id="23" presetID="3" presetClass="entr" presetSubtype="5" fill="hold" nodeType="withEffect">
                                  <p:stCondLst>
                                    <p:cond delay="0"/>
                                  </p:stCondLst>
                                  <p:childTnLst>
                                    <p:set>
                                      <p:cBhvr>
                                        <p:cTn id="24" dur="1" fill="hold">
                                          <p:stCondLst>
                                            <p:cond delay="0"/>
                                          </p:stCondLst>
                                        </p:cTn>
                                        <p:tgtEl>
                                          <p:spTgt spid="7176"/>
                                        </p:tgtEl>
                                        <p:attrNameLst>
                                          <p:attrName>style.visibility</p:attrName>
                                        </p:attrNameLst>
                                      </p:cBhvr>
                                      <p:to>
                                        <p:strVal val="visible"/>
                                      </p:to>
                                    </p:set>
                                    <p:animEffect transition="in" filter="blinds(vertical)">
                                      <p:cBhvr>
                                        <p:cTn id="25" dur="500"/>
                                        <p:tgtEl>
                                          <p:spTgt spid="7176"/>
                                        </p:tgtEl>
                                      </p:cBhvr>
                                    </p:animEffect>
                                  </p:childTnLst>
                                </p:cTn>
                              </p:par>
                            </p:childTnLst>
                          </p:cTn>
                        </p:par>
                        <p:par>
                          <p:cTn id="26" fill="hold">
                            <p:stCondLst>
                              <p:cond delay="500"/>
                            </p:stCondLst>
                            <p:childTnLst>
                              <p:par>
                                <p:cTn id="27" presetID="9" presetClass="entr" presetSubtype="0" fill="hold" nodeType="afterEffect">
                                  <p:stCondLst>
                                    <p:cond delay="1000"/>
                                  </p:stCondLst>
                                  <p:childTnLst>
                                    <p:set>
                                      <p:cBhvr>
                                        <p:cTn id="28" dur="1" fill="hold">
                                          <p:stCondLst>
                                            <p:cond delay="0"/>
                                          </p:stCondLst>
                                        </p:cTn>
                                        <p:tgtEl>
                                          <p:spTgt spid="7174"/>
                                        </p:tgtEl>
                                        <p:attrNameLst>
                                          <p:attrName>style.visibility</p:attrName>
                                        </p:attrNameLst>
                                      </p:cBhvr>
                                      <p:to>
                                        <p:strVal val="visible"/>
                                      </p:to>
                                    </p:set>
                                    <p:animEffect transition="in" filter="dissolve">
                                      <p:cBhvr>
                                        <p:cTn id="29" dur="500"/>
                                        <p:tgtEl>
                                          <p:spTgt spid="7174"/>
                                        </p:tgtEl>
                                      </p:cBhvr>
                                    </p:animEffect>
                                  </p:childTnLst>
                                </p:cTn>
                              </p:par>
                            </p:childTnLst>
                          </p:cTn>
                        </p:par>
                        <p:par>
                          <p:cTn id="30" fill="hold">
                            <p:stCondLst>
                              <p:cond delay="2000"/>
                            </p:stCondLst>
                            <p:childTnLst>
                              <p:par>
                                <p:cTn id="31" presetID="9" presetClass="entr" presetSubtype="0" fill="hold" nodeType="afterEffect">
                                  <p:stCondLst>
                                    <p:cond delay="1000"/>
                                  </p:stCondLst>
                                  <p:childTnLst>
                                    <p:set>
                                      <p:cBhvr>
                                        <p:cTn id="32" dur="1" fill="hold">
                                          <p:stCondLst>
                                            <p:cond delay="0"/>
                                          </p:stCondLst>
                                        </p:cTn>
                                        <p:tgtEl>
                                          <p:spTgt spid="7177"/>
                                        </p:tgtEl>
                                        <p:attrNameLst>
                                          <p:attrName>style.visibility</p:attrName>
                                        </p:attrNameLst>
                                      </p:cBhvr>
                                      <p:to>
                                        <p:strVal val="visible"/>
                                      </p:to>
                                    </p:set>
                                    <p:animEffect transition="in" filter="dissolve">
                                      <p:cBhvr>
                                        <p:cTn id="33" dur="500"/>
                                        <p:tgtEl>
                                          <p:spTgt spid="717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5" fill="hold" nodeType="clickEffect">
                                  <p:stCondLst>
                                    <p:cond delay="0"/>
                                  </p:stCondLst>
                                  <p:childTnLst>
                                    <p:set>
                                      <p:cBhvr>
                                        <p:cTn id="37" dur="1" fill="hold">
                                          <p:stCondLst>
                                            <p:cond delay="0"/>
                                          </p:stCondLst>
                                        </p:cTn>
                                        <p:tgtEl>
                                          <p:spTgt spid="7170"/>
                                        </p:tgtEl>
                                        <p:attrNameLst>
                                          <p:attrName>style.visibility</p:attrName>
                                        </p:attrNameLst>
                                      </p:cBhvr>
                                      <p:to>
                                        <p:strVal val="visible"/>
                                      </p:to>
                                    </p:set>
                                    <p:animEffect transition="in" filter="blinds(vertical)">
                                      <p:cBhvr>
                                        <p:cTn id="38" dur="500"/>
                                        <p:tgtEl>
                                          <p:spTgt spid="7170"/>
                                        </p:tgtEl>
                                      </p:cBhvr>
                                    </p:animEffect>
                                  </p:childTnLst>
                                </p:cTn>
                              </p:par>
                              <p:par>
                                <p:cTn id="39" presetID="3" presetClass="entr" presetSubtype="5" fill="hold" nodeType="withEffect">
                                  <p:stCondLst>
                                    <p:cond delay="0"/>
                                  </p:stCondLst>
                                  <p:childTnLst>
                                    <p:set>
                                      <p:cBhvr>
                                        <p:cTn id="40" dur="1" fill="hold">
                                          <p:stCondLst>
                                            <p:cond delay="0"/>
                                          </p:stCondLst>
                                        </p:cTn>
                                        <p:tgtEl>
                                          <p:spTgt spid="7175"/>
                                        </p:tgtEl>
                                        <p:attrNameLst>
                                          <p:attrName>style.visibility</p:attrName>
                                        </p:attrNameLst>
                                      </p:cBhvr>
                                      <p:to>
                                        <p:strVal val="visible"/>
                                      </p:to>
                                    </p:set>
                                    <p:animEffect transition="in" filter="blinds(vertical)">
                                      <p:cBhvr>
                                        <p:cTn id="41" dur="500"/>
                                        <p:tgtEl>
                                          <p:spTgt spid="7175"/>
                                        </p:tgtEl>
                                      </p:cBhvr>
                                    </p:animEffect>
                                  </p:childTnLst>
                                </p:cTn>
                              </p:par>
                            </p:childTnLst>
                          </p:cTn>
                        </p:par>
                        <p:par>
                          <p:cTn id="42" fill="hold">
                            <p:stCondLst>
                              <p:cond delay="500"/>
                            </p:stCondLst>
                            <p:childTnLst>
                              <p:par>
                                <p:cTn id="43" presetID="9" presetClass="entr" presetSubtype="0" fill="hold" nodeType="afterEffect">
                                  <p:stCondLst>
                                    <p:cond delay="1000"/>
                                  </p:stCondLst>
                                  <p:childTnLst>
                                    <p:set>
                                      <p:cBhvr>
                                        <p:cTn id="44" dur="1" fill="hold">
                                          <p:stCondLst>
                                            <p:cond delay="0"/>
                                          </p:stCondLst>
                                        </p:cTn>
                                        <p:tgtEl>
                                          <p:spTgt spid="7172"/>
                                        </p:tgtEl>
                                        <p:attrNameLst>
                                          <p:attrName>style.visibility</p:attrName>
                                        </p:attrNameLst>
                                      </p:cBhvr>
                                      <p:to>
                                        <p:strVal val="visible"/>
                                      </p:to>
                                    </p:set>
                                    <p:animEffect transition="in" filter="dissolve">
                                      <p:cBhvr>
                                        <p:cTn id="45" dur="500"/>
                                        <p:tgtEl>
                                          <p:spTgt spid="7172"/>
                                        </p:tgtEl>
                                      </p:cBhvr>
                                    </p:animEffect>
                                  </p:childTnLst>
                                </p:cTn>
                              </p:par>
                            </p:childTnLst>
                          </p:cTn>
                        </p:par>
                        <p:par>
                          <p:cTn id="46" fill="hold">
                            <p:stCondLst>
                              <p:cond delay="2000"/>
                            </p:stCondLst>
                            <p:childTnLst>
                              <p:par>
                                <p:cTn id="47" presetID="9" presetClass="entr" presetSubtype="0" fill="hold" nodeType="afterEffect">
                                  <p:stCondLst>
                                    <p:cond delay="1000"/>
                                  </p:stCondLst>
                                  <p:childTnLst>
                                    <p:set>
                                      <p:cBhvr>
                                        <p:cTn id="48" dur="1" fill="hold">
                                          <p:stCondLst>
                                            <p:cond delay="0"/>
                                          </p:stCondLst>
                                        </p:cTn>
                                        <p:tgtEl>
                                          <p:spTgt spid="7173"/>
                                        </p:tgtEl>
                                        <p:attrNameLst>
                                          <p:attrName>style.visibility</p:attrName>
                                        </p:attrNameLst>
                                      </p:cBhvr>
                                      <p:to>
                                        <p:strVal val="visible"/>
                                      </p:to>
                                    </p:set>
                                    <p:animEffect transition="in" filter="dissolve">
                                      <p:cBhvr>
                                        <p:cTn id="49" dur="500"/>
                                        <p:tgtEl>
                                          <p:spTgt spid="7173"/>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ox(in)">
                                      <p:cBhvr>
                                        <p:cTn id="54" dur="500"/>
                                        <p:tgtEl>
                                          <p:spTgt spid="21"/>
                                        </p:tgtEl>
                                      </p:cBhvr>
                                    </p:animEffect>
                                  </p:childTnLst>
                                </p:cTn>
                              </p:par>
                            </p:childTnLst>
                          </p:cTn>
                        </p:par>
                        <p:par>
                          <p:cTn id="55" fill="hold">
                            <p:stCondLst>
                              <p:cond delay="500"/>
                            </p:stCondLst>
                            <p:childTnLst>
                              <p:par>
                                <p:cTn id="56" presetID="3" presetClass="entr" presetSubtype="5" fill="hold" nodeType="afterEffect">
                                  <p:stCondLst>
                                    <p:cond delay="2000"/>
                                  </p:stCondLst>
                                  <p:childTnLst>
                                    <p:set>
                                      <p:cBhvr>
                                        <p:cTn id="57" dur="1" fill="hold">
                                          <p:stCondLst>
                                            <p:cond delay="0"/>
                                          </p:stCondLst>
                                        </p:cTn>
                                        <p:tgtEl>
                                          <p:spTgt spid="7178"/>
                                        </p:tgtEl>
                                        <p:attrNameLst>
                                          <p:attrName>style.visibility</p:attrName>
                                        </p:attrNameLst>
                                      </p:cBhvr>
                                      <p:to>
                                        <p:strVal val="visible"/>
                                      </p:to>
                                    </p:set>
                                    <p:animEffect transition="in" filter="blinds(vertical)">
                                      <p:cBhvr>
                                        <p:cTn id="58" dur="500"/>
                                        <p:tgtEl>
                                          <p:spTgt spid="7178"/>
                                        </p:tgtEl>
                                      </p:cBhvr>
                                    </p:animEffect>
                                  </p:childTnLst>
                                </p:cTn>
                              </p:par>
                              <p:par>
                                <p:cTn id="59" presetID="3" presetClass="entr" presetSubtype="5" fill="hold" grpId="0" nodeType="withEffect">
                                  <p:stCondLst>
                                    <p:cond delay="2000"/>
                                  </p:stCondLst>
                                  <p:childTnLst>
                                    <p:set>
                                      <p:cBhvr>
                                        <p:cTn id="60" dur="1" fill="hold">
                                          <p:stCondLst>
                                            <p:cond delay="0"/>
                                          </p:stCondLst>
                                        </p:cTn>
                                        <p:tgtEl>
                                          <p:spTgt spid="20"/>
                                        </p:tgtEl>
                                        <p:attrNameLst>
                                          <p:attrName>style.visibility</p:attrName>
                                        </p:attrNameLst>
                                      </p:cBhvr>
                                      <p:to>
                                        <p:strVal val="visible"/>
                                      </p:to>
                                    </p:set>
                                    <p:animEffect transition="in" filter="blinds(vertical)">
                                      <p:cBhvr>
                                        <p:cTn id="6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3 Rectángulo redondeado"/>
          <p:cNvSpPr/>
          <p:nvPr/>
        </p:nvSpPr>
        <p:spPr>
          <a:xfrm>
            <a:off x="179512" y="260648"/>
            <a:ext cx="8784976" cy="692696"/>
          </a:xfrm>
          <a:prstGeom prst="roundRect">
            <a:avLst>
              <a:gd name="adj" fmla="val 30883"/>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s-EC" sz="3600" dirty="0" smtClean="0"/>
              <a:t>EL CONVERTIDOR  BUCK-BOOST </a:t>
            </a:r>
            <a:r>
              <a:rPr lang="es-EC" sz="2400" dirty="0" smtClean="0"/>
              <a:t>DC/DC</a:t>
            </a:r>
            <a:endParaRPr lang="es-EC" sz="3600" dirty="0"/>
          </a:p>
        </p:txBody>
      </p:sp>
      <p:sp>
        <p:nvSpPr>
          <p:cNvPr id="5" name="4 CuadroTexto"/>
          <p:cNvSpPr txBox="1"/>
          <p:nvPr/>
        </p:nvSpPr>
        <p:spPr>
          <a:xfrm>
            <a:off x="395536" y="1052736"/>
            <a:ext cx="2304256" cy="461665"/>
          </a:xfrm>
          <a:prstGeom prst="rect">
            <a:avLst/>
          </a:prstGeom>
          <a:noFill/>
        </p:spPr>
        <p:txBody>
          <a:bodyPr wrap="square" rtlCol="0">
            <a:spAutoFit/>
          </a:bodyPr>
          <a:lstStyle/>
          <a:p>
            <a:r>
              <a:rPr lang="es-EC" sz="2400" dirty="0" smtClean="0">
                <a:solidFill>
                  <a:schemeClr val="bg1"/>
                </a:solidFill>
              </a:rPr>
              <a:t>SIMULACIÓN :</a:t>
            </a:r>
            <a:endParaRPr lang="es-EC" sz="2400" dirty="0">
              <a:solidFill>
                <a:schemeClr val="bg1"/>
              </a:solidFill>
            </a:endParaRPr>
          </a:p>
        </p:txBody>
      </p:sp>
      <p:pic>
        <p:nvPicPr>
          <p:cNvPr id="31746" name="Picture 2" descr="H:\Tesis_PS_V2\CAPÍTULOS DEL PROYECTO\Figuras\32Flujo-ConvBB.png"/>
          <p:cNvPicPr>
            <a:picLocks noChangeAspect="1" noChangeArrowheads="1"/>
          </p:cNvPicPr>
          <p:nvPr/>
        </p:nvPicPr>
        <p:blipFill>
          <a:blip r:embed="rId2" cstate="print"/>
          <a:srcRect/>
          <a:stretch>
            <a:fillRect/>
          </a:stretch>
        </p:blipFill>
        <p:spPr bwMode="auto">
          <a:xfrm>
            <a:off x="5292080" y="1052736"/>
            <a:ext cx="3600400" cy="5763777"/>
          </a:xfrm>
          <a:prstGeom prst="rect">
            <a:avLst/>
          </a:prstGeom>
          <a:noFill/>
        </p:spPr>
      </p:pic>
      <p:sp>
        <p:nvSpPr>
          <p:cNvPr id="6" name="5 CuadroTexto"/>
          <p:cNvSpPr txBox="1"/>
          <p:nvPr/>
        </p:nvSpPr>
        <p:spPr>
          <a:xfrm>
            <a:off x="467544" y="1628800"/>
            <a:ext cx="1296144" cy="400110"/>
          </a:xfrm>
          <a:prstGeom prst="rect">
            <a:avLst/>
          </a:prstGeom>
          <a:noFill/>
        </p:spPr>
        <p:txBody>
          <a:bodyPr wrap="square" rtlCol="0">
            <a:spAutoFit/>
          </a:bodyPr>
          <a:lstStyle/>
          <a:p>
            <a:r>
              <a:rPr lang="es-EC" sz="2000" dirty="0" smtClean="0">
                <a:solidFill>
                  <a:schemeClr val="bg1"/>
                </a:solidFill>
              </a:rPr>
              <a:t>DATOS :</a:t>
            </a:r>
            <a:endParaRPr lang="es-EC" sz="2000" dirty="0">
              <a:solidFill>
                <a:schemeClr val="bg1"/>
              </a:solidFill>
            </a:endParaRPr>
          </a:p>
        </p:txBody>
      </p:sp>
      <p:sp>
        <p:nvSpPr>
          <p:cNvPr id="7" name="6 CuadroTexto"/>
          <p:cNvSpPr txBox="1"/>
          <p:nvPr/>
        </p:nvSpPr>
        <p:spPr>
          <a:xfrm>
            <a:off x="1619672" y="1702549"/>
            <a:ext cx="1728192" cy="646331"/>
          </a:xfrm>
          <a:prstGeom prst="rect">
            <a:avLst/>
          </a:prstGeom>
          <a:noFill/>
        </p:spPr>
        <p:txBody>
          <a:bodyPr wrap="square" rtlCol="0">
            <a:spAutoFit/>
          </a:bodyPr>
          <a:lstStyle/>
          <a:p>
            <a:r>
              <a:rPr lang="es-EC" dirty="0" smtClean="0">
                <a:solidFill>
                  <a:schemeClr val="bg1"/>
                </a:solidFill>
              </a:rPr>
              <a:t>T = 20 </a:t>
            </a:r>
            <a:r>
              <a:rPr lang="es-EC" dirty="0" err="1" smtClean="0">
                <a:solidFill>
                  <a:schemeClr val="bg1"/>
                </a:solidFill>
              </a:rPr>
              <a:t>kHz</a:t>
            </a:r>
            <a:endParaRPr lang="es-EC" dirty="0" smtClean="0">
              <a:solidFill>
                <a:schemeClr val="bg1"/>
              </a:solidFill>
            </a:endParaRPr>
          </a:p>
          <a:p>
            <a:r>
              <a:rPr lang="es-EC" dirty="0" smtClean="0">
                <a:solidFill>
                  <a:schemeClr val="bg1"/>
                </a:solidFill>
              </a:rPr>
              <a:t>D = 50%</a:t>
            </a:r>
          </a:p>
        </p:txBody>
      </p:sp>
      <p:sp>
        <p:nvSpPr>
          <p:cNvPr id="8" name="7 CuadroTexto"/>
          <p:cNvSpPr txBox="1"/>
          <p:nvPr/>
        </p:nvSpPr>
        <p:spPr>
          <a:xfrm>
            <a:off x="2267744" y="2380818"/>
            <a:ext cx="1224136" cy="400110"/>
          </a:xfrm>
          <a:prstGeom prst="rect">
            <a:avLst/>
          </a:prstGeom>
          <a:noFill/>
        </p:spPr>
        <p:txBody>
          <a:bodyPr wrap="square" rtlCol="0">
            <a:spAutoFit/>
          </a:bodyPr>
          <a:lstStyle/>
          <a:p>
            <a:pPr algn="ctr"/>
            <a:r>
              <a:rPr lang="es-EC" sz="2000" dirty="0" smtClean="0">
                <a:solidFill>
                  <a:srgbClr val="FFC000"/>
                </a:solidFill>
              </a:rPr>
              <a:t>Planta</a:t>
            </a:r>
            <a:endParaRPr lang="es-EC" sz="2000" dirty="0">
              <a:solidFill>
                <a:srgbClr val="FFC000"/>
              </a:solidFill>
            </a:endParaRPr>
          </a:p>
        </p:txBody>
      </p:sp>
      <p:sp>
        <p:nvSpPr>
          <p:cNvPr id="9" name="8 CuadroTexto"/>
          <p:cNvSpPr txBox="1"/>
          <p:nvPr/>
        </p:nvSpPr>
        <p:spPr>
          <a:xfrm>
            <a:off x="107504" y="2726918"/>
            <a:ext cx="5328592" cy="3139321"/>
          </a:xfrm>
          <a:prstGeom prst="rect">
            <a:avLst/>
          </a:prstGeom>
          <a:noFill/>
        </p:spPr>
        <p:txBody>
          <a:bodyPr wrap="square" rtlCol="0">
            <a:spAutoFit/>
          </a:bodyPr>
          <a:lstStyle/>
          <a:p>
            <a:r>
              <a:rPr lang="es-EC" i="1" dirty="0" smtClean="0">
                <a:solidFill>
                  <a:srgbClr val="00B050"/>
                </a:solidFill>
              </a:rPr>
              <a:t>//Definición del convertidor </a:t>
            </a:r>
            <a:r>
              <a:rPr lang="es-EC" i="1" dirty="0" err="1" smtClean="0">
                <a:solidFill>
                  <a:srgbClr val="00B050"/>
                </a:solidFill>
              </a:rPr>
              <a:t>Buck</a:t>
            </a:r>
            <a:r>
              <a:rPr lang="es-EC" i="1" dirty="0" smtClean="0">
                <a:solidFill>
                  <a:srgbClr val="00B050"/>
                </a:solidFill>
              </a:rPr>
              <a:t> </a:t>
            </a:r>
            <a:r>
              <a:rPr lang="es-EC" i="1" dirty="0" err="1" smtClean="0">
                <a:solidFill>
                  <a:srgbClr val="00B050"/>
                </a:solidFill>
              </a:rPr>
              <a:t>Boost</a:t>
            </a:r>
            <a:r>
              <a:rPr lang="es-EC" dirty="0" smtClean="0">
                <a:solidFill>
                  <a:srgbClr val="00B050"/>
                </a:solidFill>
              </a:rPr>
              <a:t> </a:t>
            </a:r>
            <a:r>
              <a:rPr lang="es-EC" dirty="0" err="1" smtClean="0">
                <a:solidFill>
                  <a:schemeClr val="bg1"/>
                </a:solidFill>
              </a:rPr>
              <a:t>function</a:t>
            </a:r>
            <a:r>
              <a:rPr lang="es-EC" dirty="0" smtClean="0">
                <a:solidFill>
                  <a:schemeClr val="bg1"/>
                </a:solidFill>
              </a:rPr>
              <a:t> </a:t>
            </a:r>
            <a:r>
              <a:rPr lang="es-EC" b="1" dirty="0" err="1" smtClean="0">
                <a:solidFill>
                  <a:schemeClr val="bg1"/>
                </a:solidFill>
              </a:rPr>
              <a:t>dx</a:t>
            </a:r>
            <a:r>
              <a:rPr lang="es-EC" dirty="0" smtClean="0">
                <a:solidFill>
                  <a:schemeClr val="bg1"/>
                </a:solidFill>
              </a:rPr>
              <a:t>=</a:t>
            </a:r>
            <a:r>
              <a:rPr lang="es-EC" u="sng" dirty="0" err="1" smtClean="0">
                <a:solidFill>
                  <a:schemeClr val="bg1"/>
                </a:solidFill>
              </a:rPr>
              <a:t>buckboostdef</a:t>
            </a:r>
            <a:r>
              <a:rPr lang="es-EC" dirty="0" smtClean="0">
                <a:solidFill>
                  <a:schemeClr val="bg1"/>
                </a:solidFill>
              </a:rPr>
              <a:t>(</a:t>
            </a:r>
            <a:r>
              <a:rPr lang="es-EC" b="1" dirty="0" smtClean="0">
                <a:solidFill>
                  <a:schemeClr val="bg1"/>
                </a:solidFill>
              </a:rPr>
              <a:t>x</a:t>
            </a:r>
            <a:r>
              <a:rPr lang="es-EC" dirty="0" smtClean="0">
                <a:solidFill>
                  <a:schemeClr val="bg1"/>
                </a:solidFill>
              </a:rPr>
              <a:t>) </a:t>
            </a:r>
          </a:p>
          <a:p>
            <a:r>
              <a:rPr lang="es-EC" dirty="0" smtClean="0">
                <a:solidFill>
                  <a:schemeClr val="bg1"/>
                </a:solidFill>
              </a:rPr>
              <a:t>	L=0.00440;  	</a:t>
            </a:r>
            <a:r>
              <a:rPr lang="es-EC" i="1" dirty="0" smtClean="0">
                <a:solidFill>
                  <a:schemeClr val="bg1"/>
                </a:solidFill>
              </a:rPr>
              <a:t>//Inductor</a:t>
            </a:r>
            <a:r>
              <a:rPr lang="es-EC" dirty="0" smtClean="0">
                <a:solidFill>
                  <a:schemeClr val="bg1"/>
                </a:solidFill>
              </a:rPr>
              <a:t>  4.4[</a:t>
            </a:r>
            <a:r>
              <a:rPr lang="es-EC" dirty="0" err="1" smtClean="0">
                <a:solidFill>
                  <a:schemeClr val="bg1"/>
                </a:solidFill>
              </a:rPr>
              <a:t>mH</a:t>
            </a:r>
            <a:r>
              <a:rPr lang="es-EC" dirty="0" smtClean="0">
                <a:solidFill>
                  <a:schemeClr val="bg1"/>
                </a:solidFill>
              </a:rPr>
              <a:t>]</a:t>
            </a:r>
          </a:p>
          <a:p>
            <a:r>
              <a:rPr lang="es-EC" dirty="0" smtClean="0">
                <a:solidFill>
                  <a:schemeClr val="bg1"/>
                </a:solidFill>
              </a:rPr>
              <a:t>	E=24.2;        	</a:t>
            </a:r>
            <a:r>
              <a:rPr lang="es-EC" i="1" dirty="0" smtClean="0">
                <a:solidFill>
                  <a:schemeClr val="bg1"/>
                </a:solidFill>
              </a:rPr>
              <a:t>//Fuente     </a:t>
            </a:r>
            <a:endParaRPr lang="es-EC" dirty="0" smtClean="0">
              <a:solidFill>
                <a:schemeClr val="bg1"/>
              </a:solidFill>
            </a:endParaRPr>
          </a:p>
          <a:p>
            <a:r>
              <a:rPr lang="es-EC" dirty="0" smtClean="0">
                <a:solidFill>
                  <a:schemeClr val="bg1"/>
                </a:solidFill>
              </a:rPr>
              <a:t>	R=162;           	</a:t>
            </a:r>
            <a:r>
              <a:rPr lang="es-EC" i="1" dirty="0" smtClean="0">
                <a:solidFill>
                  <a:schemeClr val="bg1"/>
                </a:solidFill>
              </a:rPr>
              <a:t>//Resistencia </a:t>
            </a:r>
            <a:r>
              <a:rPr lang="es-EC" dirty="0" smtClean="0">
                <a:solidFill>
                  <a:schemeClr val="bg1"/>
                </a:solidFill>
              </a:rPr>
              <a:t> 	C=0.00047;    	</a:t>
            </a:r>
            <a:r>
              <a:rPr lang="es-EC" i="1" dirty="0" smtClean="0">
                <a:solidFill>
                  <a:schemeClr val="bg1"/>
                </a:solidFill>
              </a:rPr>
              <a:t>//Capacitor</a:t>
            </a:r>
            <a:r>
              <a:rPr lang="es-EC" dirty="0" smtClean="0">
                <a:solidFill>
                  <a:schemeClr val="bg1"/>
                </a:solidFill>
              </a:rPr>
              <a:t>  470[</a:t>
            </a:r>
            <a:r>
              <a:rPr lang="es-EC" dirty="0" err="1" smtClean="0">
                <a:solidFill>
                  <a:schemeClr val="bg1"/>
                </a:solidFill>
              </a:rPr>
              <a:t>uF</a:t>
            </a:r>
            <a:r>
              <a:rPr lang="es-EC" dirty="0" smtClean="0">
                <a:solidFill>
                  <a:schemeClr val="bg1"/>
                </a:solidFill>
              </a:rPr>
              <a:t>]</a:t>
            </a:r>
          </a:p>
          <a:p>
            <a:r>
              <a:rPr lang="es-EC" b="1" dirty="0" smtClean="0">
                <a:solidFill>
                  <a:schemeClr val="bg1"/>
                </a:solidFill>
              </a:rPr>
              <a:t>	</a:t>
            </a:r>
            <a:r>
              <a:rPr lang="es-EC" b="1" dirty="0" err="1" smtClean="0">
                <a:solidFill>
                  <a:schemeClr val="bg1"/>
                </a:solidFill>
              </a:rPr>
              <a:t>dx</a:t>
            </a:r>
            <a:r>
              <a:rPr lang="es-EC" dirty="0" smtClean="0">
                <a:solidFill>
                  <a:schemeClr val="bg1"/>
                </a:solidFill>
              </a:rPr>
              <a:t>=</a:t>
            </a:r>
            <a:r>
              <a:rPr lang="es-EC" dirty="0" err="1" smtClean="0">
                <a:solidFill>
                  <a:schemeClr val="bg1"/>
                </a:solidFill>
              </a:rPr>
              <a:t>zeros</a:t>
            </a:r>
            <a:r>
              <a:rPr lang="es-EC" dirty="0" smtClean="0">
                <a:solidFill>
                  <a:schemeClr val="bg1"/>
                </a:solidFill>
              </a:rPr>
              <a:t>(2,1);	</a:t>
            </a:r>
            <a:r>
              <a:rPr lang="es-EC" i="1" dirty="0" smtClean="0">
                <a:solidFill>
                  <a:schemeClr val="bg1"/>
                </a:solidFill>
              </a:rPr>
              <a:t>//Inicialización</a:t>
            </a:r>
            <a:r>
              <a:rPr lang="es-EC" dirty="0" smtClean="0">
                <a:solidFill>
                  <a:schemeClr val="bg1"/>
                </a:solidFill>
              </a:rPr>
              <a:t> </a:t>
            </a:r>
          </a:p>
          <a:p>
            <a:r>
              <a:rPr lang="es-EC" i="1" dirty="0" smtClean="0">
                <a:solidFill>
                  <a:srgbClr val="00B050"/>
                </a:solidFill>
              </a:rPr>
              <a:t>//Ecuación diferencial -- Modelo Matemático </a:t>
            </a:r>
          </a:p>
          <a:p>
            <a:r>
              <a:rPr lang="es-EC" b="1" dirty="0" smtClean="0">
                <a:solidFill>
                  <a:schemeClr val="bg1"/>
                </a:solidFill>
              </a:rPr>
              <a:t>	</a:t>
            </a:r>
            <a:r>
              <a:rPr lang="es-EC" b="1" dirty="0" err="1" smtClean="0">
                <a:solidFill>
                  <a:schemeClr val="bg1"/>
                </a:solidFill>
              </a:rPr>
              <a:t>dx</a:t>
            </a:r>
            <a:r>
              <a:rPr lang="es-EC" dirty="0" smtClean="0">
                <a:solidFill>
                  <a:schemeClr val="bg1"/>
                </a:solidFill>
              </a:rPr>
              <a:t>(1)=(-(1-uu)*</a:t>
            </a:r>
            <a:r>
              <a:rPr lang="es-EC" b="1" dirty="0" smtClean="0">
                <a:solidFill>
                  <a:schemeClr val="bg1"/>
                </a:solidFill>
              </a:rPr>
              <a:t>x</a:t>
            </a:r>
            <a:r>
              <a:rPr lang="es-EC" dirty="0" smtClean="0">
                <a:solidFill>
                  <a:schemeClr val="bg1"/>
                </a:solidFill>
              </a:rPr>
              <a:t>(2)/L)+(</a:t>
            </a:r>
            <a:r>
              <a:rPr lang="es-EC" dirty="0" err="1" smtClean="0">
                <a:solidFill>
                  <a:schemeClr val="bg1"/>
                </a:solidFill>
              </a:rPr>
              <a:t>uu</a:t>
            </a:r>
            <a:r>
              <a:rPr lang="es-EC" dirty="0" smtClean="0">
                <a:solidFill>
                  <a:schemeClr val="bg1"/>
                </a:solidFill>
              </a:rPr>
              <a:t>*E/L); 	</a:t>
            </a:r>
            <a:r>
              <a:rPr lang="es-EC" b="1" dirty="0" err="1" smtClean="0">
                <a:solidFill>
                  <a:schemeClr val="bg1"/>
                </a:solidFill>
              </a:rPr>
              <a:t>dx</a:t>
            </a:r>
            <a:r>
              <a:rPr lang="es-EC" dirty="0" smtClean="0">
                <a:solidFill>
                  <a:schemeClr val="bg1"/>
                </a:solidFill>
              </a:rPr>
              <a:t>(2)=((1-uu)*</a:t>
            </a:r>
            <a:r>
              <a:rPr lang="es-EC" b="1" dirty="0" smtClean="0">
                <a:solidFill>
                  <a:schemeClr val="bg1"/>
                </a:solidFill>
              </a:rPr>
              <a:t>x</a:t>
            </a:r>
            <a:r>
              <a:rPr lang="es-EC" dirty="0" smtClean="0">
                <a:solidFill>
                  <a:schemeClr val="bg1"/>
                </a:solidFill>
              </a:rPr>
              <a:t>(1)/C)-(</a:t>
            </a:r>
            <a:r>
              <a:rPr lang="es-EC" b="1" dirty="0" smtClean="0">
                <a:solidFill>
                  <a:schemeClr val="bg1"/>
                </a:solidFill>
              </a:rPr>
              <a:t>x</a:t>
            </a:r>
            <a:r>
              <a:rPr lang="es-EC" dirty="0" smtClean="0">
                <a:solidFill>
                  <a:schemeClr val="bg1"/>
                </a:solidFill>
              </a:rPr>
              <a:t>(2)/(R*C)); </a:t>
            </a:r>
            <a:r>
              <a:rPr lang="es-EC" dirty="0" err="1" smtClean="0">
                <a:solidFill>
                  <a:schemeClr val="bg1"/>
                </a:solidFill>
              </a:rPr>
              <a:t>endfunction</a:t>
            </a:r>
            <a:endParaRPr lang="es-EC"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3 Rectángulo redondeado"/>
          <p:cNvSpPr/>
          <p:nvPr/>
        </p:nvSpPr>
        <p:spPr>
          <a:xfrm>
            <a:off x="179512" y="260648"/>
            <a:ext cx="8784976" cy="692696"/>
          </a:xfrm>
          <a:prstGeom prst="roundRect">
            <a:avLst>
              <a:gd name="adj" fmla="val 30883"/>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s-EC" sz="3600" dirty="0" smtClean="0"/>
              <a:t>EL CONVERTIDOR  BUCK-BOOST </a:t>
            </a:r>
            <a:r>
              <a:rPr lang="es-EC" sz="2400" dirty="0" smtClean="0"/>
              <a:t>DC/DC</a:t>
            </a:r>
            <a:endParaRPr lang="es-EC" sz="3600" dirty="0"/>
          </a:p>
        </p:txBody>
      </p:sp>
      <p:sp>
        <p:nvSpPr>
          <p:cNvPr id="5" name="4 CuadroTexto"/>
          <p:cNvSpPr txBox="1"/>
          <p:nvPr/>
        </p:nvSpPr>
        <p:spPr>
          <a:xfrm>
            <a:off x="323528" y="1052736"/>
            <a:ext cx="3096344" cy="461665"/>
          </a:xfrm>
          <a:prstGeom prst="rect">
            <a:avLst/>
          </a:prstGeom>
          <a:noFill/>
        </p:spPr>
        <p:txBody>
          <a:bodyPr wrap="square" rtlCol="0">
            <a:spAutoFit/>
          </a:bodyPr>
          <a:lstStyle/>
          <a:p>
            <a:r>
              <a:rPr lang="es-EC" sz="2400" dirty="0" smtClean="0">
                <a:solidFill>
                  <a:schemeClr val="bg1"/>
                </a:solidFill>
              </a:rPr>
              <a:t>IMPLEMENTACIÓN :</a:t>
            </a:r>
            <a:endParaRPr lang="es-EC" sz="2400" dirty="0">
              <a:solidFill>
                <a:schemeClr val="bg1"/>
              </a:solidFill>
            </a:endParaRPr>
          </a:p>
        </p:txBody>
      </p:sp>
      <p:pic>
        <p:nvPicPr>
          <p:cNvPr id="28675" name="Picture 3" descr="H:\Tesis_PS_V2\CAPÍTULOS DEL PROYECTO\Figuras\Esuqema ConvBB implementado.png"/>
          <p:cNvPicPr>
            <a:picLocks noChangeAspect="1" noChangeArrowheads="1"/>
          </p:cNvPicPr>
          <p:nvPr/>
        </p:nvPicPr>
        <p:blipFill>
          <a:blip r:embed="rId2" cstate="print"/>
          <a:srcRect/>
          <a:stretch>
            <a:fillRect/>
          </a:stretch>
        </p:blipFill>
        <p:spPr bwMode="auto">
          <a:xfrm>
            <a:off x="107504" y="1484784"/>
            <a:ext cx="8892480" cy="432048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3 Rectángulo redondeado"/>
          <p:cNvSpPr/>
          <p:nvPr/>
        </p:nvSpPr>
        <p:spPr>
          <a:xfrm>
            <a:off x="179512" y="260648"/>
            <a:ext cx="8784976" cy="692696"/>
          </a:xfrm>
          <a:prstGeom prst="roundRect">
            <a:avLst>
              <a:gd name="adj" fmla="val 30883"/>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s-EC" sz="3600" dirty="0" smtClean="0"/>
              <a:t>EL CONVERTIDOR  BUCK-BOOST </a:t>
            </a:r>
            <a:r>
              <a:rPr lang="es-EC" sz="2400" dirty="0" smtClean="0"/>
              <a:t>DC/DC</a:t>
            </a:r>
            <a:endParaRPr lang="es-EC" sz="3600" dirty="0"/>
          </a:p>
        </p:txBody>
      </p:sp>
      <p:sp>
        <p:nvSpPr>
          <p:cNvPr id="5" name="4 CuadroTexto"/>
          <p:cNvSpPr txBox="1"/>
          <p:nvPr/>
        </p:nvSpPr>
        <p:spPr>
          <a:xfrm>
            <a:off x="323528" y="1052736"/>
            <a:ext cx="6840760" cy="461665"/>
          </a:xfrm>
          <a:prstGeom prst="rect">
            <a:avLst/>
          </a:prstGeom>
          <a:noFill/>
        </p:spPr>
        <p:txBody>
          <a:bodyPr wrap="square" rtlCol="0">
            <a:spAutoFit/>
          </a:bodyPr>
          <a:lstStyle/>
          <a:p>
            <a:r>
              <a:rPr lang="es-EC" sz="2400" dirty="0" smtClean="0">
                <a:solidFill>
                  <a:schemeClr val="bg1"/>
                </a:solidFill>
              </a:rPr>
              <a:t>IMPLEMENTACIÓN : </a:t>
            </a:r>
            <a:r>
              <a:rPr lang="es-EC" sz="2000" dirty="0" smtClean="0">
                <a:solidFill>
                  <a:schemeClr val="bg1"/>
                </a:solidFill>
              </a:rPr>
              <a:t>Interface de Potencia</a:t>
            </a:r>
            <a:endParaRPr lang="es-EC" sz="2400" dirty="0">
              <a:solidFill>
                <a:schemeClr val="bg1"/>
              </a:solidFill>
            </a:endParaRPr>
          </a:p>
        </p:txBody>
      </p:sp>
      <p:pic>
        <p:nvPicPr>
          <p:cNvPr id="29698" name="Picture 2" descr="H:\Tesis_PS_V2\CAPÍTULOS DEL PROYECTO\Figuras\54Circuito interfaz de potencia.png"/>
          <p:cNvPicPr>
            <a:picLocks noChangeAspect="1" noChangeArrowheads="1"/>
          </p:cNvPicPr>
          <p:nvPr/>
        </p:nvPicPr>
        <p:blipFill>
          <a:blip r:embed="rId2" cstate="print"/>
          <a:srcRect/>
          <a:stretch>
            <a:fillRect/>
          </a:stretch>
        </p:blipFill>
        <p:spPr bwMode="auto">
          <a:xfrm>
            <a:off x="1" y="1556793"/>
            <a:ext cx="9143999" cy="530120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5 Forma libre"/>
          <p:cNvSpPr/>
          <p:nvPr/>
        </p:nvSpPr>
        <p:spPr>
          <a:xfrm>
            <a:off x="1331640" y="532905"/>
            <a:ext cx="5773553" cy="1430491"/>
          </a:xfrm>
          <a:custGeom>
            <a:avLst/>
            <a:gdLst>
              <a:gd name="connsiteX0" fmla="*/ 0 w 5773553"/>
              <a:gd name="connsiteY0" fmla="*/ 143049 h 1430491"/>
              <a:gd name="connsiteX1" fmla="*/ 41898 w 5773553"/>
              <a:gd name="connsiteY1" fmla="*/ 41898 h 1430491"/>
              <a:gd name="connsiteX2" fmla="*/ 143049 w 5773553"/>
              <a:gd name="connsiteY2" fmla="*/ 0 h 1430491"/>
              <a:gd name="connsiteX3" fmla="*/ 5630504 w 5773553"/>
              <a:gd name="connsiteY3" fmla="*/ 0 h 1430491"/>
              <a:gd name="connsiteX4" fmla="*/ 5731655 w 5773553"/>
              <a:gd name="connsiteY4" fmla="*/ 41898 h 1430491"/>
              <a:gd name="connsiteX5" fmla="*/ 5773553 w 5773553"/>
              <a:gd name="connsiteY5" fmla="*/ 143049 h 1430491"/>
              <a:gd name="connsiteX6" fmla="*/ 5773553 w 5773553"/>
              <a:gd name="connsiteY6" fmla="*/ 1287442 h 1430491"/>
              <a:gd name="connsiteX7" fmla="*/ 5731655 w 5773553"/>
              <a:gd name="connsiteY7" fmla="*/ 1388593 h 1430491"/>
              <a:gd name="connsiteX8" fmla="*/ 5630504 w 5773553"/>
              <a:gd name="connsiteY8" fmla="*/ 1430491 h 1430491"/>
              <a:gd name="connsiteX9" fmla="*/ 143049 w 5773553"/>
              <a:gd name="connsiteY9" fmla="*/ 1430491 h 1430491"/>
              <a:gd name="connsiteX10" fmla="*/ 41898 w 5773553"/>
              <a:gd name="connsiteY10" fmla="*/ 1388593 h 1430491"/>
              <a:gd name="connsiteX11" fmla="*/ 0 w 5773553"/>
              <a:gd name="connsiteY11" fmla="*/ 1287442 h 1430491"/>
              <a:gd name="connsiteX12" fmla="*/ 0 w 5773553"/>
              <a:gd name="connsiteY12" fmla="*/ 143049 h 143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3553" h="1430491">
                <a:moveTo>
                  <a:pt x="0" y="143049"/>
                </a:moveTo>
                <a:cubicBezTo>
                  <a:pt x="0" y="105110"/>
                  <a:pt x="15071" y="68725"/>
                  <a:pt x="41898" y="41898"/>
                </a:cubicBezTo>
                <a:cubicBezTo>
                  <a:pt x="68725" y="15071"/>
                  <a:pt x="105110" y="0"/>
                  <a:pt x="143049" y="0"/>
                </a:cubicBezTo>
                <a:lnTo>
                  <a:pt x="5630504" y="0"/>
                </a:lnTo>
                <a:cubicBezTo>
                  <a:pt x="5668443" y="0"/>
                  <a:pt x="5704828" y="15071"/>
                  <a:pt x="5731655" y="41898"/>
                </a:cubicBezTo>
                <a:cubicBezTo>
                  <a:pt x="5758482" y="68725"/>
                  <a:pt x="5773553" y="105110"/>
                  <a:pt x="5773553" y="143049"/>
                </a:cubicBezTo>
                <a:lnTo>
                  <a:pt x="5773553" y="1287442"/>
                </a:lnTo>
                <a:cubicBezTo>
                  <a:pt x="5773553" y="1325381"/>
                  <a:pt x="5758482" y="1361766"/>
                  <a:pt x="5731655" y="1388593"/>
                </a:cubicBezTo>
                <a:cubicBezTo>
                  <a:pt x="5704828" y="1415420"/>
                  <a:pt x="5668443" y="1430491"/>
                  <a:pt x="5630504" y="1430491"/>
                </a:cubicBezTo>
                <a:lnTo>
                  <a:pt x="143049" y="1430491"/>
                </a:lnTo>
                <a:cubicBezTo>
                  <a:pt x="105110" y="1430491"/>
                  <a:pt x="68725" y="1415420"/>
                  <a:pt x="41898" y="1388593"/>
                </a:cubicBezTo>
                <a:cubicBezTo>
                  <a:pt x="15071" y="1361766"/>
                  <a:pt x="0" y="1325381"/>
                  <a:pt x="0" y="1287442"/>
                </a:cubicBezTo>
                <a:lnTo>
                  <a:pt x="0" y="14304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198" tIns="156198" rIns="1616014" bIns="156198" numCol="1" spcCol="1270" anchor="ctr" anchorCtr="0">
            <a:noAutofit/>
          </a:bodyPr>
          <a:lstStyle/>
          <a:p>
            <a:pPr lvl="0" algn="ctr" defTabSz="1333500">
              <a:lnSpc>
                <a:spcPct val="90000"/>
              </a:lnSpc>
              <a:spcBef>
                <a:spcPct val="0"/>
              </a:spcBef>
              <a:spcAft>
                <a:spcPct val="35000"/>
              </a:spcAft>
              <a:buFont typeface="Wingdings" pitchFamily="2" charset="2"/>
              <a:buChar char="ü"/>
            </a:pPr>
            <a:r>
              <a:rPr lang="es-EC" sz="3200" kern="1200" dirty="0" smtClean="0">
                <a:solidFill>
                  <a:srgbClr val="FF0000"/>
                </a:solidFill>
              </a:rPr>
              <a:t>-</a:t>
            </a:r>
            <a:r>
              <a:rPr lang="es-EC" sz="3200" kern="1200" dirty="0" smtClean="0"/>
              <a:t>ESTADO DEL ARTE</a:t>
            </a:r>
            <a:endParaRPr lang="es-EC" sz="3200" kern="1200" dirty="0"/>
          </a:p>
        </p:txBody>
      </p:sp>
      <p:sp>
        <p:nvSpPr>
          <p:cNvPr id="7" name="6 Forma libre"/>
          <p:cNvSpPr/>
          <p:nvPr/>
        </p:nvSpPr>
        <p:spPr>
          <a:xfrm>
            <a:off x="1841071" y="2201811"/>
            <a:ext cx="5773553" cy="1430491"/>
          </a:xfrm>
          <a:custGeom>
            <a:avLst/>
            <a:gdLst>
              <a:gd name="connsiteX0" fmla="*/ 0 w 5773553"/>
              <a:gd name="connsiteY0" fmla="*/ 143049 h 1430491"/>
              <a:gd name="connsiteX1" fmla="*/ 41898 w 5773553"/>
              <a:gd name="connsiteY1" fmla="*/ 41898 h 1430491"/>
              <a:gd name="connsiteX2" fmla="*/ 143049 w 5773553"/>
              <a:gd name="connsiteY2" fmla="*/ 0 h 1430491"/>
              <a:gd name="connsiteX3" fmla="*/ 5630504 w 5773553"/>
              <a:gd name="connsiteY3" fmla="*/ 0 h 1430491"/>
              <a:gd name="connsiteX4" fmla="*/ 5731655 w 5773553"/>
              <a:gd name="connsiteY4" fmla="*/ 41898 h 1430491"/>
              <a:gd name="connsiteX5" fmla="*/ 5773553 w 5773553"/>
              <a:gd name="connsiteY5" fmla="*/ 143049 h 1430491"/>
              <a:gd name="connsiteX6" fmla="*/ 5773553 w 5773553"/>
              <a:gd name="connsiteY6" fmla="*/ 1287442 h 1430491"/>
              <a:gd name="connsiteX7" fmla="*/ 5731655 w 5773553"/>
              <a:gd name="connsiteY7" fmla="*/ 1388593 h 1430491"/>
              <a:gd name="connsiteX8" fmla="*/ 5630504 w 5773553"/>
              <a:gd name="connsiteY8" fmla="*/ 1430491 h 1430491"/>
              <a:gd name="connsiteX9" fmla="*/ 143049 w 5773553"/>
              <a:gd name="connsiteY9" fmla="*/ 1430491 h 1430491"/>
              <a:gd name="connsiteX10" fmla="*/ 41898 w 5773553"/>
              <a:gd name="connsiteY10" fmla="*/ 1388593 h 1430491"/>
              <a:gd name="connsiteX11" fmla="*/ 0 w 5773553"/>
              <a:gd name="connsiteY11" fmla="*/ 1287442 h 1430491"/>
              <a:gd name="connsiteX12" fmla="*/ 0 w 5773553"/>
              <a:gd name="connsiteY12" fmla="*/ 143049 h 143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3553" h="1430491">
                <a:moveTo>
                  <a:pt x="0" y="143049"/>
                </a:moveTo>
                <a:cubicBezTo>
                  <a:pt x="0" y="105110"/>
                  <a:pt x="15071" y="68725"/>
                  <a:pt x="41898" y="41898"/>
                </a:cubicBezTo>
                <a:cubicBezTo>
                  <a:pt x="68725" y="15071"/>
                  <a:pt x="105110" y="0"/>
                  <a:pt x="143049" y="0"/>
                </a:cubicBezTo>
                <a:lnTo>
                  <a:pt x="5630504" y="0"/>
                </a:lnTo>
                <a:cubicBezTo>
                  <a:pt x="5668443" y="0"/>
                  <a:pt x="5704828" y="15071"/>
                  <a:pt x="5731655" y="41898"/>
                </a:cubicBezTo>
                <a:cubicBezTo>
                  <a:pt x="5758482" y="68725"/>
                  <a:pt x="5773553" y="105110"/>
                  <a:pt x="5773553" y="143049"/>
                </a:cubicBezTo>
                <a:lnTo>
                  <a:pt x="5773553" y="1287442"/>
                </a:lnTo>
                <a:cubicBezTo>
                  <a:pt x="5773553" y="1325381"/>
                  <a:pt x="5758482" y="1361766"/>
                  <a:pt x="5731655" y="1388593"/>
                </a:cubicBezTo>
                <a:cubicBezTo>
                  <a:pt x="5704828" y="1415420"/>
                  <a:pt x="5668443" y="1430491"/>
                  <a:pt x="5630504" y="1430491"/>
                </a:cubicBezTo>
                <a:lnTo>
                  <a:pt x="143049" y="1430491"/>
                </a:lnTo>
                <a:cubicBezTo>
                  <a:pt x="105110" y="1430491"/>
                  <a:pt x="68725" y="1415420"/>
                  <a:pt x="41898" y="1388593"/>
                </a:cubicBezTo>
                <a:cubicBezTo>
                  <a:pt x="15071" y="1361766"/>
                  <a:pt x="0" y="1325381"/>
                  <a:pt x="0" y="1287442"/>
                </a:cubicBezTo>
                <a:lnTo>
                  <a:pt x="0" y="14304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198" tIns="156198" rIns="1595448" bIns="156198" numCol="1" spcCol="1270" anchor="ctr" anchorCtr="0">
            <a:noAutofit/>
          </a:bodyPr>
          <a:lstStyle/>
          <a:p>
            <a:pPr lvl="0" algn="ctr" defTabSz="1333500">
              <a:lnSpc>
                <a:spcPct val="90000"/>
              </a:lnSpc>
              <a:spcBef>
                <a:spcPct val="0"/>
              </a:spcBef>
              <a:spcAft>
                <a:spcPct val="35000"/>
              </a:spcAft>
              <a:buFont typeface="Wingdings" pitchFamily="2" charset="2"/>
              <a:buChar char="ü"/>
            </a:pPr>
            <a:r>
              <a:rPr lang="es-EC" sz="3200" kern="1200" dirty="0" smtClean="0">
                <a:solidFill>
                  <a:srgbClr val="FF0000"/>
                </a:solidFill>
              </a:rPr>
              <a:t>-</a:t>
            </a:r>
            <a:r>
              <a:rPr lang="es-EC" sz="3200" kern="1200" dirty="0" smtClean="0"/>
              <a:t>EL CONVERTIDOR  BUCK-BOOST DC/DC</a:t>
            </a:r>
            <a:endParaRPr lang="es-EC" sz="3200" kern="1200" dirty="0"/>
          </a:p>
        </p:txBody>
      </p:sp>
      <p:sp>
        <p:nvSpPr>
          <p:cNvPr id="8" name="7 Forma libre"/>
          <p:cNvSpPr/>
          <p:nvPr/>
        </p:nvSpPr>
        <p:spPr>
          <a:xfrm>
            <a:off x="2350502" y="3870717"/>
            <a:ext cx="5773553" cy="1430491"/>
          </a:xfrm>
          <a:custGeom>
            <a:avLst/>
            <a:gdLst>
              <a:gd name="connsiteX0" fmla="*/ 0 w 5773553"/>
              <a:gd name="connsiteY0" fmla="*/ 143049 h 1430491"/>
              <a:gd name="connsiteX1" fmla="*/ 41898 w 5773553"/>
              <a:gd name="connsiteY1" fmla="*/ 41898 h 1430491"/>
              <a:gd name="connsiteX2" fmla="*/ 143049 w 5773553"/>
              <a:gd name="connsiteY2" fmla="*/ 0 h 1430491"/>
              <a:gd name="connsiteX3" fmla="*/ 5630504 w 5773553"/>
              <a:gd name="connsiteY3" fmla="*/ 0 h 1430491"/>
              <a:gd name="connsiteX4" fmla="*/ 5731655 w 5773553"/>
              <a:gd name="connsiteY4" fmla="*/ 41898 h 1430491"/>
              <a:gd name="connsiteX5" fmla="*/ 5773553 w 5773553"/>
              <a:gd name="connsiteY5" fmla="*/ 143049 h 1430491"/>
              <a:gd name="connsiteX6" fmla="*/ 5773553 w 5773553"/>
              <a:gd name="connsiteY6" fmla="*/ 1287442 h 1430491"/>
              <a:gd name="connsiteX7" fmla="*/ 5731655 w 5773553"/>
              <a:gd name="connsiteY7" fmla="*/ 1388593 h 1430491"/>
              <a:gd name="connsiteX8" fmla="*/ 5630504 w 5773553"/>
              <a:gd name="connsiteY8" fmla="*/ 1430491 h 1430491"/>
              <a:gd name="connsiteX9" fmla="*/ 143049 w 5773553"/>
              <a:gd name="connsiteY9" fmla="*/ 1430491 h 1430491"/>
              <a:gd name="connsiteX10" fmla="*/ 41898 w 5773553"/>
              <a:gd name="connsiteY10" fmla="*/ 1388593 h 1430491"/>
              <a:gd name="connsiteX11" fmla="*/ 0 w 5773553"/>
              <a:gd name="connsiteY11" fmla="*/ 1287442 h 1430491"/>
              <a:gd name="connsiteX12" fmla="*/ 0 w 5773553"/>
              <a:gd name="connsiteY12" fmla="*/ 143049 h 143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3553" h="1430491">
                <a:moveTo>
                  <a:pt x="0" y="143049"/>
                </a:moveTo>
                <a:cubicBezTo>
                  <a:pt x="0" y="105110"/>
                  <a:pt x="15071" y="68725"/>
                  <a:pt x="41898" y="41898"/>
                </a:cubicBezTo>
                <a:cubicBezTo>
                  <a:pt x="68725" y="15071"/>
                  <a:pt x="105110" y="0"/>
                  <a:pt x="143049" y="0"/>
                </a:cubicBezTo>
                <a:lnTo>
                  <a:pt x="5630504" y="0"/>
                </a:lnTo>
                <a:cubicBezTo>
                  <a:pt x="5668443" y="0"/>
                  <a:pt x="5704828" y="15071"/>
                  <a:pt x="5731655" y="41898"/>
                </a:cubicBezTo>
                <a:cubicBezTo>
                  <a:pt x="5758482" y="68725"/>
                  <a:pt x="5773553" y="105110"/>
                  <a:pt x="5773553" y="143049"/>
                </a:cubicBezTo>
                <a:lnTo>
                  <a:pt x="5773553" y="1287442"/>
                </a:lnTo>
                <a:cubicBezTo>
                  <a:pt x="5773553" y="1325381"/>
                  <a:pt x="5758482" y="1361766"/>
                  <a:pt x="5731655" y="1388593"/>
                </a:cubicBezTo>
                <a:cubicBezTo>
                  <a:pt x="5704828" y="1415420"/>
                  <a:pt x="5668443" y="1430491"/>
                  <a:pt x="5630504" y="1430491"/>
                </a:cubicBezTo>
                <a:lnTo>
                  <a:pt x="143049" y="1430491"/>
                </a:lnTo>
                <a:cubicBezTo>
                  <a:pt x="105110" y="1430491"/>
                  <a:pt x="68725" y="1415420"/>
                  <a:pt x="41898" y="1388593"/>
                </a:cubicBezTo>
                <a:cubicBezTo>
                  <a:pt x="15071" y="1361766"/>
                  <a:pt x="0" y="1325381"/>
                  <a:pt x="0" y="1287442"/>
                </a:cubicBezTo>
                <a:lnTo>
                  <a:pt x="0" y="14304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198" tIns="156198" rIns="1595448" bIns="156198" numCol="1" spcCol="1270" anchor="ctr" anchorCtr="0">
            <a:noAutofit/>
          </a:bodyPr>
          <a:lstStyle/>
          <a:p>
            <a:pPr lvl="0" algn="ctr" defTabSz="1333500">
              <a:lnSpc>
                <a:spcPct val="90000"/>
              </a:lnSpc>
              <a:spcBef>
                <a:spcPct val="0"/>
              </a:spcBef>
              <a:spcAft>
                <a:spcPct val="35000"/>
              </a:spcAft>
            </a:pPr>
            <a:r>
              <a:rPr lang="es-EC" sz="3200" kern="1200" dirty="0" smtClean="0"/>
              <a:t>CONTROL POR  MODO DESLIZANTE</a:t>
            </a:r>
            <a:endParaRPr lang="es-EC" sz="3200" kern="1200" dirty="0"/>
          </a:p>
        </p:txBody>
      </p:sp>
      <p:sp>
        <p:nvSpPr>
          <p:cNvPr id="9" name="8 Forma libre"/>
          <p:cNvSpPr/>
          <p:nvPr/>
        </p:nvSpPr>
        <p:spPr>
          <a:xfrm>
            <a:off x="6175374" y="1617694"/>
            <a:ext cx="929819" cy="929819"/>
          </a:xfrm>
          <a:custGeom>
            <a:avLst/>
            <a:gdLst>
              <a:gd name="connsiteX0" fmla="*/ 0 w 929819"/>
              <a:gd name="connsiteY0" fmla="*/ 511400 h 929819"/>
              <a:gd name="connsiteX1" fmla="*/ 209209 w 929819"/>
              <a:gd name="connsiteY1" fmla="*/ 511400 h 929819"/>
              <a:gd name="connsiteX2" fmla="*/ 209209 w 929819"/>
              <a:gd name="connsiteY2" fmla="*/ 0 h 929819"/>
              <a:gd name="connsiteX3" fmla="*/ 720610 w 929819"/>
              <a:gd name="connsiteY3" fmla="*/ 0 h 929819"/>
              <a:gd name="connsiteX4" fmla="*/ 720610 w 929819"/>
              <a:gd name="connsiteY4" fmla="*/ 511400 h 929819"/>
              <a:gd name="connsiteX5" fmla="*/ 929819 w 929819"/>
              <a:gd name="connsiteY5" fmla="*/ 511400 h 929819"/>
              <a:gd name="connsiteX6" fmla="*/ 464910 w 929819"/>
              <a:gd name="connsiteY6" fmla="*/ 929819 h 929819"/>
              <a:gd name="connsiteX7" fmla="*/ 0 w 929819"/>
              <a:gd name="connsiteY7" fmla="*/ 511400 h 9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819" h="929819">
                <a:moveTo>
                  <a:pt x="0" y="511400"/>
                </a:moveTo>
                <a:lnTo>
                  <a:pt x="209209" y="511400"/>
                </a:lnTo>
                <a:lnTo>
                  <a:pt x="209209" y="0"/>
                </a:lnTo>
                <a:lnTo>
                  <a:pt x="720610" y="0"/>
                </a:lnTo>
                <a:lnTo>
                  <a:pt x="720610" y="511400"/>
                </a:lnTo>
                <a:lnTo>
                  <a:pt x="929819" y="511400"/>
                </a:lnTo>
                <a:lnTo>
                  <a:pt x="464910" y="929819"/>
                </a:lnTo>
                <a:lnTo>
                  <a:pt x="0" y="51140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51119" tIns="41910" rIns="251119" bIns="272040" numCol="1" spcCol="1270" anchor="ctr" anchorCtr="0">
            <a:noAutofit/>
          </a:bodyPr>
          <a:lstStyle/>
          <a:p>
            <a:pPr lvl="0" algn="ctr" defTabSz="1466850">
              <a:lnSpc>
                <a:spcPct val="90000"/>
              </a:lnSpc>
              <a:spcBef>
                <a:spcPct val="0"/>
              </a:spcBef>
              <a:spcAft>
                <a:spcPct val="35000"/>
              </a:spcAft>
            </a:pPr>
            <a:endParaRPr lang="es-EC" sz="3300" kern="1200"/>
          </a:p>
        </p:txBody>
      </p:sp>
      <p:sp>
        <p:nvSpPr>
          <p:cNvPr id="10" name="9 Forma libre"/>
          <p:cNvSpPr/>
          <p:nvPr/>
        </p:nvSpPr>
        <p:spPr>
          <a:xfrm>
            <a:off x="6684805" y="3277063"/>
            <a:ext cx="929819" cy="929819"/>
          </a:xfrm>
          <a:custGeom>
            <a:avLst/>
            <a:gdLst>
              <a:gd name="connsiteX0" fmla="*/ 0 w 929819"/>
              <a:gd name="connsiteY0" fmla="*/ 511400 h 929819"/>
              <a:gd name="connsiteX1" fmla="*/ 209209 w 929819"/>
              <a:gd name="connsiteY1" fmla="*/ 511400 h 929819"/>
              <a:gd name="connsiteX2" fmla="*/ 209209 w 929819"/>
              <a:gd name="connsiteY2" fmla="*/ 0 h 929819"/>
              <a:gd name="connsiteX3" fmla="*/ 720610 w 929819"/>
              <a:gd name="connsiteY3" fmla="*/ 0 h 929819"/>
              <a:gd name="connsiteX4" fmla="*/ 720610 w 929819"/>
              <a:gd name="connsiteY4" fmla="*/ 511400 h 929819"/>
              <a:gd name="connsiteX5" fmla="*/ 929819 w 929819"/>
              <a:gd name="connsiteY5" fmla="*/ 511400 h 929819"/>
              <a:gd name="connsiteX6" fmla="*/ 464910 w 929819"/>
              <a:gd name="connsiteY6" fmla="*/ 929819 h 929819"/>
              <a:gd name="connsiteX7" fmla="*/ 0 w 929819"/>
              <a:gd name="connsiteY7" fmla="*/ 511400 h 9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819" h="929819">
                <a:moveTo>
                  <a:pt x="0" y="511400"/>
                </a:moveTo>
                <a:lnTo>
                  <a:pt x="209209" y="511400"/>
                </a:lnTo>
                <a:lnTo>
                  <a:pt x="209209" y="0"/>
                </a:lnTo>
                <a:lnTo>
                  <a:pt x="720610" y="0"/>
                </a:lnTo>
                <a:lnTo>
                  <a:pt x="720610" y="511400"/>
                </a:lnTo>
                <a:lnTo>
                  <a:pt x="929819" y="511400"/>
                </a:lnTo>
                <a:lnTo>
                  <a:pt x="464910" y="929819"/>
                </a:lnTo>
                <a:lnTo>
                  <a:pt x="0" y="51140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51119" tIns="41910" rIns="251119" bIns="272040" numCol="1" spcCol="1270" anchor="ctr" anchorCtr="0">
            <a:noAutofit/>
          </a:bodyPr>
          <a:lstStyle/>
          <a:p>
            <a:pPr lvl="0" algn="ctr" defTabSz="1466850">
              <a:lnSpc>
                <a:spcPct val="90000"/>
              </a:lnSpc>
              <a:spcBef>
                <a:spcPct val="0"/>
              </a:spcBef>
              <a:spcAft>
                <a:spcPct val="35000"/>
              </a:spcAft>
            </a:pPr>
            <a:endParaRPr lang="es-EC" sz="3300" kern="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2000"/>
                                        <p:tgtEl>
                                          <p:spTgt spid="6"/>
                                        </p:tgtEl>
                                        <p:attrNameLst>
                                          <p:attrName>ppt_w</p:attrName>
                                        </p:attrNameLst>
                                      </p:cBhvr>
                                      <p:tavLst>
                                        <p:tav tm="0">
                                          <p:val>
                                            <p:strVal val="ppt_w"/>
                                          </p:val>
                                        </p:tav>
                                        <p:tav tm="100000">
                                          <p:val>
                                            <p:fltVal val="0"/>
                                          </p:val>
                                        </p:tav>
                                      </p:tavLst>
                                    </p:anim>
                                    <p:anim calcmode="lin" valueType="num">
                                      <p:cBhvr>
                                        <p:cTn id="7" dur="2000"/>
                                        <p:tgtEl>
                                          <p:spTgt spid="6"/>
                                        </p:tgtEl>
                                        <p:attrNameLst>
                                          <p:attrName>ppt_h</p:attrName>
                                        </p:attrNameLst>
                                      </p:cBhvr>
                                      <p:tavLst>
                                        <p:tav tm="0">
                                          <p:val>
                                            <p:strVal val="ppt_h"/>
                                          </p:val>
                                        </p:tav>
                                        <p:tav tm="100000">
                                          <p:val>
                                            <p:fltVal val="0"/>
                                          </p:val>
                                        </p:tav>
                                      </p:tavLst>
                                    </p:anim>
                                    <p:animEffect transition="out" filter="fade">
                                      <p:cBhvr>
                                        <p:cTn id="8" dur="2000"/>
                                        <p:tgtEl>
                                          <p:spTgt spid="6"/>
                                        </p:tgtEl>
                                      </p:cBhvr>
                                    </p:animEffect>
                                    <p:set>
                                      <p:cBhvr>
                                        <p:cTn id="9" dur="1" fill="hold">
                                          <p:stCondLst>
                                            <p:cond delay="1999"/>
                                          </p:stCondLst>
                                        </p:cTn>
                                        <p:tgtEl>
                                          <p:spTgt spid="6"/>
                                        </p:tgtEl>
                                        <p:attrNameLst>
                                          <p:attrName>style.visibility</p:attrName>
                                        </p:attrNameLst>
                                      </p:cBhvr>
                                      <p:to>
                                        <p:strVal val="hidden"/>
                                      </p:to>
                                    </p:set>
                                  </p:childTnLst>
                                </p:cTn>
                              </p:par>
                              <p:par>
                                <p:cTn id="10" presetID="53" presetClass="exit" presetSubtype="0" fill="hold" grpId="0" nodeType="withEffect">
                                  <p:stCondLst>
                                    <p:cond delay="0"/>
                                  </p:stCondLst>
                                  <p:childTnLst>
                                    <p:anim calcmode="lin" valueType="num">
                                      <p:cBhvr>
                                        <p:cTn id="11" dur="2000"/>
                                        <p:tgtEl>
                                          <p:spTgt spid="7"/>
                                        </p:tgtEl>
                                        <p:attrNameLst>
                                          <p:attrName>ppt_w</p:attrName>
                                        </p:attrNameLst>
                                      </p:cBhvr>
                                      <p:tavLst>
                                        <p:tav tm="0">
                                          <p:val>
                                            <p:strVal val="ppt_w"/>
                                          </p:val>
                                        </p:tav>
                                        <p:tav tm="100000">
                                          <p:val>
                                            <p:fltVal val="0"/>
                                          </p:val>
                                        </p:tav>
                                      </p:tavLst>
                                    </p:anim>
                                    <p:anim calcmode="lin" valueType="num">
                                      <p:cBhvr>
                                        <p:cTn id="12" dur="2000"/>
                                        <p:tgtEl>
                                          <p:spTgt spid="7"/>
                                        </p:tgtEl>
                                        <p:attrNameLst>
                                          <p:attrName>ppt_h</p:attrName>
                                        </p:attrNameLst>
                                      </p:cBhvr>
                                      <p:tavLst>
                                        <p:tav tm="0">
                                          <p:val>
                                            <p:strVal val="ppt_h"/>
                                          </p:val>
                                        </p:tav>
                                        <p:tav tm="100000">
                                          <p:val>
                                            <p:fltVal val="0"/>
                                          </p:val>
                                        </p:tav>
                                      </p:tavLst>
                                    </p:anim>
                                    <p:animEffect transition="out" filter="fade">
                                      <p:cBhvr>
                                        <p:cTn id="13" dur="2000"/>
                                        <p:tgtEl>
                                          <p:spTgt spid="7"/>
                                        </p:tgtEl>
                                      </p:cBhvr>
                                    </p:animEffect>
                                    <p:set>
                                      <p:cBhvr>
                                        <p:cTn id="14" dur="1" fill="hold">
                                          <p:stCondLst>
                                            <p:cond delay="1999"/>
                                          </p:stCondLst>
                                        </p:cTn>
                                        <p:tgtEl>
                                          <p:spTgt spid="7"/>
                                        </p:tgtEl>
                                        <p:attrNameLst>
                                          <p:attrName>style.visibility</p:attrName>
                                        </p:attrNameLst>
                                      </p:cBhvr>
                                      <p:to>
                                        <p:strVal val="hidden"/>
                                      </p:to>
                                    </p:set>
                                  </p:childTnLst>
                                </p:cTn>
                              </p:par>
                              <p:par>
                                <p:cTn id="15" presetID="4" presetClass="exit" presetSubtype="16" fill="hold" grpId="0" nodeType="withEffect">
                                  <p:stCondLst>
                                    <p:cond delay="0"/>
                                  </p:stCondLst>
                                  <p:childTnLst>
                                    <p:animEffect transition="out" filter="box(in)">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par>
                                <p:cTn id="18" presetID="4" presetClass="exit" presetSubtype="16" fill="hold" grpId="0" nodeType="withEffect">
                                  <p:stCondLst>
                                    <p:cond delay="0"/>
                                  </p:stCondLst>
                                  <p:childTnLst>
                                    <p:animEffect transition="out" filter="box(in)">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par>
                          <p:cTn id="21" fill="hold">
                            <p:stCondLst>
                              <p:cond delay="2000"/>
                            </p:stCondLst>
                            <p:childTnLst>
                              <p:par>
                                <p:cTn id="22" presetID="64" presetClass="path" presetSubtype="0" accel="50000" decel="50000" fill="hold" grpId="0" nodeType="afterEffect">
                                  <p:stCondLst>
                                    <p:cond delay="1000"/>
                                  </p:stCondLst>
                                  <p:childTnLst>
                                    <p:animMotion origin="layout" path="M -3.05556E-6 -3.70028E-7 L -0.00191 -0.80157 " pathEditMode="relative" rAng="0" ptsTypes="AA">
                                      <p:cBhvr>
                                        <p:cTn id="23" dur="1000" fill="hold"/>
                                        <p:tgtEl>
                                          <p:spTgt spid="8"/>
                                        </p:tgtEl>
                                        <p:attrNameLst>
                                          <p:attrName>ppt_x</p:attrName>
                                          <p:attrName>ppt_y</p:attrName>
                                        </p:attrNameLst>
                                      </p:cBhvr>
                                      <p:rCtr x="-1" y="-4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082352" y="980728"/>
            <a:ext cx="7162056" cy="295232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70000"/>
              </a:lnSpc>
              <a:spcBef>
                <a:spcPct val="0"/>
              </a:spcBef>
              <a:spcAft>
                <a:spcPts val="0"/>
              </a:spcAft>
              <a:buClrTx/>
              <a:buSzTx/>
              <a:buFontTx/>
              <a:buNone/>
              <a:tabLst/>
              <a:defRPr/>
            </a:pPr>
            <a:r>
              <a:rPr kumimoji="0" lang="es-EC" sz="28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mj-ea"/>
                <a:cs typeface="+mj-cs"/>
              </a:rPr>
              <a:t>DISEÑO E IMPLEMENTACIÓN</a:t>
            </a:r>
          </a:p>
          <a:p>
            <a:pPr marL="0" marR="0" lvl="0" indent="0" algn="ctr" defTabSz="914400" rtl="0" eaLnBrk="1" fontAlgn="auto" latinLnBrk="0" hangingPunct="1">
              <a:lnSpc>
                <a:spcPct val="170000"/>
              </a:lnSpc>
              <a:spcBef>
                <a:spcPct val="0"/>
              </a:spcBef>
              <a:spcAft>
                <a:spcPts val="0"/>
              </a:spcAft>
              <a:buClrTx/>
              <a:buSzTx/>
              <a:buFontTx/>
              <a:buNone/>
              <a:tabLst/>
              <a:defRPr/>
            </a:pPr>
            <a:r>
              <a:rPr kumimoji="0" lang="es-EC"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mj-ea"/>
                <a:cs typeface="+mj-cs"/>
              </a:rPr>
              <a:t>DE  UN </a:t>
            </a:r>
          </a:p>
          <a:p>
            <a:pPr marL="0" marR="0" lvl="0" indent="0" algn="ctr" defTabSz="914400" rtl="0" eaLnBrk="1" fontAlgn="auto" latinLnBrk="0" hangingPunct="1">
              <a:lnSpc>
                <a:spcPct val="170000"/>
              </a:lnSpc>
              <a:spcBef>
                <a:spcPct val="0"/>
              </a:spcBef>
              <a:spcAft>
                <a:spcPts val="0"/>
              </a:spcAft>
              <a:buClrTx/>
              <a:buSzTx/>
              <a:buFontTx/>
              <a:buNone/>
              <a:tabLst/>
              <a:defRPr/>
            </a:pPr>
            <a:r>
              <a:rPr kumimoji="0" lang="es-EC" sz="28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mj-ea"/>
                <a:cs typeface="+mj-cs"/>
              </a:rPr>
              <a:t>CONTROL POR MODO DESLIZANTE </a:t>
            </a:r>
          </a:p>
          <a:p>
            <a:pPr marL="0" marR="0" lvl="0" indent="0" algn="ctr" defTabSz="914400" rtl="0" eaLnBrk="1" fontAlgn="auto" latinLnBrk="0" hangingPunct="1">
              <a:lnSpc>
                <a:spcPct val="170000"/>
              </a:lnSpc>
              <a:spcBef>
                <a:spcPct val="0"/>
              </a:spcBef>
              <a:spcAft>
                <a:spcPts val="0"/>
              </a:spcAft>
              <a:buClrTx/>
              <a:buSzTx/>
              <a:buFontTx/>
              <a:buNone/>
              <a:tabLst/>
              <a:defRPr/>
            </a:pPr>
            <a:r>
              <a:rPr kumimoji="0" lang="es-EC"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mj-ea"/>
                <a:cs typeface="+mj-cs"/>
              </a:rPr>
              <a:t>PARA UN </a:t>
            </a:r>
          </a:p>
          <a:p>
            <a:pPr marL="0" marR="0" lvl="0" indent="0" algn="ctr" defTabSz="914400" rtl="0" eaLnBrk="1" fontAlgn="auto" latinLnBrk="0" hangingPunct="1">
              <a:lnSpc>
                <a:spcPct val="170000"/>
              </a:lnSpc>
              <a:spcBef>
                <a:spcPct val="0"/>
              </a:spcBef>
              <a:spcAft>
                <a:spcPts val="0"/>
              </a:spcAft>
              <a:buClrTx/>
              <a:buSzTx/>
              <a:buFontTx/>
              <a:buNone/>
              <a:tabLst/>
              <a:defRPr/>
            </a:pPr>
            <a:r>
              <a:rPr kumimoji="0" lang="es-EC" sz="28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mj-ea"/>
                <a:cs typeface="+mj-cs"/>
              </a:rPr>
              <a:t>CONVERTIDOR  BUCK-BOOST   DC/DC</a:t>
            </a:r>
          </a:p>
        </p:txBody>
      </p:sp>
      <p:sp>
        <p:nvSpPr>
          <p:cNvPr id="5" name="4 Rectángulo"/>
          <p:cNvSpPr/>
          <p:nvPr/>
        </p:nvSpPr>
        <p:spPr>
          <a:xfrm>
            <a:off x="4883225" y="4201924"/>
            <a:ext cx="3001143" cy="523220"/>
          </a:xfrm>
          <a:prstGeom prst="rect">
            <a:avLst/>
          </a:prstGeom>
          <a:noFill/>
        </p:spPr>
        <p:txBody>
          <a:bodyPr wrap="none" lIns="91440" tIns="45720" rIns="91440" bIns="45720">
            <a:spAutoFit/>
          </a:bodyPr>
          <a:lstStyle/>
          <a:p>
            <a:pPr algn="ctr"/>
            <a:r>
              <a:rPr lang="es-E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PABLO SALAZAR</a:t>
            </a:r>
            <a:endParaRPr lang="es-E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5 Rectángulo"/>
          <p:cNvSpPr/>
          <p:nvPr/>
        </p:nvSpPr>
        <p:spPr>
          <a:xfrm>
            <a:off x="3869933" y="188640"/>
            <a:ext cx="1611339" cy="707886"/>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TEMA</a:t>
            </a:r>
            <a:endParaRPr lang="es-E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6 Rectángulo"/>
          <p:cNvSpPr/>
          <p:nvPr/>
        </p:nvSpPr>
        <p:spPr>
          <a:xfrm>
            <a:off x="3340192" y="4201924"/>
            <a:ext cx="1447832" cy="52322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AUTOR</a:t>
            </a:r>
            <a:endParaRPr lang="es-E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2772729" y="5013176"/>
            <a:ext cx="2015295" cy="52322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DIRECTOR</a:t>
            </a:r>
            <a:endParaRPr lang="es-E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8 Rectángulo"/>
          <p:cNvSpPr/>
          <p:nvPr/>
        </p:nvSpPr>
        <p:spPr>
          <a:xfrm>
            <a:off x="1979712" y="5733256"/>
            <a:ext cx="2770310" cy="52322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CO-DIRECTOR</a:t>
            </a:r>
            <a:endParaRPr lang="es-E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9 Rectángulo"/>
          <p:cNvSpPr/>
          <p:nvPr/>
        </p:nvSpPr>
        <p:spPr>
          <a:xfrm>
            <a:off x="4852260" y="5013176"/>
            <a:ext cx="3320140" cy="523220"/>
          </a:xfrm>
          <a:prstGeom prst="rect">
            <a:avLst/>
          </a:prstGeom>
          <a:noFill/>
        </p:spPr>
        <p:txBody>
          <a:bodyPr wrap="none" lIns="91440" tIns="45720" rIns="91440" bIns="45720">
            <a:spAutoFit/>
          </a:bodyPr>
          <a:lstStyle/>
          <a:p>
            <a:pPr algn="ctr"/>
            <a:r>
              <a:rPr lang="es-E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ING. PAÚL AYALA</a:t>
            </a:r>
            <a:endParaRPr lang="es-E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10 Rectángulo"/>
          <p:cNvSpPr/>
          <p:nvPr/>
        </p:nvSpPr>
        <p:spPr>
          <a:xfrm>
            <a:off x="4928696" y="5786100"/>
            <a:ext cx="3531736" cy="523220"/>
          </a:xfrm>
          <a:prstGeom prst="rect">
            <a:avLst/>
          </a:prstGeom>
          <a:noFill/>
        </p:spPr>
        <p:txBody>
          <a:bodyPr wrap="none" lIns="91440" tIns="45720" rIns="91440" bIns="45720">
            <a:spAutoFit/>
          </a:bodyPr>
          <a:lstStyle/>
          <a:p>
            <a:pPr algn="ctr"/>
            <a:r>
              <a:rPr lang="es-E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ING. WILSON YÉPEZ</a:t>
            </a:r>
            <a:endParaRPr lang="es-E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Rectángulo redondeado"/>
          <p:cNvSpPr/>
          <p:nvPr/>
        </p:nvSpPr>
        <p:spPr>
          <a:xfrm>
            <a:off x="179512" y="72008"/>
            <a:ext cx="8784976" cy="692696"/>
          </a:xfrm>
          <a:prstGeom prst="roundRect">
            <a:avLst>
              <a:gd name="adj" fmla="val 30883"/>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s-EC" sz="3600" dirty="0" smtClean="0"/>
              <a:t>CONTROL POR MODO DESLIZANTE</a:t>
            </a:r>
            <a:endParaRPr lang="es-EC" sz="3600" dirty="0"/>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379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3379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57200"/>
            <a:ext cx="2981325" cy="447675"/>
          </a:xfrm>
          <a:prstGeom prst="rect">
            <a:avLst/>
          </a:prstGeom>
          <a:noFill/>
        </p:spPr>
      </p:pic>
      <p:sp>
        <p:nvSpPr>
          <p:cNvPr id="33797" name="Rectangle 5"/>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3798" name="Object 6"/>
          <p:cNvGraphicFramePr>
            <a:graphicFrameLocks noChangeAspect="1"/>
          </p:cNvGraphicFramePr>
          <p:nvPr/>
        </p:nvGraphicFramePr>
        <p:xfrm>
          <a:off x="2051720" y="1772816"/>
          <a:ext cx="4941888" cy="862013"/>
        </p:xfrm>
        <a:graphic>
          <a:graphicData uri="http://schemas.openxmlformats.org/presentationml/2006/ole">
            <p:oleObj spid="_x0000_s33798" name="Documento" r:id="rId4" imgW="3301083" imgH="576374" progId="Word.Document.12">
              <p:embed/>
            </p:oleObj>
          </a:graphicData>
        </a:graphic>
      </p:graphicFrame>
      <p:sp>
        <p:nvSpPr>
          <p:cNvPr id="11" name="10 CuadroTexto"/>
          <p:cNvSpPr txBox="1"/>
          <p:nvPr/>
        </p:nvSpPr>
        <p:spPr>
          <a:xfrm>
            <a:off x="179512" y="2924944"/>
            <a:ext cx="1080120" cy="369332"/>
          </a:xfrm>
          <a:prstGeom prst="rect">
            <a:avLst/>
          </a:prstGeom>
          <a:noFill/>
        </p:spPr>
        <p:txBody>
          <a:bodyPr wrap="square" rtlCol="0">
            <a:spAutoFit/>
          </a:bodyPr>
          <a:lstStyle/>
          <a:p>
            <a:r>
              <a:rPr lang="es-EC" dirty="0" smtClean="0">
                <a:solidFill>
                  <a:schemeClr val="bg1"/>
                </a:solidFill>
              </a:rPr>
              <a:t>Donde:</a:t>
            </a:r>
            <a:endParaRPr lang="es-EC" dirty="0">
              <a:solidFill>
                <a:schemeClr val="bg1"/>
              </a:solidFill>
            </a:endParaRPr>
          </a:p>
        </p:txBody>
      </p:sp>
      <p:graphicFrame>
        <p:nvGraphicFramePr>
          <p:cNvPr id="33799" name="Object 7"/>
          <p:cNvGraphicFramePr>
            <a:graphicFrameLocks noChangeAspect="1"/>
          </p:cNvGraphicFramePr>
          <p:nvPr/>
        </p:nvGraphicFramePr>
        <p:xfrm>
          <a:off x="539552" y="3346501"/>
          <a:ext cx="4960787" cy="599977"/>
        </p:xfrm>
        <a:graphic>
          <a:graphicData uri="http://schemas.openxmlformats.org/presentationml/2006/ole">
            <p:oleObj spid="_x0000_s33799" name="Documento" r:id="rId5" imgW="4749672" imgH="577094" progId="Word.Document.12">
              <p:embed/>
            </p:oleObj>
          </a:graphicData>
        </a:graphic>
      </p:graphicFrame>
      <p:sp>
        <p:nvSpPr>
          <p:cNvPr id="13" name="12 CuadroTexto"/>
          <p:cNvSpPr txBox="1"/>
          <p:nvPr/>
        </p:nvSpPr>
        <p:spPr>
          <a:xfrm>
            <a:off x="6228184" y="3356992"/>
            <a:ext cx="2880320" cy="461665"/>
          </a:xfrm>
          <a:prstGeom prst="rect">
            <a:avLst/>
          </a:prstGeom>
          <a:noFill/>
        </p:spPr>
        <p:txBody>
          <a:bodyPr wrap="square" rtlCol="0">
            <a:spAutoFit/>
          </a:bodyPr>
          <a:lstStyle/>
          <a:p>
            <a:r>
              <a:rPr lang="es-EC" sz="2400" dirty="0" smtClean="0">
                <a:solidFill>
                  <a:schemeClr val="bg1"/>
                </a:solidFill>
              </a:rPr>
              <a:t>Vector de estados</a:t>
            </a:r>
            <a:endParaRPr lang="es-EC" sz="2400" dirty="0">
              <a:solidFill>
                <a:schemeClr val="bg1"/>
              </a:solidFill>
            </a:endParaRPr>
          </a:p>
        </p:txBody>
      </p:sp>
      <p:sp>
        <p:nvSpPr>
          <p:cNvPr id="14" name="13 Flecha derecha"/>
          <p:cNvSpPr/>
          <p:nvPr/>
        </p:nvSpPr>
        <p:spPr>
          <a:xfrm>
            <a:off x="5652120" y="3501008"/>
            <a:ext cx="432048" cy="14401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33800" name="Object 8"/>
          <p:cNvGraphicFramePr>
            <a:graphicFrameLocks noChangeAspect="1"/>
          </p:cNvGraphicFramePr>
          <p:nvPr/>
        </p:nvGraphicFramePr>
        <p:xfrm>
          <a:off x="361975" y="3928095"/>
          <a:ext cx="2409825" cy="581025"/>
        </p:xfrm>
        <a:graphic>
          <a:graphicData uri="http://schemas.openxmlformats.org/presentationml/2006/ole">
            <p:oleObj spid="_x0000_s33800" name="Documento" r:id="rId6" imgW="2346397" imgH="572054" progId="Word.Document.12">
              <p:embed/>
            </p:oleObj>
          </a:graphicData>
        </a:graphic>
      </p:graphicFrame>
      <p:sp>
        <p:nvSpPr>
          <p:cNvPr id="16" name="15 CuadroTexto"/>
          <p:cNvSpPr txBox="1"/>
          <p:nvPr/>
        </p:nvSpPr>
        <p:spPr>
          <a:xfrm>
            <a:off x="3347864" y="3975447"/>
            <a:ext cx="2880320" cy="461665"/>
          </a:xfrm>
          <a:prstGeom prst="rect">
            <a:avLst/>
          </a:prstGeom>
          <a:noFill/>
        </p:spPr>
        <p:txBody>
          <a:bodyPr wrap="square" rtlCol="0">
            <a:spAutoFit/>
          </a:bodyPr>
          <a:lstStyle/>
          <a:p>
            <a:r>
              <a:rPr lang="es-EC" sz="2400" dirty="0" smtClean="0">
                <a:solidFill>
                  <a:schemeClr val="bg1"/>
                </a:solidFill>
              </a:rPr>
              <a:t>Acción de Control</a:t>
            </a:r>
            <a:endParaRPr lang="es-EC" sz="2400" dirty="0">
              <a:solidFill>
                <a:schemeClr val="bg1"/>
              </a:solidFill>
            </a:endParaRPr>
          </a:p>
        </p:txBody>
      </p:sp>
      <p:sp>
        <p:nvSpPr>
          <p:cNvPr id="17" name="16 Flecha derecha"/>
          <p:cNvSpPr/>
          <p:nvPr/>
        </p:nvSpPr>
        <p:spPr>
          <a:xfrm>
            <a:off x="2771800" y="4077072"/>
            <a:ext cx="432048" cy="144016"/>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33801" name="Object 9"/>
          <p:cNvGraphicFramePr>
            <a:graphicFrameLocks noChangeAspect="1"/>
          </p:cNvGraphicFramePr>
          <p:nvPr/>
        </p:nvGraphicFramePr>
        <p:xfrm>
          <a:off x="467544" y="4576167"/>
          <a:ext cx="3975100" cy="581025"/>
        </p:xfrm>
        <a:graphic>
          <a:graphicData uri="http://schemas.openxmlformats.org/presentationml/2006/ole">
            <p:oleObj spid="_x0000_s33801" name="Documento" r:id="rId7" imgW="3849704" imgH="572054" progId="Word.Document.12">
              <p:embed/>
            </p:oleObj>
          </a:graphicData>
        </a:graphic>
      </p:graphicFrame>
      <p:sp>
        <p:nvSpPr>
          <p:cNvPr id="19" name="18 Flecha doblada hacia arriba"/>
          <p:cNvSpPr/>
          <p:nvPr/>
        </p:nvSpPr>
        <p:spPr>
          <a:xfrm rot="5400000">
            <a:off x="863588" y="5085184"/>
            <a:ext cx="360040" cy="432048"/>
          </a:xfrm>
          <a:prstGeom prst="bent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19 CuadroTexto"/>
          <p:cNvSpPr txBox="1"/>
          <p:nvPr/>
        </p:nvSpPr>
        <p:spPr>
          <a:xfrm>
            <a:off x="1259632" y="5199583"/>
            <a:ext cx="7992888" cy="461665"/>
          </a:xfrm>
          <a:prstGeom prst="rect">
            <a:avLst/>
          </a:prstGeom>
          <a:noFill/>
        </p:spPr>
        <p:txBody>
          <a:bodyPr wrap="square" rtlCol="0">
            <a:spAutoFit/>
          </a:bodyPr>
          <a:lstStyle/>
          <a:p>
            <a:r>
              <a:rPr lang="es-EC" sz="2400" dirty="0" smtClean="0">
                <a:solidFill>
                  <a:schemeClr val="bg1"/>
                </a:solidFill>
              </a:rPr>
              <a:t>Campos Vectoriales locales suficientemente suaves</a:t>
            </a:r>
            <a:endParaRPr lang="es-EC" sz="2400" dirty="0">
              <a:solidFill>
                <a:schemeClr val="bg1"/>
              </a:solidFill>
            </a:endParaRPr>
          </a:p>
        </p:txBody>
      </p:sp>
      <p:sp>
        <p:nvSpPr>
          <p:cNvPr id="21" name="20 CuadroTexto"/>
          <p:cNvSpPr txBox="1"/>
          <p:nvPr/>
        </p:nvSpPr>
        <p:spPr>
          <a:xfrm>
            <a:off x="107504" y="1052736"/>
            <a:ext cx="8136904" cy="461665"/>
          </a:xfrm>
          <a:prstGeom prst="rect">
            <a:avLst/>
          </a:prstGeom>
          <a:noFill/>
        </p:spPr>
        <p:txBody>
          <a:bodyPr wrap="square" rtlCol="0">
            <a:spAutoFit/>
          </a:bodyPr>
          <a:lstStyle/>
          <a:p>
            <a:r>
              <a:rPr lang="es-EC" sz="2400" dirty="0" smtClean="0">
                <a:solidFill>
                  <a:schemeClr val="bg1"/>
                </a:solidFill>
              </a:rPr>
              <a:t>Sistema No lineal de una entrada afín en el control: </a:t>
            </a:r>
            <a:endParaRPr lang="es-EC"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0 -0.2012 L 0 0.02683 " pathEditMode="relative" rAng="0" ptsTypes="AA">
                                      <p:cBhvr>
                                        <p:cTn id="6" dur="1000" fill="hold"/>
                                        <p:tgtEl>
                                          <p:spTgt spid="5"/>
                                        </p:tgtEl>
                                        <p:attrNameLst>
                                          <p:attrName>ppt_x</p:attrName>
                                          <p:attrName>ppt_y</p:attrName>
                                        </p:attrNameLst>
                                      </p:cBhvr>
                                      <p:rCtr x="0" y="1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Rectángulo redondeado"/>
          <p:cNvSpPr/>
          <p:nvPr/>
        </p:nvSpPr>
        <p:spPr>
          <a:xfrm>
            <a:off x="179512" y="72008"/>
            <a:ext cx="8784976" cy="692696"/>
          </a:xfrm>
          <a:prstGeom prst="roundRect">
            <a:avLst>
              <a:gd name="adj" fmla="val 30883"/>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s-EC" sz="3600" dirty="0" smtClean="0"/>
              <a:t>CONTROL POR MODO DESLIZANTE</a:t>
            </a:r>
            <a:endParaRPr lang="es-EC" sz="3600" dirty="0"/>
          </a:p>
        </p:txBody>
      </p:sp>
      <p:sp>
        <p:nvSpPr>
          <p:cNvPr id="3" name="2 CuadroTexto"/>
          <p:cNvSpPr txBox="1"/>
          <p:nvPr/>
        </p:nvSpPr>
        <p:spPr>
          <a:xfrm>
            <a:off x="1547664" y="980728"/>
            <a:ext cx="6552728" cy="584775"/>
          </a:xfrm>
          <a:prstGeom prst="rect">
            <a:avLst/>
          </a:prstGeom>
          <a:noFill/>
        </p:spPr>
        <p:txBody>
          <a:bodyPr wrap="square" rtlCol="0">
            <a:spAutoFit/>
          </a:bodyPr>
          <a:lstStyle/>
          <a:p>
            <a:pPr algn="ctr"/>
            <a:r>
              <a:rPr lang="es-EC" sz="3200" b="1" dirty="0" smtClean="0">
                <a:solidFill>
                  <a:srgbClr val="92D050"/>
                </a:solidFill>
              </a:rPr>
              <a:t>SUPERFICIE  DE  DESLIZAMIENTO </a:t>
            </a:r>
            <a:endParaRPr lang="es-EC" sz="3200" b="1" dirty="0">
              <a:solidFill>
                <a:srgbClr val="92D050"/>
              </a:solidFill>
            </a:endParaRPr>
          </a:p>
        </p:txBody>
      </p:sp>
      <p:graphicFrame>
        <p:nvGraphicFramePr>
          <p:cNvPr id="38914" name="Object 2"/>
          <p:cNvGraphicFramePr>
            <a:graphicFrameLocks noChangeAspect="1"/>
          </p:cNvGraphicFramePr>
          <p:nvPr/>
        </p:nvGraphicFramePr>
        <p:xfrm>
          <a:off x="5732463" y="2462213"/>
          <a:ext cx="2690812" cy="738187"/>
        </p:xfrm>
        <a:graphic>
          <a:graphicData uri="http://schemas.openxmlformats.org/presentationml/2006/ole">
            <p:oleObj spid="_x0000_s38914" name="Documento" r:id="rId4" imgW="2096424" imgH="572882" progId="Word.Document.12">
              <p:embed/>
            </p:oleObj>
          </a:graphicData>
        </a:graphic>
      </p:graphicFrame>
      <p:sp>
        <p:nvSpPr>
          <p:cNvPr id="6" name="5 CuadroTexto"/>
          <p:cNvSpPr txBox="1"/>
          <p:nvPr/>
        </p:nvSpPr>
        <p:spPr>
          <a:xfrm>
            <a:off x="611560" y="1916832"/>
            <a:ext cx="2376264" cy="954107"/>
          </a:xfrm>
          <a:prstGeom prst="rect">
            <a:avLst/>
          </a:prstGeom>
          <a:noFill/>
          <a:ln w="25400">
            <a:solidFill>
              <a:schemeClr val="bg1"/>
            </a:solidFill>
          </a:ln>
        </p:spPr>
        <p:txBody>
          <a:bodyPr wrap="square" rtlCol="0">
            <a:spAutoFit/>
          </a:bodyPr>
          <a:lstStyle/>
          <a:p>
            <a:pPr algn="ctr"/>
            <a:r>
              <a:rPr lang="es-EC" sz="2400" dirty="0" smtClean="0">
                <a:solidFill>
                  <a:schemeClr val="bg1"/>
                </a:solidFill>
              </a:rPr>
              <a:t>Campo Escalar  </a:t>
            </a:r>
          </a:p>
          <a:p>
            <a:pPr algn="ctr"/>
            <a:r>
              <a:rPr lang="es-EC" sz="3200" b="1" i="1" dirty="0" smtClean="0">
                <a:solidFill>
                  <a:srgbClr val="FFFF00"/>
                </a:solidFill>
                <a:latin typeface="Times New Roman" pitchFamily="18" charset="0"/>
                <a:cs typeface="Times New Roman" pitchFamily="18" charset="0"/>
              </a:rPr>
              <a:t>h</a:t>
            </a:r>
            <a:endParaRPr lang="es-EC" sz="3200" b="1" i="1" dirty="0">
              <a:solidFill>
                <a:srgbClr val="FFFF00"/>
              </a:solidFill>
              <a:latin typeface="Times New Roman" pitchFamily="18" charset="0"/>
              <a:cs typeface="Times New Roman" pitchFamily="18" charset="0"/>
            </a:endParaRPr>
          </a:p>
        </p:txBody>
      </p:sp>
      <p:sp>
        <p:nvSpPr>
          <p:cNvPr id="7" name="6 CuadroTexto"/>
          <p:cNvSpPr txBox="1"/>
          <p:nvPr/>
        </p:nvSpPr>
        <p:spPr>
          <a:xfrm>
            <a:off x="3203848" y="1673513"/>
            <a:ext cx="2339752" cy="1384995"/>
          </a:xfrm>
          <a:prstGeom prst="rect">
            <a:avLst/>
          </a:prstGeom>
          <a:noFill/>
        </p:spPr>
        <p:txBody>
          <a:bodyPr wrap="square" rtlCol="0">
            <a:spAutoFit/>
          </a:bodyPr>
          <a:lstStyle/>
          <a:p>
            <a:pPr algn="ctr"/>
            <a:r>
              <a:rPr lang="es-EC" sz="2800" i="1" dirty="0" smtClean="0">
                <a:solidFill>
                  <a:schemeClr val="bg1"/>
                </a:solidFill>
                <a:latin typeface="Times New Roman" pitchFamily="18" charset="0"/>
                <a:cs typeface="Times New Roman" pitchFamily="18" charset="0"/>
              </a:rPr>
              <a:t>función  suave </a:t>
            </a:r>
          </a:p>
          <a:p>
            <a:pPr algn="ctr"/>
            <a:endParaRPr lang="es-EC" sz="2800" i="1" dirty="0" smtClean="0">
              <a:solidFill>
                <a:schemeClr val="bg1"/>
              </a:solidFill>
              <a:latin typeface="Times New Roman" pitchFamily="18" charset="0"/>
              <a:cs typeface="Times New Roman" pitchFamily="18" charset="0"/>
            </a:endParaRPr>
          </a:p>
          <a:p>
            <a:pPr algn="ctr"/>
            <a:r>
              <a:rPr lang="es-EC" sz="2800" i="1" dirty="0" smtClean="0">
                <a:solidFill>
                  <a:schemeClr val="bg1"/>
                </a:solidFill>
                <a:latin typeface="Times New Roman" pitchFamily="18" charset="0"/>
                <a:cs typeface="Times New Roman" pitchFamily="18" charset="0"/>
              </a:rPr>
              <a:t>Conmutación</a:t>
            </a:r>
            <a:endParaRPr lang="es-EC" sz="2000" b="1" i="1" dirty="0">
              <a:solidFill>
                <a:schemeClr val="bg1"/>
              </a:solidFill>
              <a:latin typeface="Times New Roman" pitchFamily="18" charset="0"/>
              <a:cs typeface="Times New Roman" pitchFamily="18" charset="0"/>
            </a:endParaRPr>
          </a:p>
        </p:txBody>
      </p:sp>
      <p:sp>
        <p:nvSpPr>
          <p:cNvPr id="8" name="7 Flecha derecha"/>
          <p:cNvSpPr/>
          <p:nvPr/>
        </p:nvSpPr>
        <p:spPr>
          <a:xfrm>
            <a:off x="3275856" y="2276872"/>
            <a:ext cx="23042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38915" name="Object 3"/>
          <p:cNvGraphicFramePr>
            <a:graphicFrameLocks noChangeAspect="1"/>
          </p:cNvGraphicFramePr>
          <p:nvPr/>
        </p:nvGraphicFramePr>
        <p:xfrm>
          <a:off x="5652120" y="1860054"/>
          <a:ext cx="2936875" cy="704850"/>
        </p:xfrm>
        <a:graphic>
          <a:graphicData uri="http://schemas.openxmlformats.org/presentationml/2006/ole">
            <p:oleObj spid="_x0000_s38915" name="Documento" r:id="rId5" imgW="2353718" imgH="572882" progId="Word.Document.12">
              <p:embed/>
            </p:oleObj>
          </a:graphicData>
        </a:graphic>
      </p:graphicFrame>
      <p:graphicFrame>
        <p:nvGraphicFramePr>
          <p:cNvPr id="38916" name="Object 4"/>
          <p:cNvGraphicFramePr>
            <a:graphicFrameLocks noChangeAspect="1"/>
          </p:cNvGraphicFramePr>
          <p:nvPr/>
        </p:nvGraphicFramePr>
        <p:xfrm>
          <a:off x="2927251" y="3284984"/>
          <a:ext cx="4237037" cy="581025"/>
        </p:xfrm>
        <a:graphic>
          <a:graphicData uri="http://schemas.openxmlformats.org/presentationml/2006/ole">
            <p:oleObj spid="_x0000_s38916" name="Documento" r:id="rId6" imgW="4079273" imgH="573964" progId="Word.Document.12">
              <p:embed/>
            </p:oleObj>
          </a:graphicData>
        </a:graphic>
      </p:graphicFrame>
      <p:sp>
        <p:nvSpPr>
          <p:cNvPr id="11" name="10 CuadroTexto"/>
          <p:cNvSpPr txBox="1"/>
          <p:nvPr/>
        </p:nvSpPr>
        <p:spPr>
          <a:xfrm>
            <a:off x="1115616" y="3327375"/>
            <a:ext cx="1872208" cy="461665"/>
          </a:xfrm>
          <a:prstGeom prst="rect">
            <a:avLst/>
          </a:prstGeom>
          <a:noFill/>
          <a:ln w="25400">
            <a:noFill/>
          </a:ln>
        </p:spPr>
        <p:txBody>
          <a:bodyPr wrap="square" rtlCol="0">
            <a:spAutoFit/>
          </a:bodyPr>
          <a:lstStyle/>
          <a:p>
            <a:pPr algn="ctr"/>
            <a:r>
              <a:rPr lang="es-EC" sz="2400" dirty="0" smtClean="0">
                <a:solidFill>
                  <a:schemeClr val="bg1"/>
                </a:solidFill>
              </a:rPr>
              <a:t>Conjunto :</a:t>
            </a:r>
            <a:endParaRPr lang="es-EC" sz="3200" b="1" i="1" dirty="0">
              <a:solidFill>
                <a:srgbClr val="FFFF00"/>
              </a:solidFill>
              <a:latin typeface="Times New Roman" pitchFamily="18" charset="0"/>
              <a:cs typeface="Times New Roman" pitchFamily="18" charset="0"/>
            </a:endParaRPr>
          </a:p>
        </p:txBody>
      </p:sp>
      <p:sp>
        <p:nvSpPr>
          <p:cNvPr id="12" name="11 CuadroTexto"/>
          <p:cNvSpPr txBox="1"/>
          <p:nvPr/>
        </p:nvSpPr>
        <p:spPr>
          <a:xfrm>
            <a:off x="5796136" y="4028871"/>
            <a:ext cx="3096344" cy="1200329"/>
          </a:xfrm>
          <a:prstGeom prst="rect">
            <a:avLst/>
          </a:prstGeom>
          <a:noFill/>
          <a:ln w="25400">
            <a:noFill/>
          </a:ln>
        </p:spPr>
        <p:txBody>
          <a:bodyPr wrap="square" rtlCol="0">
            <a:spAutoFit/>
          </a:bodyPr>
          <a:lstStyle/>
          <a:p>
            <a:pPr algn="ctr"/>
            <a:r>
              <a:rPr lang="es-EC" sz="2400" dirty="0" smtClean="0">
                <a:solidFill>
                  <a:schemeClr val="bg1"/>
                </a:solidFill>
              </a:rPr>
              <a:t>Ley de Control </a:t>
            </a:r>
          </a:p>
          <a:p>
            <a:pPr algn="ctr"/>
            <a:r>
              <a:rPr lang="es-EC" sz="2400" dirty="0" smtClean="0">
                <a:solidFill>
                  <a:schemeClr val="bg1"/>
                </a:solidFill>
              </a:rPr>
              <a:t>de</a:t>
            </a:r>
          </a:p>
          <a:p>
            <a:pPr algn="ctr"/>
            <a:r>
              <a:rPr lang="es-EC" sz="2400" dirty="0" smtClean="0">
                <a:solidFill>
                  <a:schemeClr val="bg1"/>
                </a:solidFill>
              </a:rPr>
              <a:t> Estructura Variable</a:t>
            </a:r>
            <a:endParaRPr lang="es-EC" sz="3200" b="1" i="1" dirty="0">
              <a:solidFill>
                <a:srgbClr val="FFFF00"/>
              </a:solidFill>
              <a:latin typeface="Times New Roman" pitchFamily="18" charset="0"/>
              <a:cs typeface="Times New Roman" pitchFamily="18" charset="0"/>
            </a:endParaRPr>
          </a:p>
        </p:txBody>
      </p:sp>
      <p:graphicFrame>
        <p:nvGraphicFramePr>
          <p:cNvPr id="38917" name="Object 5"/>
          <p:cNvGraphicFramePr>
            <a:graphicFrameLocks noChangeAspect="1"/>
          </p:cNvGraphicFramePr>
          <p:nvPr/>
        </p:nvGraphicFramePr>
        <p:xfrm>
          <a:off x="190227" y="4226917"/>
          <a:ext cx="5749925" cy="930275"/>
        </p:xfrm>
        <a:graphic>
          <a:graphicData uri="http://schemas.openxmlformats.org/presentationml/2006/ole">
            <p:oleObj spid="_x0000_s38917" name="Documento" r:id="rId7" imgW="5897204" imgH="967663" progId="Word.Document.12">
              <p:embed/>
            </p:oleObj>
          </a:graphicData>
        </a:graphic>
      </p:graphicFrame>
      <p:cxnSp>
        <p:nvCxnSpPr>
          <p:cNvPr id="18" name="17 Conector angular"/>
          <p:cNvCxnSpPr/>
          <p:nvPr/>
        </p:nvCxnSpPr>
        <p:spPr>
          <a:xfrm flipV="1">
            <a:off x="6591250" y="5445224"/>
            <a:ext cx="1512168" cy="1008112"/>
          </a:xfrm>
          <a:prstGeom prst="bentConnector3">
            <a:avLst>
              <a:gd name="adj1" fmla="val 50000"/>
            </a:avLst>
          </a:prstGeom>
          <a:ln w="50800"/>
        </p:spPr>
        <p:style>
          <a:lnRef idx="1">
            <a:schemeClr val="accent1"/>
          </a:lnRef>
          <a:fillRef idx="0">
            <a:schemeClr val="accent1"/>
          </a:fillRef>
          <a:effectRef idx="0">
            <a:schemeClr val="accent1"/>
          </a:effectRef>
          <a:fontRef idx="minor">
            <a:schemeClr val="tx1"/>
          </a:fontRef>
        </p:style>
      </p:cxnSp>
      <p:graphicFrame>
        <p:nvGraphicFramePr>
          <p:cNvPr id="38920" name="Object 8"/>
          <p:cNvGraphicFramePr>
            <a:graphicFrameLocks noChangeAspect="1"/>
          </p:cNvGraphicFramePr>
          <p:nvPr/>
        </p:nvGraphicFramePr>
        <p:xfrm>
          <a:off x="3419872" y="5536083"/>
          <a:ext cx="2603500" cy="557213"/>
        </p:xfrm>
        <a:graphic>
          <a:graphicData uri="http://schemas.openxmlformats.org/presentationml/2006/ole">
            <p:oleObj spid="_x0000_s38920" name="Documento" r:id="rId8" imgW="2683162" imgH="572882" progId="Word.Document.12">
              <p:embed/>
            </p:oleObj>
          </a:graphicData>
        </a:graphic>
      </p:graphicFrame>
      <p:graphicFrame>
        <p:nvGraphicFramePr>
          <p:cNvPr id="38921" name="Object 9"/>
          <p:cNvGraphicFramePr>
            <a:graphicFrameLocks noChangeAspect="1"/>
          </p:cNvGraphicFramePr>
          <p:nvPr/>
        </p:nvGraphicFramePr>
        <p:xfrm>
          <a:off x="7383338" y="5534496"/>
          <a:ext cx="1149102" cy="406108"/>
        </p:xfrm>
        <a:graphic>
          <a:graphicData uri="http://schemas.openxmlformats.org/presentationml/2006/ole">
            <p:oleObj spid="_x0000_s38921" name="Documento" r:id="rId9" imgW="1613570" imgH="572882" progId="Word.Document.12">
              <p:embed/>
            </p:oleObj>
          </a:graphicData>
        </a:graphic>
      </p:graphicFrame>
      <p:graphicFrame>
        <p:nvGraphicFramePr>
          <p:cNvPr id="38922" name="Object 10"/>
          <p:cNvGraphicFramePr>
            <a:graphicFrameLocks noChangeAspect="1"/>
          </p:cNvGraphicFramePr>
          <p:nvPr/>
        </p:nvGraphicFramePr>
        <p:xfrm>
          <a:off x="6087194" y="6093296"/>
          <a:ext cx="1116013" cy="387350"/>
        </p:xfrm>
        <a:graphic>
          <a:graphicData uri="http://schemas.openxmlformats.org/presentationml/2006/ole">
            <p:oleObj spid="_x0000_s38922" name="Documento" r:id="rId10" imgW="1613570" imgH="573964" progId="Word.Document.12">
              <p:embed/>
            </p:oleObj>
          </a:graphicData>
        </a:graphic>
      </p:graphicFrame>
      <p:sp>
        <p:nvSpPr>
          <p:cNvPr id="25" name="24 Rectángulo"/>
          <p:cNvSpPr/>
          <p:nvPr/>
        </p:nvSpPr>
        <p:spPr>
          <a:xfrm>
            <a:off x="179512" y="4005064"/>
            <a:ext cx="8748464" cy="129614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Rectángulo redondeado"/>
          <p:cNvSpPr/>
          <p:nvPr/>
        </p:nvSpPr>
        <p:spPr>
          <a:xfrm>
            <a:off x="179512" y="72008"/>
            <a:ext cx="8784976" cy="692696"/>
          </a:xfrm>
          <a:prstGeom prst="roundRect">
            <a:avLst>
              <a:gd name="adj" fmla="val 30883"/>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s-EC" sz="3600" dirty="0" smtClean="0"/>
              <a:t>CONTROL POR MODO DESLIZANTE</a:t>
            </a:r>
            <a:endParaRPr lang="es-EC" sz="3600" dirty="0"/>
          </a:p>
        </p:txBody>
      </p:sp>
      <p:pic>
        <p:nvPicPr>
          <p:cNvPr id="41985" name="Picture 1" descr="H:\Tesis_PS_V2\CAPÍTULOS DEL PROYECTO\Figuras\23Modo deslizante grafico.png"/>
          <p:cNvPicPr>
            <a:picLocks noChangeAspect="1" noChangeArrowheads="1"/>
          </p:cNvPicPr>
          <p:nvPr/>
        </p:nvPicPr>
        <p:blipFill>
          <a:blip r:embed="rId4" cstate="print"/>
          <a:srcRect/>
          <a:stretch>
            <a:fillRect/>
          </a:stretch>
        </p:blipFill>
        <p:spPr bwMode="auto">
          <a:xfrm>
            <a:off x="4427984" y="980728"/>
            <a:ext cx="4539534" cy="2592288"/>
          </a:xfrm>
          <a:prstGeom prst="rect">
            <a:avLst/>
          </a:prstGeom>
          <a:noFill/>
        </p:spPr>
      </p:pic>
      <p:graphicFrame>
        <p:nvGraphicFramePr>
          <p:cNvPr id="41986" name="Object 2"/>
          <p:cNvGraphicFramePr>
            <a:graphicFrameLocks noChangeAspect="1"/>
          </p:cNvGraphicFramePr>
          <p:nvPr/>
        </p:nvGraphicFramePr>
        <p:xfrm>
          <a:off x="247650" y="1859285"/>
          <a:ext cx="4324350" cy="1209675"/>
        </p:xfrm>
        <a:graphic>
          <a:graphicData uri="http://schemas.openxmlformats.org/presentationml/2006/ole">
            <p:oleObj spid="_x0000_s41986" name="Documento" r:id="rId5" imgW="4445371" imgH="1255726" progId="Word.Document.12">
              <p:embed/>
            </p:oleObj>
          </a:graphicData>
        </a:graphic>
      </p:graphicFrame>
      <p:sp>
        <p:nvSpPr>
          <p:cNvPr id="42" name="41 CuadroTexto"/>
          <p:cNvSpPr txBox="1"/>
          <p:nvPr/>
        </p:nvSpPr>
        <p:spPr>
          <a:xfrm>
            <a:off x="539552" y="1095127"/>
            <a:ext cx="3600400" cy="461665"/>
          </a:xfrm>
          <a:prstGeom prst="rect">
            <a:avLst/>
          </a:prstGeom>
          <a:noFill/>
          <a:ln w="25400">
            <a:noFill/>
          </a:ln>
        </p:spPr>
        <p:txBody>
          <a:bodyPr wrap="square" rtlCol="0">
            <a:spAutoFit/>
          </a:bodyPr>
          <a:lstStyle/>
          <a:p>
            <a:pPr algn="ctr"/>
            <a:r>
              <a:rPr lang="es-EC" sz="2400" b="1" dirty="0" smtClean="0">
                <a:solidFill>
                  <a:srgbClr val="92D050"/>
                </a:solidFill>
              </a:rPr>
              <a:t>RÉGIMEN DESLIZANTE</a:t>
            </a:r>
            <a:endParaRPr lang="es-EC" sz="3200" b="1" i="1" dirty="0">
              <a:solidFill>
                <a:srgbClr val="92D050"/>
              </a:solidFill>
              <a:latin typeface="Times New Roman" pitchFamily="18" charset="0"/>
              <a:cs typeface="Times New Roman" pitchFamily="18" charset="0"/>
            </a:endParaRPr>
          </a:p>
        </p:txBody>
      </p:sp>
      <p:pic>
        <p:nvPicPr>
          <p:cNvPr id="41987" name="Picture 3" descr="H:\Tesis_PS_V2\CAPÍTULOS DEL PROYECTO\Figuras\24Descripción Vectorial MD.PNG"/>
          <p:cNvPicPr>
            <a:picLocks noChangeAspect="1" noChangeArrowheads="1"/>
          </p:cNvPicPr>
          <p:nvPr/>
        </p:nvPicPr>
        <p:blipFill>
          <a:blip r:embed="rId6" cstate="print"/>
          <a:srcRect/>
          <a:stretch>
            <a:fillRect/>
          </a:stretch>
        </p:blipFill>
        <p:spPr bwMode="auto">
          <a:xfrm>
            <a:off x="4427984" y="3655077"/>
            <a:ext cx="4539233" cy="2942275"/>
          </a:xfrm>
          <a:prstGeom prst="rect">
            <a:avLst/>
          </a:prstGeom>
          <a:noFill/>
        </p:spPr>
      </p:pic>
      <p:graphicFrame>
        <p:nvGraphicFramePr>
          <p:cNvPr id="41988" name="Object 4"/>
          <p:cNvGraphicFramePr>
            <a:graphicFrameLocks noChangeAspect="1"/>
          </p:cNvGraphicFramePr>
          <p:nvPr/>
        </p:nvGraphicFramePr>
        <p:xfrm>
          <a:off x="309562" y="3594720"/>
          <a:ext cx="4262438" cy="914400"/>
        </p:xfrm>
        <a:graphic>
          <a:graphicData uri="http://schemas.openxmlformats.org/presentationml/2006/ole">
            <p:oleObj spid="_x0000_s41988" name="Documento" r:id="rId7" imgW="4361414" imgH="942786" progId="Word.Document.12">
              <p:embed/>
            </p:oleObj>
          </a:graphicData>
        </a:graphic>
      </p:graphicFrame>
      <p:graphicFrame>
        <p:nvGraphicFramePr>
          <p:cNvPr id="41989" name="Object 5"/>
          <p:cNvGraphicFramePr>
            <a:graphicFrameLocks noChangeAspect="1"/>
          </p:cNvGraphicFramePr>
          <p:nvPr/>
        </p:nvGraphicFramePr>
        <p:xfrm>
          <a:off x="730002" y="4843363"/>
          <a:ext cx="3409950" cy="1177925"/>
        </p:xfrm>
        <a:graphic>
          <a:graphicData uri="http://schemas.openxmlformats.org/presentationml/2006/ole">
            <p:oleObj spid="_x0000_s41989" name="Documento" r:id="rId8" imgW="3551395" imgH="1239502" progId="Word.Document.12">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Rectángulo redondeado"/>
          <p:cNvSpPr/>
          <p:nvPr/>
        </p:nvSpPr>
        <p:spPr>
          <a:xfrm>
            <a:off x="179512" y="72008"/>
            <a:ext cx="8784976" cy="692696"/>
          </a:xfrm>
          <a:prstGeom prst="roundRect">
            <a:avLst>
              <a:gd name="adj" fmla="val 30883"/>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s-EC" sz="3600" dirty="0" smtClean="0"/>
              <a:t>CONTROL POR MODO DESLIZANTE</a:t>
            </a:r>
            <a:endParaRPr lang="es-EC" sz="3600" dirty="0"/>
          </a:p>
        </p:txBody>
      </p:sp>
      <p:sp>
        <p:nvSpPr>
          <p:cNvPr id="3" name="2 CuadroTexto"/>
          <p:cNvSpPr txBox="1"/>
          <p:nvPr/>
        </p:nvSpPr>
        <p:spPr>
          <a:xfrm>
            <a:off x="899592" y="980728"/>
            <a:ext cx="7272808" cy="461665"/>
          </a:xfrm>
          <a:prstGeom prst="rect">
            <a:avLst/>
          </a:prstGeom>
          <a:noFill/>
          <a:ln w="25400">
            <a:noFill/>
          </a:ln>
        </p:spPr>
        <p:txBody>
          <a:bodyPr wrap="square" rtlCol="0">
            <a:spAutoFit/>
          </a:bodyPr>
          <a:lstStyle/>
          <a:p>
            <a:pPr algn="ctr"/>
            <a:r>
              <a:rPr lang="es-EC" sz="2400" b="1" dirty="0" smtClean="0">
                <a:solidFill>
                  <a:srgbClr val="92D050"/>
                </a:solidFill>
              </a:rPr>
              <a:t>MÉTODO  DEL  CONTROL  EQUIVALENTE</a:t>
            </a:r>
            <a:endParaRPr lang="es-EC" sz="3200" b="1" i="1" dirty="0">
              <a:solidFill>
                <a:srgbClr val="92D050"/>
              </a:solidFill>
              <a:latin typeface="Times New Roman" pitchFamily="18" charset="0"/>
              <a:cs typeface="Times New Roman" pitchFamily="18" charset="0"/>
            </a:endParaRPr>
          </a:p>
        </p:txBody>
      </p:sp>
      <p:graphicFrame>
        <p:nvGraphicFramePr>
          <p:cNvPr id="40961" name="Object 1"/>
          <p:cNvGraphicFramePr>
            <a:graphicFrameLocks noChangeAspect="1"/>
          </p:cNvGraphicFramePr>
          <p:nvPr/>
        </p:nvGraphicFramePr>
        <p:xfrm>
          <a:off x="323528" y="1844824"/>
          <a:ext cx="2059881" cy="1080120"/>
        </p:xfrm>
        <a:graphic>
          <a:graphicData uri="http://schemas.openxmlformats.org/presentationml/2006/ole">
            <p:oleObj spid="_x0000_s40961" name="Documento" r:id="rId4" imgW="1922132" imgH="1002274" progId="Word.Document.12">
              <p:embed/>
            </p:oleObj>
          </a:graphicData>
        </a:graphic>
      </p:graphicFrame>
      <p:graphicFrame>
        <p:nvGraphicFramePr>
          <p:cNvPr id="40962" name="Object 2"/>
          <p:cNvGraphicFramePr>
            <a:graphicFrameLocks noChangeAspect="1"/>
          </p:cNvGraphicFramePr>
          <p:nvPr/>
        </p:nvGraphicFramePr>
        <p:xfrm>
          <a:off x="2437010" y="1875160"/>
          <a:ext cx="6167438" cy="1193800"/>
        </p:xfrm>
        <a:graphic>
          <a:graphicData uri="http://schemas.openxmlformats.org/presentationml/2006/ole">
            <p:oleObj spid="_x0000_s40962" name="Documento" r:id="rId5" imgW="6130354" imgH="1191912" progId="Word.Document.12">
              <p:embed/>
            </p:oleObj>
          </a:graphicData>
        </a:graphic>
      </p:graphicFrame>
      <p:pic>
        <p:nvPicPr>
          <p:cNvPr id="40963" name="Picture 3" descr="H:\Tesis_PS_V2\CAPÍTULOS DEL PROYECTO\Figuras\25Método del Ueq.png"/>
          <p:cNvPicPr>
            <a:picLocks noChangeAspect="1" noChangeArrowheads="1"/>
          </p:cNvPicPr>
          <p:nvPr/>
        </p:nvPicPr>
        <p:blipFill>
          <a:blip r:embed="rId6" cstate="print"/>
          <a:srcRect/>
          <a:stretch>
            <a:fillRect/>
          </a:stretch>
        </p:blipFill>
        <p:spPr bwMode="auto">
          <a:xfrm>
            <a:off x="3491879" y="2891670"/>
            <a:ext cx="4957105" cy="3489658"/>
          </a:xfrm>
          <a:prstGeom prst="rect">
            <a:avLst/>
          </a:prstGeom>
          <a:noFill/>
        </p:spPr>
      </p:pic>
      <p:graphicFrame>
        <p:nvGraphicFramePr>
          <p:cNvPr id="40964" name="Object 4"/>
          <p:cNvGraphicFramePr>
            <a:graphicFrameLocks noChangeAspect="1"/>
          </p:cNvGraphicFramePr>
          <p:nvPr/>
        </p:nvGraphicFramePr>
        <p:xfrm>
          <a:off x="565869" y="3180060"/>
          <a:ext cx="2493963" cy="1689100"/>
        </p:xfrm>
        <a:graphic>
          <a:graphicData uri="http://schemas.openxmlformats.org/presentationml/2006/ole">
            <p:oleObj spid="_x0000_s40964" name="Documento" r:id="rId7" imgW="2517329" imgH="1716123" progId="Word.Document.12">
              <p:embed/>
            </p:oleObj>
          </a:graphicData>
        </a:graphic>
      </p:graphicFrame>
      <p:graphicFrame>
        <p:nvGraphicFramePr>
          <p:cNvPr id="40965" name="Object 5"/>
          <p:cNvGraphicFramePr>
            <a:graphicFrameLocks noChangeAspect="1"/>
          </p:cNvGraphicFramePr>
          <p:nvPr/>
        </p:nvGraphicFramePr>
        <p:xfrm>
          <a:off x="781893" y="5011762"/>
          <a:ext cx="2493963" cy="1225550"/>
        </p:xfrm>
        <a:graphic>
          <a:graphicData uri="http://schemas.openxmlformats.org/presentationml/2006/ole">
            <p:oleObj spid="_x0000_s40965" name="Documento" r:id="rId8" imgW="2517329" imgH="1235176" progId="Word.Document.12">
              <p:embed/>
            </p:oleObj>
          </a:graphicData>
        </a:graphic>
      </p:graphicFrame>
      <p:sp>
        <p:nvSpPr>
          <p:cNvPr id="9" name="8 CuadroTexto"/>
          <p:cNvSpPr txBox="1"/>
          <p:nvPr/>
        </p:nvSpPr>
        <p:spPr>
          <a:xfrm>
            <a:off x="179512" y="1340768"/>
            <a:ext cx="4320480" cy="461665"/>
          </a:xfrm>
          <a:prstGeom prst="rect">
            <a:avLst/>
          </a:prstGeom>
          <a:noFill/>
          <a:ln w="25400">
            <a:noFill/>
          </a:ln>
        </p:spPr>
        <p:txBody>
          <a:bodyPr wrap="square" rtlCol="0">
            <a:spAutoFit/>
          </a:bodyPr>
          <a:lstStyle/>
          <a:p>
            <a:pPr algn="ctr"/>
            <a:r>
              <a:rPr lang="es-EC" sz="2400" dirty="0" smtClean="0">
                <a:solidFill>
                  <a:schemeClr val="bg1"/>
                </a:solidFill>
              </a:rPr>
              <a:t>Condición de invariancia</a:t>
            </a:r>
            <a:endParaRPr lang="es-EC" sz="3200" b="1" i="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Rectángulo redondeado"/>
          <p:cNvSpPr/>
          <p:nvPr/>
        </p:nvSpPr>
        <p:spPr>
          <a:xfrm>
            <a:off x="179512" y="72008"/>
            <a:ext cx="8784976" cy="692696"/>
          </a:xfrm>
          <a:prstGeom prst="roundRect">
            <a:avLst>
              <a:gd name="adj" fmla="val 30883"/>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s-EC" sz="3600" dirty="0" smtClean="0"/>
              <a:t>CONTROL POR MODO DESLIZANTE</a:t>
            </a:r>
            <a:endParaRPr lang="es-EC" sz="3600" dirty="0"/>
          </a:p>
        </p:txBody>
      </p:sp>
      <p:sp>
        <p:nvSpPr>
          <p:cNvPr id="3" name="2 CuadroTexto"/>
          <p:cNvSpPr txBox="1"/>
          <p:nvPr/>
        </p:nvSpPr>
        <p:spPr>
          <a:xfrm>
            <a:off x="467544" y="980728"/>
            <a:ext cx="8172400" cy="461665"/>
          </a:xfrm>
          <a:prstGeom prst="rect">
            <a:avLst/>
          </a:prstGeom>
          <a:noFill/>
          <a:ln w="25400">
            <a:noFill/>
          </a:ln>
        </p:spPr>
        <p:txBody>
          <a:bodyPr wrap="square" rtlCol="0">
            <a:spAutoFit/>
          </a:bodyPr>
          <a:lstStyle/>
          <a:p>
            <a:pPr algn="ctr"/>
            <a:r>
              <a:rPr lang="es-EC" sz="2400" b="1" dirty="0" smtClean="0">
                <a:solidFill>
                  <a:srgbClr val="92D050"/>
                </a:solidFill>
              </a:rPr>
              <a:t>CONDICIONES DE EXISTENCIA DEL MODO DESLIZANTE</a:t>
            </a:r>
            <a:endParaRPr lang="es-EC" sz="3200" b="1" i="1" dirty="0">
              <a:solidFill>
                <a:srgbClr val="92D050"/>
              </a:solidFill>
              <a:latin typeface="Times New Roman" pitchFamily="18" charset="0"/>
              <a:cs typeface="Times New Roman" pitchFamily="18" charset="0"/>
            </a:endParaRPr>
          </a:p>
        </p:txBody>
      </p:sp>
      <p:sp>
        <p:nvSpPr>
          <p:cNvPr id="4" name="3 Rectángulo"/>
          <p:cNvSpPr/>
          <p:nvPr/>
        </p:nvSpPr>
        <p:spPr>
          <a:xfrm>
            <a:off x="4427984" y="1735648"/>
            <a:ext cx="4176464" cy="1477328"/>
          </a:xfrm>
          <a:prstGeom prst="rect">
            <a:avLst/>
          </a:prstGeom>
        </p:spPr>
        <p:txBody>
          <a:bodyPr wrap="square">
            <a:spAutoFit/>
          </a:bodyPr>
          <a:lstStyle/>
          <a:p>
            <a:pPr algn="just"/>
            <a:r>
              <a:rPr lang="es-EC" dirty="0" smtClean="0">
                <a:solidFill>
                  <a:srgbClr val="92D050"/>
                </a:solidFill>
              </a:rPr>
              <a:t>LEMA 1: </a:t>
            </a:r>
            <a:r>
              <a:rPr lang="es-EC" dirty="0" smtClean="0">
                <a:solidFill>
                  <a:schemeClr val="bg1"/>
                </a:solidFill>
              </a:rPr>
              <a:t>Es condición necesaria y suficiente para que el control equivalente esté bien definido, que satisfaga localmente en S la condición de transversalidad. </a:t>
            </a:r>
            <a:endParaRPr lang="es-EC" dirty="0">
              <a:solidFill>
                <a:schemeClr val="bg1"/>
              </a:solidFill>
            </a:endParaRPr>
          </a:p>
        </p:txBody>
      </p:sp>
      <p:sp>
        <p:nvSpPr>
          <p:cNvPr id="6" name="5 CuadroTexto"/>
          <p:cNvSpPr txBox="1"/>
          <p:nvPr/>
        </p:nvSpPr>
        <p:spPr>
          <a:xfrm>
            <a:off x="251520" y="1484784"/>
            <a:ext cx="4320480" cy="369332"/>
          </a:xfrm>
          <a:prstGeom prst="rect">
            <a:avLst/>
          </a:prstGeom>
          <a:noFill/>
        </p:spPr>
        <p:txBody>
          <a:bodyPr wrap="square" rtlCol="0">
            <a:spAutoFit/>
          </a:bodyPr>
          <a:lstStyle/>
          <a:p>
            <a:r>
              <a:rPr lang="es-EC" dirty="0" smtClean="0">
                <a:solidFill>
                  <a:schemeClr val="bg1"/>
                </a:solidFill>
              </a:rPr>
              <a:t>CONDICIÓN DE TRANSVERSALIDAD </a:t>
            </a:r>
            <a:endParaRPr lang="es-EC" dirty="0">
              <a:solidFill>
                <a:schemeClr val="bg1"/>
              </a:solidFill>
            </a:endParaRPr>
          </a:p>
        </p:txBody>
      </p:sp>
      <p:graphicFrame>
        <p:nvGraphicFramePr>
          <p:cNvPr id="43010" name="Object 2"/>
          <p:cNvGraphicFramePr>
            <a:graphicFrameLocks noChangeAspect="1"/>
          </p:cNvGraphicFramePr>
          <p:nvPr/>
        </p:nvGraphicFramePr>
        <p:xfrm>
          <a:off x="539552" y="2204864"/>
          <a:ext cx="3594100" cy="620712"/>
        </p:xfrm>
        <a:graphic>
          <a:graphicData uri="http://schemas.openxmlformats.org/presentationml/2006/ole">
            <p:oleObj spid="_x0000_s43010" name="Documento" r:id="rId3" imgW="3713780" imgH="646430" progId="Word.Document.12">
              <p:embed/>
            </p:oleObj>
          </a:graphicData>
        </a:graphic>
      </p:graphicFrame>
      <p:sp>
        <p:nvSpPr>
          <p:cNvPr id="8" name="7 CuadroTexto"/>
          <p:cNvSpPr txBox="1"/>
          <p:nvPr/>
        </p:nvSpPr>
        <p:spPr>
          <a:xfrm>
            <a:off x="251520" y="3356992"/>
            <a:ext cx="4536504" cy="369332"/>
          </a:xfrm>
          <a:prstGeom prst="rect">
            <a:avLst/>
          </a:prstGeom>
          <a:noFill/>
        </p:spPr>
        <p:txBody>
          <a:bodyPr wrap="square" rtlCol="0">
            <a:spAutoFit/>
          </a:bodyPr>
          <a:lstStyle/>
          <a:p>
            <a:r>
              <a:rPr lang="es-EC" dirty="0" smtClean="0">
                <a:solidFill>
                  <a:schemeClr val="bg1"/>
                </a:solidFill>
              </a:rPr>
              <a:t>CONDICIÓN NECESARIA Y SUFICIENTE </a:t>
            </a:r>
            <a:endParaRPr lang="es-EC" dirty="0">
              <a:solidFill>
                <a:schemeClr val="bg1"/>
              </a:solidFill>
            </a:endParaRPr>
          </a:p>
        </p:txBody>
      </p:sp>
      <p:graphicFrame>
        <p:nvGraphicFramePr>
          <p:cNvPr id="43012" name="Object 4"/>
          <p:cNvGraphicFramePr>
            <a:graphicFrameLocks noChangeAspect="1"/>
          </p:cNvGraphicFramePr>
          <p:nvPr/>
        </p:nvGraphicFramePr>
        <p:xfrm>
          <a:off x="2748036" y="4869160"/>
          <a:ext cx="5640388" cy="1084262"/>
        </p:xfrm>
        <a:graphic>
          <a:graphicData uri="http://schemas.openxmlformats.org/presentationml/2006/ole">
            <p:oleObj spid="_x0000_s43012" name="Documento" r:id="rId4" imgW="6674850" imgH="1298990" progId="Word.Document.12">
              <p:embed/>
            </p:oleObj>
          </a:graphicData>
        </a:graphic>
      </p:graphicFrame>
      <p:sp>
        <p:nvSpPr>
          <p:cNvPr id="430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3015" name="Object 7"/>
          <p:cNvGraphicFramePr>
            <a:graphicFrameLocks noChangeAspect="1"/>
          </p:cNvGraphicFramePr>
          <p:nvPr/>
        </p:nvGraphicFramePr>
        <p:xfrm>
          <a:off x="2479675" y="5951538"/>
          <a:ext cx="6183313" cy="495300"/>
        </p:xfrm>
        <a:graphic>
          <a:graphicData uri="http://schemas.openxmlformats.org/presentationml/2006/ole">
            <p:oleObj spid="_x0000_s43015" name="Documento" r:id="rId5" imgW="7926722" imgH="641743" progId="Word.Document.12">
              <p:embed/>
            </p:oleObj>
          </a:graphicData>
        </a:graphic>
      </p:graphicFrame>
      <p:sp>
        <p:nvSpPr>
          <p:cNvPr id="13" name="12 Rectángulo"/>
          <p:cNvSpPr/>
          <p:nvPr/>
        </p:nvSpPr>
        <p:spPr>
          <a:xfrm>
            <a:off x="1259632" y="3789040"/>
            <a:ext cx="6336704" cy="923330"/>
          </a:xfrm>
          <a:prstGeom prst="rect">
            <a:avLst/>
          </a:prstGeom>
        </p:spPr>
        <p:txBody>
          <a:bodyPr wrap="square">
            <a:spAutoFit/>
          </a:bodyPr>
          <a:lstStyle/>
          <a:p>
            <a:pPr algn="just"/>
            <a:r>
              <a:rPr lang="es-EC" dirty="0" smtClean="0">
                <a:solidFill>
                  <a:srgbClr val="92D050"/>
                </a:solidFill>
              </a:rPr>
              <a:t>TEOREMA 1:</a:t>
            </a:r>
            <a:r>
              <a:rPr lang="es-EC" dirty="0" smtClean="0">
                <a:solidFill>
                  <a:schemeClr val="bg1"/>
                </a:solidFill>
              </a:rPr>
              <a:t> </a:t>
            </a:r>
            <a:r>
              <a:rPr lang="es-EC" dirty="0" smtClean="0">
                <a:solidFill>
                  <a:schemeClr val="accent2"/>
                </a:solidFill>
              </a:rPr>
              <a:t>Una condición necesaria y suficiente para la existencia del modo deslizante local sobre S, es que localmente en X, para x elemento de S, se cumpla:</a:t>
            </a:r>
            <a:endParaRPr lang="es-EC" dirty="0">
              <a:solidFill>
                <a:schemeClr val="accent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Rectángulo redondeado"/>
          <p:cNvSpPr/>
          <p:nvPr/>
        </p:nvSpPr>
        <p:spPr>
          <a:xfrm>
            <a:off x="179512" y="72008"/>
            <a:ext cx="8784976" cy="692696"/>
          </a:xfrm>
          <a:prstGeom prst="roundRect">
            <a:avLst>
              <a:gd name="adj" fmla="val 30883"/>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s-EC" sz="3600" dirty="0" smtClean="0"/>
              <a:t>CONTROL POR MODO DESLIZANTE</a:t>
            </a:r>
            <a:endParaRPr lang="es-EC" sz="3600" dirty="0"/>
          </a:p>
        </p:txBody>
      </p:sp>
      <p:sp>
        <p:nvSpPr>
          <p:cNvPr id="3" name="2 CuadroTexto"/>
          <p:cNvSpPr txBox="1"/>
          <p:nvPr/>
        </p:nvSpPr>
        <p:spPr>
          <a:xfrm>
            <a:off x="35496" y="836712"/>
            <a:ext cx="9073008" cy="461665"/>
          </a:xfrm>
          <a:prstGeom prst="rect">
            <a:avLst/>
          </a:prstGeom>
          <a:noFill/>
          <a:ln w="25400">
            <a:noFill/>
          </a:ln>
        </p:spPr>
        <p:txBody>
          <a:bodyPr wrap="square" rtlCol="0">
            <a:spAutoFit/>
          </a:bodyPr>
          <a:lstStyle/>
          <a:p>
            <a:pPr algn="ctr"/>
            <a:r>
              <a:rPr lang="es-EC" sz="2400" b="1" dirty="0" smtClean="0">
                <a:solidFill>
                  <a:srgbClr val="92D050"/>
                </a:solidFill>
              </a:rPr>
              <a:t>ESTUDIO  DE  ESTABILIDAD ---Método Directo de </a:t>
            </a:r>
            <a:r>
              <a:rPr lang="es-EC" sz="2400" b="1" dirty="0" err="1" smtClean="0">
                <a:solidFill>
                  <a:srgbClr val="92D050"/>
                </a:solidFill>
              </a:rPr>
              <a:t>Lyapunov</a:t>
            </a:r>
            <a:endParaRPr lang="es-EC" sz="3200" b="1" i="1" dirty="0">
              <a:solidFill>
                <a:srgbClr val="92D050"/>
              </a:solidFill>
              <a:latin typeface="Times New Roman" pitchFamily="18" charset="0"/>
              <a:cs typeface="Times New Roman" pitchFamily="18" charset="0"/>
            </a:endParaRPr>
          </a:p>
        </p:txBody>
      </p:sp>
      <p:sp>
        <p:nvSpPr>
          <p:cNvPr id="6" name="5 CuadroTexto"/>
          <p:cNvSpPr txBox="1"/>
          <p:nvPr/>
        </p:nvSpPr>
        <p:spPr>
          <a:xfrm>
            <a:off x="323528" y="3212976"/>
            <a:ext cx="3888432" cy="369332"/>
          </a:xfrm>
          <a:prstGeom prst="rect">
            <a:avLst/>
          </a:prstGeom>
          <a:noFill/>
        </p:spPr>
        <p:txBody>
          <a:bodyPr wrap="square" rtlCol="0">
            <a:spAutoFit/>
          </a:bodyPr>
          <a:lstStyle/>
          <a:p>
            <a:r>
              <a:rPr lang="es-EC" dirty="0" smtClean="0">
                <a:solidFill>
                  <a:schemeClr val="accent3"/>
                </a:solidFill>
              </a:rPr>
              <a:t>IDEA  PRINCIPAL  DE  LYAPUNOV: </a:t>
            </a:r>
            <a:endParaRPr lang="es-EC" dirty="0">
              <a:solidFill>
                <a:schemeClr val="accent3"/>
              </a:solidFill>
            </a:endParaRPr>
          </a:p>
        </p:txBody>
      </p:sp>
      <p:sp>
        <p:nvSpPr>
          <p:cNvPr id="430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6085" name="Object 5"/>
          <p:cNvGraphicFramePr>
            <a:graphicFrameLocks noChangeAspect="1"/>
          </p:cNvGraphicFramePr>
          <p:nvPr/>
        </p:nvGraphicFramePr>
        <p:xfrm>
          <a:off x="611559" y="1638092"/>
          <a:ext cx="2376263" cy="1584176"/>
        </p:xfrm>
        <a:graphic>
          <a:graphicData uri="http://schemas.openxmlformats.org/presentationml/2006/ole">
            <p:oleObj spid="_x0000_s46085" name="Documento" r:id="rId4" imgW="2276117" imgH="1533695" progId="Word.Document.12">
              <p:embed/>
            </p:oleObj>
          </a:graphicData>
        </a:graphic>
      </p:graphicFrame>
      <p:sp>
        <p:nvSpPr>
          <p:cNvPr id="14" name="13 CuadroTexto"/>
          <p:cNvSpPr txBox="1"/>
          <p:nvPr/>
        </p:nvSpPr>
        <p:spPr>
          <a:xfrm>
            <a:off x="611560" y="1268760"/>
            <a:ext cx="2448272" cy="369332"/>
          </a:xfrm>
          <a:prstGeom prst="rect">
            <a:avLst/>
          </a:prstGeom>
          <a:noFill/>
        </p:spPr>
        <p:txBody>
          <a:bodyPr wrap="square" rtlCol="0">
            <a:spAutoFit/>
          </a:bodyPr>
          <a:lstStyle/>
          <a:p>
            <a:r>
              <a:rPr lang="es-EC" dirty="0" smtClean="0">
                <a:solidFill>
                  <a:schemeClr val="bg1"/>
                </a:solidFill>
              </a:rPr>
              <a:t>Sistema Autónomo </a:t>
            </a:r>
            <a:endParaRPr lang="es-EC" dirty="0">
              <a:solidFill>
                <a:schemeClr val="bg1"/>
              </a:solidFill>
            </a:endParaRPr>
          </a:p>
        </p:txBody>
      </p:sp>
      <p:graphicFrame>
        <p:nvGraphicFramePr>
          <p:cNvPr id="46087" name="Object 7"/>
          <p:cNvGraphicFramePr>
            <a:graphicFrameLocks noChangeAspect="1"/>
          </p:cNvGraphicFramePr>
          <p:nvPr/>
        </p:nvGraphicFramePr>
        <p:xfrm>
          <a:off x="5015483" y="1343472"/>
          <a:ext cx="1363663" cy="481012"/>
        </p:xfrm>
        <a:graphic>
          <a:graphicData uri="http://schemas.openxmlformats.org/presentationml/2006/ole">
            <p:oleObj spid="_x0000_s46087" name="Documento" r:id="rId5" imgW="1305679" imgH="476260" progId="Word.Document.12">
              <p:embed/>
            </p:oleObj>
          </a:graphicData>
        </a:graphic>
      </p:graphicFrame>
      <p:sp>
        <p:nvSpPr>
          <p:cNvPr id="16" name="15 CuadroTexto"/>
          <p:cNvSpPr txBox="1"/>
          <p:nvPr/>
        </p:nvSpPr>
        <p:spPr>
          <a:xfrm>
            <a:off x="3707904" y="1340768"/>
            <a:ext cx="1440160" cy="369332"/>
          </a:xfrm>
          <a:prstGeom prst="rect">
            <a:avLst/>
          </a:prstGeom>
          <a:noFill/>
        </p:spPr>
        <p:txBody>
          <a:bodyPr wrap="square" rtlCol="0">
            <a:spAutoFit/>
          </a:bodyPr>
          <a:lstStyle/>
          <a:p>
            <a:r>
              <a:rPr lang="es-EC" dirty="0" smtClean="0">
                <a:solidFill>
                  <a:schemeClr val="bg1"/>
                </a:solidFill>
              </a:rPr>
              <a:t>Trayectoria </a:t>
            </a:r>
            <a:endParaRPr lang="es-EC" dirty="0">
              <a:solidFill>
                <a:schemeClr val="bg1"/>
              </a:solidFill>
            </a:endParaRPr>
          </a:p>
        </p:txBody>
      </p:sp>
      <p:graphicFrame>
        <p:nvGraphicFramePr>
          <p:cNvPr id="17" name="Object 7"/>
          <p:cNvGraphicFramePr>
            <a:graphicFrameLocks noChangeAspect="1"/>
          </p:cNvGraphicFramePr>
          <p:nvPr/>
        </p:nvGraphicFramePr>
        <p:xfrm>
          <a:off x="5004048" y="1772816"/>
          <a:ext cx="1363663" cy="481012"/>
        </p:xfrm>
        <a:graphic>
          <a:graphicData uri="http://schemas.openxmlformats.org/presentationml/2006/ole">
            <p:oleObj spid="_x0000_s46088" name="Documento" r:id="rId6" imgW="1305679" imgH="476981" progId="Word.Document.12">
              <p:embed/>
            </p:oleObj>
          </a:graphicData>
        </a:graphic>
      </p:graphicFrame>
      <p:sp>
        <p:nvSpPr>
          <p:cNvPr id="18" name="17 CuadroTexto"/>
          <p:cNvSpPr txBox="1"/>
          <p:nvPr/>
        </p:nvSpPr>
        <p:spPr>
          <a:xfrm>
            <a:off x="3707904" y="1772816"/>
            <a:ext cx="1440160" cy="369332"/>
          </a:xfrm>
          <a:prstGeom prst="rect">
            <a:avLst/>
          </a:prstGeom>
          <a:noFill/>
        </p:spPr>
        <p:txBody>
          <a:bodyPr wrap="square" rtlCol="0">
            <a:spAutoFit/>
          </a:bodyPr>
          <a:lstStyle/>
          <a:p>
            <a:r>
              <a:rPr lang="es-EC" dirty="0" smtClean="0">
                <a:solidFill>
                  <a:schemeClr val="bg1"/>
                </a:solidFill>
              </a:rPr>
              <a:t>Función </a:t>
            </a:r>
            <a:endParaRPr lang="es-EC" dirty="0">
              <a:solidFill>
                <a:schemeClr val="bg1"/>
              </a:solidFill>
            </a:endParaRPr>
          </a:p>
        </p:txBody>
      </p:sp>
      <p:graphicFrame>
        <p:nvGraphicFramePr>
          <p:cNvPr id="19" name="Object 7"/>
          <p:cNvGraphicFramePr>
            <a:graphicFrameLocks noChangeAspect="1"/>
          </p:cNvGraphicFramePr>
          <p:nvPr/>
        </p:nvGraphicFramePr>
        <p:xfrm>
          <a:off x="5080545" y="2227908"/>
          <a:ext cx="1363663" cy="481012"/>
        </p:xfrm>
        <a:graphic>
          <a:graphicData uri="http://schemas.openxmlformats.org/presentationml/2006/ole">
            <p:oleObj spid="_x0000_s46089" name="Documento" r:id="rId7" imgW="1305679" imgH="476981" progId="Word.Document.12">
              <p:embed/>
            </p:oleObj>
          </a:graphicData>
        </a:graphic>
      </p:graphicFrame>
      <p:sp>
        <p:nvSpPr>
          <p:cNvPr id="20" name="19 CuadroTexto"/>
          <p:cNvSpPr txBox="1"/>
          <p:nvPr/>
        </p:nvSpPr>
        <p:spPr>
          <a:xfrm>
            <a:off x="3707904" y="2195572"/>
            <a:ext cx="1440160" cy="369332"/>
          </a:xfrm>
          <a:prstGeom prst="rect">
            <a:avLst/>
          </a:prstGeom>
          <a:noFill/>
        </p:spPr>
        <p:txBody>
          <a:bodyPr wrap="square" rtlCol="0">
            <a:spAutoFit/>
          </a:bodyPr>
          <a:lstStyle/>
          <a:p>
            <a:r>
              <a:rPr lang="es-EC" dirty="0" smtClean="0">
                <a:solidFill>
                  <a:schemeClr val="bg1"/>
                </a:solidFill>
              </a:rPr>
              <a:t>Punto </a:t>
            </a:r>
            <a:endParaRPr lang="es-EC" dirty="0">
              <a:solidFill>
                <a:schemeClr val="bg1"/>
              </a:solidFill>
            </a:endParaRPr>
          </a:p>
        </p:txBody>
      </p:sp>
      <p:graphicFrame>
        <p:nvGraphicFramePr>
          <p:cNvPr id="46090" name="Object 10"/>
          <p:cNvGraphicFramePr>
            <a:graphicFrameLocks noChangeAspect="1"/>
          </p:cNvGraphicFramePr>
          <p:nvPr/>
        </p:nvGraphicFramePr>
        <p:xfrm>
          <a:off x="6660232" y="1916832"/>
          <a:ext cx="1363663" cy="1008063"/>
        </p:xfrm>
        <a:graphic>
          <a:graphicData uri="http://schemas.openxmlformats.org/presentationml/2006/ole">
            <p:oleObj spid="_x0000_s46090" name="Documento" r:id="rId8" imgW="1305679" imgH="968023" progId="Word.Document.12">
              <p:embed/>
            </p:oleObj>
          </a:graphicData>
        </a:graphic>
      </p:graphicFrame>
      <p:cxnSp>
        <p:nvCxnSpPr>
          <p:cNvPr id="23" name="22 Conector recto de flecha"/>
          <p:cNvCxnSpPr/>
          <p:nvPr/>
        </p:nvCxnSpPr>
        <p:spPr>
          <a:xfrm flipV="1">
            <a:off x="6228184" y="2132807"/>
            <a:ext cx="432048"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a:off x="6228184" y="2420839"/>
            <a:ext cx="432048"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1" name="Object 7"/>
          <p:cNvGraphicFramePr>
            <a:graphicFrameLocks noChangeAspect="1"/>
          </p:cNvGraphicFramePr>
          <p:nvPr/>
        </p:nvGraphicFramePr>
        <p:xfrm>
          <a:off x="3779912" y="2780928"/>
          <a:ext cx="4313806" cy="544636"/>
        </p:xfrm>
        <a:graphic>
          <a:graphicData uri="http://schemas.openxmlformats.org/presentationml/2006/ole">
            <p:oleObj spid="_x0000_s46091" name="Documento" r:id="rId9" imgW="3678038" imgH="516640" progId="Word.Document.12">
              <p:embed/>
            </p:oleObj>
          </a:graphicData>
        </a:graphic>
      </p:graphicFrame>
      <p:graphicFrame>
        <p:nvGraphicFramePr>
          <p:cNvPr id="46092" name="Object 12"/>
          <p:cNvGraphicFramePr>
            <a:graphicFrameLocks noChangeAspect="1"/>
          </p:cNvGraphicFramePr>
          <p:nvPr/>
        </p:nvGraphicFramePr>
        <p:xfrm>
          <a:off x="395536" y="3573016"/>
          <a:ext cx="7858125" cy="884237"/>
        </p:xfrm>
        <a:graphic>
          <a:graphicData uri="http://schemas.openxmlformats.org/presentationml/2006/ole">
            <p:oleObj spid="_x0000_s46092" name="Documento" r:id="rId10" imgW="6731786" imgH="802179" progId="Word.Document.12">
              <p:embed/>
            </p:oleObj>
          </a:graphicData>
        </a:graphic>
      </p:graphicFrame>
      <p:sp>
        <p:nvSpPr>
          <p:cNvPr id="34" name="33 CuadroTexto"/>
          <p:cNvSpPr txBox="1"/>
          <p:nvPr/>
        </p:nvSpPr>
        <p:spPr>
          <a:xfrm>
            <a:off x="323528" y="4427820"/>
            <a:ext cx="1728192" cy="369332"/>
          </a:xfrm>
          <a:prstGeom prst="rect">
            <a:avLst/>
          </a:prstGeom>
          <a:noFill/>
        </p:spPr>
        <p:txBody>
          <a:bodyPr wrap="square" rtlCol="0">
            <a:spAutoFit/>
          </a:bodyPr>
          <a:lstStyle/>
          <a:p>
            <a:r>
              <a:rPr lang="es-EC" dirty="0" smtClean="0">
                <a:solidFill>
                  <a:schemeClr val="accent3"/>
                </a:solidFill>
              </a:rPr>
              <a:t>DEFINICIÓN : </a:t>
            </a:r>
            <a:endParaRPr lang="es-EC" dirty="0">
              <a:solidFill>
                <a:schemeClr val="accent3"/>
              </a:solidFill>
            </a:endParaRPr>
          </a:p>
        </p:txBody>
      </p:sp>
      <p:sp>
        <p:nvSpPr>
          <p:cNvPr id="35" name="34 CuadroTexto"/>
          <p:cNvSpPr txBox="1"/>
          <p:nvPr/>
        </p:nvSpPr>
        <p:spPr>
          <a:xfrm>
            <a:off x="323528" y="4748188"/>
            <a:ext cx="648072" cy="369332"/>
          </a:xfrm>
          <a:prstGeom prst="rect">
            <a:avLst/>
          </a:prstGeom>
          <a:noFill/>
        </p:spPr>
        <p:txBody>
          <a:bodyPr wrap="square" rtlCol="0">
            <a:spAutoFit/>
          </a:bodyPr>
          <a:lstStyle/>
          <a:p>
            <a:r>
              <a:rPr lang="es-EC" dirty="0" smtClean="0">
                <a:solidFill>
                  <a:schemeClr val="bg1"/>
                </a:solidFill>
              </a:rPr>
              <a:t>Si  </a:t>
            </a:r>
            <a:endParaRPr lang="es-EC" dirty="0">
              <a:solidFill>
                <a:schemeClr val="bg1"/>
              </a:solidFill>
            </a:endParaRPr>
          </a:p>
        </p:txBody>
      </p:sp>
      <p:graphicFrame>
        <p:nvGraphicFramePr>
          <p:cNvPr id="46093" name="Object 13"/>
          <p:cNvGraphicFramePr>
            <a:graphicFrameLocks noChangeAspect="1"/>
          </p:cNvGraphicFramePr>
          <p:nvPr/>
        </p:nvGraphicFramePr>
        <p:xfrm>
          <a:off x="544041" y="4748188"/>
          <a:ext cx="1363663" cy="481012"/>
        </p:xfrm>
        <a:graphic>
          <a:graphicData uri="http://schemas.openxmlformats.org/presentationml/2006/ole">
            <p:oleObj spid="_x0000_s46093" name="Documento" r:id="rId11" imgW="1305679" imgH="476981" progId="Word.Document.12">
              <p:embed/>
            </p:oleObj>
          </a:graphicData>
        </a:graphic>
      </p:graphicFrame>
      <p:sp>
        <p:nvSpPr>
          <p:cNvPr id="37" name="36 CuadroTexto"/>
          <p:cNvSpPr txBox="1"/>
          <p:nvPr/>
        </p:nvSpPr>
        <p:spPr>
          <a:xfrm>
            <a:off x="1691680" y="4787860"/>
            <a:ext cx="2808312" cy="369332"/>
          </a:xfrm>
          <a:prstGeom prst="rect">
            <a:avLst/>
          </a:prstGeom>
          <a:noFill/>
        </p:spPr>
        <p:txBody>
          <a:bodyPr wrap="square" rtlCol="0">
            <a:spAutoFit/>
          </a:bodyPr>
          <a:lstStyle/>
          <a:p>
            <a:r>
              <a:rPr lang="es-EC" dirty="0" smtClean="0">
                <a:solidFill>
                  <a:schemeClr val="bg1"/>
                </a:solidFill>
              </a:rPr>
              <a:t>(</a:t>
            </a:r>
            <a:r>
              <a:rPr lang="es-EC" dirty="0" err="1" smtClean="0">
                <a:solidFill>
                  <a:schemeClr val="bg1"/>
                </a:solidFill>
              </a:rPr>
              <a:t>semi</a:t>
            </a:r>
            <a:r>
              <a:rPr lang="es-EC" dirty="0" smtClean="0">
                <a:solidFill>
                  <a:schemeClr val="bg1"/>
                </a:solidFill>
              </a:rPr>
              <a:t>) d</a:t>
            </a:r>
            <a:r>
              <a:rPr lang="es-EC" dirty="0" smtClean="0">
                <a:solidFill>
                  <a:schemeClr val="bg1"/>
                </a:solidFill>
              </a:rPr>
              <a:t>efinida </a:t>
            </a:r>
            <a:r>
              <a:rPr lang="es-EC" dirty="0" smtClean="0">
                <a:solidFill>
                  <a:schemeClr val="bg1"/>
                </a:solidFill>
              </a:rPr>
              <a:t>positiva</a:t>
            </a:r>
            <a:endParaRPr lang="es-EC" dirty="0">
              <a:solidFill>
                <a:schemeClr val="bg1"/>
              </a:solidFill>
            </a:endParaRPr>
          </a:p>
        </p:txBody>
      </p:sp>
      <p:sp>
        <p:nvSpPr>
          <p:cNvPr id="38" name="37 CuadroTexto"/>
          <p:cNvSpPr txBox="1"/>
          <p:nvPr/>
        </p:nvSpPr>
        <p:spPr>
          <a:xfrm>
            <a:off x="323528" y="5085184"/>
            <a:ext cx="2952328" cy="369332"/>
          </a:xfrm>
          <a:prstGeom prst="rect">
            <a:avLst/>
          </a:prstGeom>
          <a:noFill/>
        </p:spPr>
        <p:txBody>
          <a:bodyPr wrap="square" rtlCol="0">
            <a:spAutoFit/>
          </a:bodyPr>
          <a:lstStyle/>
          <a:p>
            <a:r>
              <a:rPr lang="es-EC" dirty="0" smtClean="0">
                <a:solidFill>
                  <a:schemeClr val="bg1"/>
                </a:solidFill>
              </a:rPr>
              <a:t>Función de </a:t>
            </a:r>
            <a:r>
              <a:rPr lang="es-EC" dirty="0" err="1" smtClean="0">
                <a:solidFill>
                  <a:schemeClr val="bg1"/>
                </a:solidFill>
              </a:rPr>
              <a:t>Lyapunov</a:t>
            </a:r>
            <a:r>
              <a:rPr lang="es-EC" dirty="0" smtClean="0">
                <a:solidFill>
                  <a:schemeClr val="bg1"/>
                </a:solidFill>
              </a:rPr>
              <a:t>  si   </a:t>
            </a:r>
            <a:endParaRPr lang="es-EC" dirty="0">
              <a:solidFill>
                <a:schemeClr val="bg1"/>
              </a:solidFill>
            </a:endParaRPr>
          </a:p>
        </p:txBody>
      </p:sp>
      <p:graphicFrame>
        <p:nvGraphicFramePr>
          <p:cNvPr id="46094" name="Object 14"/>
          <p:cNvGraphicFramePr>
            <a:graphicFrameLocks noChangeAspect="1"/>
          </p:cNvGraphicFramePr>
          <p:nvPr/>
        </p:nvGraphicFramePr>
        <p:xfrm>
          <a:off x="3059832" y="5085184"/>
          <a:ext cx="1689100" cy="481012"/>
        </p:xfrm>
        <a:graphic>
          <a:graphicData uri="http://schemas.openxmlformats.org/presentationml/2006/ole">
            <p:oleObj spid="_x0000_s46094" name="Documento" r:id="rId12" imgW="1636963" imgH="470131" progId="Word.Document.12">
              <p:embed/>
            </p:oleObj>
          </a:graphicData>
        </a:graphic>
      </p:graphicFrame>
      <p:sp>
        <p:nvSpPr>
          <p:cNvPr id="40" name="39 CuadroTexto"/>
          <p:cNvSpPr txBox="1"/>
          <p:nvPr/>
        </p:nvSpPr>
        <p:spPr>
          <a:xfrm>
            <a:off x="35496" y="5445224"/>
            <a:ext cx="3888432" cy="369332"/>
          </a:xfrm>
          <a:prstGeom prst="rect">
            <a:avLst/>
          </a:prstGeom>
          <a:noFill/>
        </p:spPr>
        <p:txBody>
          <a:bodyPr wrap="square" rtlCol="0">
            <a:spAutoFit/>
          </a:bodyPr>
          <a:lstStyle/>
          <a:p>
            <a:r>
              <a:rPr lang="es-EC" dirty="0" smtClean="0">
                <a:solidFill>
                  <a:schemeClr val="bg1"/>
                </a:solidFill>
              </a:rPr>
              <a:t>Función  Estricta de  </a:t>
            </a:r>
            <a:r>
              <a:rPr lang="es-EC" dirty="0" err="1" smtClean="0">
                <a:solidFill>
                  <a:schemeClr val="bg1"/>
                </a:solidFill>
              </a:rPr>
              <a:t>Lyapunov</a:t>
            </a:r>
            <a:r>
              <a:rPr lang="es-EC" dirty="0" smtClean="0">
                <a:solidFill>
                  <a:schemeClr val="bg1"/>
                </a:solidFill>
              </a:rPr>
              <a:t>  si   </a:t>
            </a:r>
            <a:endParaRPr lang="es-EC" dirty="0">
              <a:solidFill>
                <a:schemeClr val="bg1"/>
              </a:solidFill>
            </a:endParaRPr>
          </a:p>
        </p:txBody>
      </p:sp>
      <p:graphicFrame>
        <p:nvGraphicFramePr>
          <p:cNvPr id="41" name="Object 14"/>
          <p:cNvGraphicFramePr>
            <a:graphicFrameLocks noChangeAspect="1"/>
          </p:cNvGraphicFramePr>
          <p:nvPr/>
        </p:nvGraphicFramePr>
        <p:xfrm>
          <a:off x="3779912" y="5445224"/>
          <a:ext cx="1689100" cy="481012"/>
        </p:xfrm>
        <a:graphic>
          <a:graphicData uri="http://schemas.openxmlformats.org/presentationml/2006/ole">
            <p:oleObj spid="_x0000_s46095" name="Documento" r:id="rId13" imgW="1636963" imgH="470492" progId="Word.Document.12">
              <p:embed/>
            </p:oleObj>
          </a:graphicData>
        </a:graphic>
      </p:graphicFrame>
      <p:sp>
        <p:nvSpPr>
          <p:cNvPr id="42" name="41 CuadroTexto"/>
          <p:cNvSpPr txBox="1"/>
          <p:nvPr/>
        </p:nvSpPr>
        <p:spPr>
          <a:xfrm>
            <a:off x="5148064" y="4499828"/>
            <a:ext cx="3851920" cy="369332"/>
          </a:xfrm>
          <a:prstGeom prst="rect">
            <a:avLst/>
          </a:prstGeom>
          <a:noFill/>
        </p:spPr>
        <p:txBody>
          <a:bodyPr wrap="square" rtlCol="0">
            <a:spAutoFit/>
          </a:bodyPr>
          <a:lstStyle/>
          <a:p>
            <a:r>
              <a:rPr lang="es-EC" dirty="0" smtClean="0">
                <a:solidFill>
                  <a:schemeClr val="accent3"/>
                </a:solidFill>
              </a:rPr>
              <a:t>TEOREMA : Criterio de </a:t>
            </a:r>
            <a:r>
              <a:rPr lang="es-EC" dirty="0" err="1" smtClean="0">
                <a:solidFill>
                  <a:schemeClr val="accent3"/>
                </a:solidFill>
              </a:rPr>
              <a:t>Lyapunov</a:t>
            </a:r>
            <a:r>
              <a:rPr lang="es-EC" dirty="0" smtClean="0">
                <a:solidFill>
                  <a:schemeClr val="accent3"/>
                </a:solidFill>
              </a:rPr>
              <a:t> </a:t>
            </a:r>
            <a:endParaRPr lang="es-EC" dirty="0">
              <a:solidFill>
                <a:schemeClr val="accent3"/>
              </a:solidFill>
            </a:endParaRPr>
          </a:p>
        </p:txBody>
      </p:sp>
      <p:sp>
        <p:nvSpPr>
          <p:cNvPr id="43" name="42 Rectángulo"/>
          <p:cNvSpPr/>
          <p:nvPr/>
        </p:nvSpPr>
        <p:spPr>
          <a:xfrm>
            <a:off x="6156176" y="5013176"/>
            <a:ext cx="3168352" cy="369332"/>
          </a:xfrm>
          <a:prstGeom prst="rect">
            <a:avLst/>
          </a:prstGeom>
        </p:spPr>
        <p:txBody>
          <a:bodyPr wrap="square">
            <a:spAutoFit/>
          </a:bodyPr>
          <a:lstStyle/>
          <a:p>
            <a:r>
              <a:rPr lang="es-EC" dirty="0" smtClean="0">
                <a:solidFill>
                  <a:schemeClr val="bg1"/>
                </a:solidFill>
              </a:rPr>
              <a:t> Es estable</a:t>
            </a:r>
            <a:endParaRPr lang="es-EC" dirty="0">
              <a:solidFill>
                <a:schemeClr val="bg1"/>
              </a:solidFill>
            </a:endParaRPr>
          </a:p>
        </p:txBody>
      </p:sp>
      <p:sp>
        <p:nvSpPr>
          <p:cNvPr id="44" name="43 Flecha derecha"/>
          <p:cNvSpPr/>
          <p:nvPr/>
        </p:nvSpPr>
        <p:spPr>
          <a:xfrm>
            <a:off x="4860032" y="5157192"/>
            <a:ext cx="122413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5" name="44 Flecha derecha"/>
          <p:cNvSpPr/>
          <p:nvPr/>
        </p:nvSpPr>
        <p:spPr>
          <a:xfrm>
            <a:off x="5436096" y="5517232"/>
            <a:ext cx="64807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6" name="45 Rectángulo"/>
          <p:cNvSpPr/>
          <p:nvPr/>
        </p:nvSpPr>
        <p:spPr>
          <a:xfrm>
            <a:off x="6228184" y="5445224"/>
            <a:ext cx="2376264" cy="646331"/>
          </a:xfrm>
          <a:prstGeom prst="rect">
            <a:avLst/>
          </a:prstGeom>
        </p:spPr>
        <p:txBody>
          <a:bodyPr wrap="square">
            <a:spAutoFit/>
          </a:bodyPr>
          <a:lstStyle/>
          <a:p>
            <a:r>
              <a:rPr lang="es-EC" dirty="0" smtClean="0">
                <a:solidFill>
                  <a:schemeClr val="bg1"/>
                </a:solidFill>
              </a:rPr>
              <a:t>Es asintóticamente </a:t>
            </a:r>
          </a:p>
          <a:p>
            <a:r>
              <a:rPr lang="es-EC" dirty="0" smtClean="0">
                <a:solidFill>
                  <a:schemeClr val="bg1"/>
                </a:solidFill>
              </a:rPr>
              <a:t>estable</a:t>
            </a:r>
            <a:endParaRPr lang="es-EC"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2000"/>
                                  </p:stCondLst>
                                  <p:childTnLst>
                                    <p:set>
                                      <p:cBhvr>
                                        <p:cTn id="6" dur="1" fill="hold">
                                          <p:stCondLst>
                                            <p:cond delay="0"/>
                                          </p:stCondLst>
                                        </p:cTn>
                                        <p:tgtEl>
                                          <p:spTgt spid="46085"/>
                                        </p:tgtEl>
                                        <p:attrNameLst>
                                          <p:attrName>style.visibility</p:attrName>
                                        </p:attrNameLst>
                                      </p:cBhvr>
                                      <p:to>
                                        <p:strVal val="visible"/>
                                      </p:to>
                                    </p:set>
                                    <p:animEffect transition="in" filter="blinds(vertical)">
                                      <p:cBhvr>
                                        <p:cTn id="7" dur="500"/>
                                        <p:tgtEl>
                                          <p:spTgt spid="46085"/>
                                        </p:tgtEl>
                                      </p:cBhvr>
                                    </p:animEffect>
                                  </p:childTnLst>
                                </p:cTn>
                              </p:par>
                            </p:childTnLst>
                          </p:cTn>
                        </p:par>
                        <p:par>
                          <p:cTn id="8" fill="hold">
                            <p:stCondLst>
                              <p:cond delay="2500"/>
                            </p:stCondLst>
                            <p:childTnLst>
                              <p:par>
                                <p:cTn id="9" presetID="3" presetClass="entr" presetSubtype="5" fill="hold" nodeType="afterEffect">
                                  <p:stCondLst>
                                    <p:cond delay="2000"/>
                                  </p:stCondLst>
                                  <p:childTnLst>
                                    <p:set>
                                      <p:cBhvr>
                                        <p:cTn id="10" dur="1" fill="hold">
                                          <p:stCondLst>
                                            <p:cond delay="0"/>
                                          </p:stCondLst>
                                        </p:cTn>
                                        <p:tgtEl>
                                          <p:spTgt spid="46087"/>
                                        </p:tgtEl>
                                        <p:attrNameLst>
                                          <p:attrName>style.visibility</p:attrName>
                                        </p:attrNameLst>
                                      </p:cBhvr>
                                      <p:to>
                                        <p:strVal val="visible"/>
                                      </p:to>
                                    </p:set>
                                    <p:animEffect transition="in" filter="blinds(vertical)">
                                      <p:cBhvr>
                                        <p:cTn id="11" dur="500"/>
                                        <p:tgtEl>
                                          <p:spTgt spid="46087"/>
                                        </p:tgtEl>
                                      </p:cBhvr>
                                    </p:animEffect>
                                  </p:childTnLst>
                                </p:cTn>
                              </p:par>
                            </p:childTnLst>
                          </p:cTn>
                        </p:par>
                        <p:par>
                          <p:cTn id="12" fill="hold">
                            <p:stCondLst>
                              <p:cond delay="5000"/>
                            </p:stCondLst>
                            <p:childTnLst>
                              <p:par>
                                <p:cTn id="13" presetID="3" presetClass="entr" presetSubtype="5" fill="hold" nodeType="afterEffect">
                                  <p:stCondLst>
                                    <p:cond delay="2000"/>
                                  </p:stCondLst>
                                  <p:childTnLst>
                                    <p:set>
                                      <p:cBhvr>
                                        <p:cTn id="14" dur="1" fill="hold">
                                          <p:stCondLst>
                                            <p:cond delay="0"/>
                                          </p:stCondLst>
                                        </p:cTn>
                                        <p:tgtEl>
                                          <p:spTgt spid="17"/>
                                        </p:tgtEl>
                                        <p:attrNameLst>
                                          <p:attrName>style.visibility</p:attrName>
                                        </p:attrNameLst>
                                      </p:cBhvr>
                                      <p:to>
                                        <p:strVal val="visible"/>
                                      </p:to>
                                    </p:set>
                                    <p:animEffect transition="in" filter="blinds(vertical)">
                                      <p:cBhvr>
                                        <p:cTn id="15" dur="500"/>
                                        <p:tgtEl>
                                          <p:spTgt spid="17"/>
                                        </p:tgtEl>
                                      </p:cBhvr>
                                    </p:animEffect>
                                  </p:childTnLst>
                                </p:cTn>
                              </p:par>
                            </p:childTnLst>
                          </p:cTn>
                        </p:par>
                        <p:par>
                          <p:cTn id="16" fill="hold">
                            <p:stCondLst>
                              <p:cond delay="7500"/>
                            </p:stCondLst>
                            <p:childTnLst>
                              <p:par>
                                <p:cTn id="17" presetID="3" presetClass="entr" presetSubtype="5" fill="hold" nodeType="afterEffect">
                                  <p:stCondLst>
                                    <p:cond delay="2000"/>
                                  </p:stCondLst>
                                  <p:childTnLst>
                                    <p:set>
                                      <p:cBhvr>
                                        <p:cTn id="18" dur="1" fill="hold">
                                          <p:stCondLst>
                                            <p:cond delay="0"/>
                                          </p:stCondLst>
                                        </p:cTn>
                                        <p:tgtEl>
                                          <p:spTgt spid="19"/>
                                        </p:tgtEl>
                                        <p:attrNameLst>
                                          <p:attrName>style.visibility</p:attrName>
                                        </p:attrNameLst>
                                      </p:cBhvr>
                                      <p:to>
                                        <p:strVal val="visible"/>
                                      </p:to>
                                    </p:set>
                                    <p:animEffect transition="in" filter="blinds(vertical)">
                                      <p:cBhvr>
                                        <p:cTn id="19" dur="500"/>
                                        <p:tgtEl>
                                          <p:spTgt spid="19"/>
                                        </p:tgtEl>
                                      </p:cBhvr>
                                    </p:animEffect>
                                  </p:childTnLst>
                                </p:cTn>
                              </p:par>
                            </p:childTnLst>
                          </p:cTn>
                        </p:par>
                        <p:par>
                          <p:cTn id="20" fill="hold">
                            <p:stCondLst>
                              <p:cond delay="10000"/>
                            </p:stCondLst>
                            <p:childTnLst>
                              <p:par>
                                <p:cTn id="21" presetID="3" presetClass="entr" presetSubtype="5" fill="hold" nodeType="afterEffect">
                                  <p:stCondLst>
                                    <p:cond delay="2000"/>
                                  </p:stCondLst>
                                  <p:childTnLst>
                                    <p:set>
                                      <p:cBhvr>
                                        <p:cTn id="22" dur="1" fill="hold">
                                          <p:stCondLst>
                                            <p:cond delay="0"/>
                                          </p:stCondLst>
                                        </p:cTn>
                                        <p:tgtEl>
                                          <p:spTgt spid="46090"/>
                                        </p:tgtEl>
                                        <p:attrNameLst>
                                          <p:attrName>style.visibility</p:attrName>
                                        </p:attrNameLst>
                                      </p:cBhvr>
                                      <p:to>
                                        <p:strVal val="visible"/>
                                      </p:to>
                                    </p:set>
                                    <p:animEffect transition="in" filter="blinds(vertical)">
                                      <p:cBhvr>
                                        <p:cTn id="23" dur="500"/>
                                        <p:tgtEl>
                                          <p:spTgt spid="46090"/>
                                        </p:tgtEl>
                                      </p:cBhvr>
                                    </p:animEffect>
                                  </p:childTnLst>
                                </p:cTn>
                              </p:par>
                            </p:childTnLst>
                          </p:cTn>
                        </p:par>
                        <p:par>
                          <p:cTn id="24" fill="hold">
                            <p:stCondLst>
                              <p:cond delay="12500"/>
                            </p:stCondLst>
                            <p:childTnLst>
                              <p:par>
                                <p:cTn id="25" presetID="3" presetClass="entr" presetSubtype="5" fill="hold" nodeType="afterEffect">
                                  <p:stCondLst>
                                    <p:cond delay="2000"/>
                                  </p:stCondLst>
                                  <p:childTnLst>
                                    <p:set>
                                      <p:cBhvr>
                                        <p:cTn id="26" dur="1" fill="hold">
                                          <p:stCondLst>
                                            <p:cond delay="0"/>
                                          </p:stCondLst>
                                        </p:cTn>
                                        <p:tgtEl>
                                          <p:spTgt spid="31"/>
                                        </p:tgtEl>
                                        <p:attrNameLst>
                                          <p:attrName>style.visibility</p:attrName>
                                        </p:attrNameLst>
                                      </p:cBhvr>
                                      <p:to>
                                        <p:strVal val="visible"/>
                                      </p:to>
                                    </p:set>
                                    <p:animEffect transition="in" filter="blinds(vertical)">
                                      <p:cBhvr>
                                        <p:cTn id="27" dur="500"/>
                                        <p:tgtEl>
                                          <p:spTgt spid="31"/>
                                        </p:tgtEl>
                                      </p:cBhvr>
                                    </p:animEffect>
                                  </p:childTnLst>
                                </p:cTn>
                              </p:par>
                            </p:childTnLst>
                          </p:cTn>
                        </p:par>
                        <p:par>
                          <p:cTn id="28" fill="hold">
                            <p:stCondLst>
                              <p:cond delay="15000"/>
                            </p:stCondLst>
                            <p:childTnLst>
                              <p:par>
                                <p:cTn id="29" presetID="3" presetClass="entr" presetSubtype="5" fill="hold" nodeType="afterEffect">
                                  <p:stCondLst>
                                    <p:cond delay="2000"/>
                                  </p:stCondLst>
                                  <p:childTnLst>
                                    <p:set>
                                      <p:cBhvr>
                                        <p:cTn id="30" dur="1" fill="hold">
                                          <p:stCondLst>
                                            <p:cond delay="0"/>
                                          </p:stCondLst>
                                        </p:cTn>
                                        <p:tgtEl>
                                          <p:spTgt spid="46092"/>
                                        </p:tgtEl>
                                        <p:attrNameLst>
                                          <p:attrName>style.visibility</p:attrName>
                                        </p:attrNameLst>
                                      </p:cBhvr>
                                      <p:to>
                                        <p:strVal val="visible"/>
                                      </p:to>
                                    </p:set>
                                    <p:animEffect transition="in" filter="blinds(vertical)">
                                      <p:cBhvr>
                                        <p:cTn id="31" dur="500"/>
                                        <p:tgtEl>
                                          <p:spTgt spid="46092"/>
                                        </p:tgtEl>
                                      </p:cBhvr>
                                    </p:animEffect>
                                  </p:childTnLst>
                                </p:cTn>
                              </p:par>
                            </p:childTnLst>
                          </p:cTn>
                        </p:par>
                        <p:par>
                          <p:cTn id="32" fill="hold">
                            <p:stCondLst>
                              <p:cond delay="17500"/>
                            </p:stCondLst>
                            <p:childTnLst>
                              <p:par>
                                <p:cTn id="33" presetID="3" presetClass="entr" presetSubtype="5" fill="hold" nodeType="afterEffect">
                                  <p:stCondLst>
                                    <p:cond delay="2000"/>
                                  </p:stCondLst>
                                  <p:childTnLst>
                                    <p:set>
                                      <p:cBhvr>
                                        <p:cTn id="34" dur="1" fill="hold">
                                          <p:stCondLst>
                                            <p:cond delay="0"/>
                                          </p:stCondLst>
                                        </p:cTn>
                                        <p:tgtEl>
                                          <p:spTgt spid="46093"/>
                                        </p:tgtEl>
                                        <p:attrNameLst>
                                          <p:attrName>style.visibility</p:attrName>
                                        </p:attrNameLst>
                                      </p:cBhvr>
                                      <p:to>
                                        <p:strVal val="visible"/>
                                      </p:to>
                                    </p:set>
                                    <p:animEffect transition="in" filter="blinds(vertical)">
                                      <p:cBhvr>
                                        <p:cTn id="35" dur="500"/>
                                        <p:tgtEl>
                                          <p:spTgt spid="46093"/>
                                        </p:tgtEl>
                                      </p:cBhvr>
                                    </p:animEffect>
                                  </p:childTnLst>
                                </p:cTn>
                              </p:par>
                            </p:childTnLst>
                          </p:cTn>
                        </p:par>
                        <p:par>
                          <p:cTn id="36" fill="hold">
                            <p:stCondLst>
                              <p:cond delay="20000"/>
                            </p:stCondLst>
                            <p:childTnLst>
                              <p:par>
                                <p:cTn id="37" presetID="3" presetClass="entr" presetSubtype="5" fill="hold" nodeType="afterEffect">
                                  <p:stCondLst>
                                    <p:cond delay="2000"/>
                                  </p:stCondLst>
                                  <p:childTnLst>
                                    <p:set>
                                      <p:cBhvr>
                                        <p:cTn id="38" dur="1" fill="hold">
                                          <p:stCondLst>
                                            <p:cond delay="0"/>
                                          </p:stCondLst>
                                        </p:cTn>
                                        <p:tgtEl>
                                          <p:spTgt spid="46094"/>
                                        </p:tgtEl>
                                        <p:attrNameLst>
                                          <p:attrName>style.visibility</p:attrName>
                                        </p:attrNameLst>
                                      </p:cBhvr>
                                      <p:to>
                                        <p:strVal val="visible"/>
                                      </p:to>
                                    </p:set>
                                    <p:animEffect transition="in" filter="blinds(vertical)">
                                      <p:cBhvr>
                                        <p:cTn id="39" dur="500"/>
                                        <p:tgtEl>
                                          <p:spTgt spid="46094"/>
                                        </p:tgtEl>
                                      </p:cBhvr>
                                    </p:animEffect>
                                  </p:childTnLst>
                                </p:cTn>
                              </p:par>
                            </p:childTnLst>
                          </p:cTn>
                        </p:par>
                        <p:par>
                          <p:cTn id="40" fill="hold">
                            <p:stCondLst>
                              <p:cond delay="22500"/>
                            </p:stCondLst>
                            <p:childTnLst>
                              <p:par>
                                <p:cTn id="41" presetID="3" presetClass="entr" presetSubtype="5" fill="hold" nodeType="afterEffect">
                                  <p:stCondLst>
                                    <p:cond delay="2000"/>
                                  </p:stCondLst>
                                  <p:childTnLst>
                                    <p:set>
                                      <p:cBhvr>
                                        <p:cTn id="42" dur="1" fill="hold">
                                          <p:stCondLst>
                                            <p:cond delay="0"/>
                                          </p:stCondLst>
                                        </p:cTn>
                                        <p:tgtEl>
                                          <p:spTgt spid="41"/>
                                        </p:tgtEl>
                                        <p:attrNameLst>
                                          <p:attrName>style.visibility</p:attrName>
                                        </p:attrNameLst>
                                      </p:cBhvr>
                                      <p:to>
                                        <p:strVal val="visible"/>
                                      </p:to>
                                    </p:set>
                                    <p:animEffect transition="in" filter="blinds(vertical)">
                                      <p:cBhvr>
                                        <p:cTn id="4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Rectángulo redondeado"/>
          <p:cNvSpPr/>
          <p:nvPr/>
        </p:nvSpPr>
        <p:spPr>
          <a:xfrm>
            <a:off x="179512" y="72008"/>
            <a:ext cx="8784976" cy="692696"/>
          </a:xfrm>
          <a:prstGeom prst="roundRect">
            <a:avLst>
              <a:gd name="adj" fmla="val 30883"/>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s-EC" sz="3600" dirty="0" smtClean="0"/>
              <a:t>CONTROL POR MODO DESLIZANTE</a:t>
            </a:r>
            <a:endParaRPr lang="es-EC" sz="3600" dirty="0"/>
          </a:p>
        </p:txBody>
      </p:sp>
      <p:sp>
        <p:nvSpPr>
          <p:cNvPr id="430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6" name="5 CuadroTexto"/>
          <p:cNvSpPr txBox="1"/>
          <p:nvPr/>
        </p:nvSpPr>
        <p:spPr>
          <a:xfrm>
            <a:off x="251520" y="1043444"/>
            <a:ext cx="3672408" cy="369332"/>
          </a:xfrm>
          <a:prstGeom prst="rect">
            <a:avLst/>
          </a:prstGeom>
          <a:noFill/>
        </p:spPr>
        <p:txBody>
          <a:bodyPr wrap="square" rtlCol="0">
            <a:spAutoFit/>
          </a:bodyPr>
          <a:lstStyle/>
          <a:p>
            <a:r>
              <a:rPr lang="es-EC" dirty="0" smtClean="0">
                <a:solidFill>
                  <a:srgbClr val="00B050"/>
                </a:solidFill>
              </a:rPr>
              <a:t>Función de Energía Propuesta:   </a:t>
            </a:r>
            <a:endParaRPr lang="es-EC" dirty="0">
              <a:solidFill>
                <a:srgbClr val="00B050"/>
              </a:solidFill>
            </a:endParaRPr>
          </a:p>
        </p:txBody>
      </p:sp>
      <p:graphicFrame>
        <p:nvGraphicFramePr>
          <p:cNvPr id="48130" name="Object 2"/>
          <p:cNvGraphicFramePr>
            <a:graphicFrameLocks noChangeAspect="1"/>
          </p:cNvGraphicFramePr>
          <p:nvPr/>
        </p:nvGraphicFramePr>
        <p:xfrm>
          <a:off x="2915816" y="1196752"/>
          <a:ext cx="2774950" cy="850900"/>
        </p:xfrm>
        <a:graphic>
          <a:graphicData uri="http://schemas.openxmlformats.org/presentationml/2006/ole">
            <p:oleObj spid="_x0000_s48130" name="Documento" r:id="rId4" imgW="2451918" imgH="762521" progId="Word.Document.12">
              <p:embed/>
            </p:oleObj>
          </a:graphicData>
        </a:graphic>
      </p:graphicFrame>
      <p:graphicFrame>
        <p:nvGraphicFramePr>
          <p:cNvPr id="48131" name="Object 3"/>
          <p:cNvGraphicFramePr>
            <a:graphicFrameLocks noChangeAspect="1"/>
          </p:cNvGraphicFramePr>
          <p:nvPr/>
        </p:nvGraphicFramePr>
        <p:xfrm>
          <a:off x="1469107" y="1772816"/>
          <a:ext cx="5191125" cy="992188"/>
        </p:xfrm>
        <a:graphic>
          <a:graphicData uri="http://schemas.openxmlformats.org/presentationml/2006/ole">
            <p:oleObj spid="_x0000_s48131" name="Documento" r:id="rId5" imgW="4792151" imgH="909382" progId="Word.Document.12">
              <p:embed/>
            </p:oleObj>
          </a:graphicData>
        </a:graphic>
      </p:graphicFrame>
      <p:graphicFrame>
        <p:nvGraphicFramePr>
          <p:cNvPr id="48132" name="Object 4"/>
          <p:cNvGraphicFramePr>
            <a:graphicFrameLocks noChangeAspect="1"/>
          </p:cNvGraphicFramePr>
          <p:nvPr/>
        </p:nvGraphicFramePr>
        <p:xfrm>
          <a:off x="1187624" y="2438276"/>
          <a:ext cx="6818312" cy="774700"/>
        </p:xfrm>
        <a:graphic>
          <a:graphicData uri="http://schemas.openxmlformats.org/presentationml/2006/ole">
            <p:oleObj spid="_x0000_s48132" name="Documento" r:id="rId6" imgW="6657245" imgH="758538" progId="Word.Document.12">
              <p:embed/>
            </p:oleObj>
          </a:graphicData>
        </a:graphic>
      </p:graphicFrame>
      <p:sp>
        <p:nvSpPr>
          <p:cNvPr id="9" name="8 CuadroTexto"/>
          <p:cNvSpPr txBox="1"/>
          <p:nvPr/>
        </p:nvSpPr>
        <p:spPr>
          <a:xfrm>
            <a:off x="251520" y="3131676"/>
            <a:ext cx="6768752" cy="369332"/>
          </a:xfrm>
          <a:prstGeom prst="rect">
            <a:avLst/>
          </a:prstGeom>
          <a:noFill/>
        </p:spPr>
        <p:txBody>
          <a:bodyPr wrap="square" rtlCol="0">
            <a:spAutoFit/>
          </a:bodyPr>
          <a:lstStyle/>
          <a:p>
            <a:r>
              <a:rPr lang="es-EC" dirty="0" smtClean="0">
                <a:solidFill>
                  <a:srgbClr val="00B050"/>
                </a:solidFill>
              </a:rPr>
              <a:t>Metodología  para  la  aplicación  del  modo  deslizante </a:t>
            </a:r>
            <a:r>
              <a:rPr lang="es-EC" dirty="0" smtClean="0">
                <a:solidFill>
                  <a:srgbClr val="00B050"/>
                </a:solidFill>
              </a:rPr>
              <a:t>:   </a:t>
            </a:r>
            <a:endParaRPr lang="es-EC" dirty="0">
              <a:solidFill>
                <a:srgbClr val="00B050"/>
              </a:solidFill>
            </a:endParaRPr>
          </a:p>
        </p:txBody>
      </p:sp>
      <p:sp>
        <p:nvSpPr>
          <p:cNvPr id="10" name="9 CuadroTexto"/>
          <p:cNvSpPr txBox="1"/>
          <p:nvPr/>
        </p:nvSpPr>
        <p:spPr>
          <a:xfrm>
            <a:off x="216024" y="3429000"/>
            <a:ext cx="8892480" cy="2585323"/>
          </a:xfrm>
          <a:prstGeom prst="rect">
            <a:avLst/>
          </a:prstGeom>
          <a:noFill/>
        </p:spPr>
        <p:txBody>
          <a:bodyPr wrap="square" rtlCol="0">
            <a:spAutoFit/>
          </a:bodyPr>
          <a:lstStyle/>
          <a:p>
            <a:pPr marL="342900" indent="-342900" algn="just">
              <a:buFont typeface="+mj-lt"/>
              <a:buAutoNum type="arabicPeriod"/>
            </a:pPr>
            <a:r>
              <a:rPr lang="es-EC" dirty="0" smtClean="0">
                <a:solidFill>
                  <a:schemeClr val="bg1"/>
                </a:solidFill>
              </a:rPr>
              <a:t>Proponer la superficie de deslizamiento tomando en cuenta:</a:t>
            </a:r>
          </a:p>
          <a:p>
            <a:pPr marL="800100" lvl="1" indent="-342900" algn="just">
              <a:buFont typeface="+mj-lt"/>
              <a:buAutoNum type="arabicPeriod"/>
            </a:pPr>
            <a:r>
              <a:rPr lang="es-EC" dirty="0" smtClean="0">
                <a:solidFill>
                  <a:schemeClr val="bg1"/>
                </a:solidFill>
              </a:rPr>
              <a:t>Un comportamiento deseable según el objetivo de control; se debe satisfacer h(x)=0.</a:t>
            </a:r>
          </a:p>
          <a:p>
            <a:pPr marL="800100" lvl="1" indent="-342900" algn="just">
              <a:buFont typeface="+mj-lt"/>
              <a:buAutoNum type="arabicPeriod"/>
            </a:pPr>
            <a:r>
              <a:rPr lang="es-EC" dirty="0" smtClean="0">
                <a:solidFill>
                  <a:schemeClr val="bg1"/>
                </a:solidFill>
              </a:rPr>
              <a:t>Las variables involucradas en h(x) deben tener representación física.</a:t>
            </a:r>
          </a:p>
          <a:p>
            <a:pPr marL="342900" indent="-342900" algn="just">
              <a:buFont typeface="+mj-lt"/>
              <a:buAutoNum type="arabicPeriod"/>
            </a:pPr>
            <a:r>
              <a:rPr lang="es-EC" dirty="0" smtClean="0">
                <a:solidFill>
                  <a:schemeClr val="bg1"/>
                </a:solidFill>
              </a:rPr>
              <a:t>Cumplimiento de la condición de transversalidad.</a:t>
            </a:r>
          </a:p>
          <a:p>
            <a:pPr marL="342900" indent="-342900" algn="just">
              <a:buFont typeface="+mj-lt"/>
              <a:buAutoNum type="arabicPeriod"/>
            </a:pPr>
            <a:r>
              <a:rPr lang="es-EC" dirty="0" smtClean="0">
                <a:solidFill>
                  <a:schemeClr val="bg1"/>
                </a:solidFill>
              </a:rPr>
              <a:t>Obtener el valor del Control Equivalente.</a:t>
            </a:r>
          </a:p>
          <a:p>
            <a:pPr marL="342900" indent="-342900" algn="just">
              <a:buFont typeface="+mj-lt"/>
              <a:buAutoNum type="arabicPeriod"/>
            </a:pPr>
            <a:r>
              <a:rPr lang="es-EC" dirty="0" smtClean="0">
                <a:solidFill>
                  <a:schemeClr val="bg1"/>
                </a:solidFill>
              </a:rPr>
              <a:t>Determinar la región de deslizamiento cumpliendo la condición necesaria y suficiente.</a:t>
            </a:r>
          </a:p>
          <a:p>
            <a:pPr marL="342900" indent="-342900" algn="just">
              <a:buFont typeface="+mj-lt"/>
              <a:buAutoNum type="arabicPeriod"/>
            </a:pPr>
            <a:r>
              <a:rPr lang="es-EC" dirty="0" smtClean="0">
                <a:solidFill>
                  <a:schemeClr val="bg1"/>
                </a:solidFill>
              </a:rPr>
              <a:t> Analizar la estabilidad con el método directo de </a:t>
            </a:r>
            <a:r>
              <a:rPr lang="es-EC" dirty="0" err="1" smtClean="0">
                <a:solidFill>
                  <a:schemeClr val="bg1"/>
                </a:solidFill>
              </a:rPr>
              <a:t>Lyapunov</a:t>
            </a:r>
            <a:r>
              <a:rPr lang="es-EC" dirty="0" smtClean="0">
                <a:solidFill>
                  <a:schemeClr val="bg1"/>
                </a:solidFill>
              </a:rPr>
              <a:t>.     </a:t>
            </a:r>
            <a:r>
              <a:rPr lang="es-EC" dirty="0" smtClean="0"/>
              <a:t> </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2000"/>
                                  </p:stCondLst>
                                  <p:childTnLst>
                                    <p:set>
                                      <p:cBhvr>
                                        <p:cTn id="6" dur="1" fill="hold">
                                          <p:stCondLst>
                                            <p:cond delay="0"/>
                                          </p:stCondLst>
                                        </p:cTn>
                                        <p:tgtEl>
                                          <p:spTgt spid="48130"/>
                                        </p:tgtEl>
                                        <p:attrNameLst>
                                          <p:attrName>style.visibility</p:attrName>
                                        </p:attrNameLst>
                                      </p:cBhvr>
                                      <p:to>
                                        <p:strVal val="visible"/>
                                      </p:to>
                                    </p:set>
                                    <p:animEffect transition="in" filter="blinds(vertical)">
                                      <p:cBhvr>
                                        <p:cTn id="7" dur="500"/>
                                        <p:tgtEl>
                                          <p:spTgt spid="48130"/>
                                        </p:tgtEl>
                                      </p:cBhvr>
                                    </p:animEffect>
                                  </p:childTnLst>
                                </p:cTn>
                              </p:par>
                            </p:childTnLst>
                          </p:cTn>
                        </p:par>
                        <p:par>
                          <p:cTn id="8" fill="hold">
                            <p:stCondLst>
                              <p:cond delay="2500"/>
                            </p:stCondLst>
                            <p:childTnLst>
                              <p:par>
                                <p:cTn id="9" presetID="3" presetClass="entr" presetSubtype="5" fill="hold" nodeType="afterEffect">
                                  <p:stCondLst>
                                    <p:cond delay="2000"/>
                                  </p:stCondLst>
                                  <p:childTnLst>
                                    <p:set>
                                      <p:cBhvr>
                                        <p:cTn id="10" dur="1" fill="hold">
                                          <p:stCondLst>
                                            <p:cond delay="0"/>
                                          </p:stCondLst>
                                        </p:cTn>
                                        <p:tgtEl>
                                          <p:spTgt spid="48131"/>
                                        </p:tgtEl>
                                        <p:attrNameLst>
                                          <p:attrName>style.visibility</p:attrName>
                                        </p:attrNameLst>
                                      </p:cBhvr>
                                      <p:to>
                                        <p:strVal val="visible"/>
                                      </p:to>
                                    </p:set>
                                    <p:animEffect transition="in" filter="blinds(vertical)">
                                      <p:cBhvr>
                                        <p:cTn id="11" dur="500"/>
                                        <p:tgtEl>
                                          <p:spTgt spid="48131"/>
                                        </p:tgtEl>
                                      </p:cBhvr>
                                    </p:animEffect>
                                  </p:childTnLst>
                                </p:cTn>
                              </p:par>
                            </p:childTnLst>
                          </p:cTn>
                        </p:par>
                        <p:par>
                          <p:cTn id="12" fill="hold">
                            <p:stCondLst>
                              <p:cond delay="5000"/>
                            </p:stCondLst>
                            <p:childTnLst>
                              <p:par>
                                <p:cTn id="13" presetID="3" presetClass="entr" presetSubtype="5" fill="hold" nodeType="afterEffect">
                                  <p:stCondLst>
                                    <p:cond delay="2000"/>
                                  </p:stCondLst>
                                  <p:childTnLst>
                                    <p:set>
                                      <p:cBhvr>
                                        <p:cTn id="14" dur="1" fill="hold">
                                          <p:stCondLst>
                                            <p:cond delay="0"/>
                                          </p:stCondLst>
                                        </p:cTn>
                                        <p:tgtEl>
                                          <p:spTgt spid="48132"/>
                                        </p:tgtEl>
                                        <p:attrNameLst>
                                          <p:attrName>style.visibility</p:attrName>
                                        </p:attrNameLst>
                                      </p:cBhvr>
                                      <p:to>
                                        <p:strVal val="visible"/>
                                      </p:to>
                                    </p:set>
                                    <p:animEffect transition="in" filter="blinds(vertical)">
                                      <p:cBhvr>
                                        <p:cTn id="15"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Rectángulo redondeado"/>
          <p:cNvSpPr/>
          <p:nvPr/>
        </p:nvSpPr>
        <p:spPr>
          <a:xfrm>
            <a:off x="179512" y="72008"/>
            <a:ext cx="8784976" cy="692696"/>
          </a:xfrm>
          <a:prstGeom prst="roundRect">
            <a:avLst>
              <a:gd name="adj" fmla="val 30883"/>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s-EC" sz="3600" dirty="0" smtClean="0"/>
              <a:t>CONTROL POR MODO DESLIZANTE</a:t>
            </a:r>
            <a:endParaRPr lang="es-EC" sz="3600" dirty="0"/>
          </a:p>
        </p:txBody>
      </p:sp>
      <p:sp>
        <p:nvSpPr>
          <p:cNvPr id="4" name="3 CuadroTexto"/>
          <p:cNvSpPr txBox="1"/>
          <p:nvPr/>
        </p:nvSpPr>
        <p:spPr>
          <a:xfrm>
            <a:off x="251520" y="1639044"/>
            <a:ext cx="2160240" cy="369332"/>
          </a:xfrm>
          <a:prstGeom prst="rect">
            <a:avLst/>
          </a:prstGeom>
          <a:noFill/>
        </p:spPr>
        <p:txBody>
          <a:bodyPr wrap="square" rtlCol="0">
            <a:spAutoFit/>
          </a:bodyPr>
          <a:lstStyle/>
          <a:p>
            <a:r>
              <a:rPr lang="es-EC" dirty="0" smtClean="0">
                <a:solidFill>
                  <a:srgbClr val="00B050"/>
                </a:solidFill>
              </a:rPr>
              <a:t>APLICACIÓN</a:t>
            </a:r>
            <a:r>
              <a:rPr lang="es-EC" dirty="0" smtClean="0">
                <a:solidFill>
                  <a:srgbClr val="00B050"/>
                </a:solidFill>
              </a:rPr>
              <a:t>:   </a:t>
            </a:r>
            <a:endParaRPr lang="es-EC" dirty="0">
              <a:solidFill>
                <a:srgbClr val="00B050"/>
              </a:solidFill>
            </a:endParaRPr>
          </a:p>
        </p:txBody>
      </p:sp>
      <p:sp>
        <p:nvSpPr>
          <p:cNvPr id="6" name="5 CuadroTexto"/>
          <p:cNvSpPr txBox="1"/>
          <p:nvPr/>
        </p:nvSpPr>
        <p:spPr>
          <a:xfrm>
            <a:off x="107504" y="2051556"/>
            <a:ext cx="6120680" cy="369332"/>
          </a:xfrm>
          <a:prstGeom prst="rect">
            <a:avLst/>
          </a:prstGeom>
          <a:noFill/>
        </p:spPr>
        <p:txBody>
          <a:bodyPr wrap="square" rtlCol="0">
            <a:spAutoFit/>
          </a:bodyPr>
          <a:lstStyle/>
          <a:p>
            <a:pPr marL="342900" indent="-342900" algn="just">
              <a:buFont typeface="+mj-lt"/>
              <a:buAutoNum type="arabicPeriod"/>
            </a:pPr>
            <a:r>
              <a:rPr lang="es-EC" dirty="0" smtClean="0">
                <a:solidFill>
                  <a:schemeClr val="bg1"/>
                </a:solidFill>
              </a:rPr>
              <a:t>Propuesta : Control de la corriente en el inductor.     </a:t>
            </a:r>
            <a:r>
              <a:rPr lang="es-EC" dirty="0" smtClean="0"/>
              <a:t> </a:t>
            </a:r>
            <a:endParaRPr lang="es-EC" dirty="0"/>
          </a:p>
        </p:txBody>
      </p:sp>
      <p:graphicFrame>
        <p:nvGraphicFramePr>
          <p:cNvPr id="52226" name="Object 2"/>
          <p:cNvGraphicFramePr>
            <a:graphicFrameLocks noChangeAspect="1"/>
          </p:cNvGraphicFramePr>
          <p:nvPr/>
        </p:nvGraphicFramePr>
        <p:xfrm>
          <a:off x="6141988" y="2060848"/>
          <a:ext cx="2030412" cy="512763"/>
        </p:xfrm>
        <a:graphic>
          <a:graphicData uri="http://schemas.openxmlformats.org/presentationml/2006/ole">
            <p:oleObj spid="_x0000_s52226" name="Documento" r:id="rId4" imgW="1901093" imgH="482772" progId="Word.Document.12">
              <p:embed/>
            </p:oleObj>
          </a:graphicData>
        </a:graphic>
      </p:graphicFrame>
      <p:sp>
        <p:nvSpPr>
          <p:cNvPr id="7" name="6 CuadroTexto"/>
          <p:cNvSpPr txBox="1"/>
          <p:nvPr/>
        </p:nvSpPr>
        <p:spPr>
          <a:xfrm>
            <a:off x="251520" y="908720"/>
            <a:ext cx="3888432" cy="369332"/>
          </a:xfrm>
          <a:prstGeom prst="rect">
            <a:avLst/>
          </a:prstGeom>
          <a:noFill/>
        </p:spPr>
        <p:txBody>
          <a:bodyPr wrap="square" rtlCol="0">
            <a:spAutoFit/>
          </a:bodyPr>
          <a:lstStyle/>
          <a:p>
            <a:r>
              <a:rPr lang="es-EC" dirty="0" smtClean="0">
                <a:solidFill>
                  <a:srgbClr val="00B050"/>
                </a:solidFill>
              </a:rPr>
              <a:t>MODELO  DEL CONVERTIDOR</a:t>
            </a:r>
            <a:r>
              <a:rPr lang="es-EC" dirty="0" smtClean="0">
                <a:solidFill>
                  <a:srgbClr val="00B050"/>
                </a:solidFill>
              </a:rPr>
              <a:t>:   </a:t>
            </a:r>
            <a:endParaRPr lang="es-EC" dirty="0">
              <a:solidFill>
                <a:srgbClr val="00B050"/>
              </a:solidFill>
            </a:endParaRPr>
          </a:p>
        </p:txBody>
      </p:sp>
      <p:graphicFrame>
        <p:nvGraphicFramePr>
          <p:cNvPr id="52227" name="Object 3"/>
          <p:cNvGraphicFramePr>
            <a:graphicFrameLocks noChangeAspect="1"/>
          </p:cNvGraphicFramePr>
          <p:nvPr/>
        </p:nvGraphicFramePr>
        <p:xfrm>
          <a:off x="3919835" y="924271"/>
          <a:ext cx="2812405" cy="1208585"/>
        </p:xfrm>
        <a:graphic>
          <a:graphicData uri="http://schemas.openxmlformats.org/presentationml/2006/ole">
            <p:oleObj spid="_x0000_s52227" name="Documento" r:id="rId5" imgW="3576114" imgH="1541557" progId="Word.Document.12">
              <p:embed/>
            </p:oleObj>
          </a:graphicData>
        </a:graphic>
      </p:graphicFrame>
      <p:sp>
        <p:nvSpPr>
          <p:cNvPr id="9" name="8 CuadroTexto"/>
          <p:cNvSpPr txBox="1"/>
          <p:nvPr/>
        </p:nvSpPr>
        <p:spPr>
          <a:xfrm>
            <a:off x="107504" y="2411596"/>
            <a:ext cx="5256584" cy="369332"/>
          </a:xfrm>
          <a:prstGeom prst="rect">
            <a:avLst/>
          </a:prstGeom>
          <a:noFill/>
        </p:spPr>
        <p:txBody>
          <a:bodyPr wrap="square" rtlCol="0">
            <a:spAutoFit/>
          </a:bodyPr>
          <a:lstStyle/>
          <a:p>
            <a:pPr marL="342900" indent="-342900" algn="just"/>
            <a:r>
              <a:rPr lang="es-EC" dirty="0" smtClean="0">
                <a:solidFill>
                  <a:schemeClr val="bg1"/>
                </a:solidFill>
              </a:rPr>
              <a:t>Accesibilidad de S: Régimen Deslizante:     </a:t>
            </a:r>
            <a:r>
              <a:rPr lang="es-EC" dirty="0" smtClean="0"/>
              <a:t> </a:t>
            </a:r>
            <a:endParaRPr lang="es-EC" dirty="0"/>
          </a:p>
        </p:txBody>
      </p:sp>
      <p:graphicFrame>
        <p:nvGraphicFramePr>
          <p:cNvPr id="52228" name="Object 4"/>
          <p:cNvGraphicFramePr>
            <a:graphicFrameLocks noChangeAspect="1"/>
          </p:cNvGraphicFramePr>
          <p:nvPr/>
        </p:nvGraphicFramePr>
        <p:xfrm>
          <a:off x="6156176" y="2370460"/>
          <a:ext cx="1952625" cy="698500"/>
        </p:xfrm>
        <a:graphic>
          <a:graphicData uri="http://schemas.openxmlformats.org/presentationml/2006/ole">
            <p:oleObj spid="_x0000_s52228" name="Documento" r:id="rId6" imgW="1908653" imgH="691577" progId="Word.Document.12">
              <p:embed/>
            </p:oleObj>
          </a:graphicData>
        </a:graphic>
      </p:graphicFrame>
      <p:graphicFrame>
        <p:nvGraphicFramePr>
          <p:cNvPr id="52229" name="Object 5"/>
          <p:cNvGraphicFramePr>
            <a:graphicFrameLocks noChangeAspect="1"/>
          </p:cNvGraphicFramePr>
          <p:nvPr/>
        </p:nvGraphicFramePr>
        <p:xfrm>
          <a:off x="5795963" y="2851150"/>
          <a:ext cx="2882900" cy="744538"/>
        </p:xfrm>
        <a:graphic>
          <a:graphicData uri="http://schemas.openxmlformats.org/presentationml/2006/ole">
            <p:oleObj spid="_x0000_s52229" name="Documento" r:id="rId7" imgW="2821220" imgH="740178" progId="Word.Document.12">
              <p:embed/>
            </p:oleObj>
          </a:graphicData>
        </a:graphic>
      </p:graphicFrame>
      <p:sp>
        <p:nvSpPr>
          <p:cNvPr id="12" name="11 CuadroTexto"/>
          <p:cNvSpPr txBox="1"/>
          <p:nvPr/>
        </p:nvSpPr>
        <p:spPr>
          <a:xfrm>
            <a:off x="107504" y="2780928"/>
            <a:ext cx="5256584" cy="369332"/>
          </a:xfrm>
          <a:prstGeom prst="rect">
            <a:avLst/>
          </a:prstGeom>
          <a:noFill/>
        </p:spPr>
        <p:txBody>
          <a:bodyPr wrap="square" rtlCol="0">
            <a:spAutoFit/>
          </a:bodyPr>
          <a:lstStyle/>
          <a:p>
            <a:pPr marL="342900" indent="-342900" algn="just">
              <a:buFont typeface="+mj-lt"/>
              <a:buAutoNum type="arabicPeriod" startAt="2"/>
            </a:pPr>
            <a:r>
              <a:rPr lang="es-EC" dirty="0" smtClean="0">
                <a:solidFill>
                  <a:schemeClr val="bg1"/>
                </a:solidFill>
              </a:rPr>
              <a:t>Condición de Transversalidad.     </a:t>
            </a:r>
            <a:r>
              <a:rPr lang="es-EC" dirty="0" smtClean="0"/>
              <a:t> </a:t>
            </a:r>
            <a:endParaRPr lang="es-EC" dirty="0"/>
          </a:p>
        </p:txBody>
      </p:sp>
      <p:sp>
        <p:nvSpPr>
          <p:cNvPr id="13" name="12 CuadroTexto"/>
          <p:cNvSpPr txBox="1"/>
          <p:nvPr/>
        </p:nvSpPr>
        <p:spPr>
          <a:xfrm>
            <a:off x="107504" y="3347700"/>
            <a:ext cx="3168352" cy="369332"/>
          </a:xfrm>
          <a:prstGeom prst="rect">
            <a:avLst/>
          </a:prstGeom>
          <a:noFill/>
        </p:spPr>
        <p:txBody>
          <a:bodyPr wrap="square" rtlCol="0">
            <a:spAutoFit/>
          </a:bodyPr>
          <a:lstStyle/>
          <a:p>
            <a:pPr marL="342900" indent="-342900" algn="just">
              <a:buFont typeface="+mj-lt"/>
              <a:buAutoNum type="arabicPeriod" startAt="3"/>
            </a:pPr>
            <a:r>
              <a:rPr lang="es-EC" dirty="0" smtClean="0">
                <a:solidFill>
                  <a:schemeClr val="bg1"/>
                </a:solidFill>
              </a:rPr>
              <a:t>Control Equivalente.     </a:t>
            </a:r>
            <a:r>
              <a:rPr lang="es-EC" dirty="0" smtClean="0"/>
              <a:t> </a:t>
            </a:r>
            <a:endParaRPr lang="es-EC" dirty="0"/>
          </a:p>
        </p:txBody>
      </p:sp>
      <p:graphicFrame>
        <p:nvGraphicFramePr>
          <p:cNvPr id="52230" name="Object 6"/>
          <p:cNvGraphicFramePr>
            <a:graphicFrameLocks noChangeAspect="1"/>
          </p:cNvGraphicFramePr>
          <p:nvPr/>
        </p:nvGraphicFramePr>
        <p:xfrm>
          <a:off x="2483768" y="3118098"/>
          <a:ext cx="2836863" cy="742950"/>
        </p:xfrm>
        <a:graphic>
          <a:graphicData uri="http://schemas.openxmlformats.org/presentationml/2006/ole">
            <p:oleObj spid="_x0000_s52230" name="Documento" r:id="rId8" imgW="2821220" imgH="743418" progId="Word.Document.12">
              <p:embed/>
            </p:oleObj>
          </a:graphicData>
        </a:graphic>
      </p:graphicFrame>
      <p:sp>
        <p:nvSpPr>
          <p:cNvPr id="15" name="14 CuadroTexto"/>
          <p:cNvSpPr txBox="1"/>
          <p:nvPr/>
        </p:nvSpPr>
        <p:spPr>
          <a:xfrm>
            <a:off x="107504" y="3828886"/>
            <a:ext cx="5184576" cy="369332"/>
          </a:xfrm>
          <a:prstGeom prst="rect">
            <a:avLst/>
          </a:prstGeom>
          <a:noFill/>
        </p:spPr>
        <p:txBody>
          <a:bodyPr wrap="square" rtlCol="0">
            <a:spAutoFit/>
          </a:bodyPr>
          <a:lstStyle/>
          <a:p>
            <a:pPr marL="342900" indent="-342900" algn="just">
              <a:buFont typeface="+mj-lt"/>
              <a:buAutoNum type="arabicPeriod" startAt="4"/>
            </a:pPr>
            <a:r>
              <a:rPr lang="es-EC" dirty="0" smtClean="0">
                <a:solidFill>
                  <a:schemeClr val="bg1"/>
                </a:solidFill>
              </a:rPr>
              <a:t>Región de deslizamiento      </a:t>
            </a:r>
            <a:r>
              <a:rPr lang="es-EC" dirty="0" smtClean="0"/>
              <a:t> </a:t>
            </a:r>
            <a:endParaRPr lang="es-EC" dirty="0"/>
          </a:p>
        </p:txBody>
      </p:sp>
      <p:graphicFrame>
        <p:nvGraphicFramePr>
          <p:cNvPr id="16" name="Object 6"/>
          <p:cNvGraphicFramePr>
            <a:graphicFrameLocks noChangeAspect="1"/>
          </p:cNvGraphicFramePr>
          <p:nvPr/>
        </p:nvGraphicFramePr>
        <p:xfrm>
          <a:off x="2915816" y="3717032"/>
          <a:ext cx="2789238" cy="728663"/>
        </p:xfrm>
        <a:graphic>
          <a:graphicData uri="http://schemas.openxmlformats.org/presentationml/2006/ole">
            <p:oleObj spid="_x0000_s52231" name="Documento" r:id="rId9" imgW="2821220" imgH="743418" progId="Word.Document.12">
              <p:embed/>
            </p:oleObj>
          </a:graphicData>
        </a:graphic>
      </p:graphicFrame>
      <p:sp>
        <p:nvSpPr>
          <p:cNvPr id="17" name="16 CuadroTexto"/>
          <p:cNvSpPr txBox="1"/>
          <p:nvPr/>
        </p:nvSpPr>
        <p:spPr>
          <a:xfrm>
            <a:off x="107504" y="4427820"/>
            <a:ext cx="5184576" cy="369332"/>
          </a:xfrm>
          <a:prstGeom prst="rect">
            <a:avLst/>
          </a:prstGeom>
          <a:noFill/>
        </p:spPr>
        <p:txBody>
          <a:bodyPr wrap="square" rtlCol="0">
            <a:spAutoFit/>
          </a:bodyPr>
          <a:lstStyle/>
          <a:p>
            <a:pPr marL="342900" indent="-342900" algn="just">
              <a:buFont typeface="+mj-lt"/>
              <a:buAutoNum type="arabicPeriod" startAt="5"/>
            </a:pPr>
            <a:r>
              <a:rPr lang="es-EC" dirty="0" smtClean="0">
                <a:solidFill>
                  <a:schemeClr val="bg1"/>
                </a:solidFill>
              </a:rPr>
              <a:t>Estabilidad: Método directo de </a:t>
            </a:r>
            <a:r>
              <a:rPr lang="es-EC" dirty="0" err="1" smtClean="0">
                <a:solidFill>
                  <a:schemeClr val="bg1"/>
                </a:solidFill>
              </a:rPr>
              <a:t>Lyapunov</a:t>
            </a:r>
            <a:r>
              <a:rPr lang="es-EC" dirty="0" smtClean="0">
                <a:solidFill>
                  <a:schemeClr val="bg1"/>
                </a:solidFill>
              </a:rPr>
              <a:t>      </a:t>
            </a:r>
            <a:r>
              <a:rPr lang="es-EC" dirty="0" smtClean="0"/>
              <a:t> </a:t>
            </a:r>
            <a:endParaRPr lang="es-EC" dirty="0"/>
          </a:p>
        </p:txBody>
      </p:sp>
      <p:graphicFrame>
        <p:nvGraphicFramePr>
          <p:cNvPr id="52232" name="Object 8"/>
          <p:cNvGraphicFramePr>
            <a:graphicFrameLocks noChangeAspect="1"/>
          </p:cNvGraphicFramePr>
          <p:nvPr/>
        </p:nvGraphicFramePr>
        <p:xfrm>
          <a:off x="5292081" y="4221088"/>
          <a:ext cx="3168352" cy="716476"/>
        </p:xfrm>
        <a:graphic>
          <a:graphicData uri="http://schemas.openxmlformats.org/presentationml/2006/ole">
            <p:oleObj spid="_x0000_s52232" name="Documento" r:id="rId10" imgW="3162128" imgH="742338" progId="Word.Document.12">
              <p:embed/>
            </p:oleObj>
          </a:graphicData>
        </a:graphic>
      </p:graphicFrame>
      <p:graphicFrame>
        <p:nvGraphicFramePr>
          <p:cNvPr id="52233" name="Object 9"/>
          <p:cNvGraphicFramePr>
            <a:graphicFrameLocks noChangeAspect="1"/>
          </p:cNvGraphicFramePr>
          <p:nvPr/>
        </p:nvGraphicFramePr>
        <p:xfrm>
          <a:off x="5083175" y="4943475"/>
          <a:ext cx="3890963" cy="698500"/>
        </p:xfrm>
        <a:graphic>
          <a:graphicData uri="http://schemas.openxmlformats.org/presentationml/2006/ole">
            <p:oleObj spid="_x0000_s52233" name="Documento" r:id="rId11" imgW="4196012" imgH="756738" progId="Word.Document.12">
              <p:embed/>
            </p:oleObj>
          </a:graphicData>
        </a:graphic>
      </p:graphicFrame>
      <p:sp>
        <p:nvSpPr>
          <p:cNvPr id="20" name="19 CuadroTexto"/>
          <p:cNvSpPr txBox="1"/>
          <p:nvPr/>
        </p:nvSpPr>
        <p:spPr>
          <a:xfrm>
            <a:off x="2915816" y="5068600"/>
            <a:ext cx="1979712" cy="369332"/>
          </a:xfrm>
          <a:prstGeom prst="rect">
            <a:avLst/>
          </a:prstGeom>
          <a:noFill/>
        </p:spPr>
        <p:txBody>
          <a:bodyPr wrap="square" rtlCol="0">
            <a:spAutoFit/>
          </a:bodyPr>
          <a:lstStyle/>
          <a:p>
            <a:pPr marL="342900" indent="-342900" algn="just"/>
            <a:r>
              <a:rPr lang="es-EC" dirty="0" smtClean="0">
                <a:solidFill>
                  <a:schemeClr val="bg1"/>
                </a:solidFill>
              </a:rPr>
              <a:t>Para  u=1, h&lt;0     </a:t>
            </a:r>
            <a:r>
              <a:rPr lang="es-EC" dirty="0" smtClean="0"/>
              <a:t> </a:t>
            </a:r>
            <a:endParaRPr lang="es-EC" dirty="0"/>
          </a:p>
        </p:txBody>
      </p:sp>
      <p:graphicFrame>
        <p:nvGraphicFramePr>
          <p:cNvPr id="21" name="Object 9"/>
          <p:cNvGraphicFramePr>
            <a:graphicFrameLocks noChangeAspect="1"/>
          </p:cNvGraphicFramePr>
          <p:nvPr/>
        </p:nvGraphicFramePr>
        <p:xfrm>
          <a:off x="4932040" y="5740548"/>
          <a:ext cx="4013200" cy="712788"/>
        </p:xfrm>
        <a:graphic>
          <a:graphicData uri="http://schemas.openxmlformats.org/presentationml/2006/ole">
            <p:oleObj spid="_x0000_s52234" name="Documento" r:id="rId12" imgW="4196012" imgH="750978" progId="Word.Document.12">
              <p:embed/>
            </p:oleObj>
          </a:graphicData>
        </a:graphic>
      </p:graphicFrame>
      <p:sp>
        <p:nvSpPr>
          <p:cNvPr id="22" name="21 CuadroTexto"/>
          <p:cNvSpPr txBox="1"/>
          <p:nvPr/>
        </p:nvSpPr>
        <p:spPr>
          <a:xfrm>
            <a:off x="2915816" y="5867980"/>
            <a:ext cx="1979712" cy="369332"/>
          </a:xfrm>
          <a:prstGeom prst="rect">
            <a:avLst/>
          </a:prstGeom>
          <a:noFill/>
        </p:spPr>
        <p:txBody>
          <a:bodyPr wrap="square" rtlCol="0">
            <a:spAutoFit/>
          </a:bodyPr>
          <a:lstStyle/>
          <a:p>
            <a:pPr marL="342900" indent="-342900" algn="just"/>
            <a:r>
              <a:rPr lang="es-EC" dirty="0" smtClean="0">
                <a:solidFill>
                  <a:schemeClr val="bg1"/>
                </a:solidFill>
              </a:rPr>
              <a:t>Para  u=0, h&gt;0     </a:t>
            </a:r>
            <a:r>
              <a:rPr lang="es-EC" dirty="0" smtClean="0"/>
              <a:t> </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2000"/>
                                  </p:stCondLst>
                                  <p:childTnLst>
                                    <p:set>
                                      <p:cBhvr>
                                        <p:cTn id="6" dur="1" fill="hold">
                                          <p:stCondLst>
                                            <p:cond delay="0"/>
                                          </p:stCondLst>
                                        </p:cTn>
                                        <p:tgtEl>
                                          <p:spTgt spid="52226"/>
                                        </p:tgtEl>
                                        <p:attrNameLst>
                                          <p:attrName>style.visibility</p:attrName>
                                        </p:attrNameLst>
                                      </p:cBhvr>
                                      <p:to>
                                        <p:strVal val="visible"/>
                                      </p:to>
                                    </p:set>
                                    <p:animEffect transition="in" filter="blinds(vertical)">
                                      <p:cBhvr>
                                        <p:cTn id="7" dur="500"/>
                                        <p:tgtEl>
                                          <p:spTgt spid="52226"/>
                                        </p:tgtEl>
                                      </p:cBhvr>
                                    </p:animEffect>
                                  </p:childTnLst>
                                </p:cTn>
                              </p:par>
                            </p:childTnLst>
                          </p:cTn>
                        </p:par>
                        <p:par>
                          <p:cTn id="8" fill="hold">
                            <p:stCondLst>
                              <p:cond delay="2500"/>
                            </p:stCondLst>
                            <p:childTnLst>
                              <p:par>
                                <p:cTn id="9" presetID="3" presetClass="entr" presetSubtype="5" fill="hold" nodeType="afterEffect">
                                  <p:stCondLst>
                                    <p:cond delay="2000"/>
                                  </p:stCondLst>
                                  <p:childTnLst>
                                    <p:set>
                                      <p:cBhvr>
                                        <p:cTn id="10" dur="1" fill="hold">
                                          <p:stCondLst>
                                            <p:cond delay="0"/>
                                          </p:stCondLst>
                                        </p:cTn>
                                        <p:tgtEl>
                                          <p:spTgt spid="52227"/>
                                        </p:tgtEl>
                                        <p:attrNameLst>
                                          <p:attrName>style.visibility</p:attrName>
                                        </p:attrNameLst>
                                      </p:cBhvr>
                                      <p:to>
                                        <p:strVal val="visible"/>
                                      </p:to>
                                    </p:set>
                                    <p:animEffect transition="in" filter="blinds(vertical)">
                                      <p:cBhvr>
                                        <p:cTn id="11" dur="500"/>
                                        <p:tgtEl>
                                          <p:spTgt spid="52227"/>
                                        </p:tgtEl>
                                      </p:cBhvr>
                                    </p:animEffect>
                                  </p:childTnLst>
                                </p:cTn>
                              </p:par>
                            </p:childTnLst>
                          </p:cTn>
                        </p:par>
                        <p:par>
                          <p:cTn id="12" fill="hold">
                            <p:stCondLst>
                              <p:cond delay="5000"/>
                            </p:stCondLst>
                            <p:childTnLst>
                              <p:par>
                                <p:cTn id="13" presetID="3" presetClass="entr" presetSubtype="5" fill="hold" nodeType="afterEffect">
                                  <p:stCondLst>
                                    <p:cond delay="2000"/>
                                  </p:stCondLst>
                                  <p:childTnLst>
                                    <p:set>
                                      <p:cBhvr>
                                        <p:cTn id="14" dur="1" fill="hold">
                                          <p:stCondLst>
                                            <p:cond delay="0"/>
                                          </p:stCondLst>
                                        </p:cTn>
                                        <p:tgtEl>
                                          <p:spTgt spid="52228"/>
                                        </p:tgtEl>
                                        <p:attrNameLst>
                                          <p:attrName>style.visibility</p:attrName>
                                        </p:attrNameLst>
                                      </p:cBhvr>
                                      <p:to>
                                        <p:strVal val="visible"/>
                                      </p:to>
                                    </p:set>
                                    <p:animEffect transition="in" filter="blinds(vertical)">
                                      <p:cBhvr>
                                        <p:cTn id="15" dur="500"/>
                                        <p:tgtEl>
                                          <p:spTgt spid="52228"/>
                                        </p:tgtEl>
                                      </p:cBhvr>
                                    </p:animEffect>
                                  </p:childTnLst>
                                </p:cTn>
                              </p:par>
                            </p:childTnLst>
                          </p:cTn>
                        </p:par>
                        <p:par>
                          <p:cTn id="16" fill="hold">
                            <p:stCondLst>
                              <p:cond delay="7500"/>
                            </p:stCondLst>
                            <p:childTnLst>
                              <p:par>
                                <p:cTn id="17" presetID="3" presetClass="entr" presetSubtype="5" fill="hold" nodeType="afterEffect">
                                  <p:stCondLst>
                                    <p:cond delay="2000"/>
                                  </p:stCondLst>
                                  <p:childTnLst>
                                    <p:set>
                                      <p:cBhvr>
                                        <p:cTn id="18" dur="1" fill="hold">
                                          <p:stCondLst>
                                            <p:cond delay="0"/>
                                          </p:stCondLst>
                                        </p:cTn>
                                        <p:tgtEl>
                                          <p:spTgt spid="52229"/>
                                        </p:tgtEl>
                                        <p:attrNameLst>
                                          <p:attrName>style.visibility</p:attrName>
                                        </p:attrNameLst>
                                      </p:cBhvr>
                                      <p:to>
                                        <p:strVal val="visible"/>
                                      </p:to>
                                    </p:set>
                                    <p:animEffect transition="in" filter="blinds(vertical)">
                                      <p:cBhvr>
                                        <p:cTn id="19" dur="500"/>
                                        <p:tgtEl>
                                          <p:spTgt spid="52229"/>
                                        </p:tgtEl>
                                      </p:cBhvr>
                                    </p:animEffect>
                                  </p:childTnLst>
                                </p:cTn>
                              </p:par>
                            </p:childTnLst>
                          </p:cTn>
                        </p:par>
                        <p:par>
                          <p:cTn id="20" fill="hold">
                            <p:stCondLst>
                              <p:cond delay="10000"/>
                            </p:stCondLst>
                            <p:childTnLst>
                              <p:par>
                                <p:cTn id="21" presetID="3" presetClass="entr" presetSubtype="5" fill="hold" nodeType="afterEffect">
                                  <p:stCondLst>
                                    <p:cond delay="2000"/>
                                  </p:stCondLst>
                                  <p:childTnLst>
                                    <p:set>
                                      <p:cBhvr>
                                        <p:cTn id="22" dur="1" fill="hold">
                                          <p:stCondLst>
                                            <p:cond delay="0"/>
                                          </p:stCondLst>
                                        </p:cTn>
                                        <p:tgtEl>
                                          <p:spTgt spid="52230"/>
                                        </p:tgtEl>
                                        <p:attrNameLst>
                                          <p:attrName>style.visibility</p:attrName>
                                        </p:attrNameLst>
                                      </p:cBhvr>
                                      <p:to>
                                        <p:strVal val="visible"/>
                                      </p:to>
                                    </p:set>
                                    <p:animEffect transition="in" filter="blinds(vertical)">
                                      <p:cBhvr>
                                        <p:cTn id="23" dur="500"/>
                                        <p:tgtEl>
                                          <p:spTgt spid="52230"/>
                                        </p:tgtEl>
                                      </p:cBhvr>
                                    </p:animEffect>
                                  </p:childTnLst>
                                </p:cTn>
                              </p:par>
                            </p:childTnLst>
                          </p:cTn>
                        </p:par>
                        <p:par>
                          <p:cTn id="24" fill="hold">
                            <p:stCondLst>
                              <p:cond delay="12500"/>
                            </p:stCondLst>
                            <p:childTnLst>
                              <p:par>
                                <p:cTn id="25" presetID="3" presetClass="entr" presetSubtype="5" fill="hold" nodeType="afterEffect">
                                  <p:stCondLst>
                                    <p:cond delay="2000"/>
                                  </p:stCondLst>
                                  <p:childTnLst>
                                    <p:set>
                                      <p:cBhvr>
                                        <p:cTn id="26" dur="1" fill="hold">
                                          <p:stCondLst>
                                            <p:cond delay="0"/>
                                          </p:stCondLst>
                                        </p:cTn>
                                        <p:tgtEl>
                                          <p:spTgt spid="16"/>
                                        </p:tgtEl>
                                        <p:attrNameLst>
                                          <p:attrName>style.visibility</p:attrName>
                                        </p:attrNameLst>
                                      </p:cBhvr>
                                      <p:to>
                                        <p:strVal val="visible"/>
                                      </p:to>
                                    </p:set>
                                    <p:animEffect transition="in" filter="blinds(vertical)">
                                      <p:cBhvr>
                                        <p:cTn id="27" dur="500"/>
                                        <p:tgtEl>
                                          <p:spTgt spid="16"/>
                                        </p:tgtEl>
                                      </p:cBhvr>
                                    </p:animEffect>
                                  </p:childTnLst>
                                </p:cTn>
                              </p:par>
                            </p:childTnLst>
                          </p:cTn>
                        </p:par>
                        <p:par>
                          <p:cTn id="28" fill="hold">
                            <p:stCondLst>
                              <p:cond delay="15000"/>
                            </p:stCondLst>
                            <p:childTnLst>
                              <p:par>
                                <p:cTn id="29" presetID="3" presetClass="entr" presetSubtype="5" fill="hold" nodeType="afterEffect">
                                  <p:stCondLst>
                                    <p:cond delay="2000"/>
                                  </p:stCondLst>
                                  <p:childTnLst>
                                    <p:set>
                                      <p:cBhvr>
                                        <p:cTn id="30" dur="1" fill="hold">
                                          <p:stCondLst>
                                            <p:cond delay="0"/>
                                          </p:stCondLst>
                                        </p:cTn>
                                        <p:tgtEl>
                                          <p:spTgt spid="52232"/>
                                        </p:tgtEl>
                                        <p:attrNameLst>
                                          <p:attrName>style.visibility</p:attrName>
                                        </p:attrNameLst>
                                      </p:cBhvr>
                                      <p:to>
                                        <p:strVal val="visible"/>
                                      </p:to>
                                    </p:set>
                                    <p:animEffect transition="in" filter="blinds(vertical)">
                                      <p:cBhvr>
                                        <p:cTn id="31" dur="500"/>
                                        <p:tgtEl>
                                          <p:spTgt spid="52232"/>
                                        </p:tgtEl>
                                      </p:cBhvr>
                                    </p:animEffect>
                                  </p:childTnLst>
                                </p:cTn>
                              </p:par>
                            </p:childTnLst>
                          </p:cTn>
                        </p:par>
                        <p:par>
                          <p:cTn id="32" fill="hold">
                            <p:stCondLst>
                              <p:cond delay="17500"/>
                            </p:stCondLst>
                            <p:childTnLst>
                              <p:par>
                                <p:cTn id="33" presetID="3" presetClass="entr" presetSubtype="5" fill="hold" nodeType="afterEffect">
                                  <p:stCondLst>
                                    <p:cond delay="2000"/>
                                  </p:stCondLst>
                                  <p:childTnLst>
                                    <p:set>
                                      <p:cBhvr>
                                        <p:cTn id="34" dur="1" fill="hold">
                                          <p:stCondLst>
                                            <p:cond delay="0"/>
                                          </p:stCondLst>
                                        </p:cTn>
                                        <p:tgtEl>
                                          <p:spTgt spid="52233"/>
                                        </p:tgtEl>
                                        <p:attrNameLst>
                                          <p:attrName>style.visibility</p:attrName>
                                        </p:attrNameLst>
                                      </p:cBhvr>
                                      <p:to>
                                        <p:strVal val="visible"/>
                                      </p:to>
                                    </p:set>
                                    <p:animEffect transition="in" filter="blinds(vertical)">
                                      <p:cBhvr>
                                        <p:cTn id="35" dur="500"/>
                                        <p:tgtEl>
                                          <p:spTgt spid="52233"/>
                                        </p:tgtEl>
                                      </p:cBhvr>
                                    </p:animEffect>
                                  </p:childTnLst>
                                </p:cTn>
                              </p:par>
                            </p:childTnLst>
                          </p:cTn>
                        </p:par>
                        <p:par>
                          <p:cTn id="36" fill="hold">
                            <p:stCondLst>
                              <p:cond delay="20000"/>
                            </p:stCondLst>
                            <p:childTnLst>
                              <p:par>
                                <p:cTn id="37" presetID="3" presetClass="entr" presetSubtype="5" fill="hold" nodeType="afterEffect">
                                  <p:stCondLst>
                                    <p:cond delay="2000"/>
                                  </p:stCondLst>
                                  <p:childTnLst>
                                    <p:set>
                                      <p:cBhvr>
                                        <p:cTn id="38" dur="1" fill="hold">
                                          <p:stCondLst>
                                            <p:cond delay="0"/>
                                          </p:stCondLst>
                                        </p:cTn>
                                        <p:tgtEl>
                                          <p:spTgt spid="21"/>
                                        </p:tgtEl>
                                        <p:attrNameLst>
                                          <p:attrName>style.visibility</p:attrName>
                                        </p:attrNameLst>
                                      </p:cBhvr>
                                      <p:to>
                                        <p:strVal val="visible"/>
                                      </p:to>
                                    </p:set>
                                    <p:animEffect transition="in" filter="blinds(vertical)">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Rectángulo redondeado"/>
          <p:cNvSpPr/>
          <p:nvPr/>
        </p:nvSpPr>
        <p:spPr>
          <a:xfrm>
            <a:off x="179512" y="72008"/>
            <a:ext cx="8784976" cy="692696"/>
          </a:xfrm>
          <a:prstGeom prst="roundRect">
            <a:avLst>
              <a:gd name="adj" fmla="val 30883"/>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s-EC" sz="3600" dirty="0" smtClean="0"/>
              <a:t>CONTROL POR MODO DESLIZANTE</a:t>
            </a:r>
            <a:endParaRPr lang="es-EC" sz="3600" dirty="0"/>
          </a:p>
        </p:txBody>
      </p:sp>
      <p:sp>
        <p:nvSpPr>
          <p:cNvPr id="3" name="2 CuadroTexto"/>
          <p:cNvSpPr txBox="1"/>
          <p:nvPr/>
        </p:nvSpPr>
        <p:spPr>
          <a:xfrm>
            <a:off x="107504" y="980728"/>
            <a:ext cx="6840760" cy="461665"/>
          </a:xfrm>
          <a:prstGeom prst="rect">
            <a:avLst/>
          </a:prstGeom>
          <a:noFill/>
        </p:spPr>
        <p:txBody>
          <a:bodyPr wrap="square" rtlCol="0">
            <a:spAutoFit/>
          </a:bodyPr>
          <a:lstStyle/>
          <a:p>
            <a:r>
              <a:rPr lang="es-EC" sz="2400" dirty="0" smtClean="0">
                <a:solidFill>
                  <a:schemeClr val="bg1"/>
                </a:solidFill>
              </a:rPr>
              <a:t>IMPLEMENTACIÓN </a:t>
            </a:r>
            <a:r>
              <a:rPr lang="es-EC" sz="2400" dirty="0" smtClean="0">
                <a:solidFill>
                  <a:schemeClr val="bg1"/>
                </a:solidFill>
              </a:rPr>
              <a:t>:  </a:t>
            </a:r>
            <a:r>
              <a:rPr lang="es-EC" sz="2000" dirty="0" smtClean="0">
                <a:solidFill>
                  <a:schemeClr val="bg1"/>
                </a:solidFill>
              </a:rPr>
              <a:t>Circuito de Control</a:t>
            </a:r>
            <a:endParaRPr lang="es-EC" sz="2400" dirty="0">
              <a:solidFill>
                <a:schemeClr val="bg1"/>
              </a:solidFill>
            </a:endParaRPr>
          </a:p>
        </p:txBody>
      </p:sp>
      <p:pic>
        <p:nvPicPr>
          <p:cNvPr id="51202" name="Picture 2" descr="H:\Tesis_PS_V2\CAPÍTULOS DEL PROYECTO\Figuras\56Circuito Control.png"/>
          <p:cNvPicPr>
            <a:picLocks noChangeAspect="1" noChangeArrowheads="1"/>
          </p:cNvPicPr>
          <p:nvPr/>
        </p:nvPicPr>
        <p:blipFill>
          <a:blip r:embed="rId3" cstate="print"/>
          <a:srcRect/>
          <a:stretch>
            <a:fillRect/>
          </a:stretch>
        </p:blipFill>
        <p:spPr bwMode="auto">
          <a:xfrm>
            <a:off x="2843808" y="1484784"/>
            <a:ext cx="6212806" cy="4896544"/>
          </a:xfrm>
          <a:prstGeom prst="rect">
            <a:avLst/>
          </a:prstGeom>
          <a:noFill/>
        </p:spPr>
      </p:pic>
      <p:sp>
        <p:nvSpPr>
          <p:cNvPr id="7" name="6 Rectángulo"/>
          <p:cNvSpPr/>
          <p:nvPr/>
        </p:nvSpPr>
        <p:spPr>
          <a:xfrm>
            <a:off x="107504" y="1455742"/>
            <a:ext cx="2880320" cy="4493538"/>
          </a:xfrm>
          <a:prstGeom prst="rect">
            <a:avLst/>
          </a:prstGeom>
        </p:spPr>
        <p:txBody>
          <a:bodyPr wrap="square">
            <a:spAutoFit/>
          </a:bodyPr>
          <a:lstStyle/>
          <a:p>
            <a:r>
              <a:rPr lang="es-EC" sz="1100" dirty="0" err="1" smtClean="0">
                <a:solidFill>
                  <a:schemeClr val="bg1"/>
                </a:solidFill>
              </a:rPr>
              <a:t>while</a:t>
            </a:r>
            <a:r>
              <a:rPr lang="es-EC" sz="1100" dirty="0" smtClean="0">
                <a:solidFill>
                  <a:schemeClr val="bg1"/>
                </a:solidFill>
              </a:rPr>
              <a:t> (TRUE)</a:t>
            </a:r>
          </a:p>
          <a:p>
            <a:r>
              <a:rPr lang="es-EC" sz="1100" dirty="0" smtClean="0">
                <a:solidFill>
                  <a:schemeClr val="bg1"/>
                </a:solidFill>
              </a:rPr>
              <a:t>   {</a:t>
            </a:r>
          </a:p>
          <a:p>
            <a:r>
              <a:rPr lang="es-EC" sz="1100" dirty="0" smtClean="0">
                <a:solidFill>
                  <a:schemeClr val="bg1"/>
                </a:solidFill>
              </a:rPr>
              <a:t>      </a:t>
            </a:r>
            <a:r>
              <a:rPr lang="es-EC" sz="1100" dirty="0" err="1" smtClean="0">
                <a:solidFill>
                  <a:schemeClr val="bg1"/>
                </a:solidFill>
              </a:rPr>
              <a:t>if</a:t>
            </a:r>
            <a:r>
              <a:rPr lang="es-EC" sz="1100" dirty="0" smtClean="0">
                <a:solidFill>
                  <a:schemeClr val="bg1"/>
                </a:solidFill>
              </a:rPr>
              <a:t>(</a:t>
            </a:r>
            <a:r>
              <a:rPr lang="es-EC" sz="1100" dirty="0" err="1" smtClean="0">
                <a:solidFill>
                  <a:schemeClr val="bg1"/>
                </a:solidFill>
              </a:rPr>
              <a:t>isL-iD</a:t>
            </a:r>
            <a:r>
              <a:rPr lang="es-EC" sz="1100" dirty="0" smtClean="0">
                <a:solidFill>
                  <a:schemeClr val="bg1"/>
                </a:solidFill>
              </a:rPr>
              <a:t>&lt;130</a:t>
            </a:r>
            <a:r>
              <a:rPr lang="es-EC" sz="1100" dirty="0" smtClean="0">
                <a:solidFill>
                  <a:schemeClr val="bg1"/>
                </a:solidFill>
              </a:rPr>
              <a:t>)  //</a:t>
            </a:r>
            <a:r>
              <a:rPr lang="es-EC" sz="1100" dirty="0" err="1" smtClean="0">
                <a:solidFill>
                  <a:schemeClr val="bg1"/>
                </a:solidFill>
              </a:rPr>
              <a:t>Condicion</a:t>
            </a:r>
            <a:r>
              <a:rPr lang="es-EC" sz="1100" dirty="0" smtClean="0">
                <a:solidFill>
                  <a:schemeClr val="bg1"/>
                </a:solidFill>
              </a:rPr>
              <a:t> </a:t>
            </a:r>
            <a:r>
              <a:rPr lang="es-EC" sz="1100" dirty="0" smtClean="0">
                <a:solidFill>
                  <a:schemeClr val="bg1"/>
                </a:solidFill>
              </a:rPr>
              <a:t>1</a:t>
            </a:r>
            <a:endParaRPr lang="es-EC" sz="1100" dirty="0" smtClean="0">
              <a:solidFill>
                <a:schemeClr val="bg1"/>
              </a:solidFill>
            </a:endParaRPr>
          </a:p>
          <a:p>
            <a:r>
              <a:rPr lang="es-EC" sz="1100" dirty="0" smtClean="0">
                <a:solidFill>
                  <a:schemeClr val="bg1"/>
                </a:solidFill>
              </a:rPr>
              <a:t>      {</a:t>
            </a:r>
          </a:p>
          <a:p>
            <a:r>
              <a:rPr lang="es-EC" sz="1100" dirty="0" smtClean="0">
                <a:solidFill>
                  <a:schemeClr val="bg1"/>
                </a:solidFill>
              </a:rPr>
              <a:t>         </a:t>
            </a:r>
            <a:r>
              <a:rPr lang="es-EC" sz="1100" dirty="0" err="1" smtClean="0">
                <a:solidFill>
                  <a:schemeClr val="bg1"/>
                </a:solidFill>
              </a:rPr>
              <a:t>output_bit</a:t>
            </a:r>
            <a:r>
              <a:rPr lang="es-EC" sz="1100" dirty="0" smtClean="0">
                <a:solidFill>
                  <a:schemeClr val="bg1"/>
                </a:solidFill>
              </a:rPr>
              <a:t>(PIN_C0,0);</a:t>
            </a:r>
          </a:p>
          <a:p>
            <a:r>
              <a:rPr lang="es-EC" sz="1100" dirty="0" smtClean="0">
                <a:solidFill>
                  <a:schemeClr val="bg1"/>
                </a:solidFill>
              </a:rPr>
              <a:t>         </a:t>
            </a:r>
            <a:r>
              <a:rPr lang="es-EC" sz="1100" dirty="0" err="1" smtClean="0">
                <a:solidFill>
                  <a:schemeClr val="bg1"/>
                </a:solidFill>
              </a:rPr>
              <a:t>cont</a:t>
            </a:r>
            <a:r>
              <a:rPr lang="es-EC" sz="1100" dirty="0" smtClean="0">
                <a:solidFill>
                  <a:schemeClr val="bg1"/>
                </a:solidFill>
              </a:rPr>
              <a:t>=cont+1;</a:t>
            </a:r>
          </a:p>
          <a:p>
            <a:r>
              <a:rPr lang="es-EC" sz="1100" dirty="0" smtClean="0">
                <a:solidFill>
                  <a:schemeClr val="bg1"/>
                </a:solidFill>
              </a:rPr>
              <a:t> </a:t>
            </a:r>
            <a:r>
              <a:rPr lang="es-EC" sz="1100" dirty="0" smtClean="0">
                <a:solidFill>
                  <a:schemeClr val="bg1"/>
                </a:solidFill>
              </a:rPr>
              <a:t>        </a:t>
            </a:r>
            <a:r>
              <a:rPr lang="es-EC" sz="1100" dirty="0" smtClean="0">
                <a:solidFill>
                  <a:srgbClr val="FFFF00"/>
                </a:solidFill>
              </a:rPr>
              <a:t>//</a:t>
            </a:r>
            <a:r>
              <a:rPr lang="es-EC" sz="1100" dirty="0" err="1" smtClean="0">
                <a:solidFill>
                  <a:srgbClr val="FFFF00"/>
                </a:solidFill>
              </a:rPr>
              <a:t>Limitacion</a:t>
            </a:r>
            <a:r>
              <a:rPr lang="es-EC" sz="1100" dirty="0" smtClean="0">
                <a:solidFill>
                  <a:srgbClr val="FFFF00"/>
                </a:solidFill>
              </a:rPr>
              <a:t> en frecuencia</a:t>
            </a:r>
            <a:endParaRPr lang="es-EC" sz="1100" dirty="0" smtClean="0">
              <a:solidFill>
                <a:srgbClr val="FFFF00"/>
              </a:solidFill>
            </a:endParaRPr>
          </a:p>
          <a:p>
            <a:r>
              <a:rPr lang="es-EC" sz="1100" dirty="0" smtClean="0">
                <a:solidFill>
                  <a:srgbClr val="FFFF00"/>
                </a:solidFill>
              </a:rPr>
              <a:t>         </a:t>
            </a:r>
            <a:r>
              <a:rPr lang="es-EC" sz="1100" dirty="0" err="1" smtClean="0">
                <a:solidFill>
                  <a:srgbClr val="FFFF00"/>
                </a:solidFill>
              </a:rPr>
              <a:t>if</a:t>
            </a:r>
            <a:r>
              <a:rPr lang="es-EC" sz="1100" dirty="0" smtClean="0">
                <a:solidFill>
                  <a:srgbClr val="FFFF00"/>
                </a:solidFill>
              </a:rPr>
              <a:t>(</a:t>
            </a:r>
            <a:r>
              <a:rPr lang="es-EC" sz="1100" dirty="0" err="1" smtClean="0">
                <a:solidFill>
                  <a:srgbClr val="FFFF00"/>
                </a:solidFill>
              </a:rPr>
              <a:t>cont</a:t>
            </a:r>
            <a:r>
              <a:rPr lang="es-EC" sz="1100" dirty="0" smtClean="0">
                <a:solidFill>
                  <a:srgbClr val="FFFF00"/>
                </a:solidFill>
              </a:rPr>
              <a:t>&gt;=20</a:t>
            </a:r>
            <a:r>
              <a:rPr lang="es-EC" sz="1100" dirty="0" smtClean="0">
                <a:solidFill>
                  <a:srgbClr val="FFFF00"/>
                </a:solidFill>
              </a:rPr>
              <a:t>)</a:t>
            </a:r>
            <a:endParaRPr lang="es-EC" sz="1100" dirty="0" smtClean="0">
              <a:solidFill>
                <a:srgbClr val="FFFF00"/>
              </a:solidFill>
            </a:endParaRPr>
          </a:p>
          <a:p>
            <a:r>
              <a:rPr lang="es-EC" sz="1100" dirty="0" smtClean="0">
                <a:solidFill>
                  <a:srgbClr val="FFFF00"/>
                </a:solidFill>
              </a:rPr>
              <a:t>         {</a:t>
            </a:r>
          </a:p>
          <a:p>
            <a:r>
              <a:rPr lang="es-EC" sz="1100" dirty="0" smtClean="0">
                <a:solidFill>
                  <a:srgbClr val="FFFF00"/>
                </a:solidFill>
              </a:rPr>
              <a:t>            </a:t>
            </a:r>
            <a:r>
              <a:rPr lang="es-EC" sz="1100" dirty="0" err="1" smtClean="0">
                <a:solidFill>
                  <a:srgbClr val="FFFF00"/>
                </a:solidFill>
              </a:rPr>
              <a:t>output_bit</a:t>
            </a:r>
            <a:r>
              <a:rPr lang="es-EC" sz="1100" dirty="0" smtClean="0">
                <a:solidFill>
                  <a:srgbClr val="FFFF00"/>
                </a:solidFill>
              </a:rPr>
              <a:t>(PIN_C0,1);</a:t>
            </a:r>
          </a:p>
          <a:p>
            <a:r>
              <a:rPr lang="es-EC" sz="1100" dirty="0" smtClean="0">
                <a:solidFill>
                  <a:srgbClr val="FFFF00"/>
                </a:solidFill>
              </a:rPr>
              <a:t>            </a:t>
            </a:r>
            <a:r>
              <a:rPr lang="es-EC" sz="1100" dirty="0" err="1" smtClean="0">
                <a:solidFill>
                  <a:srgbClr val="FFFF00"/>
                </a:solidFill>
              </a:rPr>
              <a:t>cont</a:t>
            </a:r>
            <a:r>
              <a:rPr lang="es-EC" sz="1100" dirty="0" smtClean="0">
                <a:solidFill>
                  <a:srgbClr val="FFFF00"/>
                </a:solidFill>
              </a:rPr>
              <a:t>=0;</a:t>
            </a:r>
          </a:p>
          <a:p>
            <a:r>
              <a:rPr lang="es-EC" sz="1100" dirty="0" smtClean="0">
                <a:solidFill>
                  <a:srgbClr val="FFFF00"/>
                </a:solidFill>
              </a:rPr>
              <a:t>            </a:t>
            </a:r>
            <a:r>
              <a:rPr lang="es-EC" sz="1100" dirty="0" err="1" smtClean="0">
                <a:solidFill>
                  <a:srgbClr val="FFFF00"/>
                </a:solidFill>
              </a:rPr>
              <a:t>delay_us</a:t>
            </a:r>
            <a:r>
              <a:rPr lang="es-EC" sz="1100" dirty="0" smtClean="0">
                <a:solidFill>
                  <a:srgbClr val="FFFF00"/>
                </a:solidFill>
              </a:rPr>
              <a:t>(500);</a:t>
            </a:r>
          </a:p>
          <a:p>
            <a:r>
              <a:rPr lang="es-EC" sz="1100" dirty="0" smtClean="0">
                <a:solidFill>
                  <a:srgbClr val="FFFF00"/>
                </a:solidFill>
              </a:rPr>
              <a:t>         }</a:t>
            </a:r>
          </a:p>
          <a:p>
            <a:r>
              <a:rPr lang="es-EC" sz="1100" dirty="0" smtClean="0">
                <a:solidFill>
                  <a:schemeClr val="bg1"/>
                </a:solidFill>
              </a:rPr>
              <a:t>         </a:t>
            </a:r>
            <a:r>
              <a:rPr lang="es-EC" sz="1100" dirty="0" err="1" smtClean="0">
                <a:solidFill>
                  <a:schemeClr val="bg1"/>
                </a:solidFill>
              </a:rPr>
              <a:t>delay_us</a:t>
            </a:r>
            <a:r>
              <a:rPr lang="es-EC" sz="1100" dirty="0" smtClean="0">
                <a:solidFill>
                  <a:schemeClr val="bg1"/>
                </a:solidFill>
              </a:rPr>
              <a:t>(12);</a:t>
            </a:r>
          </a:p>
          <a:p>
            <a:r>
              <a:rPr lang="es-EC" sz="1100" dirty="0" smtClean="0">
                <a:solidFill>
                  <a:schemeClr val="bg1"/>
                </a:solidFill>
              </a:rPr>
              <a:t>      }            </a:t>
            </a:r>
          </a:p>
          <a:p>
            <a:r>
              <a:rPr lang="es-EC" sz="1100" dirty="0" smtClean="0">
                <a:solidFill>
                  <a:schemeClr val="bg1"/>
                </a:solidFill>
              </a:rPr>
              <a:t>      </a:t>
            </a:r>
            <a:endParaRPr lang="es-EC" sz="1100" dirty="0" smtClean="0">
              <a:solidFill>
                <a:schemeClr val="bg1"/>
              </a:solidFill>
            </a:endParaRPr>
          </a:p>
          <a:p>
            <a:r>
              <a:rPr lang="es-EC" sz="1100" dirty="0" smtClean="0">
                <a:solidFill>
                  <a:schemeClr val="bg1"/>
                </a:solidFill>
              </a:rPr>
              <a:t> </a:t>
            </a:r>
            <a:r>
              <a:rPr lang="es-EC" sz="1100" dirty="0" smtClean="0">
                <a:solidFill>
                  <a:schemeClr val="bg1"/>
                </a:solidFill>
              </a:rPr>
              <a:t>     </a:t>
            </a:r>
            <a:r>
              <a:rPr lang="es-EC" sz="1100" dirty="0" err="1" smtClean="0">
                <a:solidFill>
                  <a:srgbClr val="00B050"/>
                </a:solidFill>
              </a:rPr>
              <a:t>read_adc</a:t>
            </a:r>
            <a:r>
              <a:rPr lang="es-EC" sz="1100" dirty="0" smtClean="0">
                <a:solidFill>
                  <a:srgbClr val="00B050"/>
                </a:solidFill>
              </a:rPr>
              <a:t>(ADC_START_ONLY</a:t>
            </a:r>
            <a:r>
              <a:rPr lang="es-EC" sz="1100" dirty="0" smtClean="0">
                <a:solidFill>
                  <a:srgbClr val="00B050"/>
                </a:solidFill>
              </a:rPr>
              <a:t>);</a:t>
            </a:r>
          </a:p>
          <a:p>
            <a:r>
              <a:rPr lang="es-EC" sz="1100" dirty="0" smtClean="0">
                <a:solidFill>
                  <a:schemeClr val="bg1"/>
                </a:solidFill>
              </a:rPr>
              <a:t>      </a:t>
            </a:r>
            <a:endParaRPr lang="es-EC" sz="1100" dirty="0" smtClean="0">
              <a:solidFill>
                <a:schemeClr val="bg1"/>
              </a:solidFill>
            </a:endParaRPr>
          </a:p>
          <a:p>
            <a:r>
              <a:rPr lang="es-EC" sz="1100" dirty="0" smtClean="0">
                <a:solidFill>
                  <a:schemeClr val="bg1"/>
                </a:solidFill>
              </a:rPr>
              <a:t> </a:t>
            </a:r>
            <a:r>
              <a:rPr lang="es-EC" sz="1100" dirty="0" smtClean="0">
                <a:solidFill>
                  <a:schemeClr val="bg1"/>
                </a:solidFill>
              </a:rPr>
              <a:t>     </a:t>
            </a:r>
            <a:r>
              <a:rPr lang="es-EC" sz="1100" dirty="0" err="1" smtClean="0">
                <a:solidFill>
                  <a:schemeClr val="accent3">
                    <a:lumMod val="75000"/>
                  </a:schemeClr>
                </a:solidFill>
              </a:rPr>
              <a:t>if</a:t>
            </a:r>
            <a:r>
              <a:rPr lang="es-EC" sz="1100" dirty="0" smtClean="0">
                <a:solidFill>
                  <a:schemeClr val="accent3">
                    <a:lumMod val="75000"/>
                  </a:schemeClr>
                </a:solidFill>
              </a:rPr>
              <a:t>(</a:t>
            </a:r>
            <a:r>
              <a:rPr lang="es-EC" sz="1100" dirty="0" err="1" smtClean="0">
                <a:solidFill>
                  <a:schemeClr val="accent3">
                    <a:lumMod val="75000"/>
                  </a:schemeClr>
                </a:solidFill>
              </a:rPr>
              <a:t>isL-iD</a:t>
            </a:r>
            <a:r>
              <a:rPr lang="es-EC" sz="1100" dirty="0" smtClean="0">
                <a:solidFill>
                  <a:schemeClr val="accent3">
                    <a:lumMod val="75000"/>
                  </a:schemeClr>
                </a:solidFill>
              </a:rPr>
              <a:t>&gt;=130) </a:t>
            </a:r>
            <a:r>
              <a:rPr lang="es-EC" sz="1100" dirty="0" smtClean="0">
                <a:solidFill>
                  <a:schemeClr val="accent3">
                    <a:lumMod val="75000"/>
                  </a:schemeClr>
                </a:solidFill>
              </a:rPr>
              <a:t>//</a:t>
            </a:r>
            <a:r>
              <a:rPr lang="es-EC" sz="1100" dirty="0" err="1" smtClean="0">
                <a:solidFill>
                  <a:schemeClr val="accent3">
                    <a:lumMod val="75000"/>
                  </a:schemeClr>
                </a:solidFill>
              </a:rPr>
              <a:t>Condicion</a:t>
            </a:r>
            <a:r>
              <a:rPr lang="es-EC" sz="1100" dirty="0" smtClean="0">
                <a:solidFill>
                  <a:schemeClr val="accent3">
                    <a:lumMod val="75000"/>
                  </a:schemeClr>
                </a:solidFill>
              </a:rPr>
              <a:t> 2</a:t>
            </a:r>
          </a:p>
          <a:p>
            <a:r>
              <a:rPr lang="es-EC" sz="1100" dirty="0" smtClean="0">
                <a:solidFill>
                  <a:schemeClr val="accent3">
                    <a:lumMod val="75000"/>
                  </a:schemeClr>
                </a:solidFill>
              </a:rPr>
              <a:t>      {</a:t>
            </a:r>
          </a:p>
          <a:p>
            <a:r>
              <a:rPr lang="es-EC" sz="1100" dirty="0" smtClean="0">
                <a:solidFill>
                  <a:schemeClr val="accent3">
                    <a:lumMod val="75000"/>
                  </a:schemeClr>
                </a:solidFill>
              </a:rPr>
              <a:t>         </a:t>
            </a:r>
            <a:r>
              <a:rPr lang="es-EC" sz="1100" dirty="0" err="1" smtClean="0">
                <a:solidFill>
                  <a:schemeClr val="accent3">
                    <a:lumMod val="75000"/>
                  </a:schemeClr>
                </a:solidFill>
              </a:rPr>
              <a:t>output_bit</a:t>
            </a:r>
            <a:r>
              <a:rPr lang="es-EC" sz="1100" dirty="0" smtClean="0">
                <a:solidFill>
                  <a:schemeClr val="accent3">
                    <a:lumMod val="75000"/>
                  </a:schemeClr>
                </a:solidFill>
              </a:rPr>
              <a:t>(PIN_C0,1);</a:t>
            </a:r>
          </a:p>
          <a:p>
            <a:r>
              <a:rPr lang="es-EC" sz="1100" dirty="0" smtClean="0">
                <a:solidFill>
                  <a:schemeClr val="accent3">
                    <a:lumMod val="75000"/>
                  </a:schemeClr>
                </a:solidFill>
              </a:rPr>
              <a:t>         </a:t>
            </a:r>
            <a:r>
              <a:rPr lang="es-EC" sz="1100" dirty="0" err="1" smtClean="0">
                <a:solidFill>
                  <a:schemeClr val="accent3">
                    <a:lumMod val="75000"/>
                  </a:schemeClr>
                </a:solidFill>
              </a:rPr>
              <a:t>cont</a:t>
            </a:r>
            <a:r>
              <a:rPr lang="es-EC" sz="1100" dirty="0" smtClean="0">
                <a:solidFill>
                  <a:schemeClr val="accent3">
                    <a:lumMod val="75000"/>
                  </a:schemeClr>
                </a:solidFill>
              </a:rPr>
              <a:t>=0;</a:t>
            </a:r>
          </a:p>
          <a:p>
            <a:r>
              <a:rPr lang="es-EC" sz="1100" dirty="0" smtClean="0">
                <a:solidFill>
                  <a:schemeClr val="accent3">
                    <a:lumMod val="75000"/>
                  </a:schemeClr>
                </a:solidFill>
              </a:rPr>
              <a:t>      }</a:t>
            </a:r>
            <a:r>
              <a:rPr lang="es-EC" sz="1100" dirty="0" smtClean="0">
                <a:solidFill>
                  <a:schemeClr val="bg1"/>
                </a:solidFill>
              </a:rPr>
              <a:t>                        </a:t>
            </a:r>
          </a:p>
          <a:p>
            <a:r>
              <a:rPr lang="es-EC" sz="1100" dirty="0" smtClean="0">
                <a:solidFill>
                  <a:schemeClr val="bg1"/>
                </a:solidFill>
              </a:rPr>
              <a:t>      </a:t>
            </a:r>
            <a:endParaRPr lang="es-EC" sz="1100" dirty="0" smtClean="0">
              <a:solidFill>
                <a:schemeClr val="bg1"/>
              </a:solidFill>
            </a:endParaRPr>
          </a:p>
          <a:p>
            <a:r>
              <a:rPr lang="es-EC" sz="1100" dirty="0" smtClean="0">
                <a:solidFill>
                  <a:schemeClr val="bg1"/>
                </a:solidFill>
              </a:rPr>
              <a:t> </a:t>
            </a:r>
            <a:r>
              <a:rPr lang="es-EC" sz="1100" dirty="0" smtClean="0">
                <a:solidFill>
                  <a:schemeClr val="bg1"/>
                </a:solidFill>
              </a:rPr>
              <a:t>     </a:t>
            </a:r>
            <a:r>
              <a:rPr lang="es-EC" sz="1100" dirty="0" err="1" smtClean="0">
                <a:solidFill>
                  <a:srgbClr val="00B050"/>
                </a:solidFill>
              </a:rPr>
              <a:t>isL</a:t>
            </a:r>
            <a:r>
              <a:rPr lang="es-EC" sz="1100" dirty="0" smtClean="0">
                <a:solidFill>
                  <a:srgbClr val="00B050"/>
                </a:solidFill>
              </a:rPr>
              <a:t>=</a:t>
            </a:r>
            <a:r>
              <a:rPr lang="es-EC" sz="1100" dirty="0" err="1" smtClean="0">
                <a:solidFill>
                  <a:srgbClr val="00B050"/>
                </a:solidFill>
              </a:rPr>
              <a:t>read_adc</a:t>
            </a:r>
            <a:r>
              <a:rPr lang="es-EC" sz="1100" dirty="0" smtClean="0">
                <a:solidFill>
                  <a:srgbClr val="00B050"/>
                </a:solidFill>
              </a:rPr>
              <a:t>(ADC_READ_ONLY</a:t>
            </a:r>
            <a:r>
              <a:rPr lang="es-EC" sz="1100" dirty="0" smtClean="0">
                <a:solidFill>
                  <a:srgbClr val="00B050"/>
                </a:solidFill>
              </a:rPr>
              <a:t>)</a:t>
            </a:r>
            <a:r>
              <a:rPr lang="es-EC" sz="1100" dirty="0" smtClean="0">
                <a:solidFill>
                  <a:schemeClr val="bg1"/>
                </a:solidFill>
              </a:rPr>
              <a:t>;</a:t>
            </a:r>
          </a:p>
          <a:p>
            <a:r>
              <a:rPr lang="es-EC" sz="1100" dirty="0" smtClean="0"/>
              <a:t>   </a:t>
            </a:r>
            <a:r>
              <a:rPr lang="es-EC" sz="1100" dirty="0" smtClean="0">
                <a:solidFill>
                  <a:schemeClr val="bg1"/>
                </a:solidFill>
              </a:rPr>
              <a:t>}</a:t>
            </a:r>
            <a:r>
              <a:rPr lang="es-EC" sz="1100" dirty="0" smtClean="0"/>
              <a:t>} </a:t>
            </a:r>
            <a:endParaRPr lang="es-EC"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Rectángulo redondeado"/>
          <p:cNvSpPr/>
          <p:nvPr/>
        </p:nvSpPr>
        <p:spPr>
          <a:xfrm>
            <a:off x="179512" y="72008"/>
            <a:ext cx="8784976" cy="692696"/>
          </a:xfrm>
          <a:prstGeom prst="roundRect">
            <a:avLst>
              <a:gd name="adj" fmla="val 30883"/>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s-EC" sz="3600" dirty="0" smtClean="0"/>
              <a:t>PROYECTO COMPLETO</a:t>
            </a:r>
            <a:endParaRPr lang="es-EC" sz="3600" dirty="0"/>
          </a:p>
        </p:txBody>
      </p:sp>
      <p:pic>
        <p:nvPicPr>
          <p:cNvPr id="50181" name="Picture 5" descr="H:\Tesis_PS_V2\CAPÍTULOS DEL PROYECTO\Figuras\38Flujo-ControlMD-BB.png"/>
          <p:cNvPicPr>
            <a:picLocks noChangeAspect="1" noChangeArrowheads="1"/>
          </p:cNvPicPr>
          <p:nvPr/>
        </p:nvPicPr>
        <p:blipFill>
          <a:blip r:embed="rId3" cstate="print"/>
          <a:srcRect/>
          <a:stretch>
            <a:fillRect/>
          </a:stretch>
        </p:blipFill>
        <p:spPr bwMode="auto">
          <a:xfrm>
            <a:off x="5220072" y="849382"/>
            <a:ext cx="3744416" cy="6008618"/>
          </a:xfrm>
          <a:prstGeom prst="rect">
            <a:avLst/>
          </a:prstGeom>
          <a:noFill/>
        </p:spPr>
      </p:pic>
      <p:pic>
        <p:nvPicPr>
          <p:cNvPr id="50182" name="Picture 6" descr="H:\Tesis_PS_V2\CAPÍTULOS DEL PROYECTO\Figuras\29Diagrama de Bloques Proyecto.png"/>
          <p:cNvPicPr>
            <a:picLocks noChangeAspect="1" noChangeArrowheads="1"/>
          </p:cNvPicPr>
          <p:nvPr/>
        </p:nvPicPr>
        <p:blipFill>
          <a:blip r:embed="rId4" cstate="print"/>
          <a:srcRect/>
          <a:stretch>
            <a:fillRect/>
          </a:stretch>
        </p:blipFill>
        <p:spPr bwMode="auto">
          <a:xfrm>
            <a:off x="323528" y="3356992"/>
            <a:ext cx="4680520" cy="2485589"/>
          </a:xfrm>
          <a:prstGeom prst="rect">
            <a:avLst/>
          </a:prstGeom>
          <a:noFill/>
        </p:spPr>
      </p:pic>
      <p:grpSp>
        <p:nvGrpSpPr>
          <p:cNvPr id="19" name="18 Grupo"/>
          <p:cNvGrpSpPr/>
          <p:nvPr/>
        </p:nvGrpSpPr>
        <p:grpSpPr>
          <a:xfrm>
            <a:off x="467544" y="908720"/>
            <a:ext cx="3744416" cy="2320031"/>
            <a:chOff x="1331640" y="532905"/>
            <a:chExt cx="6792415" cy="4768303"/>
          </a:xfrm>
        </p:grpSpPr>
        <p:sp>
          <p:nvSpPr>
            <p:cNvPr id="14" name="13 Forma libre"/>
            <p:cNvSpPr/>
            <p:nvPr/>
          </p:nvSpPr>
          <p:spPr>
            <a:xfrm>
              <a:off x="1331640" y="532905"/>
              <a:ext cx="5773553" cy="1430491"/>
            </a:xfrm>
            <a:custGeom>
              <a:avLst/>
              <a:gdLst>
                <a:gd name="connsiteX0" fmla="*/ 0 w 5773553"/>
                <a:gd name="connsiteY0" fmla="*/ 143049 h 1430491"/>
                <a:gd name="connsiteX1" fmla="*/ 41898 w 5773553"/>
                <a:gd name="connsiteY1" fmla="*/ 41898 h 1430491"/>
                <a:gd name="connsiteX2" fmla="*/ 143049 w 5773553"/>
                <a:gd name="connsiteY2" fmla="*/ 0 h 1430491"/>
                <a:gd name="connsiteX3" fmla="*/ 5630504 w 5773553"/>
                <a:gd name="connsiteY3" fmla="*/ 0 h 1430491"/>
                <a:gd name="connsiteX4" fmla="*/ 5731655 w 5773553"/>
                <a:gd name="connsiteY4" fmla="*/ 41898 h 1430491"/>
                <a:gd name="connsiteX5" fmla="*/ 5773553 w 5773553"/>
                <a:gd name="connsiteY5" fmla="*/ 143049 h 1430491"/>
                <a:gd name="connsiteX6" fmla="*/ 5773553 w 5773553"/>
                <a:gd name="connsiteY6" fmla="*/ 1287442 h 1430491"/>
                <a:gd name="connsiteX7" fmla="*/ 5731655 w 5773553"/>
                <a:gd name="connsiteY7" fmla="*/ 1388593 h 1430491"/>
                <a:gd name="connsiteX8" fmla="*/ 5630504 w 5773553"/>
                <a:gd name="connsiteY8" fmla="*/ 1430491 h 1430491"/>
                <a:gd name="connsiteX9" fmla="*/ 143049 w 5773553"/>
                <a:gd name="connsiteY9" fmla="*/ 1430491 h 1430491"/>
                <a:gd name="connsiteX10" fmla="*/ 41898 w 5773553"/>
                <a:gd name="connsiteY10" fmla="*/ 1388593 h 1430491"/>
                <a:gd name="connsiteX11" fmla="*/ 0 w 5773553"/>
                <a:gd name="connsiteY11" fmla="*/ 1287442 h 1430491"/>
                <a:gd name="connsiteX12" fmla="*/ 0 w 5773553"/>
                <a:gd name="connsiteY12" fmla="*/ 143049 h 143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3553" h="1430491">
                  <a:moveTo>
                    <a:pt x="0" y="143049"/>
                  </a:moveTo>
                  <a:cubicBezTo>
                    <a:pt x="0" y="105110"/>
                    <a:pt x="15071" y="68725"/>
                    <a:pt x="41898" y="41898"/>
                  </a:cubicBezTo>
                  <a:cubicBezTo>
                    <a:pt x="68725" y="15071"/>
                    <a:pt x="105110" y="0"/>
                    <a:pt x="143049" y="0"/>
                  </a:cubicBezTo>
                  <a:lnTo>
                    <a:pt x="5630504" y="0"/>
                  </a:lnTo>
                  <a:cubicBezTo>
                    <a:pt x="5668443" y="0"/>
                    <a:pt x="5704828" y="15071"/>
                    <a:pt x="5731655" y="41898"/>
                  </a:cubicBezTo>
                  <a:cubicBezTo>
                    <a:pt x="5758482" y="68725"/>
                    <a:pt x="5773553" y="105110"/>
                    <a:pt x="5773553" y="143049"/>
                  </a:cubicBezTo>
                  <a:lnTo>
                    <a:pt x="5773553" y="1287442"/>
                  </a:lnTo>
                  <a:cubicBezTo>
                    <a:pt x="5773553" y="1325381"/>
                    <a:pt x="5758482" y="1361766"/>
                    <a:pt x="5731655" y="1388593"/>
                  </a:cubicBezTo>
                  <a:cubicBezTo>
                    <a:pt x="5704828" y="1415420"/>
                    <a:pt x="5668443" y="1430491"/>
                    <a:pt x="5630504" y="1430491"/>
                  </a:cubicBezTo>
                  <a:lnTo>
                    <a:pt x="143049" y="1430491"/>
                  </a:lnTo>
                  <a:cubicBezTo>
                    <a:pt x="105110" y="1430491"/>
                    <a:pt x="68725" y="1415420"/>
                    <a:pt x="41898" y="1388593"/>
                  </a:cubicBezTo>
                  <a:cubicBezTo>
                    <a:pt x="15071" y="1361766"/>
                    <a:pt x="0" y="1325381"/>
                    <a:pt x="0" y="1287442"/>
                  </a:cubicBezTo>
                  <a:lnTo>
                    <a:pt x="0" y="14304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198" tIns="156198" rIns="1616014" bIns="156198" numCol="1" spcCol="1270" anchor="ctr" anchorCtr="0">
              <a:noAutofit/>
            </a:bodyPr>
            <a:lstStyle/>
            <a:p>
              <a:pPr lvl="0" algn="ctr" defTabSz="1333500">
                <a:lnSpc>
                  <a:spcPct val="90000"/>
                </a:lnSpc>
                <a:spcBef>
                  <a:spcPct val="0"/>
                </a:spcBef>
                <a:spcAft>
                  <a:spcPct val="35000"/>
                </a:spcAft>
                <a:buFont typeface="Wingdings" pitchFamily="2" charset="2"/>
                <a:buChar char="ü"/>
              </a:pPr>
              <a:r>
                <a:rPr lang="es-EC" sz="1400" kern="1200" dirty="0" smtClean="0">
                  <a:solidFill>
                    <a:srgbClr val="FF0000"/>
                  </a:solidFill>
                </a:rPr>
                <a:t>-</a:t>
              </a:r>
              <a:r>
                <a:rPr lang="es-EC" sz="1400" kern="1200" dirty="0" smtClean="0"/>
                <a:t>ESTADO DEL ARTE</a:t>
              </a:r>
              <a:endParaRPr lang="es-EC" sz="1400" kern="1200" dirty="0"/>
            </a:p>
          </p:txBody>
        </p:sp>
        <p:sp>
          <p:nvSpPr>
            <p:cNvPr id="15" name="14 Forma libre"/>
            <p:cNvSpPr/>
            <p:nvPr/>
          </p:nvSpPr>
          <p:spPr>
            <a:xfrm>
              <a:off x="1841071" y="2201811"/>
              <a:ext cx="5773553" cy="1430491"/>
            </a:xfrm>
            <a:custGeom>
              <a:avLst/>
              <a:gdLst>
                <a:gd name="connsiteX0" fmla="*/ 0 w 5773553"/>
                <a:gd name="connsiteY0" fmla="*/ 143049 h 1430491"/>
                <a:gd name="connsiteX1" fmla="*/ 41898 w 5773553"/>
                <a:gd name="connsiteY1" fmla="*/ 41898 h 1430491"/>
                <a:gd name="connsiteX2" fmla="*/ 143049 w 5773553"/>
                <a:gd name="connsiteY2" fmla="*/ 0 h 1430491"/>
                <a:gd name="connsiteX3" fmla="*/ 5630504 w 5773553"/>
                <a:gd name="connsiteY3" fmla="*/ 0 h 1430491"/>
                <a:gd name="connsiteX4" fmla="*/ 5731655 w 5773553"/>
                <a:gd name="connsiteY4" fmla="*/ 41898 h 1430491"/>
                <a:gd name="connsiteX5" fmla="*/ 5773553 w 5773553"/>
                <a:gd name="connsiteY5" fmla="*/ 143049 h 1430491"/>
                <a:gd name="connsiteX6" fmla="*/ 5773553 w 5773553"/>
                <a:gd name="connsiteY6" fmla="*/ 1287442 h 1430491"/>
                <a:gd name="connsiteX7" fmla="*/ 5731655 w 5773553"/>
                <a:gd name="connsiteY7" fmla="*/ 1388593 h 1430491"/>
                <a:gd name="connsiteX8" fmla="*/ 5630504 w 5773553"/>
                <a:gd name="connsiteY8" fmla="*/ 1430491 h 1430491"/>
                <a:gd name="connsiteX9" fmla="*/ 143049 w 5773553"/>
                <a:gd name="connsiteY9" fmla="*/ 1430491 h 1430491"/>
                <a:gd name="connsiteX10" fmla="*/ 41898 w 5773553"/>
                <a:gd name="connsiteY10" fmla="*/ 1388593 h 1430491"/>
                <a:gd name="connsiteX11" fmla="*/ 0 w 5773553"/>
                <a:gd name="connsiteY11" fmla="*/ 1287442 h 1430491"/>
                <a:gd name="connsiteX12" fmla="*/ 0 w 5773553"/>
                <a:gd name="connsiteY12" fmla="*/ 143049 h 143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3553" h="1430491">
                  <a:moveTo>
                    <a:pt x="0" y="143049"/>
                  </a:moveTo>
                  <a:cubicBezTo>
                    <a:pt x="0" y="105110"/>
                    <a:pt x="15071" y="68725"/>
                    <a:pt x="41898" y="41898"/>
                  </a:cubicBezTo>
                  <a:cubicBezTo>
                    <a:pt x="68725" y="15071"/>
                    <a:pt x="105110" y="0"/>
                    <a:pt x="143049" y="0"/>
                  </a:cubicBezTo>
                  <a:lnTo>
                    <a:pt x="5630504" y="0"/>
                  </a:lnTo>
                  <a:cubicBezTo>
                    <a:pt x="5668443" y="0"/>
                    <a:pt x="5704828" y="15071"/>
                    <a:pt x="5731655" y="41898"/>
                  </a:cubicBezTo>
                  <a:cubicBezTo>
                    <a:pt x="5758482" y="68725"/>
                    <a:pt x="5773553" y="105110"/>
                    <a:pt x="5773553" y="143049"/>
                  </a:cubicBezTo>
                  <a:lnTo>
                    <a:pt x="5773553" y="1287442"/>
                  </a:lnTo>
                  <a:cubicBezTo>
                    <a:pt x="5773553" y="1325381"/>
                    <a:pt x="5758482" y="1361766"/>
                    <a:pt x="5731655" y="1388593"/>
                  </a:cubicBezTo>
                  <a:cubicBezTo>
                    <a:pt x="5704828" y="1415420"/>
                    <a:pt x="5668443" y="1430491"/>
                    <a:pt x="5630504" y="1430491"/>
                  </a:cubicBezTo>
                  <a:lnTo>
                    <a:pt x="143049" y="1430491"/>
                  </a:lnTo>
                  <a:cubicBezTo>
                    <a:pt x="105110" y="1430491"/>
                    <a:pt x="68725" y="1415420"/>
                    <a:pt x="41898" y="1388593"/>
                  </a:cubicBezTo>
                  <a:cubicBezTo>
                    <a:pt x="15071" y="1361766"/>
                    <a:pt x="0" y="1325381"/>
                    <a:pt x="0" y="1287442"/>
                  </a:cubicBezTo>
                  <a:lnTo>
                    <a:pt x="0" y="14304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198" tIns="156198" rIns="1595448" bIns="156198" numCol="1" spcCol="1270" anchor="ctr" anchorCtr="0">
              <a:noAutofit/>
            </a:bodyPr>
            <a:lstStyle/>
            <a:p>
              <a:pPr lvl="0" algn="ctr" defTabSz="1333500">
                <a:lnSpc>
                  <a:spcPct val="90000"/>
                </a:lnSpc>
                <a:spcBef>
                  <a:spcPct val="0"/>
                </a:spcBef>
                <a:spcAft>
                  <a:spcPct val="35000"/>
                </a:spcAft>
                <a:buFont typeface="Wingdings" pitchFamily="2" charset="2"/>
                <a:buChar char="ü"/>
              </a:pPr>
              <a:r>
                <a:rPr lang="es-EC" sz="1100" kern="1200" dirty="0" smtClean="0">
                  <a:solidFill>
                    <a:srgbClr val="FF0000"/>
                  </a:solidFill>
                </a:rPr>
                <a:t>-</a:t>
              </a:r>
              <a:r>
                <a:rPr lang="es-EC" sz="1100" kern="1200" dirty="0" smtClean="0"/>
                <a:t>EL CONVERTIDOR  BUCK-BOOST DC/DC</a:t>
              </a:r>
              <a:endParaRPr lang="es-EC" sz="1100" kern="1200" dirty="0"/>
            </a:p>
          </p:txBody>
        </p:sp>
        <p:sp>
          <p:nvSpPr>
            <p:cNvPr id="16" name="15 Forma libre"/>
            <p:cNvSpPr/>
            <p:nvPr/>
          </p:nvSpPr>
          <p:spPr>
            <a:xfrm>
              <a:off x="2350502" y="3870717"/>
              <a:ext cx="5773553" cy="1430491"/>
            </a:xfrm>
            <a:custGeom>
              <a:avLst/>
              <a:gdLst>
                <a:gd name="connsiteX0" fmla="*/ 0 w 5773553"/>
                <a:gd name="connsiteY0" fmla="*/ 143049 h 1430491"/>
                <a:gd name="connsiteX1" fmla="*/ 41898 w 5773553"/>
                <a:gd name="connsiteY1" fmla="*/ 41898 h 1430491"/>
                <a:gd name="connsiteX2" fmla="*/ 143049 w 5773553"/>
                <a:gd name="connsiteY2" fmla="*/ 0 h 1430491"/>
                <a:gd name="connsiteX3" fmla="*/ 5630504 w 5773553"/>
                <a:gd name="connsiteY3" fmla="*/ 0 h 1430491"/>
                <a:gd name="connsiteX4" fmla="*/ 5731655 w 5773553"/>
                <a:gd name="connsiteY4" fmla="*/ 41898 h 1430491"/>
                <a:gd name="connsiteX5" fmla="*/ 5773553 w 5773553"/>
                <a:gd name="connsiteY5" fmla="*/ 143049 h 1430491"/>
                <a:gd name="connsiteX6" fmla="*/ 5773553 w 5773553"/>
                <a:gd name="connsiteY6" fmla="*/ 1287442 h 1430491"/>
                <a:gd name="connsiteX7" fmla="*/ 5731655 w 5773553"/>
                <a:gd name="connsiteY7" fmla="*/ 1388593 h 1430491"/>
                <a:gd name="connsiteX8" fmla="*/ 5630504 w 5773553"/>
                <a:gd name="connsiteY8" fmla="*/ 1430491 h 1430491"/>
                <a:gd name="connsiteX9" fmla="*/ 143049 w 5773553"/>
                <a:gd name="connsiteY9" fmla="*/ 1430491 h 1430491"/>
                <a:gd name="connsiteX10" fmla="*/ 41898 w 5773553"/>
                <a:gd name="connsiteY10" fmla="*/ 1388593 h 1430491"/>
                <a:gd name="connsiteX11" fmla="*/ 0 w 5773553"/>
                <a:gd name="connsiteY11" fmla="*/ 1287442 h 1430491"/>
                <a:gd name="connsiteX12" fmla="*/ 0 w 5773553"/>
                <a:gd name="connsiteY12" fmla="*/ 143049 h 143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3553" h="1430491">
                  <a:moveTo>
                    <a:pt x="0" y="143049"/>
                  </a:moveTo>
                  <a:cubicBezTo>
                    <a:pt x="0" y="105110"/>
                    <a:pt x="15071" y="68725"/>
                    <a:pt x="41898" y="41898"/>
                  </a:cubicBezTo>
                  <a:cubicBezTo>
                    <a:pt x="68725" y="15071"/>
                    <a:pt x="105110" y="0"/>
                    <a:pt x="143049" y="0"/>
                  </a:cubicBezTo>
                  <a:lnTo>
                    <a:pt x="5630504" y="0"/>
                  </a:lnTo>
                  <a:cubicBezTo>
                    <a:pt x="5668443" y="0"/>
                    <a:pt x="5704828" y="15071"/>
                    <a:pt x="5731655" y="41898"/>
                  </a:cubicBezTo>
                  <a:cubicBezTo>
                    <a:pt x="5758482" y="68725"/>
                    <a:pt x="5773553" y="105110"/>
                    <a:pt x="5773553" y="143049"/>
                  </a:cubicBezTo>
                  <a:lnTo>
                    <a:pt x="5773553" y="1287442"/>
                  </a:lnTo>
                  <a:cubicBezTo>
                    <a:pt x="5773553" y="1325381"/>
                    <a:pt x="5758482" y="1361766"/>
                    <a:pt x="5731655" y="1388593"/>
                  </a:cubicBezTo>
                  <a:cubicBezTo>
                    <a:pt x="5704828" y="1415420"/>
                    <a:pt x="5668443" y="1430491"/>
                    <a:pt x="5630504" y="1430491"/>
                  </a:cubicBezTo>
                  <a:lnTo>
                    <a:pt x="143049" y="1430491"/>
                  </a:lnTo>
                  <a:cubicBezTo>
                    <a:pt x="105110" y="1430491"/>
                    <a:pt x="68725" y="1415420"/>
                    <a:pt x="41898" y="1388593"/>
                  </a:cubicBezTo>
                  <a:cubicBezTo>
                    <a:pt x="15071" y="1361766"/>
                    <a:pt x="0" y="1325381"/>
                    <a:pt x="0" y="1287442"/>
                  </a:cubicBezTo>
                  <a:lnTo>
                    <a:pt x="0" y="14304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198" tIns="156198" rIns="1595448" bIns="156198" numCol="1" spcCol="1270" anchor="ctr" anchorCtr="0">
              <a:noAutofit/>
            </a:bodyPr>
            <a:lstStyle/>
            <a:p>
              <a:pPr lvl="0" algn="ctr" defTabSz="1333500">
                <a:lnSpc>
                  <a:spcPct val="90000"/>
                </a:lnSpc>
                <a:spcBef>
                  <a:spcPct val="0"/>
                </a:spcBef>
                <a:spcAft>
                  <a:spcPct val="35000"/>
                </a:spcAft>
                <a:buFont typeface="Wingdings" pitchFamily="2" charset="2"/>
                <a:buChar char="ü"/>
              </a:pPr>
              <a:r>
                <a:rPr lang="es-EC" sz="1200" kern="1200" dirty="0" smtClean="0">
                  <a:solidFill>
                    <a:srgbClr val="FF0000"/>
                  </a:solidFill>
                </a:rPr>
                <a:t>-</a:t>
              </a:r>
              <a:r>
                <a:rPr lang="es-EC" sz="1200" kern="1200" dirty="0" smtClean="0"/>
                <a:t>CONTROL </a:t>
              </a:r>
              <a:r>
                <a:rPr lang="es-EC" sz="1200" kern="1200" dirty="0" smtClean="0"/>
                <a:t>POR  MODO DESLIZANTE</a:t>
              </a:r>
              <a:endParaRPr lang="es-EC" sz="1200" kern="1200" dirty="0"/>
            </a:p>
          </p:txBody>
        </p:sp>
        <p:sp>
          <p:nvSpPr>
            <p:cNvPr id="17" name="16 Forma libre"/>
            <p:cNvSpPr/>
            <p:nvPr/>
          </p:nvSpPr>
          <p:spPr>
            <a:xfrm>
              <a:off x="6175374" y="1617694"/>
              <a:ext cx="929819" cy="929819"/>
            </a:xfrm>
            <a:custGeom>
              <a:avLst/>
              <a:gdLst>
                <a:gd name="connsiteX0" fmla="*/ 0 w 929819"/>
                <a:gd name="connsiteY0" fmla="*/ 511400 h 929819"/>
                <a:gd name="connsiteX1" fmla="*/ 209209 w 929819"/>
                <a:gd name="connsiteY1" fmla="*/ 511400 h 929819"/>
                <a:gd name="connsiteX2" fmla="*/ 209209 w 929819"/>
                <a:gd name="connsiteY2" fmla="*/ 0 h 929819"/>
                <a:gd name="connsiteX3" fmla="*/ 720610 w 929819"/>
                <a:gd name="connsiteY3" fmla="*/ 0 h 929819"/>
                <a:gd name="connsiteX4" fmla="*/ 720610 w 929819"/>
                <a:gd name="connsiteY4" fmla="*/ 511400 h 929819"/>
                <a:gd name="connsiteX5" fmla="*/ 929819 w 929819"/>
                <a:gd name="connsiteY5" fmla="*/ 511400 h 929819"/>
                <a:gd name="connsiteX6" fmla="*/ 464910 w 929819"/>
                <a:gd name="connsiteY6" fmla="*/ 929819 h 929819"/>
                <a:gd name="connsiteX7" fmla="*/ 0 w 929819"/>
                <a:gd name="connsiteY7" fmla="*/ 511400 h 9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819" h="929819">
                  <a:moveTo>
                    <a:pt x="0" y="511400"/>
                  </a:moveTo>
                  <a:lnTo>
                    <a:pt x="209209" y="511400"/>
                  </a:lnTo>
                  <a:lnTo>
                    <a:pt x="209209" y="0"/>
                  </a:lnTo>
                  <a:lnTo>
                    <a:pt x="720610" y="0"/>
                  </a:lnTo>
                  <a:lnTo>
                    <a:pt x="720610" y="511400"/>
                  </a:lnTo>
                  <a:lnTo>
                    <a:pt x="929819" y="511400"/>
                  </a:lnTo>
                  <a:lnTo>
                    <a:pt x="464910" y="929819"/>
                  </a:lnTo>
                  <a:lnTo>
                    <a:pt x="0" y="51140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51119" tIns="41910" rIns="251119" bIns="272040" numCol="1" spcCol="1270" anchor="ctr" anchorCtr="0">
              <a:noAutofit/>
            </a:bodyPr>
            <a:lstStyle/>
            <a:p>
              <a:pPr lvl="0" algn="ctr" defTabSz="1466850">
                <a:lnSpc>
                  <a:spcPct val="90000"/>
                </a:lnSpc>
                <a:spcBef>
                  <a:spcPct val="0"/>
                </a:spcBef>
                <a:spcAft>
                  <a:spcPct val="35000"/>
                </a:spcAft>
              </a:pPr>
              <a:endParaRPr lang="es-EC" sz="3300" kern="1200"/>
            </a:p>
          </p:txBody>
        </p:sp>
        <p:sp>
          <p:nvSpPr>
            <p:cNvPr id="18" name="17 Forma libre"/>
            <p:cNvSpPr/>
            <p:nvPr/>
          </p:nvSpPr>
          <p:spPr>
            <a:xfrm>
              <a:off x="6684805" y="3277063"/>
              <a:ext cx="929819" cy="929819"/>
            </a:xfrm>
            <a:custGeom>
              <a:avLst/>
              <a:gdLst>
                <a:gd name="connsiteX0" fmla="*/ 0 w 929819"/>
                <a:gd name="connsiteY0" fmla="*/ 511400 h 929819"/>
                <a:gd name="connsiteX1" fmla="*/ 209209 w 929819"/>
                <a:gd name="connsiteY1" fmla="*/ 511400 h 929819"/>
                <a:gd name="connsiteX2" fmla="*/ 209209 w 929819"/>
                <a:gd name="connsiteY2" fmla="*/ 0 h 929819"/>
                <a:gd name="connsiteX3" fmla="*/ 720610 w 929819"/>
                <a:gd name="connsiteY3" fmla="*/ 0 h 929819"/>
                <a:gd name="connsiteX4" fmla="*/ 720610 w 929819"/>
                <a:gd name="connsiteY4" fmla="*/ 511400 h 929819"/>
                <a:gd name="connsiteX5" fmla="*/ 929819 w 929819"/>
                <a:gd name="connsiteY5" fmla="*/ 511400 h 929819"/>
                <a:gd name="connsiteX6" fmla="*/ 464910 w 929819"/>
                <a:gd name="connsiteY6" fmla="*/ 929819 h 929819"/>
                <a:gd name="connsiteX7" fmla="*/ 0 w 929819"/>
                <a:gd name="connsiteY7" fmla="*/ 511400 h 9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819" h="929819">
                  <a:moveTo>
                    <a:pt x="0" y="511400"/>
                  </a:moveTo>
                  <a:lnTo>
                    <a:pt x="209209" y="511400"/>
                  </a:lnTo>
                  <a:lnTo>
                    <a:pt x="209209" y="0"/>
                  </a:lnTo>
                  <a:lnTo>
                    <a:pt x="720610" y="0"/>
                  </a:lnTo>
                  <a:lnTo>
                    <a:pt x="720610" y="511400"/>
                  </a:lnTo>
                  <a:lnTo>
                    <a:pt x="929819" y="511400"/>
                  </a:lnTo>
                  <a:lnTo>
                    <a:pt x="464910" y="929819"/>
                  </a:lnTo>
                  <a:lnTo>
                    <a:pt x="0" y="51140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51119" tIns="41910" rIns="251119" bIns="272040" numCol="1" spcCol="1270" anchor="ctr" anchorCtr="0">
              <a:noAutofit/>
            </a:bodyPr>
            <a:lstStyle/>
            <a:p>
              <a:pPr lvl="0" algn="ctr" defTabSz="1466850">
                <a:lnSpc>
                  <a:spcPct val="90000"/>
                </a:lnSpc>
                <a:spcBef>
                  <a:spcPct val="0"/>
                </a:spcBef>
                <a:spcAft>
                  <a:spcPct val="35000"/>
                </a:spcAft>
              </a:pPr>
              <a:endParaRPr lang="es-EC" sz="3300" kern="1200"/>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79512" y="332656"/>
            <a:ext cx="328808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OBJETIVOS : </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6 Rectángulo"/>
          <p:cNvSpPr/>
          <p:nvPr/>
        </p:nvSpPr>
        <p:spPr>
          <a:xfrm>
            <a:off x="3995936" y="1340768"/>
            <a:ext cx="3231975" cy="923330"/>
          </a:xfrm>
          <a:prstGeom prst="rect">
            <a:avLst/>
          </a:prstGeom>
          <a:noFill/>
        </p:spPr>
        <p:txBody>
          <a:bodyPr wrap="none" lIns="91440" tIns="45720" rIns="91440" bIns="45720">
            <a:spAutoFit/>
          </a:bodyPr>
          <a:lstStyle/>
          <a:p>
            <a:pPr algn="ct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GENERAL</a:t>
            </a:r>
            <a:endPar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7 Rectángulo"/>
          <p:cNvSpPr/>
          <p:nvPr/>
        </p:nvSpPr>
        <p:spPr>
          <a:xfrm>
            <a:off x="2016224" y="1211268"/>
            <a:ext cx="7020272" cy="1569660"/>
          </a:xfrm>
          <a:prstGeom prst="rect">
            <a:avLst/>
          </a:prstGeom>
        </p:spPr>
        <p:style>
          <a:lnRef idx="3">
            <a:schemeClr val="lt1"/>
          </a:lnRef>
          <a:fillRef idx="1">
            <a:schemeClr val="dk1"/>
          </a:fillRef>
          <a:effectRef idx="1">
            <a:schemeClr val="dk1"/>
          </a:effectRef>
          <a:fontRef idx="minor">
            <a:schemeClr val="lt1"/>
          </a:fontRef>
        </p:style>
        <p:txBody>
          <a:bodyPr wrap="square" lIns="91440" tIns="45720" rIns="91440" bIns="45720">
            <a:spAutoFit/>
          </a:bodyPr>
          <a:lstStyle/>
          <a:p>
            <a:pPr algn="ctr"/>
            <a:r>
              <a:rPr lang="es-EC"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Diseñar e implementar un control en régimen deslizante de un convertidor </a:t>
            </a:r>
            <a:r>
              <a:rPr lang="es-EC"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Buck-Boost</a:t>
            </a:r>
            <a:r>
              <a:rPr lang="es-EC"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DC/DC.</a:t>
            </a:r>
            <a:endParaRPr lang="es-E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8 Rectángulo"/>
          <p:cNvSpPr/>
          <p:nvPr/>
        </p:nvSpPr>
        <p:spPr>
          <a:xfrm>
            <a:off x="3275856" y="3861048"/>
            <a:ext cx="4334840" cy="923330"/>
          </a:xfrm>
          <a:prstGeom prst="rect">
            <a:avLst/>
          </a:prstGeom>
          <a:noFill/>
        </p:spPr>
        <p:txBody>
          <a:bodyPr wrap="none" lIns="91440" tIns="45720" rIns="91440" bIns="45720">
            <a:spAutoFit/>
          </a:bodyPr>
          <a:lstStyle/>
          <a:p>
            <a:pPr algn="ct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ESPECIFICOS</a:t>
            </a:r>
            <a:endPar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9 Rectángulo"/>
          <p:cNvSpPr/>
          <p:nvPr/>
        </p:nvSpPr>
        <p:spPr>
          <a:xfrm>
            <a:off x="2016224" y="3140968"/>
            <a:ext cx="7020272" cy="3046988"/>
          </a:xfrm>
          <a:prstGeom prst="rect">
            <a:avLst/>
          </a:prstGeom>
        </p:spPr>
        <p:style>
          <a:lnRef idx="3">
            <a:schemeClr val="lt1"/>
          </a:lnRef>
          <a:fillRef idx="1">
            <a:schemeClr val="dk1"/>
          </a:fillRef>
          <a:effectRef idx="1">
            <a:schemeClr val="dk1"/>
          </a:effectRef>
          <a:fontRef idx="minor">
            <a:schemeClr val="lt1"/>
          </a:fontRef>
        </p:style>
        <p:txBody>
          <a:bodyPr wrap="square" lIns="91440" tIns="45720" rIns="91440" bIns="45720">
            <a:spAutoFit/>
          </a:bodyPr>
          <a:lstStyle/>
          <a:p>
            <a:pPr algn="just">
              <a:buFont typeface="Wingdings" pitchFamily="2" charset="2"/>
              <a:buChar char="ü"/>
            </a:pPr>
            <a:r>
              <a:rPr lang="es-EC" sz="3200" dirty="0" smtClean="0"/>
              <a:t>  Plantear </a:t>
            </a:r>
            <a:r>
              <a:rPr lang="es-EC" sz="3200" dirty="0"/>
              <a:t>una metodología de diseño del </a:t>
            </a:r>
            <a:r>
              <a:rPr lang="es-EC" sz="3200" dirty="0" smtClean="0"/>
              <a:t>control.</a:t>
            </a:r>
          </a:p>
          <a:p>
            <a:pPr algn="just">
              <a:buFont typeface="Wingdings" pitchFamily="2" charset="2"/>
              <a:buChar char="ü"/>
            </a:pPr>
            <a:r>
              <a:rPr lang="es-EC" sz="3200" dirty="0" smtClean="0"/>
              <a:t>  Validar el sistema mediante la implementación de un prototipo.</a:t>
            </a:r>
          </a:p>
          <a:p>
            <a:pPr algn="just">
              <a:buFont typeface="Wingdings" pitchFamily="2" charset="2"/>
              <a:buChar char="ü"/>
            </a:pPr>
            <a:r>
              <a:rPr lang="es-EC"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EC" sz="3200" dirty="0"/>
              <a:t>Comparar los resultados de la simulación </a:t>
            </a:r>
            <a:r>
              <a:rPr lang="es-EC" sz="3200" dirty="0" smtClean="0"/>
              <a:t>con </a:t>
            </a:r>
            <a:r>
              <a:rPr lang="es-EC" sz="3200" dirty="0"/>
              <a:t>el </a:t>
            </a:r>
            <a:r>
              <a:rPr lang="es-EC" sz="3200" dirty="0" smtClean="0"/>
              <a:t>prototipo.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Rectángulo redondeado"/>
          <p:cNvSpPr/>
          <p:nvPr/>
        </p:nvSpPr>
        <p:spPr>
          <a:xfrm>
            <a:off x="179512" y="72008"/>
            <a:ext cx="8784976" cy="692696"/>
          </a:xfrm>
          <a:prstGeom prst="roundRect">
            <a:avLst>
              <a:gd name="adj" fmla="val 30883"/>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s-EC" sz="3600" dirty="0" smtClean="0"/>
              <a:t>PROYECTO COMPLETO</a:t>
            </a:r>
            <a:endParaRPr lang="es-EC" sz="3600" dirty="0"/>
          </a:p>
        </p:txBody>
      </p:sp>
      <p:sp>
        <p:nvSpPr>
          <p:cNvPr id="3" name="2 CuadroTexto"/>
          <p:cNvSpPr txBox="1"/>
          <p:nvPr/>
        </p:nvSpPr>
        <p:spPr>
          <a:xfrm>
            <a:off x="2483768" y="848906"/>
            <a:ext cx="4248472" cy="707886"/>
          </a:xfrm>
          <a:prstGeom prst="rect">
            <a:avLst/>
          </a:prstGeom>
          <a:noFill/>
        </p:spPr>
        <p:txBody>
          <a:bodyPr wrap="square" rtlCol="0">
            <a:spAutoFit/>
          </a:bodyPr>
          <a:lstStyle/>
          <a:p>
            <a:r>
              <a:rPr lang="es-EC" sz="4000" dirty="0" smtClean="0">
                <a:solidFill>
                  <a:srgbClr val="00B050"/>
                </a:solidFill>
              </a:rPr>
              <a:t>CONCLUSIONES</a:t>
            </a:r>
            <a:endParaRPr lang="es-EC" dirty="0">
              <a:solidFill>
                <a:srgbClr val="00B050"/>
              </a:solidFill>
            </a:endParaRPr>
          </a:p>
        </p:txBody>
      </p:sp>
      <p:sp>
        <p:nvSpPr>
          <p:cNvPr id="4" name="3 CuadroTexto"/>
          <p:cNvSpPr txBox="1"/>
          <p:nvPr/>
        </p:nvSpPr>
        <p:spPr>
          <a:xfrm>
            <a:off x="251520" y="1358473"/>
            <a:ext cx="8820472" cy="4662815"/>
          </a:xfrm>
          <a:prstGeom prst="rect">
            <a:avLst/>
          </a:prstGeom>
          <a:noFill/>
        </p:spPr>
        <p:txBody>
          <a:bodyPr wrap="square" rtlCol="0">
            <a:spAutoFit/>
          </a:bodyPr>
          <a:lstStyle/>
          <a:p>
            <a:pPr algn="just">
              <a:lnSpc>
                <a:spcPct val="150000"/>
              </a:lnSpc>
              <a:buFont typeface="Wingdings" pitchFamily="2" charset="2"/>
              <a:buChar char="ü"/>
            </a:pPr>
            <a:r>
              <a:rPr lang="es-EC" dirty="0" smtClean="0">
                <a:solidFill>
                  <a:schemeClr val="bg1"/>
                </a:solidFill>
              </a:rPr>
              <a:t> El convertidor opera en función del ciclo de trabajo.</a:t>
            </a:r>
          </a:p>
          <a:p>
            <a:pPr algn="just">
              <a:lnSpc>
                <a:spcPct val="150000"/>
              </a:lnSpc>
              <a:buFont typeface="Wingdings" pitchFamily="2" charset="2"/>
              <a:buChar char="ü"/>
            </a:pPr>
            <a:r>
              <a:rPr lang="es-EC" dirty="0" smtClean="0">
                <a:solidFill>
                  <a:schemeClr val="bg1"/>
                </a:solidFill>
              </a:rPr>
              <a:t> Bajo Costo de implementación.</a:t>
            </a:r>
          </a:p>
          <a:p>
            <a:pPr algn="just">
              <a:lnSpc>
                <a:spcPct val="150000"/>
              </a:lnSpc>
              <a:buFont typeface="Wingdings" pitchFamily="2" charset="2"/>
              <a:buChar char="ü"/>
            </a:pPr>
            <a:r>
              <a:rPr lang="es-EC" dirty="0" smtClean="0">
                <a:solidFill>
                  <a:schemeClr val="bg1"/>
                </a:solidFill>
              </a:rPr>
              <a:t> Desventaja en el requerimiento de los componentes.</a:t>
            </a:r>
          </a:p>
          <a:p>
            <a:pPr algn="just">
              <a:lnSpc>
                <a:spcPct val="150000"/>
              </a:lnSpc>
              <a:buFont typeface="Wingdings" pitchFamily="2" charset="2"/>
              <a:buChar char="ü"/>
            </a:pPr>
            <a:r>
              <a:rPr lang="es-EC" dirty="0" smtClean="0">
                <a:solidFill>
                  <a:schemeClr val="bg1"/>
                </a:solidFill>
              </a:rPr>
              <a:t> El beneficio del modelado.</a:t>
            </a:r>
          </a:p>
          <a:p>
            <a:pPr algn="just">
              <a:lnSpc>
                <a:spcPct val="150000"/>
              </a:lnSpc>
              <a:buFont typeface="Wingdings" pitchFamily="2" charset="2"/>
              <a:buChar char="ü"/>
            </a:pPr>
            <a:r>
              <a:rPr lang="es-EC" dirty="0" smtClean="0">
                <a:solidFill>
                  <a:schemeClr val="bg1"/>
                </a:solidFill>
              </a:rPr>
              <a:t> El diseño de la superficie de deslizamiento.</a:t>
            </a:r>
          </a:p>
          <a:p>
            <a:pPr algn="just">
              <a:lnSpc>
                <a:spcPct val="150000"/>
              </a:lnSpc>
              <a:buFont typeface="Wingdings" pitchFamily="2" charset="2"/>
              <a:buChar char="ü"/>
            </a:pPr>
            <a:r>
              <a:rPr lang="es-EC" dirty="0" smtClean="0">
                <a:solidFill>
                  <a:schemeClr val="bg1"/>
                </a:solidFill>
              </a:rPr>
              <a:t> El método directo de </a:t>
            </a:r>
            <a:r>
              <a:rPr lang="es-EC" dirty="0" err="1" smtClean="0">
                <a:solidFill>
                  <a:schemeClr val="bg1"/>
                </a:solidFill>
              </a:rPr>
              <a:t>Lyapunov</a:t>
            </a:r>
            <a:r>
              <a:rPr lang="es-EC" dirty="0" smtClean="0">
                <a:solidFill>
                  <a:schemeClr val="bg1"/>
                </a:solidFill>
              </a:rPr>
              <a:t>.</a:t>
            </a:r>
          </a:p>
          <a:p>
            <a:pPr algn="just">
              <a:lnSpc>
                <a:spcPct val="150000"/>
              </a:lnSpc>
              <a:buFont typeface="Wingdings" pitchFamily="2" charset="2"/>
              <a:buChar char="ü"/>
            </a:pPr>
            <a:r>
              <a:rPr lang="es-EC" dirty="0" smtClean="0">
                <a:solidFill>
                  <a:schemeClr val="bg1"/>
                </a:solidFill>
              </a:rPr>
              <a:t> Controlar la corriente es un control indirecto.</a:t>
            </a:r>
          </a:p>
          <a:p>
            <a:pPr algn="just">
              <a:lnSpc>
                <a:spcPct val="150000"/>
              </a:lnSpc>
              <a:buFont typeface="Wingdings" pitchFamily="2" charset="2"/>
              <a:buChar char="ü"/>
            </a:pPr>
            <a:r>
              <a:rPr lang="es-EC" dirty="0" smtClean="0">
                <a:solidFill>
                  <a:schemeClr val="bg1"/>
                </a:solidFill>
              </a:rPr>
              <a:t> La implementación  es  a frecuencia finita, esto produce histéresis.</a:t>
            </a:r>
          </a:p>
          <a:p>
            <a:pPr algn="just">
              <a:lnSpc>
                <a:spcPct val="150000"/>
              </a:lnSpc>
              <a:buFont typeface="Wingdings" pitchFamily="2" charset="2"/>
              <a:buChar char="ü"/>
            </a:pPr>
            <a:r>
              <a:rPr lang="es-EC" dirty="0" smtClean="0">
                <a:solidFill>
                  <a:schemeClr val="bg1"/>
                </a:solidFill>
              </a:rPr>
              <a:t> Limitación en frecuencia mínima.</a:t>
            </a:r>
          </a:p>
          <a:p>
            <a:pPr algn="just">
              <a:lnSpc>
                <a:spcPct val="150000"/>
              </a:lnSpc>
              <a:buFont typeface="Wingdings" pitchFamily="2" charset="2"/>
              <a:buChar char="ü"/>
            </a:pPr>
            <a:r>
              <a:rPr lang="es-EC" dirty="0" smtClean="0">
                <a:solidFill>
                  <a:schemeClr val="bg1"/>
                </a:solidFill>
              </a:rPr>
              <a:t> En un sistema de Estructura Variable las pérdidas por conmutación serán mayores.</a:t>
            </a:r>
            <a:endParaRPr lang="es-EC"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Rectángulo redondeado"/>
          <p:cNvSpPr/>
          <p:nvPr/>
        </p:nvSpPr>
        <p:spPr>
          <a:xfrm>
            <a:off x="179512" y="72008"/>
            <a:ext cx="8784976" cy="692696"/>
          </a:xfrm>
          <a:prstGeom prst="roundRect">
            <a:avLst>
              <a:gd name="adj" fmla="val 30883"/>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s-EC" sz="3600" dirty="0" smtClean="0"/>
              <a:t>PROYECTO COMPLETO</a:t>
            </a:r>
            <a:endParaRPr lang="es-EC" sz="3600" dirty="0"/>
          </a:p>
        </p:txBody>
      </p:sp>
      <p:sp>
        <p:nvSpPr>
          <p:cNvPr id="3" name="2 CuadroTexto"/>
          <p:cNvSpPr txBox="1"/>
          <p:nvPr/>
        </p:nvSpPr>
        <p:spPr>
          <a:xfrm>
            <a:off x="1979712" y="980728"/>
            <a:ext cx="5472608" cy="707886"/>
          </a:xfrm>
          <a:prstGeom prst="rect">
            <a:avLst/>
          </a:prstGeom>
          <a:noFill/>
        </p:spPr>
        <p:txBody>
          <a:bodyPr wrap="square" rtlCol="0">
            <a:spAutoFit/>
          </a:bodyPr>
          <a:lstStyle/>
          <a:p>
            <a:r>
              <a:rPr lang="es-EC" sz="4000" dirty="0" smtClean="0">
                <a:solidFill>
                  <a:srgbClr val="00B050"/>
                </a:solidFill>
              </a:rPr>
              <a:t>RECOMENDACIONES</a:t>
            </a:r>
            <a:endParaRPr lang="es-EC" dirty="0">
              <a:solidFill>
                <a:srgbClr val="00B050"/>
              </a:solidFill>
            </a:endParaRPr>
          </a:p>
        </p:txBody>
      </p:sp>
      <p:sp>
        <p:nvSpPr>
          <p:cNvPr id="4" name="3 CuadroTexto"/>
          <p:cNvSpPr txBox="1"/>
          <p:nvPr/>
        </p:nvSpPr>
        <p:spPr>
          <a:xfrm>
            <a:off x="395536" y="1720039"/>
            <a:ext cx="8352928" cy="3797193"/>
          </a:xfrm>
          <a:prstGeom prst="rect">
            <a:avLst/>
          </a:prstGeom>
          <a:noFill/>
        </p:spPr>
        <p:txBody>
          <a:bodyPr wrap="square" rtlCol="0">
            <a:spAutoFit/>
          </a:bodyPr>
          <a:lstStyle/>
          <a:p>
            <a:pPr algn="just">
              <a:lnSpc>
                <a:spcPct val="150000"/>
              </a:lnSpc>
              <a:buFont typeface="Wingdings" pitchFamily="2" charset="2"/>
              <a:buChar char="Ø"/>
            </a:pPr>
            <a:r>
              <a:rPr lang="es-EC" dirty="0" smtClean="0">
                <a:solidFill>
                  <a:schemeClr val="bg1"/>
                </a:solidFill>
              </a:rPr>
              <a:t> Representación Física de la variable involucrada en la superficie de deslizamiento.</a:t>
            </a:r>
          </a:p>
          <a:p>
            <a:pPr algn="just">
              <a:lnSpc>
                <a:spcPct val="150000"/>
              </a:lnSpc>
              <a:buFont typeface="Wingdings" pitchFamily="2" charset="2"/>
              <a:buChar char="Ø"/>
            </a:pPr>
            <a:r>
              <a:rPr lang="es-EC" dirty="0" smtClean="0">
                <a:solidFill>
                  <a:schemeClr val="bg1"/>
                </a:solidFill>
              </a:rPr>
              <a:t> Análisis de transitorios para determinar las protecciones.</a:t>
            </a:r>
          </a:p>
          <a:p>
            <a:pPr algn="just">
              <a:lnSpc>
                <a:spcPct val="150000"/>
              </a:lnSpc>
              <a:buFont typeface="Wingdings" pitchFamily="2" charset="2"/>
              <a:buChar char="Ø"/>
            </a:pPr>
            <a:r>
              <a:rPr lang="es-EC" dirty="0" smtClean="0">
                <a:solidFill>
                  <a:schemeClr val="bg1"/>
                </a:solidFill>
              </a:rPr>
              <a:t> Reducción de las pérdidas por conmutación alterando el ciclo de trabajo con el que se activa el transistor alto respecto del transistor bajo.</a:t>
            </a:r>
          </a:p>
          <a:p>
            <a:pPr algn="just">
              <a:lnSpc>
                <a:spcPct val="150000"/>
              </a:lnSpc>
              <a:buFont typeface="Wingdings" pitchFamily="2" charset="2"/>
              <a:buChar char="Ø"/>
            </a:pPr>
            <a:r>
              <a:rPr lang="es-EC" dirty="0" smtClean="0">
                <a:solidFill>
                  <a:schemeClr val="bg1"/>
                </a:solidFill>
              </a:rPr>
              <a:t> El uso de diodos supresores de trascientes de </a:t>
            </a:r>
            <a:r>
              <a:rPr lang="es-EC" dirty="0" err="1" smtClean="0">
                <a:solidFill>
                  <a:schemeClr val="bg1"/>
                </a:solidFill>
              </a:rPr>
              <a:t>sobrevoltaje</a:t>
            </a:r>
            <a:r>
              <a:rPr lang="es-EC" dirty="0" smtClean="0">
                <a:solidFill>
                  <a:schemeClr val="bg1"/>
                </a:solidFill>
              </a:rPr>
              <a:t> es efectivo.</a:t>
            </a:r>
          </a:p>
          <a:p>
            <a:pPr algn="just">
              <a:lnSpc>
                <a:spcPct val="150000"/>
              </a:lnSpc>
              <a:buFont typeface="Wingdings" pitchFamily="2" charset="2"/>
              <a:buChar char="Ø"/>
            </a:pPr>
            <a:r>
              <a:rPr lang="es-EC" dirty="0" smtClean="0">
                <a:solidFill>
                  <a:schemeClr val="bg1"/>
                </a:solidFill>
              </a:rPr>
              <a:t> Estudio y análisis de los circuitos integrados drivers IRXXXX.</a:t>
            </a:r>
          </a:p>
          <a:p>
            <a:pPr algn="just">
              <a:lnSpc>
                <a:spcPct val="150000"/>
              </a:lnSpc>
              <a:buFont typeface="Wingdings" pitchFamily="2" charset="2"/>
              <a:buChar char="Ø"/>
            </a:pPr>
            <a:r>
              <a:rPr lang="es-EC" dirty="0" smtClean="0">
                <a:solidFill>
                  <a:schemeClr val="bg1"/>
                </a:solidFill>
              </a:rPr>
              <a:t> Uso de un circuito controlador  más rápido que el PIC18F2550.</a:t>
            </a:r>
          </a:p>
          <a:p>
            <a:pPr algn="just">
              <a:lnSpc>
                <a:spcPct val="150000"/>
              </a:lnSpc>
              <a:buFont typeface="Wingdings" pitchFamily="2" charset="2"/>
              <a:buChar char="Ø"/>
            </a:pPr>
            <a:r>
              <a:rPr lang="es-EC" dirty="0" smtClean="0">
                <a:solidFill>
                  <a:schemeClr val="bg1"/>
                </a:solidFill>
              </a:rPr>
              <a:t> Uso de fuentes independientes.</a:t>
            </a:r>
            <a:endParaRPr lang="es-EC"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5 Forma libre"/>
          <p:cNvSpPr/>
          <p:nvPr/>
        </p:nvSpPr>
        <p:spPr>
          <a:xfrm>
            <a:off x="1331640" y="532905"/>
            <a:ext cx="5773553" cy="1430491"/>
          </a:xfrm>
          <a:custGeom>
            <a:avLst/>
            <a:gdLst>
              <a:gd name="connsiteX0" fmla="*/ 0 w 5773553"/>
              <a:gd name="connsiteY0" fmla="*/ 143049 h 1430491"/>
              <a:gd name="connsiteX1" fmla="*/ 41898 w 5773553"/>
              <a:gd name="connsiteY1" fmla="*/ 41898 h 1430491"/>
              <a:gd name="connsiteX2" fmla="*/ 143049 w 5773553"/>
              <a:gd name="connsiteY2" fmla="*/ 0 h 1430491"/>
              <a:gd name="connsiteX3" fmla="*/ 5630504 w 5773553"/>
              <a:gd name="connsiteY3" fmla="*/ 0 h 1430491"/>
              <a:gd name="connsiteX4" fmla="*/ 5731655 w 5773553"/>
              <a:gd name="connsiteY4" fmla="*/ 41898 h 1430491"/>
              <a:gd name="connsiteX5" fmla="*/ 5773553 w 5773553"/>
              <a:gd name="connsiteY5" fmla="*/ 143049 h 1430491"/>
              <a:gd name="connsiteX6" fmla="*/ 5773553 w 5773553"/>
              <a:gd name="connsiteY6" fmla="*/ 1287442 h 1430491"/>
              <a:gd name="connsiteX7" fmla="*/ 5731655 w 5773553"/>
              <a:gd name="connsiteY7" fmla="*/ 1388593 h 1430491"/>
              <a:gd name="connsiteX8" fmla="*/ 5630504 w 5773553"/>
              <a:gd name="connsiteY8" fmla="*/ 1430491 h 1430491"/>
              <a:gd name="connsiteX9" fmla="*/ 143049 w 5773553"/>
              <a:gd name="connsiteY9" fmla="*/ 1430491 h 1430491"/>
              <a:gd name="connsiteX10" fmla="*/ 41898 w 5773553"/>
              <a:gd name="connsiteY10" fmla="*/ 1388593 h 1430491"/>
              <a:gd name="connsiteX11" fmla="*/ 0 w 5773553"/>
              <a:gd name="connsiteY11" fmla="*/ 1287442 h 1430491"/>
              <a:gd name="connsiteX12" fmla="*/ 0 w 5773553"/>
              <a:gd name="connsiteY12" fmla="*/ 143049 h 143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3553" h="1430491">
                <a:moveTo>
                  <a:pt x="0" y="143049"/>
                </a:moveTo>
                <a:cubicBezTo>
                  <a:pt x="0" y="105110"/>
                  <a:pt x="15071" y="68725"/>
                  <a:pt x="41898" y="41898"/>
                </a:cubicBezTo>
                <a:cubicBezTo>
                  <a:pt x="68725" y="15071"/>
                  <a:pt x="105110" y="0"/>
                  <a:pt x="143049" y="0"/>
                </a:cubicBezTo>
                <a:lnTo>
                  <a:pt x="5630504" y="0"/>
                </a:lnTo>
                <a:cubicBezTo>
                  <a:pt x="5668443" y="0"/>
                  <a:pt x="5704828" y="15071"/>
                  <a:pt x="5731655" y="41898"/>
                </a:cubicBezTo>
                <a:cubicBezTo>
                  <a:pt x="5758482" y="68725"/>
                  <a:pt x="5773553" y="105110"/>
                  <a:pt x="5773553" y="143049"/>
                </a:cubicBezTo>
                <a:lnTo>
                  <a:pt x="5773553" y="1287442"/>
                </a:lnTo>
                <a:cubicBezTo>
                  <a:pt x="5773553" y="1325381"/>
                  <a:pt x="5758482" y="1361766"/>
                  <a:pt x="5731655" y="1388593"/>
                </a:cubicBezTo>
                <a:cubicBezTo>
                  <a:pt x="5704828" y="1415420"/>
                  <a:pt x="5668443" y="1430491"/>
                  <a:pt x="5630504" y="1430491"/>
                </a:cubicBezTo>
                <a:lnTo>
                  <a:pt x="143049" y="1430491"/>
                </a:lnTo>
                <a:cubicBezTo>
                  <a:pt x="105110" y="1430491"/>
                  <a:pt x="68725" y="1415420"/>
                  <a:pt x="41898" y="1388593"/>
                </a:cubicBezTo>
                <a:cubicBezTo>
                  <a:pt x="15071" y="1361766"/>
                  <a:pt x="0" y="1325381"/>
                  <a:pt x="0" y="1287442"/>
                </a:cubicBezTo>
                <a:lnTo>
                  <a:pt x="0" y="14304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198" tIns="156198" rIns="1616014" bIns="156198" numCol="1" spcCol="1270" anchor="ctr" anchorCtr="0">
            <a:noAutofit/>
          </a:bodyPr>
          <a:lstStyle/>
          <a:p>
            <a:pPr lvl="0" algn="ctr" defTabSz="1333500">
              <a:lnSpc>
                <a:spcPct val="90000"/>
              </a:lnSpc>
              <a:spcBef>
                <a:spcPct val="0"/>
              </a:spcBef>
              <a:spcAft>
                <a:spcPct val="35000"/>
              </a:spcAft>
            </a:pPr>
            <a:r>
              <a:rPr lang="es-EC" sz="3200" kern="1200" dirty="0" smtClean="0"/>
              <a:t>ESTADO DEL ARTE</a:t>
            </a:r>
            <a:endParaRPr lang="es-EC" sz="3200" kern="1200" dirty="0"/>
          </a:p>
        </p:txBody>
      </p:sp>
      <p:sp>
        <p:nvSpPr>
          <p:cNvPr id="7" name="6 Forma libre"/>
          <p:cNvSpPr/>
          <p:nvPr/>
        </p:nvSpPr>
        <p:spPr>
          <a:xfrm>
            <a:off x="1841071" y="2201811"/>
            <a:ext cx="5773553" cy="1430491"/>
          </a:xfrm>
          <a:custGeom>
            <a:avLst/>
            <a:gdLst>
              <a:gd name="connsiteX0" fmla="*/ 0 w 5773553"/>
              <a:gd name="connsiteY0" fmla="*/ 143049 h 1430491"/>
              <a:gd name="connsiteX1" fmla="*/ 41898 w 5773553"/>
              <a:gd name="connsiteY1" fmla="*/ 41898 h 1430491"/>
              <a:gd name="connsiteX2" fmla="*/ 143049 w 5773553"/>
              <a:gd name="connsiteY2" fmla="*/ 0 h 1430491"/>
              <a:gd name="connsiteX3" fmla="*/ 5630504 w 5773553"/>
              <a:gd name="connsiteY3" fmla="*/ 0 h 1430491"/>
              <a:gd name="connsiteX4" fmla="*/ 5731655 w 5773553"/>
              <a:gd name="connsiteY4" fmla="*/ 41898 h 1430491"/>
              <a:gd name="connsiteX5" fmla="*/ 5773553 w 5773553"/>
              <a:gd name="connsiteY5" fmla="*/ 143049 h 1430491"/>
              <a:gd name="connsiteX6" fmla="*/ 5773553 w 5773553"/>
              <a:gd name="connsiteY6" fmla="*/ 1287442 h 1430491"/>
              <a:gd name="connsiteX7" fmla="*/ 5731655 w 5773553"/>
              <a:gd name="connsiteY7" fmla="*/ 1388593 h 1430491"/>
              <a:gd name="connsiteX8" fmla="*/ 5630504 w 5773553"/>
              <a:gd name="connsiteY8" fmla="*/ 1430491 h 1430491"/>
              <a:gd name="connsiteX9" fmla="*/ 143049 w 5773553"/>
              <a:gd name="connsiteY9" fmla="*/ 1430491 h 1430491"/>
              <a:gd name="connsiteX10" fmla="*/ 41898 w 5773553"/>
              <a:gd name="connsiteY10" fmla="*/ 1388593 h 1430491"/>
              <a:gd name="connsiteX11" fmla="*/ 0 w 5773553"/>
              <a:gd name="connsiteY11" fmla="*/ 1287442 h 1430491"/>
              <a:gd name="connsiteX12" fmla="*/ 0 w 5773553"/>
              <a:gd name="connsiteY12" fmla="*/ 143049 h 143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3553" h="1430491">
                <a:moveTo>
                  <a:pt x="0" y="143049"/>
                </a:moveTo>
                <a:cubicBezTo>
                  <a:pt x="0" y="105110"/>
                  <a:pt x="15071" y="68725"/>
                  <a:pt x="41898" y="41898"/>
                </a:cubicBezTo>
                <a:cubicBezTo>
                  <a:pt x="68725" y="15071"/>
                  <a:pt x="105110" y="0"/>
                  <a:pt x="143049" y="0"/>
                </a:cubicBezTo>
                <a:lnTo>
                  <a:pt x="5630504" y="0"/>
                </a:lnTo>
                <a:cubicBezTo>
                  <a:pt x="5668443" y="0"/>
                  <a:pt x="5704828" y="15071"/>
                  <a:pt x="5731655" y="41898"/>
                </a:cubicBezTo>
                <a:cubicBezTo>
                  <a:pt x="5758482" y="68725"/>
                  <a:pt x="5773553" y="105110"/>
                  <a:pt x="5773553" y="143049"/>
                </a:cubicBezTo>
                <a:lnTo>
                  <a:pt x="5773553" y="1287442"/>
                </a:lnTo>
                <a:cubicBezTo>
                  <a:pt x="5773553" y="1325381"/>
                  <a:pt x="5758482" y="1361766"/>
                  <a:pt x="5731655" y="1388593"/>
                </a:cubicBezTo>
                <a:cubicBezTo>
                  <a:pt x="5704828" y="1415420"/>
                  <a:pt x="5668443" y="1430491"/>
                  <a:pt x="5630504" y="1430491"/>
                </a:cubicBezTo>
                <a:lnTo>
                  <a:pt x="143049" y="1430491"/>
                </a:lnTo>
                <a:cubicBezTo>
                  <a:pt x="105110" y="1430491"/>
                  <a:pt x="68725" y="1415420"/>
                  <a:pt x="41898" y="1388593"/>
                </a:cubicBezTo>
                <a:cubicBezTo>
                  <a:pt x="15071" y="1361766"/>
                  <a:pt x="0" y="1325381"/>
                  <a:pt x="0" y="1287442"/>
                </a:cubicBezTo>
                <a:lnTo>
                  <a:pt x="0" y="14304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198" tIns="156198" rIns="1595448" bIns="156198" numCol="1" spcCol="1270" anchor="ctr" anchorCtr="0">
            <a:noAutofit/>
          </a:bodyPr>
          <a:lstStyle/>
          <a:p>
            <a:pPr lvl="0" algn="ctr" defTabSz="1333500">
              <a:lnSpc>
                <a:spcPct val="90000"/>
              </a:lnSpc>
              <a:spcBef>
                <a:spcPct val="0"/>
              </a:spcBef>
              <a:spcAft>
                <a:spcPct val="35000"/>
              </a:spcAft>
            </a:pPr>
            <a:r>
              <a:rPr lang="es-EC" sz="3200" kern="1200" dirty="0" smtClean="0"/>
              <a:t>EL CONVERTIDOR  BUCK-BOOST DC/DC</a:t>
            </a:r>
            <a:endParaRPr lang="es-EC" sz="3200" kern="1200" dirty="0"/>
          </a:p>
        </p:txBody>
      </p:sp>
      <p:sp>
        <p:nvSpPr>
          <p:cNvPr id="8" name="7 Forma libre"/>
          <p:cNvSpPr/>
          <p:nvPr/>
        </p:nvSpPr>
        <p:spPr>
          <a:xfrm>
            <a:off x="2350502" y="3870717"/>
            <a:ext cx="5773553" cy="1430491"/>
          </a:xfrm>
          <a:custGeom>
            <a:avLst/>
            <a:gdLst>
              <a:gd name="connsiteX0" fmla="*/ 0 w 5773553"/>
              <a:gd name="connsiteY0" fmla="*/ 143049 h 1430491"/>
              <a:gd name="connsiteX1" fmla="*/ 41898 w 5773553"/>
              <a:gd name="connsiteY1" fmla="*/ 41898 h 1430491"/>
              <a:gd name="connsiteX2" fmla="*/ 143049 w 5773553"/>
              <a:gd name="connsiteY2" fmla="*/ 0 h 1430491"/>
              <a:gd name="connsiteX3" fmla="*/ 5630504 w 5773553"/>
              <a:gd name="connsiteY3" fmla="*/ 0 h 1430491"/>
              <a:gd name="connsiteX4" fmla="*/ 5731655 w 5773553"/>
              <a:gd name="connsiteY4" fmla="*/ 41898 h 1430491"/>
              <a:gd name="connsiteX5" fmla="*/ 5773553 w 5773553"/>
              <a:gd name="connsiteY5" fmla="*/ 143049 h 1430491"/>
              <a:gd name="connsiteX6" fmla="*/ 5773553 w 5773553"/>
              <a:gd name="connsiteY6" fmla="*/ 1287442 h 1430491"/>
              <a:gd name="connsiteX7" fmla="*/ 5731655 w 5773553"/>
              <a:gd name="connsiteY7" fmla="*/ 1388593 h 1430491"/>
              <a:gd name="connsiteX8" fmla="*/ 5630504 w 5773553"/>
              <a:gd name="connsiteY8" fmla="*/ 1430491 h 1430491"/>
              <a:gd name="connsiteX9" fmla="*/ 143049 w 5773553"/>
              <a:gd name="connsiteY9" fmla="*/ 1430491 h 1430491"/>
              <a:gd name="connsiteX10" fmla="*/ 41898 w 5773553"/>
              <a:gd name="connsiteY10" fmla="*/ 1388593 h 1430491"/>
              <a:gd name="connsiteX11" fmla="*/ 0 w 5773553"/>
              <a:gd name="connsiteY11" fmla="*/ 1287442 h 1430491"/>
              <a:gd name="connsiteX12" fmla="*/ 0 w 5773553"/>
              <a:gd name="connsiteY12" fmla="*/ 143049 h 143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3553" h="1430491">
                <a:moveTo>
                  <a:pt x="0" y="143049"/>
                </a:moveTo>
                <a:cubicBezTo>
                  <a:pt x="0" y="105110"/>
                  <a:pt x="15071" y="68725"/>
                  <a:pt x="41898" y="41898"/>
                </a:cubicBezTo>
                <a:cubicBezTo>
                  <a:pt x="68725" y="15071"/>
                  <a:pt x="105110" y="0"/>
                  <a:pt x="143049" y="0"/>
                </a:cubicBezTo>
                <a:lnTo>
                  <a:pt x="5630504" y="0"/>
                </a:lnTo>
                <a:cubicBezTo>
                  <a:pt x="5668443" y="0"/>
                  <a:pt x="5704828" y="15071"/>
                  <a:pt x="5731655" y="41898"/>
                </a:cubicBezTo>
                <a:cubicBezTo>
                  <a:pt x="5758482" y="68725"/>
                  <a:pt x="5773553" y="105110"/>
                  <a:pt x="5773553" y="143049"/>
                </a:cubicBezTo>
                <a:lnTo>
                  <a:pt x="5773553" y="1287442"/>
                </a:lnTo>
                <a:cubicBezTo>
                  <a:pt x="5773553" y="1325381"/>
                  <a:pt x="5758482" y="1361766"/>
                  <a:pt x="5731655" y="1388593"/>
                </a:cubicBezTo>
                <a:cubicBezTo>
                  <a:pt x="5704828" y="1415420"/>
                  <a:pt x="5668443" y="1430491"/>
                  <a:pt x="5630504" y="1430491"/>
                </a:cubicBezTo>
                <a:lnTo>
                  <a:pt x="143049" y="1430491"/>
                </a:lnTo>
                <a:cubicBezTo>
                  <a:pt x="105110" y="1430491"/>
                  <a:pt x="68725" y="1415420"/>
                  <a:pt x="41898" y="1388593"/>
                </a:cubicBezTo>
                <a:cubicBezTo>
                  <a:pt x="15071" y="1361766"/>
                  <a:pt x="0" y="1325381"/>
                  <a:pt x="0" y="1287442"/>
                </a:cubicBezTo>
                <a:lnTo>
                  <a:pt x="0" y="14304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198" tIns="156198" rIns="1595448" bIns="156198" numCol="1" spcCol="1270" anchor="ctr" anchorCtr="0">
            <a:noAutofit/>
          </a:bodyPr>
          <a:lstStyle/>
          <a:p>
            <a:pPr lvl="0" algn="ctr" defTabSz="1333500">
              <a:lnSpc>
                <a:spcPct val="90000"/>
              </a:lnSpc>
              <a:spcBef>
                <a:spcPct val="0"/>
              </a:spcBef>
              <a:spcAft>
                <a:spcPct val="35000"/>
              </a:spcAft>
            </a:pPr>
            <a:r>
              <a:rPr lang="es-EC" sz="3200" kern="1200" dirty="0" smtClean="0"/>
              <a:t>CONTROL POR  MODO DESLIZANTE</a:t>
            </a:r>
            <a:endParaRPr lang="es-EC" sz="3200" kern="1200" dirty="0"/>
          </a:p>
        </p:txBody>
      </p:sp>
      <p:sp>
        <p:nvSpPr>
          <p:cNvPr id="9" name="8 Forma libre"/>
          <p:cNvSpPr/>
          <p:nvPr/>
        </p:nvSpPr>
        <p:spPr>
          <a:xfrm>
            <a:off x="6175374" y="1617694"/>
            <a:ext cx="929819" cy="929819"/>
          </a:xfrm>
          <a:custGeom>
            <a:avLst/>
            <a:gdLst>
              <a:gd name="connsiteX0" fmla="*/ 0 w 929819"/>
              <a:gd name="connsiteY0" fmla="*/ 511400 h 929819"/>
              <a:gd name="connsiteX1" fmla="*/ 209209 w 929819"/>
              <a:gd name="connsiteY1" fmla="*/ 511400 h 929819"/>
              <a:gd name="connsiteX2" fmla="*/ 209209 w 929819"/>
              <a:gd name="connsiteY2" fmla="*/ 0 h 929819"/>
              <a:gd name="connsiteX3" fmla="*/ 720610 w 929819"/>
              <a:gd name="connsiteY3" fmla="*/ 0 h 929819"/>
              <a:gd name="connsiteX4" fmla="*/ 720610 w 929819"/>
              <a:gd name="connsiteY4" fmla="*/ 511400 h 929819"/>
              <a:gd name="connsiteX5" fmla="*/ 929819 w 929819"/>
              <a:gd name="connsiteY5" fmla="*/ 511400 h 929819"/>
              <a:gd name="connsiteX6" fmla="*/ 464910 w 929819"/>
              <a:gd name="connsiteY6" fmla="*/ 929819 h 929819"/>
              <a:gd name="connsiteX7" fmla="*/ 0 w 929819"/>
              <a:gd name="connsiteY7" fmla="*/ 511400 h 9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819" h="929819">
                <a:moveTo>
                  <a:pt x="0" y="511400"/>
                </a:moveTo>
                <a:lnTo>
                  <a:pt x="209209" y="511400"/>
                </a:lnTo>
                <a:lnTo>
                  <a:pt x="209209" y="0"/>
                </a:lnTo>
                <a:lnTo>
                  <a:pt x="720610" y="0"/>
                </a:lnTo>
                <a:lnTo>
                  <a:pt x="720610" y="511400"/>
                </a:lnTo>
                <a:lnTo>
                  <a:pt x="929819" y="511400"/>
                </a:lnTo>
                <a:lnTo>
                  <a:pt x="464910" y="929819"/>
                </a:lnTo>
                <a:lnTo>
                  <a:pt x="0" y="51140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51119" tIns="41910" rIns="251119" bIns="272040" numCol="1" spcCol="1270" anchor="ctr" anchorCtr="0">
            <a:noAutofit/>
          </a:bodyPr>
          <a:lstStyle/>
          <a:p>
            <a:pPr lvl="0" algn="ctr" defTabSz="1466850">
              <a:lnSpc>
                <a:spcPct val="90000"/>
              </a:lnSpc>
              <a:spcBef>
                <a:spcPct val="0"/>
              </a:spcBef>
              <a:spcAft>
                <a:spcPct val="35000"/>
              </a:spcAft>
            </a:pPr>
            <a:endParaRPr lang="es-EC" sz="3300" kern="1200"/>
          </a:p>
        </p:txBody>
      </p:sp>
      <p:sp>
        <p:nvSpPr>
          <p:cNvPr id="10" name="9 Forma libre"/>
          <p:cNvSpPr/>
          <p:nvPr/>
        </p:nvSpPr>
        <p:spPr>
          <a:xfrm>
            <a:off x="6684805" y="3277063"/>
            <a:ext cx="929819" cy="929819"/>
          </a:xfrm>
          <a:custGeom>
            <a:avLst/>
            <a:gdLst>
              <a:gd name="connsiteX0" fmla="*/ 0 w 929819"/>
              <a:gd name="connsiteY0" fmla="*/ 511400 h 929819"/>
              <a:gd name="connsiteX1" fmla="*/ 209209 w 929819"/>
              <a:gd name="connsiteY1" fmla="*/ 511400 h 929819"/>
              <a:gd name="connsiteX2" fmla="*/ 209209 w 929819"/>
              <a:gd name="connsiteY2" fmla="*/ 0 h 929819"/>
              <a:gd name="connsiteX3" fmla="*/ 720610 w 929819"/>
              <a:gd name="connsiteY3" fmla="*/ 0 h 929819"/>
              <a:gd name="connsiteX4" fmla="*/ 720610 w 929819"/>
              <a:gd name="connsiteY4" fmla="*/ 511400 h 929819"/>
              <a:gd name="connsiteX5" fmla="*/ 929819 w 929819"/>
              <a:gd name="connsiteY5" fmla="*/ 511400 h 929819"/>
              <a:gd name="connsiteX6" fmla="*/ 464910 w 929819"/>
              <a:gd name="connsiteY6" fmla="*/ 929819 h 929819"/>
              <a:gd name="connsiteX7" fmla="*/ 0 w 929819"/>
              <a:gd name="connsiteY7" fmla="*/ 511400 h 9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819" h="929819">
                <a:moveTo>
                  <a:pt x="0" y="511400"/>
                </a:moveTo>
                <a:lnTo>
                  <a:pt x="209209" y="511400"/>
                </a:lnTo>
                <a:lnTo>
                  <a:pt x="209209" y="0"/>
                </a:lnTo>
                <a:lnTo>
                  <a:pt x="720610" y="0"/>
                </a:lnTo>
                <a:lnTo>
                  <a:pt x="720610" y="511400"/>
                </a:lnTo>
                <a:lnTo>
                  <a:pt x="929819" y="511400"/>
                </a:lnTo>
                <a:lnTo>
                  <a:pt x="464910" y="929819"/>
                </a:lnTo>
                <a:lnTo>
                  <a:pt x="0" y="51140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51119" tIns="41910" rIns="251119" bIns="272040" numCol="1" spcCol="1270" anchor="ctr" anchorCtr="0">
            <a:noAutofit/>
          </a:bodyPr>
          <a:lstStyle/>
          <a:p>
            <a:pPr lvl="0" algn="ctr" defTabSz="1466850">
              <a:lnSpc>
                <a:spcPct val="90000"/>
              </a:lnSpc>
              <a:spcBef>
                <a:spcPct val="0"/>
              </a:spcBef>
              <a:spcAft>
                <a:spcPct val="35000"/>
              </a:spcAft>
            </a:pPr>
            <a:endParaRPr lang="es-EC" sz="3300" kern="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2000"/>
                                        <p:tgtEl>
                                          <p:spTgt spid="7"/>
                                        </p:tgtEl>
                                        <p:attrNameLst>
                                          <p:attrName>ppt_w</p:attrName>
                                        </p:attrNameLst>
                                      </p:cBhvr>
                                      <p:tavLst>
                                        <p:tav tm="0">
                                          <p:val>
                                            <p:strVal val="ppt_w"/>
                                          </p:val>
                                        </p:tav>
                                        <p:tav tm="100000">
                                          <p:val>
                                            <p:fltVal val="0"/>
                                          </p:val>
                                        </p:tav>
                                      </p:tavLst>
                                    </p:anim>
                                    <p:anim calcmode="lin" valueType="num">
                                      <p:cBhvr>
                                        <p:cTn id="7" dur="2000"/>
                                        <p:tgtEl>
                                          <p:spTgt spid="7"/>
                                        </p:tgtEl>
                                        <p:attrNameLst>
                                          <p:attrName>ppt_h</p:attrName>
                                        </p:attrNameLst>
                                      </p:cBhvr>
                                      <p:tavLst>
                                        <p:tav tm="0">
                                          <p:val>
                                            <p:strVal val="ppt_h"/>
                                          </p:val>
                                        </p:tav>
                                        <p:tav tm="100000">
                                          <p:val>
                                            <p:fltVal val="0"/>
                                          </p:val>
                                        </p:tav>
                                      </p:tavLst>
                                    </p:anim>
                                    <p:animEffect transition="out" filter="fade">
                                      <p:cBhvr>
                                        <p:cTn id="8" dur="2000"/>
                                        <p:tgtEl>
                                          <p:spTgt spid="7"/>
                                        </p:tgtEl>
                                      </p:cBhvr>
                                    </p:animEffect>
                                    <p:set>
                                      <p:cBhvr>
                                        <p:cTn id="9" dur="1" fill="hold">
                                          <p:stCondLst>
                                            <p:cond delay="1999"/>
                                          </p:stCondLst>
                                        </p:cTn>
                                        <p:tgtEl>
                                          <p:spTgt spid="7"/>
                                        </p:tgtEl>
                                        <p:attrNameLst>
                                          <p:attrName>style.visibility</p:attrName>
                                        </p:attrNameLst>
                                      </p:cBhvr>
                                      <p:to>
                                        <p:strVal val="hidden"/>
                                      </p:to>
                                    </p:set>
                                  </p:childTnLst>
                                </p:cTn>
                              </p:par>
                              <p:par>
                                <p:cTn id="10" presetID="53" presetClass="exit" presetSubtype="0" fill="hold" grpId="0" nodeType="withEffect">
                                  <p:stCondLst>
                                    <p:cond delay="0"/>
                                  </p:stCondLst>
                                  <p:childTnLst>
                                    <p:anim calcmode="lin" valueType="num">
                                      <p:cBhvr>
                                        <p:cTn id="11" dur="2000"/>
                                        <p:tgtEl>
                                          <p:spTgt spid="8"/>
                                        </p:tgtEl>
                                        <p:attrNameLst>
                                          <p:attrName>ppt_w</p:attrName>
                                        </p:attrNameLst>
                                      </p:cBhvr>
                                      <p:tavLst>
                                        <p:tav tm="0">
                                          <p:val>
                                            <p:strVal val="ppt_w"/>
                                          </p:val>
                                        </p:tav>
                                        <p:tav tm="100000">
                                          <p:val>
                                            <p:fltVal val="0"/>
                                          </p:val>
                                        </p:tav>
                                      </p:tavLst>
                                    </p:anim>
                                    <p:anim calcmode="lin" valueType="num">
                                      <p:cBhvr>
                                        <p:cTn id="12" dur="2000"/>
                                        <p:tgtEl>
                                          <p:spTgt spid="8"/>
                                        </p:tgtEl>
                                        <p:attrNameLst>
                                          <p:attrName>ppt_h</p:attrName>
                                        </p:attrNameLst>
                                      </p:cBhvr>
                                      <p:tavLst>
                                        <p:tav tm="0">
                                          <p:val>
                                            <p:strVal val="ppt_h"/>
                                          </p:val>
                                        </p:tav>
                                        <p:tav tm="100000">
                                          <p:val>
                                            <p:fltVal val="0"/>
                                          </p:val>
                                        </p:tav>
                                      </p:tavLst>
                                    </p:anim>
                                    <p:animEffect transition="out" filter="fade">
                                      <p:cBhvr>
                                        <p:cTn id="13" dur="2000"/>
                                        <p:tgtEl>
                                          <p:spTgt spid="8"/>
                                        </p:tgtEl>
                                      </p:cBhvr>
                                    </p:animEffect>
                                    <p:set>
                                      <p:cBhvr>
                                        <p:cTn id="14" dur="1" fill="hold">
                                          <p:stCondLst>
                                            <p:cond delay="1999"/>
                                          </p:stCondLst>
                                        </p:cTn>
                                        <p:tgtEl>
                                          <p:spTgt spid="8"/>
                                        </p:tgtEl>
                                        <p:attrNameLst>
                                          <p:attrName>style.visibility</p:attrName>
                                        </p:attrNameLst>
                                      </p:cBhvr>
                                      <p:to>
                                        <p:strVal val="hidden"/>
                                      </p:to>
                                    </p:set>
                                  </p:childTnLst>
                                </p:cTn>
                              </p:par>
                              <p:par>
                                <p:cTn id="15" presetID="4" presetClass="exit" presetSubtype="16" fill="hold" grpId="0" nodeType="withEffect">
                                  <p:stCondLst>
                                    <p:cond delay="0"/>
                                  </p:stCondLst>
                                  <p:childTnLst>
                                    <p:animEffect transition="out" filter="box(in)">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par>
                                <p:cTn id="18" presetID="4" presetClass="exit" presetSubtype="16" fill="hold" grpId="0" nodeType="withEffect">
                                  <p:stCondLst>
                                    <p:cond delay="0"/>
                                  </p:stCondLst>
                                  <p:childTnLst>
                                    <p:animEffect transition="out" filter="box(in)">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par>
                          <p:cTn id="21" fill="hold">
                            <p:stCondLst>
                              <p:cond delay="2000"/>
                            </p:stCondLst>
                            <p:childTnLst>
                              <p:par>
                                <p:cTn id="22" presetID="64" presetClass="path" presetSubtype="0" accel="50000" decel="50000" fill="hold" grpId="0" nodeType="afterEffect">
                                  <p:stCondLst>
                                    <p:cond delay="1000"/>
                                  </p:stCondLst>
                                  <p:childTnLst>
                                    <p:animMotion origin="layout" path="M -2.77778E-7 -4.15356E-6 L -2.77778E-7 -0.29764 " pathEditMode="relative" rAng="0" ptsTypes="AA">
                                      <p:cBhvr>
                                        <p:cTn id="23" dur="1000" fill="hold"/>
                                        <p:tgtEl>
                                          <p:spTgt spid="6"/>
                                        </p:tgtEl>
                                        <p:attrNameLst>
                                          <p:attrName>ppt_x</p:attrName>
                                          <p:attrName>ppt_y</p:attrName>
                                        </p:attrNameLst>
                                      </p:cBhvr>
                                      <p:rCtr x="0" y="-1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631" name="Picture 7" descr="http://1.bp.blogspot.com/_3OU7xTBklAY/SJjep1t3piI/AAAAAAAAAEs/PTNEs33hIDY/s1600/FUENTES+LI+COM.jpg"/>
          <p:cNvPicPr>
            <a:picLocks noChangeAspect="1" noChangeArrowheads="1"/>
          </p:cNvPicPr>
          <p:nvPr/>
        </p:nvPicPr>
        <p:blipFill>
          <a:blip r:embed="rId3" cstate="print"/>
          <a:srcRect/>
          <a:stretch>
            <a:fillRect/>
          </a:stretch>
        </p:blipFill>
        <p:spPr bwMode="auto">
          <a:xfrm>
            <a:off x="3995936" y="1124744"/>
            <a:ext cx="3312368" cy="3259372"/>
          </a:xfrm>
          <a:prstGeom prst="rect">
            <a:avLst/>
          </a:prstGeom>
          <a:noFill/>
        </p:spPr>
      </p:pic>
      <p:pic>
        <p:nvPicPr>
          <p:cNvPr id="26629" name="Picture 5"/>
          <p:cNvPicPr>
            <a:picLocks noChangeAspect="1" noChangeArrowheads="1"/>
          </p:cNvPicPr>
          <p:nvPr/>
        </p:nvPicPr>
        <p:blipFill>
          <a:blip r:embed="rId4" cstate="print"/>
          <a:srcRect/>
          <a:stretch>
            <a:fillRect/>
          </a:stretch>
        </p:blipFill>
        <p:spPr bwMode="auto">
          <a:xfrm>
            <a:off x="3347864" y="1124745"/>
            <a:ext cx="5544616" cy="3240360"/>
          </a:xfrm>
          <a:prstGeom prst="rect">
            <a:avLst/>
          </a:prstGeom>
          <a:noFill/>
          <a:ln w="9525">
            <a:noFill/>
            <a:miter lim="800000"/>
            <a:headEnd/>
            <a:tailEnd/>
          </a:ln>
        </p:spPr>
      </p:pic>
      <p:sp>
        <p:nvSpPr>
          <p:cNvPr id="5" name="4 Rectángulo redondeado"/>
          <p:cNvSpPr/>
          <p:nvPr/>
        </p:nvSpPr>
        <p:spPr>
          <a:xfrm>
            <a:off x="179512" y="72008"/>
            <a:ext cx="8784976" cy="692696"/>
          </a:xfrm>
          <a:prstGeom prst="roundRect">
            <a:avLst>
              <a:gd name="adj" fmla="val 30883"/>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s-EC" sz="3600" dirty="0"/>
              <a:t>ESTADO DEL </a:t>
            </a:r>
            <a:r>
              <a:rPr lang="es-EC" sz="3600" dirty="0" smtClean="0"/>
              <a:t>ARTE</a:t>
            </a:r>
            <a:endParaRPr lang="es-EC" sz="3600" dirty="0"/>
          </a:p>
        </p:txBody>
      </p:sp>
      <p:grpSp>
        <p:nvGrpSpPr>
          <p:cNvPr id="53" name="52 Grupo"/>
          <p:cNvGrpSpPr/>
          <p:nvPr/>
        </p:nvGrpSpPr>
        <p:grpSpPr>
          <a:xfrm>
            <a:off x="2195736" y="2492896"/>
            <a:ext cx="5213165" cy="1296144"/>
            <a:chOff x="3679315" y="980728"/>
            <a:chExt cx="5213165" cy="1296144"/>
          </a:xfrm>
        </p:grpSpPr>
        <p:sp>
          <p:nvSpPr>
            <p:cNvPr id="7" name="6 Rectángulo"/>
            <p:cNvSpPr/>
            <p:nvPr/>
          </p:nvSpPr>
          <p:spPr>
            <a:xfrm>
              <a:off x="4283968" y="980728"/>
              <a:ext cx="792088" cy="129614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p:cNvSpPr/>
            <p:nvPr/>
          </p:nvSpPr>
          <p:spPr>
            <a:xfrm>
              <a:off x="6300192" y="980728"/>
              <a:ext cx="1224136" cy="129614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accent3">
                      <a:lumMod val="75000"/>
                    </a:schemeClr>
                  </a:solidFill>
                </a:rPr>
                <a:t>CC - CC</a:t>
              </a:r>
              <a:endParaRPr lang="es-EC" b="1" dirty="0">
                <a:solidFill>
                  <a:schemeClr val="accent3">
                    <a:lumMod val="75000"/>
                  </a:schemeClr>
                </a:solidFill>
              </a:endParaRPr>
            </a:p>
          </p:txBody>
        </p:sp>
        <p:sp>
          <p:nvSpPr>
            <p:cNvPr id="9" name="8 Triángulo isósceles"/>
            <p:cNvSpPr/>
            <p:nvPr/>
          </p:nvSpPr>
          <p:spPr>
            <a:xfrm>
              <a:off x="4572000" y="1412776"/>
              <a:ext cx="288032" cy="360040"/>
            </a:xfrm>
            <a:prstGeom prst="triangl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1" name="10 Conector recto"/>
            <p:cNvCxnSpPr>
              <a:stCxn id="9" idx="0"/>
            </p:cNvCxnSpPr>
            <p:nvPr/>
          </p:nvCxnSpPr>
          <p:spPr>
            <a:xfrm flipV="1">
              <a:off x="4716016" y="1124744"/>
              <a:ext cx="0" cy="288032"/>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a:endCxn id="9" idx="3"/>
            </p:cNvCxnSpPr>
            <p:nvPr/>
          </p:nvCxnSpPr>
          <p:spPr>
            <a:xfrm flipV="1">
              <a:off x="4716016" y="1772816"/>
              <a:ext cx="0" cy="288032"/>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4499992" y="1412776"/>
              <a:ext cx="432048"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5076056" y="1196752"/>
              <a:ext cx="122413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5076056" y="1988840"/>
              <a:ext cx="122413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3995936" y="1196752"/>
              <a:ext cx="28803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3995936" y="1988840"/>
              <a:ext cx="28803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a:off x="7524328" y="1196752"/>
              <a:ext cx="43204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a:off x="7524328" y="1988840"/>
              <a:ext cx="43204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a:off x="7956376" y="1196752"/>
              <a:ext cx="0" cy="21602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a:off x="7956376" y="1772816"/>
              <a:ext cx="0" cy="21602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a:off x="5652120" y="1196752"/>
              <a:ext cx="0" cy="28803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a:off x="5652120" y="1628800"/>
              <a:ext cx="0" cy="36004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a:off x="5436096" y="1484784"/>
              <a:ext cx="43204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42 Conector recto"/>
            <p:cNvCxnSpPr/>
            <p:nvPr/>
          </p:nvCxnSpPr>
          <p:spPr>
            <a:xfrm>
              <a:off x="5436096" y="1628800"/>
              <a:ext cx="43204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43 Rectángulo"/>
            <p:cNvSpPr/>
            <p:nvPr/>
          </p:nvSpPr>
          <p:spPr>
            <a:xfrm>
              <a:off x="7884368" y="1412776"/>
              <a:ext cx="216024" cy="36004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5" name="44 CuadroTexto"/>
            <p:cNvSpPr txBox="1"/>
            <p:nvPr/>
          </p:nvSpPr>
          <p:spPr>
            <a:xfrm>
              <a:off x="8052185" y="1412776"/>
              <a:ext cx="840295" cy="369332"/>
            </a:xfrm>
            <a:prstGeom prst="rect">
              <a:avLst/>
            </a:prstGeom>
            <a:noFill/>
          </p:spPr>
          <p:txBody>
            <a:bodyPr wrap="none" rtlCol="0">
              <a:spAutoFit/>
            </a:bodyPr>
            <a:lstStyle/>
            <a:p>
              <a:r>
                <a:rPr lang="es-EC" dirty="0" smtClean="0">
                  <a:solidFill>
                    <a:schemeClr val="bg1"/>
                  </a:solidFill>
                </a:rPr>
                <a:t>Carga</a:t>
              </a:r>
              <a:endParaRPr lang="es-EC" dirty="0">
                <a:solidFill>
                  <a:schemeClr val="bg1"/>
                </a:solidFill>
              </a:endParaRPr>
            </a:p>
          </p:txBody>
        </p:sp>
        <p:sp>
          <p:nvSpPr>
            <p:cNvPr id="47" name="46 CuadroTexto"/>
            <p:cNvSpPr txBox="1"/>
            <p:nvPr/>
          </p:nvSpPr>
          <p:spPr>
            <a:xfrm>
              <a:off x="5825510" y="1412776"/>
              <a:ext cx="402674" cy="369332"/>
            </a:xfrm>
            <a:prstGeom prst="rect">
              <a:avLst/>
            </a:prstGeom>
            <a:noFill/>
          </p:spPr>
          <p:txBody>
            <a:bodyPr wrap="none" rtlCol="0">
              <a:spAutoFit/>
            </a:bodyPr>
            <a:lstStyle/>
            <a:p>
              <a:r>
                <a:rPr lang="es-EC" dirty="0" smtClean="0">
                  <a:solidFill>
                    <a:schemeClr val="bg1"/>
                  </a:solidFill>
                </a:rPr>
                <a:t>Vi</a:t>
              </a:r>
              <a:endParaRPr lang="es-EC" dirty="0">
                <a:solidFill>
                  <a:schemeClr val="bg1"/>
                </a:solidFill>
              </a:endParaRPr>
            </a:p>
          </p:txBody>
        </p:sp>
        <p:sp>
          <p:nvSpPr>
            <p:cNvPr id="48" name="47 CuadroTexto"/>
            <p:cNvSpPr txBox="1"/>
            <p:nvPr/>
          </p:nvSpPr>
          <p:spPr>
            <a:xfrm>
              <a:off x="3679315" y="1412776"/>
              <a:ext cx="604653" cy="369332"/>
            </a:xfrm>
            <a:prstGeom prst="rect">
              <a:avLst/>
            </a:prstGeom>
            <a:noFill/>
          </p:spPr>
          <p:txBody>
            <a:bodyPr wrap="none" rtlCol="0">
              <a:spAutoFit/>
            </a:bodyPr>
            <a:lstStyle/>
            <a:p>
              <a:r>
                <a:rPr lang="es-EC" dirty="0" smtClean="0">
                  <a:solidFill>
                    <a:schemeClr val="bg1"/>
                  </a:solidFill>
                </a:rPr>
                <a:t>Red</a:t>
              </a:r>
              <a:endParaRPr lang="es-EC" dirty="0">
                <a:solidFill>
                  <a:schemeClr val="bg1"/>
                </a:solidFill>
              </a:endParaRPr>
            </a:p>
          </p:txBody>
        </p:sp>
        <p:sp>
          <p:nvSpPr>
            <p:cNvPr id="49" name="48 CuadroTexto"/>
            <p:cNvSpPr txBox="1"/>
            <p:nvPr/>
          </p:nvSpPr>
          <p:spPr>
            <a:xfrm>
              <a:off x="6004792" y="1124744"/>
              <a:ext cx="367408" cy="369332"/>
            </a:xfrm>
            <a:prstGeom prst="rect">
              <a:avLst/>
            </a:prstGeom>
            <a:noFill/>
          </p:spPr>
          <p:txBody>
            <a:bodyPr wrap="none" rtlCol="0">
              <a:spAutoFit/>
            </a:bodyPr>
            <a:lstStyle/>
            <a:p>
              <a:r>
                <a:rPr lang="es-EC" dirty="0" smtClean="0">
                  <a:solidFill>
                    <a:schemeClr val="bg1"/>
                  </a:solidFill>
                </a:rPr>
                <a:t>+</a:t>
              </a:r>
              <a:endParaRPr lang="es-EC" dirty="0">
                <a:solidFill>
                  <a:schemeClr val="bg1"/>
                </a:solidFill>
              </a:endParaRPr>
            </a:p>
          </p:txBody>
        </p:sp>
        <p:sp>
          <p:nvSpPr>
            <p:cNvPr id="50" name="49 CuadroTexto"/>
            <p:cNvSpPr txBox="1"/>
            <p:nvPr/>
          </p:nvSpPr>
          <p:spPr>
            <a:xfrm>
              <a:off x="6012160" y="1691516"/>
              <a:ext cx="317716" cy="369332"/>
            </a:xfrm>
            <a:prstGeom prst="rect">
              <a:avLst/>
            </a:prstGeom>
            <a:noFill/>
          </p:spPr>
          <p:txBody>
            <a:bodyPr wrap="none" rtlCol="0">
              <a:spAutoFit/>
            </a:bodyPr>
            <a:lstStyle/>
            <a:p>
              <a:r>
                <a:rPr lang="es-EC" dirty="0" smtClean="0">
                  <a:solidFill>
                    <a:schemeClr val="bg1"/>
                  </a:solidFill>
                </a:rPr>
                <a:t>-</a:t>
              </a:r>
              <a:endParaRPr lang="es-EC" dirty="0">
                <a:solidFill>
                  <a:schemeClr val="bg1"/>
                </a:solidFill>
              </a:endParaRPr>
            </a:p>
          </p:txBody>
        </p:sp>
      </p:grpSp>
      <p:sp>
        <p:nvSpPr>
          <p:cNvPr id="54" name="53 CuadroTexto"/>
          <p:cNvSpPr txBox="1"/>
          <p:nvPr/>
        </p:nvSpPr>
        <p:spPr>
          <a:xfrm>
            <a:off x="4716016" y="6093296"/>
            <a:ext cx="1728192" cy="461665"/>
          </a:xfrm>
          <a:prstGeom prst="rect">
            <a:avLst/>
          </a:prstGeom>
          <a:noFill/>
        </p:spPr>
        <p:txBody>
          <a:bodyPr wrap="square" rtlCol="0">
            <a:spAutoFit/>
          </a:bodyPr>
          <a:lstStyle/>
          <a:p>
            <a:r>
              <a:rPr lang="es-EC" sz="2400" dirty="0" smtClean="0">
                <a:solidFill>
                  <a:schemeClr val="bg1"/>
                </a:solidFill>
              </a:rPr>
              <a:t>No lineal</a:t>
            </a:r>
            <a:endParaRPr lang="es-EC" sz="2400" dirty="0">
              <a:solidFill>
                <a:schemeClr val="bg1"/>
              </a:solidFill>
            </a:endParaRPr>
          </a:p>
        </p:txBody>
      </p:sp>
      <p:sp>
        <p:nvSpPr>
          <p:cNvPr id="55" name="54 CuadroTexto"/>
          <p:cNvSpPr txBox="1"/>
          <p:nvPr/>
        </p:nvSpPr>
        <p:spPr>
          <a:xfrm>
            <a:off x="4716016" y="3933056"/>
            <a:ext cx="2736304" cy="461665"/>
          </a:xfrm>
          <a:prstGeom prst="rect">
            <a:avLst/>
          </a:prstGeom>
          <a:noFill/>
        </p:spPr>
        <p:txBody>
          <a:bodyPr wrap="square" rtlCol="0">
            <a:spAutoFit/>
          </a:bodyPr>
          <a:lstStyle/>
          <a:p>
            <a:r>
              <a:rPr lang="es-EC" sz="2400" dirty="0" smtClean="0">
                <a:solidFill>
                  <a:schemeClr val="bg1"/>
                </a:solidFill>
              </a:rPr>
              <a:t>Regulación</a:t>
            </a:r>
            <a:endParaRPr lang="es-EC" sz="2400" dirty="0">
              <a:solidFill>
                <a:schemeClr val="bg1"/>
              </a:solidFill>
            </a:endParaRPr>
          </a:p>
        </p:txBody>
      </p:sp>
      <p:sp>
        <p:nvSpPr>
          <p:cNvPr id="56" name="55 CuadroTexto"/>
          <p:cNvSpPr txBox="1"/>
          <p:nvPr/>
        </p:nvSpPr>
        <p:spPr>
          <a:xfrm>
            <a:off x="4716016" y="5373216"/>
            <a:ext cx="1944216" cy="461665"/>
          </a:xfrm>
          <a:prstGeom prst="rect">
            <a:avLst/>
          </a:prstGeom>
          <a:noFill/>
        </p:spPr>
        <p:txBody>
          <a:bodyPr wrap="square" rtlCol="0">
            <a:spAutoFit/>
          </a:bodyPr>
          <a:lstStyle/>
          <a:p>
            <a:r>
              <a:rPr lang="es-EC" sz="2400" dirty="0" smtClean="0">
                <a:solidFill>
                  <a:schemeClr val="bg1"/>
                </a:solidFill>
              </a:rPr>
              <a:t>Aislamiento</a:t>
            </a:r>
            <a:endParaRPr lang="es-EC" sz="2400" dirty="0">
              <a:solidFill>
                <a:schemeClr val="bg1"/>
              </a:solidFill>
            </a:endParaRPr>
          </a:p>
        </p:txBody>
      </p:sp>
      <p:sp>
        <p:nvSpPr>
          <p:cNvPr id="57" name="56 CuadroTexto"/>
          <p:cNvSpPr txBox="1"/>
          <p:nvPr/>
        </p:nvSpPr>
        <p:spPr>
          <a:xfrm>
            <a:off x="4716016" y="5733256"/>
            <a:ext cx="2592288" cy="461665"/>
          </a:xfrm>
          <a:prstGeom prst="rect">
            <a:avLst/>
          </a:prstGeom>
          <a:noFill/>
        </p:spPr>
        <p:txBody>
          <a:bodyPr wrap="square" rtlCol="0">
            <a:spAutoFit/>
          </a:bodyPr>
          <a:lstStyle/>
          <a:p>
            <a:r>
              <a:rPr lang="es-EC" sz="2400" dirty="0" smtClean="0">
                <a:solidFill>
                  <a:schemeClr val="bg1"/>
                </a:solidFill>
              </a:rPr>
              <a:t>Múltiple Salida</a:t>
            </a:r>
            <a:endParaRPr lang="es-EC" sz="2400" dirty="0">
              <a:solidFill>
                <a:schemeClr val="bg1"/>
              </a:solidFill>
            </a:endParaRPr>
          </a:p>
        </p:txBody>
      </p:sp>
      <p:sp>
        <p:nvSpPr>
          <p:cNvPr id="58" name="57 CuadroTexto"/>
          <p:cNvSpPr txBox="1"/>
          <p:nvPr/>
        </p:nvSpPr>
        <p:spPr>
          <a:xfrm>
            <a:off x="4716016" y="4653136"/>
            <a:ext cx="1512168" cy="461665"/>
          </a:xfrm>
          <a:prstGeom prst="rect">
            <a:avLst/>
          </a:prstGeom>
          <a:noFill/>
        </p:spPr>
        <p:txBody>
          <a:bodyPr wrap="square" rtlCol="0">
            <a:spAutoFit/>
          </a:bodyPr>
          <a:lstStyle/>
          <a:p>
            <a:r>
              <a:rPr lang="es-EC" sz="2400" dirty="0" smtClean="0">
                <a:solidFill>
                  <a:schemeClr val="bg1"/>
                </a:solidFill>
              </a:rPr>
              <a:t>Pequeño </a:t>
            </a:r>
            <a:endParaRPr lang="es-EC" sz="2400" dirty="0">
              <a:solidFill>
                <a:schemeClr val="bg1"/>
              </a:solidFill>
            </a:endParaRPr>
          </a:p>
        </p:txBody>
      </p:sp>
      <p:sp>
        <p:nvSpPr>
          <p:cNvPr id="59" name="58 CuadroTexto"/>
          <p:cNvSpPr txBox="1"/>
          <p:nvPr/>
        </p:nvSpPr>
        <p:spPr>
          <a:xfrm>
            <a:off x="4716016" y="5013176"/>
            <a:ext cx="3096344" cy="461665"/>
          </a:xfrm>
          <a:prstGeom prst="rect">
            <a:avLst/>
          </a:prstGeom>
          <a:noFill/>
        </p:spPr>
        <p:txBody>
          <a:bodyPr wrap="square" rtlCol="0">
            <a:spAutoFit/>
          </a:bodyPr>
          <a:lstStyle/>
          <a:p>
            <a:r>
              <a:rPr lang="es-EC" sz="2400" dirty="0" smtClean="0">
                <a:solidFill>
                  <a:schemeClr val="bg1"/>
                </a:solidFill>
              </a:rPr>
              <a:t>Alto  Rendimiento </a:t>
            </a:r>
            <a:endParaRPr lang="es-EC" sz="2400" dirty="0">
              <a:solidFill>
                <a:schemeClr val="bg1"/>
              </a:solidFill>
            </a:endParaRPr>
          </a:p>
        </p:txBody>
      </p:sp>
      <p:sp>
        <p:nvSpPr>
          <p:cNvPr id="60" name="59 CuadroTexto"/>
          <p:cNvSpPr txBox="1"/>
          <p:nvPr/>
        </p:nvSpPr>
        <p:spPr>
          <a:xfrm>
            <a:off x="2627784" y="3933056"/>
            <a:ext cx="1152128" cy="369332"/>
          </a:xfrm>
          <a:prstGeom prst="rect">
            <a:avLst/>
          </a:prstGeom>
          <a:noFill/>
        </p:spPr>
        <p:txBody>
          <a:bodyPr wrap="square" rtlCol="0">
            <a:spAutoFit/>
          </a:bodyPr>
          <a:lstStyle/>
          <a:p>
            <a:r>
              <a:rPr lang="es-EC" dirty="0" smtClean="0">
                <a:solidFill>
                  <a:schemeClr val="accent3">
                    <a:lumMod val="75000"/>
                  </a:schemeClr>
                </a:solidFill>
              </a:rPr>
              <a:t>CA - CC</a:t>
            </a:r>
            <a:endParaRPr lang="es-EC" dirty="0">
              <a:solidFill>
                <a:schemeClr val="accent3">
                  <a:lumMod val="75000"/>
                </a:schemeClr>
              </a:solidFill>
            </a:endParaRPr>
          </a:p>
        </p:txBody>
      </p:sp>
      <p:sp>
        <p:nvSpPr>
          <p:cNvPr id="61" name="60 CuadroTexto"/>
          <p:cNvSpPr txBox="1"/>
          <p:nvPr/>
        </p:nvSpPr>
        <p:spPr>
          <a:xfrm>
            <a:off x="4716016" y="4293096"/>
            <a:ext cx="2808312" cy="461665"/>
          </a:xfrm>
          <a:prstGeom prst="rect">
            <a:avLst/>
          </a:prstGeom>
          <a:noFill/>
        </p:spPr>
        <p:txBody>
          <a:bodyPr wrap="square" rtlCol="0">
            <a:spAutoFit/>
          </a:bodyPr>
          <a:lstStyle/>
          <a:p>
            <a:r>
              <a:rPr lang="es-EC" sz="2400" dirty="0" smtClean="0">
                <a:solidFill>
                  <a:schemeClr val="bg1"/>
                </a:solidFill>
              </a:rPr>
              <a:t>Alta frecuencia </a:t>
            </a:r>
            <a:endParaRPr lang="es-EC" sz="2400" dirty="0">
              <a:solidFill>
                <a:schemeClr val="bg1"/>
              </a:solidFill>
            </a:endParaRPr>
          </a:p>
        </p:txBody>
      </p:sp>
      <p:sp>
        <p:nvSpPr>
          <p:cNvPr id="39" name="38 CuadroTexto"/>
          <p:cNvSpPr txBox="1"/>
          <p:nvPr/>
        </p:nvSpPr>
        <p:spPr>
          <a:xfrm>
            <a:off x="251520" y="1052736"/>
            <a:ext cx="2736304" cy="1200329"/>
          </a:xfrm>
          <a:prstGeom prst="rect">
            <a:avLst/>
          </a:prstGeom>
          <a:noFill/>
        </p:spPr>
        <p:txBody>
          <a:bodyPr wrap="square" rtlCol="0">
            <a:spAutoFit/>
          </a:bodyPr>
          <a:lstStyle/>
          <a:p>
            <a:pPr algn="ctr"/>
            <a:r>
              <a:rPr lang="es-EC" sz="2400" dirty="0" smtClean="0">
                <a:solidFill>
                  <a:schemeClr val="bg1"/>
                </a:solidFill>
              </a:rPr>
              <a:t>CONVERTIDORES</a:t>
            </a:r>
          </a:p>
          <a:p>
            <a:pPr algn="ctr"/>
            <a:r>
              <a:rPr lang="es-EC" sz="2400" dirty="0" smtClean="0">
                <a:solidFill>
                  <a:schemeClr val="bg1"/>
                </a:solidFill>
              </a:rPr>
              <a:t>CORRIENTE </a:t>
            </a:r>
          </a:p>
          <a:p>
            <a:pPr algn="ctr"/>
            <a:r>
              <a:rPr lang="es-EC" sz="2400" dirty="0" smtClean="0">
                <a:solidFill>
                  <a:schemeClr val="bg1"/>
                </a:solidFill>
              </a:rPr>
              <a:t>CONTINUA</a:t>
            </a:r>
            <a:endParaRPr lang="es-EC" sz="2400" dirty="0">
              <a:solidFill>
                <a:schemeClr val="bg1"/>
              </a:solidFill>
            </a:endParaRPr>
          </a:p>
        </p:txBody>
      </p:sp>
      <p:pic>
        <p:nvPicPr>
          <p:cNvPr id="26628" name="Picture 4"/>
          <p:cNvPicPr>
            <a:picLocks noChangeAspect="1" noChangeArrowheads="1"/>
          </p:cNvPicPr>
          <p:nvPr/>
        </p:nvPicPr>
        <p:blipFill>
          <a:blip r:embed="rId5" cstate="print"/>
          <a:srcRect/>
          <a:stretch>
            <a:fillRect/>
          </a:stretch>
        </p:blipFill>
        <p:spPr bwMode="auto">
          <a:xfrm>
            <a:off x="3347864" y="1124744"/>
            <a:ext cx="5544616" cy="3240360"/>
          </a:xfrm>
          <a:prstGeom prst="rect">
            <a:avLst/>
          </a:prstGeom>
          <a:noFill/>
          <a:ln w="9525">
            <a:noFill/>
            <a:miter lim="800000"/>
            <a:headEnd/>
            <a:tailEnd/>
          </a:ln>
        </p:spPr>
      </p:pic>
      <p:pic>
        <p:nvPicPr>
          <p:cNvPr id="28674" name="Picture 2" descr="http://3.bp.blogspot.com/-okS2rzGLjRo/TqlCC8sTlwI/AAAAAAAAAZs/gZZUbw_Y9ag/s1600/Dibujo1.bmp"/>
          <p:cNvPicPr>
            <a:picLocks noChangeAspect="1" noChangeArrowheads="1"/>
          </p:cNvPicPr>
          <p:nvPr/>
        </p:nvPicPr>
        <p:blipFill>
          <a:blip r:embed="rId6" cstate="print"/>
          <a:srcRect/>
          <a:stretch>
            <a:fillRect/>
          </a:stretch>
        </p:blipFill>
        <p:spPr bwMode="auto">
          <a:xfrm>
            <a:off x="3347864" y="1124743"/>
            <a:ext cx="5544616" cy="32626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0 -0.2012 L 0 0.02683 " pathEditMode="relative" rAng="0" ptsTypes="AA">
                                      <p:cBhvr>
                                        <p:cTn id="6" dur="1000" fill="hold"/>
                                        <p:tgtEl>
                                          <p:spTgt spid="5"/>
                                        </p:tgtEl>
                                        <p:attrNameLst>
                                          <p:attrName>ppt_x</p:attrName>
                                          <p:attrName>ppt_y</p:attrName>
                                        </p:attrNameLst>
                                      </p:cBhvr>
                                      <p:rCtr x="0" y="114"/>
                                    </p:animMotion>
                                  </p:childTnLst>
                                </p:cTn>
                              </p:par>
                            </p:childTnLst>
                          </p:cTn>
                        </p:par>
                        <p:par>
                          <p:cTn id="7" fill="hold">
                            <p:stCondLst>
                              <p:cond delay="1000"/>
                            </p:stCondLst>
                            <p:childTnLst>
                              <p:par>
                                <p:cTn id="8" presetID="2" presetClass="entr" presetSubtype="8" fill="hold" grpId="0" nodeType="after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additive="base">
                                        <p:cTn id="10" dur="500" fill="hold"/>
                                        <p:tgtEl>
                                          <p:spTgt spid="39"/>
                                        </p:tgtEl>
                                        <p:attrNameLst>
                                          <p:attrName>ppt_x</p:attrName>
                                        </p:attrNameLst>
                                      </p:cBhvr>
                                      <p:tavLst>
                                        <p:tav tm="0">
                                          <p:val>
                                            <p:strVal val="0-#ppt_w/2"/>
                                          </p:val>
                                        </p:tav>
                                        <p:tav tm="100000">
                                          <p:val>
                                            <p:strVal val="#ppt_x"/>
                                          </p:val>
                                        </p:tav>
                                      </p:tavLst>
                                    </p:anim>
                                    <p:anim calcmode="lin" valueType="num">
                                      <p:cBhvr additive="base">
                                        <p:cTn id="11"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28674"/>
                                        </p:tgtEl>
                                        <p:attrNameLst>
                                          <p:attrName>style.visibility</p:attrName>
                                        </p:attrNameLst>
                                      </p:cBhvr>
                                      <p:to>
                                        <p:strVal val="visible"/>
                                      </p:to>
                                    </p:set>
                                    <p:anim calcmode="lin" valueType="num">
                                      <p:cBhvr additive="base">
                                        <p:cTn id="16" dur="500" fill="hold"/>
                                        <p:tgtEl>
                                          <p:spTgt spid="28674"/>
                                        </p:tgtEl>
                                        <p:attrNameLst>
                                          <p:attrName>ppt_x</p:attrName>
                                        </p:attrNameLst>
                                      </p:cBhvr>
                                      <p:tavLst>
                                        <p:tav tm="0">
                                          <p:val>
                                            <p:strVal val="1+#ppt_w/2"/>
                                          </p:val>
                                        </p:tav>
                                        <p:tav tm="100000">
                                          <p:val>
                                            <p:strVal val="#ppt_x"/>
                                          </p:val>
                                        </p:tav>
                                      </p:tavLst>
                                    </p:anim>
                                    <p:anim calcmode="lin" valueType="num">
                                      <p:cBhvr additive="base">
                                        <p:cTn id="17" dur="500" fill="hold"/>
                                        <p:tgtEl>
                                          <p:spTgt spid="28674"/>
                                        </p:tgtEl>
                                        <p:attrNameLst>
                                          <p:attrName>ppt_y</p:attrName>
                                        </p:attrNameLst>
                                      </p:cBhvr>
                                      <p:tavLst>
                                        <p:tav tm="0">
                                          <p:val>
                                            <p:strVal val="#ppt_y"/>
                                          </p:val>
                                        </p:tav>
                                        <p:tav tm="100000">
                                          <p:val>
                                            <p:strVal val="#ppt_y"/>
                                          </p:val>
                                        </p:tav>
                                      </p:tavLst>
                                    </p:anim>
                                  </p:childTnLst>
                                </p:cTn>
                              </p:par>
                              <p:par>
                                <p:cTn id="18" presetID="2" presetClass="entr" presetSubtype="3" fill="hold" nodeType="withEffect">
                                  <p:stCondLst>
                                    <p:cond delay="0"/>
                                  </p:stCondLst>
                                  <p:childTnLst>
                                    <p:set>
                                      <p:cBhvr>
                                        <p:cTn id="19" dur="1" fill="hold">
                                          <p:stCondLst>
                                            <p:cond delay="0"/>
                                          </p:stCondLst>
                                        </p:cTn>
                                        <p:tgtEl>
                                          <p:spTgt spid="26628"/>
                                        </p:tgtEl>
                                        <p:attrNameLst>
                                          <p:attrName>style.visibility</p:attrName>
                                        </p:attrNameLst>
                                      </p:cBhvr>
                                      <p:to>
                                        <p:strVal val="visible"/>
                                      </p:to>
                                    </p:set>
                                    <p:anim calcmode="lin" valueType="num">
                                      <p:cBhvr additive="base">
                                        <p:cTn id="20" dur="500" fill="hold"/>
                                        <p:tgtEl>
                                          <p:spTgt spid="26628"/>
                                        </p:tgtEl>
                                        <p:attrNameLst>
                                          <p:attrName>ppt_x</p:attrName>
                                        </p:attrNameLst>
                                      </p:cBhvr>
                                      <p:tavLst>
                                        <p:tav tm="0">
                                          <p:val>
                                            <p:strVal val="1+#ppt_w/2"/>
                                          </p:val>
                                        </p:tav>
                                        <p:tav tm="100000">
                                          <p:val>
                                            <p:strVal val="#ppt_x"/>
                                          </p:val>
                                        </p:tav>
                                      </p:tavLst>
                                    </p:anim>
                                    <p:anim calcmode="lin" valueType="num">
                                      <p:cBhvr additive="base">
                                        <p:cTn id="21" dur="500" fill="hold"/>
                                        <p:tgtEl>
                                          <p:spTgt spid="26628"/>
                                        </p:tgtEl>
                                        <p:attrNameLst>
                                          <p:attrName>ppt_y</p:attrName>
                                        </p:attrNameLst>
                                      </p:cBhvr>
                                      <p:tavLst>
                                        <p:tav tm="0">
                                          <p:val>
                                            <p:strVal val="0-#ppt_h/2"/>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26629"/>
                                        </p:tgtEl>
                                        <p:attrNameLst>
                                          <p:attrName>style.visibility</p:attrName>
                                        </p:attrNameLst>
                                      </p:cBhvr>
                                      <p:to>
                                        <p:strVal val="visible"/>
                                      </p:to>
                                    </p:set>
                                    <p:anim calcmode="lin" valueType="num">
                                      <p:cBhvr additive="base">
                                        <p:cTn id="24" dur="500" fill="hold"/>
                                        <p:tgtEl>
                                          <p:spTgt spid="26629"/>
                                        </p:tgtEl>
                                        <p:attrNameLst>
                                          <p:attrName>ppt_x</p:attrName>
                                        </p:attrNameLst>
                                      </p:cBhvr>
                                      <p:tavLst>
                                        <p:tav tm="0">
                                          <p:val>
                                            <p:strVal val="1+#ppt_w/2"/>
                                          </p:val>
                                        </p:tav>
                                        <p:tav tm="100000">
                                          <p:val>
                                            <p:strVal val="#ppt_x"/>
                                          </p:val>
                                        </p:tav>
                                      </p:tavLst>
                                    </p:anim>
                                    <p:anim calcmode="lin" valueType="num">
                                      <p:cBhvr additive="base">
                                        <p:cTn id="25" dur="500" fill="hold"/>
                                        <p:tgtEl>
                                          <p:spTgt spid="2662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6631"/>
                                        </p:tgtEl>
                                        <p:attrNameLst>
                                          <p:attrName>style.visibility</p:attrName>
                                        </p:attrNameLst>
                                      </p:cBhvr>
                                      <p:to>
                                        <p:strVal val="visible"/>
                                      </p:to>
                                    </p:set>
                                    <p:anim calcmode="lin" valueType="num">
                                      <p:cBhvr additive="base">
                                        <p:cTn id="28" dur="500" fill="hold"/>
                                        <p:tgtEl>
                                          <p:spTgt spid="26631"/>
                                        </p:tgtEl>
                                        <p:attrNameLst>
                                          <p:attrName>ppt_x</p:attrName>
                                        </p:attrNameLst>
                                      </p:cBhvr>
                                      <p:tavLst>
                                        <p:tav tm="0">
                                          <p:val>
                                            <p:strVal val="#ppt_x"/>
                                          </p:val>
                                        </p:tav>
                                        <p:tav tm="100000">
                                          <p:val>
                                            <p:strVal val="#ppt_x"/>
                                          </p:val>
                                        </p:tav>
                                      </p:tavLst>
                                    </p:anim>
                                    <p:anim calcmode="lin" valueType="num">
                                      <p:cBhvr additive="base">
                                        <p:cTn id="29" dur="500" fill="hold"/>
                                        <p:tgtEl>
                                          <p:spTgt spid="2663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xit" presetSubtype="2" fill="hold" nodeType="clickEffect">
                                  <p:stCondLst>
                                    <p:cond delay="0"/>
                                  </p:stCondLst>
                                  <p:childTnLst>
                                    <p:anim calcmode="lin" valueType="num">
                                      <p:cBhvr additive="base">
                                        <p:cTn id="33" dur="1000"/>
                                        <p:tgtEl>
                                          <p:spTgt spid="28674"/>
                                        </p:tgtEl>
                                        <p:attrNameLst>
                                          <p:attrName>ppt_x</p:attrName>
                                        </p:attrNameLst>
                                      </p:cBhvr>
                                      <p:tavLst>
                                        <p:tav tm="0">
                                          <p:val>
                                            <p:strVal val="ppt_x"/>
                                          </p:val>
                                        </p:tav>
                                        <p:tav tm="100000">
                                          <p:val>
                                            <p:strVal val="1+ppt_w/2"/>
                                          </p:val>
                                        </p:tav>
                                      </p:tavLst>
                                    </p:anim>
                                    <p:anim calcmode="lin" valueType="num">
                                      <p:cBhvr additive="base">
                                        <p:cTn id="34" dur="1000"/>
                                        <p:tgtEl>
                                          <p:spTgt spid="28674"/>
                                        </p:tgtEl>
                                        <p:attrNameLst>
                                          <p:attrName>ppt_y</p:attrName>
                                        </p:attrNameLst>
                                      </p:cBhvr>
                                      <p:tavLst>
                                        <p:tav tm="0">
                                          <p:val>
                                            <p:strVal val="ppt_y"/>
                                          </p:val>
                                        </p:tav>
                                        <p:tav tm="100000">
                                          <p:val>
                                            <p:strVal val="ppt_y"/>
                                          </p:val>
                                        </p:tav>
                                      </p:tavLst>
                                    </p:anim>
                                    <p:set>
                                      <p:cBhvr>
                                        <p:cTn id="35" dur="1" fill="hold">
                                          <p:stCondLst>
                                            <p:cond delay="999"/>
                                          </p:stCondLst>
                                        </p:cTn>
                                        <p:tgtEl>
                                          <p:spTgt spid="2867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7" presetClass="exit" presetSubtype="2" fill="hold" nodeType="clickEffect">
                                  <p:stCondLst>
                                    <p:cond delay="0"/>
                                  </p:stCondLst>
                                  <p:childTnLst>
                                    <p:anim calcmode="lin" valueType="num">
                                      <p:cBhvr additive="base">
                                        <p:cTn id="39" dur="1000"/>
                                        <p:tgtEl>
                                          <p:spTgt spid="26628"/>
                                        </p:tgtEl>
                                        <p:attrNameLst>
                                          <p:attrName>ppt_x</p:attrName>
                                        </p:attrNameLst>
                                      </p:cBhvr>
                                      <p:tavLst>
                                        <p:tav tm="0">
                                          <p:val>
                                            <p:strVal val="ppt_x"/>
                                          </p:val>
                                        </p:tav>
                                        <p:tav tm="100000">
                                          <p:val>
                                            <p:strVal val="1+ppt_w/2"/>
                                          </p:val>
                                        </p:tav>
                                      </p:tavLst>
                                    </p:anim>
                                    <p:anim calcmode="lin" valueType="num">
                                      <p:cBhvr additive="base">
                                        <p:cTn id="40" dur="1000"/>
                                        <p:tgtEl>
                                          <p:spTgt spid="26628"/>
                                        </p:tgtEl>
                                        <p:attrNameLst>
                                          <p:attrName>ppt_y</p:attrName>
                                        </p:attrNameLst>
                                      </p:cBhvr>
                                      <p:tavLst>
                                        <p:tav tm="0">
                                          <p:val>
                                            <p:strVal val="ppt_y"/>
                                          </p:val>
                                        </p:tav>
                                        <p:tav tm="100000">
                                          <p:val>
                                            <p:strVal val="ppt_y"/>
                                          </p:val>
                                        </p:tav>
                                      </p:tavLst>
                                    </p:anim>
                                    <p:set>
                                      <p:cBhvr>
                                        <p:cTn id="41" dur="1" fill="hold">
                                          <p:stCondLst>
                                            <p:cond delay="999"/>
                                          </p:stCondLst>
                                        </p:cTn>
                                        <p:tgtEl>
                                          <p:spTgt spid="2662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xit" presetSubtype="2" fill="hold" nodeType="clickEffect">
                                  <p:stCondLst>
                                    <p:cond delay="0"/>
                                  </p:stCondLst>
                                  <p:childTnLst>
                                    <p:anim calcmode="lin" valueType="num">
                                      <p:cBhvr additive="base">
                                        <p:cTn id="45" dur="500"/>
                                        <p:tgtEl>
                                          <p:spTgt spid="26629"/>
                                        </p:tgtEl>
                                        <p:attrNameLst>
                                          <p:attrName>ppt_x</p:attrName>
                                        </p:attrNameLst>
                                      </p:cBhvr>
                                      <p:tavLst>
                                        <p:tav tm="0">
                                          <p:val>
                                            <p:strVal val="ppt_x"/>
                                          </p:val>
                                        </p:tav>
                                        <p:tav tm="100000">
                                          <p:val>
                                            <p:strVal val="1+ppt_w/2"/>
                                          </p:val>
                                        </p:tav>
                                      </p:tavLst>
                                    </p:anim>
                                    <p:anim calcmode="lin" valueType="num">
                                      <p:cBhvr additive="base">
                                        <p:cTn id="46" dur="500"/>
                                        <p:tgtEl>
                                          <p:spTgt spid="26629"/>
                                        </p:tgtEl>
                                        <p:attrNameLst>
                                          <p:attrName>ppt_y</p:attrName>
                                        </p:attrNameLst>
                                      </p:cBhvr>
                                      <p:tavLst>
                                        <p:tav tm="0">
                                          <p:val>
                                            <p:strVal val="ppt_y"/>
                                          </p:val>
                                        </p:tav>
                                        <p:tav tm="100000">
                                          <p:val>
                                            <p:strVal val="ppt_y"/>
                                          </p:val>
                                        </p:tav>
                                      </p:tavLst>
                                    </p:anim>
                                    <p:set>
                                      <p:cBhvr>
                                        <p:cTn id="47" dur="1" fill="hold">
                                          <p:stCondLst>
                                            <p:cond delay="499"/>
                                          </p:stCondLst>
                                        </p:cTn>
                                        <p:tgtEl>
                                          <p:spTgt spid="2662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xit" presetSubtype="2" fill="hold" nodeType="clickEffect">
                                  <p:stCondLst>
                                    <p:cond delay="0"/>
                                  </p:stCondLst>
                                  <p:childTnLst>
                                    <p:anim calcmode="lin" valueType="num">
                                      <p:cBhvr additive="base">
                                        <p:cTn id="51" dur="500"/>
                                        <p:tgtEl>
                                          <p:spTgt spid="26631"/>
                                        </p:tgtEl>
                                        <p:attrNameLst>
                                          <p:attrName>ppt_x</p:attrName>
                                        </p:attrNameLst>
                                      </p:cBhvr>
                                      <p:tavLst>
                                        <p:tav tm="0">
                                          <p:val>
                                            <p:strVal val="ppt_x"/>
                                          </p:val>
                                        </p:tav>
                                        <p:tav tm="100000">
                                          <p:val>
                                            <p:strVal val="1+ppt_w/2"/>
                                          </p:val>
                                        </p:tav>
                                      </p:tavLst>
                                    </p:anim>
                                    <p:anim calcmode="lin" valueType="num">
                                      <p:cBhvr additive="base">
                                        <p:cTn id="52" dur="500"/>
                                        <p:tgtEl>
                                          <p:spTgt spid="26631"/>
                                        </p:tgtEl>
                                        <p:attrNameLst>
                                          <p:attrName>ppt_y</p:attrName>
                                        </p:attrNameLst>
                                      </p:cBhvr>
                                      <p:tavLst>
                                        <p:tav tm="0">
                                          <p:val>
                                            <p:strVal val="ppt_y"/>
                                          </p:val>
                                        </p:tav>
                                        <p:tav tm="100000">
                                          <p:val>
                                            <p:strVal val="ppt_y"/>
                                          </p:val>
                                        </p:tav>
                                      </p:tavLst>
                                    </p:anim>
                                    <p:set>
                                      <p:cBhvr>
                                        <p:cTn id="53" dur="1" fill="hold">
                                          <p:stCondLst>
                                            <p:cond delay="499"/>
                                          </p:stCondLst>
                                        </p:cTn>
                                        <p:tgtEl>
                                          <p:spTgt spid="26631"/>
                                        </p:tgtEl>
                                        <p:attrNameLst>
                                          <p:attrName>style.visibility</p:attrName>
                                        </p:attrNameLst>
                                      </p:cBhvr>
                                      <p:to>
                                        <p:strVal val="hidden"/>
                                      </p:to>
                                    </p:set>
                                  </p:childTnLst>
                                </p:cTn>
                              </p:par>
                            </p:childTnLst>
                          </p:cTn>
                        </p:par>
                        <p:par>
                          <p:cTn id="54" fill="hold">
                            <p:stCondLst>
                              <p:cond delay="500"/>
                            </p:stCondLst>
                            <p:childTnLst>
                              <p:par>
                                <p:cTn id="55" presetID="9"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dissolve">
                                      <p:cBhvr>
                                        <p:cTn id="57" dur="500"/>
                                        <p:tgtEl>
                                          <p:spTgt spid="60"/>
                                        </p:tgtEl>
                                      </p:cBhvr>
                                    </p:animEffect>
                                  </p:childTnLst>
                                </p:cTn>
                              </p:par>
                              <p:par>
                                <p:cTn id="58" presetID="9" presetClass="entr" presetSubtype="0" fill="hold" nodeType="with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dissolve">
                                      <p:cBhvr>
                                        <p:cTn id="60" dur="500"/>
                                        <p:tgtEl>
                                          <p:spTgt spid="53"/>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55"/>
                                        </p:tgtEl>
                                        <p:attrNameLst>
                                          <p:attrName>style.visibility</p:attrName>
                                        </p:attrNameLst>
                                      </p:cBhvr>
                                      <p:to>
                                        <p:strVal val="visible"/>
                                      </p:to>
                                    </p:set>
                                    <p:anim calcmode="lin" valueType="num">
                                      <p:cBhvr additive="base">
                                        <p:cTn id="65" dur="500" fill="hold"/>
                                        <p:tgtEl>
                                          <p:spTgt spid="55"/>
                                        </p:tgtEl>
                                        <p:attrNameLst>
                                          <p:attrName>ppt_x</p:attrName>
                                        </p:attrNameLst>
                                      </p:cBhvr>
                                      <p:tavLst>
                                        <p:tav tm="0">
                                          <p:val>
                                            <p:strVal val="#ppt_x"/>
                                          </p:val>
                                        </p:tav>
                                        <p:tav tm="100000">
                                          <p:val>
                                            <p:strVal val="#ppt_x"/>
                                          </p:val>
                                        </p:tav>
                                      </p:tavLst>
                                    </p:anim>
                                    <p:anim calcmode="lin" valueType="num">
                                      <p:cBhvr additive="base">
                                        <p:cTn id="6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500" fill="hold"/>
                                        <p:tgtEl>
                                          <p:spTgt spid="61"/>
                                        </p:tgtEl>
                                        <p:attrNameLst>
                                          <p:attrName>ppt_x</p:attrName>
                                        </p:attrNameLst>
                                      </p:cBhvr>
                                      <p:tavLst>
                                        <p:tav tm="0">
                                          <p:val>
                                            <p:strVal val="#ppt_x"/>
                                          </p:val>
                                        </p:tav>
                                        <p:tav tm="100000">
                                          <p:val>
                                            <p:strVal val="#ppt_x"/>
                                          </p:val>
                                        </p:tav>
                                      </p:tavLst>
                                    </p:anim>
                                    <p:anim calcmode="lin" valueType="num">
                                      <p:cBhvr additive="base">
                                        <p:cTn id="7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58"/>
                                        </p:tgtEl>
                                        <p:attrNameLst>
                                          <p:attrName>style.visibility</p:attrName>
                                        </p:attrNameLst>
                                      </p:cBhvr>
                                      <p:to>
                                        <p:strVal val="visible"/>
                                      </p:to>
                                    </p:set>
                                    <p:anim calcmode="lin" valueType="num">
                                      <p:cBhvr additive="base">
                                        <p:cTn id="77" dur="500" fill="hold"/>
                                        <p:tgtEl>
                                          <p:spTgt spid="58"/>
                                        </p:tgtEl>
                                        <p:attrNameLst>
                                          <p:attrName>ppt_x</p:attrName>
                                        </p:attrNameLst>
                                      </p:cBhvr>
                                      <p:tavLst>
                                        <p:tav tm="0">
                                          <p:val>
                                            <p:strVal val="#ppt_x"/>
                                          </p:val>
                                        </p:tav>
                                        <p:tav tm="100000">
                                          <p:val>
                                            <p:strVal val="#ppt_x"/>
                                          </p:val>
                                        </p:tav>
                                      </p:tavLst>
                                    </p:anim>
                                    <p:anim calcmode="lin" valueType="num">
                                      <p:cBhvr additive="base">
                                        <p:cTn id="7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59"/>
                                        </p:tgtEl>
                                        <p:attrNameLst>
                                          <p:attrName>style.visibility</p:attrName>
                                        </p:attrNameLst>
                                      </p:cBhvr>
                                      <p:to>
                                        <p:strVal val="visible"/>
                                      </p:to>
                                    </p:set>
                                    <p:anim calcmode="lin" valueType="num">
                                      <p:cBhvr additive="base">
                                        <p:cTn id="83" dur="500" fill="hold"/>
                                        <p:tgtEl>
                                          <p:spTgt spid="59"/>
                                        </p:tgtEl>
                                        <p:attrNameLst>
                                          <p:attrName>ppt_x</p:attrName>
                                        </p:attrNameLst>
                                      </p:cBhvr>
                                      <p:tavLst>
                                        <p:tav tm="0">
                                          <p:val>
                                            <p:strVal val="#ppt_x"/>
                                          </p:val>
                                        </p:tav>
                                        <p:tav tm="100000">
                                          <p:val>
                                            <p:strVal val="#ppt_x"/>
                                          </p:val>
                                        </p:tav>
                                      </p:tavLst>
                                    </p:anim>
                                    <p:anim calcmode="lin" valueType="num">
                                      <p:cBhvr additive="base">
                                        <p:cTn id="84"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additive="base">
                                        <p:cTn id="89" dur="500" fill="hold"/>
                                        <p:tgtEl>
                                          <p:spTgt spid="56"/>
                                        </p:tgtEl>
                                        <p:attrNameLst>
                                          <p:attrName>ppt_x</p:attrName>
                                        </p:attrNameLst>
                                      </p:cBhvr>
                                      <p:tavLst>
                                        <p:tav tm="0">
                                          <p:val>
                                            <p:strVal val="#ppt_x"/>
                                          </p:val>
                                        </p:tav>
                                        <p:tav tm="100000">
                                          <p:val>
                                            <p:strVal val="#ppt_x"/>
                                          </p:val>
                                        </p:tav>
                                      </p:tavLst>
                                    </p:anim>
                                    <p:anim calcmode="lin" valueType="num">
                                      <p:cBhvr additive="base">
                                        <p:cTn id="9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54"/>
                                        </p:tgtEl>
                                        <p:attrNameLst>
                                          <p:attrName>style.visibility</p:attrName>
                                        </p:attrNameLst>
                                      </p:cBhvr>
                                      <p:to>
                                        <p:strVal val="visible"/>
                                      </p:to>
                                    </p:set>
                                    <p:anim calcmode="lin" valueType="num">
                                      <p:cBhvr additive="base">
                                        <p:cTn id="101" dur="500" fill="hold"/>
                                        <p:tgtEl>
                                          <p:spTgt spid="54"/>
                                        </p:tgtEl>
                                        <p:attrNameLst>
                                          <p:attrName>ppt_x</p:attrName>
                                        </p:attrNameLst>
                                      </p:cBhvr>
                                      <p:tavLst>
                                        <p:tav tm="0">
                                          <p:val>
                                            <p:strVal val="#ppt_x"/>
                                          </p:val>
                                        </p:tav>
                                        <p:tav tm="100000">
                                          <p:val>
                                            <p:strVal val="#ppt_x"/>
                                          </p:val>
                                        </p:tav>
                                      </p:tavLst>
                                    </p:anim>
                                    <p:anim calcmode="lin" valueType="num">
                                      <p:cBhvr additive="base">
                                        <p:cTn id="10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4" grpId="0"/>
      <p:bldP spid="55" grpId="0"/>
      <p:bldP spid="56" grpId="0"/>
      <p:bldP spid="57" grpId="0"/>
      <p:bldP spid="58" grpId="0"/>
      <p:bldP spid="59" grpId="0"/>
      <p:bldP spid="60" grpId="0"/>
      <p:bldP spid="61"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Rectángulo redondeado"/>
          <p:cNvSpPr/>
          <p:nvPr/>
        </p:nvSpPr>
        <p:spPr>
          <a:xfrm>
            <a:off x="179512" y="288032"/>
            <a:ext cx="8784976" cy="692696"/>
          </a:xfrm>
          <a:prstGeom prst="roundRect">
            <a:avLst>
              <a:gd name="adj" fmla="val 30883"/>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s-EC" sz="3600" dirty="0" smtClean="0"/>
              <a:t>ESTADO </a:t>
            </a:r>
            <a:r>
              <a:rPr lang="es-EC" sz="3600" dirty="0"/>
              <a:t>DEL </a:t>
            </a:r>
            <a:r>
              <a:rPr lang="es-EC" sz="3600" dirty="0" smtClean="0"/>
              <a:t>ARTE</a:t>
            </a:r>
            <a:endParaRPr lang="es-EC" sz="3600" dirty="0"/>
          </a:p>
        </p:txBody>
      </p:sp>
      <p:cxnSp>
        <p:nvCxnSpPr>
          <p:cNvPr id="4" name="3 Conector recto"/>
          <p:cNvCxnSpPr/>
          <p:nvPr/>
        </p:nvCxnSpPr>
        <p:spPr>
          <a:xfrm>
            <a:off x="1979712" y="2354419"/>
            <a:ext cx="1197607" cy="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flipV="1">
            <a:off x="3177319" y="1988840"/>
            <a:ext cx="242553" cy="3655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flipV="1">
            <a:off x="3576521" y="2348880"/>
            <a:ext cx="2291623" cy="553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1979712" y="5157192"/>
            <a:ext cx="5688632" cy="0"/>
          </a:xfrm>
          <a:prstGeom prst="line">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4574527" y="2354419"/>
            <a:ext cx="0" cy="12739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flipV="1">
            <a:off x="4574527" y="3645024"/>
            <a:ext cx="213497" cy="3655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4574527" y="4010603"/>
            <a:ext cx="0" cy="114658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24 Rectángulo"/>
          <p:cNvSpPr/>
          <p:nvPr/>
        </p:nvSpPr>
        <p:spPr>
          <a:xfrm>
            <a:off x="5590218" y="1999918"/>
            <a:ext cx="998006" cy="6369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8" name="27 Conector recto"/>
          <p:cNvCxnSpPr/>
          <p:nvPr/>
        </p:nvCxnSpPr>
        <p:spPr>
          <a:xfrm flipH="1" flipV="1">
            <a:off x="6228184" y="2348880"/>
            <a:ext cx="1440161" cy="5539"/>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5220072" y="2636912"/>
            <a:ext cx="1758511" cy="646331"/>
          </a:xfrm>
          <a:prstGeom prst="rect">
            <a:avLst/>
          </a:prstGeom>
          <a:noFill/>
        </p:spPr>
        <p:txBody>
          <a:bodyPr wrap="square" rtlCol="0">
            <a:spAutoFit/>
          </a:bodyPr>
          <a:lstStyle/>
          <a:p>
            <a:pPr algn="ctr"/>
            <a:r>
              <a:rPr lang="es-EC" dirty="0" smtClean="0">
                <a:solidFill>
                  <a:schemeClr val="bg1"/>
                </a:solidFill>
              </a:rPr>
              <a:t>Almacenador </a:t>
            </a:r>
          </a:p>
          <a:p>
            <a:pPr algn="ctr"/>
            <a:r>
              <a:rPr lang="es-EC" dirty="0" smtClean="0">
                <a:solidFill>
                  <a:schemeClr val="bg1"/>
                </a:solidFill>
              </a:rPr>
              <a:t>de  energía</a:t>
            </a:r>
            <a:endParaRPr lang="es-EC" dirty="0">
              <a:solidFill>
                <a:schemeClr val="bg1"/>
              </a:solidFill>
            </a:endParaRPr>
          </a:p>
        </p:txBody>
      </p:sp>
      <p:sp>
        <p:nvSpPr>
          <p:cNvPr id="31" name="30 CuadroTexto"/>
          <p:cNvSpPr txBox="1"/>
          <p:nvPr/>
        </p:nvSpPr>
        <p:spPr>
          <a:xfrm>
            <a:off x="4091947" y="3563724"/>
            <a:ext cx="552061" cy="369332"/>
          </a:xfrm>
          <a:prstGeom prst="rect">
            <a:avLst/>
          </a:prstGeom>
          <a:noFill/>
        </p:spPr>
        <p:txBody>
          <a:bodyPr wrap="square" rtlCol="0">
            <a:spAutoFit/>
          </a:bodyPr>
          <a:lstStyle/>
          <a:p>
            <a:pPr algn="ctr"/>
            <a:r>
              <a:rPr lang="es-EC" dirty="0" smtClean="0">
                <a:solidFill>
                  <a:schemeClr val="bg1"/>
                </a:solidFill>
              </a:rPr>
              <a:t>S2</a:t>
            </a:r>
            <a:endParaRPr lang="es-EC" dirty="0">
              <a:solidFill>
                <a:schemeClr val="bg1"/>
              </a:solidFill>
            </a:endParaRPr>
          </a:p>
        </p:txBody>
      </p:sp>
      <p:sp>
        <p:nvSpPr>
          <p:cNvPr id="32" name="31 CuadroTexto"/>
          <p:cNvSpPr txBox="1"/>
          <p:nvPr/>
        </p:nvSpPr>
        <p:spPr>
          <a:xfrm>
            <a:off x="3077518" y="2411596"/>
            <a:ext cx="558378" cy="369332"/>
          </a:xfrm>
          <a:prstGeom prst="rect">
            <a:avLst/>
          </a:prstGeom>
          <a:noFill/>
        </p:spPr>
        <p:txBody>
          <a:bodyPr wrap="square" rtlCol="0">
            <a:spAutoFit/>
          </a:bodyPr>
          <a:lstStyle/>
          <a:p>
            <a:pPr algn="ctr"/>
            <a:r>
              <a:rPr lang="es-EC" dirty="0" smtClean="0">
                <a:solidFill>
                  <a:schemeClr val="bg1"/>
                </a:solidFill>
              </a:rPr>
              <a:t>S1</a:t>
            </a:r>
            <a:endParaRPr lang="es-EC" dirty="0">
              <a:solidFill>
                <a:schemeClr val="bg1"/>
              </a:solidFill>
            </a:endParaRPr>
          </a:p>
        </p:txBody>
      </p:sp>
      <p:sp>
        <p:nvSpPr>
          <p:cNvPr id="16" name="15 Rectángulo"/>
          <p:cNvSpPr/>
          <p:nvPr/>
        </p:nvSpPr>
        <p:spPr>
          <a:xfrm rot="5400000">
            <a:off x="4031454" y="3537498"/>
            <a:ext cx="998006" cy="6369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9" name="18 Conector recto"/>
          <p:cNvCxnSpPr/>
          <p:nvPr/>
        </p:nvCxnSpPr>
        <p:spPr>
          <a:xfrm flipV="1">
            <a:off x="5856774" y="2060848"/>
            <a:ext cx="299402" cy="29357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32 Rectángulo"/>
          <p:cNvSpPr/>
          <p:nvPr/>
        </p:nvSpPr>
        <p:spPr>
          <a:xfrm>
            <a:off x="2709898" y="1988840"/>
            <a:ext cx="998006" cy="6369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0" name="39 CuadroTexto"/>
          <p:cNvSpPr txBox="1"/>
          <p:nvPr/>
        </p:nvSpPr>
        <p:spPr>
          <a:xfrm>
            <a:off x="5796136" y="2348880"/>
            <a:ext cx="558378" cy="369332"/>
          </a:xfrm>
          <a:prstGeom prst="rect">
            <a:avLst/>
          </a:prstGeom>
          <a:noFill/>
        </p:spPr>
        <p:txBody>
          <a:bodyPr wrap="square" rtlCol="0">
            <a:spAutoFit/>
          </a:bodyPr>
          <a:lstStyle/>
          <a:p>
            <a:pPr algn="ctr"/>
            <a:r>
              <a:rPr lang="es-EC" dirty="0" smtClean="0">
                <a:solidFill>
                  <a:schemeClr val="bg1"/>
                </a:solidFill>
              </a:rPr>
              <a:t>S1</a:t>
            </a:r>
            <a:endParaRPr lang="es-EC" dirty="0">
              <a:solidFill>
                <a:schemeClr val="bg1"/>
              </a:solidFill>
            </a:endParaRPr>
          </a:p>
        </p:txBody>
      </p:sp>
      <p:sp>
        <p:nvSpPr>
          <p:cNvPr id="47" name="46 CuadroTexto"/>
          <p:cNvSpPr txBox="1"/>
          <p:nvPr/>
        </p:nvSpPr>
        <p:spPr>
          <a:xfrm>
            <a:off x="4788024" y="3790781"/>
            <a:ext cx="1758511" cy="646331"/>
          </a:xfrm>
          <a:prstGeom prst="rect">
            <a:avLst/>
          </a:prstGeom>
          <a:noFill/>
        </p:spPr>
        <p:txBody>
          <a:bodyPr wrap="square" rtlCol="0">
            <a:spAutoFit/>
          </a:bodyPr>
          <a:lstStyle/>
          <a:p>
            <a:pPr algn="ctr"/>
            <a:r>
              <a:rPr lang="es-EC" dirty="0" smtClean="0">
                <a:solidFill>
                  <a:schemeClr val="bg1"/>
                </a:solidFill>
              </a:rPr>
              <a:t>Almacenador </a:t>
            </a:r>
          </a:p>
          <a:p>
            <a:pPr algn="ctr"/>
            <a:r>
              <a:rPr lang="es-EC" dirty="0" smtClean="0">
                <a:solidFill>
                  <a:schemeClr val="bg1"/>
                </a:solidFill>
              </a:rPr>
              <a:t>de  energía</a:t>
            </a:r>
            <a:endParaRPr lang="es-EC" dirty="0">
              <a:solidFill>
                <a:schemeClr val="bg1"/>
              </a:solidFill>
            </a:endParaRPr>
          </a:p>
        </p:txBody>
      </p:sp>
      <p:sp>
        <p:nvSpPr>
          <p:cNvPr id="48" name="47 CuadroTexto"/>
          <p:cNvSpPr txBox="1"/>
          <p:nvPr/>
        </p:nvSpPr>
        <p:spPr>
          <a:xfrm>
            <a:off x="2339752" y="2636912"/>
            <a:ext cx="1758511" cy="646331"/>
          </a:xfrm>
          <a:prstGeom prst="rect">
            <a:avLst/>
          </a:prstGeom>
          <a:noFill/>
        </p:spPr>
        <p:txBody>
          <a:bodyPr wrap="square" rtlCol="0">
            <a:spAutoFit/>
          </a:bodyPr>
          <a:lstStyle/>
          <a:p>
            <a:pPr algn="ctr"/>
            <a:r>
              <a:rPr lang="es-EC" dirty="0" smtClean="0">
                <a:solidFill>
                  <a:schemeClr val="bg1"/>
                </a:solidFill>
              </a:rPr>
              <a:t>Almacenador </a:t>
            </a:r>
          </a:p>
          <a:p>
            <a:pPr algn="ctr"/>
            <a:r>
              <a:rPr lang="es-EC" dirty="0" smtClean="0">
                <a:solidFill>
                  <a:schemeClr val="bg1"/>
                </a:solidFill>
              </a:rPr>
              <a:t>de  energía</a:t>
            </a:r>
            <a:endParaRPr lang="es-EC" dirty="0">
              <a:solidFill>
                <a:schemeClr val="bg1"/>
              </a:solidFill>
            </a:endParaRPr>
          </a:p>
        </p:txBody>
      </p:sp>
      <p:sp>
        <p:nvSpPr>
          <p:cNvPr id="49" name="48 CuadroTexto"/>
          <p:cNvSpPr txBox="1"/>
          <p:nvPr/>
        </p:nvSpPr>
        <p:spPr>
          <a:xfrm>
            <a:off x="5796136" y="2348880"/>
            <a:ext cx="558378" cy="369332"/>
          </a:xfrm>
          <a:prstGeom prst="rect">
            <a:avLst/>
          </a:prstGeom>
          <a:noFill/>
        </p:spPr>
        <p:txBody>
          <a:bodyPr wrap="square" rtlCol="0">
            <a:spAutoFit/>
          </a:bodyPr>
          <a:lstStyle/>
          <a:p>
            <a:pPr algn="ctr"/>
            <a:r>
              <a:rPr lang="es-EC" dirty="0" smtClean="0">
                <a:solidFill>
                  <a:schemeClr val="bg1"/>
                </a:solidFill>
              </a:rPr>
              <a:t>S2</a:t>
            </a:r>
            <a:endParaRPr lang="es-EC" dirty="0">
              <a:solidFill>
                <a:schemeClr val="bg1"/>
              </a:solidFill>
            </a:endParaRPr>
          </a:p>
        </p:txBody>
      </p:sp>
      <p:sp>
        <p:nvSpPr>
          <p:cNvPr id="22" name="21 CuadroTexto"/>
          <p:cNvSpPr txBox="1"/>
          <p:nvPr/>
        </p:nvSpPr>
        <p:spPr>
          <a:xfrm>
            <a:off x="3131840" y="1196752"/>
            <a:ext cx="3024336" cy="646331"/>
          </a:xfrm>
          <a:prstGeom prst="rect">
            <a:avLst/>
          </a:prstGeom>
          <a:noFill/>
        </p:spPr>
        <p:txBody>
          <a:bodyPr wrap="square" rtlCol="0">
            <a:spAutoFit/>
          </a:bodyPr>
          <a:lstStyle/>
          <a:p>
            <a:r>
              <a:rPr lang="es-EC" sz="3600" dirty="0" smtClean="0">
                <a:solidFill>
                  <a:schemeClr val="bg1"/>
                </a:solidFill>
              </a:rPr>
              <a:t>TOPOLOGÍA </a:t>
            </a:r>
            <a:endParaRPr lang="es-EC" sz="3600" dirty="0">
              <a:solidFill>
                <a:schemeClr val="bg1"/>
              </a:solidFill>
            </a:endParaRPr>
          </a:p>
        </p:txBody>
      </p:sp>
      <p:sp>
        <p:nvSpPr>
          <p:cNvPr id="23" name="22 CuadroTexto"/>
          <p:cNvSpPr txBox="1"/>
          <p:nvPr/>
        </p:nvSpPr>
        <p:spPr>
          <a:xfrm>
            <a:off x="6948264" y="2834933"/>
            <a:ext cx="2088232" cy="954107"/>
          </a:xfrm>
          <a:prstGeom prst="rect">
            <a:avLst/>
          </a:prstGeom>
          <a:noFill/>
        </p:spPr>
        <p:txBody>
          <a:bodyPr wrap="square" rtlCol="0">
            <a:spAutoFit/>
          </a:bodyPr>
          <a:lstStyle/>
          <a:p>
            <a:pPr algn="ctr"/>
            <a:r>
              <a:rPr lang="es-EC" sz="2800" dirty="0" smtClean="0">
                <a:solidFill>
                  <a:schemeClr val="bg1"/>
                </a:solidFill>
              </a:rPr>
              <a:t>BUCK</a:t>
            </a:r>
          </a:p>
          <a:p>
            <a:pPr algn="ctr"/>
            <a:r>
              <a:rPr lang="es-EC" sz="2800" dirty="0" smtClean="0">
                <a:solidFill>
                  <a:schemeClr val="bg1"/>
                </a:solidFill>
              </a:rPr>
              <a:t>REDUCTOR </a:t>
            </a:r>
            <a:endParaRPr lang="es-EC" sz="2800" dirty="0">
              <a:solidFill>
                <a:schemeClr val="bg1"/>
              </a:solidFill>
            </a:endParaRPr>
          </a:p>
        </p:txBody>
      </p:sp>
      <p:sp>
        <p:nvSpPr>
          <p:cNvPr id="24" name="23 CuadroTexto"/>
          <p:cNvSpPr txBox="1"/>
          <p:nvPr/>
        </p:nvSpPr>
        <p:spPr>
          <a:xfrm>
            <a:off x="179512" y="2834933"/>
            <a:ext cx="2088232" cy="954107"/>
          </a:xfrm>
          <a:prstGeom prst="rect">
            <a:avLst/>
          </a:prstGeom>
          <a:noFill/>
        </p:spPr>
        <p:txBody>
          <a:bodyPr wrap="square" rtlCol="0">
            <a:spAutoFit/>
          </a:bodyPr>
          <a:lstStyle/>
          <a:p>
            <a:pPr algn="ctr"/>
            <a:r>
              <a:rPr lang="es-EC" sz="2800" dirty="0" smtClean="0">
                <a:solidFill>
                  <a:schemeClr val="bg1"/>
                </a:solidFill>
              </a:rPr>
              <a:t>BOOST</a:t>
            </a:r>
          </a:p>
          <a:p>
            <a:pPr algn="ctr"/>
            <a:r>
              <a:rPr lang="es-EC" sz="2800" dirty="0" smtClean="0">
                <a:solidFill>
                  <a:schemeClr val="bg1"/>
                </a:solidFill>
              </a:rPr>
              <a:t>ELEVADOR </a:t>
            </a:r>
            <a:endParaRPr lang="es-EC" sz="2800" dirty="0">
              <a:solidFill>
                <a:schemeClr val="bg1"/>
              </a:solidFill>
            </a:endParaRPr>
          </a:p>
        </p:txBody>
      </p:sp>
      <p:sp>
        <p:nvSpPr>
          <p:cNvPr id="26" name="25 CuadroTexto"/>
          <p:cNvSpPr txBox="1"/>
          <p:nvPr/>
        </p:nvSpPr>
        <p:spPr>
          <a:xfrm>
            <a:off x="2339752" y="5301208"/>
            <a:ext cx="4608512" cy="954107"/>
          </a:xfrm>
          <a:prstGeom prst="rect">
            <a:avLst/>
          </a:prstGeom>
          <a:noFill/>
        </p:spPr>
        <p:txBody>
          <a:bodyPr wrap="square" rtlCol="0">
            <a:spAutoFit/>
          </a:bodyPr>
          <a:lstStyle/>
          <a:p>
            <a:pPr algn="ctr"/>
            <a:r>
              <a:rPr lang="es-EC" sz="2800" dirty="0" smtClean="0">
                <a:solidFill>
                  <a:schemeClr val="bg1"/>
                </a:solidFill>
              </a:rPr>
              <a:t>BUCK-BOOST</a:t>
            </a:r>
          </a:p>
          <a:p>
            <a:pPr algn="ctr"/>
            <a:r>
              <a:rPr lang="es-EC" sz="2800" dirty="0" smtClean="0">
                <a:solidFill>
                  <a:schemeClr val="bg1"/>
                </a:solidFill>
              </a:rPr>
              <a:t>REDUCTOR-ELEVADOR </a:t>
            </a:r>
            <a:endParaRPr lang="es-EC" sz="2800" dirty="0">
              <a:solidFill>
                <a:schemeClr val="bg1"/>
              </a:solidFill>
            </a:endParaRPr>
          </a:p>
        </p:txBody>
      </p:sp>
      <p:sp>
        <p:nvSpPr>
          <p:cNvPr id="27" name="26 CuadroTexto"/>
          <p:cNvSpPr txBox="1"/>
          <p:nvPr/>
        </p:nvSpPr>
        <p:spPr>
          <a:xfrm>
            <a:off x="1907704" y="1844824"/>
            <a:ext cx="504056" cy="369332"/>
          </a:xfrm>
          <a:prstGeom prst="rect">
            <a:avLst/>
          </a:prstGeom>
          <a:noFill/>
        </p:spPr>
        <p:txBody>
          <a:bodyPr wrap="square" rtlCol="0">
            <a:spAutoFit/>
          </a:bodyPr>
          <a:lstStyle/>
          <a:p>
            <a:r>
              <a:rPr lang="es-EC" dirty="0" smtClean="0">
                <a:solidFill>
                  <a:schemeClr val="bg1"/>
                </a:solidFill>
              </a:rPr>
              <a:t>IN</a:t>
            </a:r>
            <a:endParaRPr lang="es-EC" dirty="0">
              <a:solidFill>
                <a:schemeClr val="bg1"/>
              </a:solidFill>
            </a:endParaRPr>
          </a:p>
        </p:txBody>
      </p:sp>
      <p:sp>
        <p:nvSpPr>
          <p:cNvPr id="30" name="29 CuadroTexto"/>
          <p:cNvSpPr txBox="1"/>
          <p:nvPr/>
        </p:nvSpPr>
        <p:spPr>
          <a:xfrm>
            <a:off x="7164288" y="1844824"/>
            <a:ext cx="720080" cy="369332"/>
          </a:xfrm>
          <a:prstGeom prst="rect">
            <a:avLst/>
          </a:prstGeom>
          <a:noFill/>
        </p:spPr>
        <p:txBody>
          <a:bodyPr wrap="square" rtlCol="0">
            <a:spAutoFit/>
          </a:bodyPr>
          <a:lstStyle/>
          <a:p>
            <a:r>
              <a:rPr lang="es-EC" dirty="0" smtClean="0">
                <a:solidFill>
                  <a:schemeClr val="bg1"/>
                </a:solidFill>
              </a:rPr>
              <a:t>OUT</a:t>
            </a:r>
            <a:endParaRPr lang="es-EC" dirty="0">
              <a:solidFill>
                <a:schemeClr val="bg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25"/>
                                        </p:tgtEl>
                                        <p:attrNameLst>
                                          <p:attrName>ppt_w</p:attrName>
                                        </p:attrNameLst>
                                      </p:cBhvr>
                                      <p:tavLst>
                                        <p:tav tm="0">
                                          <p:val>
                                            <p:strVal val="ppt_w"/>
                                          </p:val>
                                        </p:tav>
                                        <p:tav tm="100000">
                                          <p:val>
                                            <p:fltVal val="0"/>
                                          </p:val>
                                        </p:tav>
                                      </p:tavLst>
                                    </p:anim>
                                    <p:anim calcmode="lin" valueType="num">
                                      <p:cBhvr>
                                        <p:cTn id="7" dur="500"/>
                                        <p:tgtEl>
                                          <p:spTgt spid="25"/>
                                        </p:tgtEl>
                                        <p:attrNameLst>
                                          <p:attrName>ppt_h</p:attrName>
                                        </p:attrNameLst>
                                      </p:cBhvr>
                                      <p:tavLst>
                                        <p:tav tm="0">
                                          <p:val>
                                            <p:strVal val="ppt_h"/>
                                          </p:val>
                                        </p:tav>
                                        <p:tav tm="100000">
                                          <p:val>
                                            <p:fltVal val="0"/>
                                          </p:val>
                                        </p:tav>
                                      </p:tavLst>
                                    </p:anim>
                                    <p:animEffect transition="out" filter="fade">
                                      <p:cBhvr>
                                        <p:cTn id="8" dur="500"/>
                                        <p:tgtEl>
                                          <p:spTgt spid="25"/>
                                        </p:tgtEl>
                                      </p:cBhvr>
                                    </p:animEffect>
                                    <p:set>
                                      <p:cBhvr>
                                        <p:cTn id="9" dur="1" fill="hold">
                                          <p:stCondLst>
                                            <p:cond delay="499"/>
                                          </p:stCondLst>
                                        </p:cTn>
                                        <p:tgtEl>
                                          <p:spTgt spid="25"/>
                                        </p:tgtEl>
                                        <p:attrNameLst>
                                          <p:attrName>style.visibility</p:attrName>
                                        </p:attrNameLst>
                                      </p:cBhvr>
                                      <p:to>
                                        <p:strVal val="hidden"/>
                                      </p:to>
                                    </p:set>
                                  </p:childTnLst>
                                </p:cTn>
                              </p:par>
                              <p:par>
                                <p:cTn id="10" presetID="53" presetClass="exit" presetSubtype="0" fill="hold" grpId="0" nodeType="withEffect">
                                  <p:stCondLst>
                                    <p:cond delay="0"/>
                                  </p:stCondLst>
                                  <p:childTnLst>
                                    <p:anim calcmode="lin" valueType="num">
                                      <p:cBhvr>
                                        <p:cTn id="11" dur="500"/>
                                        <p:tgtEl>
                                          <p:spTgt spid="29"/>
                                        </p:tgtEl>
                                        <p:attrNameLst>
                                          <p:attrName>ppt_w</p:attrName>
                                        </p:attrNameLst>
                                      </p:cBhvr>
                                      <p:tavLst>
                                        <p:tav tm="0">
                                          <p:val>
                                            <p:strVal val="ppt_w"/>
                                          </p:val>
                                        </p:tav>
                                        <p:tav tm="100000">
                                          <p:val>
                                            <p:fltVal val="0"/>
                                          </p:val>
                                        </p:tav>
                                      </p:tavLst>
                                    </p:anim>
                                    <p:anim calcmode="lin" valueType="num">
                                      <p:cBhvr>
                                        <p:cTn id="12" dur="500"/>
                                        <p:tgtEl>
                                          <p:spTgt spid="29"/>
                                        </p:tgtEl>
                                        <p:attrNameLst>
                                          <p:attrName>ppt_h</p:attrName>
                                        </p:attrNameLst>
                                      </p:cBhvr>
                                      <p:tavLst>
                                        <p:tav tm="0">
                                          <p:val>
                                            <p:strVal val="ppt_h"/>
                                          </p:val>
                                        </p:tav>
                                        <p:tav tm="100000">
                                          <p:val>
                                            <p:fltVal val="0"/>
                                          </p:val>
                                        </p:tav>
                                      </p:tavLst>
                                    </p:anim>
                                    <p:animEffect transition="out" filter="fade">
                                      <p:cBhvr>
                                        <p:cTn id="13" dur="500"/>
                                        <p:tgtEl>
                                          <p:spTgt spid="29"/>
                                        </p:tgtEl>
                                      </p:cBhvr>
                                    </p:animEffect>
                                    <p:set>
                                      <p:cBhvr>
                                        <p:cTn id="14" dur="1" fill="hold">
                                          <p:stCondLst>
                                            <p:cond delay="499"/>
                                          </p:stCondLst>
                                        </p:cTn>
                                        <p:tgtEl>
                                          <p:spTgt spid="29"/>
                                        </p:tgtEl>
                                        <p:attrNameLst>
                                          <p:attrName>style.visibility</p:attrName>
                                        </p:attrNameLst>
                                      </p:cBhvr>
                                      <p:to>
                                        <p:strVal val="hidden"/>
                                      </p:to>
                                    </p:set>
                                  </p:childTnLst>
                                </p:cTn>
                              </p:par>
                              <p:par>
                                <p:cTn id="15" presetID="5" presetClass="exit" presetSubtype="10" fill="hold" grpId="0" nodeType="withEffect">
                                  <p:stCondLst>
                                    <p:cond delay="0"/>
                                  </p:stCondLst>
                                  <p:childTnLst>
                                    <p:animEffect transition="out" filter="checkerboard(across)">
                                      <p:cBhvr>
                                        <p:cTn id="16" dur="500"/>
                                        <p:tgtEl>
                                          <p:spTgt spid="23"/>
                                        </p:tgtEl>
                                      </p:cBhvr>
                                    </p:animEffect>
                                    <p:set>
                                      <p:cBhvr>
                                        <p:cTn id="17" dur="1" fill="hold">
                                          <p:stCondLst>
                                            <p:cond delay="499"/>
                                          </p:stCondLst>
                                        </p:cTn>
                                        <p:tgtEl>
                                          <p:spTgt spid="23"/>
                                        </p:tgtEl>
                                        <p:attrNameLst>
                                          <p:attrName>style.visibility</p:attrName>
                                        </p:attrNameLst>
                                      </p:cBhvr>
                                      <p:to>
                                        <p:strVal val="hidden"/>
                                      </p:to>
                                    </p:set>
                                  </p:childTnLst>
                                </p:cTn>
                              </p:par>
                            </p:childTnLst>
                          </p:cTn>
                        </p:par>
                        <p:par>
                          <p:cTn id="18" fill="hold">
                            <p:stCondLst>
                              <p:cond delay="500"/>
                            </p:stCondLst>
                            <p:childTnLst>
                              <p:par>
                                <p:cTn id="19" presetID="53" presetClass="entr" presetSubtype="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checkerboard(across)">
                                      <p:cBhvr>
                                        <p:cTn id="31" dur="500"/>
                                        <p:tgtEl>
                                          <p:spTgt spid="24"/>
                                        </p:tgtEl>
                                      </p:cBhvr>
                                    </p:animEffect>
                                  </p:childTnLst>
                                </p:cTn>
                              </p:par>
                            </p:childTnLst>
                          </p:cTn>
                        </p:par>
                        <p:par>
                          <p:cTn id="32" fill="hold">
                            <p:stCondLst>
                              <p:cond delay="1000"/>
                            </p:stCondLst>
                            <p:childTnLst>
                              <p:par>
                                <p:cTn id="33" presetID="53"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par>
                                <p:cTn id="38" presetID="53"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fltVal val="0"/>
                                          </p:val>
                                        </p:tav>
                                        <p:tav tm="100000">
                                          <p:val>
                                            <p:strVal val="#ppt_h"/>
                                          </p:val>
                                        </p:tav>
                                      </p:tavLst>
                                    </p:anim>
                                    <p:animEffect transition="in" filter="fad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xit" presetSubtype="0" fill="hold" grpId="1" nodeType="clickEffect">
                                  <p:stCondLst>
                                    <p:cond delay="0"/>
                                  </p:stCondLst>
                                  <p:childTnLst>
                                    <p:anim calcmode="lin" valueType="num">
                                      <p:cBhvr>
                                        <p:cTn id="46" dur="500"/>
                                        <p:tgtEl>
                                          <p:spTgt spid="33"/>
                                        </p:tgtEl>
                                        <p:attrNameLst>
                                          <p:attrName>ppt_w</p:attrName>
                                        </p:attrNameLst>
                                      </p:cBhvr>
                                      <p:tavLst>
                                        <p:tav tm="0">
                                          <p:val>
                                            <p:strVal val="ppt_w"/>
                                          </p:val>
                                        </p:tav>
                                        <p:tav tm="100000">
                                          <p:val>
                                            <p:fltVal val="0"/>
                                          </p:val>
                                        </p:tav>
                                      </p:tavLst>
                                    </p:anim>
                                    <p:anim calcmode="lin" valueType="num">
                                      <p:cBhvr>
                                        <p:cTn id="47" dur="500"/>
                                        <p:tgtEl>
                                          <p:spTgt spid="33"/>
                                        </p:tgtEl>
                                        <p:attrNameLst>
                                          <p:attrName>ppt_h</p:attrName>
                                        </p:attrNameLst>
                                      </p:cBhvr>
                                      <p:tavLst>
                                        <p:tav tm="0">
                                          <p:val>
                                            <p:strVal val="ppt_h"/>
                                          </p:val>
                                        </p:tav>
                                        <p:tav tm="100000">
                                          <p:val>
                                            <p:fltVal val="0"/>
                                          </p:val>
                                        </p:tav>
                                      </p:tavLst>
                                    </p:anim>
                                    <p:animEffect transition="out" filter="fade">
                                      <p:cBhvr>
                                        <p:cTn id="48" dur="500"/>
                                        <p:tgtEl>
                                          <p:spTgt spid="33"/>
                                        </p:tgtEl>
                                      </p:cBhvr>
                                    </p:animEffect>
                                    <p:set>
                                      <p:cBhvr>
                                        <p:cTn id="49" dur="1" fill="hold">
                                          <p:stCondLst>
                                            <p:cond delay="499"/>
                                          </p:stCondLst>
                                        </p:cTn>
                                        <p:tgtEl>
                                          <p:spTgt spid="33"/>
                                        </p:tgtEl>
                                        <p:attrNameLst>
                                          <p:attrName>style.visibility</p:attrName>
                                        </p:attrNameLst>
                                      </p:cBhvr>
                                      <p:to>
                                        <p:strVal val="hidden"/>
                                      </p:to>
                                    </p:set>
                                  </p:childTnLst>
                                </p:cTn>
                              </p:par>
                              <p:par>
                                <p:cTn id="50" presetID="53" presetClass="exit" presetSubtype="0" fill="hold" grpId="1" nodeType="withEffect">
                                  <p:stCondLst>
                                    <p:cond delay="0"/>
                                  </p:stCondLst>
                                  <p:childTnLst>
                                    <p:anim calcmode="lin" valueType="num">
                                      <p:cBhvr>
                                        <p:cTn id="51" dur="500"/>
                                        <p:tgtEl>
                                          <p:spTgt spid="48"/>
                                        </p:tgtEl>
                                        <p:attrNameLst>
                                          <p:attrName>ppt_w</p:attrName>
                                        </p:attrNameLst>
                                      </p:cBhvr>
                                      <p:tavLst>
                                        <p:tav tm="0">
                                          <p:val>
                                            <p:strVal val="ppt_w"/>
                                          </p:val>
                                        </p:tav>
                                        <p:tav tm="100000">
                                          <p:val>
                                            <p:fltVal val="0"/>
                                          </p:val>
                                        </p:tav>
                                      </p:tavLst>
                                    </p:anim>
                                    <p:anim calcmode="lin" valueType="num">
                                      <p:cBhvr>
                                        <p:cTn id="52" dur="500"/>
                                        <p:tgtEl>
                                          <p:spTgt spid="48"/>
                                        </p:tgtEl>
                                        <p:attrNameLst>
                                          <p:attrName>ppt_h</p:attrName>
                                        </p:attrNameLst>
                                      </p:cBhvr>
                                      <p:tavLst>
                                        <p:tav tm="0">
                                          <p:val>
                                            <p:strVal val="ppt_h"/>
                                          </p:val>
                                        </p:tav>
                                        <p:tav tm="100000">
                                          <p:val>
                                            <p:fltVal val="0"/>
                                          </p:val>
                                        </p:tav>
                                      </p:tavLst>
                                    </p:anim>
                                    <p:animEffect transition="out" filter="fade">
                                      <p:cBhvr>
                                        <p:cTn id="53" dur="500"/>
                                        <p:tgtEl>
                                          <p:spTgt spid="48"/>
                                        </p:tgtEl>
                                      </p:cBhvr>
                                    </p:animEffect>
                                    <p:set>
                                      <p:cBhvr>
                                        <p:cTn id="54" dur="1" fill="hold">
                                          <p:stCondLst>
                                            <p:cond delay="499"/>
                                          </p:stCondLst>
                                        </p:cTn>
                                        <p:tgtEl>
                                          <p:spTgt spid="48"/>
                                        </p:tgtEl>
                                        <p:attrNameLst>
                                          <p:attrName>style.visibility</p:attrName>
                                        </p:attrNameLst>
                                      </p:cBhvr>
                                      <p:to>
                                        <p:strVal val="hidden"/>
                                      </p:to>
                                    </p:set>
                                  </p:childTnLst>
                                </p:cTn>
                              </p:par>
                              <p:par>
                                <p:cTn id="55" presetID="5" presetClass="exit" presetSubtype="10" fill="hold" grpId="1" nodeType="withEffect">
                                  <p:stCondLst>
                                    <p:cond delay="0"/>
                                  </p:stCondLst>
                                  <p:childTnLst>
                                    <p:animEffect transition="out" filter="checkerboard(across)">
                                      <p:cBhvr>
                                        <p:cTn id="56" dur="500"/>
                                        <p:tgtEl>
                                          <p:spTgt spid="24"/>
                                        </p:tgtEl>
                                      </p:cBhvr>
                                    </p:animEffect>
                                    <p:set>
                                      <p:cBhvr>
                                        <p:cTn id="57" dur="1" fill="hold">
                                          <p:stCondLst>
                                            <p:cond delay="499"/>
                                          </p:stCondLst>
                                        </p:cTn>
                                        <p:tgtEl>
                                          <p:spTgt spid="24"/>
                                        </p:tgtEl>
                                        <p:attrNameLst>
                                          <p:attrName>style.visibility</p:attrName>
                                        </p:attrNameLst>
                                      </p:cBhvr>
                                      <p:to>
                                        <p:strVal val="hidden"/>
                                      </p:to>
                                    </p:set>
                                  </p:childTnLst>
                                </p:cTn>
                              </p:par>
                            </p:childTnLst>
                          </p:cTn>
                        </p:par>
                        <p:par>
                          <p:cTn id="58" fill="hold">
                            <p:stCondLst>
                              <p:cond delay="500"/>
                            </p:stCondLst>
                            <p:childTnLst>
                              <p:par>
                                <p:cTn id="59" presetID="53" presetClass="entr" presetSubtype="0"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53" presetClass="entr" presetSubtype="0" fill="hold" grpId="0" nodeType="withEffect">
                                  <p:stCondLst>
                                    <p:cond delay="0"/>
                                  </p:stCondLst>
                                  <p:childTnLst>
                                    <p:set>
                                      <p:cBhvr>
                                        <p:cTn id="65" dur="1" fill="hold">
                                          <p:stCondLst>
                                            <p:cond delay="0"/>
                                          </p:stCondLst>
                                        </p:cTn>
                                        <p:tgtEl>
                                          <p:spTgt spid="47"/>
                                        </p:tgtEl>
                                        <p:attrNameLst>
                                          <p:attrName>style.visibility</p:attrName>
                                        </p:attrNameLst>
                                      </p:cBhvr>
                                      <p:to>
                                        <p:strVal val="visible"/>
                                      </p:to>
                                    </p:set>
                                    <p:anim calcmode="lin" valueType="num">
                                      <p:cBhvr>
                                        <p:cTn id="66" dur="500" fill="hold"/>
                                        <p:tgtEl>
                                          <p:spTgt spid="47"/>
                                        </p:tgtEl>
                                        <p:attrNameLst>
                                          <p:attrName>ppt_w</p:attrName>
                                        </p:attrNameLst>
                                      </p:cBhvr>
                                      <p:tavLst>
                                        <p:tav tm="0">
                                          <p:val>
                                            <p:fltVal val="0"/>
                                          </p:val>
                                        </p:tav>
                                        <p:tav tm="100000">
                                          <p:val>
                                            <p:strVal val="#ppt_w"/>
                                          </p:val>
                                        </p:tav>
                                      </p:tavLst>
                                    </p:anim>
                                    <p:anim calcmode="lin" valueType="num">
                                      <p:cBhvr>
                                        <p:cTn id="67" dur="500" fill="hold"/>
                                        <p:tgtEl>
                                          <p:spTgt spid="47"/>
                                        </p:tgtEl>
                                        <p:attrNameLst>
                                          <p:attrName>ppt_h</p:attrName>
                                        </p:attrNameLst>
                                      </p:cBhvr>
                                      <p:tavLst>
                                        <p:tav tm="0">
                                          <p:val>
                                            <p:fltVal val="0"/>
                                          </p:val>
                                        </p:tav>
                                        <p:tav tm="100000">
                                          <p:val>
                                            <p:strVal val="#ppt_h"/>
                                          </p:val>
                                        </p:tav>
                                      </p:tavLst>
                                    </p:anim>
                                    <p:animEffect transition="in" filter="fade">
                                      <p:cBhvr>
                                        <p:cTn id="68" dur="500"/>
                                        <p:tgtEl>
                                          <p:spTgt spid="47"/>
                                        </p:tgtEl>
                                      </p:cBhvr>
                                    </p:animEffect>
                                  </p:childTnLst>
                                </p:cTn>
                              </p:par>
                            </p:childTnLst>
                          </p:cTn>
                        </p:par>
                        <p:par>
                          <p:cTn id="69" fill="hold">
                            <p:stCondLst>
                              <p:cond delay="1000"/>
                            </p:stCondLst>
                            <p:childTnLst>
                              <p:par>
                                <p:cTn id="70" presetID="1" presetClass="exit" presetSubtype="0" fill="hold" grpId="1" nodeType="afterEffect">
                                  <p:stCondLst>
                                    <p:cond delay="0"/>
                                  </p:stCondLst>
                                  <p:childTnLst>
                                    <p:set>
                                      <p:cBhvr>
                                        <p:cTn id="71" dur="1" fill="hold">
                                          <p:stCondLst>
                                            <p:cond delay="0"/>
                                          </p:stCondLst>
                                        </p:cTn>
                                        <p:tgtEl>
                                          <p:spTgt spid="40"/>
                                        </p:tgtEl>
                                        <p:attrNameLst>
                                          <p:attrName>style.visibility</p:attrName>
                                        </p:attrNameLst>
                                      </p:cBhvr>
                                      <p:to>
                                        <p:strVal val="hidden"/>
                                      </p:to>
                                    </p:set>
                                  </p:childTnLst>
                                </p:cTn>
                              </p:par>
                              <p:par>
                                <p:cTn id="72" presetID="1" presetClass="entr" presetSubtype="0"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childTnLst>
                                </p:cTn>
                              </p:par>
                              <p:par>
                                <p:cTn id="74" presetID="5" presetClass="entr" presetSubtype="1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checkerboard(across)">
                                      <p:cBhvr>
                                        <p:cTn id="7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p:bldP spid="16" grpId="0" animBg="1"/>
      <p:bldP spid="33" grpId="0" animBg="1"/>
      <p:bldP spid="33" grpId="1" animBg="1"/>
      <p:bldP spid="40" grpId="0"/>
      <p:bldP spid="40" grpId="1"/>
      <p:bldP spid="47" grpId="0"/>
      <p:bldP spid="48" grpId="0"/>
      <p:bldP spid="48" grpId="1"/>
      <p:bldP spid="49" grpId="0"/>
      <p:bldP spid="23" grpId="0"/>
      <p:bldP spid="24" grpId="0"/>
      <p:bldP spid="24" grpId="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3 Rectángulo redondeado"/>
          <p:cNvSpPr/>
          <p:nvPr/>
        </p:nvSpPr>
        <p:spPr>
          <a:xfrm>
            <a:off x="179512" y="288032"/>
            <a:ext cx="8784976" cy="692696"/>
          </a:xfrm>
          <a:prstGeom prst="roundRect">
            <a:avLst>
              <a:gd name="adj" fmla="val 30883"/>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s-EC" sz="3600" dirty="0"/>
              <a:t>ESTADO DEL </a:t>
            </a:r>
            <a:r>
              <a:rPr lang="es-EC" sz="3600" dirty="0" smtClean="0"/>
              <a:t>ARTE</a:t>
            </a:r>
            <a:endParaRPr lang="es-EC" sz="3600" dirty="0"/>
          </a:p>
        </p:txBody>
      </p:sp>
      <p:pic>
        <p:nvPicPr>
          <p:cNvPr id="3" name="Picture 3" descr="H:\Tesis_PS_V2\CAPÍTULOS DEL PROYECTO\Figuras\10Aplicaciones DEP.png"/>
          <p:cNvPicPr>
            <a:picLocks noChangeAspect="1" noChangeArrowheads="1"/>
          </p:cNvPicPr>
          <p:nvPr/>
        </p:nvPicPr>
        <p:blipFill>
          <a:blip r:embed="rId2" cstate="print"/>
          <a:srcRect/>
          <a:stretch>
            <a:fillRect/>
          </a:stretch>
        </p:blipFill>
        <p:spPr bwMode="auto">
          <a:xfrm>
            <a:off x="1691680" y="1052736"/>
            <a:ext cx="7200800" cy="5027286"/>
          </a:xfrm>
          <a:prstGeom prst="rect">
            <a:avLst/>
          </a:prstGeom>
          <a:noFill/>
        </p:spPr>
      </p:pic>
      <p:sp>
        <p:nvSpPr>
          <p:cNvPr id="5" name="4 CuadroTexto"/>
          <p:cNvSpPr txBox="1"/>
          <p:nvPr/>
        </p:nvSpPr>
        <p:spPr>
          <a:xfrm>
            <a:off x="5148064" y="6237312"/>
            <a:ext cx="3744416" cy="461665"/>
          </a:xfrm>
          <a:prstGeom prst="rect">
            <a:avLst/>
          </a:prstGeom>
          <a:noFill/>
        </p:spPr>
        <p:txBody>
          <a:bodyPr wrap="square" rtlCol="0">
            <a:spAutoFit/>
          </a:bodyPr>
          <a:lstStyle/>
          <a:p>
            <a:r>
              <a:rPr lang="es-EC" sz="1200" dirty="0" smtClean="0">
                <a:solidFill>
                  <a:schemeClr val="bg1"/>
                </a:solidFill>
              </a:rPr>
              <a:t>Fuente: </a:t>
            </a:r>
            <a:r>
              <a:rPr lang="es-EC" sz="1200" dirty="0" err="1" smtClean="0">
                <a:solidFill>
                  <a:schemeClr val="bg1"/>
                </a:solidFill>
              </a:rPr>
              <a:t>Mohan</a:t>
            </a:r>
            <a:r>
              <a:rPr lang="es-EC" sz="1200" dirty="0" smtClean="0">
                <a:solidFill>
                  <a:schemeClr val="bg1"/>
                </a:solidFill>
              </a:rPr>
              <a:t>; </a:t>
            </a:r>
            <a:r>
              <a:rPr lang="es-EC" sz="1200" dirty="0" err="1" smtClean="0">
                <a:solidFill>
                  <a:schemeClr val="bg1"/>
                </a:solidFill>
              </a:rPr>
              <a:t>Power</a:t>
            </a:r>
            <a:r>
              <a:rPr lang="es-EC" sz="1200" dirty="0" smtClean="0">
                <a:solidFill>
                  <a:schemeClr val="bg1"/>
                </a:solidFill>
              </a:rPr>
              <a:t> </a:t>
            </a:r>
            <a:r>
              <a:rPr lang="es-EC" sz="1200" dirty="0" err="1" smtClean="0">
                <a:solidFill>
                  <a:schemeClr val="bg1"/>
                </a:solidFill>
              </a:rPr>
              <a:t>Electronics</a:t>
            </a:r>
            <a:r>
              <a:rPr lang="es-EC" sz="1200" dirty="0" smtClean="0">
                <a:solidFill>
                  <a:schemeClr val="bg1"/>
                </a:solidFill>
              </a:rPr>
              <a:t>: </a:t>
            </a:r>
            <a:r>
              <a:rPr lang="es-EC" sz="1200" dirty="0" err="1" smtClean="0">
                <a:solidFill>
                  <a:schemeClr val="bg1"/>
                </a:solidFill>
              </a:rPr>
              <a:t>Converters</a:t>
            </a:r>
            <a:r>
              <a:rPr lang="es-EC" sz="1200" dirty="0" smtClean="0">
                <a:solidFill>
                  <a:schemeClr val="bg1"/>
                </a:solidFill>
              </a:rPr>
              <a:t>, </a:t>
            </a:r>
            <a:r>
              <a:rPr lang="es-EC" sz="1200" dirty="0" err="1" smtClean="0">
                <a:solidFill>
                  <a:schemeClr val="bg1"/>
                </a:solidFill>
              </a:rPr>
              <a:t>Applications</a:t>
            </a:r>
            <a:r>
              <a:rPr lang="es-EC" sz="1200" dirty="0" smtClean="0">
                <a:solidFill>
                  <a:schemeClr val="bg1"/>
                </a:solidFill>
              </a:rPr>
              <a:t> and </a:t>
            </a:r>
            <a:r>
              <a:rPr lang="es-EC" sz="1200" dirty="0" err="1" smtClean="0">
                <a:solidFill>
                  <a:schemeClr val="bg1"/>
                </a:solidFill>
              </a:rPr>
              <a:t>Design</a:t>
            </a:r>
            <a:endParaRPr lang="es-EC" sz="1200" dirty="0">
              <a:solidFill>
                <a:schemeClr val="bg1"/>
              </a:solidFill>
            </a:endParaRPr>
          </a:p>
        </p:txBody>
      </p:sp>
      <p:pic>
        <p:nvPicPr>
          <p:cNvPr id="6" name="Picture 2" descr="H:\Tesis_PS_V2\CAPÍTULOS DEL PROYECTO\Figuras\8Cuadro Cualitativo DEP.png"/>
          <p:cNvPicPr>
            <a:picLocks noChangeAspect="1" noChangeArrowheads="1"/>
          </p:cNvPicPr>
          <p:nvPr/>
        </p:nvPicPr>
        <p:blipFill>
          <a:blip r:embed="rId3" cstate="print"/>
          <a:srcRect/>
          <a:stretch>
            <a:fillRect/>
          </a:stretch>
        </p:blipFill>
        <p:spPr bwMode="auto">
          <a:xfrm>
            <a:off x="1691681" y="1052736"/>
            <a:ext cx="7200799" cy="5040559"/>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nodeType="clickEffect">
                                  <p:stCondLst>
                                    <p:cond delay="0"/>
                                  </p:stCondLst>
                                  <p:childTnLst>
                                    <p:animEffect transition="out" filter="box(in)">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4" presetClass="exit" presetSubtype="16" fill="hold" grpId="1" nodeType="withEffect">
                                  <p:stCondLst>
                                    <p:cond delay="0"/>
                                  </p:stCondLst>
                                  <p:childTnLst>
                                    <p:animEffect transition="out" filter="box(in)">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4"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3 Rectángulo redondeado"/>
          <p:cNvSpPr/>
          <p:nvPr/>
        </p:nvSpPr>
        <p:spPr>
          <a:xfrm>
            <a:off x="179512" y="260648"/>
            <a:ext cx="8784976" cy="692696"/>
          </a:xfrm>
          <a:prstGeom prst="roundRect">
            <a:avLst>
              <a:gd name="adj" fmla="val 30883"/>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s-EC" sz="3600" dirty="0"/>
              <a:t>ESTADO DEL </a:t>
            </a:r>
            <a:r>
              <a:rPr lang="es-EC" sz="3600" dirty="0" smtClean="0"/>
              <a:t>ARTE</a:t>
            </a:r>
            <a:endParaRPr lang="es-EC" sz="3600" dirty="0"/>
          </a:p>
        </p:txBody>
      </p:sp>
      <p:sp>
        <p:nvSpPr>
          <p:cNvPr id="6" name="5 CuadroTexto"/>
          <p:cNvSpPr txBox="1"/>
          <p:nvPr/>
        </p:nvSpPr>
        <p:spPr>
          <a:xfrm>
            <a:off x="4355976" y="2308810"/>
            <a:ext cx="3168352" cy="400110"/>
          </a:xfrm>
          <a:prstGeom prst="rect">
            <a:avLst/>
          </a:prstGeom>
          <a:noFill/>
        </p:spPr>
        <p:txBody>
          <a:bodyPr wrap="square" rtlCol="0">
            <a:spAutoFit/>
          </a:bodyPr>
          <a:lstStyle/>
          <a:p>
            <a:r>
              <a:rPr lang="es-EC" sz="2000" dirty="0" smtClean="0">
                <a:solidFill>
                  <a:schemeClr val="bg1"/>
                </a:solidFill>
              </a:rPr>
              <a:t>Condiciones Extremas</a:t>
            </a:r>
            <a:endParaRPr lang="es-EC" sz="2000" dirty="0">
              <a:solidFill>
                <a:schemeClr val="bg1"/>
              </a:solidFill>
            </a:endParaRPr>
          </a:p>
        </p:txBody>
      </p:sp>
      <p:sp>
        <p:nvSpPr>
          <p:cNvPr id="5" name="4 CuadroTexto"/>
          <p:cNvSpPr txBox="1"/>
          <p:nvPr/>
        </p:nvSpPr>
        <p:spPr>
          <a:xfrm>
            <a:off x="4355976" y="3460938"/>
            <a:ext cx="3816424" cy="400110"/>
          </a:xfrm>
          <a:prstGeom prst="rect">
            <a:avLst/>
          </a:prstGeom>
          <a:noFill/>
        </p:spPr>
        <p:txBody>
          <a:bodyPr wrap="square" rtlCol="0">
            <a:spAutoFit/>
          </a:bodyPr>
          <a:lstStyle/>
          <a:p>
            <a:r>
              <a:rPr lang="es-EC" sz="2000" dirty="0" smtClean="0">
                <a:solidFill>
                  <a:schemeClr val="bg1"/>
                </a:solidFill>
              </a:rPr>
              <a:t>Requerimientos de energía </a:t>
            </a:r>
            <a:endParaRPr lang="es-EC" sz="2000" dirty="0">
              <a:solidFill>
                <a:schemeClr val="bg1"/>
              </a:solidFill>
            </a:endParaRPr>
          </a:p>
        </p:txBody>
      </p:sp>
      <p:sp>
        <p:nvSpPr>
          <p:cNvPr id="7" name="6 CuadroTexto"/>
          <p:cNvSpPr txBox="1"/>
          <p:nvPr/>
        </p:nvSpPr>
        <p:spPr>
          <a:xfrm>
            <a:off x="4355976" y="1732746"/>
            <a:ext cx="3168352" cy="400110"/>
          </a:xfrm>
          <a:prstGeom prst="rect">
            <a:avLst/>
          </a:prstGeom>
          <a:noFill/>
        </p:spPr>
        <p:txBody>
          <a:bodyPr wrap="square" rtlCol="0">
            <a:spAutoFit/>
          </a:bodyPr>
          <a:lstStyle/>
          <a:p>
            <a:r>
              <a:rPr lang="es-EC" sz="2000" dirty="0" smtClean="0">
                <a:solidFill>
                  <a:schemeClr val="bg1"/>
                </a:solidFill>
              </a:rPr>
              <a:t>Nuevas Interconexiones</a:t>
            </a:r>
            <a:endParaRPr lang="es-EC" sz="2000" dirty="0">
              <a:solidFill>
                <a:schemeClr val="bg1"/>
              </a:solidFill>
            </a:endParaRPr>
          </a:p>
        </p:txBody>
      </p:sp>
      <p:sp>
        <p:nvSpPr>
          <p:cNvPr id="8" name="7 CuadroTexto"/>
          <p:cNvSpPr txBox="1"/>
          <p:nvPr/>
        </p:nvSpPr>
        <p:spPr>
          <a:xfrm>
            <a:off x="4355976" y="1228690"/>
            <a:ext cx="3744416" cy="400110"/>
          </a:xfrm>
          <a:prstGeom prst="rect">
            <a:avLst/>
          </a:prstGeom>
          <a:noFill/>
        </p:spPr>
        <p:txBody>
          <a:bodyPr wrap="square" rtlCol="0">
            <a:spAutoFit/>
          </a:bodyPr>
          <a:lstStyle/>
          <a:p>
            <a:r>
              <a:rPr lang="es-EC" sz="2000" dirty="0" smtClean="0">
                <a:solidFill>
                  <a:schemeClr val="bg1"/>
                </a:solidFill>
              </a:rPr>
              <a:t>Electrónica de Potencia </a:t>
            </a:r>
            <a:endParaRPr lang="es-EC" sz="2000" dirty="0">
              <a:solidFill>
                <a:schemeClr val="bg1"/>
              </a:solidFill>
            </a:endParaRPr>
          </a:p>
        </p:txBody>
      </p:sp>
      <p:sp>
        <p:nvSpPr>
          <p:cNvPr id="9" name="8 CuadroTexto"/>
          <p:cNvSpPr txBox="1"/>
          <p:nvPr/>
        </p:nvSpPr>
        <p:spPr>
          <a:xfrm>
            <a:off x="4355976" y="2884874"/>
            <a:ext cx="2736304" cy="400110"/>
          </a:xfrm>
          <a:prstGeom prst="rect">
            <a:avLst/>
          </a:prstGeom>
          <a:noFill/>
        </p:spPr>
        <p:txBody>
          <a:bodyPr wrap="square" rtlCol="0">
            <a:spAutoFit/>
          </a:bodyPr>
          <a:lstStyle/>
          <a:p>
            <a:r>
              <a:rPr lang="es-EC" sz="2000" dirty="0" smtClean="0">
                <a:solidFill>
                  <a:schemeClr val="bg1"/>
                </a:solidFill>
              </a:rPr>
              <a:t>Complejidad</a:t>
            </a:r>
            <a:endParaRPr lang="es-EC" sz="2000" dirty="0">
              <a:solidFill>
                <a:schemeClr val="bg1"/>
              </a:solidFill>
            </a:endParaRPr>
          </a:p>
        </p:txBody>
      </p:sp>
      <p:sp>
        <p:nvSpPr>
          <p:cNvPr id="10" name="9 CuadroTexto"/>
          <p:cNvSpPr txBox="1"/>
          <p:nvPr/>
        </p:nvSpPr>
        <p:spPr>
          <a:xfrm>
            <a:off x="4355976" y="4881354"/>
            <a:ext cx="4248472" cy="707886"/>
          </a:xfrm>
          <a:prstGeom prst="rect">
            <a:avLst/>
          </a:prstGeom>
          <a:noFill/>
        </p:spPr>
        <p:txBody>
          <a:bodyPr wrap="square" rtlCol="0">
            <a:spAutoFit/>
          </a:bodyPr>
          <a:lstStyle/>
          <a:p>
            <a:pPr algn="just"/>
            <a:r>
              <a:rPr lang="es-EC" sz="2000" dirty="0" smtClean="0">
                <a:solidFill>
                  <a:schemeClr val="bg1"/>
                </a:solidFill>
              </a:rPr>
              <a:t>Comportamientos no esperados de naturaleza no lineal.</a:t>
            </a:r>
            <a:endParaRPr lang="es-EC" sz="2000" dirty="0">
              <a:solidFill>
                <a:schemeClr val="bg1"/>
              </a:solidFill>
            </a:endParaRPr>
          </a:p>
        </p:txBody>
      </p:sp>
      <p:sp>
        <p:nvSpPr>
          <p:cNvPr id="11" name="10 CuadroTexto"/>
          <p:cNvSpPr txBox="1"/>
          <p:nvPr/>
        </p:nvSpPr>
        <p:spPr>
          <a:xfrm>
            <a:off x="4355976" y="4089266"/>
            <a:ext cx="4248472" cy="707886"/>
          </a:xfrm>
          <a:prstGeom prst="rect">
            <a:avLst/>
          </a:prstGeom>
          <a:noFill/>
        </p:spPr>
        <p:txBody>
          <a:bodyPr wrap="square" rtlCol="0">
            <a:spAutoFit/>
          </a:bodyPr>
          <a:lstStyle/>
          <a:p>
            <a:pPr algn="just"/>
            <a:r>
              <a:rPr lang="es-EC" sz="2000" dirty="0" smtClean="0">
                <a:solidFill>
                  <a:schemeClr val="bg1"/>
                </a:solidFill>
              </a:rPr>
              <a:t>Sistemas obligados  a trabajar cerca de su valor nominal. </a:t>
            </a:r>
            <a:endParaRPr lang="es-EC" sz="2000" dirty="0">
              <a:solidFill>
                <a:schemeClr val="bg1"/>
              </a:solidFill>
            </a:endParaRPr>
          </a:p>
        </p:txBody>
      </p:sp>
      <p:sp>
        <p:nvSpPr>
          <p:cNvPr id="12" name="11 Rectángulo"/>
          <p:cNvSpPr/>
          <p:nvPr/>
        </p:nvSpPr>
        <p:spPr>
          <a:xfrm>
            <a:off x="1368152" y="5661248"/>
            <a:ext cx="7524328" cy="707886"/>
          </a:xfrm>
          <a:prstGeom prst="rect">
            <a:avLst/>
          </a:prstGeom>
        </p:spPr>
        <p:txBody>
          <a:bodyPr wrap="square">
            <a:spAutoFit/>
          </a:bodyPr>
          <a:lstStyle/>
          <a:p>
            <a:pPr algn="r"/>
            <a:r>
              <a:rPr lang="es-MX" sz="2000" dirty="0" smtClean="0">
                <a:solidFill>
                  <a:schemeClr val="bg1"/>
                </a:solidFill>
              </a:rPr>
              <a:t>El análisis lineal es incapaz de dar resultados satisfactorios ante estos comportamientos dinámicos.</a:t>
            </a:r>
            <a:endParaRPr lang="es-EC" sz="2000" dirty="0">
              <a:solidFill>
                <a:schemeClr val="bg1"/>
              </a:solidFill>
            </a:endParaRPr>
          </a:p>
        </p:txBody>
      </p:sp>
      <p:sp>
        <p:nvSpPr>
          <p:cNvPr id="13" name="12 Flecha derecha"/>
          <p:cNvSpPr/>
          <p:nvPr/>
        </p:nvSpPr>
        <p:spPr>
          <a:xfrm rot="10800000">
            <a:off x="3923928" y="2351782"/>
            <a:ext cx="360040" cy="216024"/>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16 Flecha derecha"/>
          <p:cNvSpPr/>
          <p:nvPr/>
        </p:nvSpPr>
        <p:spPr>
          <a:xfrm rot="10800000">
            <a:off x="3923928" y="3491716"/>
            <a:ext cx="360040" cy="216024"/>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Flecha derecha"/>
          <p:cNvSpPr/>
          <p:nvPr/>
        </p:nvSpPr>
        <p:spPr>
          <a:xfrm rot="10800000">
            <a:off x="3923928" y="1801852"/>
            <a:ext cx="360040" cy="216024"/>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18 Flecha derecha"/>
          <p:cNvSpPr/>
          <p:nvPr/>
        </p:nvSpPr>
        <p:spPr>
          <a:xfrm rot="10800000">
            <a:off x="3923928" y="1297796"/>
            <a:ext cx="360040" cy="216024"/>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19 Flecha derecha"/>
          <p:cNvSpPr/>
          <p:nvPr/>
        </p:nvSpPr>
        <p:spPr>
          <a:xfrm rot="10800000">
            <a:off x="3923928" y="2953980"/>
            <a:ext cx="360040" cy="216024"/>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20 Flecha derecha"/>
          <p:cNvSpPr/>
          <p:nvPr/>
        </p:nvSpPr>
        <p:spPr>
          <a:xfrm rot="10800000">
            <a:off x="3923928" y="4221088"/>
            <a:ext cx="360040" cy="216024"/>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21 Flecha derecha"/>
          <p:cNvSpPr/>
          <p:nvPr/>
        </p:nvSpPr>
        <p:spPr>
          <a:xfrm rot="10800000">
            <a:off x="3923928" y="5013176"/>
            <a:ext cx="360040" cy="216024"/>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22 Sol"/>
          <p:cNvSpPr/>
          <p:nvPr/>
        </p:nvSpPr>
        <p:spPr>
          <a:xfrm>
            <a:off x="1043608" y="5661248"/>
            <a:ext cx="360040" cy="360040"/>
          </a:xfrm>
          <a:prstGeom prst="su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39" name="38 Grupo"/>
          <p:cNvGrpSpPr/>
          <p:nvPr/>
        </p:nvGrpSpPr>
        <p:grpSpPr>
          <a:xfrm>
            <a:off x="323528" y="4221088"/>
            <a:ext cx="3193727" cy="1512168"/>
            <a:chOff x="946225" y="4437112"/>
            <a:chExt cx="2833687" cy="1236701"/>
          </a:xfrm>
        </p:grpSpPr>
        <p:sp>
          <p:nvSpPr>
            <p:cNvPr id="25" name="Line 10"/>
            <p:cNvSpPr>
              <a:spLocks noChangeShapeType="1"/>
            </p:cNvSpPr>
            <p:nvPr/>
          </p:nvSpPr>
          <p:spPr bwMode="auto">
            <a:xfrm flipV="1">
              <a:off x="1341512" y="5211812"/>
              <a:ext cx="228600" cy="76200"/>
            </a:xfrm>
            <a:prstGeom prst="line">
              <a:avLst/>
            </a:prstGeom>
            <a:noFill/>
            <a:ln w="31750">
              <a:solidFill>
                <a:schemeClr val="bg1"/>
              </a:solidFill>
              <a:round/>
              <a:headEnd/>
              <a:tailEnd/>
            </a:ln>
            <a:effectLst/>
          </p:spPr>
          <p:txBody>
            <a:bodyPr lIns="90000" tIns="46800" rIns="90000" bIns="46800"/>
            <a:lstStyle/>
            <a:p>
              <a:endParaRPr lang="es-EC"/>
            </a:p>
          </p:txBody>
        </p:sp>
        <p:sp>
          <p:nvSpPr>
            <p:cNvPr id="26" name="Line 11"/>
            <p:cNvSpPr>
              <a:spLocks noChangeShapeType="1"/>
            </p:cNvSpPr>
            <p:nvPr/>
          </p:nvSpPr>
          <p:spPr bwMode="auto">
            <a:xfrm flipV="1">
              <a:off x="1570112" y="5135612"/>
              <a:ext cx="228600" cy="76200"/>
            </a:xfrm>
            <a:prstGeom prst="line">
              <a:avLst/>
            </a:prstGeom>
            <a:noFill/>
            <a:ln w="31750">
              <a:solidFill>
                <a:schemeClr val="bg1"/>
              </a:solidFill>
              <a:round/>
              <a:headEnd/>
              <a:tailEnd/>
            </a:ln>
            <a:effectLst/>
          </p:spPr>
          <p:txBody>
            <a:bodyPr lIns="90000" tIns="46800" rIns="90000" bIns="46800"/>
            <a:lstStyle/>
            <a:p>
              <a:endParaRPr lang="es-EC"/>
            </a:p>
          </p:txBody>
        </p:sp>
        <p:sp>
          <p:nvSpPr>
            <p:cNvPr id="27" name="Line 12"/>
            <p:cNvSpPr>
              <a:spLocks noChangeShapeType="1"/>
            </p:cNvSpPr>
            <p:nvPr/>
          </p:nvSpPr>
          <p:spPr bwMode="auto">
            <a:xfrm flipV="1">
              <a:off x="1798712" y="5059412"/>
              <a:ext cx="228600" cy="76200"/>
            </a:xfrm>
            <a:prstGeom prst="line">
              <a:avLst/>
            </a:prstGeom>
            <a:noFill/>
            <a:ln w="31750">
              <a:solidFill>
                <a:schemeClr val="bg1"/>
              </a:solidFill>
              <a:round/>
              <a:headEnd/>
              <a:tailEnd/>
            </a:ln>
            <a:effectLst/>
          </p:spPr>
          <p:txBody>
            <a:bodyPr lIns="90000" tIns="46800" rIns="90000" bIns="46800"/>
            <a:lstStyle/>
            <a:p>
              <a:endParaRPr lang="es-EC"/>
            </a:p>
          </p:txBody>
        </p:sp>
        <p:sp>
          <p:nvSpPr>
            <p:cNvPr id="28" name="Line 13"/>
            <p:cNvSpPr>
              <a:spLocks noChangeShapeType="1"/>
            </p:cNvSpPr>
            <p:nvPr/>
          </p:nvSpPr>
          <p:spPr bwMode="auto">
            <a:xfrm flipV="1">
              <a:off x="2027312" y="4983212"/>
              <a:ext cx="228600" cy="76200"/>
            </a:xfrm>
            <a:prstGeom prst="line">
              <a:avLst/>
            </a:prstGeom>
            <a:noFill/>
            <a:ln w="31750">
              <a:solidFill>
                <a:schemeClr val="bg1"/>
              </a:solidFill>
              <a:round/>
              <a:headEnd/>
              <a:tailEnd/>
            </a:ln>
            <a:effectLst/>
          </p:spPr>
          <p:txBody>
            <a:bodyPr lIns="90000" tIns="46800" rIns="90000" bIns="46800"/>
            <a:lstStyle/>
            <a:p>
              <a:endParaRPr lang="es-EC"/>
            </a:p>
          </p:txBody>
        </p:sp>
        <p:sp>
          <p:nvSpPr>
            <p:cNvPr id="29" name="Freeform 14"/>
            <p:cNvSpPr>
              <a:spLocks/>
            </p:cNvSpPr>
            <p:nvPr/>
          </p:nvSpPr>
          <p:spPr bwMode="auto">
            <a:xfrm>
              <a:off x="2255912" y="4830812"/>
              <a:ext cx="228600" cy="152400"/>
            </a:xfrm>
            <a:custGeom>
              <a:avLst/>
              <a:gdLst/>
              <a:ahLst/>
              <a:cxnLst>
                <a:cxn ang="0">
                  <a:pos x="0" y="96"/>
                </a:cxn>
                <a:cxn ang="0">
                  <a:pos x="96" y="48"/>
                </a:cxn>
                <a:cxn ang="0">
                  <a:pos x="144" y="0"/>
                </a:cxn>
              </a:cxnLst>
              <a:rect l="0" t="0" r="r" b="b"/>
              <a:pathLst>
                <a:path w="144" h="96">
                  <a:moveTo>
                    <a:pt x="0" y="96"/>
                  </a:moveTo>
                  <a:cubicBezTo>
                    <a:pt x="36" y="80"/>
                    <a:pt x="72" y="64"/>
                    <a:pt x="96" y="48"/>
                  </a:cubicBezTo>
                  <a:cubicBezTo>
                    <a:pt x="120" y="32"/>
                    <a:pt x="132" y="16"/>
                    <a:pt x="144" y="0"/>
                  </a:cubicBezTo>
                </a:path>
              </a:pathLst>
            </a:custGeom>
            <a:noFill/>
            <a:ln w="31750" cap="flat" cmpd="sng">
              <a:solidFill>
                <a:schemeClr val="bg1"/>
              </a:solidFill>
              <a:prstDash val="solid"/>
              <a:round/>
              <a:headEnd type="none" w="med" len="med"/>
              <a:tailEnd type="none" w="med" len="med"/>
            </a:ln>
            <a:effectLst/>
          </p:spPr>
          <p:txBody>
            <a:bodyPr lIns="90000" tIns="46800" rIns="90000" bIns="46800"/>
            <a:lstStyle/>
            <a:p>
              <a:endParaRPr lang="es-EC"/>
            </a:p>
          </p:txBody>
        </p:sp>
        <p:sp>
          <p:nvSpPr>
            <p:cNvPr id="30" name="Freeform 15"/>
            <p:cNvSpPr>
              <a:spLocks/>
            </p:cNvSpPr>
            <p:nvPr/>
          </p:nvSpPr>
          <p:spPr bwMode="auto">
            <a:xfrm>
              <a:off x="2484512" y="4678412"/>
              <a:ext cx="76200" cy="152400"/>
            </a:xfrm>
            <a:custGeom>
              <a:avLst/>
              <a:gdLst/>
              <a:ahLst/>
              <a:cxnLst>
                <a:cxn ang="0">
                  <a:pos x="0" y="96"/>
                </a:cxn>
                <a:cxn ang="0">
                  <a:pos x="48" y="0"/>
                </a:cxn>
              </a:cxnLst>
              <a:rect l="0" t="0" r="r" b="b"/>
              <a:pathLst>
                <a:path w="48" h="96">
                  <a:moveTo>
                    <a:pt x="0" y="96"/>
                  </a:moveTo>
                  <a:cubicBezTo>
                    <a:pt x="20" y="56"/>
                    <a:pt x="40" y="16"/>
                    <a:pt x="48" y="0"/>
                  </a:cubicBezTo>
                </a:path>
              </a:pathLst>
            </a:custGeom>
            <a:noFill/>
            <a:ln w="31750" cap="flat" cmpd="sng">
              <a:solidFill>
                <a:schemeClr val="bg1"/>
              </a:solidFill>
              <a:prstDash val="solid"/>
              <a:round/>
              <a:headEnd type="none" w="med" len="med"/>
              <a:tailEnd type="none" w="med" len="med"/>
            </a:ln>
            <a:effectLst/>
          </p:spPr>
          <p:txBody>
            <a:bodyPr lIns="90000" tIns="46800" rIns="90000" bIns="46800"/>
            <a:lstStyle/>
            <a:p>
              <a:endParaRPr lang="es-EC"/>
            </a:p>
          </p:txBody>
        </p:sp>
        <p:sp>
          <p:nvSpPr>
            <p:cNvPr id="31" name="Freeform 16"/>
            <p:cNvSpPr>
              <a:spLocks/>
            </p:cNvSpPr>
            <p:nvPr/>
          </p:nvSpPr>
          <p:spPr bwMode="auto">
            <a:xfrm>
              <a:off x="2560712" y="4500612"/>
              <a:ext cx="304800" cy="177800"/>
            </a:xfrm>
            <a:custGeom>
              <a:avLst/>
              <a:gdLst/>
              <a:ahLst/>
              <a:cxnLst>
                <a:cxn ang="0">
                  <a:pos x="0" y="112"/>
                </a:cxn>
                <a:cxn ang="0">
                  <a:pos x="96" y="16"/>
                </a:cxn>
                <a:cxn ang="0">
                  <a:pos x="192" y="16"/>
                </a:cxn>
              </a:cxnLst>
              <a:rect l="0" t="0" r="r" b="b"/>
              <a:pathLst>
                <a:path w="192" h="112">
                  <a:moveTo>
                    <a:pt x="0" y="112"/>
                  </a:moveTo>
                  <a:cubicBezTo>
                    <a:pt x="32" y="72"/>
                    <a:pt x="64" y="32"/>
                    <a:pt x="96" y="16"/>
                  </a:cubicBezTo>
                  <a:cubicBezTo>
                    <a:pt x="128" y="0"/>
                    <a:pt x="176" y="16"/>
                    <a:pt x="192" y="16"/>
                  </a:cubicBezTo>
                </a:path>
              </a:pathLst>
            </a:custGeom>
            <a:noFill/>
            <a:ln w="31750" cap="flat" cmpd="sng">
              <a:solidFill>
                <a:schemeClr val="bg1"/>
              </a:solidFill>
              <a:prstDash val="solid"/>
              <a:round/>
              <a:headEnd type="none" w="med" len="med"/>
              <a:tailEnd type="none" w="med" len="med"/>
            </a:ln>
            <a:effectLst/>
          </p:spPr>
          <p:txBody>
            <a:bodyPr lIns="90000" tIns="46800" rIns="90000" bIns="46800"/>
            <a:lstStyle/>
            <a:p>
              <a:endParaRPr lang="es-EC"/>
            </a:p>
          </p:txBody>
        </p:sp>
        <p:sp>
          <p:nvSpPr>
            <p:cNvPr id="32" name="Freeform 17"/>
            <p:cNvSpPr>
              <a:spLocks/>
            </p:cNvSpPr>
            <p:nvPr/>
          </p:nvSpPr>
          <p:spPr bwMode="auto">
            <a:xfrm>
              <a:off x="2865512" y="4526012"/>
              <a:ext cx="457200" cy="152400"/>
            </a:xfrm>
            <a:custGeom>
              <a:avLst/>
              <a:gdLst/>
              <a:ahLst/>
              <a:cxnLst>
                <a:cxn ang="0">
                  <a:pos x="0" y="0"/>
                </a:cxn>
                <a:cxn ang="0">
                  <a:pos x="96" y="48"/>
                </a:cxn>
                <a:cxn ang="0">
                  <a:pos x="192" y="96"/>
                </a:cxn>
                <a:cxn ang="0">
                  <a:pos x="288" y="48"/>
                </a:cxn>
              </a:cxnLst>
              <a:rect l="0" t="0" r="r" b="b"/>
              <a:pathLst>
                <a:path w="288" h="96">
                  <a:moveTo>
                    <a:pt x="0" y="0"/>
                  </a:moveTo>
                  <a:cubicBezTo>
                    <a:pt x="32" y="16"/>
                    <a:pt x="64" y="32"/>
                    <a:pt x="96" y="48"/>
                  </a:cubicBezTo>
                  <a:cubicBezTo>
                    <a:pt x="128" y="64"/>
                    <a:pt x="160" y="96"/>
                    <a:pt x="192" y="96"/>
                  </a:cubicBezTo>
                  <a:cubicBezTo>
                    <a:pt x="224" y="96"/>
                    <a:pt x="272" y="56"/>
                    <a:pt x="288" y="48"/>
                  </a:cubicBezTo>
                </a:path>
              </a:pathLst>
            </a:custGeom>
            <a:noFill/>
            <a:ln w="31750" cap="flat" cmpd="sng">
              <a:solidFill>
                <a:schemeClr val="bg1"/>
              </a:solidFill>
              <a:prstDash val="solid"/>
              <a:round/>
              <a:headEnd type="none" w="med" len="med"/>
              <a:tailEnd type="none" w="med" len="med"/>
            </a:ln>
            <a:effectLst/>
          </p:spPr>
          <p:txBody>
            <a:bodyPr lIns="90000" tIns="46800" rIns="90000" bIns="46800"/>
            <a:lstStyle/>
            <a:p>
              <a:endParaRPr lang="es-EC"/>
            </a:p>
          </p:txBody>
        </p:sp>
        <p:sp>
          <p:nvSpPr>
            <p:cNvPr id="33" name="Freeform 18"/>
            <p:cNvSpPr>
              <a:spLocks/>
            </p:cNvSpPr>
            <p:nvPr/>
          </p:nvSpPr>
          <p:spPr bwMode="auto">
            <a:xfrm>
              <a:off x="3322712" y="4437112"/>
              <a:ext cx="457200" cy="165100"/>
            </a:xfrm>
            <a:custGeom>
              <a:avLst/>
              <a:gdLst/>
              <a:ahLst/>
              <a:cxnLst>
                <a:cxn ang="0">
                  <a:pos x="0" y="104"/>
                </a:cxn>
                <a:cxn ang="0">
                  <a:pos x="48" y="56"/>
                </a:cxn>
                <a:cxn ang="0">
                  <a:pos x="144" y="56"/>
                </a:cxn>
                <a:cxn ang="0">
                  <a:pos x="192" y="8"/>
                </a:cxn>
                <a:cxn ang="0">
                  <a:pos x="288" y="8"/>
                </a:cxn>
              </a:cxnLst>
              <a:rect l="0" t="0" r="r" b="b"/>
              <a:pathLst>
                <a:path w="288" h="104">
                  <a:moveTo>
                    <a:pt x="0" y="104"/>
                  </a:moveTo>
                  <a:cubicBezTo>
                    <a:pt x="12" y="84"/>
                    <a:pt x="24" y="64"/>
                    <a:pt x="48" y="56"/>
                  </a:cubicBezTo>
                  <a:cubicBezTo>
                    <a:pt x="72" y="48"/>
                    <a:pt x="120" y="64"/>
                    <a:pt x="144" y="56"/>
                  </a:cubicBezTo>
                  <a:cubicBezTo>
                    <a:pt x="168" y="48"/>
                    <a:pt x="168" y="16"/>
                    <a:pt x="192" y="8"/>
                  </a:cubicBezTo>
                  <a:cubicBezTo>
                    <a:pt x="216" y="0"/>
                    <a:pt x="252" y="4"/>
                    <a:pt x="288" y="8"/>
                  </a:cubicBezTo>
                </a:path>
              </a:pathLst>
            </a:custGeom>
            <a:noFill/>
            <a:ln w="31750" cap="flat" cmpd="sng">
              <a:solidFill>
                <a:schemeClr val="bg1"/>
              </a:solidFill>
              <a:prstDash val="solid"/>
              <a:round/>
              <a:headEnd type="none" w="med" len="med"/>
              <a:tailEnd type="none" w="med" len="med"/>
            </a:ln>
            <a:effectLst/>
          </p:spPr>
          <p:txBody>
            <a:bodyPr lIns="90000" tIns="46800" rIns="90000" bIns="46800"/>
            <a:lstStyle/>
            <a:p>
              <a:endParaRPr lang="es-EC"/>
            </a:p>
          </p:txBody>
        </p:sp>
        <p:sp>
          <p:nvSpPr>
            <p:cNvPr id="35" name="Line 20"/>
            <p:cNvSpPr>
              <a:spLocks noChangeShapeType="1"/>
            </p:cNvSpPr>
            <p:nvPr/>
          </p:nvSpPr>
          <p:spPr bwMode="auto">
            <a:xfrm>
              <a:off x="1189113" y="5440412"/>
              <a:ext cx="685800" cy="0"/>
            </a:xfrm>
            <a:prstGeom prst="line">
              <a:avLst/>
            </a:prstGeom>
            <a:noFill/>
            <a:ln w="25400">
              <a:solidFill>
                <a:srgbClr val="FF0000"/>
              </a:solidFill>
              <a:round/>
              <a:headEnd/>
              <a:tailEnd type="triangle" w="med" len="med"/>
            </a:ln>
            <a:effectLst/>
          </p:spPr>
          <p:txBody>
            <a:bodyPr lIns="90000" tIns="46800" rIns="90000" bIns="46800"/>
            <a:lstStyle/>
            <a:p>
              <a:endParaRPr lang="es-EC"/>
            </a:p>
          </p:txBody>
        </p:sp>
        <p:sp>
          <p:nvSpPr>
            <p:cNvPr id="36" name="Line 21"/>
            <p:cNvSpPr>
              <a:spLocks noChangeShapeType="1"/>
            </p:cNvSpPr>
            <p:nvPr/>
          </p:nvSpPr>
          <p:spPr bwMode="auto">
            <a:xfrm rot="16200000">
              <a:off x="922413" y="5173712"/>
              <a:ext cx="685800" cy="0"/>
            </a:xfrm>
            <a:prstGeom prst="line">
              <a:avLst/>
            </a:prstGeom>
            <a:noFill/>
            <a:ln w="25400">
              <a:solidFill>
                <a:srgbClr val="FF0000"/>
              </a:solidFill>
              <a:round/>
              <a:headEnd/>
              <a:tailEnd type="triangle" w="med" len="med"/>
            </a:ln>
            <a:effectLst/>
          </p:spPr>
          <p:txBody>
            <a:bodyPr lIns="90000" tIns="46800" rIns="90000" bIns="46800"/>
            <a:lstStyle/>
            <a:p>
              <a:endParaRPr lang="es-EC"/>
            </a:p>
          </p:txBody>
        </p:sp>
        <p:sp>
          <p:nvSpPr>
            <p:cNvPr id="37" name="Text Box 22"/>
            <p:cNvSpPr txBox="1">
              <a:spLocks noChangeArrowheads="1"/>
            </p:cNvSpPr>
            <p:nvPr/>
          </p:nvSpPr>
          <p:spPr bwMode="auto">
            <a:xfrm>
              <a:off x="1874913" y="5302300"/>
              <a:ext cx="319088" cy="371513"/>
            </a:xfrm>
            <a:prstGeom prst="rect">
              <a:avLst/>
            </a:prstGeom>
            <a:noFill/>
            <a:ln w="9525">
              <a:noFill/>
              <a:miter lim="800000"/>
              <a:headEnd/>
              <a:tailEnd/>
            </a:ln>
            <a:effectLst/>
          </p:spPr>
          <p:txBody>
            <a:bodyPr lIns="90000" tIns="46800" rIns="90000" bIns="46800">
              <a:spAutoFit/>
            </a:bodyPr>
            <a:lstStyle/>
            <a:p>
              <a:r>
                <a:rPr lang="en-US" b="1" dirty="0">
                  <a:solidFill>
                    <a:srgbClr val="FF0000"/>
                  </a:solidFill>
                </a:rPr>
                <a:t>t</a:t>
              </a:r>
              <a:endParaRPr lang="es-ES" b="1" dirty="0">
                <a:solidFill>
                  <a:srgbClr val="FF0000"/>
                </a:solidFill>
              </a:endParaRPr>
            </a:p>
          </p:txBody>
        </p:sp>
        <p:sp>
          <p:nvSpPr>
            <p:cNvPr id="38" name="Text Box 23"/>
            <p:cNvSpPr txBox="1">
              <a:spLocks noChangeArrowheads="1"/>
            </p:cNvSpPr>
            <p:nvPr/>
          </p:nvSpPr>
          <p:spPr bwMode="auto">
            <a:xfrm>
              <a:off x="946225" y="4754612"/>
              <a:ext cx="319088" cy="371513"/>
            </a:xfrm>
            <a:prstGeom prst="rect">
              <a:avLst/>
            </a:prstGeom>
            <a:noFill/>
            <a:ln w="9525">
              <a:noFill/>
              <a:miter lim="800000"/>
              <a:headEnd/>
              <a:tailEnd/>
            </a:ln>
            <a:effectLst/>
          </p:spPr>
          <p:txBody>
            <a:bodyPr lIns="90000" tIns="46800" rIns="90000" bIns="46800">
              <a:spAutoFit/>
            </a:bodyPr>
            <a:lstStyle/>
            <a:p>
              <a:r>
                <a:rPr lang="en-US" b="1" dirty="0">
                  <a:solidFill>
                    <a:srgbClr val="FF0000"/>
                  </a:solidFill>
                </a:rPr>
                <a:t>v</a:t>
              </a:r>
              <a:endParaRPr lang="es-ES" b="1" dirty="0">
                <a:solidFill>
                  <a:srgbClr val="FF0000"/>
                </a:solidFill>
              </a:endParaRPr>
            </a:p>
          </p:txBody>
        </p:sp>
      </p:grpSp>
      <p:pic>
        <p:nvPicPr>
          <p:cNvPr id="4100" name="Picture 4" descr="http://www.electronicosonline.com/wp-content/uploads/2012/05/118.jpg"/>
          <p:cNvPicPr>
            <a:picLocks noChangeAspect="1" noChangeArrowheads="1"/>
          </p:cNvPicPr>
          <p:nvPr/>
        </p:nvPicPr>
        <p:blipFill>
          <a:blip r:embed="rId2" cstate="print"/>
          <a:srcRect/>
          <a:stretch>
            <a:fillRect/>
          </a:stretch>
        </p:blipFill>
        <p:spPr bwMode="auto">
          <a:xfrm>
            <a:off x="144016" y="1628800"/>
            <a:ext cx="3707904" cy="2160240"/>
          </a:xfrm>
          <a:prstGeom prst="rect">
            <a:avLst/>
          </a:prstGeom>
          <a:noFill/>
        </p:spPr>
      </p:pic>
      <p:pic>
        <p:nvPicPr>
          <p:cNvPr id="4102" name="Picture 6" descr="http://4.bp.blogspot.com/_jl42kaCgJ5k/TRYp6SQilGI/AAAAAAAAAdM/Jg1Wvd0CIWQ/s1600/PWM.gif"/>
          <p:cNvPicPr>
            <a:picLocks noChangeAspect="1" noChangeArrowheads="1"/>
          </p:cNvPicPr>
          <p:nvPr/>
        </p:nvPicPr>
        <p:blipFill>
          <a:blip r:embed="rId3" cstate="print"/>
          <a:srcRect/>
          <a:stretch>
            <a:fillRect/>
          </a:stretch>
        </p:blipFill>
        <p:spPr bwMode="auto">
          <a:xfrm>
            <a:off x="539552" y="1124744"/>
            <a:ext cx="3105150" cy="2647951"/>
          </a:xfrm>
          <a:prstGeom prst="rect">
            <a:avLst/>
          </a:prstGeom>
          <a:noFill/>
        </p:spPr>
      </p:pic>
      <p:pic>
        <p:nvPicPr>
          <p:cNvPr id="4104" name="Picture 8" descr="http://t1.gstatic.com/images?q=tbn:ANd9GcQcfi4OI1b0LCY-FnCiPo9mmdB53FD0rXOwa-b_UXRcVynT0_AuRQ"/>
          <p:cNvPicPr>
            <a:picLocks noChangeAspect="1" noChangeArrowheads="1"/>
          </p:cNvPicPr>
          <p:nvPr/>
        </p:nvPicPr>
        <p:blipFill>
          <a:blip r:embed="rId4" cstate="print"/>
          <a:srcRect/>
          <a:stretch>
            <a:fillRect/>
          </a:stretch>
        </p:blipFill>
        <p:spPr bwMode="auto">
          <a:xfrm>
            <a:off x="827585" y="3789040"/>
            <a:ext cx="2574106" cy="2088232"/>
          </a:xfrm>
          <a:prstGeom prst="rect">
            <a:avLst/>
          </a:prstGeom>
          <a:noFill/>
        </p:spPr>
      </p:pic>
      <p:grpSp>
        <p:nvGrpSpPr>
          <p:cNvPr id="42" name="41 Grupo"/>
          <p:cNvGrpSpPr/>
          <p:nvPr/>
        </p:nvGrpSpPr>
        <p:grpSpPr>
          <a:xfrm>
            <a:off x="971600" y="1340768"/>
            <a:ext cx="2376264" cy="2088505"/>
            <a:chOff x="685800" y="4114800"/>
            <a:chExt cx="1676400" cy="1368425"/>
          </a:xfrm>
        </p:grpSpPr>
        <p:grpSp>
          <p:nvGrpSpPr>
            <p:cNvPr id="43" name="Group 123"/>
            <p:cNvGrpSpPr>
              <a:grpSpLocks/>
            </p:cNvGrpSpPr>
            <p:nvPr/>
          </p:nvGrpSpPr>
          <p:grpSpPr bwMode="auto">
            <a:xfrm>
              <a:off x="685800" y="4114800"/>
              <a:ext cx="1522413" cy="1065213"/>
              <a:chOff x="241" y="2977"/>
              <a:chExt cx="959" cy="671"/>
            </a:xfrm>
          </p:grpSpPr>
          <p:sp>
            <p:nvSpPr>
              <p:cNvPr id="71" name="Oval 124"/>
              <p:cNvSpPr>
                <a:spLocks noChangeArrowheads="1"/>
              </p:cNvSpPr>
              <p:nvPr/>
            </p:nvSpPr>
            <p:spPr bwMode="auto">
              <a:xfrm>
                <a:off x="241" y="3310"/>
                <a:ext cx="191" cy="194"/>
              </a:xfrm>
              <a:prstGeom prst="ellipse">
                <a:avLst/>
              </a:prstGeom>
              <a:noFill/>
              <a:ln w="9525">
                <a:solidFill>
                  <a:schemeClr val="bg1"/>
                </a:solidFill>
                <a:round/>
                <a:headEnd/>
                <a:tailEnd/>
              </a:ln>
              <a:effectLst/>
            </p:spPr>
            <p:txBody>
              <a:bodyPr wrap="none" lIns="90000" tIns="46800" rIns="90000" bIns="46800" anchor="ctr"/>
              <a:lstStyle/>
              <a:p>
                <a:endParaRPr lang="es-EC"/>
              </a:p>
            </p:txBody>
          </p:sp>
          <p:sp>
            <p:nvSpPr>
              <p:cNvPr id="72" name="Line 125"/>
              <p:cNvSpPr>
                <a:spLocks noChangeShapeType="1"/>
              </p:cNvSpPr>
              <p:nvPr/>
            </p:nvSpPr>
            <p:spPr bwMode="auto">
              <a:xfrm>
                <a:off x="432" y="3408"/>
                <a:ext cx="96" cy="0"/>
              </a:xfrm>
              <a:prstGeom prst="line">
                <a:avLst/>
              </a:prstGeom>
              <a:noFill/>
              <a:ln w="9525">
                <a:solidFill>
                  <a:schemeClr val="bg1"/>
                </a:solidFill>
                <a:round/>
                <a:headEnd/>
                <a:tailEnd/>
              </a:ln>
              <a:effectLst/>
            </p:spPr>
            <p:txBody>
              <a:bodyPr lIns="90000" tIns="46800" rIns="90000" bIns="46800"/>
              <a:lstStyle/>
              <a:p>
                <a:endParaRPr lang="es-EC"/>
              </a:p>
            </p:txBody>
          </p:sp>
          <p:sp>
            <p:nvSpPr>
              <p:cNvPr id="73" name="Line 126"/>
              <p:cNvSpPr>
                <a:spLocks noChangeShapeType="1"/>
              </p:cNvSpPr>
              <p:nvPr/>
            </p:nvSpPr>
            <p:spPr bwMode="auto">
              <a:xfrm flipH="1">
                <a:off x="528" y="3312"/>
                <a:ext cx="0" cy="192"/>
              </a:xfrm>
              <a:prstGeom prst="line">
                <a:avLst/>
              </a:prstGeom>
              <a:noFill/>
              <a:ln w="9525">
                <a:solidFill>
                  <a:schemeClr val="bg1"/>
                </a:solidFill>
                <a:round/>
                <a:headEnd/>
                <a:tailEnd/>
              </a:ln>
              <a:effectLst/>
            </p:spPr>
            <p:txBody>
              <a:bodyPr lIns="90000" tIns="46800" rIns="90000" bIns="46800"/>
              <a:lstStyle/>
              <a:p>
                <a:endParaRPr lang="es-EC"/>
              </a:p>
            </p:txBody>
          </p:sp>
          <p:sp>
            <p:nvSpPr>
              <p:cNvPr id="74" name="Line 127"/>
              <p:cNvSpPr>
                <a:spLocks noChangeShapeType="1"/>
              </p:cNvSpPr>
              <p:nvPr/>
            </p:nvSpPr>
            <p:spPr bwMode="auto">
              <a:xfrm>
                <a:off x="528" y="3360"/>
                <a:ext cx="576" cy="0"/>
              </a:xfrm>
              <a:prstGeom prst="line">
                <a:avLst/>
              </a:prstGeom>
              <a:noFill/>
              <a:ln w="9525">
                <a:solidFill>
                  <a:schemeClr val="bg1"/>
                </a:solidFill>
                <a:round/>
                <a:headEnd/>
                <a:tailEnd/>
              </a:ln>
              <a:effectLst/>
            </p:spPr>
            <p:txBody>
              <a:bodyPr lIns="90000" tIns="46800" rIns="90000" bIns="46800"/>
              <a:lstStyle/>
              <a:p>
                <a:endParaRPr lang="es-EC"/>
              </a:p>
            </p:txBody>
          </p:sp>
          <p:sp>
            <p:nvSpPr>
              <p:cNvPr id="75" name="Line 128"/>
              <p:cNvSpPr>
                <a:spLocks noChangeShapeType="1"/>
              </p:cNvSpPr>
              <p:nvPr/>
            </p:nvSpPr>
            <p:spPr bwMode="auto">
              <a:xfrm flipH="1">
                <a:off x="1104" y="3312"/>
                <a:ext cx="0" cy="240"/>
              </a:xfrm>
              <a:prstGeom prst="line">
                <a:avLst/>
              </a:prstGeom>
              <a:noFill/>
              <a:ln w="9525">
                <a:solidFill>
                  <a:schemeClr val="bg1"/>
                </a:solidFill>
                <a:round/>
                <a:headEnd/>
                <a:tailEnd/>
              </a:ln>
              <a:effectLst/>
            </p:spPr>
            <p:txBody>
              <a:bodyPr lIns="90000" tIns="46800" rIns="90000" bIns="46800"/>
              <a:lstStyle/>
              <a:p>
                <a:endParaRPr lang="es-EC"/>
              </a:p>
            </p:txBody>
          </p:sp>
          <p:sp>
            <p:nvSpPr>
              <p:cNvPr id="76" name="Line 129"/>
              <p:cNvSpPr>
                <a:spLocks noChangeShapeType="1"/>
              </p:cNvSpPr>
              <p:nvPr/>
            </p:nvSpPr>
            <p:spPr bwMode="auto">
              <a:xfrm>
                <a:off x="1104" y="3456"/>
                <a:ext cx="96" cy="0"/>
              </a:xfrm>
              <a:prstGeom prst="line">
                <a:avLst/>
              </a:prstGeom>
              <a:noFill/>
              <a:ln w="9525">
                <a:solidFill>
                  <a:schemeClr val="bg1"/>
                </a:solidFill>
                <a:round/>
                <a:headEnd/>
                <a:tailEnd/>
              </a:ln>
              <a:effectLst/>
            </p:spPr>
            <p:txBody>
              <a:bodyPr lIns="90000" tIns="46800" rIns="90000" bIns="46800"/>
              <a:lstStyle/>
              <a:p>
                <a:endParaRPr lang="es-EC"/>
              </a:p>
            </p:txBody>
          </p:sp>
          <p:sp>
            <p:nvSpPr>
              <p:cNvPr id="77" name="Line 130"/>
              <p:cNvSpPr>
                <a:spLocks noChangeShapeType="1"/>
              </p:cNvSpPr>
              <p:nvPr/>
            </p:nvSpPr>
            <p:spPr bwMode="auto">
              <a:xfrm>
                <a:off x="1200" y="3456"/>
                <a:ext cx="0" cy="192"/>
              </a:xfrm>
              <a:prstGeom prst="line">
                <a:avLst/>
              </a:prstGeom>
              <a:noFill/>
              <a:ln w="9525">
                <a:solidFill>
                  <a:schemeClr val="bg1"/>
                </a:solidFill>
                <a:round/>
                <a:headEnd/>
                <a:tailEnd type="triangle" w="med" len="med"/>
              </a:ln>
              <a:effectLst/>
            </p:spPr>
            <p:txBody>
              <a:bodyPr lIns="90000" tIns="46800" rIns="90000" bIns="46800"/>
              <a:lstStyle/>
              <a:p>
                <a:endParaRPr lang="es-EC"/>
              </a:p>
            </p:txBody>
          </p:sp>
          <p:grpSp>
            <p:nvGrpSpPr>
              <p:cNvPr id="78" name="Group 131"/>
              <p:cNvGrpSpPr>
                <a:grpSpLocks/>
              </p:cNvGrpSpPr>
              <p:nvPr/>
            </p:nvGrpSpPr>
            <p:grpSpPr bwMode="auto">
              <a:xfrm rot="-16200000">
                <a:off x="623" y="3024"/>
                <a:ext cx="287" cy="194"/>
                <a:chOff x="337" y="3406"/>
                <a:chExt cx="287" cy="194"/>
              </a:xfrm>
            </p:grpSpPr>
            <p:sp>
              <p:nvSpPr>
                <p:cNvPr id="83" name="Oval 132"/>
                <p:cNvSpPr>
                  <a:spLocks noChangeArrowheads="1"/>
                </p:cNvSpPr>
                <p:nvPr/>
              </p:nvSpPr>
              <p:spPr bwMode="auto">
                <a:xfrm>
                  <a:off x="337" y="3406"/>
                  <a:ext cx="191" cy="194"/>
                </a:xfrm>
                <a:prstGeom prst="ellipse">
                  <a:avLst/>
                </a:prstGeom>
                <a:noFill/>
                <a:ln w="9525">
                  <a:solidFill>
                    <a:schemeClr val="bg1"/>
                  </a:solidFill>
                  <a:round/>
                  <a:headEnd/>
                  <a:tailEnd/>
                </a:ln>
                <a:effectLst/>
              </p:spPr>
              <p:txBody>
                <a:bodyPr wrap="none" lIns="90000" tIns="46800" rIns="90000" bIns="46800" anchor="ctr"/>
                <a:lstStyle/>
                <a:p>
                  <a:endParaRPr lang="es-EC"/>
                </a:p>
              </p:txBody>
            </p:sp>
            <p:sp>
              <p:nvSpPr>
                <p:cNvPr id="84" name="Line 133"/>
                <p:cNvSpPr>
                  <a:spLocks noChangeShapeType="1"/>
                </p:cNvSpPr>
                <p:nvPr/>
              </p:nvSpPr>
              <p:spPr bwMode="auto">
                <a:xfrm>
                  <a:off x="528" y="3504"/>
                  <a:ext cx="96" cy="0"/>
                </a:xfrm>
                <a:prstGeom prst="line">
                  <a:avLst/>
                </a:prstGeom>
                <a:noFill/>
                <a:ln w="9525">
                  <a:solidFill>
                    <a:schemeClr val="bg1"/>
                  </a:solidFill>
                  <a:round/>
                  <a:headEnd/>
                  <a:tailEnd/>
                </a:ln>
                <a:effectLst/>
              </p:spPr>
              <p:txBody>
                <a:bodyPr lIns="90000" tIns="46800" rIns="90000" bIns="46800"/>
                <a:lstStyle/>
                <a:p>
                  <a:endParaRPr lang="es-EC"/>
                </a:p>
              </p:txBody>
            </p:sp>
            <p:sp>
              <p:nvSpPr>
                <p:cNvPr id="85" name="Line 134"/>
                <p:cNvSpPr>
                  <a:spLocks noChangeShapeType="1"/>
                </p:cNvSpPr>
                <p:nvPr/>
              </p:nvSpPr>
              <p:spPr bwMode="auto">
                <a:xfrm flipH="1">
                  <a:off x="624" y="3408"/>
                  <a:ext cx="0" cy="192"/>
                </a:xfrm>
                <a:prstGeom prst="line">
                  <a:avLst/>
                </a:prstGeom>
                <a:noFill/>
                <a:ln w="9525">
                  <a:solidFill>
                    <a:schemeClr val="bg1"/>
                  </a:solidFill>
                  <a:round/>
                  <a:headEnd/>
                  <a:tailEnd/>
                </a:ln>
                <a:effectLst/>
              </p:spPr>
              <p:txBody>
                <a:bodyPr lIns="90000" tIns="46800" rIns="90000" bIns="46800"/>
                <a:lstStyle/>
                <a:p>
                  <a:endParaRPr lang="es-EC"/>
                </a:p>
              </p:txBody>
            </p:sp>
          </p:grpSp>
          <p:sp>
            <p:nvSpPr>
              <p:cNvPr id="79" name="Line 135"/>
              <p:cNvSpPr>
                <a:spLocks noChangeShapeType="1"/>
              </p:cNvSpPr>
              <p:nvPr/>
            </p:nvSpPr>
            <p:spPr bwMode="auto">
              <a:xfrm>
                <a:off x="768" y="3264"/>
                <a:ext cx="0" cy="96"/>
              </a:xfrm>
              <a:prstGeom prst="line">
                <a:avLst/>
              </a:prstGeom>
              <a:noFill/>
              <a:ln w="9525">
                <a:solidFill>
                  <a:schemeClr val="bg1"/>
                </a:solidFill>
                <a:round/>
                <a:headEnd/>
                <a:tailEnd/>
              </a:ln>
              <a:effectLst/>
            </p:spPr>
            <p:txBody>
              <a:bodyPr lIns="90000" tIns="46800" rIns="90000" bIns="46800"/>
              <a:lstStyle/>
              <a:p>
                <a:endParaRPr lang="es-EC"/>
              </a:p>
            </p:txBody>
          </p:sp>
          <p:grpSp>
            <p:nvGrpSpPr>
              <p:cNvPr id="80" name="Group 136"/>
              <p:cNvGrpSpPr>
                <a:grpSpLocks/>
              </p:cNvGrpSpPr>
              <p:nvPr/>
            </p:nvGrpSpPr>
            <p:grpSpPr bwMode="auto">
              <a:xfrm>
                <a:off x="527" y="3215"/>
                <a:ext cx="193" cy="49"/>
                <a:chOff x="527" y="3215"/>
                <a:chExt cx="193" cy="49"/>
              </a:xfrm>
            </p:grpSpPr>
            <p:sp>
              <p:nvSpPr>
                <p:cNvPr id="81" name="Line 137"/>
                <p:cNvSpPr>
                  <a:spLocks noChangeShapeType="1"/>
                </p:cNvSpPr>
                <p:nvPr/>
              </p:nvSpPr>
              <p:spPr bwMode="auto">
                <a:xfrm rot="-59400000">
                  <a:off x="623" y="3119"/>
                  <a:ext cx="0" cy="192"/>
                </a:xfrm>
                <a:prstGeom prst="line">
                  <a:avLst/>
                </a:prstGeom>
                <a:noFill/>
                <a:ln w="9525">
                  <a:solidFill>
                    <a:schemeClr val="bg1"/>
                  </a:solidFill>
                  <a:round/>
                  <a:headEnd/>
                  <a:tailEnd type="triangle" w="med" len="med"/>
                </a:ln>
                <a:effectLst/>
              </p:spPr>
              <p:txBody>
                <a:bodyPr lIns="90000" tIns="46800" rIns="90000" bIns="46800"/>
                <a:lstStyle/>
                <a:p>
                  <a:endParaRPr lang="es-EC"/>
                </a:p>
              </p:txBody>
            </p:sp>
            <p:sp>
              <p:nvSpPr>
                <p:cNvPr id="82" name="Line 138"/>
                <p:cNvSpPr>
                  <a:spLocks noChangeShapeType="1"/>
                </p:cNvSpPr>
                <p:nvPr/>
              </p:nvSpPr>
              <p:spPr bwMode="auto">
                <a:xfrm flipV="1">
                  <a:off x="720" y="3216"/>
                  <a:ext cx="0" cy="48"/>
                </a:xfrm>
                <a:prstGeom prst="line">
                  <a:avLst/>
                </a:prstGeom>
                <a:noFill/>
                <a:ln w="9525">
                  <a:solidFill>
                    <a:schemeClr val="bg1"/>
                  </a:solidFill>
                  <a:round/>
                  <a:headEnd/>
                  <a:tailEnd/>
                </a:ln>
                <a:effectLst/>
              </p:spPr>
              <p:txBody>
                <a:bodyPr lIns="90000" tIns="46800" rIns="90000" bIns="46800"/>
                <a:lstStyle/>
                <a:p>
                  <a:endParaRPr lang="es-EC"/>
                </a:p>
              </p:txBody>
            </p:sp>
          </p:grpSp>
        </p:grpSp>
        <p:grpSp>
          <p:nvGrpSpPr>
            <p:cNvPr id="44" name="Group 139"/>
            <p:cNvGrpSpPr>
              <a:grpSpLocks/>
            </p:cNvGrpSpPr>
            <p:nvPr/>
          </p:nvGrpSpPr>
          <p:grpSpPr bwMode="auto">
            <a:xfrm flipH="1">
              <a:off x="1600200" y="4494213"/>
              <a:ext cx="306388" cy="77788"/>
              <a:chOff x="527" y="3215"/>
              <a:chExt cx="193" cy="49"/>
            </a:xfrm>
          </p:grpSpPr>
          <p:sp>
            <p:nvSpPr>
              <p:cNvPr id="69" name="Line 140"/>
              <p:cNvSpPr>
                <a:spLocks noChangeShapeType="1"/>
              </p:cNvSpPr>
              <p:nvPr/>
            </p:nvSpPr>
            <p:spPr bwMode="auto">
              <a:xfrm rot="-59400000">
                <a:off x="623" y="3119"/>
                <a:ext cx="0" cy="192"/>
              </a:xfrm>
              <a:prstGeom prst="line">
                <a:avLst/>
              </a:prstGeom>
              <a:noFill/>
              <a:ln w="9525">
                <a:solidFill>
                  <a:schemeClr val="bg1"/>
                </a:solidFill>
                <a:round/>
                <a:headEnd/>
                <a:tailEnd type="triangle" w="med" len="med"/>
              </a:ln>
              <a:effectLst/>
            </p:spPr>
            <p:txBody>
              <a:bodyPr lIns="90000" tIns="46800" rIns="90000" bIns="46800"/>
              <a:lstStyle/>
              <a:p>
                <a:endParaRPr lang="es-EC"/>
              </a:p>
            </p:txBody>
          </p:sp>
          <p:sp>
            <p:nvSpPr>
              <p:cNvPr id="70" name="Line 141"/>
              <p:cNvSpPr>
                <a:spLocks noChangeShapeType="1"/>
              </p:cNvSpPr>
              <p:nvPr/>
            </p:nvSpPr>
            <p:spPr bwMode="auto">
              <a:xfrm flipV="1">
                <a:off x="720" y="3216"/>
                <a:ext cx="0" cy="48"/>
              </a:xfrm>
              <a:prstGeom prst="line">
                <a:avLst/>
              </a:prstGeom>
              <a:noFill/>
              <a:ln w="9525">
                <a:solidFill>
                  <a:schemeClr val="bg1"/>
                </a:solidFill>
                <a:round/>
                <a:headEnd/>
                <a:tailEnd/>
              </a:ln>
              <a:effectLst/>
            </p:spPr>
            <p:txBody>
              <a:bodyPr lIns="90000" tIns="46800" rIns="90000" bIns="46800"/>
              <a:lstStyle/>
              <a:p>
                <a:endParaRPr lang="es-EC"/>
              </a:p>
            </p:txBody>
          </p:sp>
        </p:grpSp>
        <p:grpSp>
          <p:nvGrpSpPr>
            <p:cNvPr id="45" name="Group 142"/>
            <p:cNvGrpSpPr>
              <a:grpSpLocks/>
            </p:cNvGrpSpPr>
            <p:nvPr/>
          </p:nvGrpSpPr>
          <p:grpSpPr bwMode="auto">
            <a:xfrm>
              <a:off x="2057400" y="4800600"/>
              <a:ext cx="304800" cy="304800"/>
              <a:chOff x="1632" y="3456"/>
              <a:chExt cx="192" cy="192"/>
            </a:xfrm>
          </p:grpSpPr>
          <p:sp>
            <p:nvSpPr>
              <p:cNvPr id="67" name="Line 143"/>
              <p:cNvSpPr>
                <a:spLocks noChangeShapeType="1"/>
              </p:cNvSpPr>
              <p:nvPr/>
            </p:nvSpPr>
            <p:spPr bwMode="auto">
              <a:xfrm>
                <a:off x="1632" y="3456"/>
                <a:ext cx="192" cy="0"/>
              </a:xfrm>
              <a:prstGeom prst="line">
                <a:avLst/>
              </a:prstGeom>
              <a:noFill/>
              <a:ln w="9525">
                <a:solidFill>
                  <a:schemeClr val="bg1"/>
                </a:solidFill>
                <a:round/>
                <a:headEnd/>
                <a:tailEnd/>
              </a:ln>
              <a:effectLst/>
            </p:spPr>
            <p:txBody>
              <a:bodyPr lIns="90000" tIns="46800" rIns="90000" bIns="46800"/>
              <a:lstStyle/>
              <a:p>
                <a:endParaRPr lang="es-EC"/>
              </a:p>
            </p:txBody>
          </p:sp>
          <p:sp>
            <p:nvSpPr>
              <p:cNvPr id="68" name="Line 144"/>
              <p:cNvSpPr>
                <a:spLocks noChangeShapeType="1"/>
              </p:cNvSpPr>
              <p:nvPr/>
            </p:nvSpPr>
            <p:spPr bwMode="auto">
              <a:xfrm>
                <a:off x="1824" y="3456"/>
                <a:ext cx="0" cy="192"/>
              </a:xfrm>
              <a:prstGeom prst="line">
                <a:avLst/>
              </a:prstGeom>
              <a:noFill/>
              <a:ln w="9525">
                <a:solidFill>
                  <a:schemeClr val="bg1"/>
                </a:solidFill>
                <a:round/>
                <a:headEnd/>
                <a:tailEnd type="triangle" w="med" len="med"/>
              </a:ln>
              <a:effectLst/>
            </p:spPr>
            <p:txBody>
              <a:bodyPr lIns="90000" tIns="46800" rIns="90000" bIns="46800"/>
              <a:lstStyle/>
              <a:p>
                <a:endParaRPr lang="es-EC"/>
              </a:p>
            </p:txBody>
          </p:sp>
        </p:grpSp>
        <p:grpSp>
          <p:nvGrpSpPr>
            <p:cNvPr id="46" name="Group 145"/>
            <p:cNvGrpSpPr>
              <a:grpSpLocks/>
            </p:cNvGrpSpPr>
            <p:nvPr/>
          </p:nvGrpSpPr>
          <p:grpSpPr bwMode="auto">
            <a:xfrm>
              <a:off x="1143000" y="4876800"/>
              <a:ext cx="914400" cy="606425"/>
              <a:chOff x="2256" y="3600"/>
              <a:chExt cx="576" cy="382"/>
            </a:xfrm>
          </p:grpSpPr>
          <p:grpSp>
            <p:nvGrpSpPr>
              <p:cNvPr id="61" name="Group 146"/>
              <p:cNvGrpSpPr>
                <a:grpSpLocks/>
              </p:cNvGrpSpPr>
              <p:nvPr/>
            </p:nvGrpSpPr>
            <p:grpSpPr bwMode="auto">
              <a:xfrm rot="-27000000">
                <a:off x="2255" y="3742"/>
                <a:ext cx="287" cy="194"/>
                <a:chOff x="337" y="3406"/>
                <a:chExt cx="287" cy="194"/>
              </a:xfrm>
            </p:grpSpPr>
            <p:sp>
              <p:nvSpPr>
                <p:cNvPr id="64" name="Oval 147"/>
                <p:cNvSpPr>
                  <a:spLocks noChangeArrowheads="1"/>
                </p:cNvSpPr>
                <p:nvPr/>
              </p:nvSpPr>
              <p:spPr bwMode="auto">
                <a:xfrm>
                  <a:off x="337" y="3406"/>
                  <a:ext cx="191" cy="194"/>
                </a:xfrm>
                <a:prstGeom prst="ellipse">
                  <a:avLst/>
                </a:prstGeom>
                <a:noFill/>
                <a:ln w="9525">
                  <a:solidFill>
                    <a:schemeClr val="bg1"/>
                  </a:solidFill>
                  <a:round/>
                  <a:headEnd/>
                  <a:tailEnd/>
                </a:ln>
                <a:effectLst/>
              </p:spPr>
              <p:txBody>
                <a:bodyPr wrap="none" lIns="90000" tIns="46800" rIns="90000" bIns="46800" anchor="ctr"/>
                <a:lstStyle/>
                <a:p>
                  <a:endParaRPr lang="es-EC"/>
                </a:p>
              </p:txBody>
            </p:sp>
            <p:sp>
              <p:nvSpPr>
                <p:cNvPr id="65" name="Line 148"/>
                <p:cNvSpPr>
                  <a:spLocks noChangeShapeType="1"/>
                </p:cNvSpPr>
                <p:nvPr/>
              </p:nvSpPr>
              <p:spPr bwMode="auto">
                <a:xfrm>
                  <a:off x="528" y="3504"/>
                  <a:ext cx="96" cy="0"/>
                </a:xfrm>
                <a:prstGeom prst="line">
                  <a:avLst/>
                </a:prstGeom>
                <a:noFill/>
                <a:ln w="9525">
                  <a:solidFill>
                    <a:schemeClr val="bg1"/>
                  </a:solidFill>
                  <a:round/>
                  <a:headEnd/>
                  <a:tailEnd/>
                </a:ln>
                <a:effectLst/>
              </p:spPr>
              <p:txBody>
                <a:bodyPr lIns="90000" tIns="46800" rIns="90000" bIns="46800"/>
                <a:lstStyle/>
                <a:p>
                  <a:endParaRPr lang="es-EC"/>
                </a:p>
              </p:txBody>
            </p:sp>
            <p:sp>
              <p:nvSpPr>
                <p:cNvPr id="66" name="Line 149"/>
                <p:cNvSpPr>
                  <a:spLocks noChangeShapeType="1"/>
                </p:cNvSpPr>
                <p:nvPr/>
              </p:nvSpPr>
              <p:spPr bwMode="auto">
                <a:xfrm flipH="1">
                  <a:off x="624" y="3408"/>
                  <a:ext cx="0" cy="192"/>
                </a:xfrm>
                <a:prstGeom prst="line">
                  <a:avLst/>
                </a:prstGeom>
                <a:noFill/>
                <a:ln w="9525">
                  <a:solidFill>
                    <a:schemeClr val="bg1"/>
                  </a:solidFill>
                  <a:round/>
                  <a:headEnd/>
                  <a:tailEnd/>
                </a:ln>
                <a:effectLst/>
              </p:spPr>
              <p:txBody>
                <a:bodyPr lIns="90000" tIns="46800" rIns="90000" bIns="46800"/>
                <a:lstStyle/>
                <a:p>
                  <a:endParaRPr lang="es-EC"/>
                </a:p>
              </p:txBody>
            </p:sp>
          </p:grpSp>
          <p:sp>
            <p:nvSpPr>
              <p:cNvPr id="62" name="Line 150"/>
              <p:cNvSpPr>
                <a:spLocks noChangeShapeType="1"/>
              </p:cNvSpPr>
              <p:nvPr/>
            </p:nvSpPr>
            <p:spPr bwMode="auto">
              <a:xfrm rot="-10800000">
                <a:off x="2398" y="3600"/>
                <a:ext cx="0" cy="96"/>
              </a:xfrm>
              <a:prstGeom prst="line">
                <a:avLst/>
              </a:prstGeom>
              <a:noFill/>
              <a:ln w="9525">
                <a:solidFill>
                  <a:schemeClr val="bg1"/>
                </a:solidFill>
                <a:round/>
                <a:headEnd/>
                <a:tailEnd/>
              </a:ln>
              <a:effectLst/>
            </p:spPr>
            <p:txBody>
              <a:bodyPr lIns="90000" tIns="46800" rIns="90000" bIns="46800"/>
              <a:lstStyle/>
              <a:p>
                <a:endParaRPr lang="es-EC"/>
              </a:p>
            </p:txBody>
          </p:sp>
          <p:sp>
            <p:nvSpPr>
              <p:cNvPr id="63" name="Line 151"/>
              <p:cNvSpPr>
                <a:spLocks noChangeShapeType="1"/>
              </p:cNvSpPr>
              <p:nvPr/>
            </p:nvSpPr>
            <p:spPr bwMode="auto">
              <a:xfrm>
                <a:off x="2256" y="3600"/>
                <a:ext cx="576" cy="0"/>
              </a:xfrm>
              <a:prstGeom prst="line">
                <a:avLst/>
              </a:prstGeom>
              <a:noFill/>
              <a:ln w="9525">
                <a:solidFill>
                  <a:schemeClr val="bg1"/>
                </a:solidFill>
                <a:round/>
                <a:headEnd/>
                <a:tailEnd/>
              </a:ln>
              <a:effectLst/>
            </p:spPr>
            <p:txBody>
              <a:bodyPr lIns="90000" tIns="46800" rIns="90000" bIns="46800"/>
              <a:lstStyle/>
              <a:p>
                <a:endParaRPr lang="es-EC"/>
              </a:p>
            </p:txBody>
          </p:sp>
        </p:grpSp>
        <p:grpSp>
          <p:nvGrpSpPr>
            <p:cNvPr id="47" name="Group 152"/>
            <p:cNvGrpSpPr>
              <a:grpSpLocks/>
            </p:cNvGrpSpPr>
            <p:nvPr/>
          </p:nvGrpSpPr>
          <p:grpSpPr bwMode="auto">
            <a:xfrm>
              <a:off x="2057400" y="4419600"/>
              <a:ext cx="304800" cy="304800"/>
              <a:chOff x="2688" y="3360"/>
              <a:chExt cx="192" cy="192"/>
            </a:xfrm>
          </p:grpSpPr>
          <p:sp>
            <p:nvSpPr>
              <p:cNvPr id="59" name="Line 153"/>
              <p:cNvSpPr>
                <a:spLocks noChangeShapeType="1"/>
              </p:cNvSpPr>
              <p:nvPr/>
            </p:nvSpPr>
            <p:spPr bwMode="auto">
              <a:xfrm flipV="1">
                <a:off x="2688" y="3552"/>
                <a:ext cx="192" cy="0"/>
              </a:xfrm>
              <a:prstGeom prst="line">
                <a:avLst/>
              </a:prstGeom>
              <a:noFill/>
              <a:ln w="9525">
                <a:solidFill>
                  <a:schemeClr val="bg1"/>
                </a:solidFill>
                <a:round/>
                <a:headEnd/>
                <a:tailEnd/>
              </a:ln>
              <a:effectLst/>
            </p:spPr>
            <p:txBody>
              <a:bodyPr lIns="90000" tIns="46800" rIns="90000" bIns="46800"/>
              <a:lstStyle/>
              <a:p>
                <a:endParaRPr lang="es-EC"/>
              </a:p>
            </p:txBody>
          </p:sp>
          <p:sp>
            <p:nvSpPr>
              <p:cNvPr id="60" name="Line 154"/>
              <p:cNvSpPr>
                <a:spLocks noChangeShapeType="1"/>
              </p:cNvSpPr>
              <p:nvPr/>
            </p:nvSpPr>
            <p:spPr bwMode="auto">
              <a:xfrm flipV="1">
                <a:off x="2880" y="3360"/>
                <a:ext cx="0" cy="192"/>
              </a:xfrm>
              <a:prstGeom prst="line">
                <a:avLst/>
              </a:prstGeom>
              <a:noFill/>
              <a:ln w="9525">
                <a:solidFill>
                  <a:schemeClr val="bg1"/>
                </a:solidFill>
                <a:round/>
                <a:headEnd/>
                <a:tailEnd type="triangle" w="med" len="med"/>
              </a:ln>
              <a:effectLst/>
            </p:spPr>
            <p:txBody>
              <a:bodyPr lIns="90000" tIns="46800" rIns="90000" bIns="46800"/>
              <a:lstStyle/>
              <a:p>
                <a:endParaRPr lang="es-EC"/>
              </a:p>
            </p:txBody>
          </p:sp>
        </p:grpSp>
        <p:grpSp>
          <p:nvGrpSpPr>
            <p:cNvPr id="48" name="Group 155"/>
            <p:cNvGrpSpPr>
              <a:grpSpLocks/>
            </p:cNvGrpSpPr>
            <p:nvPr/>
          </p:nvGrpSpPr>
          <p:grpSpPr bwMode="auto">
            <a:xfrm>
              <a:off x="1446213" y="5029200"/>
              <a:ext cx="306388" cy="77788"/>
              <a:chOff x="3120" y="3599"/>
              <a:chExt cx="193" cy="49"/>
            </a:xfrm>
          </p:grpSpPr>
          <p:sp>
            <p:nvSpPr>
              <p:cNvPr id="57" name="Line 156"/>
              <p:cNvSpPr>
                <a:spLocks noChangeShapeType="1"/>
              </p:cNvSpPr>
              <p:nvPr/>
            </p:nvSpPr>
            <p:spPr bwMode="auto">
              <a:xfrm rot="-70200000">
                <a:off x="3217" y="3552"/>
                <a:ext cx="0" cy="192"/>
              </a:xfrm>
              <a:prstGeom prst="line">
                <a:avLst/>
              </a:prstGeom>
              <a:noFill/>
              <a:ln w="9525">
                <a:solidFill>
                  <a:schemeClr val="bg1"/>
                </a:solidFill>
                <a:round/>
                <a:headEnd/>
                <a:tailEnd type="triangle" w="med" len="med"/>
              </a:ln>
              <a:effectLst/>
            </p:spPr>
            <p:txBody>
              <a:bodyPr lIns="90000" tIns="46800" rIns="90000" bIns="46800"/>
              <a:lstStyle/>
              <a:p>
                <a:endParaRPr lang="es-EC"/>
              </a:p>
            </p:txBody>
          </p:sp>
          <p:sp>
            <p:nvSpPr>
              <p:cNvPr id="58" name="Line 157"/>
              <p:cNvSpPr>
                <a:spLocks noChangeShapeType="1"/>
              </p:cNvSpPr>
              <p:nvPr/>
            </p:nvSpPr>
            <p:spPr bwMode="auto">
              <a:xfrm rot="10800000" flipV="1">
                <a:off x="3120" y="3599"/>
                <a:ext cx="0" cy="48"/>
              </a:xfrm>
              <a:prstGeom prst="line">
                <a:avLst/>
              </a:prstGeom>
              <a:noFill/>
              <a:ln w="9525">
                <a:solidFill>
                  <a:schemeClr val="bg1"/>
                </a:solidFill>
                <a:round/>
                <a:headEnd/>
                <a:tailEnd/>
              </a:ln>
              <a:effectLst/>
            </p:spPr>
            <p:txBody>
              <a:bodyPr lIns="90000" tIns="46800" rIns="90000" bIns="46800"/>
              <a:lstStyle/>
              <a:p>
                <a:endParaRPr lang="es-EC"/>
              </a:p>
            </p:txBody>
          </p:sp>
        </p:grpSp>
        <p:grpSp>
          <p:nvGrpSpPr>
            <p:cNvPr id="49" name="Group 158"/>
            <p:cNvGrpSpPr>
              <a:grpSpLocks/>
            </p:cNvGrpSpPr>
            <p:nvPr/>
          </p:nvGrpSpPr>
          <p:grpSpPr bwMode="auto">
            <a:xfrm>
              <a:off x="1065213" y="4876800"/>
              <a:ext cx="77788" cy="306388"/>
              <a:chOff x="3503" y="3407"/>
              <a:chExt cx="49" cy="193"/>
            </a:xfrm>
          </p:grpSpPr>
          <p:sp>
            <p:nvSpPr>
              <p:cNvPr id="55" name="Line 159"/>
              <p:cNvSpPr>
                <a:spLocks noChangeShapeType="1"/>
              </p:cNvSpPr>
              <p:nvPr/>
            </p:nvSpPr>
            <p:spPr bwMode="auto">
              <a:xfrm rot="-43200000">
                <a:off x="3503" y="3408"/>
                <a:ext cx="0" cy="192"/>
              </a:xfrm>
              <a:prstGeom prst="line">
                <a:avLst/>
              </a:prstGeom>
              <a:noFill/>
              <a:ln w="9525">
                <a:solidFill>
                  <a:schemeClr val="bg1"/>
                </a:solidFill>
                <a:round/>
                <a:headEnd/>
                <a:tailEnd type="triangle" w="med" len="med"/>
              </a:ln>
              <a:effectLst/>
            </p:spPr>
            <p:txBody>
              <a:bodyPr lIns="90000" tIns="46800" rIns="90000" bIns="46800"/>
              <a:lstStyle/>
              <a:p>
                <a:endParaRPr lang="es-EC"/>
              </a:p>
            </p:txBody>
          </p:sp>
          <p:sp>
            <p:nvSpPr>
              <p:cNvPr id="56" name="Line 160"/>
              <p:cNvSpPr>
                <a:spLocks noChangeShapeType="1"/>
              </p:cNvSpPr>
              <p:nvPr/>
            </p:nvSpPr>
            <p:spPr bwMode="auto">
              <a:xfrm rot="16200000" flipV="1">
                <a:off x="3528" y="3383"/>
                <a:ext cx="0" cy="48"/>
              </a:xfrm>
              <a:prstGeom prst="line">
                <a:avLst/>
              </a:prstGeom>
              <a:noFill/>
              <a:ln w="9525">
                <a:solidFill>
                  <a:schemeClr val="bg1"/>
                </a:solidFill>
                <a:round/>
                <a:headEnd/>
                <a:tailEnd/>
              </a:ln>
              <a:effectLst/>
            </p:spPr>
            <p:txBody>
              <a:bodyPr lIns="90000" tIns="46800" rIns="90000" bIns="46800"/>
              <a:lstStyle/>
              <a:p>
                <a:endParaRPr lang="es-EC"/>
              </a:p>
            </p:txBody>
          </p:sp>
        </p:grpSp>
        <p:grpSp>
          <p:nvGrpSpPr>
            <p:cNvPr id="50" name="Group 161"/>
            <p:cNvGrpSpPr>
              <a:grpSpLocks/>
            </p:cNvGrpSpPr>
            <p:nvPr/>
          </p:nvGrpSpPr>
          <p:grpSpPr bwMode="auto">
            <a:xfrm>
              <a:off x="1676400" y="4876800"/>
              <a:ext cx="307975" cy="604838"/>
              <a:chOff x="4079" y="3264"/>
              <a:chExt cx="194" cy="381"/>
            </a:xfrm>
          </p:grpSpPr>
          <p:sp>
            <p:nvSpPr>
              <p:cNvPr id="51" name="Oval 162"/>
              <p:cNvSpPr>
                <a:spLocks noChangeArrowheads="1"/>
              </p:cNvSpPr>
              <p:nvPr/>
            </p:nvSpPr>
            <p:spPr bwMode="auto">
              <a:xfrm rot="-27000000">
                <a:off x="4080" y="3453"/>
                <a:ext cx="191" cy="194"/>
              </a:xfrm>
              <a:prstGeom prst="ellipse">
                <a:avLst/>
              </a:prstGeom>
              <a:noFill/>
              <a:ln w="9525">
                <a:solidFill>
                  <a:schemeClr val="bg1"/>
                </a:solidFill>
                <a:round/>
                <a:headEnd/>
                <a:tailEnd/>
              </a:ln>
              <a:effectLst/>
            </p:spPr>
            <p:txBody>
              <a:bodyPr wrap="none" lIns="90000" tIns="46800" rIns="90000" bIns="46800" anchor="ctr"/>
              <a:lstStyle/>
              <a:p>
                <a:endParaRPr lang="es-EC"/>
              </a:p>
            </p:txBody>
          </p:sp>
          <p:sp>
            <p:nvSpPr>
              <p:cNvPr id="52" name="Line 163"/>
              <p:cNvSpPr>
                <a:spLocks noChangeShapeType="1"/>
              </p:cNvSpPr>
              <p:nvPr/>
            </p:nvSpPr>
            <p:spPr bwMode="auto">
              <a:xfrm rot="-27000000">
                <a:off x="4129" y="3407"/>
                <a:ext cx="96" cy="0"/>
              </a:xfrm>
              <a:prstGeom prst="line">
                <a:avLst/>
              </a:prstGeom>
              <a:noFill/>
              <a:ln w="9525">
                <a:solidFill>
                  <a:schemeClr val="bg1"/>
                </a:solidFill>
                <a:round/>
                <a:headEnd/>
                <a:tailEnd/>
              </a:ln>
              <a:effectLst/>
            </p:spPr>
            <p:txBody>
              <a:bodyPr lIns="90000" tIns="46800" rIns="90000" bIns="46800"/>
              <a:lstStyle/>
              <a:p>
                <a:endParaRPr lang="es-EC"/>
              </a:p>
            </p:txBody>
          </p:sp>
          <p:sp>
            <p:nvSpPr>
              <p:cNvPr id="53" name="Line 164"/>
              <p:cNvSpPr>
                <a:spLocks noChangeShapeType="1"/>
              </p:cNvSpPr>
              <p:nvPr/>
            </p:nvSpPr>
            <p:spPr bwMode="auto">
              <a:xfrm rot="16200000" flipH="1">
                <a:off x="4177" y="3263"/>
                <a:ext cx="0" cy="192"/>
              </a:xfrm>
              <a:prstGeom prst="line">
                <a:avLst/>
              </a:prstGeom>
              <a:noFill/>
              <a:ln w="9525">
                <a:solidFill>
                  <a:schemeClr val="bg1"/>
                </a:solidFill>
                <a:round/>
                <a:headEnd/>
                <a:tailEnd/>
              </a:ln>
              <a:effectLst/>
            </p:spPr>
            <p:txBody>
              <a:bodyPr lIns="90000" tIns="46800" rIns="90000" bIns="46800"/>
              <a:lstStyle/>
              <a:p>
                <a:endParaRPr lang="es-EC"/>
              </a:p>
            </p:txBody>
          </p:sp>
          <p:sp>
            <p:nvSpPr>
              <p:cNvPr id="54" name="Line 165"/>
              <p:cNvSpPr>
                <a:spLocks noChangeShapeType="1"/>
              </p:cNvSpPr>
              <p:nvPr/>
            </p:nvSpPr>
            <p:spPr bwMode="auto">
              <a:xfrm rot="-10800000">
                <a:off x="4176" y="3264"/>
                <a:ext cx="0" cy="96"/>
              </a:xfrm>
              <a:prstGeom prst="line">
                <a:avLst/>
              </a:prstGeom>
              <a:noFill/>
              <a:ln w="9525">
                <a:solidFill>
                  <a:schemeClr val="bg1"/>
                </a:solidFill>
                <a:round/>
                <a:headEnd/>
                <a:tailEnd/>
              </a:ln>
              <a:effectLst/>
            </p:spPr>
            <p:txBody>
              <a:bodyPr lIns="90000" tIns="46800" rIns="90000" bIns="46800"/>
              <a:lstStyle/>
              <a:p>
                <a:endParaRPr lang="es-EC"/>
              </a:p>
            </p:txBody>
          </p:sp>
        </p:grpSp>
      </p:grpSp>
      <p:pic>
        <p:nvPicPr>
          <p:cNvPr id="4106" name="Picture 10" descr="http://tecnicomartinez.files.wordpress.com/2011/07/sucia-pc.jpg"/>
          <p:cNvPicPr>
            <a:picLocks noChangeAspect="1" noChangeArrowheads="1"/>
          </p:cNvPicPr>
          <p:nvPr/>
        </p:nvPicPr>
        <p:blipFill>
          <a:blip r:embed="rId5" cstate="print"/>
          <a:srcRect/>
          <a:stretch>
            <a:fillRect/>
          </a:stretch>
        </p:blipFill>
        <p:spPr bwMode="auto">
          <a:xfrm>
            <a:off x="107504" y="1124744"/>
            <a:ext cx="3744416" cy="2808312"/>
          </a:xfrm>
          <a:prstGeom prst="rect">
            <a:avLst/>
          </a:prstGeom>
          <a:noFill/>
        </p:spPr>
      </p:pic>
      <p:pic>
        <p:nvPicPr>
          <p:cNvPr id="4108" name="Picture 12" descr="http://www.profesormolina.com.ar/electronica/componentes/int/sist_digit/image020.jpg"/>
          <p:cNvPicPr>
            <a:picLocks noChangeAspect="1" noChangeArrowheads="1"/>
          </p:cNvPicPr>
          <p:nvPr/>
        </p:nvPicPr>
        <p:blipFill>
          <a:blip r:embed="rId6" cstate="print"/>
          <a:srcRect/>
          <a:stretch>
            <a:fillRect/>
          </a:stretch>
        </p:blipFill>
        <p:spPr bwMode="auto">
          <a:xfrm>
            <a:off x="755576" y="1124744"/>
            <a:ext cx="2736304" cy="4275022"/>
          </a:xfrm>
          <a:prstGeom prst="rect">
            <a:avLst/>
          </a:prstGeom>
          <a:noFill/>
        </p:spPr>
      </p:pic>
      <p:grpSp>
        <p:nvGrpSpPr>
          <p:cNvPr id="96" name="95 Grupo"/>
          <p:cNvGrpSpPr/>
          <p:nvPr/>
        </p:nvGrpSpPr>
        <p:grpSpPr>
          <a:xfrm>
            <a:off x="467544" y="3933056"/>
            <a:ext cx="3581400" cy="3200400"/>
            <a:chOff x="4953000" y="3200400"/>
            <a:chExt cx="3581400" cy="3200400"/>
          </a:xfrm>
        </p:grpSpPr>
        <p:grpSp>
          <p:nvGrpSpPr>
            <p:cNvPr id="97" name="Group 24"/>
            <p:cNvGrpSpPr>
              <a:grpSpLocks/>
            </p:cNvGrpSpPr>
            <p:nvPr/>
          </p:nvGrpSpPr>
          <p:grpSpPr bwMode="auto">
            <a:xfrm>
              <a:off x="4953000" y="3200400"/>
              <a:ext cx="3581400" cy="3200400"/>
              <a:chOff x="3120" y="2016"/>
              <a:chExt cx="2256" cy="2016"/>
            </a:xfrm>
          </p:grpSpPr>
          <p:sp>
            <p:nvSpPr>
              <p:cNvPr id="100" name="AutoShape 25"/>
              <p:cNvSpPr>
                <a:spLocks noChangeArrowheads="1"/>
              </p:cNvSpPr>
              <p:nvPr/>
            </p:nvSpPr>
            <p:spPr bwMode="auto">
              <a:xfrm>
                <a:off x="3120" y="2016"/>
                <a:ext cx="2256" cy="2016"/>
              </a:xfrm>
              <a:custGeom>
                <a:avLst/>
                <a:gdLst>
                  <a:gd name="G0" fmla="+- 9205 0 0"/>
                  <a:gd name="G1" fmla="+- -8581208 0 0"/>
                  <a:gd name="G2" fmla="+- 0 0 -8581208"/>
                  <a:gd name="T0" fmla="*/ 0 256 1"/>
                  <a:gd name="T1" fmla="*/ 180 256 1"/>
                  <a:gd name="G3" fmla="+- -8581208 T0 T1"/>
                  <a:gd name="T2" fmla="*/ 0 256 1"/>
                  <a:gd name="T3" fmla="*/ 90 256 1"/>
                  <a:gd name="G4" fmla="+- -8581208 T2 T3"/>
                  <a:gd name="G5" fmla="*/ G4 2 1"/>
                  <a:gd name="T4" fmla="*/ 90 256 1"/>
                  <a:gd name="T5" fmla="*/ 0 256 1"/>
                  <a:gd name="G6" fmla="+- -8581208 T4 T5"/>
                  <a:gd name="G7" fmla="*/ G6 2 1"/>
                  <a:gd name="G8" fmla="abs -858120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205"/>
                  <a:gd name="G18" fmla="*/ 9205 1 2"/>
                  <a:gd name="G19" fmla="+- G18 5400 0"/>
                  <a:gd name="G20" fmla="cos G19 -8581208"/>
                  <a:gd name="G21" fmla="sin G19 -8581208"/>
                  <a:gd name="G22" fmla="+- G20 10800 0"/>
                  <a:gd name="G23" fmla="+- G21 10800 0"/>
                  <a:gd name="G24" fmla="+- 10800 0 G20"/>
                  <a:gd name="G25" fmla="+- 9205 10800 0"/>
                  <a:gd name="G26" fmla="?: G9 G17 G25"/>
                  <a:gd name="G27" fmla="?: G9 0 21600"/>
                  <a:gd name="G28" fmla="cos 10800 -8581208"/>
                  <a:gd name="G29" fmla="sin 10800 -8581208"/>
                  <a:gd name="G30" fmla="sin 9205 -8581208"/>
                  <a:gd name="G31" fmla="+- G28 10800 0"/>
                  <a:gd name="G32" fmla="+- G29 10800 0"/>
                  <a:gd name="G33" fmla="+- G30 10800 0"/>
                  <a:gd name="G34" fmla="?: G4 0 G31"/>
                  <a:gd name="G35" fmla="?: -8581208 G34 0"/>
                  <a:gd name="G36" fmla="?: G6 G35 G31"/>
                  <a:gd name="G37" fmla="+- 21600 0 G36"/>
                  <a:gd name="G38" fmla="?: G4 0 G33"/>
                  <a:gd name="G39" fmla="?: -8581208 G38 G32"/>
                  <a:gd name="G40" fmla="?: G6 G39 0"/>
                  <a:gd name="G41" fmla="?: G4 G32 21600"/>
                  <a:gd name="G42" fmla="?: G6 G41 G33"/>
                  <a:gd name="T12" fmla="*/ 10800 w 21600"/>
                  <a:gd name="T13" fmla="*/ 0 h 21600"/>
                  <a:gd name="T14" fmla="*/ 4245 w 21600"/>
                  <a:gd name="T15" fmla="*/ 3243 h 21600"/>
                  <a:gd name="T16" fmla="*/ 10800 w 21600"/>
                  <a:gd name="T17" fmla="*/ 1595 h 21600"/>
                  <a:gd name="T18" fmla="*/ 17355 w 21600"/>
                  <a:gd name="T19" fmla="*/ 324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768" y="3846"/>
                    </a:moveTo>
                    <a:cubicBezTo>
                      <a:pt x="6442" y="2394"/>
                      <a:pt x="8584" y="1594"/>
                      <a:pt x="10800" y="1595"/>
                    </a:cubicBezTo>
                    <a:cubicBezTo>
                      <a:pt x="13015" y="1595"/>
                      <a:pt x="15157" y="2394"/>
                      <a:pt x="16831" y="3846"/>
                    </a:cubicBezTo>
                    <a:lnTo>
                      <a:pt x="17876" y="2641"/>
                    </a:lnTo>
                    <a:cubicBezTo>
                      <a:pt x="15912" y="937"/>
                      <a:pt x="13399" y="-1"/>
                      <a:pt x="10799" y="0"/>
                    </a:cubicBezTo>
                    <a:cubicBezTo>
                      <a:pt x="8200" y="0"/>
                      <a:pt x="5687" y="937"/>
                      <a:pt x="3723" y="2641"/>
                    </a:cubicBezTo>
                    <a:close/>
                  </a:path>
                </a:pathLst>
              </a:custGeom>
              <a:solidFill>
                <a:schemeClr val="folHlink">
                  <a:alpha val="50000"/>
                </a:schemeClr>
              </a:solidFill>
              <a:ln w="9525">
                <a:solidFill>
                  <a:schemeClr val="folHlink"/>
                </a:solidFill>
                <a:miter lim="800000"/>
                <a:headEnd/>
                <a:tailEnd/>
              </a:ln>
              <a:effectLst/>
            </p:spPr>
            <p:txBody>
              <a:bodyPr wrap="none" lIns="90000" tIns="46800" rIns="90000" bIns="46800" anchor="ctr"/>
              <a:lstStyle/>
              <a:p>
                <a:endParaRPr lang="es-EC"/>
              </a:p>
            </p:txBody>
          </p:sp>
          <p:sp>
            <p:nvSpPr>
              <p:cNvPr id="101" name="Line 26"/>
              <p:cNvSpPr>
                <a:spLocks noChangeShapeType="1"/>
              </p:cNvSpPr>
              <p:nvPr/>
            </p:nvSpPr>
            <p:spPr bwMode="auto">
              <a:xfrm flipV="1">
                <a:off x="4224" y="2064"/>
                <a:ext cx="0" cy="96"/>
              </a:xfrm>
              <a:prstGeom prst="line">
                <a:avLst/>
              </a:prstGeom>
              <a:noFill/>
              <a:ln w="15875">
                <a:solidFill>
                  <a:schemeClr val="bg1"/>
                </a:solidFill>
                <a:round/>
                <a:headEnd/>
                <a:tailEnd/>
              </a:ln>
              <a:effectLst/>
            </p:spPr>
            <p:txBody>
              <a:bodyPr lIns="90000" tIns="46800" rIns="90000" bIns="46800"/>
              <a:lstStyle/>
              <a:p>
                <a:endParaRPr lang="es-EC"/>
              </a:p>
            </p:txBody>
          </p:sp>
          <p:sp>
            <p:nvSpPr>
              <p:cNvPr id="102" name="Line 27"/>
              <p:cNvSpPr>
                <a:spLocks noChangeShapeType="1"/>
              </p:cNvSpPr>
              <p:nvPr/>
            </p:nvSpPr>
            <p:spPr bwMode="auto">
              <a:xfrm rot="19706467" flipV="1">
                <a:off x="3648" y="2256"/>
                <a:ext cx="1" cy="96"/>
              </a:xfrm>
              <a:prstGeom prst="line">
                <a:avLst/>
              </a:prstGeom>
              <a:noFill/>
              <a:ln w="22225">
                <a:solidFill>
                  <a:schemeClr val="bg1"/>
                </a:solidFill>
                <a:round/>
                <a:headEnd/>
                <a:tailEnd/>
              </a:ln>
              <a:effectLst/>
            </p:spPr>
            <p:txBody>
              <a:bodyPr lIns="90000" tIns="46800" rIns="90000" bIns="46800"/>
              <a:lstStyle/>
              <a:p>
                <a:endParaRPr lang="es-EC"/>
              </a:p>
            </p:txBody>
          </p:sp>
          <p:sp>
            <p:nvSpPr>
              <p:cNvPr id="103" name="Line 28"/>
              <p:cNvSpPr>
                <a:spLocks noChangeShapeType="1"/>
              </p:cNvSpPr>
              <p:nvPr/>
            </p:nvSpPr>
            <p:spPr bwMode="auto">
              <a:xfrm rot="20257289" flipV="1">
                <a:off x="3888" y="2112"/>
                <a:ext cx="1" cy="96"/>
              </a:xfrm>
              <a:prstGeom prst="line">
                <a:avLst/>
              </a:prstGeom>
              <a:noFill/>
              <a:ln w="15875">
                <a:solidFill>
                  <a:schemeClr val="bg1"/>
                </a:solidFill>
                <a:round/>
                <a:headEnd/>
                <a:tailEnd/>
              </a:ln>
              <a:effectLst/>
            </p:spPr>
            <p:txBody>
              <a:bodyPr lIns="90000" tIns="46800" rIns="90000" bIns="46800"/>
              <a:lstStyle/>
              <a:p>
                <a:endParaRPr lang="es-EC"/>
              </a:p>
            </p:txBody>
          </p:sp>
          <p:sp>
            <p:nvSpPr>
              <p:cNvPr id="104" name="Line 29"/>
              <p:cNvSpPr>
                <a:spLocks noChangeShapeType="1"/>
              </p:cNvSpPr>
              <p:nvPr/>
            </p:nvSpPr>
            <p:spPr bwMode="auto">
              <a:xfrm rot="1342711" flipH="1" flipV="1">
                <a:off x="4511" y="2112"/>
                <a:ext cx="1" cy="96"/>
              </a:xfrm>
              <a:prstGeom prst="line">
                <a:avLst/>
              </a:prstGeom>
              <a:noFill/>
              <a:ln w="15875">
                <a:solidFill>
                  <a:schemeClr val="bg1"/>
                </a:solidFill>
                <a:round/>
                <a:headEnd/>
                <a:tailEnd/>
              </a:ln>
              <a:effectLst/>
            </p:spPr>
            <p:txBody>
              <a:bodyPr lIns="90000" tIns="46800" rIns="90000" bIns="46800"/>
              <a:lstStyle/>
              <a:p>
                <a:endParaRPr lang="es-EC"/>
              </a:p>
            </p:txBody>
          </p:sp>
          <p:sp>
            <p:nvSpPr>
              <p:cNvPr id="105" name="Line 30"/>
              <p:cNvSpPr>
                <a:spLocks noChangeShapeType="1"/>
              </p:cNvSpPr>
              <p:nvPr/>
            </p:nvSpPr>
            <p:spPr bwMode="auto">
              <a:xfrm flipV="1">
                <a:off x="4656" y="2160"/>
                <a:ext cx="48" cy="96"/>
              </a:xfrm>
              <a:prstGeom prst="line">
                <a:avLst/>
              </a:prstGeom>
              <a:noFill/>
              <a:ln w="41275">
                <a:solidFill>
                  <a:srgbClr val="FF0000"/>
                </a:solidFill>
                <a:round/>
                <a:headEnd/>
                <a:tailEnd/>
              </a:ln>
              <a:effectLst/>
            </p:spPr>
            <p:txBody>
              <a:bodyPr lIns="90000" tIns="46800" rIns="90000" bIns="46800"/>
              <a:lstStyle/>
              <a:p>
                <a:endParaRPr lang="es-EC"/>
              </a:p>
            </p:txBody>
          </p:sp>
          <p:sp>
            <p:nvSpPr>
              <p:cNvPr id="106" name="Line 31"/>
              <p:cNvSpPr>
                <a:spLocks noChangeShapeType="1"/>
              </p:cNvSpPr>
              <p:nvPr/>
            </p:nvSpPr>
            <p:spPr bwMode="auto">
              <a:xfrm flipV="1">
                <a:off x="4848" y="2256"/>
                <a:ext cx="96" cy="96"/>
              </a:xfrm>
              <a:prstGeom prst="line">
                <a:avLst/>
              </a:prstGeom>
              <a:noFill/>
              <a:ln w="31750">
                <a:solidFill>
                  <a:srgbClr val="FF0000"/>
                </a:solidFill>
                <a:round/>
                <a:headEnd/>
                <a:tailEnd/>
              </a:ln>
              <a:effectLst/>
            </p:spPr>
            <p:txBody>
              <a:bodyPr lIns="90000" tIns="46800" rIns="90000" bIns="46800"/>
              <a:lstStyle/>
              <a:p>
                <a:endParaRPr lang="es-EC"/>
              </a:p>
            </p:txBody>
          </p:sp>
        </p:grpSp>
        <p:sp>
          <p:nvSpPr>
            <p:cNvPr id="98" name="Line 34"/>
            <p:cNvSpPr>
              <a:spLocks noChangeShapeType="1"/>
            </p:cNvSpPr>
            <p:nvPr/>
          </p:nvSpPr>
          <p:spPr bwMode="auto">
            <a:xfrm flipV="1">
              <a:off x="6804025" y="3429000"/>
              <a:ext cx="609600" cy="1219200"/>
            </a:xfrm>
            <a:prstGeom prst="line">
              <a:avLst/>
            </a:prstGeom>
            <a:noFill/>
            <a:ln w="19050">
              <a:solidFill>
                <a:schemeClr val="bg1"/>
              </a:solidFill>
              <a:round/>
              <a:headEnd/>
              <a:tailEnd type="triangle" w="sm" len="lg"/>
            </a:ln>
            <a:effectLst/>
          </p:spPr>
          <p:txBody>
            <a:bodyPr lIns="90000" tIns="46800" rIns="90000" bIns="46800"/>
            <a:lstStyle/>
            <a:p>
              <a:endParaRPr lang="es-EC"/>
            </a:p>
          </p:txBody>
        </p:sp>
        <p:sp>
          <p:nvSpPr>
            <p:cNvPr id="99" name="Line 38"/>
            <p:cNvSpPr>
              <a:spLocks noChangeShapeType="1"/>
            </p:cNvSpPr>
            <p:nvPr/>
          </p:nvSpPr>
          <p:spPr bwMode="auto">
            <a:xfrm flipV="1">
              <a:off x="6804025" y="3573463"/>
              <a:ext cx="647700" cy="1074737"/>
            </a:xfrm>
            <a:prstGeom prst="line">
              <a:avLst/>
            </a:prstGeom>
            <a:noFill/>
            <a:ln w="19050">
              <a:solidFill>
                <a:schemeClr val="bg1"/>
              </a:solidFill>
              <a:round/>
              <a:headEnd/>
              <a:tailEnd type="triangle" w="sm" len="lg"/>
            </a:ln>
            <a:effectLst/>
          </p:spPr>
          <p:txBody>
            <a:bodyPr lIns="90000" tIns="46800" rIns="90000" bIns="46800"/>
            <a:lstStyle/>
            <a:p>
              <a:endParaRPr lang="es-EC"/>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checkerboard(down)">
                                      <p:cBhvr>
                                        <p:cTn id="7" dur="500"/>
                                        <p:tgtEl>
                                          <p:spTgt spid="4102"/>
                                        </p:tgtEl>
                                      </p:cBhvr>
                                    </p:animEffect>
                                  </p:childTnLst>
                                </p:cTn>
                              </p:par>
                              <p:par>
                                <p:cTn id="8" presetID="5" presetClass="entr" presetSubtype="5" fill="hold" nodeType="withEffect">
                                  <p:stCondLst>
                                    <p:cond delay="0"/>
                                  </p:stCondLst>
                                  <p:childTnLst>
                                    <p:set>
                                      <p:cBhvr>
                                        <p:cTn id="9" dur="1" fill="hold">
                                          <p:stCondLst>
                                            <p:cond delay="0"/>
                                          </p:stCondLst>
                                        </p:cTn>
                                        <p:tgtEl>
                                          <p:spTgt spid="4104"/>
                                        </p:tgtEl>
                                        <p:attrNameLst>
                                          <p:attrName>style.visibility</p:attrName>
                                        </p:attrNameLst>
                                      </p:cBhvr>
                                      <p:to>
                                        <p:strVal val="visible"/>
                                      </p:to>
                                    </p:set>
                                    <p:animEffect transition="in" filter="checkerboard(down)">
                                      <p:cBhvr>
                                        <p:cTn id="10" dur="500"/>
                                        <p:tgtEl>
                                          <p:spTgt spid="4104"/>
                                        </p:tgtEl>
                                      </p:cBhvr>
                                    </p:animEffect>
                                  </p:childTnLst>
                                </p:cTn>
                              </p:par>
                              <p:par>
                                <p:cTn id="11" presetID="7" presetClass="entr" presetSubtype="2"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7" presetClass="entr" presetSubtype="2"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xit" presetSubtype="5" fill="hold" nodeType="clickEffect">
                                  <p:stCondLst>
                                    <p:cond delay="0"/>
                                  </p:stCondLst>
                                  <p:childTnLst>
                                    <p:animEffect transition="out" filter="checkerboard(down)">
                                      <p:cBhvr>
                                        <p:cTn id="22" dur="500"/>
                                        <p:tgtEl>
                                          <p:spTgt spid="4102"/>
                                        </p:tgtEl>
                                      </p:cBhvr>
                                    </p:animEffect>
                                    <p:set>
                                      <p:cBhvr>
                                        <p:cTn id="23" dur="1" fill="hold">
                                          <p:stCondLst>
                                            <p:cond delay="499"/>
                                          </p:stCondLst>
                                        </p:cTn>
                                        <p:tgtEl>
                                          <p:spTgt spid="4102"/>
                                        </p:tgtEl>
                                        <p:attrNameLst>
                                          <p:attrName>style.visibility</p:attrName>
                                        </p:attrNameLst>
                                      </p:cBhvr>
                                      <p:to>
                                        <p:strVal val="hidden"/>
                                      </p:to>
                                    </p:set>
                                  </p:childTnLst>
                                </p:cTn>
                              </p:par>
                              <p:par>
                                <p:cTn id="24" presetID="5" presetClass="exit" presetSubtype="5" fill="hold" nodeType="withEffect">
                                  <p:stCondLst>
                                    <p:cond delay="0"/>
                                  </p:stCondLst>
                                  <p:childTnLst>
                                    <p:animEffect transition="out" filter="checkerboard(down)">
                                      <p:cBhvr>
                                        <p:cTn id="25" dur="500"/>
                                        <p:tgtEl>
                                          <p:spTgt spid="4104"/>
                                        </p:tgtEl>
                                      </p:cBhvr>
                                    </p:animEffect>
                                    <p:set>
                                      <p:cBhvr>
                                        <p:cTn id="26" dur="1" fill="hold">
                                          <p:stCondLst>
                                            <p:cond delay="499"/>
                                          </p:stCondLst>
                                        </p:cTn>
                                        <p:tgtEl>
                                          <p:spTgt spid="4104"/>
                                        </p:tgtEl>
                                        <p:attrNameLst>
                                          <p:attrName>style.visibility</p:attrName>
                                        </p:attrNameLst>
                                      </p:cBhvr>
                                      <p:to>
                                        <p:strVal val="hidden"/>
                                      </p:to>
                                    </p:set>
                                  </p:childTnLst>
                                </p:cTn>
                              </p:par>
                            </p:childTnLst>
                          </p:cTn>
                        </p:par>
                        <p:par>
                          <p:cTn id="27" fill="hold">
                            <p:stCondLst>
                              <p:cond delay="500"/>
                            </p:stCondLst>
                            <p:childTnLst>
                              <p:par>
                                <p:cTn id="28" presetID="5" presetClass="entr" presetSubtype="5"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checkerboard(down)">
                                      <p:cBhvr>
                                        <p:cTn id="30" dur="500"/>
                                        <p:tgtEl>
                                          <p:spTgt spid="42"/>
                                        </p:tgtEl>
                                      </p:cBhvr>
                                    </p:animEffect>
                                  </p:childTnLst>
                                </p:cTn>
                              </p:par>
                              <p:par>
                                <p:cTn id="31" presetID="7" presetClass="entr" presetSubtype="2"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7" presetClass="entr" presetSubtype="2"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 presetClass="exit" presetSubtype="5" fill="hold" nodeType="clickEffect">
                                  <p:stCondLst>
                                    <p:cond delay="0"/>
                                  </p:stCondLst>
                                  <p:childTnLst>
                                    <p:animEffect transition="out" filter="checkerboard(down)">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childTnLst>
                          </p:cTn>
                        </p:par>
                        <p:par>
                          <p:cTn id="44" fill="hold">
                            <p:stCondLst>
                              <p:cond delay="500"/>
                            </p:stCondLst>
                            <p:childTnLst>
                              <p:par>
                                <p:cTn id="45" presetID="5" presetClass="entr" presetSubtype="5" fill="hold" nodeType="afterEffect">
                                  <p:stCondLst>
                                    <p:cond delay="0"/>
                                  </p:stCondLst>
                                  <p:childTnLst>
                                    <p:set>
                                      <p:cBhvr>
                                        <p:cTn id="46" dur="1" fill="hold">
                                          <p:stCondLst>
                                            <p:cond delay="0"/>
                                          </p:stCondLst>
                                        </p:cTn>
                                        <p:tgtEl>
                                          <p:spTgt spid="4106"/>
                                        </p:tgtEl>
                                        <p:attrNameLst>
                                          <p:attrName>style.visibility</p:attrName>
                                        </p:attrNameLst>
                                      </p:cBhvr>
                                      <p:to>
                                        <p:strVal val="visible"/>
                                      </p:to>
                                    </p:set>
                                    <p:animEffect transition="in" filter="checkerboard(down)">
                                      <p:cBhvr>
                                        <p:cTn id="47" dur="500"/>
                                        <p:tgtEl>
                                          <p:spTgt spid="4106"/>
                                        </p:tgtEl>
                                      </p:cBhvr>
                                    </p:animEffect>
                                  </p:childTnLst>
                                </p:cTn>
                              </p:par>
                              <p:par>
                                <p:cTn id="48" presetID="7" presetClass="entr" presetSubtype="2"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1+#ppt_w/2"/>
                                          </p:val>
                                        </p:tav>
                                        <p:tav tm="100000">
                                          <p:val>
                                            <p:strVal val="#ppt_x"/>
                                          </p:val>
                                        </p:tav>
                                      </p:tavLst>
                                    </p:anim>
                                    <p:anim calcmode="lin" valueType="num">
                                      <p:cBhvr additive="base">
                                        <p:cTn id="51" dur="500" fill="hold"/>
                                        <p:tgtEl>
                                          <p:spTgt spid="6"/>
                                        </p:tgtEl>
                                        <p:attrNameLst>
                                          <p:attrName>ppt_y</p:attrName>
                                        </p:attrNameLst>
                                      </p:cBhvr>
                                      <p:tavLst>
                                        <p:tav tm="0">
                                          <p:val>
                                            <p:strVal val="#ppt_y"/>
                                          </p:val>
                                        </p:tav>
                                        <p:tav tm="100000">
                                          <p:val>
                                            <p:strVal val="#ppt_y"/>
                                          </p:val>
                                        </p:tav>
                                      </p:tavLst>
                                    </p:anim>
                                  </p:childTnLst>
                                </p:cTn>
                              </p:par>
                              <p:par>
                                <p:cTn id="52" presetID="7" presetClass="entr" presetSubtype="2"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1+#ppt_w/2"/>
                                          </p:val>
                                        </p:tav>
                                        <p:tav tm="100000">
                                          <p:val>
                                            <p:strVal val="#ppt_x"/>
                                          </p:val>
                                        </p:tav>
                                      </p:tavLst>
                                    </p:anim>
                                    <p:anim calcmode="lin" valueType="num">
                                      <p:cBhvr additive="base">
                                        <p:cTn id="5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 presetClass="exit" presetSubtype="5" fill="hold" nodeType="clickEffect">
                                  <p:stCondLst>
                                    <p:cond delay="0"/>
                                  </p:stCondLst>
                                  <p:childTnLst>
                                    <p:animEffect transition="out" filter="checkerboard(down)">
                                      <p:cBhvr>
                                        <p:cTn id="59" dur="500"/>
                                        <p:tgtEl>
                                          <p:spTgt spid="4106"/>
                                        </p:tgtEl>
                                      </p:cBhvr>
                                    </p:animEffect>
                                    <p:set>
                                      <p:cBhvr>
                                        <p:cTn id="60" dur="1" fill="hold">
                                          <p:stCondLst>
                                            <p:cond delay="499"/>
                                          </p:stCondLst>
                                        </p:cTn>
                                        <p:tgtEl>
                                          <p:spTgt spid="4106"/>
                                        </p:tgtEl>
                                        <p:attrNameLst>
                                          <p:attrName>style.visibility</p:attrName>
                                        </p:attrNameLst>
                                      </p:cBhvr>
                                      <p:to>
                                        <p:strVal val="hidden"/>
                                      </p:to>
                                    </p:set>
                                  </p:childTnLst>
                                </p:cTn>
                              </p:par>
                            </p:childTnLst>
                          </p:cTn>
                        </p:par>
                        <p:par>
                          <p:cTn id="61" fill="hold">
                            <p:stCondLst>
                              <p:cond delay="500"/>
                            </p:stCondLst>
                            <p:childTnLst>
                              <p:par>
                                <p:cTn id="62" presetID="5" presetClass="entr" presetSubtype="5" fill="hold" nodeType="afterEffect">
                                  <p:stCondLst>
                                    <p:cond delay="0"/>
                                  </p:stCondLst>
                                  <p:childTnLst>
                                    <p:set>
                                      <p:cBhvr>
                                        <p:cTn id="63" dur="1" fill="hold">
                                          <p:stCondLst>
                                            <p:cond delay="0"/>
                                          </p:stCondLst>
                                        </p:cTn>
                                        <p:tgtEl>
                                          <p:spTgt spid="4108"/>
                                        </p:tgtEl>
                                        <p:attrNameLst>
                                          <p:attrName>style.visibility</p:attrName>
                                        </p:attrNameLst>
                                      </p:cBhvr>
                                      <p:to>
                                        <p:strVal val="visible"/>
                                      </p:to>
                                    </p:set>
                                    <p:animEffect transition="in" filter="checkerboard(down)">
                                      <p:cBhvr>
                                        <p:cTn id="64" dur="500"/>
                                        <p:tgtEl>
                                          <p:spTgt spid="4108"/>
                                        </p:tgtEl>
                                      </p:cBhvr>
                                    </p:animEffect>
                                  </p:childTnLst>
                                </p:cTn>
                              </p:par>
                              <p:par>
                                <p:cTn id="65" presetID="7" presetClass="entr" presetSubtype="2"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1+#ppt_w/2"/>
                                          </p:val>
                                        </p:tav>
                                        <p:tav tm="100000">
                                          <p:val>
                                            <p:strVal val="#ppt_x"/>
                                          </p:val>
                                        </p:tav>
                                      </p:tavLst>
                                    </p:anim>
                                    <p:anim calcmode="lin" valueType="num">
                                      <p:cBhvr additive="base">
                                        <p:cTn id="68" dur="500" fill="hold"/>
                                        <p:tgtEl>
                                          <p:spTgt spid="9"/>
                                        </p:tgtEl>
                                        <p:attrNameLst>
                                          <p:attrName>ppt_y</p:attrName>
                                        </p:attrNameLst>
                                      </p:cBhvr>
                                      <p:tavLst>
                                        <p:tav tm="0">
                                          <p:val>
                                            <p:strVal val="#ppt_y"/>
                                          </p:val>
                                        </p:tav>
                                        <p:tav tm="100000">
                                          <p:val>
                                            <p:strVal val="#ppt_y"/>
                                          </p:val>
                                        </p:tav>
                                      </p:tavLst>
                                    </p:anim>
                                  </p:childTnLst>
                                </p:cTn>
                              </p:par>
                              <p:par>
                                <p:cTn id="69" presetID="7" presetClass="entr" presetSubtype="2"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1+#ppt_w/2"/>
                                          </p:val>
                                        </p:tav>
                                        <p:tav tm="100000">
                                          <p:val>
                                            <p:strVal val="#ppt_x"/>
                                          </p:val>
                                        </p:tav>
                                      </p:tavLst>
                                    </p:anim>
                                    <p:anim calcmode="lin" valueType="num">
                                      <p:cBhvr additive="base">
                                        <p:cTn id="7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 presetClass="exit" presetSubtype="5" fill="hold" nodeType="clickEffect">
                                  <p:stCondLst>
                                    <p:cond delay="0"/>
                                  </p:stCondLst>
                                  <p:childTnLst>
                                    <p:animEffect transition="out" filter="checkerboard(down)">
                                      <p:cBhvr>
                                        <p:cTn id="76" dur="500"/>
                                        <p:tgtEl>
                                          <p:spTgt spid="4108"/>
                                        </p:tgtEl>
                                      </p:cBhvr>
                                    </p:animEffect>
                                    <p:set>
                                      <p:cBhvr>
                                        <p:cTn id="77" dur="1" fill="hold">
                                          <p:stCondLst>
                                            <p:cond delay="499"/>
                                          </p:stCondLst>
                                        </p:cTn>
                                        <p:tgtEl>
                                          <p:spTgt spid="4108"/>
                                        </p:tgtEl>
                                        <p:attrNameLst>
                                          <p:attrName>style.visibility</p:attrName>
                                        </p:attrNameLst>
                                      </p:cBhvr>
                                      <p:to>
                                        <p:strVal val="hidden"/>
                                      </p:to>
                                    </p:set>
                                  </p:childTnLst>
                                </p:cTn>
                              </p:par>
                            </p:childTnLst>
                          </p:cTn>
                        </p:par>
                        <p:par>
                          <p:cTn id="78" fill="hold">
                            <p:stCondLst>
                              <p:cond delay="500"/>
                            </p:stCondLst>
                            <p:childTnLst>
                              <p:par>
                                <p:cTn id="79" presetID="5" presetClass="entr" presetSubtype="5" fill="hold" nodeType="afterEffect">
                                  <p:stCondLst>
                                    <p:cond delay="0"/>
                                  </p:stCondLst>
                                  <p:childTnLst>
                                    <p:set>
                                      <p:cBhvr>
                                        <p:cTn id="80" dur="1" fill="hold">
                                          <p:stCondLst>
                                            <p:cond delay="0"/>
                                          </p:stCondLst>
                                        </p:cTn>
                                        <p:tgtEl>
                                          <p:spTgt spid="4100"/>
                                        </p:tgtEl>
                                        <p:attrNameLst>
                                          <p:attrName>style.visibility</p:attrName>
                                        </p:attrNameLst>
                                      </p:cBhvr>
                                      <p:to>
                                        <p:strVal val="visible"/>
                                      </p:to>
                                    </p:set>
                                    <p:animEffect transition="in" filter="checkerboard(down)">
                                      <p:cBhvr>
                                        <p:cTn id="81" dur="500"/>
                                        <p:tgtEl>
                                          <p:spTgt spid="4100"/>
                                        </p:tgtEl>
                                      </p:cBhvr>
                                    </p:animEffect>
                                  </p:childTnLst>
                                </p:cTn>
                              </p:par>
                              <p:par>
                                <p:cTn id="82" presetID="7" presetClass="entr" presetSubtype="2" fill="hold" grpId="0" nodeType="withEffect">
                                  <p:stCondLst>
                                    <p:cond delay="0"/>
                                  </p:stCondLst>
                                  <p:childTnLst>
                                    <p:set>
                                      <p:cBhvr>
                                        <p:cTn id="83" dur="1" fill="hold">
                                          <p:stCondLst>
                                            <p:cond delay="0"/>
                                          </p:stCondLst>
                                        </p:cTn>
                                        <p:tgtEl>
                                          <p:spTgt spid="5"/>
                                        </p:tgtEl>
                                        <p:attrNameLst>
                                          <p:attrName>style.visibility</p:attrName>
                                        </p:attrNameLst>
                                      </p:cBhvr>
                                      <p:to>
                                        <p:strVal val="visible"/>
                                      </p:to>
                                    </p:set>
                                    <p:anim calcmode="lin" valueType="num">
                                      <p:cBhvr additive="base">
                                        <p:cTn id="84" dur="500" fill="hold"/>
                                        <p:tgtEl>
                                          <p:spTgt spid="5"/>
                                        </p:tgtEl>
                                        <p:attrNameLst>
                                          <p:attrName>ppt_x</p:attrName>
                                        </p:attrNameLst>
                                      </p:cBhvr>
                                      <p:tavLst>
                                        <p:tav tm="0">
                                          <p:val>
                                            <p:strVal val="1+#ppt_w/2"/>
                                          </p:val>
                                        </p:tav>
                                        <p:tav tm="100000">
                                          <p:val>
                                            <p:strVal val="#ppt_x"/>
                                          </p:val>
                                        </p:tav>
                                      </p:tavLst>
                                    </p:anim>
                                    <p:anim calcmode="lin" valueType="num">
                                      <p:cBhvr additive="base">
                                        <p:cTn id="85" dur="500" fill="hold"/>
                                        <p:tgtEl>
                                          <p:spTgt spid="5"/>
                                        </p:tgtEl>
                                        <p:attrNameLst>
                                          <p:attrName>ppt_y</p:attrName>
                                        </p:attrNameLst>
                                      </p:cBhvr>
                                      <p:tavLst>
                                        <p:tav tm="0">
                                          <p:val>
                                            <p:strVal val="#ppt_y"/>
                                          </p:val>
                                        </p:tav>
                                        <p:tav tm="100000">
                                          <p:val>
                                            <p:strVal val="#ppt_y"/>
                                          </p:val>
                                        </p:tav>
                                      </p:tavLst>
                                    </p:anim>
                                  </p:childTnLst>
                                </p:cTn>
                              </p:par>
                              <p:par>
                                <p:cTn id="86" presetID="7" presetClass="entr" presetSubtype="2" fill="hold" grpId="0" nodeType="with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additive="base">
                                        <p:cTn id="88" dur="500" fill="hold"/>
                                        <p:tgtEl>
                                          <p:spTgt spid="17"/>
                                        </p:tgtEl>
                                        <p:attrNameLst>
                                          <p:attrName>ppt_x</p:attrName>
                                        </p:attrNameLst>
                                      </p:cBhvr>
                                      <p:tavLst>
                                        <p:tav tm="0">
                                          <p:val>
                                            <p:strVal val="1+#ppt_w/2"/>
                                          </p:val>
                                        </p:tav>
                                        <p:tav tm="100000">
                                          <p:val>
                                            <p:strVal val="#ppt_x"/>
                                          </p:val>
                                        </p:tav>
                                      </p:tavLst>
                                    </p:anim>
                                    <p:anim calcmode="lin" valueType="num">
                                      <p:cBhvr additive="base">
                                        <p:cTn id="89"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5" presetClass="entr" presetSubtype="5" fill="hold" nodeType="clickEffect">
                                  <p:stCondLst>
                                    <p:cond delay="0"/>
                                  </p:stCondLst>
                                  <p:childTnLst>
                                    <p:set>
                                      <p:cBhvr>
                                        <p:cTn id="93" dur="1" fill="hold">
                                          <p:stCondLst>
                                            <p:cond delay="0"/>
                                          </p:stCondLst>
                                        </p:cTn>
                                        <p:tgtEl>
                                          <p:spTgt spid="96"/>
                                        </p:tgtEl>
                                        <p:attrNameLst>
                                          <p:attrName>style.visibility</p:attrName>
                                        </p:attrNameLst>
                                      </p:cBhvr>
                                      <p:to>
                                        <p:strVal val="visible"/>
                                      </p:to>
                                    </p:set>
                                    <p:animEffect transition="in" filter="checkerboard(down)">
                                      <p:cBhvr>
                                        <p:cTn id="94" dur="500"/>
                                        <p:tgtEl>
                                          <p:spTgt spid="96"/>
                                        </p:tgtEl>
                                      </p:cBhvr>
                                    </p:animEffect>
                                  </p:childTnLst>
                                </p:cTn>
                              </p:par>
                              <p:par>
                                <p:cTn id="95" presetID="7" presetClass="entr" presetSubtype="2" fill="hold" grpId="0" nodeType="with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additive="base">
                                        <p:cTn id="97" dur="500" fill="hold"/>
                                        <p:tgtEl>
                                          <p:spTgt spid="11"/>
                                        </p:tgtEl>
                                        <p:attrNameLst>
                                          <p:attrName>ppt_x</p:attrName>
                                        </p:attrNameLst>
                                      </p:cBhvr>
                                      <p:tavLst>
                                        <p:tav tm="0">
                                          <p:val>
                                            <p:strVal val="1+#ppt_w/2"/>
                                          </p:val>
                                        </p:tav>
                                        <p:tav tm="100000">
                                          <p:val>
                                            <p:strVal val="#ppt_x"/>
                                          </p:val>
                                        </p:tav>
                                      </p:tavLst>
                                    </p:anim>
                                    <p:anim calcmode="lin" valueType="num">
                                      <p:cBhvr additive="base">
                                        <p:cTn id="98" dur="500" fill="hold"/>
                                        <p:tgtEl>
                                          <p:spTgt spid="11"/>
                                        </p:tgtEl>
                                        <p:attrNameLst>
                                          <p:attrName>ppt_y</p:attrName>
                                        </p:attrNameLst>
                                      </p:cBhvr>
                                      <p:tavLst>
                                        <p:tav tm="0">
                                          <p:val>
                                            <p:strVal val="#ppt_y"/>
                                          </p:val>
                                        </p:tav>
                                        <p:tav tm="100000">
                                          <p:val>
                                            <p:strVal val="#ppt_y"/>
                                          </p:val>
                                        </p:tav>
                                      </p:tavLst>
                                    </p:anim>
                                  </p:childTnLst>
                                </p:cTn>
                              </p:par>
                              <p:par>
                                <p:cTn id="99" presetID="7" presetClass="entr" presetSubtype="2" fill="hold" grpId="0" nodeType="with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additive="base">
                                        <p:cTn id="101" dur="500" fill="hold"/>
                                        <p:tgtEl>
                                          <p:spTgt spid="21"/>
                                        </p:tgtEl>
                                        <p:attrNameLst>
                                          <p:attrName>ppt_x</p:attrName>
                                        </p:attrNameLst>
                                      </p:cBhvr>
                                      <p:tavLst>
                                        <p:tav tm="0">
                                          <p:val>
                                            <p:strVal val="1+#ppt_w/2"/>
                                          </p:val>
                                        </p:tav>
                                        <p:tav tm="100000">
                                          <p:val>
                                            <p:strVal val="#ppt_x"/>
                                          </p:val>
                                        </p:tav>
                                      </p:tavLst>
                                    </p:anim>
                                    <p:anim calcmode="lin" valueType="num">
                                      <p:cBhvr additive="base">
                                        <p:cTn id="10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 presetClass="exit" presetSubtype="10" fill="hold" nodeType="clickEffect">
                                  <p:stCondLst>
                                    <p:cond delay="0"/>
                                  </p:stCondLst>
                                  <p:childTnLst>
                                    <p:animEffect transition="out" filter="checkerboard(across)">
                                      <p:cBhvr>
                                        <p:cTn id="106" dur="500"/>
                                        <p:tgtEl>
                                          <p:spTgt spid="96"/>
                                        </p:tgtEl>
                                      </p:cBhvr>
                                    </p:animEffect>
                                    <p:set>
                                      <p:cBhvr>
                                        <p:cTn id="107" dur="1" fill="hold">
                                          <p:stCondLst>
                                            <p:cond delay="499"/>
                                          </p:stCondLst>
                                        </p:cTn>
                                        <p:tgtEl>
                                          <p:spTgt spid="96"/>
                                        </p:tgtEl>
                                        <p:attrNameLst>
                                          <p:attrName>style.visibility</p:attrName>
                                        </p:attrNameLst>
                                      </p:cBhvr>
                                      <p:to>
                                        <p:strVal val="hidden"/>
                                      </p:to>
                                    </p:set>
                                  </p:childTnLst>
                                </p:cTn>
                              </p:par>
                            </p:childTnLst>
                          </p:cTn>
                        </p:par>
                        <p:par>
                          <p:cTn id="108" fill="hold">
                            <p:stCondLst>
                              <p:cond delay="500"/>
                            </p:stCondLst>
                            <p:childTnLst>
                              <p:par>
                                <p:cTn id="109" presetID="5" presetClass="entr" presetSubtype="5" fill="hold" nodeType="afterEffect">
                                  <p:stCondLst>
                                    <p:cond delay="0"/>
                                  </p:stCondLst>
                                  <p:childTnLst>
                                    <p:set>
                                      <p:cBhvr>
                                        <p:cTn id="110" dur="1" fill="hold">
                                          <p:stCondLst>
                                            <p:cond delay="0"/>
                                          </p:stCondLst>
                                        </p:cTn>
                                        <p:tgtEl>
                                          <p:spTgt spid="39"/>
                                        </p:tgtEl>
                                        <p:attrNameLst>
                                          <p:attrName>style.visibility</p:attrName>
                                        </p:attrNameLst>
                                      </p:cBhvr>
                                      <p:to>
                                        <p:strVal val="visible"/>
                                      </p:to>
                                    </p:set>
                                    <p:animEffect transition="in" filter="checkerboard(down)">
                                      <p:cBhvr>
                                        <p:cTn id="111" dur="500"/>
                                        <p:tgtEl>
                                          <p:spTgt spid="39"/>
                                        </p:tgtEl>
                                      </p:cBhvr>
                                    </p:animEffect>
                                  </p:childTnLst>
                                </p:cTn>
                              </p:par>
                              <p:par>
                                <p:cTn id="112" presetID="7" presetClass="entr" presetSubtype="2" fill="hold" grpId="0" nodeType="withEffect">
                                  <p:stCondLst>
                                    <p:cond delay="0"/>
                                  </p:stCondLst>
                                  <p:childTnLst>
                                    <p:set>
                                      <p:cBhvr>
                                        <p:cTn id="113" dur="1" fill="hold">
                                          <p:stCondLst>
                                            <p:cond delay="0"/>
                                          </p:stCondLst>
                                        </p:cTn>
                                        <p:tgtEl>
                                          <p:spTgt spid="10"/>
                                        </p:tgtEl>
                                        <p:attrNameLst>
                                          <p:attrName>style.visibility</p:attrName>
                                        </p:attrNameLst>
                                      </p:cBhvr>
                                      <p:to>
                                        <p:strVal val="visible"/>
                                      </p:to>
                                    </p:set>
                                    <p:anim calcmode="lin" valueType="num">
                                      <p:cBhvr additive="base">
                                        <p:cTn id="114" dur="500" fill="hold"/>
                                        <p:tgtEl>
                                          <p:spTgt spid="10"/>
                                        </p:tgtEl>
                                        <p:attrNameLst>
                                          <p:attrName>ppt_x</p:attrName>
                                        </p:attrNameLst>
                                      </p:cBhvr>
                                      <p:tavLst>
                                        <p:tav tm="0">
                                          <p:val>
                                            <p:strVal val="1+#ppt_w/2"/>
                                          </p:val>
                                        </p:tav>
                                        <p:tav tm="100000">
                                          <p:val>
                                            <p:strVal val="#ppt_x"/>
                                          </p:val>
                                        </p:tav>
                                      </p:tavLst>
                                    </p:anim>
                                    <p:anim calcmode="lin" valueType="num">
                                      <p:cBhvr additive="base">
                                        <p:cTn id="115" dur="500" fill="hold"/>
                                        <p:tgtEl>
                                          <p:spTgt spid="10"/>
                                        </p:tgtEl>
                                        <p:attrNameLst>
                                          <p:attrName>ppt_y</p:attrName>
                                        </p:attrNameLst>
                                      </p:cBhvr>
                                      <p:tavLst>
                                        <p:tav tm="0">
                                          <p:val>
                                            <p:strVal val="#ppt_y"/>
                                          </p:val>
                                        </p:tav>
                                        <p:tav tm="100000">
                                          <p:val>
                                            <p:strVal val="#ppt_y"/>
                                          </p:val>
                                        </p:tav>
                                      </p:tavLst>
                                    </p:anim>
                                  </p:childTnLst>
                                </p:cTn>
                              </p:par>
                              <p:par>
                                <p:cTn id="116" presetID="7" presetClass="entr" presetSubtype="2" fill="hold" grpId="0" nodeType="withEffect">
                                  <p:stCondLst>
                                    <p:cond delay="0"/>
                                  </p:stCondLst>
                                  <p:childTnLst>
                                    <p:set>
                                      <p:cBhvr>
                                        <p:cTn id="117" dur="1" fill="hold">
                                          <p:stCondLst>
                                            <p:cond delay="0"/>
                                          </p:stCondLst>
                                        </p:cTn>
                                        <p:tgtEl>
                                          <p:spTgt spid="22"/>
                                        </p:tgtEl>
                                        <p:attrNameLst>
                                          <p:attrName>style.visibility</p:attrName>
                                        </p:attrNameLst>
                                      </p:cBhvr>
                                      <p:to>
                                        <p:strVal val="visible"/>
                                      </p:to>
                                    </p:set>
                                    <p:anim calcmode="lin" valueType="num">
                                      <p:cBhvr additive="base">
                                        <p:cTn id="118" dur="500" fill="hold"/>
                                        <p:tgtEl>
                                          <p:spTgt spid="22"/>
                                        </p:tgtEl>
                                        <p:attrNameLst>
                                          <p:attrName>ppt_x</p:attrName>
                                        </p:attrNameLst>
                                      </p:cBhvr>
                                      <p:tavLst>
                                        <p:tav tm="0">
                                          <p:val>
                                            <p:strVal val="1+#ppt_w/2"/>
                                          </p:val>
                                        </p:tav>
                                        <p:tav tm="100000">
                                          <p:val>
                                            <p:strVal val="#ppt_x"/>
                                          </p:val>
                                        </p:tav>
                                      </p:tavLst>
                                    </p:anim>
                                    <p:anim calcmode="lin" valueType="num">
                                      <p:cBhvr additive="base">
                                        <p:cTn id="11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1" presetClass="entr" presetSubtype="4" fill="hold" grpId="0" nodeType="clickEffect">
                                  <p:stCondLst>
                                    <p:cond delay="0"/>
                                  </p:stCondLst>
                                  <p:childTnLst>
                                    <p:set>
                                      <p:cBhvr>
                                        <p:cTn id="123" dur="1" fill="hold">
                                          <p:stCondLst>
                                            <p:cond delay="0"/>
                                          </p:stCondLst>
                                        </p:cTn>
                                        <p:tgtEl>
                                          <p:spTgt spid="23"/>
                                        </p:tgtEl>
                                        <p:attrNameLst>
                                          <p:attrName>style.visibility</p:attrName>
                                        </p:attrNameLst>
                                      </p:cBhvr>
                                      <p:to>
                                        <p:strVal val="visible"/>
                                      </p:to>
                                    </p:set>
                                    <p:animEffect transition="in" filter="wheel(4)">
                                      <p:cBhvr>
                                        <p:cTn id="124" dur="2000"/>
                                        <p:tgtEl>
                                          <p:spTgt spid="23"/>
                                        </p:tgtEl>
                                      </p:cBhvr>
                                    </p:animEffect>
                                  </p:childTnLst>
                                </p:cTn>
                              </p:par>
                              <p:par>
                                <p:cTn id="125" presetID="53" presetClass="entr" presetSubtype="0" fill="hold" grpId="0" nodeType="withEffect">
                                  <p:stCondLst>
                                    <p:cond delay="0"/>
                                  </p:stCondLst>
                                  <p:childTnLst>
                                    <p:set>
                                      <p:cBhvr>
                                        <p:cTn id="126" dur="1" fill="hold">
                                          <p:stCondLst>
                                            <p:cond delay="0"/>
                                          </p:stCondLst>
                                        </p:cTn>
                                        <p:tgtEl>
                                          <p:spTgt spid="12"/>
                                        </p:tgtEl>
                                        <p:attrNameLst>
                                          <p:attrName>style.visibility</p:attrName>
                                        </p:attrNameLst>
                                      </p:cBhvr>
                                      <p:to>
                                        <p:strVal val="visible"/>
                                      </p:to>
                                    </p:set>
                                    <p:anim calcmode="lin" valueType="num">
                                      <p:cBhvr>
                                        <p:cTn id="127" dur="500" fill="hold"/>
                                        <p:tgtEl>
                                          <p:spTgt spid="12"/>
                                        </p:tgtEl>
                                        <p:attrNameLst>
                                          <p:attrName>ppt_w</p:attrName>
                                        </p:attrNameLst>
                                      </p:cBhvr>
                                      <p:tavLst>
                                        <p:tav tm="0">
                                          <p:val>
                                            <p:fltVal val="0"/>
                                          </p:val>
                                        </p:tav>
                                        <p:tav tm="100000">
                                          <p:val>
                                            <p:strVal val="#ppt_w"/>
                                          </p:val>
                                        </p:tav>
                                      </p:tavLst>
                                    </p:anim>
                                    <p:anim calcmode="lin" valueType="num">
                                      <p:cBhvr>
                                        <p:cTn id="128" dur="500" fill="hold"/>
                                        <p:tgtEl>
                                          <p:spTgt spid="12"/>
                                        </p:tgtEl>
                                        <p:attrNameLst>
                                          <p:attrName>ppt_h</p:attrName>
                                        </p:attrNameLst>
                                      </p:cBhvr>
                                      <p:tavLst>
                                        <p:tav tm="0">
                                          <p:val>
                                            <p:fltVal val="0"/>
                                          </p:val>
                                        </p:tav>
                                        <p:tav tm="100000">
                                          <p:val>
                                            <p:strVal val="#ppt_h"/>
                                          </p:val>
                                        </p:tav>
                                      </p:tavLst>
                                    </p:anim>
                                    <p:animEffect transition="in" filter="fade">
                                      <p:cBhvr>
                                        <p:cTn id="1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P spid="10" grpId="0"/>
      <p:bldP spid="11" grpId="0"/>
      <p:bldP spid="12" grpId="0"/>
      <p:bldP spid="13" grpId="0" animBg="1"/>
      <p:bldP spid="17" grpId="0" animBg="1"/>
      <p:bldP spid="18" grpId="0" animBg="1"/>
      <p:bldP spid="19" grpId="0" animBg="1"/>
      <p:bldP spid="20" grpId="0" animBg="1"/>
      <p:bldP spid="21"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3 Rectángulo redondeado"/>
          <p:cNvSpPr/>
          <p:nvPr/>
        </p:nvSpPr>
        <p:spPr>
          <a:xfrm>
            <a:off x="179512" y="260648"/>
            <a:ext cx="8784976" cy="692696"/>
          </a:xfrm>
          <a:prstGeom prst="roundRect">
            <a:avLst>
              <a:gd name="adj" fmla="val 30883"/>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es-EC" sz="3600" dirty="0"/>
              <a:t>ESTADO DEL </a:t>
            </a:r>
            <a:r>
              <a:rPr lang="es-EC" sz="3600" dirty="0" smtClean="0"/>
              <a:t>ARTE</a:t>
            </a:r>
            <a:endParaRPr lang="es-EC" sz="3600" dirty="0"/>
          </a:p>
        </p:txBody>
      </p:sp>
      <p:sp>
        <p:nvSpPr>
          <p:cNvPr id="93" name="Text Box 9"/>
          <p:cNvSpPr txBox="1">
            <a:spLocks noChangeArrowheads="1"/>
          </p:cNvSpPr>
          <p:nvPr/>
        </p:nvSpPr>
        <p:spPr bwMode="auto">
          <a:xfrm>
            <a:off x="2987824" y="1124744"/>
            <a:ext cx="5976664" cy="2679837"/>
          </a:xfrm>
          <a:prstGeom prst="rect">
            <a:avLst/>
          </a:prstGeom>
          <a:noFill/>
          <a:ln w="9525">
            <a:noFill/>
            <a:miter lim="800000"/>
            <a:headEnd/>
            <a:tailEnd/>
          </a:ln>
          <a:effectLst/>
        </p:spPr>
        <p:txBody>
          <a:bodyPr wrap="square" lIns="90000" tIns="46800" rIns="90000" bIns="46800">
            <a:spAutoFit/>
          </a:bodyPr>
          <a:lstStyle/>
          <a:p>
            <a:pPr>
              <a:buFont typeface="Wingdings" pitchFamily="2" charset="2"/>
              <a:buChar char="ü"/>
            </a:pPr>
            <a:r>
              <a:rPr lang="es-MX" sz="2400" dirty="0" smtClean="0">
                <a:solidFill>
                  <a:schemeClr val="bg1"/>
                </a:solidFill>
              </a:rPr>
              <a:t> Linealización </a:t>
            </a:r>
            <a:r>
              <a:rPr lang="es-MX" sz="2400" dirty="0">
                <a:solidFill>
                  <a:schemeClr val="bg1"/>
                </a:solidFill>
              </a:rPr>
              <a:t>por retroalimentación</a:t>
            </a:r>
          </a:p>
          <a:p>
            <a:pPr>
              <a:buFont typeface="Wingdings" pitchFamily="2" charset="2"/>
              <a:buChar char="ü"/>
            </a:pPr>
            <a:r>
              <a:rPr lang="es-MX" sz="2400" dirty="0">
                <a:solidFill>
                  <a:schemeClr val="bg1"/>
                </a:solidFill>
              </a:rPr>
              <a:t> Control adaptivo</a:t>
            </a:r>
          </a:p>
          <a:p>
            <a:pPr>
              <a:buFont typeface="Wingdings" pitchFamily="2" charset="2"/>
              <a:buChar char="ü"/>
            </a:pPr>
            <a:r>
              <a:rPr lang="es-MX" sz="2400" dirty="0">
                <a:solidFill>
                  <a:schemeClr val="bg1"/>
                </a:solidFill>
              </a:rPr>
              <a:t> Redes neuronales</a:t>
            </a:r>
          </a:p>
          <a:p>
            <a:pPr>
              <a:buFont typeface="Wingdings" pitchFamily="2" charset="2"/>
              <a:buChar char="ü"/>
            </a:pPr>
            <a:r>
              <a:rPr lang="es-MX" sz="2400" dirty="0">
                <a:solidFill>
                  <a:schemeClr val="bg1"/>
                </a:solidFill>
              </a:rPr>
              <a:t> Lógica difusa</a:t>
            </a:r>
          </a:p>
          <a:p>
            <a:pPr>
              <a:buFont typeface="Wingdings" pitchFamily="2" charset="2"/>
              <a:buChar char="ü"/>
            </a:pPr>
            <a:r>
              <a:rPr lang="es-MX" sz="2400" dirty="0">
                <a:solidFill>
                  <a:schemeClr val="bg1"/>
                </a:solidFill>
              </a:rPr>
              <a:t> Funciones de energía</a:t>
            </a:r>
          </a:p>
          <a:p>
            <a:pPr>
              <a:buFont typeface="Wingdings" pitchFamily="2" charset="2"/>
              <a:buChar char="ü"/>
            </a:pPr>
            <a:r>
              <a:rPr lang="es-MX" sz="2400" dirty="0">
                <a:solidFill>
                  <a:schemeClr val="bg1"/>
                </a:solidFill>
              </a:rPr>
              <a:t> Pasividad</a:t>
            </a:r>
          </a:p>
          <a:p>
            <a:pPr>
              <a:buFont typeface="Wingdings" pitchFamily="2" charset="2"/>
              <a:buChar char="ü"/>
            </a:pPr>
            <a:r>
              <a:rPr lang="es-MX" sz="2400" dirty="0">
                <a:solidFill>
                  <a:schemeClr val="bg1"/>
                </a:solidFill>
              </a:rPr>
              <a:t> Control </a:t>
            </a:r>
            <a:r>
              <a:rPr lang="es-MX" sz="2400" dirty="0" smtClean="0">
                <a:solidFill>
                  <a:schemeClr val="bg1"/>
                </a:solidFill>
              </a:rPr>
              <a:t>robusto</a:t>
            </a:r>
            <a:endParaRPr lang="es-MX" sz="2400" dirty="0">
              <a:solidFill>
                <a:schemeClr val="bg1"/>
              </a:solidFill>
            </a:endParaRPr>
          </a:p>
        </p:txBody>
      </p:sp>
      <p:sp>
        <p:nvSpPr>
          <p:cNvPr id="94" name="93 Abrir llave"/>
          <p:cNvSpPr/>
          <p:nvPr/>
        </p:nvSpPr>
        <p:spPr>
          <a:xfrm>
            <a:off x="2411760" y="1124744"/>
            <a:ext cx="432048" cy="2664296"/>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95" name="94 CuadroTexto"/>
          <p:cNvSpPr txBox="1"/>
          <p:nvPr/>
        </p:nvSpPr>
        <p:spPr>
          <a:xfrm>
            <a:off x="539552" y="2247255"/>
            <a:ext cx="1656184" cy="461665"/>
          </a:xfrm>
          <a:prstGeom prst="rect">
            <a:avLst/>
          </a:prstGeom>
          <a:noFill/>
        </p:spPr>
        <p:txBody>
          <a:bodyPr wrap="square" rtlCol="0">
            <a:spAutoFit/>
          </a:bodyPr>
          <a:lstStyle/>
          <a:p>
            <a:r>
              <a:rPr lang="es-EC" sz="2400" dirty="0" smtClean="0">
                <a:solidFill>
                  <a:schemeClr val="bg1"/>
                </a:solidFill>
              </a:rPr>
              <a:t>TÉCNICAS</a:t>
            </a:r>
            <a:endParaRPr lang="es-EC" sz="2400" dirty="0">
              <a:solidFill>
                <a:schemeClr val="bg1"/>
              </a:solidFill>
            </a:endParaRPr>
          </a:p>
        </p:txBody>
      </p:sp>
      <p:sp>
        <p:nvSpPr>
          <p:cNvPr id="96" name="95 Rectángulo"/>
          <p:cNvSpPr/>
          <p:nvPr/>
        </p:nvSpPr>
        <p:spPr>
          <a:xfrm>
            <a:off x="755576" y="4437112"/>
            <a:ext cx="2520280" cy="1224136"/>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bg1"/>
                </a:solidFill>
              </a:rPr>
              <a:t>SEV - VSS</a:t>
            </a:r>
          </a:p>
          <a:p>
            <a:pPr algn="ctr"/>
            <a:r>
              <a:rPr lang="es-EC" dirty="0" smtClean="0">
                <a:solidFill>
                  <a:schemeClr val="bg1"/>
                </a:solidFill>
              </a:rPr>
              <a:t>SISTEMAS DE ESTRUCTURA VARIABLE</a:t>
            </a:r>
            <a:endParaRPr lang="es-EC" dirty="0">
              <a:solidFill>
                <a:schemeClr val="bg1"/>
              </a:solidFill>
            </a:endParaRPr>
          </a:p>
        </p:txBody>
      </p:sp>
      <p:sp>
        <p:nvSpPr>
          <p:cNvPr id="97" name="96 Rectángulo"/>
          <p:cNvSpPr/>
          <p:nvPr/>
        </p:nvSpPr>
        <p:spPr>
          <a:xfrm>
            <a:off x="5868144" y="4365104"/>
            <a:ext cx="2376264" cy="1296144"/>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smtClean="0"/>
              <a:t>MODO</a:t>
            </a:r>
          </a:p>
          <a:p>
            <a:pPr algn="ctr"/>
            <a:r>
              <a:rPr lang="es-EC" sz="2800" dirty="0" smtClean="0"/>
              <a:t>DESLIZANTE</a:t>
            </a:r>
            <a:endParaRPr lang="es-EC" sz="2800" dirty="0"/>
          </a:p>
        </p:txBody>
      </p:sp>
      <p:sp>
        <p:nvSpPr>
          <p:cNvPr id="107" name="106 Flecha derecha"/>
          <p:cNvSpPr/>
          <p:nvPr/>
        </p:nvSpPr>
        <p:spPr>
          <a:xfrm>
            <a:off x="3851920" y="4653136"/>
            <a:ext cx="1440160" cy="648072"/>
          </a:xfrm>
          <a:prstGeom prst="rightArrow">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2000" fill="hold"/>
                                        <p:tgtEl>
                                          <p:spTgt spid="93"/>
                                        </p:tgtEl>
                                        <p:attrNameLst>
                                          <p:attrName>ppt_w</p:attrName>
                                        </p:attrNameLst>
                                      </p:cBhvr>
                                      <p:tavLst>
                                        <p:tav tm="0">
                                          <p:val>
                                            <p:fltVal val="0"/>
                                          </p:val>
                                        </p:tav>
                                        <p:tav tm="100000">
                                          <p:val>
                                            <p:strVal val="#ppt_w"/>
                                          </p:val>
                                        </p:tav>
                                      </p:tavLst>
                                    </p:anim>
                                    <p:anim calcmode="lin" valueType="num">
                                      <p:cBhvr>
                                        <p:cTn id="8" dur="2000" fill="hold"/>
                                        <p:tgtEl>
                                          <p:spTgt spid="93"/>
                                        </p:tgtEl>
                                        <p:attrNameLst>
                                          <p:attrName>ppt_h</p:attrName>
                                        </p:attrNameLst>
                                      </p:cBhvr>
                                      <p:tavLst>
                                        <p:tav tm="0">
                                          <p:val>
                                            <p:fltVal val="0"/>
                                          </p:val>
                                        </p:tav>
                                        <p:tav tm="100000">
                                          <p:val>
                                            <p:strVal val="#ppt_h"/>
                                          </p:val>
                                        </p:tav>
                                      </p:tavLst>
                                    </p:anim>
                                    <p:animEffect transition="in" filter="fade">
                                      <p:cBhvr>
                                        <p:cTn id="9" dur="2000"/>
                                        <p:tgtEl>
                                          <p:spTgt spid="9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94"/>
                                        </p:tgtEl>
                                        <p:attrNameLst>
                                          <p:attrName>style.visibility</p:attrName>
                                        </p:attrNameLst>
                                      </p:cBhvr>
                                      <p:to>
                                        <p:strVal val="visible"/>
                                      </p:to>
                                    </p:set>
                                    <p:anim calcmode="lin" valueType="num">
                                      <p:cBhvr>
                                        <p:cTn id="12" dur="2000" fill="hold"/>
                                        <p:tgtEl>
                                          <p:spTgt spid="94"/>
                                        </p:tgtEl>
                                        <p:attrNameLst>
                                          <p:attrName>ppt_w</p:attrName>
                                        </p:attrNameLst>
                                      </p:cBhvr>
                                      <p:tavLst>
                                        <p:tav tm="0">
                                          <p:val>
                                            <p:fltVal val="0"/>
                                          </p:val>
                                        </p:tav>
                                        <p:tav tm="100000">
                                          <p:val>
                                            <p:strVal val="#ppt_w"/>
                                          </p:val>
                                        </p:tav>
                                      </p:tavLst>
                                    </p:anim>
                                    <p:anim calcmode="lin" valueType="num">
                                      <p:cBhvr>
                                        <p:cTn id="13" dur="2000" fill="hold"/>
                                        <p:tgtEl>
                                          <p:spTgt spid="94"/>
                                        </p:tgtEl>
                                        <p:attrNameLst>
                                          <p:attrName>ppt_h</p:attrName>
                                        </p:attrNameLst>
                                      </p:cBhvr>
                                      <p:tavLst>
                                        <p:tav tm="0">
                                          <p:val>
                                            <p:fltVal val="0"/>
                                          </p:val>
                                        </p:tav>
                                        <p:tav tm="100000">
                                          <p:val>
                                            <p:strVal val="#ppt_h"/>
                                          </p:val>
                                        </p:tav>
                                      </p:tavLst>
                                    </p:anim>
                                    <p:animEffect transition="in" filter="fade">
                                      <p:cBhvr>
                                        <p:cTn id="14" dur="2000"/>
                                        <p:tgtEl>
                                          <p:spTgt spid="94"/>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cBhvr>
                                        <p:cTn id="17" dur="2000" fill="hold"/>
                                        <p:tgtEl>
                                          <p:spTgt spid="95"/>
                                        </p:tgtEl>
                                        <p:attrNameLst>
                                          <p:attrName>ppt_w</p:attrName>
                                        </p:attrNameLst>
                                      </p:cBhvr>
                                      <p:tavLst>
                                        <p:tav tm="0">
                                          <p:val>
                                            <p:fltVal val="0"/>
                                          </p:val>
                                        </p:tav>
                                        <p:tav tm="100000">
                                          <p:val>
                                            <p:strVal val="#ppt_w"/>
                                          </p:val>
                                        </p:tav>
                                      </p:tavLst>
                                    </p:anim>
                                    <p:anim calcmode="lin" valueType="num">
                                      <p:cBhvr>
                                        <p:cTn id="18" dur="2000" fill="hold"/>
                                        <p:tgtEl>
                                          <p:spTgt spid="95"/>
                                        </p:tgtEl>
                                        <p:attrNameLst>
                                          <p:attrName>ppt_h</p:attrName>
                                        </p:attrNameLst>
                                      </p:cBhvr>
                                      <p:tavLst>
                                        <p:tav tm="0">
                                          <p:val>
                                            <p:fltVal val="0"/>
                                          </p:val>
                                        </p:tav>
                                        <p:tav tm="100000">
                                          <p:val>
                                            <p:strVal val="#ppt_h"/>
                                          </p:val>
                                        </p:tav>
                                      </p:tavLst>
                                    </p:anim>
                                    <p:animEffect transition="in" filter="fade">
                                      <p:cBhvr>
                                        <p:cTn id="19" dur="2000"/>
                                        <p:tgtEl>
                                          <p:spTgt spid="9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dissolve">
                                      <p:cBhvr>
                                        <p:cTn id="24" dur="500"/>
                                        <p:tgtEl>
                                          <p:spTgt spid="9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07"/>
                                        </p:tgtEl>
                                        <p:attrNameLst>
                                          <p:attrName>style.visibility</p:attrName>
                                        </p:attrNameLst>
                                      </p:cBhvr>
                                      <p:to>
                                        <p:strVal val="visible"/>
                                      </p:to>
                                    </p:set>
                                    <p:animEffect transition="in" filter="dissolve">
                                      <p:cBhvr>
                                        <p:cTn id="27" dur="500"/>
                                        <p:tgtEl>
                                          <p:spTgt spid="10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97"/>
                                        </p:tgtEl>
                                        <p:attrNameLst>
                                          <p:attrName>style.visibility</p:attrName>
                                        </p:attrNameLst>
                                      </p:cBhvr>
                                      <p:to>
                                        <p:strVal val="visible"/>
                                      </p:to>
                                    </p:set>
                                    <p:anim calcmode="lin" valueType="num">
                                      <p:cBhvr>
                                        <p:cTn id="32" dur="500" fill="hold"/>
                                        <p:tgtEl>
                                          <p:spTgt spid="97"/>
                                        </p:tgtEl>
                                        <p:attrNameLst>
                                          <p:attrName>ppt_w</p:attrName>
                                        </p:attrNameLst>
                                      </p:cBhvr>
                                      <p:tavLst>
                                        <p:tav tm="0">
                                          <p:val>
                                            <p:fltVal val="0"/>
                                          </p:val>
                                        </p:tav>
                                        <p:tav tm="100000">
                                          <p:val>
                                            <p:strVal val="#ppt_w"/>
                                          </p:val>
                                        </p:tav>
                                      </p:tavLst>
                                    </p:anim>
                                    <p:anim calcmode="lin" valueType="num">
                                      <p:cBhvr>
                                        <p:cTn id="33" dur="500" fill="hold"/>
                                        <p:tgtEl>
                                          <p:spTgt spid="97"/>
                                        </p:tgtEl>
                                        <p:attrNameLst>
                                          <p:attrName>ppt_h</p:attrName>
                                        </p:attrNameLst>
                                      </p:cBhvr>
                                      <p:tavLst>
                                        <p:tav tm="0">
                                          <p:val>
                                            <p:fltVal val="0"/>
                                          </p:val>
                                        </p:tav>
                                        <p:tav tm="100000">
                                          <p:val>
                                            <p:strVal val="#ppt_h"/>
                                          </p:val>
                                        </p:tav>
                                      </p:tavLst>
                                    </p:anim>
                                    <p:animEffect transition="in" filter="fade">
                                      <p:cBhvr>
                                        <p:cTn id="34" dur="500"/>
                                        <p:tgtEl>
                                          <p:spTgt spid="97"/>
                                        </p:tgtEl>
                                      </p:cBhvr>
                                    </p:animEffect>
                                  </p:childTnLst>
                                </p:cTn>
                              </p:par>
                            </p:childTnLst>
                          </p:cTn>
                        </p:par>
                        <p:par>
                          <p:cTn id="35" fill="hold">
                            <p:stCondLst>
                              <p:cond delay="500"/>
                            </p:stCondLst>
                            <p:childTnLst>
                              <p:par>
                                <p:cTn id="36" presetID="21" presetClass="emph" presetSubtype="0" fill="hold" grpId="1" nodeType="afterEffect">
                                  <p:stCondLst>
                                    <p:cond delay="0"/>
                                  </p:stCondLst>
                                  <p:childTnLst>
                                    <p:animClr clrSpc="hsl">
                                      <p:cBhvr override="childStyle">
                                        <p:cTn id="37" dur="500" fill="hold"/>
                                        <p:tgtEl>
                                          <p:spTgt spid="97"/>
                                        </p:tgtEl>
                                        <p:attrNameLst>
                                          <p:attrName>style.color</p:attrName>
                                        </p:attrNameLst>
                                      </p:cBhvr>
                                      <p:by>
                                        <p:hsl h="7200000" s="0" l="0"/>
                                      </p:by>
                                    </p:animClr>
                                    <p:animClr clrSpc="hsl">
                                      <p:cBhvr>
                                        <p:cTn id="38" dur="500" fill="hold"/>
                                        <p:tgtEl>
                                          <p:spTgt spid="97"/>
                                        </p:tgtEl>
                                        <p:attrNameLst>
                                          <p:attrName>fillcolor</p:attrName>
                                        </p:attrNameLst>
                                      </p:cBhvr>
                                      <p:by>
                                        <p:hsl h="7200000" s="0" l="0"/>
                                      </p:by>
                                    </p:animClr>
                                    <p:animClr clrSpc="hsl">
                                      <p:cBhvr>
                                        <p:cTn id="39" dur="500" fill="hold"/>
                                        <p:tgtEl>
                                          <p:spTgt spid="97"/>
                                        </p:tgtEl>
                                        <p:attrNameLst>
                                          <p:attrName>stroke.color</p:attrName>
                                        </p:attrNameLst>
                                      </p:cBhvr>
                                      <p:by>
                                        <p:hsl h="7200000" s="0" l="0"/>
                                      </p:by>
                                    </p:animClr>
                                    <p:set>
                                      <p:cBhvr>
                                        <p:cTn id="40" dur="500" fill="hold"/>
                                        <p:tgtEl>
                                          <p:spTgt spid="9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animBg="1"/>
      <p:bldP spid="95" grpId="0"/>
      <p:bldP spid="96" grpId="0" animBg="1"/>
      <p:bldP spid="97" grpId="0" animBg="1"/>
      <p:bldP spid="97" grpId="1" animBg="1"/>
      <p:bldP spid="10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8122</TotalTime>
  <Words>1591</Words>
  <Application>Microsoft Office PowerPoint</Application>
  <PresentationFormat>Presentación en pantalla (4:3)</PresentationFormat>
  <Paragraphs>287</Paragraphs>
  <Slides>31</Slides>
  <Notes>11</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31</vt:i4>
      </vt:variant>
    </vt:vector>
  </HeadingPairs>
  <TitlesOfParts>
    <vt:vector size="34" baseType="lpstr">
      <vt:lpstr>Concurrencia</vt:lpstr>
      <vt:lpstr>Documento</vt:lpstr>
      <vt:lpstr>Documento de Microsoft Office Word</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Clarita</dc:creator>
  <cp:lastModifiedBy>Clarita</cp:lastModifiedBy>
  <cp:revision>242</cp:revision>
  <dcterms:created xsi:type="dcterms:W3CDTF">2012-10-04T16:00:59Z</dcterms:created>
  <dcterms:modified xsi:type="dcterms:W3CDTF">2012-10-30T10:37:44Z</dcterms:modified>
</cp:coreProperties>
</file>