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60" r:id="rId5"/>
    <p:sldId id="289" r:id="rId6"/>
    <p:sldId id="261" r:id="rId7"/>
    <p:sldId id="290" r:id="rId8"/>
    <p:sldId id="291" r:id="rId9"/>
    <p:sldId id="292" r:id="rId10"/>
    <p:sldId id="293" r:id="rId11"/>
    <p:sldId id="294" r:id="rId12"/>
    <p:sldId id="295" r:id="rId13"/>
    <p:sldId id="296" r:id="rId14"/>
    <p:sldId id="297" r:id="rId15"/>
    <p:sldId id="298" r:id="rId16"/>
    <p:sldId id="299" r:id="rId17"/>
    <p:sldId id="300" r:id="rId18"/>
    <p:sldId id="269" r:id="rId19"/>
    <p:sldId id="301" r:id="rId20"/>
    <p:sldId id="271" r:id="rId21"/>
    <p:sldId id="270" r:id="rId22"/>
    <p:sldId id="302" r:id="rId23"/>
    <p:sldId id="303" r:id="rId24"/>
    <p:sldId id="304" r:id="rId25"/>
    <p:sldId id="305" r:id="rId26"/>
    <p:sldId id="306" r:id="rId27"/>
    <p:sldId id="307" r:id="rId28"/>
    <p:sldId id="308" r:id="rId29"/>
    <p:sldId id="267" r:id="rId30"/>
    <p:sldId id="279" r:id="rId31"/>
    <p:sldId id="276" r:id="rId32"/>
    <p:sldId id="277" r:id="rId33"/>
    <p:sldId id="278" r:id="rId34"/>
    <p:sldId id="281" r:id="rId35"/>
    <p:sldId id="282" r:id="rId36"/>
    <p:sldId id="283" r:id="rId37"/>
    <p:sldId id="284" r:id="rId38"/>
    <p:sldId id="309" r:id="rId39"/>
    <p:sldId id="310" r:id="rId40"/>
    <p:sldId id="311" r:id="rId41"/>
    <p:sldId id="312" r:id="rId42"/>
    <p:sldId id="313" r:id="rId43"/>
    <p:sldId id="314" r:id="rId4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A644"/>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40" d="100"/>
          <a:sy n="40" d="100"/>
        </p:scale>
        <p:origin x="-1386" y="-7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5995B-EA50-4B57-82D2-06F025DE04CC}" type="datetimeFigureOut">
              <a:rPr lang="es-ES" smtClean="0"/>
              <a:pPr/>
              <a:t>10/06/2013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67AF62-A2A2-408C-ADB5-BFF71BE34CC9}"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A67AF62-A2A2-408C-ADB5-BFF71BE34CC9}" type="slidenum">
              <a:rPr lang="es-ES" smtClean="0"/>
              <a:pPr/>
              <a:t>22</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A67AF62-A2A2-408C-ADB5-BFF71BE34CC9}" type="slidenum">
              <a:rPr lang="es-ES" smtClean="0"/>
              <a:pPr/>
              <a:t>23</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A67AF62-A2A2-408C-ADB5-BFF71BE34CC9}" type="slidenum">
              <a:rPr lang="es-ES" smtClean="0"/>
              <a:pPr/>
              <a:t>24</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A67AF62-A2A2-408C-ADB5-BFF71BE34CC9}" type="slidenum">
              <a:rPr lang="es-ES" smtClean="0"/>
              <a:pPr/>
              <a:t>25</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A67AF62-A2A2-408C-ADB5-BFF71BE34CC9}" type="slidenum">
              <a:rPr lang="es-ES" smtClean="0"/>
              <a:pPr/>
              <a:t>26</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A67AF62-A2A2-408C-ADB5-BFF71BE34CC9}" type="slidenum">
              <a:rPr lang="es-ES" smtClean="0"/>
              <a:pPr/>
              <a:t>27</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A67AF62-A2A2-408C-ADB5-BFF71BE34CC9}" type="slidenum">
              <a:rPr lang="es-ES" smtClean="0"/>
              <a:pPr/>
              <a:t>28</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10/06/2013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5A644"/>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10/06/2013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4 Imagen" descr="images.jpg"/>
          <p:cNvPicPr>
            <a:picLocks noChangeAspect="1"/>
          </p:cNvPicPr>
          <p:nvPr/>
        </p:nvPicPr>
        <p:blipFill>
          <a:blip r:embed="rId2" cstate="print">
            <a:lum bright="70000" contrast="-70000"/>
          </a:blip>
          <a:stretch>
            <a:fillRect/>
          </a:stretch>
        </p:blipFill>
        <p:spPr>
          <a:xfrm>
            <a:off x="2473536" y="394435"/>
            <a:ext cx="4546736" cy="4690749"/>
          </a:xfrm>
          <a:prstGeom prst="rect">
            <a:avLst/>
          </a:prstGeom>
        </p:spPr>
      </p:pic>
      <p:sp>
        <p:nvSpPr>
          <p:cNvPr id="6" name="5 Documento"/>
          <p:cNvSpPr/>
          <p:nvPr/>
        </p:nvSpPr>
        <p:spPr>
          <a:xfrm rot="10800000">
            <a:off x="0" y="5085184"/>
            <a:ext cx="9144000" cy="1772816"/>
          </a:xfrm>
          <a:prstGeom prst="flowChartDocument">
            <a:avLst/>
          </a:prstGeom>
          <a:gradFill>
            <a:gsLst>
              <a:gs pos="0">
                <a:schemeClr val="bg1"/>
              </a:gs>
              <a:gs pos="50000">
                <a:srgbClr val="9CB86E"/>
              </a:gs>
              <a:gs pos="100000">
                <a:srgbClr val="156B1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1 Título"/>
          <p:cNvSpPr>
            <a:spLocks noGrp="1"/>
          </p:cNvSpPr>
          <p:nvPr>
            <p:ph type="ctrTitle"/>
          </p:nvPr>
        </p:nvSpPr>
        <p:spPr>
          <a:xfrm>
            <a:off x="976064" y="548680"/>
            <a:ext cx="8420472" cy="1512168"/>
          </a:xfrm>
        </p:spPr>
        <p:txBody>
          <a:bodyPr>
            <a:noAutofit/>
          </a:bodyPr>
          <a:lstStyle/>
          <a:p>
            <a:r>
              <a:rPr lang="es-ES" sz="3200" b="1" dirty="0" smtClean="0"/>
              <a:t>ESCUELA POLITÉCNICA DEL EJÉRCITO</a:t>
            </a:r>
            <a:br>
              <a:rPr lang="es-ES" sz="3200" b="1" dirty="0" smtClean="0"/>
            </a:br>
            <a:r>
              <a:rPr lang="es-EC" sz="3200" b="1" dirty="0" smtClean="0"/>
              <a:t>CARRERA DE INGENIERÍA AGROPECUARIA</a:t>
            </a:r>
            <a:r>
              <a:rPr lang="es-ES" sz="3200" dirty="0" smtClean="0"/>
              <a:t/>
            </a:r>
            <a:br>
              <a:rPr lang="es-ES" sz="3200" dirty="0" smtClean="0"/>
            </a:br>
            <a:endParaRPr lang="es-ES" sz="3200" b="1" dirty="0"/>
          </a:p>
        </p:txBody>
      </p:sp>
      <p:sp>
        <p:nvSpPr>
          <p:cNvPr id="3" name="2 Subtítulo"/>
          <p:cNvSpPr>
            <a:spLocks noGrp="1"/>
          </p:cNvSpPr>
          <p:nvPr>
            <p:ph type="subTitle" idx="1"/>
          </p:nvPr>
        </p:nvSpPr>
        <p:spPr>
          <a:xfrm>
            <a:off x="1555576" y="3260576"/>
            <a:ext cx="6400800" cy="1752600"/>
          </a:xfrm>
        </p:spPr>
        <p:txBody>
          <a:bodyPr>
            <a:normAutofit fontScale="92500" lnSpcReduction="10000"/>
          </a:bodyPr>
          <a:lstStyle/>
          <a:p>
            <a:r>
              <a:rPr lang="es-EC" dirty="0" smtClean="0">
                <a:solidFill>
                  <a:schemeClr val="accent3">
                    <a:lumMod val="50000"/>
                  </a:schemeClr>
                </a:solidFill>
              </a:rPr>
              <a:t>TRATAMIENTO DE AGUAS RESIDUALES DOMÉSTICAS MEDIANTE UN HUMEDAL ARTIFICIAL DE FLUJO SUBSUPERFICIAL CON VEGETACIÓN HERBÁCEA</a:t>
            </a:r>
            <a:endParaRPr lang="es-ES" dirty="0" smtClean="0">
              <a:solidFill>
                <a:schemeClr val="accent3">
                  <a:lumMod val="50000"/>
                </a:schemeClr>
              </a:solidFill>
            </a:endParaRPr>
          </a:p>
          <a:p>
            <a:endParaRPr lang="es-ES" dirty="0"/>
          </a:p>
        </p:txBody>
      </p:sp>
      <p:sp>
        <p:nvSpPr>
          <p:cNvPr id="8"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2 Subtítulo"/>
          <p:cNvSpPr txBox="1">
            <a:spLocks/>
          </p:cNvSpPr>
          <p:nvPr/>
        </p:nvSpPr>
        <p:spPr>
          <a:xfrm>
            <a:off x="2483768" y="5229200"/>
            <a:ext cx="4464496" cy="576064"/>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SANTO DOMINGO – ECUADOR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s-ES" sz="2000" b="1" noProof="0" dirty="0" smtClean="0"/>
              <a:t>MAYO 2013</a:t>
            </a: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2 Subtítulo"/>
          <p:cNvSpPr txBox="1">
            <a:spLocks/>
          </p:cNvSpPr>
          <p:nvPr/>
        </p:nvSpPr>
        <p:spPr>
          <a:xfrm>
            <a:off x="1555576" y="1988840"/>
            <a:ext cx="6400800" cy="108012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1" i="0" u="none" strike="noStrike" kern="1200" cap="none" spc="0" normalizeH="0" baseline="0" noProof="0" dirty="0" smtClean="0">
                <a:ln>
                  <a:noFill/>
                </a:ln>
                <a:effectLst/>
                <a:uLnTx/>
                <a:uFillTx/>
                <a:latin typeface="+mn-lt"/>
                <a:ea typeface="+mn-ea"/>
                <a:cs typeface="+mn-cs"/>
              </a:rPr>
              <a:t>INFORME TÉCNICO</a:t>
            </a:r>
            <a:r>
              <a:rPr kumimoji="0" lang="es-ES" sz="3200" b="1" i="0" u="none" strike="noStrike" kern="1200" cap="none" spc="0" normalizeH="0" noProof="0" dirty="0" smtClean="0">
                <a:ln>
                  <a:noFill/>
                </a:ln>
                <a:effectLst/>
                <a:uLnTx/>
                <a:uFillTx/>
                <a:latin typeface="+mn-lt"/>
                <a:ea typeface="+mn-ea"/>
                <a:cs typeface="+mn-cs"/>
              </a:rPr>
              <a:t> DEL PROYECTO DE INVESTIGACIÓN</a:t>
            </a:r>
            <a:endParaRPr kumimoji="0" lang="es-ES" sz="3200" b="1" i="0" u="none" strike="noStrike" kern="1200" cap="none" spc="0" normalizeH="0" baseline="0" noProof="0" dirty="0">
              <a:ln>
                <a:noFill/>
              </a:ln>
              <a:effectLst/>
              <a:uLnTx/>
              <a:uFillTx/>
              <a:latin typeface="+mn-lt"/>
              <a:ea typeface="+mn-ea"/>
              <a:cs typeface="+mn-cs"/>
            </a:endParaRPr>
          </a:p>
        </p:txBody>
      </p:sp>
      <p:pic>
        <p:nvPicPr>
          <p:cNvPr id="11" name="10 Imagen" descr="images.jpg"/>
          <p:cNvPicPr>
            <a:picLocks noChangeAspect="1"/>
          </p:cNvPicPr>
          <p:nvPr/>
        </p:nvPicPr>
        <p:blipFill>
          <a:blip r:embed="rId2" cstate="print"/>
          <a:stretch>
            <a:fillRect/>
          </a:stretch>
        </p:blipFill>
        <p:spPr>
          <a:xfrm>
            <a:off x="153931" y="332656"/>
            <a:ext cx="1465741" cy="151216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467544" y="1412776"/>
            <a:ext cx="8496944" cy="892695"/>
          </a:xfrm>
        </p:spPr>
        <p:txBody>
          <a:bodyPr>
            <a:normAutofit fontScale="92500" lnSpcReduction="20000"/>
          </a:bodyPr>
          <a:lstStyle/>
          <a:p>
            <a:pPr algn="ctr">
              <a:buNone/>
            </a:pPr>
            <a:r>
              <a:rPr lang="es-EC" b="1" dirty="0" smtClean="0"/>
              <a:t>	Diseño e implementación del Sistema de Humedal Artificial </a:t>
            </a:r>
            <a:r>
              <a:rPr lang="es-EC" b="1" dirty="0" err="1" smtClean="0"/>
              <a:t>Subsuperficial</a:t>
            </a:r>
            <a:endParaRPr lang="es-ES" dirty="0"/>
          </a:p>
        </p:txBody>
      </p:sp>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2 Marcador de contenido"/>
          <p:cNvSpPr txBox="1">
            <a:spLocks/>
          </p:cNvSpPr>
          <p:nvPr/>
        </p:nvSpPr>
        <p:spPr>
          <a:xfrm>
            <a:off x="337623" y="2276873"/>
            <a:ext cx="4618856" cy="1008112"/>
          </a:xfrm>
          <a:prstGeom prst="rect">
            <a:avLst/>
          </a:prstGeom>
        </p:spPr>
        <p:txBody>
          <a:bodyPr vert="horz" lIns="91440" tIns="45720" rIns="91440" bIns="45720" rtlCol="0">
            <a:normAutofit/>
          </a:bodyPr>
          <a:lstStyle/>
          <a:p>
            <a:pPr marL="342900" lvl="0" indent="-342900" algn="ctr">
              <a:spcBef>
                <a:spcPct val="20000"/>
              </a:spcBef>
              <a:buFont typeface="Arial" pitchFamily="34" charset="0"/>
              <a:buChar char="•"/>
            </a:pPr>
            <a:r>
              <a:rPr lang="es-EC" sz="2800" b="1" dirty="0" smtClean="0"/>
              <a:t>Ancho del Humedal</a:t>
            </a:r>
            <a:endParaRPr lang="es-ES" sz="2800" dirty="0" smtClean="0"/>
          </a:p>
        </p:txBody>
      </p:sp>
      <p:pic>
        <p:nvPicPr>
          <p:cNvPr id="7172" name="Picture 4" descr="C:\EDINSON.CUEVA\TESIS\HUMEDALES\FOTOS TESIS\08062011044.jpg"/>
          <p:cNvPicPr>
            <a:picLocks noChangeAspect="1" noChangeArrowheads="1"/>
          </p:cNvPicPr>
          <p:nvPr/>
        </p:nvPicPr>
        <p:blipFill>
          <a:blip r:embed="rId2" cstate="print"/>
          <a:srcRect/>
          <a:stretch>
            <a:fillRect/>
          </a:stretch>
        </p:blipFill>
        <p:spPr bwMode="auto">
          <a:xfrm>
            <a:off x="4974740" y="2564904"/>
            <a:ext cx="3917740" cy="2664296"/>
          </a:xfrm>
          <a:prstGeom prst="rect">
            <a:avLst/>
          </a:prstGeom>
          <a:noFill/>
        </p:spPr>
      </p:pic>
      <p:pic>
        <p:nvPicPr>
          <p:cNvPr id="8194" name="Picture 2"/>
          <p:cNvPicPr>
            <a:picLocks noChangeAspect="1" noChangeArrowheads="1"/>
          </p:cNvPicPr>
          <p:nvPr/>
        </p:nvPicPr>
        <p:blipFill>
          <a:blip r:embed="rId3" cstate="print"/>
          <a:srcRect/>
          <a:stretch>
            <a:fillRect/>
          </a:stretch>
        </p:blipFill>
        <p:spPr bwMode="auto">
          <a:xfrm>
            <a:off x="251520" y="3140968"/>
            <a:ext cx="4451404" cy="2592288"/>
          </a:xfrm>
          <a:prstGeom prst="rect">
            <a:avLst/>
          </a:prstGeom>
          <a:noFill/>
          <a:ln w="9525">
            <a:noFill/>
            <a:miter lim="800000"/>
            <a:headEnd/>
            <a:tailEnd/>
          </a:ln>
        </p:spPr>
      </p:pic>
      <p:sp>
        <p:nvSpPr>
          <p:cNvPr id="11" name="2 Subtítulo"/>
          <p:cNvSpPr txBox="1">
            <a:spLocks/>
          </p:cNvSpPr>
          <p:nvPr/>
        </p:nvSpPr>
        <p:spPr>
          <a:xfrm>
            <a:off x="5220072" y="5373216"/>
            <a:ext cx="3600400"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noProof="0" dirty="0" smtClean="0">
                <a:ln>
                  <a:noFill/>
                </a:ln>
                <a:effectLst/>
                <a:uLnTx/>
                <a:uFillTx/>
                <a:latin typeface="+mn-lt"/>
                <a:ea typeface="+mn-ea"/>
                <a:cs typeface="+mn-cs"/>
              </a:rPr>
              <a:t>Ancho del Humedal 1 metro</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467544" y="1412776"/>
            <a:ext cx="8496944" cy="892695"/>
          </a:xfrm>
        </p:spPr>
        <p:txBody>
          <a:bodyPr>
            <a:normAutofit fontScale="92500" lnSpcReduction="20000"/>
          </a:bodyPr>
          <a:lstStyle/>
          <a:p>
            <a:pPr algn="ctr">
              <a:buNone/>
            </a:pPr>
            <a:r>
              <a:rPr lang="es-EC" b="1" dirty="0" smtClean="0"/>
              <a:t>	Diseño e implementación del Sistema de Humedal Artificial </a:t>
            </a:r>
            <a:r>
              <a:rPr lang="es-EC" b="1" dirty="0" err="1" smtClean="0"/>
              <a:t>Subsuperficial</a:t>
            </a:r>
            <a:endParaRPr lang="es-ES" dirty="0"/>
          </a:p>
        </p:txBody>
      </p:sp>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6" name="2 Subtítulo"/>
          <p:cNvSpPr txBox="1">
            <a:spLocks/>
          </p:cNvSpPr>
          <p:nvPr/>
        </p:nvSpPr>
        <p:spPr>
          <a:xfrm>
            <a:off x="5220072" y="5301208"/>
            <a:ext cx="3600400"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Largo del Humedal 4 metros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2 Marcador de contenido"/>
          <p:cNvSpPr txBox="1">
            <a:spLocks/>
          </p:cNvSpPr>
          <p:nvPr/>
        </p:nvSpPr>
        <p:spPr>
          <a:xfrm>
            <a:off x="337623" y="2276873"/>
            <a:ext cx="4618856" cy="1008112"/>
          </a:xfrm>
          <a:prstGeom prst="rect">
            <a:avLst/>
          </a:prstGeom>
        </p:spPr>
        <p:txBody>
          <a:bodyPr vert="horz" lIns="91440" tIns="45720" rIns="91440" bIns="45720" rtlCol="0">
            <a:normAutofit/>
          </a:bodyPr>
          <a:lstStyle/>
          <a:p>
            <a:pPr marL="342900" lvl="0" indent="-342900" algn="ctr">
              <a:spcBef>
                <a:spcPct val="20000"/>
              </a:spcBef>
              <a:buFont typeface="Arial" pitchFamily="34" charset="0"/>
              <a:buChar char="•"/>
            </a:pPr>
            <a:r>
              <a:rPr lang="es-EC" sz="2800" b="1" dirty="0" smtClean="0"/>
              <a:t>Largo del Humedal</a:t>
            </a:r>
            <a:endParaRPr lang="es-ES" sz="2800" dirty="0" smtClean="0"/>
          </a:p>
        </p:txBody>
      </p:sp>
      <p:pic>
        <p:nvPicPr>
          <p:cNvPr id="9218" name="Picture 2"/>
          <p:cNvPicPr>
            <a:picLocks noChangeAspect="1" noChangeArrowheads="1"/>
          </p:cNvPicPr>
          <p:nvPr/>
        </p:nvPicPr>
        <p:blipFill>
          <a:blip r:embed="rId2" cstate="print"/>
          <a:srcRect/>
          <a:stretch>
            <a:fillRect/>
          </a:stretch>
        </p:blipFill>
        <p:spPr bwMode="auto">
          <a:xfrm>
            <a:off x="395536" y="3284984"/>
            <a:ext cx="4420928" cy="1872208"/>
          </a:xfrm>
          <a:prstGeom prst="rect">
            <a:avLst/>
          </a:prstGeom>
          <a:noFill/>
          <a:ln w="9525">
            <a:noFill/>
            <a:miter lim="800000"/>
            <a:headEnd/>
            <a:tailEnd/>
          </a:ln>
        </p:spPr>
      </p:pic>
      <p:pic>
        <p:nvPicPr>
          <p:cNvPr id="9219" name="Picture 3" descr="C:\EDINSON.CUEVA\TESIS\HUMEDALES\FOTOS TESIS\08062011045.jpg"/>
          <p:cNvPicPr>
            <a:picLocks noChangeAspect="1" noChangeArrowheads="1"/>
          </p:cNvPicPr>
          <p:nvPr/>
        </p:nvPicPr>
        <p:blipFill>
          <a:blip r:embed="rId3" cstate="print"/>
          <a:srcRect t="30032" r="15744" b="21624"/>
          <a:stretch>
            <a:fillRect/>
          </a:stretch>
        </p:blipFill>
        <p:spPr bwMode="auto">
          <a:xfrm flipH="1">
            <a:off x="5076056" y="2492896"/>
            <a:ext cx="3672408" cy="266429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467544" y="1412776"/>
            <a:ext cx="8496944" cy="892695"/>
          </a:xfrm>
        </p:spPr>
        <p:txBody>
          <a:bodyPr>
            <a:normAutofit fontScale="92500" lnSpcReduction="20000"/>
          </a:bodyPr>
          <a:lstStyle/>
          <a:p>
            <a:pPr algn="ctr">
              <a:buNone/>
            </a:pPr>
            <a:r>
              <a:rPr lang="es-EC" b="1" dirty="0" smtClean="0"/>
              <a:t>	Diseño e implementación del Sistema de Humedal Artificial </a:t>
            </a:r>
            <a:r>
              <a:rPr lang="es-EC" b="1" dirty="0" err="1" smtClean="0"/>
              <a:t>Subsuperficial</a:t>
            </a:r>
            <a:endParaRPr lang="es-ES" dirty="0"/>
          </a:p>
        </p:txBody>
      </p:sp>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6" name="2 Subtítulo"/>
          <p:cNvSpPr txBox="1">
            <a:spLocks/>
          </p:cNvSpPr>
          <p:nvPr/>
        </p:nvSpPr>
        <p:spPr>
          <a:xfrm>
            <a:off x="5004048" y="5445224"/>
            <a:ext cx="3816424"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Colocación del Plástico en el fondo del Humedal</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2 Marcador de contenido"/>
          <p:cNvSpPr txBox="1">
            <a:spLocks/>
          </p:cNvSpPr>
          <p:nvPr/>
        </p:nvSpPr>
        <p:spPr>
          <a:xfrm>
            <a:off x="337623" y="2276872"/>
            <a:ext cx="4618856" cy="3240359"/>
          </a:xfrm>
          <a:prstGeom prst="rect">
            <a:avLst/>
          </a:prstGeom>
        </p:spPr>
        <p:txBody>
          <a:bodyPr vert="horz" lIns="91440" tIns="45720" rIns="91440" bIns="45720" rtlCol="0">
            <a:noAutofit/>
          </a:bodyPr>
          <a:lstStyle/>
          <a:p>
            <a:pPr marL="342900" lvl="0" indent="-342900">
              <a:spcBef>
                <a:spcPct val="20000"/>
              </a:spcBef>
            </a:pPr>
            <a:r>
              <a:rPr lang="es-EC" sz="2000" b="1" dirty="0" smtClean="0"/>
              <a:t>	Impermeabilización y colocación de las capas filtrantes</a:t>
            </a:r>
          </a:p>
          <a:p>
            <a:pPr marL="342900" lvl="0" indent="-342900">
              <a:spcBef>
                <a:spcPct val="20000"/>
              </a:spcBef>
              <a:buFont typeface="Arial" pitchFamily="34" charset="0"/>
              <a:buChar char="•"/>
            </a:pPr>
            <a:r>
              <a:rPr lang="es-ES" sz="2000" dirty="0" smtClean="0"/>
              <a:t>Se coloco plástico a las Unidades Experimentales </a:t>
            </a:r>
          </a:p>
          <a:p>
            <a:pPr marL="342900" lvl="0" indent="-342900">
              <a:spcBef>
                <a:spcPct val="20000"/>
              </a:spcBef>
              <a:buFont typeface="Arial" pitchFamily="34" charset="0"/>
              <a:buChar char="•"/>
            </a:pPr>
            <a:r>
              <a:rPr lang="es-ES" sz="2000" dirty="0" smtClean="0"/>
              <a:t>Pendiente de fondo 3%</a:t>
            </a:r>
          </a:p>
          <a:p>
            <a:pPr marL="342900" lvl="0" indent="-342900">
              <a:spcBef>
                <a:spcPct val="20000"/>
              </a:spcBef>
              <a:buFont typeface="Arial" pitchFamily="34" charset="0"/>
              <a:buChar char="•"/>
            </a:pPr>
            <a:r>
              <a:rPr lang="es-ES" sz="2000" dirty="0" smtClean="0"/>
              <a:t>3 medios filtrantes</a:t>
            </a:r>
          </a:p>
          <a:p>
            <a:pPr marL="800100" lvl="1" indent="-342900">
              <a:spcBef>
                <a:spcPct val="20000"/>
              </a:spcBef>
              <a:buFont typeface="Arial" pitchFamily="34" charset="0"/>
              <a:buChar char="•"/>
            </a:pPr>
            <a:r>
              <a:rPr lang="es-EC" sz="2000" dirty="0" smtClean="0"/>
              <a:t>20 cm grava</a:t>
            </a:r>
          </a:p>
          <a:p>
            <a:pPr marL="800100" lvl="1" indent="-342900">
              <a:spcBef>
                <a:spcPct val="20000"/>
              </a:spcBef>
              <a:buFont typeface="Arial" pitchFamily="34" charset="0"/>
              <a:buChar char="•"/>
            </a:pPr>
            <a:r>
              <a:rPr lang="es-EC" sz="2000" dirty="0" smtClean="0"/>
              <a:t>25 cm arena</a:t>
            </a:r>
          </a:p>
          <a:p>
            <a:pPr marL="800100" lvl="1" indent="-342900">
              <a:spcBef>
                <a:spcPct val="20000"/>
              </a:spcBef>
              <a:buFont typeface="Arial" pitchFamily="34" charset="0"/>
              <a:buChar char="•"/>
            </a:pPr>
            <a:r>
              <a:rPr lang="es-EC" sz="2000" dirty="0" smtClean="0"/>
              <a:t>15 cm tierra</a:t>
            </a:r>
          </a:p>
          <a:p>
            <a:pPr marL="342900" indent="-342900">
              <a:spcBef>
                <a:spcPct val="20000"/>
              </a:spcBef>
              <a:buFont typeface="Arial" pitchFamily="34" charset="0"/>
              <a:buChar char="•"/>
            </a:pPr>
            <a:r>
              <a:rPr lang="es-EC" sz="2000" dirty="0" smtClean="0"/>
              <a:t>Siembra de las gramíneas según el tratamiento y repetición.</a:t>
            </a:r>
            <a:endParaRPr lang="es-ES" sz="2000" dirty="0" smtClean="0"/>
          </a:p>
          <a:p>
            <a:pPr marL="342900" lvl="0" indent="-342900">
              <a:spcBef>
                <a:spcPct val="20000"/>
              </a:spcBef>
              <a:buFont typeface="Arial" pitchFamily="34" charset="0"/>
              <a:buChar char="•"/>
            </a:pPr>
            <a:endParaRPr lang="es-ES" sz="2000" dirty="0" smtClean="0"/>
          </a:p>
        </p:txBody>
      </p:sp>
      <p:pic>
        <p:nvPicPr>
          <p:cNvPr id="9" name="Picture 2" descr="C:\EDINSON.CUEVA\TESIS\HUMEDALES\FOTOS TESIS\08062011044.jpg"/>
          <p:cNvPicPr>
            <a:picLocks noChangeAspect="1" noChangeArrowheads="1"/>
          </p:cNvPicPr>
          <p:nvPr/>
        </p:nvPicPr>
        <p:blipFill>
          <a:blip r:embed="rId2" cstate="print"/>
          <a:srcRect l="39482" t="17634" b="33121"/>
          <a:stretch>
            <a:fillRect/>
          </a:stretch>
        </p:blipFill>
        <p:spPr bwMode="auto">
          <a:xfrm flipH="1">
            <a:off x="5004048" y="2708920"/>
            <a:ext cx="3960440" cy="25922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467544" y="1412776"/>
            <a:ext cx="8496944" cy="892695"/>
          </a:xfrm>
        </p:spPr>
        <p:txBody>
          <a:bodyPr>
            <a:normAutofit fontScale="92500" lnSpcReduction="20000"/>
          </a:bodyPr>
          <a:lstStyle/>
          <a:p>
            <a:pPr algn="ctr">
              <a:buNone/>
            </a:pPr>
            <a:r>
              <a:rPr lang="es-EC" b="1" dirty="0" smtClean="0"/>
              <a:t>	Diseño e implementación del Sistema de Humedal Artificial </a:t>
            </a:r>
            <a:r>
              <a:rPr lang="es-EC" b="1" dirty="0" err="1" smtClean="0"/>
              <a:t>Subsuperficial</a:t>
            </a:r>
            <a:endParaRPr lang="es-ES" dirty="0"/>
          </a:p>
        </p:txBody>
      </p:sp>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2 Marcador de contenido"/>
          <p:cNvSpPr txBox="1">
            <a:spLocks/>
          </p:cNvSpPr>
          <p:nvPr/>
        </p:nvSpPr>
        <p:spPr>
          <a:xfrm>
            <a:off x="337623" y="2420888"/>
            <a:ext cx="4162369" cy="3312368"/>
          </a:xfrm>
          <a:prstGeom prst="rect">
            <a:avLst/>
          </a:prstGeom>
        </p:spPr>
        <p:txBody>
          <a:bodyPr vert="horz" lIns="91440" tIns="45720" rIns="91440" bIns="45720" rtlCol="0">
            <a:noAutofit/>
          </a:bodyPr>
          <a:lstStyle/>
          <a:p>
            <a:r>
              <a:rPr lang="es-EC" sz="3200" b="1" dirty="0" smtClean="0"/>
              <a:t>Vegetación</a:t>
            </a:r>
          </a:p>
          <a:p>
            <a:r>
              <a:rPr lang="es-EC" sz="2400" dirty="0" smtClean="0"/>
              <a:t>Se utilizaron 50 kg de estolones de cada especie (</a:t>
            </a:r>
            <a:r>
              <a:rPr lang="es-EC" sz="2400" i="1" dirty="0" err="1" smtClean="0"/>
              <a:t>Echinochloa</a:t>
            </a:r>
            <a:r>
              <a:rPr lang="es-EC" sz="2400" i="1" dirty="0" smtClean="0"/>
              <a:t> </a:t>
            </a:r>
            <a:r>
              <a:rPr lang="es-EC" sz="2400" i="1" dirty="0" err="1" smtClean="0"/>
              <a:t>polystachia</a:t>
            </a:r>
            <a:r>
              <a:rPr lang="es-EC" sz="2400" i="1" dirty="0" smtClean="0"/>
              <a:t>, </a:t>
            </a:r>
            <a:r>
              <a:rPr lang="es-EC" sz="2400" i="1" dirty="0" err="1" smtClean="0"/>
              <a:t>Eriochloa</a:t>
            </a:r>
            <a:r>
              <a:rPr lang="es-EC" sz="2400" i="1" dirty="0" smtClean="0"/>
              <a:t> </a:t>
            </a:r>
            <a:r>
              <a:rPr lang="es-EC" sz="2400" i="1" dirty="0" err="1" smtClean="0"/>
              <a:t>polystachya</a:t>
            </a:r>
            <a:r>
              <a:rPr lang="es-EC" sz="2400" i="1" dirty="0" smtClean="0"/>
              <a:t> y </a:t>
            </a:r>
            <a:r>
              <a:rPr lang="es-EC" sz="2400" i="1" dirty="0" err="1" smtClean="0"/>
              <a:t>Brachiaria</a:t>
            </a:r>
            <a:r>
              <a:rPr lang="es-EC" sz="2400" i="1" dirty="0" smtClean="0"/>
              <a:t> </a:t>
            </a:r>
            <a:r>
              <a:rPr lang="es-EC" sz="2400" i="1" dirty="0" err="1" smtClean="0"/>
              <a:t>mutica</a:t>
            </a:r>
            <a:r>
              <a:rPr lang="es-EC" sz="2400" i="1" dirty="0" smtClean="0"/>
              <a:t>)</a:t>
            </a:r>
            <a:r>
              <a:rPr lang="es-EC" sz="2400" dirty="0" smtClean="0"/>
              <a:t>, las cuales fueron sembradas en hileras de 10 cm x 20 cm.</a:t>
            </a:r>
            <a:endParaRPr lang="es-ES" sz="2400" dirty="0" smtClean="0"/>
          </a:p>
          <a:p>
            <a:endParaRPr lang="es-ES" sz="2400" dirty="0" smtClean="0"/>
          </a:p>
          <a:p>
            <a:pPr marL="342900" lvl="0" indent="-342900">
              <a:spcBef>
                <a:spcPct val="20000"/>
              </a:spcBef>
              <a:buFont typeface="Arial" pitchFamily="34" charset="0"/>
              <a:buChar char="•"/>
            </a:pPr>
            <a:endParaRPr lang="es-ES" sz="2400" dirty="0" smtClean="0"/>
          </a:p>
        </p:txBody>
      </p:sp>
      <p:pic>
        <p:nvPicPr>
          <p:cNvPr id="10243" name="Picture 3" descr="C:\EDINSON.CUEVA\TESIS\HUMEDALES\FOTOS TESIS\06102011144.jpg"/>
          <p:cNvPicPr>
            <a:picLocks noChangeAspect="1" noChangeArrowheads="1"/>
          </p:cNvPicPr>
          <p:nvPr/>
        </p:nvPicPr>
        <p:blipFill>
          <a:blip r:embed="rId2" cstate="print"/>
          <a:srcRect l="24025" t="34339" b="24454"/>
          <a:stretch>
            <a:fillRect/>
          </a:stretch>
        </p:blipFill>
        <p:spPr bwMode="auto">
          <a:xfrm flipH="1">
            <a:off x="4705253" y="2780928"/>
            <a:ext cx="3653163" cy="2376264"/>
          </a:xfrm>
          <a:prstGeom prst="rect">
            <a:avLst/>
          </a:prstGeom>
          <a:noFill/>
        </p:spPr>
      </p:pic>
      <p:sp>
        <p:nvSpPr>
          <p:cNvPr id="12" name="2 Subtítulo"/>
          <p:cNvSpPr txBox="1">
            <a:spLocks/>
          </p:cNvSpPr>
          <p:nvPr/>
        </p:nvSpPr>
        <p:spPr>
          <a:xfrm>
            <a:off x="4644008" y="5301208"/>
            <a:ext cx="3816424"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Especies</a:t>
            </a:r>
            <a:r>
              <a:rPr kumimoji="0" lang="es-ES" sz="2000" b="1" i="0" u="none" strike="noStrike" kern="1200" cap="none" spc="0" normalizeH="0" noProof="0" dirty="0" smtClean="0">
                <a:ln>
                  <a:noFill/>
                </a:ln>
                <a:effectLst/>
                <a:uLnTx/>
                <a:uFillTx/>
                <a:latin typeface="+mn-lt"/>
                <a:ea typeface="+mn-ea"/>
                <a:cs typeface="+mn-cs"/>
              </a:rPr>
              <a:t> establecidas en el</a:t>
            </a:r>
            <a:r>
              <a:rPr kumimoji="0" lang="es-ES" sz="2000" b="1" i="0" u="none" strike="noStrike" kern="1200" cap="none" spc="0" normalizeH="0" baseline="0" noProof="0" dirty="0" smtClean="0">
                <a:ln>
                  <a:noFill/>
                </a:ln>
                <a:effectLst/>
                <a:uLnTx/>
                <a:uFillTx/>
                <a:latin typeface="+mn-lt"/>
                <a:ea typeface="+mn-ea"/>
                <a:cs typeface="+mn-cs"/>
              </a:rPr>
              <a:t> Humedal Artificial.</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107504" y="2248272"/>
            <a:ext cx="4680520" cy="2908920"/>
          </a:xfrm>
        </p:spPr>
        <p:txBody>
          <a:bodyPr>
            <a:normAutofit/>
          </a:bodyPr>
          <a:lstStyle/>
          <a:p>
            <a:pPr marL="342900" lvl="2" indent="-342900" algn="just">
              <a:buNone/>
            </a:pPr>
            <a:r>
              <a:rPr lang="es-EC" b="1" dirty="0" smtClean="0"/>
              <a:t>	</a:t>
            </a:r>
            <a:r>
              <a:rPr lang="es-EC" sz="3200" b="1" dirty="0" smtClean="0"/>
              <a:t>Determinación de los costos de construcción</a:t>
            </a:r>
            <a:endParaRPr lang="es-ES" dirty="0" smtClean="0"/>
          </a:p>
          <a:p>
            <a:r>
              <a:rPr lang="es-ES" sz="2400" dirty="0" smtClean="0"/>
              <a:t>Recursos Físicos	</a:t>
            </a:r>
          </a:p>
          <a:p>
            <a:r>
              <a:rPr lang="es-ES" sz="2400" dirty="0" smtClean="0"/>
              <a:t>Servicios Básicos	</a:t>
            </a:r>
          </a:p>
          <a:p>
            <a:r>
              <a:rPr lang="es-ES" sz="2400" dirty="0" smtClean="0"/>
              <a:t>Costo total		 </a:t>
            </a:r>
            <a:endParaRPr lang="es-ES" sz="2400" dirty="0"/>
          </a:p>
        </p:txBody>
      </p:sp>
      <p:sp>
        <p:nvSpPr>
          <p:cNvPr id="4"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pic>
        <p:nvPicPr>
          <p:cNvPr id="49154" name="Picture 2" descr="C:\EDINSON.CUEVA\TESIS\HUMEDALES\FOTOS TESIS\13112011275.jpg"/>
          <p:cNvPicPr>
            <a:picLocks noChangeAspect="1" noChangeArrowheads="1"/>
          </p:cNvPicPr>
          <p:nvPr/>
        </p:nvPicPr>
        <p:blipFill>
          <a:blip r:embed="rId2" cstate="print"/>
          <a:srcRect t="21429" b="9524"/>
          <a:stretch>
            <a:fillRect/>
          </a:stretch>
        </p:blipFill>
        <p:spPr bwMode="auto">
          <a:xfrm>
            <a:off x="4860032" y="2348880"/>
            <a:ext cx="4032448" cy="2952328"/>
          </a:xfrm>
          <a:prstGeom prst="rect">
            <a:avLst/>
          </a:prstGeom>
          <a:noFill/>
        </p:spPr>
      </p:pic>
      <p:sp>
        <p:nvSpPr>
          <p:cNvPr id="6" name="2 Subtítulo"/>
          <p:cNvSpPr txBox="1">
            <a:spLocks/>
          </p:cNvSpPr>
          <p:nvPr/>
        </p:nvSpPr>
        <p:spPr>
          <a:xfrm>
            <a:off x="4932040" y="5373216"/>
            <a:ext cx="3816424"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Especies</a:t>
            </a:r>
            <a:r>
              <a:rPr kumimoji="0" lang="es-ES" sz="2000" b="1" i="0" u="none" strike="noStrike" kern="1200" cap="none" spc="0" normalizeH="0" noProof="0" dirty="0" smtClean="0">
                <a:ln>
                  <a:noFill/>
                </a:ln>
                <a:effectLst/>
                <a:uLnTx/>
                <a:uFillTx/>
                <a:latin typeface="+mn-lt"/>
                <a:ea typeface="+mn-ea"/>
                <a:cs typeface="+mn-cs"/>
              </a:rPr>
              <a:t> establecidas en el</a:t>
            </a:r>
            <a:r>
              <a:rPr kumimoji="0" lang="es-ES" sz="2000" b="1" i="0" u="none" strike="noStrike" kern="1200" cap="none" spc="0" normalizeH="0" baseline="0" noProof="0" dirty="0" smtClean="0">
                <a:ln>
                  <a:noFill/>
                </a:ln>
                <a:effectLst/>
                <a:uLnTx/>
                <a:uFillTx/>
                <a:latin typeface="+mn-lt"/>
                <a:ea typeface="+mn-ea"/>
                <a:cs typeface="+mn-cs"/>
              </a:rPr>
              <a:t> Humedal Artificial.</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457200" y="1567333"/>
            <a:ext cx="3898776" cy="4525963"/>
          </a:xfrm>
        </p:spPr>
        <p:txBody>
          <a:bodyPr/>
          <a:lstStyle/>
          <a:p>
            <a:pPr marL="342900" lvl="2" indent="-342900" algn="just"/>
            <a:r>
              <a:rPr lang="es-EC" sz="3200" b="1" dirty="0" smtClean="0"/>
              <a:t>Difusión de la metodología y resultados de la Investigación </a:t>
            </a:r>
            <a:endParaRPr lang="es-ES" sz="3200" dirty="0" smtClean="0"/>
          </a:p>
          <a:p>
            <a:pPr algn="just"/>
            <a:r>
              <a:rPr lang="es-EC" dirty="0" smtClean="0"/>
              <a:t>Día de campo para mostrar y explicar el funcionamiento de los humedales</a:t>
            </a:r>
            <a:endParaRPr lang="es-ES" dirty="0"/>
          </a:p>
        </p:txBody>
      </p:sp>
      <p:pic>
        <p:nvPicPr>
          <p:cNvPr id="50178" name="Picture 2" descr="C:\EDINSON.CUEVA\TESIS\HUMEDALES\FOTOS TESIS\2012-05-30-202.jpg"/>
          <p:cNvPicPr>
            <a:picLocks noChangeAspect="1" noChangeArrowheads="1"/>
          </p:cNvPicPr>
          <p:nvPr/>
        </p:nvPicPr>
        <p:blipFill>
          <a:blip r:embed="rId2" cstate="print"/>
          <a:srcRect/>
          <a:stretch>
            <a:fillRect/>
          </a:stretch>
        </p:blipFill>
        <p:spPr bwMode="auto">
          <a:xfrm>
            <a:off x="4860032" y="1196752"/>
            <a:ext cx="3661476" cy="2057673"/>
          </a:xfrm>
          <a:prstGeom prst="rect">
            <a:avLst/>
          </a:prstGeom>
          <a:noFill/>
        </p:spPr>
      </p:pic>
      <p:pic>
        <p:nvPicPr>
          <p:cNvPr id="50179" name="Picture 3" descr="C:\EDINSON.CUEVA\TESIS\HUMEDALES\FOTOS TESIS\2012-05-30-204.jpg"/>
          <p:cNvPicPr>
            <a:picLocks noChangeAspect="1" noChangeArrowheads="1"/>
          </p:cNvPicPr>
          <p:nvPr/>
        </p:nvPicPr>
        <p:blipFill>
          <a:blip r:embed="rId3" cstate="print"/>
          <a:srcRect/>
          <a:stretch>
            <a:fillRect/>
          </a:stretch>
        </p:blipFill>
        <p:spPr bwMode="auto">
          <a:xfrm>
            <a:off x="4860032" y="3933056"/>
            <a:ext cx="3791744" cy="2130881"/>
          </a:xfrm>
          <a:prstGeom prst="rect">
            <a:avLst/>
          </a:prstGeom>
          <a:noFill/>
        </p:spPr>
      </p:pic>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2 Subtítulo"/>
          <p:cNvSpPr txBox="1">
            <a:spLocks/>
          </p:cNvSpPr>
          <p:nvPr/>
        </p:nvSpPr>
        <p:spPr>
          <a:xfrm>
            <a:off x="4788024" y="3284984"/>
            <a:ext cx="3816424"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Día</a:t>
            </a:r>
            <a:r>
              <a:rPr kumimoji="0" lang="es-ES" sz="2000" b="1" i="0" u="none" strike="noStrike" kern="1200" cap="none" spc="0" normalizeH="0" noProof="0" dirty="0" smtClean="0">
                <a:ln>
                  <a:noFill/>
                </a:ln>
                <a:effectLst/>
                <a:uLnTx/>
                <a:uFillTx/>
                <a:latin typeface="+mn-lt"/>
                <a:ea typeface="+mn-ea"/>
                <a:cs typeface="+mn-cs"/>
              </a:rPr>
              <a:t> de Campo </a:t>
            </a:r>
            <a:r>
              <a:rPr kumimoji="0" lang="es-ES" sz="2000" b="1" i="0" u="none" strike="noStrike" kern="1200" cap="none" spc="0" normalizeH="0" baseline="0" noProof="0" dirty="0" smtClean="0">
                <a:ln>
                  <a:noFill/>
                </a:ln>
                <a:effectLst/>
                <a:uLnTx/>
                <a:uFillTx/>
                <a:latin typeface="+mn-lt"/>
                <a:ea typeface="+mn-ea"/>
                <a:cs typeface="+mn-cs"/>
              </a:rPr>
              <a:t>Humedal Artificial</a:t>
            </a:r>
            <a:r>
              <a:rPr kumimoji="0" lang="es-ES" sz="2000" b="1" i="0" u="none" strike="noStrike" kern="1200" cap="none" spc="0" normalizeH="0" noProof="0" dirty="0" smtClean="0">
                <a:ln>
                  <a:noFill/>
                </a:ln>
                <a:effectLst/>
                <a:uLnTx/>
                <a:uFillTx/>
                <a:latin typeface="+mn-lt"/>
                <a:ea typeface="+mn-ea"/>
                <a:cs typeface="+mn-cs"/>
              </a:rPr>
              <a:t> (Cajetines de distribución)</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Subtítulo"/>
          <p:cNvSpPr txBox="1">
            <a:spLocks/>
          </p:cNvSpPr>
          <p:nvPr/>
        </p:nvSpPr>
        <p:spPr>
          <a:xfrm>
            <a:off x="4788024" y="6165304"/>
            <a:ext cx="3816424"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Día</a:t>
            </a:r>
            <a:r>
              <a:rPr kumimoji="0" lang="es-ES" sz="2000" b="1" i="0" u="none" strike="noStrike" kern="1200" cap="none" spc="0" normalizeH="0" noProof="0" dirty="0" smtClean="0">
                <a:ln>
                  <a:noFill/>
                </a:ln>
                <a:effectLst/>
                <a:uLnTx/>
                <a:uFillTx/>
                <a:latin typeface="+mn-lt"/>
                <a:ea typeface="+mn-ea"/>
                <a:cs typeface="+mn-cs"/>
              </a:rPr>
              <a:t> de Campo </a:t>
            </a:r>
            <a:r>
              <a:rPr kumimoji="0" lang="es-ES" sz="2000" b="1" i="0" u="none" strike="noStrike" kern="1200" cap="none" spc="0" normalizeH="0" baseline="0" noProof="0" dirty="0" smtClean="0">
                <a:ln>
                  <a:noFill/>
                </a:ln>
                <a:effectLst/>
                <a:uLnTx/>
                <a:uFillTx/>
                <a:latin typeface="+mn-lt"/>
                <a:ea typeface="+mn-ea"/>
                <a:cs typeface="+mn-cs"/>
              </a:rPr>
              <a:t>Humedal Artificial</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1 Título"/>
          <p:cNvSpPr txBox="1">
            <a:spLocks/>
          </p:cNvSpPr>
          <p:nvPr/>
        </p:nvSpPr>
        <p:spPr>
          <a:xfrm>
            <a:off x="457200" y="197768"/>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0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6" name="2 Marcador de contenido"/>
          <p:cNvSpPr>
            <a:spLocks noGrp="1"/>
          </p:cNvSpPr>
          <p:nvPr>
            <p:ph idx="1"/>
          </p:nvPr>
        </p:nvSpPr>
        <p:spPr>
          <a:xfrm>
            <a:off x="0" y="1052736"/>
            <a:ext cx="9144000" cy="1080120"/>
          </a:xfrm>
        </p:spPr>
        <p:txBody>
          <a:bodyPr>
            <a:normAutofit/>
          </a:bodyPr>
          <a:lstStyle/>
          <a:p>
            <a:pPr marL="342900" lvl="1" indent="-342900">
              <a:buNone/>
            </a:pPr>
            <a:r>
              <a:rPr lang="es-EC" b="1" dirty="0" smtClean="0"/>
              <a:t>	 SOBRE EL DIAGNÓSTICO  DE LOS NIVELES DE CONTAMINACIÓN DEL AGUA RESIDUAL DE LA HACIENDA ZOILA LUZ</a:t>
            </a:r>
            <a:endParaRPr lang="es-ES" dirty="0" smtClean="0"/>
          </a:p>
          <a:p>
            <a:endParaRPr lang="es-ES" dirty="0"/>
          </a:p>
        </p:txBody>
      </p:sp>
      <p:sp>
        <p:nvSpPr>
          <p:cNvPr id="17" name="2 Marcador de contenido"/>
          <p:cNvSpPr>
            <a:spLocks noGrp="1"/>
          </p:cNvSpPr>
          <p:nvPr>
            <p:ph idx="1"/>
          </p:nvPr>
        </p:nvSpPr>
        <p:spPr>
          <a:xfrm>
            <a:off x="179512" y="1855366"/>
            <a:ext cx="8208912" cy="2293714"/>
          </a:xfrm>
        </p:spPr>
        <p:txBody>
          <a:bodyPr/>
          <a:lstStyle/>
          <a:p>
            <a:r>
              <a:rPr lang="es-ES" b="1" dirty="0" smtClean="0"/>
              <a:t>Determinación de hora pico</a:t>
            </a:r>
          </a:p>
          <a:p>
            <a:pPr lvl="1"/>
            <a:r>
              <a:rPr lang="es-ES" dirty="0" smtClean="0"/>
              <a:t>Se determino  que  la hora de mayor frecuencia de uso de agua es a las 06:00 y  16:00</a:t>
            </a:r>
          </a:p>
          <a:p>
            <a:pPr marL="342900" lvl="2" indent="-342900"/>
            <a:r>
              <a:rPr lang="es-EC" sz="2800" b="1" dirty="0" smtClean="0"/>
              <a:t>Determinación del caudal Q</a:t>
            </a:r>
            <a:endParaRPr lang="es-ES" sz="2800" b="1" dirty="0" smtClean="0"/>
          </a:p>
          <a:p>
            <a:pPr lvl="1"/>
            <a:r>
              <a:rPr lang="es-EC" dirty="0" smtClean="0"/>
              <a:t>Caudal Q = 6,911 m</a:t>
            </a:r>
            <a:r>
              <a:rPr lang="es-EC" baseline="30000" dirty="0" smtClean="0"/>
              <a:t>3</a:t>
            </a:r>
            <a:r>
              <a:rPr lang="es-EC" dirty="0" smtClean="0"/>
              <a:t>/día</a:t>
            </a:r>
            <a:endParaRPr lang="es-ES" dirty="0"/>
          </a:p>
        </p:txBody>
      </p:sp>
      <p:pic>
        <p:nvPicPr>
          <p:cNvPr id="51202" name="Picture 2"/>
          <p:cNvPicPr>
            <a:picLocks noChangeAspect="1" noChangeArrowheads="1"/>
          </p:cNvPicPr>
          <p:nvPr/>
        </p:nvPicPr>
        <p:blipFill>
          <a:blip r:embed="rId2" cstate="print"/>
          <a:srcRect/>
          <a:stretch>
            <a:fillRect/>
          </a:stretch>
        </p:blipFill>
        <p:spPr bwMode="auto">
          <a:xfrm>
            <a:off x="899592" y="4149080"/>
            <a:ext cx="7272808" cy="22206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1 Título"/>
          <p:cNvSpPr txBox="1">
            <a:spLocks/>
          </p:cNvSpPr>
          <p:nvPr/>
        </p:nvSpPr>
        <p:spPr>
          <a:xfrm>
            <a:off x="457200" y="197768"/>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0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6" name="2 Marcador de contenido"/>
          <p:cNvSpPr>
            <a:spLocks noGrp="1"/>
          </p:cNvSpPr>
          <p:nvPr>
            <p:ph idx="1"/>
          </p:nvPr>
        </p:nvSpPr>
        <p:spPr>
          <a:xfrm>
            <a:off x="0" y="1052736"/>
            <a:ext cx="9144000" cy="1080120"/>
          </a:xfrm>
        </p:spPr>
        <p:txBody>
          <a:bodyPr>
            <a:normAutofit/>
          </a:bodyPr>
          <a:lstStyle/>
          <a:p>
            <a:pPr marL="342900" lvl="1" indent="-342900">
              <a:buNone/>
            </a:pPr>
            <a:r>
              <a:rPr lang="es-EC" b="1" dirty="0" smtClean="0"/>
              <a:t>	 SOBRE EL DIAGNÓSTICO  DE LOS NIVELES DE CONTAMINACIÓN DEL AGUA RESIDUAL DE LA HACIENDA ZOILA LUZ</a:t>
            </a:r>
            <a:endParaRPr lang="es-ES" dirty="0" smtClean="0"/>
          </a:p>
          <a:p>
            <a:endParaRPr lang="es-ES" dirty="0"/>
          </a:p>
        </p:txBody>
      </p:sp>
      <p:sp>
        <p:nvSpPr>
          <p:cNvPr id="17" name="2 Marcador de contenido"/>
          <p:cNvSpPr>
            <a:spLocks noGrp="1"/>
          </p:cNvSpPr>
          <p:nvPr>
            <p:ph idx="1"/>
          </p:nvPr>
        </p:nvSpPr>
        <p:spPr>
          <a:xfrm>
            <a:off x="179512" y="1855366"/>
            <a:ext cx="8568952" cy="2293714"/>
          </a:xfrm>
        </p:spPr>
        <p:txBody>
          <a:bodyPr/>
          <a:lstStyle/>
          <a:p>
            <a:r>
              <a:rPr lang="es-EC" b="1" dirty="0" smtClean="0"/>
              <a:t>Análisis de agua a la entrada de los humedales</a:t>
            </a:r>
          </a:p>
          <a:p>
            <a:pPr lvl="1"/>
            <a:r>
              <a:rPr lang="es-EC" dirty="0" smtClean="0"/>
              <a:t>DBO5  del Agua Residual es 182 mg/l </a:t>
            </a:r>
            <a:endParaRPr lang="es-ES" dirty="0"/>
          </a:p>
        </p:txBody>
      </p:sp>
      <p:pic>
        <p:nvPicPr>
          <p:cNvPr id="7" name="5 Marcador de contenido" descr="ENTRADA.jpg"/>
          <p:cNvPicPr>
            <a:picLocks noGrp="1" noChangeAspect="1"/>
          </p:cNvPicPr>
          <p:nvPr>
            <p:ph sz="half" idx="1"/>
          </p:nvPr>
        </p:nvPicPr>
        <p:blipFill>
          <a:blip r:embed="rId2" cstate="print"/>
          <a:srcRect l="16511" t="36114" r="17728" b="51647"/>
          <a:stretch>
            <a:fillRect/>
          </a:stretch>
        </p:blipFill>
        <p:spPr>
          <a:xfrm>
            <a:off x="467544" y="2996952"/>
            <a:ext cx="8352928" cy="306346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a:xfrm>
            <a:off x="4427984" y="980728"/>
            <a:ext cx="4176464" cy="652934"/>
          </a:xfrm>
        </p:spPr>
        <p:txBody>
          <a:bodyPr>
            <a:noAutofit/>
          </a:bodyPr>
          <a:lstStyle/>
          <a:p>
            <a:pPr algn="just"/>
            <a:r>
              <a:rPr lang="es-EC" sz="2800" b="1" dirty="0" smtClean="0"/>
              <a:t>Análisis del agua de Entrada sin Tratamiento</a:t>
            </a:r>
            <a:endParaRPr lang="es-ES" sz="2800" dirty="0" smtClean="0"/>
          </a:p>
        </p:txBody>
      </p:sp>
      <p:pic>
        <p:nvPicPr>
          <p:cNvPr id="6" name="5 Marcador de contenido" descr="ENTRADA.jpg"/>
          <p:cNvPicPr>
            <a:picLocks noGrp="1" noChangeAspect="1"/>
          </p:cNvPicPr>
          <p:nvPr>
            <p:ph sz="half" idx="1"/>
          </p:nvPr>
        </p:nvPicPr>
        <p:blipFill>
          <a:blip r:embed="rId2" cstate="print"/>
          <a:stretch>
            <a:fillRect/>
          </a:stretch>
        </p:blipFill>
        <p:spPr>
          <a:xfrm>
            <a:off x="260426" y="784638"/>
            <a:ext cx="3807518" cy="5341526"/>
          </a:xfrm>
        </p:spPr>
      </p:pic>
      <p:pic>
        <p:nvPicPr>
          <p:cNvPr id="8" name="5 Marcador de contenido" descr="ENTRADA.jpg"/>
          <p:cNvPicPr>
            <a:picLocks noGrp="1" noChangeAspect="1"/>
          </p:cNvPicPr>
          <p:nvPr>
            <p:ph sz="half" idx="1"/>
          </p:nvPr>
        </p:nvPicPr>
        <p:blipFill>
          <a:blip r:embed="rId2" cstate="print"/>
          <a:srcRect l="16511" t="36114" r="17728" b="51647"/>
          <a:stretch>
            <a:fillRect/>
          </a:stretch>
        </p:blipFill>
        <p:spPr>
          <a:xfrm>
            <a:off x="4104456" y="2638297"/>
            <a:ext cx="4932040" cy="1942831"/>
          </a:xfrm>
        </p:spPr>
      </p:pic>
      <p:sp>
        <p:nvSpPr>
          <p:cNvPr id="7" name="6 Flecha circular"/>
          <p:cNvSpPr/>
          <p:nvPr/>
        </p:nvSpPr>
        <p:spPr>
          <a:xfrm>
            <a:off x="2195736" y="1268760"/>
            <a:ext cx="4320480" cy="3168352"/>
          </a:xfrm>
          <a:prstGeom prst="circularArrow">
            <a:avLst>
              <a:gd name="adj1" fmla="val 6351"/>
              <a:gd name="adj2" fmla="val 573377"/>
              <a:gd name="adj3" fmla="val 20457689"/>
              <a:gd name="adj4" fmla="val 10800000"/>
              <a:gd name="adj5" fmla="val 19663"/>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1 Título"/>
          <p:cNvSpPr txBox="1">
            <a:spLocks/>
          </p:cNvSpPr>
          <p:nvPr/>
        </p:nvSpPr>
        <p:spPr>
          <a:xfrm>
            <a:off x="457200" y="-99392"/>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0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1 Título"/>
          <p:cNvSpPr txBox="1">
            <a:spLocks/>
          </p:cNvSpPr>
          <p:nvPr/>
        </p:nvSpPr>
        <p:spPr>
          <a:xfrm>
            <a:off x="457200" y="-1714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1" name="1 Título"/>
          <p:cNvSpPr txBox="1">
            <a:spLocks/>
          </p:cNvSpPr>
          <p:nvPr/>
        </p:nvSpPr>
        <p:spPr>
          <a:xfrm>
            <a:off x="395536" y="548680"/>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graphicFrame>
        <p:nvGraphicFramePr>
          <p:cNvPr id="17" name="16 Tabla"/>
          <p:cNvGraphicFramePr>
            <a:graphicFrameLocks noGrp="1"/>
          </p:cNvGraphicFramePr>
          <p:nvPr/>
        </p:nvGraphicFramePr>
        <p:xfrm>
          <a:off x="611560" y="1700808"/>
          <a:ext cx="8064896" cy="3847968"/>
        </p:xfrm>
        <a:graphic>
          <a:graphicData uri="http://schemas.openxmlformats.org/drawingml/2006/table">
            <a:tbl>
              <a:tblPr firstRow="1" bandRow="1">
                <a:tableStyleId>{5C22544A-7EE6-4342-B048-85BDC9FD1C3A}</a:tableStyleId>
              </a:tblPr>
              <a:tblGrid>
                <a:gridCol w="2016224"/>
                <a:gridCol w="2016224"/>
                <a:gridCol w="2016224"/>
                <a:gridCol w="2016224"/>
              </a:tblGrid>
              <a:tr h="649260">
                <a:tc>
                  <a:txBody>
                    <a:bodyPr/>
                    <a:lstStyle/>
                    <a:p>
                      <a:pPr algn="ctr"/>
                      <a:r>
                        <a:rPr lang="es-ES" dirty="0" smtClean="0"/>
                        <a:t>PARAMETRO</a:t>
                      </a:r>
                      <a:endParaRPr lang="es-ES" dirty="0"/>
                    </a:p>
                  </a:txBody>
                  <a:tcPr/>
                </a:tc>
                <a:tc>
                  <a:txBody>
                    <a:bodyPr/>
                    <a:lstStyle/>
                    <a:p>
                      <a:pPr algn="ctr"/>
                      <a:r>
                        <a:rPr lang="es-ES" dirty="0" smtClean="0"/>
                        <a:t>AGUA</a:t>
                      </a:r>
                      <a:r>
                        <a:rPr lang="es-ES" baseline="0" dirty="0" smtClean="0"/>
                        <a:t> SIN TRATAR</a:t>
                      </a:r>
                      <a:endParaRPr lang="es-ES" dirty="0"/>
                    </a:p>
                  </a:txBody>
                  <a:tcPr/>
                </a:tc>
                <a:tc>
                  <a:txBody>
                    <a:bodyPr/>
                    <a:lstStyle/>
                    <a:p>
                      <a:pPr algn="ctr"/>
                      <a:r>
                        <a:rPr lang="es-ES" dirty="0" smtClean="0"/>
                        <a:t>AGUA TRATADA</a:t>
                      </a:r>
                      <a:endParaRPr lang="es-ES" dirty="0"/>
                    </a:p>
                  </a:txBody>
                  <a:tcPr/>
                </a:tc>
                <a:tc>
                  <a:txBody>
                    <a:bodyPr/>
                    <a:lstStyle/>
                    <a:p>
                      <a:pPr algn="ctr"/>
                      <a:r>
                        <a:rPr lang="es-ES" dirty="0" smtClean="0"/>
                        <a:t>NIVELES PERMISIBLES*</a:t>
                      </a:r>
                      <a:endParaRPr lang="es-ES" dirty="0"/>
                    </a:p>
                  </a:txBody>
                  <a:tcPr/>
                </a:tc>
              </a:tr>
              <a:tr h="259704">
                <a:tc>
                  <a:txBody>
                    <a:bodyPr/>
                    <a:lstStyle/>
                    <a:p>
                      <a:r>
                        <a:rPr lang="es-ES" dirty="0" smtClean="0"/>
                        <a:t>DBO5</a:t>
                      </a:r>
                      <a:endParaRPr lang="es-ES" dirty="0"/>
                    </a:p>
                  </a:txBody>
                  <a:tcPr/>
                </a:tc>
                <a:tc>
                  <a:txBody>
                    <a:bodyPr/>
                    <a:lstStyle/>
                    <a:p>
                      <a:r>
                        <a:rPr lang="es-EC" dirty="0" smtClean="0"/>
                        <a:t>182 mg/l</a:t>
                      </a:r>
                      <a:endParaRPr lang="es-ES" dirty="0"/>
                    </a:p>
                  </a:txBody>
                  <a:tcPr/>
                </a:tc>
                <a:tc>
                  <a:txBody>
                    <a:bodyPr/>
                    <a:lstStyle/>
                    <a:p>
                      <a:r>
                        <a:rPr lang="es-EC" dirty="0" smtClean="0"/>
                        <a:t>37 mg/l</a:t>
                      </a:r>
                      <a:endParaRPr lang="es-ES" dirty="0"/>
                    </a:p>
                  </a:txBody>
                  <a:tcPr/>
                </a:tc>
                <a:tc>
                  <a:txBody>
                    <a:bodyPr/>
                    <a:lstStyle/>
                    <a:p>
                      <a:r>
                        <a:rPr lang="es-EC" dirty="0" smtClean="0"/>
                        <a:t>50 mg/l</a:t>
                      </a:r>
                      <a:endParaRPr lang="es-ES" dirty="0"/>
                    </a:p>
                  </a:txBody>
                  <a:tcPr/>
                </a:tc>
              </a:tr>
              <a:tr h="259704">
                <a:tc>
                  <a:txBody>
                    <a:bodyPr/>
                    <a:lstStyle/>
                    <a:p>
                      <a:r>
                        <a:rPr lang="es-ES" dirty="0" smtClean="0"/>
                        <a:t>DQO</a:t>
                      </a:r>
                      <a:endParaRPr lang="es-ES" dirty="0"/>
                    </a:p>
                  </a:txBody>
                  <a:tcPr/>
                </a:tc>
                <a:tc>
                  <a:txBody>
                    <a:bodyPr/>
                    <a:lstStyle/>
                    <a:p>
                      <a:r>
                        <a:rPr lang="es-EC" dirty="0" smtClean="0"/>
                        <a:t>608 mg/l</a:t>
                      </a:r>
                      <a:endParaRPr lang="es-ES" dirty="0"/>
                    </a:p>
                  </a:txBody>
                  <a:tcPr/>
                </a:tc>
                <a:tc>
                  <a:txBody>
                    <a:bodyPr/>
                    <a:lstStyle/>
                    <a:p>
                      <a:r>
                        <a:rPr lang="es-EC" dirty="0" smtClean="0"/>
                        <a:t>107 mg/l</a:t>
                      </a:r>
                      <a:endParaRPr lang="es-ES" dirty="0"/>
                    </a:p>
                  </a:txBody>
                  <a:tcPr/>
                </a:tc>
                <a:tc>
                  <a:txBody>
                    <a:bodyPr/>
                    <a:lstStyle/>
                    <a:p>
                      <a:r>
                        <a:rPr lang="es-EC" dirty="0" smtClean="0"/>
                        <a:t>250 mg/l</a:t>
                      </a:r>
                      <a:endParaRPr lang="es-ES" dirty="0"/>
                    </a:p>
                  </a:txBody>
                  <a:tcPr/>
                </a:tc>
              </a:tr>
              <a:tr h="454482">
                <a:tc>
                  <a:txBody>
                    <a:bodyPr/>
                    <a:lstStyle/>
                    <a:p>
                      <a:r>
                        <a:rPr lang="es-ES" dirty="0" smtClean="0"/>
                        <a:t>ALUMINIO</a:t>
                      </a:r>
                      <a:endParaRPr lang="es-ES" dirty="0"/>
                    </a:p>
                  </a:txBody>
                  <a:tcPr/>
                </a:tc>
                <a:tc>
                  <a:txBody>
                    <a:bodyPr/>
                    <a:lstStyle/>
                    <a:p>
                      <a:r>
                        <a:rPr lang="es-EC" dirty="0" smtClean="0"/>
                        <a:t>0,378 mg/l</a:t>
                      </a:r>
                      <a:endParaRPr lang="es-ES" dirty="0"/>
                    </a:p>
                  </a:txBody>
                  <a:tcPr/>
                </a:tc>
                <a:tc>
                  <a:txBody>
                    <a:bodyPr/>
                    <a:lstStyle/>
                    <a:p>
                      <a:r>
                        <a:rPr lang="es-EC" dirty="0" smtClean="0"/>
                        <a:t>1,037 mg/l</a:t>
                      </a:r>
                      <a:endParaRPr lang="es-ES" dirty="0"/>
                    </a:p>
                  </a:txBody>
                  <a:tcPr/>
                </a:tc>
                <a:tc>
                  <a:txBody>
                    <a:bodyPr/>
                    <a:lstStyle/>
                    <a:p>
                      <a:r>
                        <a:rPr lang="es-EC" dirty="0" smtClean="0"/>
                        <a:t>5 mg/l</a:t>
                      </a:r>
                      <a:endParaRPr lang="es-ES" dirty="0"/>
                    </a:p>
                  </a:txBody>
                  <a:tcPr/>
                </a:tc>
              </a:tr>
              <a:tr h="454482">
                <a:tc>
                  <a:txBody>
                    <a:bodyPr/>
                    <a:lstStyle/>
                    <a:p>
                      <a:r>
                        <a:rPr lang="es-ES" dirty="0" smtClean="0"/>
                        <a:t>NITRÓGENO TOTAL </a:t>
                      </a:r>
                      <a:endParaRPr lang="es-ES" dirty="0"/>
                    </a:p>
                  </a:txBody>
                  <a:tcPr/>
                </a:tc>
                <a:tc>
                  <a:txBody>
                    <a:bodyPr/>
                    <a:lstStyle/>
                    <a:p>
                      <a:r>
                        <a:rPr lang="es-EC" dirty="0" smtClean="0"/>
                        <a:t>6,47 mg/l</a:t>
                      </a:r>
                      <a:endParaRPr lang="es-ES" dirty="0"/>
                    </a:p>
                  </a:txBody>
                  <a:tcPr/>
                </a:tc>
                <a:tc>
                  <a:txBody>
                    <a:bodyPr/>
                    <a:lstStyle/>
                    <a:p>
                      <a:r>
                        <a:rPr lang="es-EC" dirty="0" smtClean="0"/>
                        <a:t>9,872 mg/l</a:t>
                      </a:r>
                      <a:endParaRPr lang="es-ES" dirty="0"/>
                    </a:p>
                  </a:txBody>
                  <a:tcPr/>
                </a:tc>
                <a:tc>
                  <a:txBody>
                    <a:bodyPr/>
                    <a:lstStyle/>
                    <a:p>
                      <a:r>
                        <a:rPr lang="es-EC" dirty="0" smtClean="0"/>
                        <a:t>15 mg/l</a:t>
                      </a:r>
                      <a:endParaRPr lang="es-ES" dirty="0"/>
                    </a:p>
                  </a:txBody>
                  <a:tcPr/>
                </a:tc>
              </a:tr>
              <a:tr h="649260">
                <a:tc>
                  <a:txBody>
                    <a:bodyPr/>
                    <a:lstStyle/>
                    <a:p>
                      <a:r>
                        <a:rPr lang="es-ES" dirty="0" smtClean="0"/>
                        <a:t>COLIFORMES TOTALES</a:t>
                      </a:r>
                      <a:endParaRPr lang="es-ES" dirty="0"/>
                    </a:p>
                  </a:txBody>
                  <a:tcPr/>
                </a:tc>
                <a:tc>
                  <a:txBody>
                    <a:bodyPr/>
                    <a:lstStyle/>
                    <a:p>
                      <a:r>
                        <a:rPr lang="es-EC" dirty="0" smtClean="0"/>
                        <a:t>540000 NMP/100ml</a:t>
                      </a:r>
                      <a:endParaRPr lang="es-ES" dirty="0"/>
                    </a:p>
                  </a:txBody>
                  <a:tcPr/>
                </a:tc>
                <a:tc>
                  <a:txBody>
                    <a:bodyPr/>
                    <a:lstStyle/>
                    <a:p>
                      <a:r>
                        <a:rPr lang="es-EC" dirty="0" smtClean="0"/>
                        <a:t>180 millones NMP/100ml</a:t>
                      </a:r>
                      <a:endParaRPr lang="es-ES" dirty="0"/>
                    </a:p>
                  </a:txBody>
                  <a:tcPr/>
                </a:tc>
                <a:tc>
                  <a:txBody>
                    <a:bodyPr/>
                    <a:lstStyle/>
                    <a:p>
                      <a:r>
                        <a:rPr lang="es-EC" dirty="0" smtClean="0"/>
                        <a:t>1000 NMP/100ml</a:t>
                      </a:r>
                      <a:endParaRPr lang="es-ES" dirty="0"/>
                    </a:p>
                  </a:txBody>
                  <a:tcPr/>
                </a:tc>
              </a:tr>
              <a:tr h="454482">
                <a:tc>
                  <a:txBody>
                    <a:bodyPr/>
                    <a:lstStyle/>
                    <a:p>
                      <a:r>
                        <a:rPr lang="es-ES" dirty="0" smtClean="0"/>
                        <a:t>FÓSFORO TOTAL</a:t>
                      </a:r>
                      <a:endParaRPr lang="es-ES" dirty="0"/>
                    </a:p>
                  </a:txBody>
                  <a:tcPr/>
                </a:tc>
                <a:tc>
                  <a:txBody>
                    <a:bodyPr/>
                    <a:lstStyle/>
                    <a:p>
                      <a:r>
                        <a:rPr lang="es-EC" dirty="0" smtClean="0"/>
                        <a:t>5,07 mg/l</a:t>
                      </a:r>
                      <a:endParaRPr lang="es-ES" dirty="0"/>
                    </a:p>
                  </a:txBody>
                  <a:tcPr/>
                </a:tc>
                <a:tc>
                  <a:txBody>
                    <a:bodyPr/>
                    <a:lstStyle/>
                    <a:p>
                      <a:r>
                        <a:rPr lang="es-EC" dirty="0" smtClean="0"/>
                        <a:t>2,38 mg/l</a:t>
                      </a:r>
                      <a:endParaRPr lang="es-ES" dirty="0"/>
                    </a:p>
                  </a:txBody>
                  <a:tcPr/>
                </a:tc>
                <a:tc>
                  <a:txBody>
                    <a:bodyPr/>
                    <a:lstStyle/>
                    <a:p>
                      <a:r>
                        <a:rPr lang="es-EC" dirty="0" smtClean="0"/>
                        <a:t>15 mg/l</a:t>
                      </a:r>
                      <a:endParaRPr lang="es-ES" dirty="0"/>
                    </a:p>
                  </a:txBody>
                  <a:tcPr/>
                </a:tc>
              </a:tr>
              <a:tr h="454482">
                <a:tc>
                  <a:txBody>
                    <a:bodyPr/>
                    <a:lstStyle/>
                    <a:p>
                      <a:r>
                        <a:rPr lang="es-ES" dirty="0" smtClean="0"/>
                        <a:t>SÓLIDO TOTALES</a:t>
                      </a:r>
                      <a:endParaRPr lang="es-ES" dirty="0"/>
                    </a:p>
                  </a:txBody>
                  <a:tcPr/>
                </a:tc>
                <a:tc>
                  <a:txBody>
                    <a:bodyPr/>
                    <a:lstStyle/>
                    <a:p>
                      <a:r>
                        <a:rPr lang="es-EC" dirty="0" smtClean="0"/>
                        <a:t>638 mg/l</a:t>
                      </a:r>
                      <a:endParaRPr lang="es-ES" dirty="0"/>
                    </a:p>
                  </a:txBody>
                  <a:tcPr/>
                </a:tc>
                <a:tc>
                  <a:txBody>
                    <a:bodyPr/>
                    <a:lstStyle/>
                    <a:p>
                      <a:r>
                        <a:rPr lang="es-EC" dirty="0" smtClean="0"/>
                        <a:t>321 mg/l</a:t>
                      </a:r>
                      <a:endParaRPr lang="es-ES" dirty="0"/>
                    </a:p>
                  </a:txBody>
                  <a:tcPr/>
                </a:tc>
                <a:tc>
                  <a:txBody>
                    <a:bodyPr/>
                    <a:lstStyle/>
                    <a:p>
                      <a:r>
                        <a:rPr lang="es-EC" dirty="0" smtClean="0"/>
                        <a:t>1600 mg/l.</a:t>
                      </a:r>
                      <a:endParaRPr lang="es-ES" dirty="0"/>
                    </a:p>
                  </a:txBody>
                  <a:tcPr/>
                </a:tc>
              </a:tr>
            </a:tbl>
          </a:graphicData>
        </a:graphic>
      </p:graphicFrame>
      <p:sp>
        <p:nvSpPr>
          <p:cNvPr id="18" name="1 Título"/>
          <p:cNvSpPr txBox="1">
            <a:spLocks/>
          </p:cNvSpPr>
          <p:nvPr/>
        </p:nvSpPr>
        <p:spPr>
          <a:xfrm>
            <a:off x="35496" y="5517232"/>
            <a:ext cx="8712968" cy="792088"/>
          </a:xfrm>
          <a:prstGeom prst="rect">
            <a:avLst/>
          </a:prstGeom>
        </p:spPr>
        <p:txBody>
          <a:bodyPr vert="horz" lIns="91440" tIns="45720" rIns="91440" bIns="45720" rtlCol="0" anchor="ctr">
            <a:noAutofit/>
          </a:bodyPr>
          <a:lstStyle/>
          <a:p>
            <a:pPr lvl="1" algn="just"/>
            <a:r>
              <a:rPr lang="es-EC" sz="2000" b="1" dirty="0" smtClean="0"/>
              <a:t>* </a:t>
            </a:r>
            <a:r>
              <a:rPr lang="es-EC" sz="2000" dirty="0" smtClean="0"/>
              <a:t>Ministerio de Ambiente (2009)</a:t>
            </a:r>
            <a:r>
              <a:rPr lang="es-EC" sz="2000" b="1" dirty="0" smtClean="0"/>
              <a:t>, </a:t>
            </a:r>
            <a:r>
              <a:rPr lang="es-EC" sz="2000" dirty="0" smtClean="0"/>
              <a:t>límite permitido para descargas a un cuerpo de agua dulce</a:t>
            </a:r>
            <a:endParaRPr lang="es-E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9CB86E"/>
            </a:gs>
            <a:gs pos="100000">
              <a:srgbClr val="156B13"/>
            </a:gs>
          </a:gsLst>
          <a:lin ang="5400000" scaled="1"/>
          <a:tileRect/>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800" b="1" dirty="0" smtClean="0"/>
              <a:t>INTRODUCCIÓN</a:t>
            </a:r>
            <a:br>
              <a:rPr lang="es-EC" sz="2800" b="1" dirty="0" smtClean="0"/>
            </a:br>
            <a:r>
              <a:rPr lang="es-EC" sz="2800" b="1" dirty="0" smtClean="0"/>
              <a:t>TRATAMIENTO DE AGUAS RESIDUALES DOMÉSTICAS</a:t>
            </a:r>
            <a:endParaRPr lang="es-ES" sz="2800" b="1" dirty="0" smtClean="0"/>
          </a:p>
        </p:txBody>
      </p:sp>
      <p:sp>
        <p:nvSpPr>
          <p:cNvPr id="4" name="3 Marcador de contenido"/>
          <p:cNvSpPr>
            <a:spLocks noGrp="1"/>
          </p:cNvSpPr>
          <p:nvPr>
            <p:ph idx="1"/>
          </p:nvPr>
        </p:nvSpPr>
        <p:spPr>
          <a:xfrm>
            <a:off x="5076056" y="1495325"/>
            <a:ext cx="3610744" cy="4741987"/>
          </a:xfrm>
        </p:spPr>
        <p:txBody>
          <a:bodyPr>
            <a:normAutofit fontScale="47500" lnSpcReduction="20000"/>
          </a:bodyPr>
          <a:lstStyle/>
          <a:p>
            <a:pPr algn="just"/>
            <a:r>
              <a:rPr lang="es-EC" dirty="0" smtClean="0"/>
              <a:t>Población de Ecuador 14 millones, tasa de crecimiento 1,6%, consumo de agua 1 800 m3/año, (INEC 2004)</a:t>
            </a:r>
            <a:endParaRPr lang="es-ES" dirty="0" smtClean="0"/>
          </a:p>
          <a:p>
            <a:pPr algn="just"/>
            <a:r>
              <a:rPr lang="es-EC" dirty="0" smtClean="0"/>
              <a:t>En el capítulo VI de la Ley de Aguas; De la Prevención y Control de la Contaminación de las Aguas</a:t>
            </a:r>
          </a:p>
          <a:p>
            <a:pPr lvl="1" algn="just"/>
            <a:r>
              <a:rPr lang="es-EC" dirty="0" smtClean="0"/>
              <a:t>Art 16. Queda prohibido descargar, sin sujetarse a las correspondientes normas técnicas y regulaciones, a las redes de alcantarillado, o en las quebradas, acequias, ríos, lagos naturales o artificiales, o en las aguas marítimas, así como infiltrar en terrenos, las aguas residuales que contengan contaminantes que sean nocivos a la salud humana, a la fauna, a la flora y a las propiedades.</a:t>
            </a:r>
            <a:endParaRPr lang="es-ES" dirty="0" smtClean="0"/>
          </a:p>
          <a:p>
            <a:pPr algn="just"/>
            <a:r>
              <a:rPr lang="es-EC" dirty="0" smtClean="0"/>
              <a:t>Santo Domingo tiene 76 889 viviendas el 48,1%  de estas son atendidas por un sistema de alcantarillado público, el 13,6% tiene pozos ciegos, el 24% utiliza pozos sépticos y el 14,3% elimina las AR de otras formas (INEC 2004), sin cumplir las normativas de descarga.</a:t>
            </a:r>
            <a:endParaRPr lang="es-ES" dirty="0" smtClean="0"/>
          </a:p>
        </p:txBody>
      </p:sp>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pic>
        <p:nvPicPr>
          <p:cNvPr id="1026" name="Picture 2" descr="C:\EDINSON.CUEVA\TESIS\HUMEDALES\FOTOS TESIS\13112011274 (2).jpg"/>
          <p:cNvPicPr>
            <a:picLocks noChangeAspect="1" noChangeArrowheads="1"/>
          </p:cNvPicPr>
          <p:nvPr/>
        </p:nvPicPr>
        <p:blipFill>
          <a:blip r:embed="rId2" cstate="print"/>
          <a:srcRect/>
          <a:stretch>
            <a:fillRect/>
          </a:stretch>
        </p:blipFill>
        <p:spPr bwMode="auto">
          <a:xfrm>
            <a:off x="251520" y="2132856"/>
            <a:ext cx="4814670" cy="2705744"/>
          </a:xfrm>
          <a:prstGeom prst="rect">
            <a:avLst/>
          </a:prstGeom>
          <a:noFill/>
        </p:spPr>
      </p:pic>
      <p:sp>
        <p:nvSpPr>
          <p:cNvPr id="6" name="2 Subtítulo"/>
          <p:cNvSpPr txBox="1">
            <a:spLocks/>
          </p:cNvSpPr>
          <p:nvPr/>
        </p:nvSpPr>
        <p:spPr>
          <a:xfrm>
            <a:off x="331912" y="4941168"/>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Humedal</a:t>
            </a:r>
            <a:r>
              <a:rPr kumimoji="0" lang="es-ES" sz="2000" b="1" i="0" u="none" strike="noStrike" kern="1200" cap="none" spc="0" normalizeH="0" noProof="0" dirty="0" smtClean="0">
                <a:ln>
                  <a:noFill/>
                </a:ln>
                <a:effectLst/>
                <a:uLnTx/>
                <a:uFillTx/>
                <a:latin typeface="+mn-lt"/>
                <a:ea typeface="+mn-ea"/>
                <a:cs typeface="+mn-cs"/>
              </a:rPr>
              <a:t> artificial de la </a:t>
            </a:r>
            <a:r>
              <a:rPr kumimoji="0" lang="es-ES" sz="2000" b="1" i="0" u="none" strike="noStrike" kern="1200" cap="none" spc="0" normalizeH="0" noProof="0" dirty="0" err="1" smtClean="0">
                <a:ln>
                  <a:noFill/>
                </a:ln>
                <a:effectLst/>
                <a:uLnTx/>
                <a:uFillTx/>
                <a:latin typeface="+mn-lt"/>
                <a:ea typeface="+mn-ea"/>
                <a:cs typeface="+mn-cs"/>
              </a:rPr>
              <a:t>Had</a:t>
            </a:r>
            <a:r>
              <a:rPr kumimoji="0" lang="es-ES" sz="2000" b="1" i="0" u="none" strike="noStrike" kern="1200" cap="none" spc="0" normalizeH="0" noProof="0" dirty="0" smtClean="0">
                <a:ln>
                  <a:noFill/>
                </a:ln>
                <a:effectLst/>
                <a:uLnTx/>
                <a:uFillTx/>
                <a:latin typeface="+mn-lt"/>
                <a:ea typeface="+mn-ea"/>
                <a:cs typeface="+mn-cs"/>
              </a:rPr>
              <a:t> Zoila Luz</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a:xfrm>
            <a:off x="457200" y="44624"/>
            <a:ext cx="8229600" cy="1143000"/>
          </a:xfrm>
        </p:spPr>
        <p:txBody>
          <a:bodyPr>
            <a:noAutofit/>
          </a:bodyPr>
          <a:lstStyle/>
          <a:p>
            <a:r>
              <a:rPr lang="es-EC" sz="4000" b="1" dirty="0" smtClean="0"/>
              <a:t>RESULTADOS Y DISCUSIÓN</a:t>
            </a:r>
            <a:endParaRPr lang="es-ES" sz="4000" dirty="0"/>
          </a:p>
        </p:txBody>
      </p:sp>
      <p:sp>
        <p:nvSpPr>
          <p:cNvPr id="6" name="5 Marcador de contenido"/>
          <p:cNvSpPr>
            <a:spLocks noGrp="1"/>
          </p:cNvSpPr>
          <p:nvPr>
            <p:ph idx="1"/>
          </p:nvPr>
        </p:nvSpPr>
        <p:spPr>
          <a:xfrm>
            <a:off x="3851920" y="1268760"/>
            <a:ext cx="5050904" cy="4525963"/>
          </a:xfrm>
        </p:spPr>
        <p:txBody>
          <a:bodyPr>
            <a:noAutofit/>
          </a:bodyPr>
          <a:lstStyle/>
          <a:p>
            <a:pPr algn="just"/>
            <a:r>
              <a:rPr lang="es-EC" sz="3600" dirty="0" smtClean="0"/>
              <a:t>Los niveles de los contaminantes se redujeron</a:t>
            </a:r>
          </a:p>
          <a:p>
            <a:pPr lvl="1" algn="just"/>
            <a:r>
              <a:rPr lang="es-EC" dirty="0" smtClean="0"/>
              <a:t>DBO</a:t>
            </a:r>
            <a:r>
              <a:rPr lang="es-EC" baseline="-25000" dirty="0" smtClean="0"/>
              <a:t>5</a:t>
            </a:r>
            <a:r>
              <a:rPr lang="es-EC" dirty="0" smtClean="0"/>
              <a:t> 78%, DQO 82%, Aluminio 65%, Nitrógeno Total 34%, Fosforo Total 54%, Sólidos Totales 49%, Índice de </a:t>
            </a:r>
            <a:r>
              <a:rPr lang="es-EC" dirty="0" err="1" smtClean="0"/>
              <a:t>Colifirmes</a:t>
            </a:r>
            <a:r>
              <a:rPr lang="es-EC" dirty="0" smtClean="0"/>
              <a:t>  no hubo efecto de las especies</a:t>
            </a:r>
          </a:p>
        </p:txBody>
      </p:sp>
      <p:pic>
        <p:nvPicPr>
          <p:cNvPr id="7" name="6 Imagen" descr="C:\EDINSON.CUEVA\TESIS\HUMEDALES\humedal\INFORME TECNICO 4\fotos contaminacion\2012-06-11-251.jpg"/>
          <p:cNvPicPr/>
          <p:nvPr/>
        </p:nvPicPr>
        <p:blipFill>
          <a:blip r:embed="rId2" cstate="print"/>
          <a:srcRect/>
          <a:stretch>
            <a:fillRect/>
          </a:stretch>
        </p:blipFill>
        <p:spPr bwMode="auto">
          <a:xfrm>
            <a:off x="395536" y="1412776"/>
            <a:ext cx="3456384" cy="4248472"/>
          </a:xfrm>
          <a:prstGeom prst="rect">
            <a:avLst/>
          </a:prstGeom>
          <a:noFill/>
          <a:ln w="9525">
            <a:noFill/>
            <a:miter lim="800000"/>
            <a:headEnd/>
            <a:tailEnd/>
          </a:ln>
        </p:spPr>
      </p:pic>
      <p:sp>
        <p:nvSpPr>
          <p:cNvPr id="8" name="1 Título"/>
          <p:cNvSpPr txBox="1">
            <a:spLocks/>
          </p:cNvSpPr>
          <p:nvPr/>
        </p:nvSpPr>
        <p:spPr>
          <a:xfrm>
            <a:off x="-36512" y="5517232"/>
            <a:ext cx="3528392" cy="792088"/>
          </a:xfrm>
          <a:prstGeom prst="rect">
            <a:avLst/>
          </a:prstGeom>
        </p:spPr>
        <p:txBody>
          <a:bodyPr vert="horz" lIns="91440" tIns="45720" rIns="91440" bIns="45720" rtlCol="0" anchor="ctr">
            <a:noAutofit/>
          </a:bodyPr>
          <a:lstStyle/>
          <a:p>
            <a:pPr lvl="1" algn="just"/>
            <a:r>
              <a:rPr lang="es-EC" sz="2000" b="1" dirty="0" smtClean="0"/>
              <a:t>Agua sin tratamiento</a:t>
            </a:r>
            <a:endParaRPr lang="es-E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a:xfrm>
            <a:off x="457200" y="2213992"/>
            <a:ext cx="8229600" cy="1143000"/>
          </a:xfrm>
        </p:spPr>
        <p:txBody>
          <a:bodyPr>
            <a:noAutofit/>
          </a:bodyPr>
          <a:lstStyle/>
          <a:p>
            <a:pPr algn="just"/>
            <a:r>
              <a:rPr lang="es-EC" sz="2400" b="1" dirty="0" smtClean="0"/>
              <a:t>Resumen del Análisis de Varianza de las variables de la Investigación</a:t>
            </a:r>
            <a:endParaRPr lang="es-ES" sz="24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23528" y="3284984"/>
            <a:ext cx="8492876" cy="2448272"/>
          </a:xfrm>
          <a:prstGeom prst="rect">
            <a:avLst/>
          </a:prstGeom>
          <a:noFill/>
          <a:ln w="9525">
            <a:noFill/>
            <a:miter lim="800000"/>
            <a:headEnd/>
            <a:tailEnd/>
          </a:ln>
        </p:spPr>
      </p:pic>
      <p:sp>
        <p:nvSpPr>
          <p:cNvPr id="6"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1"/>
            <a:ext cx="5122912" cy="1080120"/>
          </a:xfrm>
        </p:spPr>
        <p:txBody>
          <a:bodyPr/>
          <a:lstStyle/>
          <a:p>
            <a:r>
              <a:rPr lang="es-ES" b="1" dirty="0" smtClean="0"/>
              <a:t>Niveles de Contaminación en DBO5</a:t>
            </a:r>
            <a:endParaRPr lang="es-ES" b="1" dirty="0"/>
          </a:p>
        </p:txBody>
      </p:sp>
      <p:sp>
        <p:nvSpPr>
          <p:cNvPr id="4"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pic>
        <p:nvPicPr>
          <p:cNvPr id="7" name="2 Imagen"/>
          <p:cNvPicPr>
            <a:picLocks noChangeAspect="1" noChangeArrowheads="1"/>
          </p:cNvPicPr>
          <p:nvPr/>
        </p:nvPicPr>
        <p:blipFill>
          <a:blip r:embed="rId3" cstate="print">
            <a:extLst>
              <a:ext uri="{28A0092B-C50C-407E-A947-70E740481C1C}">
                <a14:useLocalDpi xmlns:lc="http://schemas.openxmlformats.org/drawingml/2006/lockedCanvas" xmlns:a14="http://schemas.microsoft.com/office/drawing/2010/main" xmlns:xdr="http://schemas.openxmlformats.org/drawingml/2006/spreadsheetDrawing" xmlns="" val="0"/>
              </a:ext>
            </a:extLst>
          </a:blip>
          <a:srcRect/>
          <a:stretch>
            <a:fillRect/>
          </a:stretch>
        </p:blipFill>
        <p:spPr bwMode="auto">
          <a:xfrm>
            <a:off x="5701605" y="2684115"/>
            <a:ext cx="3190875" cy="2905125"/>
          </a:xfrm>
          <a:prstGeom prst="rect">
            <a:avLst/>
          </a:prstGeom>
          <a:noFill/>
          <a:extLst>
            <a:ext uri="{909E8E84-426E-40DD-AFC4-6F175D3DCCD1}">
              <a14:hiddenFill xmlns:lc="http://schemas.openxmlformats.org/drawingml/2006/lockedCanvas" xmlns:a14="http://schemas.microsoft.com/office/drawing/2010/main" xmlns:xdr="http://schemas.openxmlformats.org/drawingml/2006/spreadsheetDrawing" xmlns="">
                <a:solidFill>
                  <a:srgbClr val="FFFFFF"/>
                </a:solidFill>
              </a14:hiddenFill>
            </a:ext>
          </a:extLst>
        </p:spPr>
      </p:pic>
      <p:sp>
        <p:nvSpPr>
          <p:cNvPr id="8" name="2 Marcador de contenido"/>
          <p:cNvSpPr txBox="1">
            <a:spLocks/>
          </p:cNvSpPr>
          <p:nvPr/>
        </p:nvSpPr>
        <p:spPr>
          <a:xfrm>
            <a:off x="5220072" y="5661248"/>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t>
            </a:r>
            <a:r>
              <a:rPr kumimoji="0" lang="es-ES" sz="2000" b="1" i="0" u="none" strike="noStrike" kern="1200" cap="none" spc="0" normalizeH="0" baseline="0" noProof="0" dirty="0" err="1" smtClean="0">
                <a:ln>
                  <a:noFill/>
                </a:ln>
                <a:solidFill>
                  <a:schemeClr val="tx1"/>
                </a:solidFill>
                <a:effectLst/>
                <a:uLnTx/>
                <a:uFillTx/>
                <a:latin typeface="+mn-lt"/>
                <a:ea typeface="+mn-ea"/>
                <a:cs typeface="+mn-cs"/>
              </a:rPr>
              <a:t>omparación</a:t>
            </a:r>
            <a:r>
              <a:rPr kumimoji="0" lang="es-ES" sz="2000" b="1" i="0" u="none" strike="noStrike" kern="1200" cap="none" spc="0" normalizeH="0" baseline="0" noProof="0" dirty="0" smtClean="0">
                <a:ln>
                  <a:noFill/>
                </a:ln>
                <a:solidFill>
                  <a:schemeClr val="tx1"/>
                </a:solidFill>
                <a:effectLst/>
                <a:uLnTx/>
                <a:uFillTx/>
                <a:latin typeface="+mn-lt"/>
                <a:ea typeface="+mn-ea"/>
                <a:cs typeface="+mn-cs"/>
              </a:rPr>
              <a:t> entre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nvGraphicFramePr>
        <p:xfrm>
          <a:off x="348208" y="3047360"/>
          <a:ext cx="5159895" cy="965200"/>
        </p:xfrm>
        <a:graphic>
          <a:graphicData uri="http://schemas.openxmlformats.org/drawingml/2006/table">
            <a:tbl>
              <a:tblPr firstRow="1" bandRow="1">
                <a:tableStyleId>{5C22544A-7EE6-4342-B048-85BDC9FD1C3A}</a:tableStyleId>
              </a:tblPr>
              <a:tblGrid>
                <a:gridCol w="1031979"/>
                <a:gridCol w="1031979"/>
                <a:gridCol w="1031979"/>
                <a:gridCol w="1031979"/>
                <a:gridCol w="1031979"/>
              </a:tblGrid>
              <a:tr h="370840">
                <a:tc>
                  <a:txBody>
                    <a:bodyPr/>
                    <a:lstStyle/>
                    <a:p>
                      <a:r>
                        <a:rPr lang="es-ES" sz="1100" dirty="0" smtClean="0"/>
                        <a:t>PARAMETRO</a:t>
                      </a:r>
                      <a:endParaRPr lang="es-ES" sz="1100" dirty="0"/>
                    </a:p>
                  </a:txBody>
                  <a:tcPr/>
                </a:tc>
                <a:tc>
                  <a:txBody>
                    <a:bodyPr/>
                    <a:lstStyle/>
                    <a:p>
                      <a:r>
                        <a:rPr lang="es-EC" sz="1100" dirty="0" smtClean="0"/>
                        <a:t>MINISTERIO DE AMBIENTE (2009) *</a:t>
                      </a:r>
                      <a:endParaRPr lang="es-ES" sz="1100" dirty="0"/>
                    </a:p>
                  </a:txBody>
                  <a:tcPr/>
                </a:tc>
                <a:tc>
                  <a:txBody>
                    <a:bodyPr/>
                    <a:lstStyle/>
                    <a:p>
                      <a:r>
                        <a:rPr lang="es-EC" sz="1100" dirty="0" smtClean="0"/>
                        <a:t>ESPÍNDOLA (2011) *</a:t>
                      </a:r>
                      <a:endParaRPr lang="es-ES" sz="1100" dirty="0"/>
                    </a:p>
                  </a:txBody>
                  <a:tcPr/>
                </a:tc>
                <a:tc>
                  <a:txBody>
                    <a:bodyPr/>
                    <a:lstStyle/>
                    <a:p>
                      <a:r>
                        <a:rPr lang="es-EC" sz="1100" dirty="0" smtClean="0"/>
                        <a:t>FAO. (2004); TULAS (2001)**</a:t>
                      </a:r>
                      <a:endParaRPr lang="es-ES" sz="1100" dirty="0"/>
                    </a:p>
                  </a:txBody>
                  <a:tcPr/>
                </a:tc>
                <a:tc>
                  <a:txBody>
                    <a:bodyPr/>
                    <a:lstStyle/>
                    <a:p>
                      <a:r>
                        <a:rPr lang="es-ES" sz="1100" dirty="0" smtClean="0"/>
                        <a:t>AGUA</a:t>
                      </a:r>
                      <a:r>
                        <a:rPr lang="es-ES" sz="1100" baseline="0" dirty="0" smtClean="0"/>
                        <a:t> TRATADA</a:t>
                      </a:r>
                      <a:endParaRPr lang="es-ES" sz="1100" dirty="0"/>
                    </a:p>
                  </a:txBody>
                  <a:tcPr/>
                </a:tc>
              </a:tr>
              <a:tr h="370840">
                <a:tc>
                  <a:txBody>
                    <a:bodyPr/>
                    <a:lstStyle/>
                    <a:p>
                      <a:r>
                        <a:rPr lang="es-ES" sz="1100" dirty="0" smtClean="0"/>
                        <a:t>DBO5</a:t>
                      </a:r>
                      <a:endParaRPr lang="es-ES" sz="1100" dirty="0"/>
                    </a:p>
                  </a:txBody>
                  <a:tcPr/>
                </a:tc>
                <a:tc>
                  <a:txBody>
                    <a:bodyPr/>
                    <a:lstStyle/>
                    <a:p>
                      <a:pPr algn="ctr"/>
                      <a:r>
                        <a:rPr lang="es-EC" sz="1100" dirty="0" smtClean="0"/>
                        <a:t>50 mg/l</a:t>
                      </a:r>
                      <a:endParaRPr lang="es-ES" sz="1100" dirty="0"/>
                    </a:p>
                  </a:txBody>
                  <a:tcPr/>
                </a:tc>
                <a:tc>
                  <a:txBody>
                    <a:bodyPr/>
                    <a:lstStyle/>
                    <a:p>
                      <a:pPr algn="ctr"/>
                      <a:r>
                        <a:rPr lang="es-EC" sz="1100" dirty="0" smtClean="0"/>
                        <a:t>100 mg/l</a:t>
                      </a:r>
                      <a:endParaRPr lang="es-ES" sz="1100" dirty="0"/>
                    </a:p>
                  </a:txBody>
                  <a:tcPr/>
                </a:tc>
                <a:tc>
                  <a:txBody>
                    <a:bodyPr/>
                    <a:lstStyle/>
                    <a:p>
                      <a:pPr algn="ctr"/>
                      <a:r>
                        <a:rPr lang="es-EC" sz="1100" dirty="0" smtClean="0"/>
                        <a:t>15 mg/l</a:t>
                      </a:r>
                      <a:endParaRPr lang="es-E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100" dirty="0" smtClean="0"/>
                        <a:t>37 mg/l</a:t>
                      </a:r>
                      <a:endParaRPr lang="es-ES" sz="1100" dirty="0" smtClean="0"/>
                    </a:p>
                  </a:txBody>
                  <a:tcPr/>
                </a:tc>
              </a:tr>
            </a:tbl>
          </a:graphicData>
        </a:graphic>
      </p:graphicFrame>
      <p:sp>
        <p:nvSpPr>
          <p:cNvPr id="10" name="2 Marcador de contenido"/>
          <p:cNvSpPr txBox="1">
            <a:spLocks/>
          </p:cNvSpPr>
          <p:nvPr/>
        </p:nvSpPr>
        <p:spPr>
          <a:xfrm>
            <a:off x="251520" y="4365104"/>
            <a:ext cx="5122912" cy="1440160"/>
          </a:xfrm>
          <a:prstGeom prst="rect">
            <a:avLst/>
          </a:prstGeom>
        </p:spPr>
        <p:txBody>
          <a:bodyPr vert="horz" lIns="91440" tIns="45720" rIns="91440" bIns="45720" rtlCol="0">
            <a:normAutofit fontScale="77500" lnSpcReduction="20000"/>
          </a:bodyPr>
          <a:lstStyle/>
          <a:p>
            <a:pPr marL="342900" lvl="0" indent="-342900">
              <a:spcBef>
                <a:spcPct val="20000"/>
              </a:spcBef>
            </a:pPr>
            <a:r>
              <a:rPr lang="es-EC" sz="3200" dirty="0" smtClean="0"/>
              <a:t>* Límite permitido para descargas a un cuerpo de agua dulce</a:t>
            </a:r>
          </a:p>
          <a:p>
            <a:pPr marL="342900" lvl="0" indent="-342900">
              <a:spcBef>
                <a:spcPct val="20000"/>
              </a:spcBef>
            </a:pPr>
            <a:r>
              <a:rPr kumimoji="0" lang="es-EC" sz="3200" b="1" i="0" u="none" strike="noStrike" kern="1200" cap="none" spc="0" normalizeH="0" baseline="0" noProof="0" dirty="0" smtClean="0">
                <a:ln>
                  <a:noFill/>
                </a:ln>
                <a:solidFill>
                  <a:schemeClr val="tx1"/>
                </a:solidFill>
                <a:effectLst/>
                <a:uLnTx/>
                <a:uFillTx/>
                <a:latin typeface="+mn-lt"/>
                <a:ea typeface="+mn-ea"/>
                <a:cs typeface="+mn-cs"/>
              </a:rPr>
              <a:t>** </a:t>
            </a:r>
            <a:r>
              <a:rPr lang="es-EC" sz="3200" dirty="0" smtClean="0"/>
              <a:t>Aguas de uso Agrícola Clase III  (riego)</a:t>
            </a:r>
            <a:endParaRPr kumimoji="0" lang="es-EC" sz="3200"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endParaRPr kumimoji="0" lang="es-ES"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1"/>
            <a:ext cx="5122912" cy="1080120"/>
          </a:xfrm>
        </p:spPr>
        <p:txBody>
          <a:bodyPr/>
          <a:lstStyle/>
          <a:p>
            <a:r>
              <a:rPr lang="es-ES" b="1" dirty="0" smtClean="0"/>
              <a:t>Niveles de Contaminación en DQO</a:t>
            </a:r>
            <a:endParaRPr lang="es-ES" b="1" dirty="0"/>
          </a:p>
        </p:txBody>
      </p:sp>
      <p:sp>
        <p:nvSpPr>
          <p:cNvPr id="4"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txBox="1">
            <a:spLocks/>
          </p:cNvSpPr>
          <p:nvPr/>
        </p:nvSpPr>
        <p:spPr>
          <a:xfrm>
            <a:off x="5220072" y="5661248"/>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t>
            </a:r>
            <a:r>
              <a:rPr kumimoji="0" lang="es-ES" sz="2000" b="1" i="0" u="none" strike="noStrike" kern="1200" cap="none" spc="0" normalizeH="0" baseline="0" noProof="0" dirty="0" err="1" smtClean="0">
                <a:ln>
                  <a:noFill/>
                </a:ln>
                <a:solidFill>
                  <a:schemeClr val="tx1"/>
                </a:solidFill>
                <a:effectLst/>
                <a:uLnTx/>
                <a:uFillTx/>
                <a:latin typeface="+mn-lt"/>
                <a:ea typeface="+mn-ea"/>
                <a:cs typeface="+mn-cs"/>
              </a:rPr>
              <a:t>omparación</a:t>
            </a:r>
            <a:r>
              <a:rPr kumimoji="0" lang="es-ES" sz="2000" b="1" i="0" u="none" strike="noStrike" kern="1200" cap="none" spc="0" normalizeH="0" baseline="0" noProof="0" dirty="0" smtClean="0">
                <a:ln>
                  <a:noFill/>
                </a:ln>
                <a:solidFill>
                  <a:schemeClr val="tx1"/>
                </a:solidFill>
                <a:effectLst/>
                <a:uLnTx/>
                <a:uFillTx/>
                <a:latin typeface="+mn-lt"/>
                <a:ea typeface="+mn-ea"/>
                <a:cs typeface="+mn-cs"/>
              </a:rPr>
              <a:t> entre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nvGraphicFramePr>
        <p:xfrm>
          <a:off x="348208" y="3047360"/>
          <a:ext cx="5159895" cy="965200"/>
        </p:xfrm>
        <a:graphic>
          <a:graphicData uri="http://schemas.openxmlformats.org/drawingml/2006/table">
            <a:tbl>
              <a:tblPr firstRow="1" bandRow="1">
                <a:tableStyleId>{5C22544A-7EE6-4342-B048-85BDC9FD1C3A}</a:tableStyleId>
              </a:tblPr>
              <a:tblGrid>
                <a:gridCol w="1031979"/>
                <a:gridCol w="1031979"/>
                <a:gridCol w="1031979"/>
                <a:gridCol w="1031979"/>
                <a:gridCol w="1031979"/>
              </a:tblGrid>
              <a:tr h="370840">
                <a:tc>
                  <a:txBody>
                    <a:bodyPr/>
                    <a:lstStyle/>
                    <a:p>
                      <a:r>
                        <a:rPr lang="es-ES" sz="1100" dirty="0" smtClean="0"/>
                        <a:t>PARAMETRO</a:t>
                      </a:r>
                      <a:endParaRPr lang="es-ES" sz="1100" dirty="0"/>
                    </a:p>
                  </a:txBody>
                  <a:tcPr/>
                </a:tc>
                <a:tc>
                  <a:txBody>
                    <a:bodyPr/>
                    <a:lstStyle/>
                    <a:p>
                      <a:r>
                        <a:rPr lang="es-EC" sz="1100" dirty="0" smtClean="0"/>
                        <a:t>MINISTERIO DE AMBIENTE (2009) *</a:t>
                      </a:r>
                      <a:endParaRPr lang="es-ES" sz="1100" dirty="0"/>
                    </a:p>
                  </a:txBody>
                  <a:tcPr/>
                </a:tc>
                <a:tc>
                  <a:txBody>
                    <a:bodyPr/>
                    <a:lstStyle/>
                    <a:p>
                      <a:r>
                        <a:rPr lang="es-EC" sz="1100" dirty="0" smtClean="0"/>
                        <a:t>ESPÍNDOLA (2011) *</a:t>
                      </a:r>
                      <a:endParaRPr lang="es-ES" sz="1100" dirty="0"/>
                    </a:p>
                  </a:txBody>
                  <a:tcPr/>
                </a:tc>
                <a:tc>
                  <a:txBody>
                    <a:bodyPr/>
                    <a:lstStyle/>
                    <a:p>
                      <a:r>
                        <a:rPr lang="es-EC" sz="1100" dirty="0" smtClean="0"/>
                        <a:t>FAO. (2004); TULAS (2001)**</a:t>
                      </a:r>
                      <a:endParaRPr lang="es-ES" sz="1100" dirty="0"/>
                    </a:p>
                  </a:txBody>
                  <a:tcPr/>
                </a:tc>
                <a:tc>
                  <a:txBody>
                    <a:bodyPr/>
                    <a:lstStyle/>
                    <a:p>
                      <a:r>
                        <a:rPr lang="es-ES" sz="1100" dirty="0" smtClean="0"/>
                        <a:t>AGUA</a:t>
                      </a:r>
                      <a:r>
                        <a:rPr lang="es-ES" sz="1100" baseline="0" dirty="0" smtClean="0"/>
                        <a:t> TRATADA</a:t>
                      </a:r>
                      <a:endParaRPr lang="es-ES" sz="1100" dirty="0"/>
                    </a:p>
                  </a:txBody>
                  <a:tcPr/>
                </a:tc>
              </a:tr>
              <a:tr h="370840">
                <a:tc>
                  <a:txBody>
                    <a:bodyPr/>
                    <a:lstStyle/>
                    <a:p>
                      <a:r>
                        <a:rPr lang="es-ES" sz="1100" dirty="0" smtClean="0"/>
                        <a:t>DQO</a:t>
                      </a:r>
                      <a:endParaRPr lang="es-ES" sz="1100" dirty="0"/>
                    </a:p>
                  </a:txBody>
                  <a:tcPr/>
                </a:tc>
                <a:tc>
                  <a:txBody>
                    <a:bodyPr/>
                    <a:lstStyle/>
                    <a:p>
                      <a:pPr algn="ctr"/>
                      <a:r>
                        <a:rPr lang="es-EC" sz="1100" dirty="0" smtClean="0"/>
                        <a:t>250 mg/l</a:t>
                      </a:r>
                      <a:endParaRPr lang="es-ES" sz="1100" dirty="0"/>
                    </a:p>
                  </a:txBody>
                  <a:tcPr/>
                </a:tc>
                <a:tc>
                  <a:txBody>
                    <a:bodyPr/>
                    <a:lstStyle/>
                    <a:p>
                      <a:pPr algn="ctr"/>
                      <a:r>
                        <a:rPr lang="es-EC" sz="1100" dirty="0" smtClean="0"/>
                        <a:t>250 mg/l</a:t>
                      </a:r>
                      <a:endParaRPr lang="es-ES" sz="1100" dirty="0"/>
                    </a:p>
                  </a:txBody>
                  <a:tcPr/>
                </a:tc>
                <a:tc>
                  <a:txBody>
                    <a:bodyPr/>
                    <a:lstStyle/>
                    <a:p>
                      <a:pPr algn="ctr"/>
                      <a:r>
                        <a:rPr lang="es-EC" sz="1100" dirty="0" smtClean="0"/>
                        <a:t>150 mg/l</a:t>
                      </a:r>
                      <a:endParaRPr lang="es-ES" sz="1100" dirty="0"/>
                    </a:p>
                  </a:txBody>
                  <a:tcPr/>
                </a:tc>
                <a:tc>
                  <a:txBody>
                    <a:bodyPr/>
                    <a:lstStyle/>
                    <a:p>
                      <a:r>
                        <a:rPr lang="es-EC" sz="1100" dirty="0" smtClean="0"/>
                        <a:t>107 mg/l</a:t>
                      </a:r>
                      <a:endParaRPr lang="es-ES" sz="1100" dirty="0"/>
                    </a:p>
                  </a:txBody>
                  <a:tcPr/>
                </a:tc>
              </a:tr>
            </a:tbl>
          </a:graphicData>
        </a:graphic>
      </p:graphicFrame>
      <p:sp>
        <p:nvSpPr>
          <p:cNvPr id="10" name="2 Marcador de contenido"/>
          <p:cNvSpPr txBox="1">
            <a:spLocks/>
          </p:cNvSpPr>
          <p:nvPr/>
        </p:nvSpPr>
        <p:spPr>
          <a:xfrm>
            <a:off x="251520" y="4365104"/>
            <a:ext cx="5122912" cy="1440160"/>
          </a:xfrm>
          <a:prstGeom prst="rect">
            <a:avLst/>
          </a:prstGeom>
        </p:spPr>
        <p:txBody>
          <a:bodyPr vert="horz" lIns="91440" tIns="45720" rIns="91440" bIns="45720" rtlCol="0">
            <a:normAutofit fontScale="77500" lnSpcReduction="20000"/>
          </a:bodyPr>
          <a:lstStyle/>
          <a:p>
            <a:pPr marL="342900" lvl="0" indent="-342900">
              <a:spcBef>
                <a:spcPct val="20000"/>
              </a:spcBef>
            </a:pPr>
            <a:r>
              <a:rPr lang="es-EC" sz="3200" dirty="0" smtClean="0"/>
              <a:t>* Límite permitido para descargas a un cuerpo de agua dulce</a:t>
            </a:r>
          </a:p>
          <a:p>
            <a:pPr marL="342900" lvl="0" indent="-342900">
              <a:spcBef>
                <a:spcPct val="20000"/>
              </a:spcBef>
            </a:pPr>
            <a:r>
              <a:rPr kumimoji="0" lang="es-EC" sz="3200" b="1" i="0" u="none" strike="noStrike" kern="1200" cap="none" spc="0" normalizeH="0" baseline="0" noProof="0" dirty="0" smtClean="0">
                <a:ln>
                  <a:noFill/>
                </a:ln>
                <a:solidFill>
                  <a:schemeClr val="tx1"/>
                </a:solidFill>
                <a:effectLst/>
                <a:uLnTx/>
                <a:uFillTx/>
                <a:latin typeface="+mn-lt"/>
                <a:ea typeface="+mn-ea"/>
                <a:cs typeface="+mn-cs"/>
              </a:rPr>
              <a:t>** </a:t>
            </a:r>
            <a:r>
              <a:rPr lang="es-EC" sz="3200" dirty="0" smtClean="0"/>
              <a:t>Aguas de uso Agrícola Clase III  (riego)</a:t>
            </a:r>
            <a:endParaRPr kumimoji="0" lang="es-EC" sz="3200"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endParaRPr kumimoji="0" lang="es-E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11" name="4 Imagen"/>
          <p:cNvPicPr>
            <a:picLocks noChangeAspect="1" noChangeArrowheads="1"/>
          </p:cNvPicPr>
          <p:nvPr/>
        </p:nvPicPr>
        <p:blipFill>
          <a:blip r:embed="rId3" cstate="print">
            <a:extLst>
              <a:ext uri="{28A0092B-C50C-407E-A947-70E740481C1C}">
                <a14:useLocalDpi xmlns:lc="http://schemas.openxmlformats.org/drawingml/2006/lockedCanvas" xmlns:a14="http://schemas.microsoft.com/office/drawing/2010/main" xmlns:xdr="http://schemas.openxmlformats.org/drawingml/2006/spreadsheetDrawing" xmlns="" val="0"/>
              </a:ext>
            </a:extLst>
          </a:blip>
          <a:srcRect/>
          <a:stretch>
            <a:fillRect/>
          </a:stretch>
        </p:blipFill>
        <p:spPr bwMode="auto">
          <a:xfrm>
            <a:off x="5652120" y="2612107"/>
            <a:ext cx="3190875" cy="2905125"/>
          </a:xfrm>
          <a:prstGeom prst="rect">
            <a:avLst/>
          </a:prstGeom>
          <a:noFill/>
          <a:extLst>
            <a:ext uri="{909E8E84-426E-40DD-AFC4-6F175D3DCCD1}">
              <a14:hiddenFill xmlns:lc="http://schemas.openxmlformats.org/drawingml/2006/lockedCanvas" xmlns:a14="http://schemas.microsoft.com/office/drawing/2010/main" xmlns:xdr="http://schemas.openxmlformats.org/drawingml/2006/spreadsheetDrawing" xmlns="">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1"/>
            <a:ext cx="5122912" cy="1080120"/>
          </a:xfrm>
        </p:spPr>
        <p:txBody>
          <a:bodyPr/>
          <a:lstStyle/>
          <a:p>
            <a:r>
              <a:rPr lang="es-ES" b="1" dirty="0" smtClean="0"/>
              <a:t>Niveles de Contaminación en Aluminio</a:t>
            </a:r>
            <a:endParaRPr lang="es-ES" b="1" dirty="0"/>
          </a:p>
        </p:txBody>
      </p:sp>
      <p:sp>
        <p:nvSpPr>
          <p:cNvPr id="4"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txBox="1">
            <a:spLocks/>
          </p:cNvSpPr>
          <p:nvPr/>
        </p:nvSpPr>
        <p:spPr>
          <a:xfrm>
            <a:off x="5220072" y="5661248"/>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t>
            </a:r>
            <a:r>
              <a:rPr kumimoji="0" lang="es-ES" sz="2000" b="1" i="0" u="none" strike="noStrike" kern="1200" cap="none" spc="0" normalizeH="0" baseline="0" noProof="0" dirty="0" err="1" smtClean="0">
                <a:ln>
                  <a:noFill/>
                </a:ln>
                <a:solidFill>
                  <a:schemeClr val="tx1"/>
                </a:solidFill>
                <a:effectLst/>
                <a:uLnTx/>
                <a:uFillTx/>
                <a:latin typeface="+mn-lt"/>
                <a:ea typeface="+mn-ea"/>
                <a:cs typeface="+mn-cs"/>
              </a:rPr>
              <a:t>omparación</a:t>
            </a:r>
            <a:r>
              <a:rPr kumimoji="0" lang="es-ES" sz="2000" b="1" i="0" u="none" strike="noStrike" kern="1200" cap="none" spc="0" normalizeH="0" baseline="0" noProof="0" dirty="0" smtClean="0">
                <a:ln>
                  <a:noFill/>
                </a:ln>
                <a:solidFill>
                  <a:schemeClr val="tx1"/>
                </a:solidFill>
                <a:effectLst/>
                <a:uLnTx/>
                <a:uFillTx/>
                <a:latin typeface="+mn-lt"/>
                <a:ea typeface="+mn-ea"/>
                <a:cs typeface="+mn-cs"/>
              </a:rPr>
              <a:t> entre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nvGraphicFramePr>
        <p:xfrm>
          <a:off x="348208" y="3047360"/>
          <a:ext cx="5159895" cy="965200"/>
        </p:xfrm>
        <a:graphic>
          <a:graphicData uri="http://schemas.openxmlformats.org/drawingml/2006/table">
            <a:tbl>
              <a:tblPr firstRow="1" bandRow="1">
                <a:tableStyleId>{5C22544A-7EE6-4342-B048-85BDC9FD1C3A}</a:tableStyleId>
              </a:tblPr>
              <a:tblGrid>
                <a:gridCol w="1031979"/>
                <a:gridCol w="1031979"/>
                <a:gridCol w="1031979"/>
                <a:gridCol w="1031979"/>
                <a:gridCol w="1031979"/>
              </a:tblGrid>
              <a:tr h="370840">
                <a:tc>
                  <a:txBody>
                    <a:bodyPr/>
                    <a:lstStyle/>
                    <a:p>
                      <a:r>
                        <a:rPr lang="es-ES" sz="1100" dirty="0" smtClean="0"/>
                        <a:t>PARAMETRO</a:t>
                      </a:r>
                      <a:endParaRPr lang="es-ES" sz="1100" dirty="0"/>
                    </a:p>
                  </a:txBody>
                  <a:tcPr/>
                </a:tc>
                <a:tc>
                  <a:txBody>
                    <a:bodyPr/>
                    <a:lstStyle/>
                    <a:p>
                      <a:r>
                        <a:rPr lang="es-EC" sz="1100" dirty="0" smtClean="0"/>
                        <a:t>MINISTERIO DE AMBIENTE (2009) *</a:t>
                      </a:r>
                      <a:endParaRPr lang="es-ES" sz="1100" dirty="0"/>
                    </a:p>
                  </a:txBody>
                  <a:tcPr/>
                </a:tc>
                <a:tc>
                  <a:txBody>
                    <a:bodyPr/>
                    <a:lstStyle/>
                    <a:p>
                      <a:r>
                        <a:rPr lang="es-EC" sz="1100" dirty="0" smtClean="0"/>
                        <a:t>ESPÍNDOLA (2011) *</a:t>
                      </a:r>
                      <a:endParaRPr lang="es-ES" sz="1100" dirty="0"/>
                    </a:p>
                  </a:txBody>
                  <a:tcPr/>
                </a:tc>
                <a:tc>
                  <a:txBody>
                    <a:bodyPr/>
                    <a:lstStyle/>
                    <a:p>
                      <a:r>
                        <a:rPr lang="es-EC" sz="1100" dirty="0" smtClean="0"/>
                        <a:t>FAO. (2004); TULAS (2001)**</a:t>
                      </a:r>
                      <a:endParaRPr lang="es-ES" sz="1100" dirty="0"/>
                    </a:p>
                  </a:txBody>
                  <a:tcPr/>
                </a:tc>
                <a:tc>
                  <a:txBody>
                    <a:bodyPr/>
                    <a:lstStyle/>
                    <a:p>
                      <a:r>
                        <a:rPr lang="es-ES" sz="1100" dirty="0" smtClean="0"/>
                        <a:t>AGUA</a:t>
                      </a:r>
                      <a:r>
                        <a:rPr lang="es-ES" sz="1100" baseline="0" dirty="0" smtClean="0"/>
                        <a:t> TRATADA</a:t>
                      </a:r>
                      <a:endParaRPr lang="es-ES" sz="1100" dirty="0"/>
                    </a:p>
                  </a:txBody>
                  <a:tcPr/>
                </a:tc>
              </a:tr>
              <a:tr h="370840">
                <a:tc>
                  <a:txBody>
                    <a:bodyPr/>
                    <a:lstStyle/>
                    <a:p>
                      <a:r>
                        <a:rPr lang="es-ES" sz="1100" dirty="0" smtClean="0"/>
                        <a:t>ALUMINIO</a:t>
                      </a:r>
                      <a:endParaRPr lang="es-ES" sz="1100" dirty="0"/>
                    </a:p>
                  </a:txBody>
                  <a:tcPr/>
                </a:tc>
                <a:tc>
                  <a:txBody>
                    <a:bodyPr/>
                    <a:lstStyle/>
                    <a:p>
                      <a:pPr algn="ctr"/>
                      <a:r>
                        <a:rPr lang="es-EC" sz="1100" dirty="0" smtClean="0"/>
                        <a:t>5 mg/l</a:t>
                      </a:r>
                      <a:endParaRPr lang="es-ES" sz="1100" dirty="0"/>
                    </a:p>
                  </a:txBody>
                  <a:tcPr/>
                </a:tc>
                <a:tc>
                  <a:txBody>
                    <a:bodyPr/>
                    <a:lstStyle/>
                    <a:p>
                      <a:pPr algn="ctr"/>
                      <a:r>
                        <a:rPr lang="es-EC" sz="1100" dirty="0" smtClean="0"/>
                        <a:t>5 mg/l</a:t>
                      </a:r>
                      <a:endParaRPr lang="es-ES" sz="1100" dirty="0"/>
                    </a:p>
                  </a:txBody>
                  <a:tcPr/>
                </a:tc>
                <a:tc>
                  <a:txBody>
                    <a:bodyPr/>
                    <a:lstStyle/>
                    <a:p>
                      <a:pPr algn="ctr"/>
                      <a:r>
                        <a:rPr lang="es-EC" sz="1100" dirty="0" smtClean="0"/>
                        <a:t>5 mg/l</a:t>
                      </a:r>
                      <a:endParaRPr lang="es-ES" sz="1100" dirty="0"/>
                    </a:p>
                  </a:txBody>
                  <a:tcPr/>
                </a:tc>
                <a:tc>
                  <a:txBody>
                    <a:bodyPr/>
                    <a:lstStyle/>
                    <a:p>
                      <a:r>
                        <a:rPr lang="es-EC" sz="1100" dirty="0" smtClean="0"/>
                        <a:t>1,037 mg/l</a:t>
                      </a:r>
                      <a:endParaRPr lang="es-ES" sz="1100" dirty="0"/>
                    </a:p>
                  </a:txBody>
                  <a:tcPr/>
                </a:tc>
              </a:tr>
            </a:tbl>
          </a:graphicData>
        </a:graphic>
      </p:graphicFrame>
      <p:sp>
        <p:nvSpPr>
          <p:cNvPr id="10" name="2 Marcador de contenido"/>
          <p:cNvSpPr txBox="1">
            <a:spLocks/>
          </p:cNvSpPr>
          <p:nvPr/>
        </p:nvSpPr>
        <p:spPr>
          <a:xfrm>
            <a:off x="251520" y="4365104"/>
            <a:ext cx="5122912" cy="1440160"/>
          </a:xfrm>
          <a:prstGeom prst="rect">
            <a:avLst/>
          </a:prstGeom>
        </p:spPr>
        <p:txBody>
          <a:bodyPr vert="horz" lIns="91440" tIns="45720" rIns="91440" bIns="45720" rtlCol="0">
            <a:normAutofit fontScale="77500" lnSpcReduction="20000"/>
          </a:bodyPr>
          <a:lstStyle/>
          <a:p>
            <a:pPr marL="342900" lvl="0" indent="-342900">
              <a:spcBef>
                <a:spcPct val="20000"/>
              </a:spcBef>
            </a:pPr>
            <a:r>
              <a:rPr lang="es-EC" sz="3200" dirty="0" smtClean="0"/>
              <a:t>* Límite permitido para descargas a un cuerpo de agua dulce</a:t>
            </a:r>
          </a:p>
          <a:p>
            <a:pPr marL="342900" lvl="0" indent="-342900">
              <a:spcBef>
                <a:spcPct val="20000"/>
              </a:spcBef>
            </a:pPr>
            <a:r>
              <a:rPr kumimoji="0" lang="es-EC" sz="3200" b="1" i="0" u="none" strike="noStrike" kern="1200" cap="none" spc="0" normalizeH="0" baseline="0" noProof="0" dirty="0" smtClean="0">
                <a:ln>
                  <a:noFill/>
                </a:ln>
                <a:solidFill>
                  <a:schemeClr val="tx1"/>
                </a:solidFill>
                <a:effectLst/>
                <a:uLnTx/>
                <a:uFillTx/>
                <a:latin typeface="+mn-lt"/>
                <a:ea typeface="+mn-ea"/>
                <a:cs typeface="+mn-cs"/>
              </a:rPr>
              <a:t>** </a:t>
            </a:r>
            <a:r>
              <a:rPr lang="es-EC" sz="3200" dirty="0" smtClean="0"/>
              <a:t>Aguas de uso Agrícola Clase III  (riego)</a:t>
            </a:r>
            <a:endParaRPr kumimoji="0" lang="es-EC" sz="3200"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endParaRPr kumimoji="0" lang="es-E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5 Imagen"/>
          <p:cNvPicPr>
            <a:picLocks noChangeAspect="1" noChangeArrowheads="1"/>
          </p:cNvPicPr>
          <p:nvPr/>
        </p:nvPicPr>
        <p:blipFill>
          <a:blip r:embed="rId3" cstate="print">
            <a:extLst>
              <a:ext uri="{28A0092B-C50C-407E-A947-70E740481C1C}">
                <a14:useLocalDpi xmlns:lc="http://schemas.openxmlformats.org/drawingml/2006/lockedCanvas" xmlns:a14="http://schemas.microsoft.com/office/drawing/2010/main" xmlns:xdr="http://schemas.openxmlformats.org/drawingml/2006/spreadsheetDrawing" xmlns="" val="0"/>
              </a:ext>
            </a:extLst>
          </a:blip>
          <a:srcRect/>
          <a:stretch>
            <a:fillRect/>
          </a:stretch>
        </p:blipFill>
        <p:spPr bwMode="auto">
          <a:xfrm>
            <a:off x="5652120" y="2780928"/>
            <a:ext cx="3190875" cy="2905125"/>
          </a:xfrm>
          <a:prstGeom prst="rect">
            <a:avLst/>
          </a:prstGeom>
          <a:noFill/>
          <a:extLst>
            <a:ext uri="{909E8E84-426E-40DD-AFC4-6F175D3DCCD1}">
              <a14:hiddenFill xmlns:lc="http://schemas.openxmlformats.org/drawingml/2006/lockedCanvas" xmlns:a14="http://schemas.microsoft.com/office/drawing/2010/main" xmlns:xdr="http://schemas.openxmlformats.org/drawingml/2006/spreadsheetDrawing" xmlns="">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1"/>
            <a:ext cx="5122912" cy="1080120"/>
          </a:xfrm>
        </p:spPr>
        <p:txBody>
          <a:bodyPr/>
          <a:lstStyle/>
          <a:p>
            <a:r>
              <a:rPr lang="es-ES" b="1" dirty="0" smtClean="0"/>
              <a:t>Niveles de Contaminación en Nitrógeno Total</a:t>
            </a:r>
            <a:endParaRPr lang="es-ES" b="1" dirty="0"/>
          </a:p>
        </p:txBody>
      </p:sp>
      <p:sp>
        <p:nvSpPr>
          <p:cNvPr id="4"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txBox="1">
            <a:spLocks/>
          </p:cNvSpPr>
          <p:nvPr/>
        </p:nvSpPr>
        <p:spPr>
          <a:xfrm>
            <a:off x="5220072" y="5661248"/>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t>
            </a:r>
            <a:r>
              <a:rPr kumimoji="0" lang="es-ES" sz="2000" b="1" i="0" u="none" strike="noStrike" kern="1200" cap="none" spc="0" normalizeH="0" baseline="0" noProof="0" dirty="0" err="1" smtClean="0">
                <a:ln>
                  <a:noFill/>
                </a:ln>
                <a:solidFill>
                  <a:schemeClr val="tx1"/>
                </a:solidFill>
                <a:effectLst/>
                <a:uLnTx/>
                <a:uFillTx/>
                <a:latin typeface="+mn-lt"/>
                <a:ea typeface="+mn-ea"/>
                <a:cs typeface="+mn-cs"/>
              </a:rPr>
              <a:t>omparación</a:t>
            </a:r>
            <a:r>
              <a:rPr kumimoji="0" lang="es-ES" sz="2000" b="1" i="0" u="none" strike="noStrike" kern="1200" cap="none" spc="0" normalizeH="0" baseline="0" noProof="0" dirty="0" smtClean="0">
                <a:ln>
                  <a:noFill/>
                </a:ln>
                <a:solidFill>
                  <a:schemeClr val="tx1"/>
                </a:solidFill>
                <a:effectLst/>
                <a:uLnTx/>
                <a:uFillTx/>
                <a:latin typeface="+mn-lt"/>
                <a:ea typeface="+mn-ea"/>
                <a:cs typeface="+mn-cs"/>
              </a:rPr>
              <a:t> entre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nvGraphicFramePr>
        <p:xfrm>
          <a:off x="348208" y="3047360"/>
          <a:ext cx="5159895" cy="1021080"/>
        </p:xfrm>
        <a:graphic>
          <a:graphicData uri="http://schemas.openxmlformats.org/drawingml/2006/table">
            <a:tbl>
              <a:tblPr firstRow="1" bandRow="1">
                <a:tableStyleId>{5C22544A-7EE6-4342-B048-85BDC9FD1C3A}</a:tableStyleId>
              </a:tblPr>
              <a:tblGrid>
                <a:gridCol w="1031979"/>
                <a:gridCol w="1031979"/>
                <a:gridCol w="1031979"/>
                <a:gridCol w="1031979"/>
                <a:gridCol w="1031979"/>
              </a:tblGrid>
              <a:tr h="370840">
                <a:tc>
                  <a:txBody>
                    <a:bodyPr/>
                    <a:lstStyle/>
                    <a:p>
                      <a:r>
                        <a:rPr lang="es-ES" sz="1100" dirty="0" smtClean="0"/>
                        <a:t>PARAMETRO</a:t>
                      </a:r>
                      <a:endParaRPr lang="es-ES" sz="1100" dirty="0"/>
                    </a:p>
                  </a:txBody>
                  <a:tcPr/>
                </a:tc>
                <a:tc>
                  <a:txBody>
                    <a:bodyPr/>
                    <a:lstStyle/>
                    <a:p>
                      <a:r>
                        <a:rPr lang="es-EC" sz="1100" dirty="0" smtClean="0"/>
                        <a:t>MINISTERIO DE AMBIENTE (2009) *</a:t>
                      </a:r>
                      <a:endParaRPr lang="es-ES" sz="1100" dirty="0"/>
                    </a:p>
                  </a:txBody>
                  <a:tcPr/>
                </a:tc>
                <a:tc>
                  <a:txBody>
                    <a:bodyPr/>
                    <a:lstStyle/>
                    <a:p>
                      <a:r>
                        <a:rPr lang="es-EC" sz="1100" dirty="0" smtClean="0"/>
                        <a:t>ESPÍNDOLA (2011) *</a:t>
                      </a:r>
                      <a:endParaRPr lang="es-ES" sz="1100" dirty="0"/>
                    </a:p>
                  </a:txBody>
                  <a:tcPr/>
                </a:tc>
                <a:tc>
                  <a:txBody>
                    <a:bodyPr/>
                    <a:lstStyle/>
                    <a:p>
                      <a:r>
                        <a:rPr lang="es-EC" sz="1100" dirty="0" smtClean="0"/>
                        <a:t>FAO. (2004); TULAS (2001)**</a:t>
                      </a:r>
                      <a:endParaRPr lang="es-ES" sz="1100" dirty="0"/>
                    </a:p>
                  </a:txBody>
                  <a:tcPr/>
                </a:tc>
                <a:tc>
                  <a:txBody>
                    <a:bodyPr/>
                    <a:lstStyle/>
                    <a:p>
                      <a:r>
                        <a:rPr lang="es-ES" sz="1100" dirty="0" smtClean="0"/>
                        <a:t>AGUA</a:t>
                      </a:r>
                      <a:r>
                        <a:rPr lang="es-ES" sz="1100" baseline="0" dirty="0" smtClean="0"/>
                        <a:t> TRATADA</a:t>
                      </a:r>
                      <a:endParaRPr lang="es-ES" sz="1100" dirty="0"/>
                    </a:p>
                  </a:txBody>
                  <a:tcPr/>
                </a:tc>
              </a:tr>
              <a:tr h="370840">
                <a:tc>
                  <a:txBody>
                    <a:bodyPr/>
                    <a:lstStyle/>
                    <a:p>
                      <a:r>
                        <a:rPr lang="es-ES" sz="1100" dirty="0" smtClean="0"/>
                        <a:t>NITRÓGENO TOTAL </a:t>
                      </a:r>
                      <a:endParaRPr lang="es-ES" sz="1100" dirty="0"/>
                    </a:p>
                  </a:txBody>
                  <a:tcPr/>
                </a:tc>
                <a:tc>
                  <a:txBody>
                    <a:bodyPr/>
                    <a:lstStyle/>
                    <a:p>
                      <a:pPr algn="ctr"/>
                      <a:r>
                        <a:rPr lang="es-EC" sz="1100" dirty="0" smtClean="0"/>
                        <a:t>15 mg/l</a:t>
                      </a:r>
                      <a:endParaRPr lang="es-ES" sz="1100" dirty="0"/>
                    </a:p>
                  </a:txBody>
                  <a:tcPr/>
                </a:tc>
                <a:tc>
                  <a:txBody>
                    <a:bodyPr/>
                    <a:lstStyle/>
                    <a:p>
                      <a:pPr algn="ctr"/>
                      <a:r>
                        <a:rPr lang="es-EC" sz="1100" dirty="0" smtClean="0"/>
                        <a:t>15 mg/l</a:t>
                      </a:r>
                      <a:endParaRPr lang="es-ES" sz="1100" dirty="0"/>
                    </a:p>
                  </a:txBody>
                  <a:tcPr/>
                </a:tc>
                <a:tc>
                  <a:txBody>
                    <a:bodyPr/>
                    <a:lstStyle/>
                    <a:p>
                      <a:pPr algn="ctr"/>
                      <a:r>
                        <a:rPr lang="es-EC" sz="1100" dirty="0" smtClean="0"/>
                        <a:t>10 mg/l</a:t>
                      </a:r>
                      <a:endParaRPr lang="es-ES" sz="1100" dirty="0"/>
                    </a:p>
                  </a:txBody>
                  <a:tcPr/>
                </a:tc>
                <a:tc>
                  <a:txBody>
                    <a:bodyPr/>
                    <a:lstStyle/>
                    <a:p>
                      <a:r>
                        <a:rPr lang="es-EC" sz="1100" dirty="0" smtClean="0"/>
                        <a:t>9,872 mg/l</a:t>
                      </a:r>
                      <a:endParaRPr lang="es-ES" sz="1100" dirty="0"/>
                    </a:p>
                  </a:txBody>
                  <a:tcPr/>
                </a:tc>
              </a:tr>
            </a:tbl>
          </a:graphicData>
        </a:graphic>
      </p:graphicFrame>
      <p:sp>
        <p:nvSpPr>
          <p:cNvPr id="10" name="2 Marcador de contenido"/>
          <p:cNvSpPr txBox="1">
            <a:spLocks/>
          </p:cNvSpPr>
          <p:nvPr/>
        </p:nvSpPr>
        <p:spPr>
          <a:xfrm>
            <a:off x="251520" y="4365104"/>
            <a:ext cx="5122912" cy="1440160"/>
          </a:xfrm>
          <a:prstGeom prst="rect">
            <a:avLst/>
          </a:prstGeom>
        </p:spPr>
        <p:txBody>
          <a:bodyPr vert="horz" lIns="91440" tIns="45720" rIns="91440" bIns="45720" rtlCol="0">
            <a:normAutofit fontScale="77500" lnSpcReduction="20000"/>
          </a:bodyPr>
          <a:lstStyle/>
          <a:p>
            <a:pPr marL="342900" lvl="0" indent="-342900">
              <a:spcBef>
                <a:spcPct val="20000"/>
              </a:spcBef>
            </a:pPr>
            <a:r>
              <a:rPr lang="es-EC" sz="3200" dirty="0" smtClean="0"/>
              <a:t>* Límite permitido para descargas a un cuerpo de agua dulce</a:t>
            </a:r>
          </a:p>
          <a:p>
            <a:pPr marL="342900" lvl="0" indent="-342900">
              <a:spcBef>
                <a:spcPct val="20000"/>
              </a:spcBef>
            </a:pPr>
            <a:r>
              <a:rPr kumimoji="0" lang="es-EC" sz="3200" b="1" i="0" u="none" strike="noStrike" kern="1200" cap="none" spc="0" normalizeH="0" baseline="0" noProof="0" dirty="0" smtClean="0">
                <a:ln>
                  <a:noFill/>
                </a:ln>
                <a:solidFill>
                  <a:schemeClr val="tx1"/>
                </a:solidFill>
                <a:effectLst/>
                <a:uLnTx/>
                <a:uFillTx/>
                <a:latin typeface="+mn-lt"/>
                <a:ea typeface="+mn-ea"/>
                <a:cs typeface="+mn-cs"/>
              </a:rPr>
              <a:t>** </a:t>
            </a:r>
            <a:r>
              <a:rPr lang="es-EC" sz="3200" dirty="0" smtClean="0"/>
              <a:t>Aguas de uso Agrícola Clase III  (riego)</a:t>
            </a:r>
            <a:endParaRPr kumimoji="0" lang="es-EC" sz="3200"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endParaRPr kumimoji="0" lang="es-E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11" name="6 Imagen"/>
          <p:cNvPicPr>
            <a:picLocks noChangeAspect="1" noChangeArrowheads="1"/>
          </p:cNvPicPr>
          <p:nvPr/>
        </p:nvPicPr>
        <p:blipFill>
          <a:blip r:embed="rId3" cstate="print">
            <a:extLst>
              <a:ext uri="{28A0092B-C50C-407E-A947-70E740481C1C}">
                <a14:useLocalDpi xmlns:lc="http://schemas.openxmlformats.org/drawingml/2006/lockedCanvas" xmlns:a14="http://schemas.microsoft.com/office/drawing/2010/main" xmlns:xdr="http://schemas.openxmlformats.org/drawingml/2006/spreadsheetDrawing" xmlns="" val="0"/>
              </a:ext>
            </a:extLst>
          </a:blip>
          <a:srcRect/>
          <a:stretch>
            <a:fillRect/>
          </a:stretch>
        </p:blipFill>
        <p:spPr bwMode="auto">
          <a:xfrm>
            <a:off x="5652120" y="2756123"/>
            <a:ext cx="3190875" cy="2905125"/>
          </a:xfrm>
          <a:prstGeom prst="rect">
            <a:avLst/>
          </a:prstGeom>
          <a:noFill/>
          <a:extLst>
            <a:ext uri="{909E8E84-426E-40DD-AFC4-6F175D3DCCD1}">
              <a14:hiddenFill xmlns:lc="http://schemas.openxmlformats.org/drawingml/2006/lockedCanvas" xmlns:a14="http://schemas.microsoft.com/office/drawing/2010/main" xmlns:xdr="http://schemas.openxmlformats.org/drawingml/2006/spreadsheetDrawing" xmlns="">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1"/>
            <a:ext cx="5122912" cy="1080120"/>
          </a:xfrm>
        </p:spPr>
        <p:txBody>
          <a:bodyPr/>
          <a:lstStyle/>
          <a:p>
            <a:r>
              <a:rPr lang="es-ES" b="1" dirty="0" smtClean="0"/>
              <a:t>Niveles de Contaminación en </a:t>
            </a:r>
            <a:r>
              <a:rPr lang="es-ES" b="1" dirty="0" err="1" smtClean="0"/>
              <a:t>Coliformes</a:t>
            </a:r>
            <a:r>
              <a:rPr lang="es-ES" b="1" dirty="0" smtClean="0"/>
              <a:t> Totales</a:t>
            </a:r>
            <a:endParaRPr lang="es-ES" b="1" dirty="0"/>
          </a:p>
        </p:txBody>
      </p:sp>
      <p:sp>
        <p:nvSpPr>
          <p:cNvPr id="4"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txBox="1">
            <a:spLocks/>
          </p:cNvSpPr>
          <p:nvPr/>
        </p:nvSpPr>
        <p:spPr>
          <a:xfrm>
            <a:off x="5220072" y="5661248"/>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t>
            </a:r>
            <a:r>
              <a:rPr kumimoji="0" lang="es-ES" sz="2000" b="1" i="0" u="none" strike="noStrike" kern="1200" cap="none" spc="0" normalizeH="0" baseline="0" noProof="0" dirty="0" err="1" smtClean="0">
                <a:ln>
                  <a:noFill/>
                </a:ln>
                <a:solidFill>
                  <a:schemeClr val="tx1"/>
                </a:solidFill>
                <a:effectLst/>
                <a:uLnTx/>
                <a:uFillTx/>
                <a:latin typeface="+mn-lt"/>
                <a:ea typeface="+mn-ea"/>
                <a:cs typeface="+mn-cs"/>
              </a:rPr>
              <a:t>omparación</a:t>
            </a:r>
            <a:r>
              <a:rPr kumimoji="0" lang="es-ES" sz="2000" b="1" i="0" u="none" strike="noStrike" kern="1200" cap="none" spc="0" normalizeH="0" baseline="0" noProof="0" dirty="0" smtClean="0">
                <a:ln>
                  <a:noFill/>
                </a:ln>
                <a:solidFill>
                  <a:schemeClr val="tx1"/>
                </a:solidFill>
                <a:effectLst/>
                <a:uLnTx/>
                <a:uFillTx/>
                <a:latin typeface="+mn-lt"/>
                <a:ea typeface="+mn-ea"/>
                <a:cs typeface="+mn-cs"/>
              </a:rPr>
              <a:t> entre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nvGraphicFramePr>
        <p:xfrm>
          <a:off x="348208" y="3047360"/>
          <a:ext cx="5159895" cy="1021080"/>
        </p:xfrm>
        <a:graphic>
          <a:graphicData uri="http://schemas.openxmlformats.org/drawingml/2006/table">
            <a:tbl>
              <a:tblPr firstRow="1" bandRow="1">
                <a:tableStyleId>{5C22544A-7EE6-4342-B048-85BDC9FD1C3A}</a:tableStyleId>
              </a:tblPr>
              <a:tblGrid>
                <a:gridCol w="1031979"/>
                <a:gridCol w="1031979"/>
                <a:gridCol w="1031979"/>
                <a:gridCol w="1031979"/>
                <a:gridCol w="1031979"/>
              </a:tblGrid>
              <a:tr h="370840">
                <a:tc>
                  <a:txBody>
                    <a:bodyPr/>
                    <a:lstStyle/>
                    <a:p>
                      <a:r>
                        <a:rPr lang="es-ES" sz="1100" dirty="0" smtClean="0"/>
                        <a:t>PARAMETRO</a:t>
                      </a:r>
                      <a:endParaRPr lang="es-ES" sz="1100" dirty="0"/>
                    </a:p>
                  </a:txBody>
                  <a:tcPr/>
                </a:tc>
                <a:tc>
                  <a:txBody>
                    <a:bodyPr/>
                    <a:lstStyle/>
                    <a:p>
                      <a:r>
                        <a:rPr lang="es-EC" sz="1100" dirty="0" smtClean="0"/>
                        <a:t>MINISTERIO DE AMBIENTE (2009) *</a:t>
                      </a:r>
                      <a:endParaRPr lang="es-ES" sz="1100" dirty="0"/>
                    </a:p>
                  </a:txBody>
                  <a:tcPr/>
                </a:tc>
                <a:tc>
                  <a:txBody>
                    <a:bodyPr/>
                    <a:lstStyle/>
                    <a:p>
                      <a:r>
                        <a:rPr lang="es-EC" sz="1100" dirty="0" smtClean="0"/>
                        <a:t>ESPÍNDOLA (2011) *</a:t>
                      </a:r>
                      <a:endParaRPr lang="es-ES" sz="1100" dirty="0"/>
                    </a:p>
                  </a:txBody>
                  <a:tcPr/>
                </a:tc>
                <a:tc>
                  <a:txBody>
                    <a:bodyPr/>
                    <a:lstStyle/>
                    <a:p>
                      <a:r>
                        <a:rPr lang="es-EC" sz="1100" dirty="0" smtClean="0"/>
                        <a:t>FAO. (2004); TULAS (2001)**</a:t>
                      </a:r>
                      <a:endParaRPr lang="es-ES" sz="1100" dirty="0"/>
                    </a:p>
                  </a:txBody>
                  <a:tcPr/>
                </a:tc>
                <a:tc>
                  <a:txBody>
                    <a:bodyPr/>
                    <a:lstStyle/>
                    <a:p>
                      <a:r>
                        <a:rPr lang="es-ES" sz="1100" dirty="0" smtClean="0"/>
                        <a:t>AGUA</a:t>
                      </a:r>
                      <a:r>
                        <a:rPr lang="es-ES" sz="1100" baseline="0" dirty="0" smtClean="0"/>
                        <a:t> TRATADA</a:t>
                      </a:r>
                      <a:endParaRPr lang="es-ES" sz="1100" dirty="0"/>
                    </a:p>
                  </a:txBody>
                  <a:tcPr/>
                </a:tc>
              </a:tr>
              <a:tr h="370840">
                <a:tc>
                  <a:txBody>
                    <a:bodyPr/>
                    <a:lstStyle/>
                    <a:p>
                      <a:r>
                        <a:rPr lang="es-ES" sz="1100" dirty="0" smtClean="0"/>
                        <a:t>COLIFORMES TOTALES</a:t>
                      </a:r>
                      <a:endParaRPr lang="es-ES" sz="1100" dirty="0"/>
                    </a:p>
                  </a:txBody>
                  <a:tcPr/>
                </a:tc>
                <a:tc>
                  <a:txBody>
                    <a:bodyPr/>
                    <a:lstStyle/>
                    <a:p>
                      <a:pPr algn="ctr"/>
                      <a:r>
                        <a:rPr lang="es-EC" sz="1100" dirty="0" smtClean="0"/>
                        <a:t>1000 NMP/100ml</a:t>
                      </a:r>
                      <a:endParaRPr lang="es-ES" sz="1100" dirty="0"/>
                    </a:p>
                  </a:txBody>
                  <a:tcPr/>
                </a:tc>
                <a:tc>
                  <a:txBody>
                    <a:bodyPr/>
                    <a:lstStyle/>
                    <a:p>
                      <a:pPr algn="ctr"/>
                      <a:r>
                        <a:rPr lang="es-EC" sz="1100" dirty="0" smtClean="0"/>
                        <a:t>50 000  NMP/100ml</a:t>
                      </a:r>
                      <a:endParaRPr lang="es-ES" sz="1100" dirty="0"/>
                    </a:p>
                  </a:txBody>
                  <a:tcPr/>
                </a:tc>
                <a:tc>
                  <a:txBody>
                    <a:bodyPr/>
                    <a:lstStyle/>
                    <a:p>
                      <a:pPr algn="ctr"/>
                      <a:r>
                        <a:rPr lang="es-EC" sz="1100" dirty="0" smtClean="0"/>
                        <a:t>7 000  NMP/100ml</a:t>
                      </a:r>
                      <a:endParaRPr lang="es-ES" sz="1100" dirty="0"/>
                    </a:p>
                  </a:txBody>
                  <a:tcPr/>
                </a:tc>
                <a:tc>
                  <a:txBody>
                    <a:bodyPr/>
                    <a:lstStyle/>
                    <a:p>
                      <a:r>
                        <a:rPr lang="es-EC" sz="1100" dirty="0" smtClean="0"/>
                        <a:t>180 millones NMP/100ml</a:t>
                      </a:r>
                      <a:endParaRPr lang="es-ES" sz="1100" dirty="0"/>
                    </a:p>
                  </a:txBody>
                  <a:tcPr/>
                </a:tc>
              </a:tr>
            </a:tbl>
          </a:graphicData>
        </a:graphic>
      </p:graphicFrame>
      <p:sp>
        <p:nvSpPr>
          <p:cNvPr id="10" name="2 Marcador de contenido"/>
          <p:cNvSpPr txBox="1">
            <a:spLocks/>
          </p:cNvSpPr>
          <p:nvPr/>
        </p:nvSpPr>
        <p:spPr>
          <a:xfrm>
            <a:off x="251520" y="4365104"/>
            <a:ext cx="5122912" cy="1440160"/>
          </a:xfrm>
          <a:prstGeom prst="rect">
            <a:avLst/>
          </a:prstGeom>
        </p:spPr>
        <p:txBody>
          <a:bodyPr vert="horz" lIns="91440" tIns="45720" rIns="91440" bIns="45720" rtlCol="0">
            <a:normAutofit fontScale="77500" lnSpcReduction="20000"/>
          </a:bodyPr>
          <a:lstStyle/>
          <a:p>
            <a:pPr marL="342900" lvl="0" indent="-342900">
              <a:spcBef>
                <a:spcPct val="20000"/>
              </a:spcBef>
            </a:pPr>
            <a:r>
              <a:rPr lang="es-EC" sz="3200" dirty="0" smtClean="0"/>
              <a:t>* Límite permitido para descargas a un cuerpo de agua dulce</a:t>
            </a:r>
          </a:p>
          <a:p>
            <a:pPr marL="342900" lvl="0" indent="-342900">
              <a:spcBef>
                <a:spcPct val="20000"/>
              </a:spcBef>
            </a:pPr>
            <a:r>
              <a:rPr kumimoji="0" lang="es-EC" sz="3200" b="1" i="0" u="none" strike="noStrike" kern="1200" cap="none" spc="0" normalizeH="0" baseline="0" noProof="0" dirty="0" smtClean="0">
                <a:ln>
                  <a:noFill/>
                </a:ln>
                <a:solidFill>
                  <a:schemeClr val="tx1"/>
                </a:solidFill>
                <a:effectLst/>
                <a:uLnTx/>
                <a:uFillTx/>
                <a:latin typeface="+mn-lt"/>
                <a:ea typeface="+mn-ea"/>
                <a:cs typeface="+mn-cs"/>
              </a:rPr>
              <a:t>** </a:t>
            </a:r>
            <a:r>
              <a:rPr lang="es-EC" sz="3200" dirty="0" smtClean="0"/>
              <a:t>Aguas de uso Agrícola Clase III  (riego)</a:t>
            </a:r>
            <a:endParaRPr kumimoji="0" lang="es-EC" sz="3200"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endParaRPr kumimoji="0" lang="es-ES"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1"/>
            <a:ext cx="5122912" cy="1080120"/>
          </a:xfrm>
        </p:spPr>
        <p:txBody>
          <a:bodyPr/>
          <a:lstStyle/>
          <a:p>
            <a:r>
              <a:rPr lang="es-ES" b="1" dirty="0" smtClean="0"/>
              <a:t>Niveles de Contaminación en Fósforo Total</a:t>
            </a:r>
            <a:endParaRPr lang="es-ES" b="1" dirty="0"/>
          </a:p>
        </p:txBody>
      </p:sp>
      <p:sp>
        <p:nvSpPr>
          <p:cNvPr id="4"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txBox="1">
            <a:spLocks/>
          </p:cNvSpPr>
          <p:nvPr/>
        </p:nvSpPr>
        <p:spPr>
          <a:xfrm>
            <a:off x="5220072" y="5661248"/>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t>
            </a:r>
            <a:r>
              <a:rPr kumimoji="0" lang="es-ES" sz="2000" b="1" i="0" u="none" strike="noStrike" kern="1200" cap="none" spc="0" normalizeH="0" baseline="0" noProof="0" dirty="0" err="1" smtClean="0">
                <a:ln>
                  <a:noFill/>
                </a:ln>
                <a:solidFill>
                  <a:schemeClr val="tx1"/>
                </a:solidFill>
                <a:effectLst/>
                <a:uLnTx/>
                <a:uFillTx/>
                <a:latin typeface="+mn-lt"/>
                <a:ea typeface="+mn-ea"/>
                <a:cs typeface="+mn-cs"/>
              </a:rPr>
              <a:t>omparación</a:t>
            </a:r>
            <a:r>
              <a:rPr kumimoji="0" lang="es-ES" sz="2000" b="1" i="0" u="none" strike="noStrike" kern="1200" cap="none" spc="0" normalizeH="0" baseline="0" noProof="0" dirty="0" smtClean="0">
                <a:ln>
                  <a:noFill/>
                </a:ln>
                <a:solidFill>
                  <a:schemeClr val="tx1"/>
                </a:solidFill>
                <a:effectLst/>
                <a:uLnTx/>
                <a:uFillTx/>
                <a:latin typeface="+mn-lt"/>
                <a:ea typeface="+mn-ea"/>
                <a:cs typeface="+mn-cs"/>
              </a:rPr>
              <a:t> entre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nvGraphicFramePr>
        <p:xfrm>
          <a:off x="348208" y="3047360"/>
          <a:ext cx="5159895" cy="1021080"/>
        </p:xfrm>
        <a:graphic>
          <a:graphicData uri="http://schemas.openxmlformats.org/drawingml/2006/table">
            <a:tbl>
              <a:tblPr firstRow="1" bandRow="1">
                <a:tableStyleId>{5C22544A-7EE6-4342-B048-85BDC9FD1C3A}</a:tableStyleId>
              </a:tblPr>
              <a:tblGrid>
                <a:gridCol w="1031979"/>
                <a:gridCol w="1031979"/>
                <a:gridCol w="1031979"/>
                <a:gridCol w="1031979"/>
                <a:gridCol w="1031979"/>
              </a:tblGrid>
              <a:tr h="370840">
                <a:tc>
                  <a:txBody>
                    <a:bodyPr/>
                    <a:lstStyle/>
                    <a:p>
                      <a:r>
                        <a:rPr lang="es-ES" sz="1100" dirty="0" smtClean="0"/>
                        <a:t>PARAMETRO</a:t>
                      </a:r>
                      <a:endParaRPr lang="es-ES" sz="1100" dirty="0"/>
                    </a:p>
                  </a:txBody>
                  <a:tcPr/>
                </a:tc>
                <a:tc>
                  <a:txBody>
                    <a:bodyPr/>
                    <a:lstStyle/>
                    <a:p>
                      <a:r>
                        <a:rPr lang="es-EC" sz="1100" dirty="0" smtClean="0"/>
                        <a:t>MINISTERIO DE AMBIENTE (2009) *</a:t>
                      </a:r>
                      <a:endParaRPr lang="es-ES" sz="1100" dirty="0"/>
                    </a:p>
                  </a:txBody>
                  <a:tcPr/>
                </a:tc>
                <a:tc>
                  <a:txBody>
                    <a:bodyPr/>
                    <a:lstStyle/>
                    <a:p>
                      <a:r>
                        <a:rPr lang="es-EC" sz="1100" dirty="0" smtClean="0"/>
                        <a:t>ESPÍNDOLA (2011) *</a:t>
                      </a:r>
                      <a:endParaRPr lang="es-ES" sz="1100" dirty="0"/>
                    </a:p>
                  </a:txBody>
                  <a:tcPr/>
                </a:tc>
                <a:tc>
                  <a:txBody>
                    <a:bodyPr/>
                    <a:lstStyle/>
                    <a:p>
                      <a:r>
                        <a:rPr lang="es-EC" sz="1100" dirty="0" smtClean="0"/>
                        <a:t>FAO. (2004); TULAS (2001)**</a:t>
                      </a:r>
                      <a:endParaRPr lang="es-ES" sz="1100" dirty="0"/>
                    </a:p>
                  </a:txBody>
                  <a:tcPr/>
                </a:tc>
                <a:tc>
                  <a:txBody>
                    <a:bodyPr/>
                    <a:lstStyle/>
                    <a:p>
                      <a:r>
                        <a:rPr lang="es-ES" sz="1100" dirty="0" smtClean="0"/>
                        <a:t>AGUA</a:t>
                      </a:r>
                      <a:r>
                        <a:rPr lang="es-ES" sz="1100" baseline="0" dirty="0" smtClean="0"/>
                        <a:t> TRATADA</a:t>
                      </a:r>
                      <a:endParaRPr lang="es-ES" sz="1100" dirty="0"/>
                    </a:p>
                  </a:txBody>
                  <a:tcPr/>
                </a:tc>
              </a:tr>
              <a:tr h="370840">
                <a:tc>
                  <a:txBody>
                    <a:bodyPr/>
                    <a:lstStyle/>
                    <a:p>
                      <a:r>
                        <a:rPr lang="es-ES" sz="1100" dirty="0" smtClean="0"/>
                        <a:t>FÓSFORO TOTAL</a:t>
                      </a:r>
                      <a:endParaRPr lang="es-E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100" dirty="0" smtClean="0"/>
                        <a:t>15 mg/ll</a:t>
                      </a:r>
                      <a:endParaRPr lang="es-ES" sz="1100" dirty="0" smtClean="0"/>
                    </a:p>
                    <a:p>
                      <a:endParaRPr lang="es-ES" sz="1100" dirty="0"/>
                    </a:p>
                  </a:txBody>
                  <a:tcPr/>
                </a:tc>
                <a:tc>
                  <a:txBody>
                    <a:bodyPr/>
                    <a:lstStyle/>
                    <a:p>
                      <a:pPr algn="ctr"/>
                      <a:r>
                        <a:rPr lang="es-EC" sz="1100" dirty="0" smtClean="0"/>
                        <a:t>10 mg/l</a:t>
                      </a:r>
                      <a:endParaRPr lang="es-ES" sz="1100" dirty="0"/>
                    </a:p>
                  </a:txBody>
                  <a:tcPr/>
                </a:tc>
                <a:tc>
                  <a:txBody>
                    <a:bodyPr/>
                    <a:lstStyle/>
                    <a:p>
                      <a:pPr algn="ctr"/>
                      <a:r>
                        <a:rPr lang="es-EC" sz="1100" dirty="0" smtClean="0"/>
                        <a:t>15 mg/l</a:t>
                      </a:r>
                      <a:endParaRPr lang="es-ES" sz="1100" dirty="0"/>
                    </a:p>
                  </a:txBody>
                  <a:tcPr/>
                </a:tc>
                <a:tc>
                  <a:txBody>
                    <a:bodyPr/>
                    <a:lstStyle/>
                    <a:p>
                      <a:r>
                        <a:rPr lang="es-EC" sz="1100" dirty="0" smtClean="0"/>
                        <a:t>2,38 mg/l</a:t>
                      </a:r>
                      <a:endParaRPr lang="es-ES" sz="1100" dirty="0"/>
                    </a:p>
                  </a:txBody>
                  <a:tcPr/>
                </a:tc>
              </a:tr>
            </a:tbl>
          </a:graphicData>
        </a:graphic>
      </p:graphicFrame>
      <p:sp>
        <p:nvSpPr>
          <p:cNvPr id="10" name="2 Marcador de contenido"/>
          <p:cNvSpPr txBox="1">
            <a:spLocks/>
          </p:cNvSpPr>
          <p:nvPr/>
        </p:nvSpPr>
        <p:spPr>
          <a:xfrm>
            <a:off x="251520" y="4365104"/>
            <a:ext cx="5122912" cy="1440160"/>
          </a:xfrm>
          <a:prstGeom prst="rect">
            <a:avLst/>
          </a:prstGeom>
        </p:spPr>
        <p:txBody>
          <a:bodyPr vert="horz" lIns="91440" tIns="45720" rIns="91440" bIns="45720" rtlCol="0">
            <a:normAutofit fontScale="77500" lnSpcReduction="20000"/>
          </a:bodyPr>
          <a:lstStyle/>
          <a:p>
            <a:pPr marL="342900" lvl="0" indent="-342900">
              <a:spcBef>
                <a:spcPct val="20000"/>
              </a:spcBef>
            </a:pPr>
            <a:r>
              <a:rPr lang="es-EC" sz="3200" dirty="0" smtClean="0"/>
              <a:t>* Límite permitido para descargas a un cuerpo de agua dulce</a:t>
            </a:r>
          </a:p>
          <a:p>
            <a:pPr marL="342900" lvl="0" indent="-342900">
              <a:spcBef>
                <a:spcPct val="20000"/>
              </a:spcBef>
            </a:pPr>
            <a:r>
              <a:rPr kumimoji="0" lang="es-EC" sz="3200" b="1" i="0" u="none" strike="noStrike" kern="1200" cap="none" spc="0" normalizeH="0" baseline="0" noProof="0" dirty="0" smtClean="0">
                <a:ln>
                  <a:noFill/>
                </a:ln>
                <a:solidFill>
                  <a:schemeClr val="tx1"/>
                </a:solidFill>
                <a:effectLst/>
                <a:uLnTx/>
                <a:uFillTx/>
                <a:latin typeface="+mn-lt"/>
                <a:ea typeface="+mn-ea"/>
                <a:cs typeface="+mn-cs"/>
              </a:rPr>
              <a:t>** </a:t>
            </a:r>
            <a:r>
              <a:rPr lang="es-EC" sz="3200" dirty="0" smtClean="0"/>
              <a:t>Aguas de uso Agrícola Clase III  (riego)</a:t>
            </a:r>
            <a:endParaRPr kumimoji="0" lang="es-EC" sz="3200"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endParaRPr kumimoji="0" lang="es-E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9 Imagen"/>
          <p:cNvPicPr>
            <a:picLocks noChangeAspect="1" noChangeArrowheads="1"/>
          </p:cNvPicPr>
          <p:nvPr/>
        </p:nvPicPr>
        <p:blipFill>
          <a:blip r:embed="rId3" cstate="print">
            <a:extLst>
              <a:ext uri="{28A0092B-C50C-407E-A947-70E740481C1C}">
                <a14:useLocalDpi xmlns:lc="http://schemas.openxmlformats.org/drawingml/2006/lockedCanvas" xmlns:a14="http://schemas.microsoft.com/office/drawing/2010/main" xmlns:xdr="http://schemas.openxmlformats.org/drawingml/2006/spreadsheetDrawing" xmlns="" val="0"/>
              </a:ext>
            </a:extLst>
          </a:blip>
          <a:srcRect/>
          <a:stretch>
            <a:fillRect/>
          </a:stretch>
        </p:blipFill>
        <p:spPr bwMode="auto">
          <a:xfrm>
            <a:off x="5652120" y="2708920"/>
            <a:ext cx="3190875" cy="2905125"/>
          </a:xfrm>
          <a:prstGeom prst="rect">
            <a:avLst/>
          </a:prstGeom>
          <a:noFill/>
          <a:extLst>
            <a:ext uri="{909E8E84-426E-40DD-AFC4-6F175D3DCCD1}">
              <a14:hiddenFill xmlns:lc="http://schemas.openxmlformats.org/drawingml/2006/lockedCanvas" xmlns:a14="http://schemas.microsoft.com/office/drawing/2010/main" xmlns:xdr="http://schemas.openxmlformats.org/drawingml/2006/spreadsheetDrawing" xmlns="">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1"/>
            <a:ext cx="5122912" cy="1080120"/>
          </a:xfrm>
        </p:spPr>
        <p:txBody>
          <a:bodyPr/>
          <a:lstStyle/>
          <a:p>
            <a:r>
              <a:rPr lang="es-ES" b="1" dirty="0" smtClean="0"/>
              <a:t>Niveles de Contaminación en Sólidos Totales</a:t>
            </a:r>
            <a:endParaRPr lang="es-ES" b="1" dirty="0"/>
          </a:p>
        </p:txBody>
      </p:sp>
      <p:sp>
        <p:nvSpPr>
          <p:cNvPr id="4"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1 Título"/>
          <p:cNvSpPr txBox="1">
            <a:spLocks/>
          </p:cNvSpPr>
          <p:nvPr/>
        </p:nvSpPr>
        <p:spPr>
          <a:xfrm>
            <a:off x="395536" y="917848"/>
            <a:ext cx="8229600" cy="1143000"/>
          </a:xfrm>
          <a:prstGeom prst="rect">
            <a:avLst/>
          </a:prstGeom>
        </p:spPr>
        <p:txBody>
          <a:bodyPr vert="horz" lIns="91440" tIns="45720" rIns="91440" bIns="45720" rtlCol="0" anchor="ctr">
            <a:noAutofit/>
          </a:bodyPr>
          <a:lstStyle/>
          <a:p>
            <a:pPr lvl="1" algn="ctr"/>
            <a:r>
              <a:rPr lang="es-EC" sz="3200" b="1" dirty="0" smtClean="0"/>
              <a:t>NIVELES DE CONTAMINACIÓN DEL AGUA RESIDUAL  DE LA HACIENDA ZOILA LUZ</a:t>
            </a:r>
            <a:endParaRPr lang="es-ES" sz="3200" dirty="0"/>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txBox="1">
            <a:spLocks/>
          </p:cNvSpPr>
          <p:nvPr/>
        </p:nvSpPr>
        <p:spPr>
          <a:xfrm>
            <a:off x="5220072" y="5661248"/>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t>
            </a:r>
            <a:r>
              <a:rPr kumimoji="0" lang="es-ES" sz="2000" b="1" i="0" u="none" strike="noStrike" kern="1200" cap="none" spc="0" normalizeH="0" baseline="0" noProof="0" dirty="0" err="1" smtClean="0">
                <a:ln>
                  <a:noFill/>
                </a:ln>
                <a:solidFill>
                  <a:schemeClr val="tx1"/>
                </a:solidFill>
                <a:effectLst/>
                <a:uLnTx/>
                <a:uFillTx/>
                <a:latin typeface="+mn-lt"/>
                <a:ea typeface="+mn-ea"/>
                <a:cs typeface="+mn-cs"/>
              </a:rPr>
              <a:t>omparación</a:t>
            </a:r>
            <a:r>
              <a:rPr kumimoji="0" lang="es-ES" sz="2000" b="1" i="0" u="none" strike="noStrike" kern="1200" cap="none" spc="0" normalizeH="0" baseline="0" noProof="0" dirty="0" smtClean="0">
                <a:ln>
                  <a:noFill/>
                </a:ln>
                <a:solidFill>
                  <a:schemeClr val="tx1"/>
                </a:solidFill>
                <a:effectLst/>
                <a:uLnTx/>
                <a:uFillTx/>
                <a:latin typeface="+mn-lt"/>
                <a:ea typeface="+mn-ea"/>
                <a:cs typeface="+mn-cs"/>
              </a:rPr>
              <a:t> entre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nvGraphicFramePr>
        <p:xfrm>
          <a:off x="348208" y="3047360"/>
          <a:ext cx="5159895" cy="1021080"/>
        </p:xfrm>
        <a:graphic>
          <a:graphicData uri="http://schemas.openxmlformats.org/drawingml/2006/table">
            <a:tbl>
              <a:tblPr firstRow="1" bandRow="1">
                <a:tableStyleId>{5C22544A-7EE6-4342-B048-85BDC9FD1C3A}</a:tableStyleId>
              </a:tblPr>
              <a:tblGrid>
                <a:gridCol w="1031979"/>
                <a:gridCol w="1031979"/>
                <a:gridCol w="1031979"/>
                <a:gridCol w="1031979"/>
                <a:gridCol w="1031979"/>
              </a:tblGrid>
              <a:tr h="370840">
                <a:tc>
                  <a:txBody>
                    <a:bodyPr/>
                    <a:lstStyle/>
                    <a:p>
                      <a:r>
                        <a:rPr lang="es-ES" sz="1100" dirty="0" smtClean="0"/>
                        <a:t>PARAMETRO</a:t>
                      </a:r>
                      <a:endParaRPr lang="es-ES" sz="1100" dirty="0"/>
                    </a:p>
                  </a:txBody>
                  <a:tcPr/>
                </a:tc>
                <a:tc>
                  <a:txBody>
                    <a:bodyPr/>
                    <a:lstStyle/>
                    <a:p>
                      <a:r>
                        <a:rPr lang="es-EC" sz="1100" dirty="0" smtClean="0"/>
                        <a:t>MINISTERIO DE AMBIENTE (2009) *</a:t>
                      </a:r>
                      <a:endParaRPr lang="es-ES" sz="1100" dirty="0"/>
                    </a:p>
                  </a:txBody>
                  <a:tcPr/>
                </a:tc>
                <a:tc>
                  <a:txBody>
                    <a:bodyPr/>
                    <a:lstStyle/>
                    <a:p>
                      <a:r>
                        <a:rPr lang="es-EC" sz="1100" dirty="0" smtClean="0"/>
                        <a:t>ESPÍNDOLA (2011) *</a:t>
                      </a:r>
                      <a:endParaRPr lang="es-ES" sz="1100" dirty="0"/>
                    </a:p>
                  </a:txBody>
                  <a:tcPr/>
                </a:tc>
                <a:tc>
                  <a:txBody>
                    <a:bodyPr/>
                    <a:lstStyle/>
                    <a:p>
                      <a:r>
                        <a:rPr lang="es-EC" sz="1100" dirty="0" smtClean="0"/>
                        <a:t>FAO. (2004); TULAS (2001)**</a:t>
                      </a:r>
                      <a:endParaRPr lang="es-ES" sz="1100" dirty="0"/>
                    </a:p>
                  </a:txBody>
                  <a:tcPr/>
                </a:tc>
                <a:tc>
                  <a:txBody>
                    <a:bodyPr/>
                    <a:lstStyle/>
                    <a:p>
                      <a:r>
                        <a:rPr lang="es-ES" sz="1100" dirty="0" smtClean="0"/>
                        <a:t>AGUA</a:t>
                      </a:r>
                      <a:r>
                        <a:rPr lang="es-ES" sz="1100" baseline="0" dirty="0" smtClean="0"/>
                        <a:t> TRATADA</a:t>
                      </a:r>
                      <a:endParaRPr lang="es-ES" sz="11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smtClean="0"/>
                        <a:t>SÓLIDO TOTALES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100" dirty="0" smtClean="0"/>
                        <a:t>1600 mg/l</a:t>
                      </a:r>
                      <a:endParaRPr lang="es-ES" sz="1100" dirty="0"/>
                    </a:p>
                  </a:txBody>
                  <a:tcPr/>
                </a:tc>
                <a:tc>
                  <a:txBody>
                    <a:bodyPr/>
                    <a:lstStyle/>
                    <a:p>
                      <a:pPr algn="ctr"/>
                      <a:r>
                        <a:rPr lang="es-EC" sz="1100" dirty="0" smtClean="0"/>
                        <a:t>1600 mg/l</a:t>
                      </a:r>
                      <a:endParaRPr lang="es-ES" sz="1100" dirty="0"/>
                    </a:p>
                  </a:txBody>
                  <a:tcPr/>
                </a:tc>
                <a:tc>
                  <a:txBody>
                    <a:bodyPr/>
                    <a:lstStyle/>
                    <a:p>
                      <a:pPr algn="ctr"/>
                      <a:r>
                        <a:rPr lang="es-EC" sz="1100" dirty="0" smtClean="0"/>
                        <a:t>3 000 mg/l</a:t>
                      </a:r>
                      <a:endParaRPr lang="es-ES" sz="1100" dirty="0"/>
                    </a:p>
                  </a:txBody>
                  <a:tcPr/>
                </a:tc>
                <a:tc>
                  <a:txBody>
                    <a:bodyPr/>
                    <a:lstStyle/>
                    <a:p>
                      <a:r>
                        <a:rPr lang="es-EC" sz="1100" dirty="0" smtClean="0"/>
                        <a:t>321 mg/l</a:t>
                      </a:r>
                      <a:endParaRPr lang="es-ES" sz="1100" dirty="0"/>
                    </a:p>
                  </a:txBody>
                  <a:tcPr/>
                </a:tc>
              </a:tr>
            </a:tbl>
          </a:graphicData>
        </a:graphic>
      </p:graphicFrame>
      <p:sp>
        <p:nvSpPr>
          <p:cNvPr id="10" name="2 Marcador de contenido"/>
          <p:cNvSpPr txBox="1">
            <a:spLocks/>
          </p:cNvSpPr>
          <p:nvPr/>
        </p:nvSpPr>
        <p:spPr>
          <a:xfrm>
            <a:off x="251520" y="4365104"/>
            <a:ext cx="5122912" cy="1440160"/>
          </a:xfrm>
          <a:prstGeom prst="rect">
            <a:avLst/>
          </a:prstGeom>
        </p:spPr>
        <p:txBody>
          <a:bodyPr vert="horz" lIns="91440" tIns="45720" rIns="91440" bIns="45720" rtlCol="0">
            <a:normAutofit fontScale="77500" lnSpcReduction="20000"/>
          </a:bodyPr>
          <a:lstStyle/>
          <a:p>
            <a:pPr marL="342900" lvl="0" indent="-342900">
              <a:spcBef>
                <a:spcPct val="20000"/>
              </a:spcBef>
            </a:pPr>
            <a:r>
              <a:rPr lang="es-EC" sz="3200" dirty="0" smtClean="0"/>
              <a:t>* Límite permitido para descargas a un cuerpo de agua dulce</a:t>
            </a:r>
          </a:p>
          <a:p>
            <a:pPr marL="342900" lvl="0" indent="-342900">
              <a:spcBef>
                <a:spcPct val="20000"/>
              </a:spcBef>
            </a:pPr>
            <a:r>
              <a:rPr kumimoji="0" lang="es-EC" sz="3200" b="1" i="0" u="none" strike="noStrike" kern="1200" cap="none" spc="0" normalizeH="0" baseline="0" noProof="0" dirty="0" smtClean="0">
                <a:ln>
                  <a:noFill/>
                </a:ln>
                <a:solidFill>
                  <a:schemeClr val="tx1"/>
                </a:solidFill>
                <a:effectLst/>
                <a:uLnTx/>
                <a:uFillTx/>
                <a:latin typeface="+mn-lt"/>
                <a:ea typeface="+mn-ea"/>
                <a:cs typeface="+mn-cs"/>
              </a:rPr>
              <a:t>** </a:t>
            </a:r>
            <a:r>
              <a:rPr lang="es-EC" sz="3200" dirty="0" smtClean="0"/>
              <a:t>Aguas de uso Agrícola Clase III  (riego)</a:t>
            </a:r>
            <a:endParaRPr kumimoji="0" lang="es-EC" sz="3200"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endParaRPr kumimoji="0" lang="es-E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11" name="11 Imagen"/>
          <p:cNvPicPr>
            <a:picLocks noChangeAspect="1" noChangeArrowheads="1"/>
          </p:cNvPicPr>
          <p:nvPr/>
        </p:nvPicPr>
        <p:blipFill>
          <a:blip r:embed="rId3" cstate="print">
            <a:extLst>
              <a:ext uri="{28A0092B-C50C-407E-A947-70E740481C1C}">
                <a14:useLocalDpi xmlns:lc="http://schemas.openxmlformats.org/drawingml/2006/lockedCanvas" xmlns:a14="http://schemas.microsoft.com/office/drawing/2010/main" xmlns:xdr="http://schemas.openxmlformats.org/drawingml/2006/spreadsheetDrawing" xmlns="" val="0"/>
              </a:ext>
            </a:extLst>
          </a:blip>
          <a:srcRect/>
          <a:stretch>
            <a:fillRect/>
          </a:stretch>
        </p:blipFill>
        <p:spPr bwMode="auto">
          <a:xfrm>
            <a:off x="5701605" y="2708920"/>
            <a:ext cx="3190875" cy="2905125"/>
          </a:xfrm>
          <a:prstGeom prst="rect">
            <a:avLst/>
          </a:prstGeom>
          <a:noFill/>
          <a:extLst>
            <a:ext uri="{909E8E84-426E-40DD-AFC4-6F175D3DCCD1}">
              <a14:hiddenFill xmlns:lc="http://schemas.openxmlformats.org/drawingml/2006/lockedCanvas" xmlns:a14="http://schemas.microsoft.com/office/drawing/2010/main" xmlns:xdr="http://schemas.openxmlformats.org/drawingml/2006/spreadsheetDrawing" xmlns="">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a:spLocks noGrp="1"/>
          </p:cNvSpPr>
          <p:nvPr>
            <p:ph idx="1"/>
          </p:nvPr>
        </p:nvSpPr>
        <p:spPr>
          <a:xfrm>
            <a:off x="4129608" y="2132856"/>
            <a:ext cx="4762872" cy="4525963"/>
          </a:xfrm>
        </p:spPr>
        <p:txBody>
          <a:bodyPr>
            <a:normAutofit/>
          </a:bodyPr>
          <a:lstStyle/>
          <a:p>
            <a:pPr algn="just"/>
            <a:r>
              <a:rPr lang="es-EC" sz="3600" dirty="0" smtClean="0"/>
              <a:t>Se elaboró un cuadro especificando lo Siguiente:</a:t>
            </a:r>
          </a:p>
          <a:p>
            <a:pPr lvl="1"/>
            <a:r>
              <a:rPr lang="es-ES" sz="2400" dirty="0" smtClean="0"/>
              <a:t>Recursos Físicos	      5178</a:t>
            </a:r>
          </a:p>
          <a:p>
            <a:pPr lvl="1"/>
            <a:r>
              <a:rPr lang="es-ES" sz="2400" dirty="0" smtClean="0"/>
              <a:t>Servicios Básicos       400</a:t>
            </a:r>
          </a:p>
          <a:p>
            <a:pPr lvl="1"/>
            <a:r>
              <a:rPr lang="es-ES" sz="2400" dirty="0" smtClean="0"/>
              <a:t>Costo total	      5578</a:t>
            </a:r>
            <a:endParaRPr lang="es-ES" sz="3200" dirty="0"/>
          </a:p>
        </p:txBody>
      </p:sp>
      <p:sp>
        <p:nvSpPr>
          <p:cNvPr id="9" name="1 Título"/>
          <p:cNvSpPr>
            <a:spLocks noGrp="1"/>
          </p:cNvSpPr>
          <p:nvPr>
            <p:ph type="title"/>
          </p:nvPr>
        </p:nvSpPr>
        <p:spPr>
          <a:xfrm>
            <a:off x="4283968" y="845840"/>
            <a:ext cx="4917232" cy="1143000"/>
          </a:xfrm>
        </p:spPr>
        <p:txBody>
          <a:bodyPr>
            <a:noAutofit/>
          </a:bodyPr>
          <a:lstStyle/>
          <a:p>
            <a:r>
              <a:rPr lang="es-EC" sz="3600" b="1" dirty="0" smtClean="0"/>
              <a:t>Costos de Construcción</a:t>
            </a:r>
            <a:endParaRPr lang="es-ES" sz="3600" dirty="0" smtClean="0"/>
          </a:p>
        </p:txBody>
      </p:sp>
      <p:pic>
        <p:nvPicPr>
          <p:cNvPr id="6" name="5 Imagen" descr="C:\Users\user\Pictures\08062011045.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67544" y="1124744"/>
            <a:ext cx="3600400" cy="1942331"/>
          </a:xfrm>
          <a:prstGeom prst="rect">
            <a:avLst/>
          </a:prstGeom>
          <a:noFill/>
          <a:ln>
            <a:noFill/>
          </a:ln>
        </p:spPr>
      </p:pic>
      <p:pic>
        <p:nvPicPr>
          <p:cNvPr id="7" name="6 Imagen" descr="C:\Users\user\Pictures\06102011143.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95536" y="3717032"/>
            <a:ext cx="3600400" cy="2108448"/>
          </a:xfrm>
          <a:prstGeom prst="rect">
            <a:avLst/>
          </a:prstGeom>
          <a:noFill/>
          <a:ln>
            <a:noFill/>
          </a:ln>
        </p:spPr>
      </p:pic>
      <p:sp>
        <p:nvSpPr>
          <p:cNvPr id="10" name="1 Título"/>
          <p:cNvSpPr txBox="1">
            <a:spLocks/>
          </p:cNvSpPr>
          <p:nvPr/>
        </p:nvSpPr>
        <p:spPr>
          <a:xfrm>
            <a:off x="457200" y="44624"/>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800" b="1" i="0" u="none" strike="noStrike" kern="1200" cap="none" spc="0" normalizeH="0" baseline="0" noProof="0" dirty="0" smtClean="0">
                <a:ln>
                  <a:noFill/>
                </a:ln>
                <a:solidFill>
                  <a:schemeClr val="tx1"/>
                </a:solidFill>
                <a:effectLst/>
                <a:uLnTx/>
                <a:uFillTx/>
                <a:latin typeface="+mj-lt"/>
                <a:ea typeface="+mj-ea"/>
                <a:cs typeface="+mj-cs"/>
              </a:rPr>
              <a:t>RESULTADOS Y DISCUSIÓN</a:t>
            </a:r>
            <a:endParaRPr kumimoji="0" lang="es-ES" sz="4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1" name="2 Marcador de contenido"/>
          <p:cNvSpPr txBox="1">
            <a:spLocks/>
          </p:cNvSpPr>
          <p:nvPr/>
        </p:nvSpPr>
        <p:spPr>
          <a:xfrm>
            <a:off x="35496" y="3068960"/>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Construcción del Humedal</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12" name="2 Marcador de contenido"/>
          <p:cNvSpPr txBox="1">
            <a:spLocks/>
          </p:cNvSpPr>
          <p:nvPr/>
        </p:nvSpPr>
        <p:spPr>
          <a:xfrm>
            <a:off x="288032" y="5805264"/>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Humedal establecido </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DDEBCF"/>
            </a:gs>
            <a:gs pos="50000">
              <a:srgbClr val="9CB86E"/>
            </a:gs>
            <a:gs pos="100000">
              <a:srgbClr val="156B13"/>
            </a:gs>
          </a:gsLst>
          <a:lin ang="5400000" scaled="1"/>
          <a:tileRect/>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84"/>
            <a:ext cx="8229600" cy="1143000"/>
          </a:xfrm>
        </p:spPr>
        <p:txBody>
          <a:bodyPr>
            <a:noAutofit/>
          </a:bodyPr>
          <a:lstStyle/>
          <a:p>
            <a:r>
              <a:rPr lang="es-ES" sz="4000" b="1" dirty="0" smtClean="0"/>
              <a:t>OBJETIVOS</a:t>
            </a:r>
          </a:p>
        </p:txBody>
      </p:sp>
      <p:sp>
        <p:nvSpPr>
          <p:cNvPr id="4" name="3 Marcador de contenido"/>
          <p:cNvSpPr>
            <a:spLocks noGrp="1"/>
          </p:cNvSpPr>
          <p:nvPr>
            <p:ph idx="1"/>
          </p:nvPr>
        </p:nvSpPr>
        <p:spPr>
          <a:xfrm>
            <a:off x="251520" y="836712"/>
            <a:ext cx="4896544" cy="5246043"/>
          </a:xfrm>
        </p:spPr>
        <p:txBody>
          <a:bodyPr>
            <a:noAutofit/>
          </a:bodyPr>
          <a:lstStyle/>
          <a:p>
            <a:pPr marL="514350" indent="-514350" algn="just">
              <a:buAutoNum type="arabicParenR"/>
            </a:pPr>
            <a:r>
              <a:rPr lang="es-EC" sz="2300" dirty="0" smtClean="0"/>
              <a:t>Realizar el diagnóstico sobre los niveles de contaminación del agua residual en la entrada y salida del Sistema de Humedal Artificial </a:t>
            </a:r>
            <a:r>
              <a:rPr lang="es-EC" sz="2300" dirty="0" err="1" smtClean="0"/>
              <a:t>Subsuperficial</a:t>
            </a:r>
            <a:r>
              <a:rPr lang="es-EC" sz="2300" dirty="0" smtClean="0"/>
              <a:t> (HSS), </a:t>
            </a:r>
          </a:p>
          <a:p>
            <a:pPr marL="514350" indent="-514350" algn="just">
              <a:buAutoNum type="arabicParenR"/>
            </a:pPr>
            <a:r>
              <a:rPr lang="es-EC" sz="2300" dirty="0" smtClean="0"/>
              <a:t>Diseñar e implementar un Sistema de Humedal Artificial </a:t>
            </a:r>
            <a:r>
              <a:rPr lang="es-EC" sz="2300" dirty="0" err="1" smtClean="0"/>
              <a:t>Subsuperficial</a:t>
            </a:r>
            <a:r>
              <a:rPr lang="es-EC" sz="2300" dirty="0" smtClean="0"/>
              <a:t> (HSS) que permita disminuir los niveles de contaminación en los cuerpos receptores</a:t>
            </a:r>
          </a:p>
          <a:p>
            <a:pPr marL="514350" indent="-514350" algn="just">
              <a:buAutoNum type="arabicParenR"/>
            </a:pPr>
            <a:r>
              <a:rPr lang="es-EC" sz="2300" dirty="0" smtClean="0"/>
              <a:t>Determinar los costos de construcción y mantenimiento del Sistema de Humedal Artificial </a:t>
            </a:r>
            <a:r>
              <a:rPr lang="es-EC" sz="2300" dirty="0" err="1" smtClean="0"/>
              <a:t>Subsuperficial</a:t>
            </a:r>
            <a:r>
              <a:rPr lang="es-EC" sz="2300" dirty="0" smtClean="0"/>
              <a:t> (HSS).</a:t>
            </a:r>
            <a:endParaRPr lang="es-ES" sz="2300" dirty="0" smtClean="0"/>
          </a:p>
        </p:txBody>
      </p:sp>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pic>
        <p:nvPicPr>
          <p:cNvPr id="2050" name="Picture 2" descr="C:\EDINSON.CUEVA\TESIS\HUMEDALES\FOTOS TESIS\13112011275.jpg"/>
          <p:cNvPicPr>
            <a:picLocks noChangeAspect="1" noChangeArrowheads="1"/>
          </p:cNvPicPr>
          <p:nvPr/>
        </p:nvPicPr>
        <p:blipFill>
          <a:blip r:embed="rId2" cstate="print"/>
          <a:srcRect/>
          <a:stretch>
            <a:fillRect/>
          </a:stretch>
        </p:blipFill>
        <p:spPr bwMode="auto">
          <a:xfrm>
            <a:off x="5220072" y="1556792"/>
            <a:ext cx="3672408" cy="3096344"/>
          </a:xfrm>
          <a:prstGeom prst="rect">
            <a:avLst/>
          </a:prstGeom>
          <a:noFill/>
        </p:spPr>
      </p:pic>
      <p:sp>
        <p:nvSpPr>
          <p:cNvPr id="6" name="2 Subtítulo"/>
          <p:cNvSpPr txBox="1">
            <a:spLocks/>
          </p:cNvSpPr>
          <p:nvPr/>
        </p:nvSpPr>
        <p:spPr>
          <a:xfrm>
            <a:off x="5292080" y="4869160"/>
            <a:ext cx="3600400"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Mantenimiento del</a:t>
            </a:r>
            <a:r>
              <a:rPr kumimoji="0" lang="es-ES" sz="2000" b="1" i="0" u="none" strike="noStrike" kern="1200" cap="none" spc="0" normalizeH="0" noProof="0" dirty="0" smtClean="0">
                <a:ln>
                  <a:noFill/>
                </a:ln>
                <a:effectLst/>
                <a:uLnTx/>
                <a:uFillTx/>
                <a:latin typeface="+mn-lt"/>
                <a:ea typeface="+mn-ea"/>
                <a:cs typeface="+mn-cs"/>
              </a:rPr>
              <a:t> </a:t>
            </a:r>
            <a:r>
              <a:rPr kumimoji="0" lang="es-ES" sz="2000" b="1" i="0" u="none" strike="noStrike" kern="1200" cap="none" spc="0" normalizeH="0" baseline="0" noProof="0" dirty="0" smtClean="0">
                <a:ln>
                  <a:noFill/>
                </a:ln>
                <a:effectLst/>
                <a:uLnTx/>
                <a:uFillTx/>
                <a:latin typeface="+mn-lt"/>
                <a:ea typeface="+mn-ea"/>
                <a:cs typeface="+mn-cs"/>
              </a:rPr>
              <a:t>Humedal</a:t>
            </a:r>
            <a:r>
              <a:rPr kumimoji="0" lang="es-ES" sz="2000" b="1" i="0" u="none" strike="noStrike" kern="1200" cap="none" spc="0" normalizeH="0" noProof="0" dirty="0" smtClean="0">
                <a:ln>
                  <a:noFill/>
                </a:ln>
                <a:effectLst/>
                <a:uLnTx/>
                <a:uFillTx/>
                <a:latin typeface="+mn-lt"/>
                <a:ea typeface="+mn-ea"/>
                <a:cs typeface="+mn-cs"/>
              </a:rPr>
              <a:t> artificial de la </a:t>
            </a:r>
            <a:r>
              <a:rPr kumimoji="0" lang="es-ES" sz="2000" b="1" i="0" u="none" strike="noStrike" kern="1200" cap="none" spc="0" normalizeH="0" noProof="0" dirty="0" err="1" smtClean="0">
                <a:ln>
                  <a:noFill/>
                </a:ln>
                <a:effectLst/>
                <a:uLnTx/>
                <a:uFillTx/>
                <a:latin typeface="+mn-lt"/>
                <a:ea typeface="+mn-ea"/>
                <a:cs typeface="+mn-cs"/>
              </a:rPr>
              <a:t>Had</a:t>
            </a:r>
            <a:r>
              <a:rPr kumimoji="0" lang="es-ES" sz="2000" b="1" i="0" u="none" strike="noStrike" kern="1200" cap="none" spc="0" normalizeH="0" noProof="0" dirty="0" smtClean="0">
                <a:ln>
                  <a:noFill/>
                </a:ln>
                <a:effectLst/>
                <a:uLnTx/>
                <a:uFillTx/>
                <a:latin typeface="+mn-lt"/>
                <a:ea typeface="+mn-ea"/>
                <a:cs typeface="+mn-cs"/>
              </a:rPr>
              <a:t> Zoila Luz</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p:txBody>
          <a:bodyPr>
            <a:noAutofit/>
          </a:bodyPr>
          <a:lstStyle/>
          <a:p>
            <a:r>
              <a:rPr lang="es-EC" sz="4000" b="1" dirty="0" smtClean="0"/>
              <a:t>CONCLUSIONES</a:t>
            </a:r>
            <a:endParaRPr lang="es-ES" sz="4000" dirty="0"/>
          </a:p>
        </p:txBody>
      </p:sp>
      <p:sp>
        <p:nvSpPr>
          <p:cNvPr id="6" name="5 Marcador de contenido"/>
          <p:cNvSpPr>
            <a:spLocks noGrp="1"/>
          </p:cNvSpPr>
          <p:nvPr>
            <p:ph idx="1"/>
          </p:nvPr>
        </p:nvSpPr>
        <p:spPr>
          <a:xfrm>
            <a:off x="4211960" y="1600200"/>
            <a:ext cx="4474840" cy="4525963"/>
          </a:xfrm>
        </p:spPr>
        <p:txBody>
          <a:bodyPr>
            <a:normAutofit/>
          </a:bodyPr>
          <a:lstStyle/>
          <a:p>
            <a:pPr algn="just"/>
            <a:r>
              <a:rPr lang="es-EC" dirty="0" smtClean="0"/>
              <a:t>El costo total de la investigación (70 m2) 5.578 USD, costo por metro cuadrado de 78,00 USD.</a:t>
            </a:r>
          </a:p>
          <a:p>
            <a:pPr algn="just"/>
            <a:r>
              <a:rPr lang="es-EC" dirty="0" smtClean="0"/>
              <a:t>Costo real de la Tecnología 22,00 USD por m2</a:t>
            </a:r>
          </a:p>
          <a:p>
            <a:pPr algn="just"/>
            <a:endParaRPr lang="es-ES" dirty="0"/>
          </a:p>
        </p:txBody>
      </p:sp>
      <p:pic>
        <p:nvPicPr>
          <p:cNvPr id="7" name="6 Imagen" descr="C:\Users\user\Pictures\08062011044.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39552" y="1340768"/>
            <a:ext cx="3642345" cy="1944216"/>
          </a:xfrm>
          <a:prstGeom prst="rect">
            <a:avLst/>
          </a:prstGeom>
          <a:noFill/>
          <a:ln>
            <a:noFill/>
          </a:ln>
        </p:spPr>
      </p:pic>
      <p:pic>
        <p:nvPicPr>
          <p:cNvPr id="8" name="7 Imagen" descr="C:\Users\user\Pictures\08062011045.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39552" y="3861048"/>
            <a:ext cx="3638853" cy="2016224"/>
          </a:xfrm>
          <a:prstGeom prst="rect">
            <a:avLst/>
          </a:prstGeom>
          <a:noFill/>
          <a:ln>
            <a:noFill/>
          </a:ln>
        </p:spPr>
      </p:pic>
      <p:sp>
        <p:nvSpPr>
          <p:cNvPr id="10" name="2 Marcador de contenido"/>
          <p:cNvSpPr txBox="1">
            <a:spLocks/>
          </p:cNvSpPr>
          <p:nvPr/>
        </p:nvSpPr>
        <p:spPr>
          <a:xfrm>
            <a:off x="432048" y="3284984"/>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 sz="2000" b="1" dirty="0" smtClean="0"/>
              <a:t>Construcción de los Humedales</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2 Marcador de contenido"/>
          <p:cNvSpPr txBox="1">
            <a:spLocks/>
          </p:cNvSpPr>
          <p:nvPr/>
        </p:nvSpPr>
        <p:spPr>
          <a:xfrm>
            <a:off x="395536" y="5877272"/>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 sz="2000" b="1" dirty="0" smtClean="0"/>
              <a:t>Construcción de los Humedales</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a:xfrm>
            <a:off x="457200" y="260648"/>
            <a:ext cx="8229600" cy="1143000"/>
          </a:xfrm>
        </p:spPr>
        <p:txBody>
          <a:bodyPr>
            <a:noAutofit/>
          </a:bodyPr>
          <a:lstStyle/>
          <a:p>
            <a:r>
              <a:rPr lang="es-EC" sz="4000" b="1" dirty="0" smtClean="0"/>
              <a:t>CONCLUSIONES</a:t>
            </a:r>
            <a:endParaRPr lang="es-ES" sz="4000" dirty="0"/>
          </a:p>
        </p:txBody>
      </p:sp>
      <p:sp>
        <p:nvSpPr>
          <p:cNvPr id="6" name="5 Marcador de contenido"/>
          <p:cNvSpPr>
            <a:spLocks noGrp="1"/>
          </p:cNvSpPr>
          <p:nvPr>
            <p:ph idx="1"/>
          </p:nvPr>
        </p:nvSpPr>
        <p:spPr>
          <a:xfrm>
            <a:off x="457200" y="1600200"/>
            <a:ext cx="4978896" cy="4525963"/>
          </a:xfrm>
        </p:spPr>
        <p:txBody>
          <a:bodyPr>
            <a:normAutofit fontScale="85000" lnSpcReduction="10000"/>
          </a:bodyPr>
          <a:lstStyle/>
          <a:p>
            <a:pPr algn="just"/>
            <a:r>
              <a:rPr lang="es-EC" dirty="0" smtClean="0"/>
              <a:t>Los contaminantes del Agua Residual antes de ser tratadas superaban los límites de descarga permitido para la descarga de Agua Residual a un cuerpo de Agua dulce, las mismas que al ser vertidas de manera directa contaminaron de forma indiscriminada el recurso agua, suelo y afectó la flora y fauna del sitio</a:t>
            </a:r>
            <a:endParaRPr lang="es-ES" dirty="0"/>
          </a:p>
        </p:txBody>
      </p:sp>
      <p:pic>
        <p:nvPicPr>
          <p:cNvPr id="8" name="7 Imagen" descr="C:\Users\user\Pictures\06102011138.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652120" y="1340769"/>
            <a:ext cx="3113906" cy="2160240"/>
          </a:xfrm>
          <a:prstGeom prst="rect">
            <a:avLst/>
          </a:prstGeom>
          <a:noFill/>
          <a:ln>
            <a:noFill/>
          </a:ln>
        </p:spPr>
      </p:pic>
      <p:pic>
        <p:nvPicPr>
          <p:cNvPr id="10" name="9 Imagen" descr="C:\EDINSON.CUEVA\TESIS\HUMEDALES\humedal\INFORME TECNICO 4\fotos contaminacion\2012-06-11-262.jpg"/>
          <p:cNvPicPr/>
          <p:nvPr/>
        </p:nvPicPr>
        <p:blipFill>
          <a:blip r:embed="rId3" cstate="print"/>
          <a:srcRect/>
          <a:stretch>
            <a:fillRect/>
          </a:stretch>
        </p:blipFill>
        <p:spPr bwMode="auto">
          <a:xfrm>
            <a:off x="5652120" y="3861048"/>
            <a:ext cx="3168352" cy="2376263"/>
          </a:xfrm>
          <a:prstGeom prst="rect">
            <a:avLst/>
          </a:prstGeom>
          <a:noFill/>
          <a:ln w="9525">
            <a:noFill/>
            <a:miter lim="800000"/>
            <a:headEnd/>
            <a:tailEnd/>
          </a:ln>
        </p:spPr>
      </p:pic>
      <p:sp>
        <p:nvSpPr>
          <p:cNvPr id="7" name="2 Marcador de contenido"/>
          <p:cNvSpPr txBox="1">
            <a:spLocks/>
          </p:cNvSpPr>
          <p:nvPr/>
        </p:nvSpPr>
        <p:spPr>
          <a:xfrm>
            <a:off x="5076056" y="3429000"/>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Cajetines de repartición del AR</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2 Marcador de contenido"/>
          <p:cNvSpPr txBox="1">
            <a:spLocks/>
          </p:cNvSpPr>
          <p:nvPr/>
        </p:nvSpPr>
        <p:spPr>
          <a:xfrm>
            <a:off x="5148064" y="6165304"/>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ES" sz="2000" b="1" i="0" u="none" strike="noStrike" kern="1200" cap="none" spc="0" normalizeH="0" baseline="0" noProof="0" dirty="0" smtClean="0">
                <a:ln>
                  <a:noFill/>
                </a:ln>
                <a:solidFill>
                  <a:schemeClr val="tx1"/>
                </a:solidFill>
                <a:effectLst/>
                <a:uLnTx/>
                <a:uFillTx/>
                <a:latin typeface="+mn-lt"/>
                <a:ea typeface="+mn-ea"/>
                <a:cs typeface="+mn-cs"/>
              </a:rPr>
              <a:t>	</a:t>
            </a:r>
            <a:r>
              <a:rPr lang="es-ES" sz="2000" b="1" dirty="0" smtClean="0"/>
              <a:t>Agua  Residual  sin Tratamiento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p:txBody>
          <a:bodyPr>
            <a:noAutofit/>
          </a:bodyPr>
          <a:lstStyle/>
          <a:p>
            <a:r>
              <a:rPr lang="es-EC" sz="4000" b="1" dirty="0" smtClean="0"/>
              <a:t>CONCLUSIONES</a:t>
            </a:r>
            <a:endParaRPr lang="es-ES" sz="4000" dirty="0"/>
          </a:p>
        </p:txBody>
      </p:sp>
      <p:sp>
        <p:nvSpPr>
          <p:cNvPr id="6" name="5 Marcador de contenido"/>
          <p:cNvSpPr>
            <a:spLocks noGrp="1"/>
          </p:cNvSpPr>
          <p:nvPr>
            <p:ph idx="1"/>
          </p:nvPr>
        </p:nvSpPr>
        <p:spPr>
          <a:xfrm>
            <a:off x="457200" y="1600200"/>
            <a:ext cx="4114800" cy="4525963"/>
          </a:xfrm>
        </p:spPr>
        <p:txBody>
          <a:bodyPr>
            <a:normAutofit fontScale="77500" lnSpcReduction="20000"/>
          </a:bodyPr>
          <a:lstStyle/>
          <a:p>
            <a:pPr algn="just"/>
            <a:r>
              <a:rPr lang="es-EC" dirty="0" smtClean="0"/>
              <a:t>El Agua Residual luego de ser tratada en los Humedales tiene niveles de contaminación inferiores a los límites permisibles para descarga y puede ser considerada Agua para uso Agrícola Clase III según los parámetros DQO, aluminio, nitrógeno total, fósforo total, sólidos totales, exceptuando los niveles de DBO5 y </a:t>
            </a:r>
            <a:r>
              <a:rPr lang="es-EC" dirty="0" err="1" smtClean="0"/>
              <a:t>coliformes</a:t>
            </a:r>
            <a:r>
              <a:rPr lang="es-EC" dirty="0" smtClean="0"/>
              <a:t> totales que superan estos límites.</a:t>
            </a:r>
            <a:endParaRPr lang="es-ES" dirty="0"/>
          </a:p>
        </p:txBody>
      </p:sp>
      <p:pic>
        <p:nvPicPr>
          <p:cNvPr id="7" name="6 Imagen" descr="C:\EDINSON.CUEVA\TESIS\HUMEDALES\humedal\INFORME TECNICO 4\fotos contaminacion\2012-06-11-259.jpg"/>
          <p:cNvPicPr/>
          <p:nvPr/>
        </p:nvPicPr>
        <p:blipFill>
          <a:blip r:embed="rId2" cstate="print"/>
          <a:srcRect/>
          <a:stretch>
            <a:fillRect/>
          </a:stretch>
        </p:blipFill>
        <p:spPr bwMode="auto">
          <a:xfrm>
            <a:off x="4932040" y="1628800"/>
            <a:ext cx="3678034" cy="4104456"/>
          </a:xfrm>
          <a:prstGeom prst="rect">
            <a:avLst/>
          </a:prstGeom>
          <a:noFill/>
          <a:ln w="9525">
            <a:noFill/>
            <a:miter lim="800000"/>
            <a:headEnd/>
            <a:tailEnd/>
          </a:ln>
        </p:spPr>
      </p:pic>
      <p:sp>
        <p:nvSpPr>
          <p:cNvPr id="8" name="2 Marcador de contenido"/>
          <p:cNvSpPr txBox="1">
            <a:spLocks/>
          </p:cNvSpPr>
          <p:nvPr/>
        </p:nvSpPr>
        <p:spPr>
          <a:xfrm>
            <a:off x="4824536" y="5805264"/>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 sz="2000" b="1" dirty="0" smtClean="0"/>
              <a:t>Salida de Agua  Tratada</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p:txBody>
          <a:bodyPr>
            <a:noAutofit/>
          </a:bodyPr>
          <a:lstStyle/>
          <a:p>
            <a:r>
              <a:rPr lang="es-EC" sz="4000" b="1" dirty="0" smtClean="0"/>
              <a:t>CONCLUSIONES</a:t>
            </a:r>
            <a:endParaRPr lang="es-ES" sz="4000" dirty="0"/>
          </a:p>
        </p:txBody>
      </p:sp>
      <p:sp>
        <p:nvSpPr>
          <p:cNvPr id="6" name="5 Marcador de contenido"/>
          <p:cNvSpPr>
            <a:spLocks noGrp="1"/>
          </p:cNvSpPr>
          <p:nvPr>
            <p:ph idx="1"/>
          </p:nvPr>
        </p:nvSpPr>
        <p:spPr>
          <a:xfrm>
            <a:off x="4355976" y="1600200"/>
            <a:ext cx="4330824" cy="4525963"/>
          </a:xfrm>
        </p:spPr>
        <p:txBody>
          <a:bodyPr>
            <a:normAutofit fontScale="77500" lnSpcReduction="20000"/>
          </a:bodyPr>
          <a:lstStyle/>
          <a:p>
            <a:pPr algn="just"/>
            <a:r>
              <a:rPr lang="es-EC" dirty="0" smtClean="0"/>
              <a:t>El diseño hidráulico construido para reducir los niveles de contaminación del Agua Residual logra depurar más de 6 m3/día de manera eficiente, y podría soportar una población aproximada de 100 habitantes, contribuyendo a reducir el impacto ecológico que genera la descarga de Agua Residual sin tratamiento a un cuerpo de agua dulce.</a:t>
            </a:r>
            <a:endParaRPr lang="es-ES" dirty="0"/>
          </a:p>
        </p:txBody>
      </p:sp>
      <p:pic>
        <p:nvPicPr>
          <p:cNvPr id="7" name="6 Imagen" descr="C:\Users\user\Pictures\06102011143.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95536" y="1196752"/>
            <a:ext cx="3744416" cy="1944216"/>
          </a:xfrm>
          <a:prstGeom prst="rect">
            <a:avLst/>
          </a:prstGeom>
          <a:noFill/>
          <a:ln>
            <a:noFill/>
          </a:ln>
        </p:spPr>
      </p:pic>
      <p:pic>
        <p:nvPicPr>
          <p:cNvPr id="8" name="7 Imagen" descr="C:\Users\user\Pictures\13112011227.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95536" y="3861048"/>
            <a:ext cx="3744416" cy="1944216"/>
          </a:xfrm>
          <a:prstGeom prst="rect">
            <a:avLst/>
          </a:prstGeom>
          <a:noFill/>
          <a:ln>
            <a:noFill/>
          </a:ln>
        </p:spPr>
      </p:pic>
      <p:sp>
        <p:nvSpPr>
          <p:cNvPr id="10" name="2 Marcador de contenido"/>
          <p:cNvSpPr txBox="1">
            <a:spLocks/>
          </p:cNvSpPr>
          <p:nvPr/>
        </p:nvSpPr>
        <p:spPr>
          <a:xfrm>
            <a:off x="323528" y="5805264"/>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 sz="2000" b="1" dirty="0" smtClean="0"/>
              <a:t>Mantenimiento de los Humedales</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2 Marcador de contenido"/>
          <p:cNvSpPr txBox="1">
            <a:spLocks/>
          </p:cNvSpPr>
          <p:nvPr/>
        </p:nvSpPr>
        <p:spPr>
          <a:xfrm>
            <a:off x="288032" y="3212976"/>
            <a:ext cx="3923928" cy="504056"/>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 sz="2000" b="1" dirty="0" smtClean="0"/>
              <a:t>Humedales  Establecidos y Funcionando</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p:txBody>
          <a:bodyPr>
            <a:noAutofit/>
          </a:bodyPr>
          <a:lstStyle/>
          <a:p>
            <a:r>
              <a:rPr lang="es-EC" sz="4000" b="1" dirty="0" smtClean="0"/>
              <a:t>RECOMENDACIONES</a:t>
            </a:r>
            <a:endParaRPr lang="es-ES" sz="4000" dirty="0"/>
          </a:p>
        </p:txBody>
      </p:sp>
      <p:sp>
        <p:nvSpPr>
          <p:cNvPr id="6" name="5 Marcador de contenido"/>
          <p:cNvSpPr>
            <a:spLocks noGrp="1"/>
          </p:cNvSpPr>
          <p:nvPr>
            <p:ph idx="1"/>
          </p:nvPr>
        </p:nvSpPr>
        <p:spPr>
          <a:xfrm>
            <a:off x="5076056" y="1600200"/>
            <a:ext cx="3610744" cy="4525963"/>
          </a:xfrm>
        </p:spPr>
        <p:txBody>
          <a:bodyPr>
            <a:normAutofit fontScale="77500" lnSpcReduction="20000"/>
          </a:bodyPr>
          <a:lstStyle/>
          <a:p>
            <a:pPr algn="just"/>
            <a:r>
              <a:rPr lang="es-EC" dirty="0" smtClean="0"/>
              <a:t>Continuar con los trabajos de mantenimiento en los Humedales Artificiales implementados en la Hacienda Zoila Luz para evitar la contaminación de los cuerpos receptores.</a:t>
            </a:r>
          </a:p>
          <a:p>
            <a:pPr algn="just"/>
            <a:r>
              <a:rPr lang="es-EC" dirty="0" smtClean="0"/>
              <a:t>Estas aguas causan daños colaterales a la población circundante a la Hacienda.</a:t>
            </a:r>
            <a:endParaRPr lang="es-ES" dirty="0" smtClean="0"/>
          </a:p>
        </p:txBody>
      </p:sp>
      <p:pic>
        <p:nvPicPr>
          <p:cNvPr id="16385" name="Picture 1" descr="C:\EDINSON.CUEVA\TESIS\HUMEDALES\FOTOS TESIS\13112011271.jpg"/>
          <p:cNvPicPr>
            <a:picLocks noChangeAspect="1" noChangeArrowheads="1"/>
          </p:cNvPicPr>
          <p:nvPr/>
        </p:nvPicPr>
        <p:blipFill>
          <a:blip r:embed="rId2" cstate="print"/>
          <a:srcRect/>
          <a:stretch>
            <a:fillRect/>
          </a:stretch>
        </p:blipFill>
        <p:spPr bwMode="auto">
          <a:xfrm flipH="1">
            <a:off x="251520" y="1812301"/>
            <a:ext cx="4824536" cy="3344891"/>
          </a:xfrm>
          <a:prstGeom prst="rect">
            <a:avLst/>
          </a:prstGeom>
          <a:noFill/>
        </p:spPr>
      </p:pic>
      <p:sp>
        <p:nvSpPr>
          <p:cNvPr id="7" name="2 Marcador de contenido"/>
          <p:cNvSpPr txBox="1">
            <a:spLocks/>
          </p:cNvSpPr>
          <p:nvPr/>
        </p:nvSpPr>
        <p:spPr>
          <a:xfrm>
            <a:off x="144016" y="5157192"/>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 sz="2000" b="1" dirty="0" smtClean="0"/>
              <a:t>Corte de las especies Vegetales</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p:txBody>
          <a:bodyPr>
            <a:noAutofit/>
          </a:bodyPr>
          <a:lstStyle/>
          <a:p>
            <a:r>
              <a:rPr lang="es-EC" sz="4000" b="1" dirty="0" smtClean="0"/>
              <a:t>RECOMENDACIONES</a:t>
            </a:r>
            <a:endParaRPr lang="es-ES" sz="4000" dirty="0"/>
          </a:p>
        </p:txBody>
      </p:sp>
      <p:sp>
        <p:nvSpPr>
          <p:cNvPr id="6" name="5 Marcador de contenido"/>
          <p:cNvSpPr>
            <a:spLocks noGrp="1"/>
          </p:cNvSpPr>
          <p:nvPr>
            <p:ph idx="1"/>
          </p:nvPr>
        </p:nvSpPr>
        <p:spPr/>
        <p:txBody>
          <a:bodyPr>
            <a:normAutofit/>
          </a:bodyPr>
          <a:lstStyle/>
          <a:p>
            <a:pPr algn="just"/>
            <a:r>
              <a:rPr lang="es-EC" dirty="0" smtClean="0"/>
              <a:t>Realizar con un periodo de tres meses un análisis físico químico general para registrar los niveles de concentración de los contaminantes en los Humedales, para mantener un registro de los niveles de contaminantes del Agua Residual a la salida del Humedal artificial</a:t>
            </a:r>
            <a:endParaRPr lang="es-E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p:txBody>
          <a:bodyPr>
            <a:noAutofit/>
          </a:bodyPr>
          <a:lstStyle/>
          <a:p>
            <a:r>
              <a:rPr lang="es-EC" sz="4000" b="1" dirty="0" smtClean="0"/>
              <a:t>RECOMENDACIONES</a:t>
            </a:r>
            <a:endParaRPr lang="es-ES" sz="4000" dirty="0"/>
          </a:p>
        </p:txBody>
      </p:sp>
      <p:sp>
        <p:nvSpPr>
          <p:cNvPr id="6" name="5 Marcador de contenido"/>
          <p:cNvSpPr>
            <a:spLocks noGrp="1"/>
          </p:cNvSpPr>
          <p:nvPr>
            <p:ph idx="1"/>
          </p:nvPr>
        </p:nvSpPr>
        <p:spPr>
          <a:xfrm>
            <a:off x="4067944" y="1600200"/>
            <a:ext cx="4906888" cy="4525963"/>
          </a:xfrm>
        </p:spPr>
        <p:txBody>
          <a:bodyPr>
            <a:normAutofit fontScale="77500" lnSpcReduction="20000"/>
          </a:bodyPr>
          <a:lstStyle/>
          <a:p>
            <a:pPr algn="just"/>
            <a:r>
              <a:rPr lang="es-EC" dirty="0" smtClean="0"/>
              <a:t>Para una nueva investigación se recomienda buscar mecanismos alternativos para la distribución del agua en el cajetín de distribución, ya que es propenso a taponamientos en épocas de lluvias, como también realizar 5 análisis mas del efluente de entrada, para obtener un promedio de concentración de contaminantes más ajustado, que permita discernir mejor los resultados obtenidos.</a:t>
            </a:r>
            <a:endParaRPr lang="es-ES" dirty="0"/>
          </a:p>
        </p:txBody>
      </p:sp>
      <p:pic>
        <p:nvPicPr>
          <p:cNvPr id="7" name="6 Imagen" descr="C:\Users\user\Pictures\06102011137.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51520" y="1700808"/>
            <a:ext cx="3905994" cy="3456384"/>
          </a:xfrm>
          <a:prstGeom prst="rect">
            <a:avLst/>
          </a:prstGeom>
          <a:noFill/>
          <a:ln>
            <a:noFill/>
          </a:ln>
        </p:spPr>
      </p:pic>
      <p:sp>
        <p:nvSpPr>
          <p:cNvPr id="8" name="2 Marcador de contenido"/>
          <p:cNvSpPr txBox="1">
            <a:spLocks/>
          </p:cNvSpPr>
          <p:nvPr/>
        </p:nvSpPr>
        <p:spPr>
          <a:xfrm>
            <a:off x="144016" y="5157192"/>
            <a:ext cx="392392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s-ES" sz="2000" b="1" noProof="0" dirty="0" smtClean="0"/>
              <a:t>Funcionamiento de los Humedales</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p:txBody>
          <a:bodyPr>
            <a:noAutofit/>
          </a:bodyPr>
          <a:lstStyle/>
          <a:p>
            <a:r>
              <a:rPr lang="es-EC" sz="4000" b="1" dirty="0" smtClean="0"/>
              <a:t>RECOMENDACIONES</a:t>
            </a:r>
            <a:endParaRPr lang="es-ES" sz="4000" dirty="0"/>
          </a:p>
        </p:txBody>
      </p:sp>
      <p:sp>
        <p:nvSpPr>
          <p:cNvPr id="6" name="5 Marcador de contenido"/>
          <p:cNvSpPr>
            <a:spLocks noGrp="1"/>
          </p:cNvSpPr>
          <p:nvPr>
            <p:ph idx="1"/>
          </p:nvPr>
        </p:nvSpPr>
        <p:spPr/>
        <p:txBody>
          <a:bodyPr>
            <a:normAutofit fontScale="92500" lnSpcReduction="20000"/>
          </a:bodyPr>
          <a:lstStyle/>
          <a:p>
            <a:pPr algn="just"/>
            <a:r>
              <a:rPr lang="es-EC" dirty="0" smtClean="0"/>
              <a:t>Se recomienda que investiguen la inocuidad de los pastos resultantes del proceso según análisis y aptitud para alimentación de animales.</a:t>
            </a:r>
            <a:endParaRPr lang="es-ES" dirty="0" smtClean="0"/>
          </a:p>
          <a:p>
            <a:pPr algn="just"/>
            <a:r>
              <a:rPr lang="es-EC" dirty="0" smtClean="0"/>
              <a:t>Es necesario realizar aforamientos del caudal de ingreso en épocas de verano y en épocas de invierno, ya que el caudal se ve afectado por las aguas lluvias.</a:t>
            </a:r>
            <a:endParaRPr lang="es-ES" dirty="0" smtClean="0"/>
          </a:p>
          <a:p>
            <a:pPr algn="just"/>
            <a:r>
              <a:rPr lang="es-EC" dirty="0" smtClean="0"/>
              <a:t>Se recomienda realizar talleres a la comunidad Agropecuaria, para que conozcan y desarrollen estos sistemas de tratamientos de aguas en sus predios.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CONSTRUCCIÓN DE LOS HUMEDALES</a:t>
            </a:r>
            <a:endParaRPr lang="es-ES" b="1" dirty="0"/>
          </a:p>
        </p:txBody>
      </p:sp>
      <p:pic>
        <p:nvPicPr>
          <p:cNvPr id="53250" name="Picture 2" descr="C:\EDINSON.CUEVA\TESIS\HUMEDALES\FOTOS TESIS\27052011018.jpg"/>
          <p:cNvPicPr>
            <a:picLocks noChangeAspect="1" noChangeArrowheads="1"/>
          </p:cNvPicPr>
          <p:nvPr/>
        </p:nvPicPr>
        <p:blipFill>
          <a:blip r:embed="rId2" cstate="print"/>
          <a:srcRect/>
          <a:stretch>
            <a:fillRect/>
          </a:stretch>
        </p:blipFill>
        <p:spPr bwMode="auto">
          <a:xfrm>
            <a:off x="683568" y="1340768"/>
            <a:ext cx="3647728" cy="2049947"/>
          </a:xfrm>
          <a:prstGeom prst="rect">
            <a:avLst/>
          </a:prstGeom>
          <a:noFill/>
        </p:spPr>
      </p:pic>
      <p:pic>
        <p:nvPicPr>
          <p:cNvPr id="53251" name="Picture 3" descr="C:\EDINSON.CUEVA\TESIS\HUMEDALES\FOTOS TESIS\27052011019.jpg"/>
          <p:cNvPicPr>
            <a:picLocks noChangeAspect="1" noChangeArrowheads="1"/>
          </p:cNvPicPr>
          <p:nvPr/>
        </p:nvPicPr>
        <p:blipFill>
          <a:blip r:embed="rId3" cstate="print"/>
          <a:srcRect/>
          <a:stretch>
            <a:fillRect/>
          </a:stretch>
        </p:blipFill>
        <p:spPr bwMode="auto">
          <a:xfrm>
            <a:off x="5136064" y="1340768"/>
            <a:ext cx="3587720" cy="2016224"/>
          </a:xfrm>
          <a:prstGeom prst="rect">
            <a:avLst/>
          </a:prstGeom>
          <a:noFill/>
        </p:spPr>
      </p:pic>
      <p:pic>
        <p:nvPicPr>
          <p:cNvPr id="53252" name="Picture 4" descr="C:\EDINSON.CUEVA\TESIS\HUMEDALES\FOTOS TESIS\08062011044.jpg"/>
          <p:cNvPicPr>
            <a:picLocks noChangeAspect="1" noChangeArrowheads="1"/>
          </p:cNvPicPr>
          <p:nvPr/>
        </p:nvPicPr>
        <p:blipFill>
          <a:blip r:embed="rId4" cstate="print"/>
          <a:srcRect/>
          <a:stretch>
            <a:fillRect/>
          </a:stretch>
        </p:blipFill>
        <p:spPr bwMode="auto">
          <a:xfrm>
            <a:off x="640123" y="4005064"/>
            <a:ext cx="3715853" cy="2088232"/>
          </a:xfrm>
          <a:prstGeom prst="rect">
            <a:avLst/>
          </a:prstGeom>
          <a:noFill/>
        </p:spPr>
      </p:pic>
      <p:pic>
        <p:nvPicPr>
          <p:cNvPr id="53253" name="Picture 5" descr="C:\EDINSON.CUEVA\TESIS\HUMEDALES\FOTOS TESIS\08062011045.jpg"/>
          <p:cNvPicPr>
            <a:picLocks noChangeAspect="1" noChangeArrowheads="1"/>
          </p:cNvPicPr>
          <p:nvPr/>
        </p:nvPicPr>
        <p:blipFill>
          <a:blip r:embed="rId5" cstate="print"/>
          <a:srcRect/>
          <a:stretch>
            <a:fillRect/>
          </a:stretch>
        </p:blipFill>
        <p:spPr bwMode="auto">
          <a:xfrm>
            <a:off x="5076056" y="4043349"/>
            <a:ext cx="3647728" cy="2049947"/>
          </a:xfrm>
          <a:prstGeom prst="rect">
            <a:avLst/>
          </a:prstGeom>
          <a:noFill/>
        </p:spPr>
      </p:pic>
      <p:sp>
        <p:nvSpPr>
          <p:cNvPr id="8"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Humedales Establecidos</a:t>
            </a:r>
            <a:endParaRPr lang="es-ES" dirty="0"/>
          </a:p>
        </p:txBody>
      </p:sp>
      <p:pic>
        <p:nvPicPr>
          <p:cNvPr id="54274" name="Picture 2" descr="C:\EDINSON.CUEVA\TESIS\HUMEDALES\FOTOS TESIS\06102011136.jpg"/>
          <p:cNvPicPr>
            <a:picLocks noChangeAspect="1" noChangeArrowheads="1"/>
          </p:cNvPicPr>
          <p:nvPr/>
        </p:nvPicPr>
        <p:blipFill>
          <a:blip r:embed="rId2" cstate="print"/>
          <a:srcRect/>
          <a:stretch>
            <a:fillRect/>
          </a:stretch>
        </p:blipFill>
        <p:spPr bwMode="auto">
          <a:xfrm>
            <a:off x="899593" y="1484784"/>
            <a:ext cx="3275856" cy="2088232"/>
          </a:xfrm>
          <a:prstGeom prst="rect">
            <a:avLst/>
          </a:prstGeom>
          <a:noFill/>
        </p:spPr>
      </p:pic>
      <p:pic>
        <p:nvPicPr>
          <p:cNvPr id="54275" name="Picture 3" descr="C:\EDINSON.CUEVA\TESIS\HUMEDALES\FOTOS TESIS\06102011140.jpg"/>
          <p:cNvPicPr>
            <a:picLocks noChangeAspect="1" noChangeArrowheads="1"/>
          </p:cNvPicPr>
          <p:nvPr/>
        </p:nvPicPr>
        <p:blipFill>
          <a:blip r:embed="rId3" cstate="print"/>
          <a:srcRect/>
          <a:stretch>
            <a:fillRect/>
          </a:stretch>
        </p:blipFill>
        <p:spPr bwMode="auto">
          <a:xfrm>
            <a:off x="4644009" y="1484784"/>
            <a:ext cx="3312367" cy="2088232"/>
          </a:xfrm>
          <a:prstGeom prst="rect">
            <a:avLst/>
          </a:prstGeom>
          <a:noFill/>
        </p:spPr>
      </p:pic>
      <p:pic>
        <p:nvPicPr>
          <p:cNvPr id="54276" name="Picture 4" descr="C:\EDINSON.CUEVA\TESIS\HUMEDALES\FOTOS TESIS\06102011141.jpg"/>
          <p:cNvPicPr>
            <a:picLocks noChangeAspect="1" noChangeArrowheads="1"/>
          </p:cNvPicPr>
          <p:nvPr/>
        </p:nvPicPr>
        <p:blipFill>
          <a:blip r:embed="rId4" cstate="print"/>
          <a:srcRect/>
          <a:stretch>
            <a:fillRect/>
          </a:stretch>
        </p:blipFill>
        <p:spPr bwMode="auto">
          <a:xfrm>
            <a:off x="2123728" y="3933056"/>
            <a:ext cx="4824536" cy="2303748"/>
          </a:xfrm>
          <a:prstGeom prst="rect">
            <a:avLst/>
          </a:prstGeom>
          <a:noFill/>
        </p:spPr>
      </p:pic>
      <p:sp>
        <p:nvSpPr>
          <p:cNvPr id="7" name="2 Subtítulo"/>
          <p:cNvSpPr txBox="1">
            <a:spLocks/>
          </p:cNvSpPr>
          <p:nvPr/>
        </p:nvSpPr>
        <p:spPr>
          <a:xfrm>
            <a:off x="107504"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a:spLocks noGrp="1"/>
          </p:cNvSpPr>
          <p:nvPr>
            <p:ph idx="1"/>
          </p:nvPr>
        </p:nvSpPr>
        <p:spPr>
          <a:xfrm>
            <a:off x="5508104" y="1340768"/>
            <a:ext cx="3178696" cy="4525963"/>
          </a:xfrm>
        </p:spPr>
        <p:txBody>
          <a:bodyPr>
            <a:noAutofit/>
          </a:bodyPr>
          <a:lstStyle/>
          <a:p>
            <a:pPr algn="just">
              <a:buNone/>
            </a:pPr>
            <a:r>
              <a:rPr lang="es-EC" sz="2300" b="1" dirty="0" smtClean="0"/>
              <a:t>Ubicación </a:t>
            </a:r>
          </a:p>
          <a:p>
            <a:pPr algn="just"/>
            <a:r>
              <a:rPr lang="es-EC" sz="2300" dirty="0" smtClean="0"/>
              <a:t>Provincia Santo Domingo de los </a:t>
            </a:r>
            <a:r>
              <a:rPr lang="es-EC" sz="2300" dirty="0" err="1" smtClean="0"/>
              <a:t>Tsáchilas</a:t>
            </a:r>
            <a:r>
              <a:rPr lang="es-EC" sz="2300" dirty="0" smtClean="0"/>
              <a:t>, Cantón Santo Domingo, Parroquia Luz de América, km 24 vía Santo Domingo-Quevedo en la hacienda Zoila Luz, Se estableció un área de 250 m</a:t>
            </a:r>
            <a:r>
              <a:rPr lang="es-EC" sz="2300" baseline="30000" dirty="0" smtClean="0"/>
              <a:t>2</a:t>
            </a:r>
            <a:r>
              <a:rPr lang="es-EC" sz="2300" dirty="0" smtClean="0"/>
              <a:t> de humedales </a:t>
            </a:r>
            <a:r>
              <a:rPr lang="es-EC" sz="2300" dirty="0" err="1" smtClean="0"/>
              <a:t>subsuperficiales</a:t>
            </a:r>
            <a:r>
              <a:rPr lang="es-EC" sz="2300" dirty="0" smtClean="0"/>
              <a:t>.</a:t>
            </a:r>
            <a:endParaRPr lang="es-ES" sz="2300" dirty="0" smtClean="0"/>
          </a:p>
          <a:p>
            <a:pPr algn="just"/>
            <a:endParaRPr lang="es-ES" sz="2300" dirty="0"/>
          </a:p>
        </p:txBody>
      </p:sp>
      <p:sp>
        <p:nvSpPr>
          <p:cNvPr id="9" name="1 Título"/>
          <p:cNvSpPr>
            <a:spLocks noGrp="1"/>
          </p:cNvSpPr>
          <p:nvPr>
            <p:ph type="title"/>
          </p:nvPr>
        </p:nvSpPr>
        <p:spPr>
          <a:xfrm>
            <a:off x="457200" y="274638"/>
            <a:ext cx="8229600" cy="1143000"/>
          </a:xfrm>
        </p:spPr>
        <p:txBody>
          <a:bodyPr>
            <a:normAutofit/>
          </a:bodyPr>
          <a:lstStyle/>
          <a:p>
            <a:r>
              <a:rPr lang="es-EC" sz="4800" b="1" dirty="0" smtClean="0"/>
              <a:t>METODOLOGÍA</a:t>
            </a:r>
            <a:endParaRPr lang="es-ES" sz="4800" dirty="0"/>
          </a:p>
        </p:txBody>
      </p:sp>
      <p:pic>
        <p:nvPicPr>
          <p:cNvPr id="3074" name="Picture 2" descr="C:\EDINSON.CUEVA\TESIS\HUMEDALES\FOTOS TESIS\06102011144.jpg"/>
          <p:cNvPicPr>
            <a:picLocks noChangeAspect="1" noChangeArrowheads="1"/>
          </p:cNvPicPr>
          <p:nvPr/>
        </p:nvPicPr>
        <p:blipFill>
          <a:blip r:embed="rId2" cstate="print"/>
          <a:srcRect/>
          <a:stretch>
            <a:fillRect/>
          </a:stretch>
        </p:blipFill>
        <p:spPr bwMode="auto">
          <a:xfrm>
            <a:off x="395536" y="1484784"/>
            <a:ext cx="4895189" cy="3671392"/>
          </a:xfrm>
          <a:prstGeom prst="rect">
            <a:avLst/>
          </a:prstGeom>
          <a:noFill/>
        </p:spPr>
      </p:pic>
      <p:sp>
        <p:nvSpPr>
          <p:cNvPr id="6" name="2 Subtítulo"/>
          <p:cNvSpPr txBox="1">
            <a:spLocks/>
          </p:cNvSpPr>
          <p:nvPr/>
        </p:nvSpPr>
        <p:spPr>
          <a:xfrm>
            <a:off x="395536" y="5229200"/>
            <a:ext cx="482453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Humedal</a:t>
            </a:r>
            <a:r>
              <a:rPr kumimoji="0" lang="es-ES" sz="2000" b="1" i="0" u="none" strike="noStrike" kern="1200" cap="none" spc="0" normalizeH="0" noProof="0" dirty="0" smtClean="0">
                <a:ln>
                  <a:noFill/>
                </a:ln>
                <a:effectLst/>
                <a:uLnTx/>
                <a:uFillTx/>
                <a:latin typeface="+mn-lt"/>
                <a:ea typeface="+mn-ea"/>
                <a:cs typeface="+mn-cs"/>
              </a:rPr>
              <a:t> artificial  Establecido</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Agua Residual sin Tratamiento</a:t>
            </a:r>
            <a:endParaRPr lang="es-ES" b="1" dirty="0"/>
          </a:p>
        </p:txBody>
      </p:sp>
      <p:pic>
        <p:nvPicPr>
          <p:cNvPr id="55298" name="Picture 2" descr="C:\EDINSON.CUEVA\TESIS\HUMEDALES\FOTOS TESIS\2012-06-11-251.jpg"/>
          <p:cNvPicPr>
            <a:picLocks noChangeAspect="1" noChangeArrowheads="1"/>
          </p:cNvPicPr>
          <p:nvPr/>
        </p:nvPicPr>
        <p:blipFill>
          <a:blip r:embed="rId2" cstate="print"/>
          <a:srcRect/>
          <a:stretch>
            <a:fillRect/>
          </a:stretch>
        </p:blipFill>
        <p:spPr bwMode="auto">
          <a:xfrm>
            <a:off x="4644008" y="4077072"/>
            <a:ext cx="3917741" cy="2201689"/>
          </a:xfrm>
          <a:prstGeom prst="rect">
            <a:avLst/>
          </a:prstGeom>
          <a:noFill/>
        </p:spPr>
      </p:pic>
      <p:pic>
        <p:nvPicPr>
          <p:cNvPr id="55299" name="Picture 3" descr="C:\EDINSON.CUEVA\TESIS\HUMEDALES\FOTOS TESIS\2012-06-11-262.jpg"/>
          <p:cNvPicPr>
            <a:picLocks noChangeAspect="1" noChangeArrowheads="1"/>
          </p:cNvPicPr>
          <p:nvPr/>
        </p:nvPicPr>
        <p:blipFill>
          <a:blip r:embed="rId3" cstate="print"/>
          <a:srcRect/>
          <a:stretch>
            <a:fillRect/>
          </a:stretch>
        </p:blipFill>
        <p:spPr bwMode="auto">
          <a:xfrm>
            <a:off x="4644008" y="1484784"/>
            <a:ext cx="3773724" cy="2120754"/>
          </a:xfrm>
          <a:prstGeom prst="rect">
            <a:avLst/>
          </a:prstGeom>
          <a:noFill/>
        </p:spPr>
      </p:pic>
      <p:pic>
        <p:nvPicPr>
          <p:cNvPr id="55300" name="Picture 4" descr="C:\EDINSON.CUEVA\TESIS\HUMEDALES\FOTOS TESIS\2012-06-11-274.jpg"/>
          <p:cNvPicPr>
            <a:picLocks noChangeAspect="1" noChangeArrowheads="1"/>
          </p:cNvPicPr>
          <p:nvPr/>
        </p:nvPicPr>
        <p:blipFill>
          <a:blip r:embed="rId4" cstate="print"/>
          <a:srcRect/>
          <a:stretch>
            <a:fillRect/>
          </a:stretch>
        </p:blipFill>
        <p:spPr bwMode="auto">
          <a:xfrm>
            <a:off x="1115616" y="1484785"/>
            <a:ext cx="2670823" cy="4752528"/>
          </a:xfrm>
          <a:prstGeom prst="rect">
            <a:avLst/>
          </a:prstGeom>
          <a:noFill/>
        </p:spPr>
      </p:pic>
      <p:sp>
        <p:nvSpPr>
          <p:cNvPr id="7" name="2 Subtítulo"/>
          <p:cNvSpPr txBox="1">
            <a:spLocks/>
          </p:cNvSpPr>
          <p:nvPr/>
        </p:nvSpPr>
        <p:spPr>
          <a:xfrm>
            <a:off x="107504"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Agua Residual Tratada</a:t>
            </a:r>
            <a:endParaRPr lang="es-ES" b="1" dirty="0"/>
          </a:p>
        </p:txBody>
      </p:sp>
      <p:sp>
        <p:nvSpPr>
          <p:cNvPr id="7" name="2 Subtítulo"/>
          <p:cNvSpPr txBox="1">
            <a:spLocks/>
          </p:cNvSpPr>
          <p:nvPr/>
        </p:nvSpPr>
        <p:spPr>
          <a:xfrm>
            <a:off x="107504"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pic>
        <p:nvPicPr>
          <p:cNvPr id="56322" name="Picture 2" descr="C:\EDINSON.CUEVA\TESIS\HUMEDALES\FOTOS TESIS\2012-06-11-254.jpg"/>
          <p:cNvPicPr>
            <a:picLocks noChangeAspect="1" noChangeArrowheads="1"/>
          </p:cNvPicPr>
          <p:nvPr/>
        </p:nvPicPr>
        <p:blipFill>
          <a:blip r:embed="rId2" cstate="print"/>
          <a:srcRect/>
          <a:stretch>
            <a:fillRect/>
          </a:stretch>
        </p:blipFill>
        <p:spPr bwMode="auto">
          <a:xfrm>
            <a:off x="806752" y="1268760"/>
            <a:ext cx="3405208" cy="1913656"/>
          </a:xfrm>
          <a:prstGeom prst="rect">
            <a:avLst/>
          </a:prstGeom>
          <a:noFill/>
        </p:spPr>
      </p:pic>
      <p:pic>
        <p:nvPicPr>
          <p:cNvPr id="56323" name="Picture 3" descr="C:\EDINSON.CUEVA\TESIS\HUMEDALES\FOTOS TESIS\2012-06-11-255.jpg"/>
          <p:cNvPicPr>
            <a:picLocks noChangeAspect="1" noChangeArrowheads="1"/>
          </p:cNvPicPr>
          <p:nvPr/>
        </p:nvPicPr>
        <p:blipFill>
          <a:blip r:embed="rId3" cstate="print"/>
          <a:srcRect/>
          <a:stretch>
            <a:fillRect/>
          </a:stretch>
        </p:blipFill>
        <p:spPr bwMode="auto">
          <a:xfrm>
            <a:off x="4572000" y="1268760"/>
            <a:ext cx="3384375" cy="1901948"/>
          </a:xfrm>
          <a:prstGeom prst="rect">
            <a:avLst/>
          </a:prstGeom>
          <a:noFill/>
        </p:spPr>
      </p:pic>
      <p:pic>
        <p:nvPicPr>
          <p:cNvPr id="56324" name="Picture 4" descr="C:\EDINSON.CUEVA\TESIS\HUMEDALES\FOTOS TESIS\2012-06-11-256.jpg"/>
          <p:cNvPicPr>
            <a:picLocks noChangeAspect="1" noChangeArrowheads="1"/>
          </p:cNvPicPr>
          <p:nvPr/>
        </p:nvPicPr>
        <p:blipFill>
          <a:blip r:embed="rId4" cstate="print"/>
          <a:srcRect/>
          <a:stretch>
            <a:fillRect/>
          </a:stretch>
        </p:blipFill>
        <p:spPr bwMode="auto">
          <a:xfrm>
            <a:off x="880507" y="3573017"/>
            <a:ext cx="3331453" cy="1872207"/>
          </a:xfrm>
          <a:prstGeom prst="rect">
            <a:avLst/>
          </a:prstGeom>
          <a:noFill/>
        </p:spPr>
      </p:pic>
      <p:pic>
        <p:nvPicPr>
          <p:cNvPr id="56325" name="Picture 5" descr="C:\EDINSON.CUEVA\TESIS\HUMEDALES\FOTOS TESIS\2012-06-11-257.jpg"/>
          <p:cNvPicPr>
            <a:picLocks noChangeAspect="1" noChangeArrowheads="1"/>
          </p:cNvPicPr>
          <p:nvPr/>
        </p:nvPicPr>
        <p:blipFill>
          <a:blip r:embed="rId5" cstate="print"/>
          <a:srcRect/>
          <a:stretch>
            <a:fillRect/>
          </a:stretch>
        </p:blipFill>
        <p:spPr bwMode="auto">
          <a:xfrm>
            <a:off x="4572000" y="3573016"/>
            <a:ext cx="3331453" cy="1872207"/>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Agua Residual Tratada</a:t>
            </a:r>
            <a:endParaRPr lang="es-ES" b="1" dirty="0"/>
          </a:p>
        </p:txBody>
      </p:sp>
      <p:sp>
        <p:nvSpPr>
          <p:cNvPr id="7" name="2 Subtítulo"/>
          <p:cNvSpPr txBox="1">
            <a:spLocks/>
          </p:cNvSpPr>
          <p:nvPr/>
        </p:nvSpPr>
        <p:spPr>
          <a:xfrm>
            <a:off x="107504"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pic>
        <p:nvPicPr>
          <p:cNvPr id="57346" name="Picture 2" descr="C:\EDINSON.CUEVA\TESIS\HUMEDALES\FOTOS TESIS\2012-06-11-258.jpg"/>
          <p:cNvPicPr>
            <a:picLocks noChangeAspect="1" noChangeArrowheads="1"/>
          </p:cNvPicPr>
          <p:nvPr/>
        </p:nvPicPr>
        <p:blipFill>
          <a:blip r:embed="rId2" cstate="print"/>
          <a:srcRect/>
          <a:stretch>
            <a:fillRect/>
          </a:stretch>
        </p:blipFill>
        <p:spPr bwMode="auto">
          <a:xfrm>
            <a:off x="683568" y="1340768"/>
            <a:ext cx="3456384" cy="4484651"/>
          </a:xfrm>
          <a:prstGeom prst="rect">
            <a:avLst/>
          </a:prstGeom>
          <a:noFill/>
        </p:spPr>
      </p:pic>
      <p:pic>
        <p:nvPicPr>
          <p:cNvPr id="57347" name="Picture 3" descr="C:\EDINSON.CUEVA\TESIS\HUMEDALES\FOTOS TESIS\2012-06-11-259.jpg"/>
          <p:cNvPicPr>
            <a:picLocks noChangeAspect="1" noChangeArrowheads="1"/>
          </p:cNvPicPr>
          <p:nvPr/>
        </p:nvPicPr>
        <p:blipFill>
          <a:blip r:embed="rId3" cstate="print"/>
          <a:srcRect/>
          <a:stretch>
            <a:fillRect/>
          </a:stretch>
        </p:blipFill>
        <p:spPr bwMode="auto">
          <a:xfrm>
            <a:off x="4644008" y="1340768"/>
            <a:ext cx="3456384" cy="446449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6" name="5 Documento"/>
          <p:cNvSpPr/>
          <p:nvPr/>
        </p:nvSpPr>
        <p:spPr>
          <a:xfrm rot="10800000">
            <a:off x="0" y="5085184"/>
            <a:ext cx="9144000" cy="1772816"/>
          </a:xfrm>
          <a:prstGeom prst="flowChartDocument">
            <a:avLst/>
          </a:prstGeom>
          <a:gradFill>
            <a:gsLst>
              <a:gs pos="0">
                <a:schemeClr val="bg1"/>
              </a:gs>
              <a:gs pos="50000">
                <a:srgbClr val="9CB86E"/>
              </a:gs>
              <a:gs pos="100000">
                <a:srgbClr val="156B1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1 Título"/>
          <p:cNvSpPr>
            <a:spLocks noGrp="1"/>
          </p:cNvSpPr>
          <p:nvPr>
            <p:ph type="ctrTitle"/>
          </p:nvPr>
        </p:nvSpPr>
        <p:spPr>
          <a:xfrm>
            <a:off x="323528" y="2132856"/>
            <a:ext cx="8420472" cy="1512168"/>
          </a:xfrm>
        </p:spPr>
        <p:txBody>
          <a:bodyPr>
            <a:noAutofit/>
          </a:bodyPr>
          <a:lstStyle/>
          <a:p>
            <a:r>
              <a:rPr lang="es-ES" sz="9600" b="1" dirty="0" smtClean="0"/>
              <a:t>GRACIAS</a:t>
            </a:r>
            <a:endParaRPr lang="es-ES" sz="9600" b="1" dirty="0"/>
          </a:p>
        </p:txBody>
      </p:sp>
      <p:sp>
        <p:nvSpPr>
          <p:cNvPr id="8"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57600" y="1196752"/>
            <a:ext cx="5338936" cy="5030019"/>
          </a:xfrm>
        </p:spPr>
        <p:txBody>
          <a:bodyPr>
            <a:normAutofit fontScale="55000" lnSpcReduction="20000"/>
          </a:bodyPr>
          <a:lstStyle/>
          <a:p>
            <a:pPr>
              <a:buNone/>
            </a:pPr>
            <a:r>
              <a:rPr lang="es-EC" sz="4400" b="1" dirty="0" smtClean="0"/>
              <a:t>Materiales</a:t>
            </a:r>
          </a:p>
          <a:p>
            <a:pPr>
              <a:buNone/>
            </a:pPr>
            <a:r>
              <a:rPr lang="es-EC" dirty="0" smtClean="0"/>
              <a:t>  50 kg de Estolones de </a:t>
            </a:r>
            <a:r>
              <a:rPr lang="es-EC" i="1" dirty="0" err="1" smtClean="0"/>
              <a:t>Echinochloa</a:t>
            </a:r>
            <a:r>
              <a:rPr lang="es-EC" i="1" dirty="0" smtClean="0"/>
              <a:t> </a:t>
            </a:r>
            <a:r>
              <a:rPr lang="es-EC" i="1" dirty="0" err="1" smtClean="0"/>
              <a:t>polystachia</a:t>
            </a:r>
            <a:r>
              <a:rPr lang="es-EC" i="1" dirty="0" smtClean="0"/>
              <a:t> </a:t>
            </a:r>
            <a:r>
              <a:rPr lang="es-EC" dirty="0" err="1" smtClean="0"/>
              <a:t>Hitch</a:t>
            </a:r>
            <a:endParaRPr lang="es-EC" dirty="0" smtClean="0"/>
          </a:p>
          <a:p>
            <a:pPr>
              <a:buNone/>
            </a:pPr>
            <a:r>
              <a:rPr lang="es-EC" dirty="0" smtClean="0"/>
              <a:t>  50 kg de </a:t>
            </a:r>
            <a:r>
              <a:rPr lang="es-EC" i="1" dirty="0" err="1" smtClean="0"/>
              <a:t>Eriochloa</a:t>
            </a:r>
            <a:r>
              <a:rPr lang="es-EC" i="1" dirty="0" smtClean="0"/>
              <a:t> </a:t>
            </a:r>
            <a:r>
              <a:rPr lang="es-EC" i="1" dirty="0" err="1" smtClean="0"/>
              <a:t>polystachya</a:t>
            </a:r>
            <a:r>
              <a:rPr lang="es-EC" i="1" dirty="0" smtClean="0"/>
              <a:t> </a:t>
            </a:r>
            <a:r>
              <a:rPr lang="es-EC" dirty="0" err="1" smtClean="0"/>
              <a:t>Kunth</a:t>
            </a:r>
            <a:endParaRPr lang="es-EC" dirty="0" smtClean="0"/>
          </a:p>
          <a:p>
            <a:pPr>
              <a:buNone/>
            </a:pPr>
            <a:r>
              <a:rPr lang="es-EC" dirty="0" smtClean="0"/>
              <a:t>  50 kg de </a:t>
            </a:r>
            <a:r>
              <a:rPr lang="es-EC" i="1" dirty="0" err="1" smtClean="0"/>
              <a:t>Brachiaria</a:t>
            </a:r>
            <a:r>
              <a:rPr lang="es-EC" i="1" dirty="0" smtClean="0"/>
              <a:t> </a:t>
            </a:r>
            <a:r>
              <a:rPr lang="es-EC" i="1" dirty="0" err="1" smtClean="0"/>
              <a:t>mutica</a:t>
            </a:r>
            <a:r>
              <a:rPr lang="es-EC" dirty="0" smtClean="0"/>
              <a:t> Forks</a:t>
            </a:r>
          </a:p>
          <a:p>
            <a:pPr>
              <a:buNone/>
            </a:pPr>
            <a:r>
              <a:rPr lang="es-EC" dirty="0" smtClean="0"/>
              <a:t>    9 m</a:t>
            </a:r>
            <a:r>
              <a:rPr lang="es-EC" baseline="30000" dirty="0" smtClean="0"/>
              <a:t>3</a:t>
            </a:r>
            <a:r>
              <a:rPr lang="es-EC" dirty="0" smtClean="0"/>
              <a:t> de arena azul</a:t>
            </a:r>
          </a:p>
          <a:p>
            <a:pPr>
              <a:buNone/>
            </a:pPr>
            <a:r>
              <a:rPr lang="es-EC" dirty="0" smtClean="0"/>
              <a:t>  12 m</a:t>
            </a:r>
            <a:r>
              <a:rPr lang="es-EC" baseline="30000" dirty="0" smtClean="0"/>
              <a:t>3</a:t>
            </a:r>
            <a:r>
              <a:rPr lang="es-EC" dirty="0" smtClean="0"/>
              <a:t> de arena amarilla</a:t>
            </a:r>
          </a:p>
          <a:p>
            <a:pPr>
              <a:buNone/>
            </a:pPr>
            <a:r>
              <a:rPr lang="es-EC" dirty="0" smtClean="0"/>
              <a:t>  10 m</a:t>
            </a:r>
            <a:r>
              <a:rPr lang="es-EC" baseline="30000" dirty="0" smtClean="0"/>
              <a:t>3</a:t>
            </a:r>
            <a:r>
              <a:rPr lang="es-EC" dirty="0" smtClean="0"/>
              <a:t> de ripio</a:t>
            </a:r>
          </a:p>
          <a:p>
            <a:pPr>
              <a:buNone/>
            </a:pPr>
            <a:r>
              <a:rPr lang="es-EC" dirty="0" smtClean="0"/>
              <a:t>    5 m</a:t>
            </a:r>
            <a:r>
              <a:rPr lang="es-EC" baseline="30000" dirty="0" smtClean="0"/>
              <a:t>3</a:t>
            </a:r>
            <a:r>
              <a:rPr lang="es-EC" dirty="0" smtClean="0"/>
              <a:t> de piedra bola </a:t>
            </a:r>
          </a:p>
          <a:p>
            <a:pPr>
              <a:buNone/>
            </a:pPr>
            <a:r>
              <a:rPr lang="es-EC" dirty="0" smtClean="0"/>
              <a:t>460 m</a:t>
            </a:r>
            <a:r>
              <a:rPr lang="es-EC" baseline="30000" dirty="0" smtClean="0"/>
              <a:t>2</a:t>
            </a:r>
            <a:r>
              <a:rPr lang="es-EC" dirty="0" smtClean="0"/>
              <a:t> de plástico</a:t>
            </a:r>
          </a:p>
          <a:p>
            <a:pPr>
              <a:buNone/>
            </a:pPr>
            <a:r>
              <a:rPr lang="es-EC" dirty="0" smtClean="0"/>
              <a:t>750 kg de cemento</a:t>
            </a:r>
          </a:p>
          <a:p>
            <a:pPr>
              <a:buNone/>
            </a:pPr>
            <a:r>
              <a:rPr lang="es-EC" dirty="0" err="1" smtClean="0"/>
              <a:t>Tuberia</a:t>
            </a:r>
            <a:endParaRPr lang="es-EC" dirty="0" smtClean="0"/>
          </a:p>
          <a:p>
            <a:pPr>
              <a:buNone/>
            </a:pPr>
            <a:r>
              <a:rPr lang="es-EC" dirty="0" smtClean="0"/>
              <a:t>500 bloques </a:t>
            </a:r>
          </a:p>
          <a:p>
            <a:pPr>
              <a:buNone/>
            </a:pPr>
            <a:r>
              <a:rPr lang="es-EC" dirty="0" smtClean="0"/>
              <a:t>Tractor </a:t>
            </a:r>
          </a:p>
          <a:p>
            <a:pPr>
              <a:buNone/>
            </a:pPr>
            <a:r>
              <a:rPr lang="es-EC" dirty="0" smtClean="0"/>
              <a:t>cámara fotográfica</a:t>
            </a:r>
          </a:p>
          <a:p>
            <a:pPr>
              <a:buNone/>
            </a:pPr>
            <a:r>
              <a:rPr lang="es-EC" dirty="0" smtClean="0"/>
              <a:t>17 letreros</a:t>
            </a:r>
          </a:p>
          <a:p>
            <a:pPr>
              <a:buNone/>
            </a:pPr>
            <a:r>
              <a:rPr lang="es-EC" dirty="0" smtClean="0"/>
              <a:t>50 análisis de agua</a:t>
            </a:r>
          </a:p>
          <a:p>
            <a:pPr>
              <a:buNone/>
            </a:pPr>
            <a:r>
              <a:rPr lang="es-EC" dirty="0" smtClean="0"/>
              <a:t>120 jornales</a:t>
            </a:r>
            <a:endParaRPr lang="es-ES" dirty="0"/>
          </a:p>
        </p:txBody>
      </p:sp>
      <p:pic>
        <p:nvPicPr>
          <p:cNvPr id="4098" name="Picture 2" descr="C:\EDINSON.CUEVA\TESIS\HUMEDALES\FOTOS TESIS\08062011045.jpg"/>
          <p:cNvPicPr>
            <a:picLocks noChangeAspect="1" noChangeArrowheads="1"/>
          </p:cNvPicPr>
          <p:nvPr/>
        </p:nvPicPr>
        <p:blipFill>
          <a:blip r:embed="rId2" cstate="print"/>
          <a:srcRect/>
          <a:stretch>
            <a:fillRect/>
          </a:stretch>
        </p:blipFill>
        <p:spPr bwMode="auto">
          <a:xfrm>
            <a:off x="132184" y="1700808"/>
            <a:ext cx="3863752" cy="3497832"/>
          </a:xfrm>
          <a:prstGeom prst="rect">
            <a:avLst/>
          </a:prstGeom>
          <a:noFill/>
        </p:spPr>
      </p:pic>
      <p:sp>
        <p:nvSpPr>
          <p:cNvPr id="5" name="2 Subtítulo"/>
          <p:cNvSpPr txBox="1">
            <a:spLocks/>
          </p:cNvSpPr>
          <p:nvPr/>
        </p:nvSpPr>
        <p:spPr>
          <a:xfrm>
            <a:off x="251520" y="5229200"/>
            <a:ext cx="3600400"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s-ES" sz="2000" b="1" dirty="0" smtClean="0"/>
              <a:t>C</a:t>
            </a:r>
            <a:r>
              <a:rPr kumimoji="0" lang="es-ES" sz="2000" b="1" i="0" u="none" strike="noStrike" kern="1200" cap="none" spc="0" normalizeH="0" baseline="0" noProof="0" dirty="0" err="1" smtClean="0">
                <a:ln>
                  <a:noFill/>
                </a:ln>
                <a:effectLst/>
                <a:uLnTx/>
                <a:uFillTx/>
                <a:latin typeface="+mn-lt"/>
                <a:ea typeface="+mn-ea"/>
                <a:cs typeface="+mn-cs"/>
              </a:rPr>
              <a:t>onstruccion</a:t>
            </a:r>
            <a:r>
              <a:rPr kumimoji="0" lang="es-ES" sz="2000" b="1" i="0" u="none" strike="noStrike" kern="1200" cap="none" spc="0" normalizeH="0" baseline="0" noProof="0" dirty="0" smtClean="0">
                <a:ln>
                  <a:noFill/>
                </a:ln>
                <a:effectLst/>
                <a:uLnTx/>
                <a:uFillTx/>
                <a:latin typeface="+mn-lt"/>
                <a:ea typeface="+mn-ea"/>
                <a:cs typeface="+mn-cs"/>
              </a:rPr>
              <a:t> del</a:t>
            </a:r>
            <a:r>
              <a:rPr kumimoji="0" lang="es-ES" sz="2000" b="1" i="0" u="none" strike="noStrike" kern="1200" cap="none" spc="0" normalizeH="0" noProof="0" dirty="0" smtClean="0">
                <a:ln>
                  <a:noFill/>
                </a:ln>
                <a:effectLst/>
                <a:uLnTx/>
                <a:uFillTx/>
                <a:latin typeface="+mn-lt"/>
                <a:ea typeface="+mn-ea"/>
                <a:cs typeface="+mn-cs"/>
              </a:rPr>
              <a:t> </a:t>
            </a:r>
            <a:r>
              <a:rPr kumimoji="0" lang="es-ES" sz="2000" b="1" i="0" u="none" strike="noStrike" kern="1200" cap="none" spc="0" normalizeH="0" baseline="0" noProof="0" dirty="0" smtClean="0">
                <a:ln>
                  <a:noFill/>
                </a:ln>
                <a:effectLst/>
                <a:uLnTx/>
                <a:uFillTx/>
                <a:latin typeface="+mn-lt"/>
                <a:ea typeface="+mn-ea"/>
                <a:cs typeface="+mn-cs"/>
              </a:rPr>
              <a:t>Humedal</a:t>
            </a:r>
            <a:r>
              <a:rPr kumimoji="0" lang="es-ES" sz="2000" b="1" i="0" u="none" strike="noStrike" kern="1200" cap="none" spc="0" normalizeH="0" noProof="0" dirty="0" smtClean="0">
                <a:ln>
                  <a:noFill/>
                </a:ln>
                <a:effectLst/>
                <a:uLnTx/>
                <a:uFillTx/>
                <a:latin typeface="+mn-lt"/>
                <a:ea typeface="+mn-ea"/>
                <a:cs typeface="+mn-cs"/>
              </a:rPr>
              <a:t> artificial de la </a:t>
            </a:r>
            <a:r>
              <a:rPr kumimoji="0" lang="es-ES" sz="2000" b="1" i="0" u="none" strike="noStrike" kern="1200" cap="none" spc="0" normalizeH="0" noProof="0" dirty="0" err="1" smtClean="0">
                <a:ln>
                  <a:noFill/>
                </a:ln>
                <a:effectLst/>
                <a:uLnTx/>
                <a:uFillTx/>
                <a:latin typeface="+mn-lt"/>
                <a:ea typeface="+mn-ea"/>
                <a:cs typeface="+mn-cs"/>
              </a:rPr>
              <a:t>Had</a:t>
            </a:r>
            <a:r>
              <a:rPr kumimoji="0" lang="es-ES" sz="2000" b="1" i="0" u="none" strike="noStrike" kern="1200" cap="none" spc="0" normalizeH="0" noProof="0" dirty="0" smtClean="0">
                <a:ln>
                  <a:noFill/>
                </a:ln>
                <a:effectLst/>
                <a:uLnTx/>
                <a:uFillTx/>
                <a:latin typeface="+mn-lt"/>
                <a:ea typeface="+mn-ea"/>
                <a:cs typeface="+mn-cs"/>
              </a:rPr>
              <a:t> Zoila Luz</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6"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1 Título"/>
          <p:cNvSpPr>
            <a:spLocks noGrp="1"/>
          </p:cNvSpPr>
          <p:nvPr>
            <p:ph type="title"/>
          </p:nvPr>
        </p:nvSpPr>
        <p:spPr>
          <a:xfrm>
            <a:off x="457200" y="-27384"/>
            <a:ext cx="8229600" cy="1143000"/>
          </a:xfrm>
        </p:spPr>
        <p:txBody>
          <a:bodyPr>
            <a:normAutofit/>
          </a:bodyPr>
          <a:lstStyle/>
          <a:p>
            <a:r>
              <a:rPr lang="es-EC" sz="4800" b="1" dirty="0" smtClean="0"/>
              <a:t>METODOLOGÍA</a:t>
            </a:r>
            <a:endParaRPr lang="es-ES" sz="4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7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Marcador de contenido"/>
          <p:cNvSpPr>
            <a:spLocks noGrp="1"/>
          </p:cNvSpPr>
          <p:nvPr>
            <p:ph idx="1"/>
          </p:nvPr>
        </p:nvSpPr>
        <p:spPr>
          <a:xfrm>
            <a:off x="457200" y="1196752"/>
            <a:ext cx="8229600" cy="4929411"/>
          </a:xfrm>
        </p:spPr>
        <p:txBody>
          <a:bodyPr>
            <a:normAutofit fontScale="92500" lnSpcReduction="20000"/>
          </a:bodyPr>
          <a:lstStyle/>
          <a:p>
            <a:pPr algn="just">
              <a:buNone/>
            </a:pPr>
            <a:r>
              <a:rPr lang="es-EC" b="1" dirty="0" smtClean="0"/>
              <a:t>Modelo experimental</a:t>
            </a:r>
            <a:endParaRPr lang="es-EC" dirty="0" smtClean="0"/>
          </a:p>
          <a:p>
            <a:pPr algn="just"/>
            <a:r>
              <a:rPr lang="es-EC" dirty="0" smtClean="0"/>
              <a:t>Se aplicó un DCA, con cuatro tratamientos y cuatro repeticiones, el factor de estudio fueron las especies de vegetación herbácea.</a:t>
            </a:r>
          </a:p>
          <a:p>
            <a:pPr algn="just">
              <a:buNone/>
            </a:pPr>
            <a:r>
              <a:rPr lang="es-EC" dirty="0" smtClean="0"/>
              <a:t>		T1 </a:t>
            </a:r>
            <a:r>
              <a:rPr lang="es-EC" i="1" dirty="0" err="1" smtClean="0"/>
              <a:t>Echinochloa</a:t>
            </a:r>
            <a:r>
              <a:rPr lang="es-EC" i="1" dirty="0" smtClean="0"/>
              <a:t> </a:t>
            </a:r>
            <a:r>
              <a:rPr lang="es-EC" i="1" dirty="0" err="1" smtClean="0"/>
              <a:t>polystachya</a:t>
            </a:r>
            <a:r>
              <a:rPr lang="es-EC" dirty="0" smtClean="0"/>
              <a:t> </a:t>
            </a:r>
            <a:r>
              <a:rPr lang="es-EC" dirty="0" err="1" smtClean="0"/>
              <a:t>Hitch</a:t>
            </a:r>
            <a:endParaRPr lang="es-EC" dirty="0" smtClean="0"/>
          </a:p>
          <a:p>
            <a:pPr algn="just">
              <a:buNone/>
            </a:pPr>
            <a:r>
              <a:rPr lang="es-EC" dirty="0" smtClean="0"/>
              <a:t>		T2 </a:t>
            </a:r>
            <a:r>
              <a:rPr lang="es-EC" i="1" dirty="0" err="1" smtClean="0"/>
              <a:t>Eriochloa</a:t>
            </a:r>
            <a:r>
              <a:rPr lang="es-EC" i="1" dirty="0" smtClean="0"/>
              <a:t> </a:t>
            </a:r>
            <a:r>
              <a:rPr lang="es-EC" i="1" dirty="0" err="1" smtClean="0"/>
              <a:t>polystachya</a:t>
            </a:r>
            <a:r>
              <a:rPr lang="es-EC" dirty="0" smtClean="0"/>
              <a:t> </a:t>
            </a:r>
            <a:r>
              <a:rPr lang="es-EC" dirty="0" err="1" smtClean="0"/>
              <a:t>Kunth</a:t>
            </a:r>
            <a:r>
              <a:rPr lang="es-EC" dirty="0" smtClean="0"/>
              <a:t>, </a:t>
            </a:r>
          </a:p>
          <a:p>
            <a:pPr algn="just">
              <a:buNone/>
            </a:pPr>
            <a:r>
              <a:rPr lang="es-EC" dirty="0" smtClean="0"/>
              <a:t>		T3 </a:t>
            </a:r>
            <a:r>
              <a:rPr lang="es-EC" i="1" dirty="0" err="1" smtClean="0"/>
              <a:t>Brachiaria</a:t>
            </a:r>
            <a:r>
              <a:rPr lang="es-EC" i="1" dirty="0" smtClean="0"/>
              <a:t> </a:t>
            </a:r>
            <a:r>
              <a:rPr lang="es-EC" i="1" dirty="0" err="1" smtClean="0"/>
              <a:t>mutica</a:t>
            </a:r>
            <a:r>
              <a:rPr lang="es-EC" dirty="0" smtClean="0"/>
              <a:t> Forks </a:t>
            </a:r>
          </a:p>
          <a:p>
            <a:pPr algn="just">
              <a:buNone/>
            </a:pPr>
            <a:r>
              <a:rPr lang="es-EC" dirty="0" smtClean="0"/>
              <a:t>		T4 Mezcla de las tres especies</a:t>
            </a:r>
          </a:p>
          <a:p>
            <a:pPr algn="just"/>
            <a:r>
              <a:rPr lang="es-EC" dirty="0" smtClean="0"/>
              <a:t>Para determinar diferencia entre tratamientos se aplicó la prueba Fisher al 95% y comparaciones ortogonales</a:t>
            </a:r>
            <a:endParaRPr lang="es-ES" dirty="0"/>
          </a:p>
        </p:txBody>
      </p:sp>
      <p:sp>
        <p:nvSpPr>
          <p:cNvPr id="9" name="1 Título"/>
          <p:cNvSpPr>
            <a:spLocks noGrp="1"/>
          </p:cNvSpPr>
          <p:nvPr>
            <p:ph type="title"/>
          </p:nvPr>
        </p:nvSpPr>
        <p:spPr>
          <a:xfrm>
            <a:off x="457200" y="274638"/>
            <a:ext cx="8229600" cy="1143000"/>
          </a:xfrm>
        </p:spPr>
        <p:txBody>
          <a:bodyPr>
            <a:normAutofit/>
          </a:bodyPr>
          <a:lstStyle/>
          <a:p>
            <a:r>
              <a:rPr lang="es-EC" sz="4800" b="1" dirty="0" smtClean="0"/>
              <a:t>METODOLOGÍA</a:t>
            </a:r>
            <a:endParaRPr lang="es-ES" sz="48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40769"/>
            <a:ext cx="8229600" cy="1080120"/>
          </a:xfrm>
        </p:spPr>
        <p:txBody>
          <a:bodyPr/>
          <a:lstStyle/>
          <a:p>
            <a:pPr marL="342900" lvl="2" indent="-342900" algn="ctr">
              <a:buNone/>
            </a:pPr>
            <a:r>
              <a:rPr lang="es-EC" b="1" dirty="0" smtClean="0"/>
              <a:t>	</a:t>
            </a:r>
            <a:r>
              <a:rPr lang="es-EC" sz="2800" b="1" dirty="0" smtClean="0"/>
              <a:t>Diagnóstico sobre los niveles de contaminación del agua residual de la Hacienda Zoila</a:t>
            </a:r>
            <a:endParaRPr lang="es-ES" dirty="0" smtClean="0"/>
          </a:p>
          <a:p>
            <a:pPr algn="just">
              <a:buNone/>
            </a:pPr>
            <a:endParaRPr lang="es-ES" dirty="0"/>
          </a:p>
        </p:txBody>
      </p:sp>
      <p:sp>
        <p:nvSpPr>
          <p:cNvPr id="5" name="1 Título"/>
          <p:cNvSpPr>
            <a:spLocks noGrp="1"/>
          </p:cNvSpPr>
          <p:nvPr>
            <p:ph type="title"/>
          </p:nvPr>
        </p:nvSpPr>
        <p:spPr>
          <a:xfrm>
            <a:off x="457200" y="274638"/>
            <a:ext cx="8229600" cy="1143000"/>
          </a:xfrm>
        </p:spPr>
        <p:txBody>
          <a:bodyPr>
            <a:normAutofit/>
          </a:bodyPr>
          <a:lstStyle/>
          <a:p>
            <a:r>
              <a:rPr lang="es-EC" sz="4800" b="1" dirty="0" smtClean="0"/>
              <a:t>METODOLOGÍA</a:t>
            </a:r>
            <a:endParaRPr lang="es-ES" sz="4800" dirty="0" smtClean="0"/>
          </a:p>
        </p:txBody>
      </p:sp>
      <p:pic>
        <p:nvPicPr>
          <p:cNvPr id="5122" name="Picture 2" descr="C:\EDINSON.CUEVA\TESIS\HUMEDALES\FOTOS TESIS\2012-06-11-263.jpg"/>
          <p:cNvPicPr>
            <a:picLocks noChangeAspect="1" noChangeArrowheads="1"/>
          </p:cNvPicPr>
          <p:nvPr/>
        </p:nvPicPr>
        <p:blipFill>
          <a:blip r:embed="rId2" cstate="print"/>
          <a:srcRect/>
          <a:stretch>
            <a:fillRect/>
          </a:stretch>
        </p:blipFill>
        <p:spPr bwMode="auto">
          <a:xfrm>
            <a:off x="395536" y="2348880"/>
            <a:ext cx="3168351" cy="3331453"/>
          </a:xfrm>
          <a:prstGeom prst="rect">
            <a:avLst/>
          </a:prstGeom>
          <a:noFill/>
        </p:spPr>
      </p:pic>
      <p:sp>
        <p:nvSpPr>
          <p:cNvPr id="7"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2 Subtítulo"/>
          <p:cNvSpPr txBox="1">
            <a:spLocks/>
          </p:cNvSpPr>
          <p:nvPr/>
        </p:nvSpPr>
        <p:spPr>
          <a:xfrm>
            <a:off x="251520" y="5661248"/>
            <a:ext cx="3600400"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noProof="0" dirty="0" smtClean="0">
                <a:ln>
                  <a:noFill/>
                </a:ln>
                <a:effectLst/>
                <a:uLnTx/>
                <a:uFillTx/>
                <a:latin typeface="+mn-lt"/>
                <a:ea typeface="+mn-ea"/>
                <a:cs typeface="+mn-cs"/>
              </a:rPr>
              <a:t>Descarga directa de Agua Residual al cuerpo de agua dulce.</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11" name="2 Marcador de contenido"/>
          <p:cNvSpPr txBox="1">
            <a:spLocks/>
          </p:cNvSpPr>
          <p:nvPr/>
        </p:nvSpPr>
        <p:spPr>
          <a:xfrm>
            <a:off x="3635896" y="2420888"/>
            <a:ext cx="5410944" cy="3633267"/>
          </a:xfrm>
          <a:prstGeom prst="rect">
            <a:avLst/>
          </a:prstGeom>
        </p:spPr>
        <p:txBody>
          <a:bodyPr vert="horz" lIns="91440" tIns="45720" rIns="91440" bIns="45720" rtlCol="0">
            <a:normAutofit fontScale="92500"/>
          </a:bodyPr>
          <a:lstStyle/>
          <a:p>
            <a:pPr marL="342900" lvl="0" indent="-342900" algn="just">
              <a:spcBef>
                <a:spcPct val="20000"/>
              </a:spcBef>
              <a:buFont typeface="Arial" pitchFamily="34" charset="0"/>
              <a:buChar char="•"/>
            </a:pPr>
            <a:r>
              <a:rPr lang="es-EC" sz="2800" dirty="0" smtClean="0"/>
              <a:t>Encuesta al 100% de la población de la hacienda Zoila Luz</a:t>
            </a:r>
          </a:p>
          <a:p>
            <a:pPr marL="342900" indent="-342900" algn="just">
              <a:spcBef>
                <a:spcPct val="20000"/>
              </a:spcBef>
              <a:buFont typeface="Arial" pitchFamily="34" charset="0"/>
              <a:buChar char="•"/>
            </a:pPr>
            <a:r>
              <a:rPr lang="es-EC" sz="2800" dirty="0" smtClean="0"/>
              <a:t>Cálculo de la descarga</a:t>
            </a:r>
            <a:endParaRPr lang="es-ES" sz="2800" dirty="0" smtClean="0"/>
          </a:p>
          <a:p>
            <a:pPr marL="342900" lvl="0" indent="-342900" algn="just">
              <a:spcBef>
                <a:spcPct val="20000"/>
              </a:spcBef>
              <a:buFont typeface="Arial" pitchFamily="34" charset="0"/>
              <a:buChar char="•"/>
            </a:pPr>
            <a:r>
              <a:rPr lang="es-EC" sz="2800" dirty="0" smtClean="0"/>
              <a:t>Muestreo de la temperatura del agua y del aire.</a:t>
            </a:r>
          </a:p>
          <a:p>
            <a:pPr marL="342900" indent="-342900" algn="just">
              <a:spcBef>
                <a:spcPct val="20000"/>
              </a:spcBef>
              <a:buFont typeface="Arial" pitchFamily="34" charset="0"/>
              <a:buChar char="•"/>
            </a:pPr>
            <a:r>
              <a:rPr lang="es-EC" sz="2800" dirty="0" smtClean="0"/>
              <a:t>Variables a medir</a:t>
            </a:r>
            <a:r>
              <a:rPr lang="es-ES" sz="2800" dirty="0" smtClean="0"/>
              <a:t> (</a:t>
            </a:r>
            <a:r>
              <a:rPr lang="es-EC" sz="2800" dirty="0" smtClean="0"/>
              <a:t>DBO5, DQO, aluminio, nitrógeno total, fósforo, sólidos totales y </a:t>
            </a:r>
            <a:r>
              <a:rPr lang="es-EC" sz="2800" dirty="0" err="1" smtClean="0"/>
              <a:t>coliformes</a:t>
            </a:r>
            <a:r>
              <a:rPr lang="es-EC" sz="2800" dirty="0" smtClean="0"/>
              <a:t> totales)</a:t>
            </a:r>
            <a:endParaRPr lang="es-ES" sz="28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467544" y="1412776"/>
            <a:ext cx="8496944" cy="892695"/>
          </a:xfrm>
        </p:spPr>
        <p:txBody>
          <a:bodyPr>
            <a:normAutofit fontScale="92500" lnSpcReduction="20000"/>
          </a:bodyPr>
          <a:lstStyle/>
          <a:p>
            <a:pPr algn="ctr">
              <a:buNone/>
            </a:pPr>
            <a:r>
              <a:rPr lang="es-EC" b="1" dirty="0" smtClean="0"/>
              <a:t>	Diseño e implementación del Sistema de Humedal Artificial </a:t>
            </a:r>
            <a:r>
              <a:rPr lang="es-EC" b="1" dirty="0" err="1" smtClean="0"/>
              <a:t>Subsuperficial</a:t>
            </a:r>
            <a:endParaRPr lang="es-ES" dirty="0"/>
          </a:p>
        </p:txBody>
      </p:sp>
      <p:pic>
        <p:nvPicPr>
          <p:cNvPr id="6146" name="Picture 2" descr="C:\EDINSON.CUEVA\TESIS\HUMEDALES\FOTOS TESIS\08062011045.jpg"/>
          <p:cNvPicPr>
            <a:picLocks noChangeAspect="1" noChangeArrowheads="1"/>
          </p:cNvPicPr>
          <p:nvPr/>
        </p:nvPicPr>
        <p:blipFill>
          <a:blip r:embed="rId2" cstate="print"/>
          <a:srcRect/>
          <a:stretch>
            <a:fillRect/>
          </a:stretch>
        </p:blipFill>
        <p:spPr bwMode="auto">
          <a:xfrm>
            <a:off x="251520" y="2564904"/>
            <a:ext cx="3672408" cy="2561728"/>
          </a:xfrm>
          <a:prstGeom prst="rect">
            <a:avLst/>
          </a:prstGeom>
          <a:noFill/>
        </p:spPr>
      </p:pic>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6" name="2 Subtítulo"/>
          <p:cNvSpPr txBox="1">
            <a:spLocks/>
          </p:cNvSpPr>
          <p:nvPr/>
        </p:nvSpPr>
        <p:spPr>
          <a:xfrm>
            <a:off x="251520" y="5229200"/>
            <a:ext cx="3600400"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effectLst/>
                <a:uLnTx/>
                <a:uFillTx/>
                <a:latin typeface="+mn-lt"/>
                <a:ea typeface="+mn-ea"/>
                <a:cs typeface="+mn-cs"/>
              </a:rPr>
              <a:t>Construcción del Humedal</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2 Marcador de contenido"/>
          <p:cNvSpPr txBox="1">
            <a:spLocks/>
          </p:cNvSpPr>
          <p:nvPr/>
        </p:nvSpPr>
        <p:spPr>
          <a:xfrm>
            <a:off x="3995936" y="2420888"/>
            <a:ext cx="4618856" cy="3633267"/>
          </a:xfrm>
          <a:prstGeom prst="rect">
            <a:avLst/>
          </a:prstGeom>
        </p:spPr>
        <p:txBody>
          <a:bodyPr vert="horz" lIns="91440" tIns="45720" rIns="91440" bIns="45720" rtlCol="0">
            <a:normAutofit/>
          </a:bodyPr>
          <a:lstStyle/>
          <a:p>
            <a:pPr marL="342900" lvl="0" indent="-342900" algn="just">
              <a:spcBef>
                <a:spcPct val="20000"/>
              </a:spcBef>
              <a:buFont typeface="Arial" pitchFamily="34" charset="0"/>
              <a:buChar char="•"/>
            </a:pPr>
            <a:r>
              <a:rPr lang="es-EC" sz="2800" dirty="0" smtClean="0"/>
              <a:t>El factor limitante DBO5</a:t>
            </a:r>
          </a:p>
          <a:p>
            <a:pPr marL="342900" indent="-342900" algn="just">
              <a:spcBef>
                <a:spcPct val="20000"/>
              </a:spcBef>
            </a:pPr>
            <a:r>
              <a:rPr lang="es-EC" sz="2800" b="1" dirty="0" smtClean="0"/>
              <a:t>	Área superficial</a:t>
            </a:r>
            <a:endParaRPr lang="es-ES" sz="2800" dirty="0" smtClean="0"/>
          </a:p>
          <a:p>
            <a:pPr marL="342900" lvl="0" indent="-342900" algn="just">
              <a:spcBef>
                <a:spcPct val="20000"/>
              </a:spcBef>
              <a:buFont typeface="Arial" pitchFamily="34" charset="0"/>
              <a:buChar char="•"/>
            </a:pPr>
            <a:endParaRPr lang="es-ES" sz="2800" dirty="0" smtClean="0"/>
          </a:p>
        </p:txBody>
      </p:sp>
      <p:pic>
        <p:nvPicPr>
          <p:cNvPr id="6148" name="Picture 4"/>
          <p:cNvPicPr>
            <a:picLocks noChangeAspect="1" noChangeArrowheads="1"/>
          </p:cNvPicPr>
          <p:nvPr/>
        </p:nvPicPr>
        <p:blipFill>
          <a:blip r:embed="rId3" cstate="print"/>
          <a:srcRect/>
          <a:stretch>
            <a:fillRect/>
          </a:stretch>
        </p:blipFill>
        <p:spPr bwMode="auto">
          <a:xfrm>
            <a:off x="4269873" y="3573016"/>
            <a:ext cx="4478591"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METODOLOGÍA</a:t>
            </a:r>
            <a:endParaRPr lang="es-ES" dirty="0"/>
          </a:p>
        </p:txBody>
      </p:sp>
      <p:sp>
        <p:nvSpPr>
          <p:cNvPr id="3" name="2 Marcador de contenido"/>
          <p:cNvSpPr>
            <a:spLocks noGrp="1"/>
          </p:cNvSpPr>
          <p:nvPr>
            <p:ph idx="1"/>
          </p:nvPr>
        </p:nvSpPr>
        <p:spPr>
          <a:xfrm>
            <a:off x="467544" y="1412776"/>
            <a:ext cx="8496944" cy="892695"/>
          </a:xfrm>
        </p:spPr>
        <p:txBody>
          <a:bodyPr>
            <a:normAutofit fontScale="92500" lnSpcReduction="20000"/>
          </a:bodyPr>
          <a:lstStyle/>
          <a:p>
            <a:pPr algn="ctr">
              <a:buNone/>
            </a:pPr>
            <a:r>
              <a:rPr lang="es-EC" b="1" dirty="0" smtClean="0"/>
              <a:t>	Diseño e implementación del Sistema de Humedal Artificial </a:t>
            </a:r>
            <a:r>
              <a:rPr lang="es-EC" b="1" dirty="0" err="1" smtClean="0"/>
              <a:t>Subsuperficial</a:t>
            </a:r>
            <a:endParaRPr lang="es-ES" dirty="0"/>
          </a:p>
        </p:txBody>
      </p:sp>
      <p:sp>
        <p:nvSpPr>
          <p:cNvPr id="5" name="2 Subtítulo"/>
          <p:cNvSpPr txBox="1">
            <a:spLocks/>
          </p:cNvSpPr>
          <p:nvPr/>
        </p:nvSpPr>
        <p:spPr>
          <a:xfrm>
            <a:off x="179512" y="6309320"/>
            <a:ext cx="4464496" cy="5760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chemeClr val="bg1"/>
                </a:solidFill>
                <a:effectLst/>
                <a:uLnTx/>
                <a:uFillTx/>
                <a:latin typeface="+mn-lt"/>
                <a:ea typeface="+mn-ea"/>
                <a:cs typeface="+mn-cs"/>
              </a:rPr>
              <a:t>EDINSON YASMANY CUEVA TORRES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6" name="2 Subtítulo"/>
          <p:cNvSpPr txBox="1">
            <a:spLocks/>
          </p:cNvSpPr>
          <p:nvPr/>
        </p:nvSpPr>
        <p:spPr>
          <a:xfrm>
            <a:off x="5220072" y="5445224"/>
            <a:ext cx="3600400" cy="576064"/>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1" i="0" u="none" strike="noStrike" kern="1200" cap="none" spc="0" normalizeH="0" noProof="0" dirty="0" smtClean="0">
                <a:ln>
                  <a:noFill/>
                </a:ln>
                <a:effectLst/>
                <a:uLnTx/>
                <a:uFillTx/>
                <a:latin typeface="+mn-lt"/>
                <a:ea typeface="+mn-ea"/>
                <a:cs typeface="+mn-cs"/>
              </a:rPr>
              <a:t>Construcción de piscinas y Cajetines </a:t>
            </a:r>
            <a:endParaRPr kumimoji="0" lang="es-ES" sz="2000" b="1"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2 Marcador de contenido"/>
          <p:cNvSpPr txBox="1">
            <a:spLocks/>
          </p:cNvSpPr>
          <p:nvPr/>
        </p:nvSpPr>
        <p:spPr>
          <a:xfrm>
            <a:off x="337623" y="2276873"/>
            <a:ext cx="4618856" cy="1008112"/>
          </a:xfrm>
          <a:prstGeom prst="rect">
            <a:avLst/>
          </a:prstGeom>
        </p:spPr>
        <p:txBody>
          <a:bodyPr vert="horz" lIns="91440" tIns="45720" rIns="91440" bIns="45720" rtlCol="0">
            <a:normAutofit/>
          </a:bodyPr>
          <a:lstStyle/>
          <a:p>
            <a:pPr marL="342900" lvl="0" indent="-342900" algn="ctr">
              <a:spcBef>
                <a:spcPct val="20000"/>
              </a:spcBef>
              <a:buFont typeface="Arial" pitchFamily="34" charset="0"/>
              <a:buChar char="•"/>
            </a:pPr>
            <a:r>
              <a:rPr lang="es-EC" sz="2800" b="1" dirty="0" smtClean="0"/>
              <a:t>Tiempo de retención Hidráulica</a:t>
            </a:r>
            <a:endParaRPr lang="es-ES" sz="2800" dirty="0" smtClean="0"/>
          </a:p>
        </p:txBody>
      </p:sp>
      <p:pic>
        <p:nvPicPr>
          <p:cNvPr id="7170" name="Picture 2"/>
          <p:cNvPicPr>
            <a:picLocks noChangeAspect="1" noChangeArrowheads="1"/>
          </p:cNvPicPr>
          <p:nvPr/>
        </p:nvPicPr>
        <p:blipFill>
          <a:blip r:embed="rId2" cstate="print"/>
          <a:srcRect l="26203" t="60500" r="60508" b="31625"/>
          <a:stretch>
            <a:fillRect/>
          </a:stretch>
        </p:blipFill>
        <p:spPr bwMode="auto">
          <a:xfrm>
            <a:off x="1115616" y="3212976"/>
            <a:ext cx="3240360" cy="108012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899592" y="4509120"/>
            <a:ext cx="3933825" cy="1038225"/>
          </a:xfrm>
          <a:prstGeom prst="rect">
            <a:avLst/>
          </a:prstGeom>
          <a:noFill/>
          <a:ln w="9525">
            <a:noFill/>
            <a:miter lim="800000"/>
            <a:headEnd/>
            <a:tailEnd/>
          </a:ln>
        </p:spPr>
      </p:pic>
      <p:pic>
        <p:nvPicPr>
          <p:cNvPr id="7172" name="Picture 4" descr="C:\EDINSON.CUEVA\TESIS\HUMEDALES\FOTOS TESIS\08062011044.jpg"/>
          <p:cNvPicPr>
            <a:picLocks noChangeAspect="1" noChangeArrowheads="1"/>
          </p:cNvPicPr>
          <p:nvPr/>
        </p:nvPicPr>
        <p:blipFill>
          <a:blip r:embed="rId4" cstate="print"/>
          <a:srcRect/>
          <a:stretch>
            <a:fillRect/>
          </a:stretch>
        </p:blipFill>
        <p:spPr bwMode="auto">
          <a:xfrm>
            <a:off x="4974740" y="2564904"/>
            <a:ext cx="3917740" cy="266429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2523</TotalTime>
  <Words>2039</Words>
  <Application>Microsoft Office PowerPoint</Application>
  <PresentationFormat>Presentación en pantalla (4:3)</PresentationFormat>
  <Paragraphs>357</Paragraphs>
  <Slides>43</Slides>
  <Notes>7</Notes>
  <HiddenSlides>0</HiddenSlides>
  <MMClips>0</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Tema de Office</vt:lpstr>
      <vt:lpstr>ESCUELA POLITÉCNICA DEL EJÉRCITO CARRERA DE INGENIERÍA AGROPECUARIA </vt:lpstr>
      <vt:lpstr>INTRODUCCIÓN TRATAMIENTO DE AGUAS RESIDUALES DOMÉSTICAS</vt:lpstr>
      <vt:lpstr>OBJETIVOS</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Diapositiva 16</vt:lpstr>
      <vt:lpstr>Diapositiva 17</vt:lpstr>
      <vt:lpstr>Análisis del agua de Entrada sin Tratamiento</vt:lpstr>
      <vt:lpstr>Diapositiva 19</vt:lpstr>
      <vt:lpstr>RESULTADOS Y DISCUSIÓN</vt:lpstr>
      <vt:lpstr>Resumen del Análisis de Varianza de las variables de la Investigación</vt:lpstr>
      <vt:lpstr>Diapositiva 22</vt:lpstr>
      <vt:lpstr>Diapositiva 23</vt:lpstr>
      <vt:lpstr>Diapositiva 24</vt:lpstr>
      <vt:lpstr>Diapositiva 25</vt:lpstr>
      <vt:lpstr>Diapositiva 26</vt:lpstr>
      <vt:lpstr>Diapositiva 27</vt:lpstr>
      <vt:lpstr>Diapositiva 28</vt:lpstr>
      <vt:lpstr>Costos de Construcción</vt:lpstr>
      <vt:lpstr>CONCLUSIONES</vt:lpstr>
      <vt:lpstr>CONCLUSIONES</vt:lpstr>
      <vt:lpstr>CONCLUSIONES</vt:lpstr>
      <vt:lpstr>CONCLUSIONES</vt:lpstr>
      <vt:lpstr>RECOMENDACIONES</vt:lpstr>
      <vt:lpstr>RECOMENDACIONES</vt:lpstr>
      <vt:lpstr>RECOMENDACIONES</vt:lpstr>
      <vt:lpstr>RECOMENDACIONES</vt:lpstr>
      <vt:lpstr>CONSTRUCCIÓN DE LOS HUMEDALES</vt:lpstr>
      <vt:lpstr>Humedales Establecidos</vt:lpstr>
      <vt:lpstr>Agua Residual sin Tratamiento</vt:lpstr>
      <vt:lpstr>Agua Residual Tratada</vt:lpstr>
      <vt:lpstr>Agua Residual Tratada</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Biblioteca</cp:lastModifiedBy>
  <cp:revision>170</cp:revision>
  <dcterms:modified xsi:type="dcterms:W3CDTF">2013-06-10T14:20:07Z</dcterms:modified>
</cp:coreProperties>
</file>