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78" r:id="rId2"/>
    <p:sldId id="279" r:id="rId3"/>
    <p:sldId id="259" r:id="rId4"/>
    <p:sldId id="280" r:id="rId5"/>
    <p:sldId id="281" r:id="rId6"/>
    <p:sldId id="282" r:id="rId7"/>
    <p:sldId id="283" r:id="rId8"/>
    <p:sldId id="284" r:id="rId9"/>
    <p:sldId id="285" r:id="rId10"/>
    <p:sldId id="286" r:id="rId11"/>
    <p:sldId id="287" r:id="rId12"/>
    <p:sldId id="289" r:id="rId13"/>
    <p:sldId id="290" r:id="rId14"/>
    <p:sldId id="291" r:id="rId15"/>
    <p:sldId id="292" r:id="rId16"/>
    <p:sldId id="293" r:id="rId17"/>
    <p:sldId id="294" r:id="rId18"/>
    <p:sldId id="295" r:id="rId19"/>
    <p:sldId id="296" r:id="rId20"/>
    <p:sldId id="297" r:id="rId21"/>
    <p:sldId id="299" r:id="rId22"/>
    <p:sldId id="311" r:id="rId23"/>
    <p:sldId id="300" r:id="rId24"/>
    <p:sldId id="301" r:id="rId25"/>
    <p:sldId id="302" r:id="rId26"/>
    <p:sldId id="303" r:id="rId27"/>
    <p:sldId id="305" r:id="rId28"/>
    <p:sldId id="260" r:id="rId29"/>
    <p:sldId id="261" r:id="rId30"/>
    <p:sldId id="306" r:id="rId31"/>
    <p:sldId id="307" r:id="rId32"/>
    <p:sldId id="308" r:id="rId33"/>
    <p:sldId id="313" r:id="rId34"/>
    <p:sldId id="317" r:id="rId35"/>
    <p:sldId id="318" r:id="rId36"/>
    <p:sldId id="319" r:id="rId37"/>
    <p:sldId id="320" r:id="rId38"/>
    <p:sldId id="321" r:id="rId39"/>
    <p:sldId id="322" r:id="rId40"/>
    <p:sldId id="323" r:id="rId41"/>
    <p:sldId id="324" r:id="rId42"/>
    <p:sldId id="326" r:id="rId43"/>
    <p:sldId id="327" r:id="rId44"/>
    <p:sldId id="328" r:id="rId45"/>
    <p:sldId id="329" r:id="rId46"/>
    <p:sldId id="330" r:id="rId47"/>
    <p:sldId id="331" r:id="rId48"/>
    <p:sldId id="334" r:id="rId49"/>
    <p:sldId id="335" r:id="rId50"/>
    <p:sldId id="341" r:id="rId51"/>
    <p:sldId id="342" r:id="rId52"/>
    <p:sldId id="343" r:id="rId53"/>
    <p:sldId id="344" r:id="rId54"/>
    <p:sldId id="345" r:id="rId55"/>
    <p:sldId id="277"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4" autoAdjust="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68AA3-CF42-4DC3-BC71-412AD7F81988}" type="datetimeFigureOut">
              <a:rPr lang="es-EC" smtClean="0"/>
              <a:pPr/>
              <a:t>28/05/2013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ADC4F-A19D-4806-B05F-7450387F52E1}" type="slidenum">
              <a:rPr lang="es-EC" smtClean="0"/>
              <a:pPr/>
              <a:t>‹Nº›</a:t>
            </a:fld>
            <a:endParaRPr lang="es-EC"/>
          </a:p>
        </p:txBody>
      </p:sp>
    </p:spTree>
    <p:extLst>
      <p:ext uri="{BB962C8B-B14F-4D97-AF65-F5344CB8AC3E}">
        <p14:creationId xmlns:p14="http://schemas.microsoft.com/office/powerpoint/2010/main" val="315074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5714180-6AD6-49C2-982A-3884BFBF68E3}" type="slidenum">
              <a:rPr lang="es-EC" smtClean="0"/>
              <a:pPr/>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5714180-6AD6-49C2-982A-3884BFBF68E3}" type="slidenum">
              <a:rPr lang="es-EC" smtClean="0"/>
              <a:pPr/>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5714180-6AD6-49C2-982A-3884BFBF68E3}" type="slidenum">
              <a:rPr lang="es-EC" smtClean="0"/>
              <a:pPr/>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5714180-6AD6-49C2-982A-3884BFBF68E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5714180-6AD6-49C2-982A-3884BFBF68E3}" type="slidenum">
              <a:rPr lang="es-EC" smtClean="0"/>
              <a:pPr/>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858716-E44A-48D6-A2DC-C311DE598221}" type="datetimeFigureOut">
              <a:rPr lang="es-EC" smtClean="0"/>
              <a:pPr/>
              <a:t>28/05/2013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5714180-6AD6-49C2-982A-3884BFBF68E3}" type="slidenum">
              <a:rPr lang="es-EC" smtClean="0"/>
              <a:pPr/>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858716-E44A-48D6-A2DC-C311DE598221}" type="datetimeFigureOut">
              <a:rPr lang="es-EC" smtClean="0"/>
              <a:pPr/>
              <a:t>28/05/2013</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5714180-6AD6-49C2-982A-3884BFBF68E3}" type="slidenum">
              <a:rPr lang="es-EC" smtClean="0"/>
              <a:pPr/>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PATIO%20DE%20JEUGOS.docx"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44824"/>
            <a:ext cx="7772400" cy="2232248"/>
          </a:xfrm>
        </p:spPr>
        <p:txBody>
          <a:bodyPr>
            <a:noAutofit/>
          </a:bodyPr>
          <a:lstStyle/>
          <a:p>
            <a:pPr algn="ctr"/>
            <a:r>
              <a:rPr lang="es-ES_tradnl" sz="1600" b="1" dirty="0" smtClean="0">
                <a:solidFill>
                  <a:schemeClr val="tx1"/>
                </a:solidFill>
                <a:latin typeface="Baskerville Old Face" pitchFamily="18" charset="0"/>
                <a:ea typeface="Times New Roman"/>
                <a:cs typeface="Times New Roman" pitchFamily="18" charset="0"/>
              </a:rPr>
              <a:t>CARRERA: INGENIERÍA EN FINANZAS Y AUDITORÍA C.P.A.</a:t>
            </a:r>
            <a:br>
              <a:rPr lang="es-ES_tradnl" sz="1600" b="1" dirty="0" smtClean="0">
                <a:solidFill>
                  <a:schemeClr val="tx1"/>
                </a:solidFill>
                <a:latin typeface="Baskerville Old Face" pitchFamily="18" charset="0"/>
                <a:ea typeface="Times New Roman"/>
                <a:cs typeface="Times New Roman" pitchFamily="18" charset="0"/>
              </a:rPr>
            </a:br>
            <a:r>
              <a:rPr lang="es-ES_tradnl" sz="1600" b="1" dirty="0" smtClean="0">
                <a:solidFill>
                  <a:schemeClr val="tx1"/>
                </a:solidFill>
                <a:latin typeface="Baskerville Old Face" pitchFamily="18" charset="0"/>
                <a:ea typeface="Times New Roman"/>
                <a:cs typeface="Times New Roman" pitchFamily="18" charset="0"/>
              </a:rPr>
              <a:t/>
            </a:r>
            <a:br>
              <a:rPr lang="es-ES_tradnl" sz="1600" b="1" dirty="0" smtClean="0">
                <a:solidFill>
                  <a:schemeClr val="tx1"/>
                </a:solidFill>
                <a:latin typeface="Baskerville Old Face" pitchFamily="18" charset="0"/>
                <a:ea typeface="Times New Roman"/>
                <a:cs typeface="Times New Roman" pitchFamily="18" charset="0"/>
              </a:rPr>
            </a:br>
            <a:r>
              <a:rPr lang="es-ES" sz="1800" b="1" dirty="0" smtClean="0">
                <a:solidFill>
                  <a:schemeClr val="tx1"/>
                </a:solidFill>
                <a:latin typeface="Baskerville Old Face" pitchFamily="18" charset="0"/>
                <a:cs typeface="Times New Roman" pitchFamily="18" charset="0"/>
              </a:rPr>
              <a:t>“ESTUDIO DE VIABILIDAD TÉCNICA, ECONÓMICA, FINANCIERA Y AMBIENTAL PARA LA IMPLEMENTACIÓN Y OPERACIÓN DE UNA GUARDERÍA EN LA PARROQUIA DE CONOCOTO DEL DISTRITO METROPOLITANO DEL CANTÓN  QUITO.”</a:t>
            </a:r>
            <a:r>
              <a:rPr lang="es-ES" sz="1600" b="1" dirty="0" smtClean="0">
                <a:solidFill>
                  <a:schemeClr val="tx1"/>
                </a:solidFill>
                <a:latin typeface="Baskerville Old Face" pitchFamily="18" charset="0"/>
                <a:cs typeface="Times New Roman" pitchFamily="18" charset="0"/>
              </a:rPr>
              <a:t/>
            </a:r>
            <a:br>
              <a:rPr lang="es-ES" sz="1600" b="1" dirty="0" smtClean="0">
                <a:solidFill>
                  <a:schemeClr val="tx1"/>
                </a:solidFill>
                <a:latin typeface="Baskerville Old Face" pitchFamily="18" charset="0"/>
                <a:cs typeface="Times New Roman" pitchFamily="18" charset="0"/>
              </a:rPr>
            </a:br>
            <a:r>
              <a:rPr lang="es-ES" sz="1600" b="1" dirty="0" smtClean="0">
                <a:solidFill>
                  <a:schemeClr val="tx1"/>
                </a:solidFill>
                <a:latin typeface="Baskerville Old Face" pitchFamily="18" charset="0"/>
                <a:cs typeface="Times New Roman" pitchFamily="18" charset="0"/>
              </a:rPr>
              <a:t/>
            </a:r>
            <a:br>
              <a:rPr lang="es-ES" sz="1600" b="1" dirty="0" smtClean="0">
                <a:solidFill>
                  <a:schemeClr val="tx1"/>
                </a:solidFill>
                <a:latin typeface="Baskerville Old Face" pitchFamily="18" charset="0"/>
                <a:cs typeface="Times New Roman" pitchFamily="18" charset="0"/>
              </a:rPr>
            </a:br>
            <a:r>
              <a:rPr lang="es-ES" sz="1600" b="1" dirty="0" smtClean="0">
                <a:solidFill>
                  <a:schemeClr val="tx1"/>
                </a:solidFill>
                <a:latin typeface="Baskerville Old Face" pitchFamily="18" charset="0"/>
                <a:cs typeface="Times New Roman" pitchFamily="18" charset="0"/>
              </a:rPr>
              <a:t>LAURA ELIZABETH JARAMILLO YANGUA</a:t>
            </a:r>
            <a:endParaRPr lang="es-EC" sz="1600" b="1" dirty="0">
              <a:solidFill>
                <a:schemeClr val="tx1"/>
              </a:solidFill>
            </a:endParaRPr>
          </a:p>
        </p:txBody>
      </p:sp>
      <p:sp>
        <p:nvSpPr>
          <p:cNvPr id="3" name="2 Subtítulo"/>
          <p:cNvSpPr>
            <a:spLocks noGrp="1"/>
          </p:cNvSpPr>
          <p:nvPr>
            <p:ph type="subTitle" idx="1"/>
          </p:nvPr>
        </p:nvSpPr>
        <p:spPr>
          <a:xfrm>
            <a:off x="685800" y="4221088"/>
            <a:ext cx="7772400" cy="1512168"/>
          </a:xfrm>
        </p:spPr>
        <p:txBody>
          <a:bodyPr>
            <a:normAutofit lnSpcReduction="10000"/>
          </a:bodyPr>
          <a:lstStyle/>
          <a:p>
            <a:pPr algn="ctr"/>
            <a:r>
              <a:rPr lang="es-ES_tradnl" dirty="0" err="1" smtClean="0">
                <a:solidFill>
                  <a:schemeClr val="tx1"/>
                </a:solidFill>
                <a:latin typeface="Baskerville Old Face" pitchFamily="18" charset="0"/>
                <a:cs typeface="Times New Roman" pitchFamily="18" charset="0"/>
              </a:rPr>
              <a:t>Econ</a:t>
            </a:r>
            <a:r>
              <a:rPr lang="es-ES_tradnl" dirty="0" smtClean="0">
                <a:solidFill>
                  <a:schemeClr val="tx1"/>
                </a:solidFill>
                <a:latin typeface="Baskerville Old Face" pitchFamily="18" charset="0"/>
                <a:cs typeface="Times New Roman" pitchFamily="18" charset="0"/>
              </a:rPr>
              <a:t>. Francisco Carrasco 			Econ. Juan Lara</a:t>
            </a:r>
            <a:r>
              <a:rPr lang="es-EC" dirty="0" smtClean="0">
                <a:solidFill>
                  <a:schemeClr val="tx1"/>
                </a:solidFill>
                <a:latin typeface="Baskerville Old Face" pitchFamily="18" charset="0"/>
                <a:cs typeface="Times New Roman" pitchFamily="18" charset="0"/>
              </a:rPr>
              <a:t/>
            </a:r>
            <a:br>
              <a:rPr lang="es-EC" dirty="0" smtClean="0">
                <a:solidFill>
                  <a:schemeClr val="tx1"/>
                </a:solidFill>
                <a:latin typeface="Baskerville Old Face" pitchFamily="18" charset="0"/>
                <a:cs typeface="Times New Roman" pitchFamily="18" charset="0"/>
              </a:rPr>
            </a:br>
            <a:r>
              <a:rPr lang="es-EC" dirty="0" smtClean="0">
                <a:solidFill>
                  <a:schemeClr val="tx1"/>
                </a:solidFill>
                <a:latin typeface="Baskerville Old Face" pitchFamily="18" charset="0"/>
                <a:cs typeface="Times New Roman" pitchFamily="18" charset="0"/>
              </a:rPr>
              <a:t>        </a:t>
            </a:r>
            <a:r>
              <a:rPr lang="es-ES_tradnl" b="1" dirty="0" smtClean="0">
                <a:solidFill>
                  <a:schemeClr val="tx1"/>
                </a:solidFill>
                <a:latin typeface="Baskerville Old Face" pitchFamily="18" charset="0"/>
                <a:cs typeface="Times New Roman" pitchFamily="18" charset="0"/>
              </a:rPr>
              <a:t>DIRECTOR			CODIRECTOR</a:t>
            </a:r>
            <a:br>
              <a:rPr lang="es-ES_tradnl" b="1" dirty="0" smtClean="0">
                <a:solidFill>
                  <a:schemeClr val="tx1"/>
                </a:solidFill>
                <a:latin typeface="Baskerville Old Face" pitchFamily="18" charset="0"/>
                <a:cs typeface="Times New Roman" pitchFamily="18" charset="0"/>
              </a:rPr>
            </a:br>
            <a:r>
              <a:rPr lang="es-ES_tradnl" b="1" dirty="0" smtClean="0">
                <a:solidFill>
                  <a:schemeClr val="tx1"/>
                </a:solidFill>
                <a:latin typeface="Baskerville Old Face" pitchFamily="18" charset="0"/>
                <a:cs typeface="Times New Roman" pitchFamily="18" charset="0"/>
              </a:rPr>
              <a:t/>
            </a:r>
            <a:br>
              <a:rPr lang="es-ES_tradnl" b="1" dirty="0" smtClean="0">
                <a:solidFill>
                  <a:schemeClr val="tx1"/>
                </a:solidFill>
                <a:latin typeface="Baskerville Old Face" pitchFamily="18" charset="0"/>
                <a:cs typeface="Times New Roman" pitchFamily="18" charset="0"/>
              </a:rPr>
            </a:br>
            <a:r>
              <a:rPr lang="es-ES_tradnl" b="1" dirty="0" smtClean="0">
                <a:solidFill>
                  <a:schemeClr val="tx1"/>
                </a:solidFill>
                <a:latin typeface="Baskerville Old Face" pitchFamily="18" charset="0"/>
                <a:cs typeface="Times New Roman" pitchFamily="18" charset="0"/>
              </a:rPr>
              <a:t/>
            </a:r>
            <a:br>
              <a:rPr lang="es-ES_tradnl" b="1" dirty="0" smtClean="0">
                <a:solidFill>
                  <a:schemeClr val="tx1"/>
                </a:solidFill>
                <a:latin typeface="Baskerville Old Face" pitchFamily="18" charset="0"/>
                <a:cs typeface="Times New Roman" pitchFamily="18" charset="0"/>
              </a:rPr>
            </a:br>
            <a:r>
              <a:rPr lang="es-ES_tradnl" b="1" dirty="0" smtClean="0">
                <a:solidFill>
                  <a:schemeClr val="tx1"/>
                </a:solidFill>
                <a:latin typeface="Baskerville Old Face" pitchFamily="18" charset="0"/>
                <a:cs typeface="Times New Roman" pitchFamily="18" charset="0"/>
              </a:rPr>
              <a:t>SANGOLQUÍ,  MAYO DE 2013</a:t>
            </a:r>
            <a:endParaRPr lang="es-EC" sz="1600" dirty="0">
              <a:solidFill>
                <a:schemeClr val="tx1"/>
              </a:solidFill>
            </a:endParaRPr>
          </a:p>
        </p:txBody>
      </p:sp>
      <p:sp>
        <p:nvSpPr>
          <p:cNvPr id="6" name="2 Subtítulo"/>
          <p:cNvSpPr txBox="1">
            <a:spLocks/>
          </p:cNvSpPr>
          <p:nvPr/>
        </p:nvSpPr>
        <p:spPr>
          <a:xfrm>
            <a:off x="0" y="0"/>
            <a:ext cx="9144000" cy="6858000"/>
          </a:xfrm>
          <a:prstGeom prst="rect">
            <a:avLst/>
          </a:prstGeom>
          <a:ln w="76200">
            <a:solidFill>
              <a:schemeClr val="accent1">
                <a:lumMod val="50000"/>
              </a:schemeClr>
            </a:solidFill>
          </a:ln>
          <a:effectLst>
            <a:innerShdw blurRad="114300">
              <a:prstClr val="black"/>
            </a:innerShdw>
          </a:effectLst>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052" name="Picture 4" descr="http://360.espe.edu.ec/images/espe.png"/>
          <p:cNvPicPr>
            <a:picLocks noChangeAspect="1" noChangeArrowheads="1"/>
          </p:cNvPicPr>
          <p:nvPr/>
        </p:nvPicPr>
        <p:blipFill>
          <a:blip r:embed="rId2"/>
          <a:srcRect/>
          <a:stretch>
            <a:fillRect/>
          </a:stretch>
        </p:blipFill>
        <p:spPr bwMode="auto">
          <a:xfrm>
            <a:off x="3571868" y="297560"/>
            <a:ext cx="1643075" cy="16192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2000" b="1" dirty="0" smtClean="0">
                <a:solidFill>
                  <a:schemeClr val="tx1"/>
                </a:solidFill>
                <a:effectLst>
                  <a:outerShdw blurRad="38100" dist="38100" dir="2700000" algn="tl">
                    <a:srgbClr val="000000">
                      <a:alpha val="43137"/>
                    </a:srgbClr>
                  </a:outerShdw>
                </a:effectLst>
                <a:latin typeface="Algerian" pitchFamily="82" charset="0"/>
                <a:ea typeface="Times New Roman"/>
              </a:rPr>
              <a:t>Análisis de oferta y demanda</a:t>
            </a:r>
          </a:p>
          <a:p>
            <a:pPr marL="342900" lvl="0" indent="-342900" algn="ctr">
              <a:lnSpc>
                <a:spcPct val="200000"/>
              </a:lnSpc>
            </a:pPr>
            <a:r>
              <a:rPr lang="es-EC" sz="2000" b="1" dirty="0" smtClean="0">
                <a:solidFill>
                  <a:schemeClr val="tx1"/>
                </a:solidFill>
                <a:effectLst>
                  <a:outerShdw blurRad="38100" dist="38100" dir="2700000" algn="tl">
                    <a:srgbClr val="000000">
                      <a:alpha val="43137"/>
                    </a:srgbClr>
                  </a:outerShdw>
                </a:effectLst>
                <a:latin typeface="Algerian" pitchFamily="82" charset="0"/>
                <a:ea typeface="Times New Roman"/>
              </a:rPr>
              <a:t>CENTROS INFANTILES DEL BUEN VIVIR</a:t>
            </a:r>
          </a:p>
          <a:p>
            <a:pPr marL="342900" lvl="0" indent="-342900" algn="ctr">
              <a:lnSpc>
                <a:spcPct val="200000"/>
              </a:lnSpc>
            </a:pPr>
            <a:endParaRPr lang="es-EC"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graphicFrame>
        <p:nvGraphicFramePr>
          <p:cNvPr id="4" name="3 Tabla"/>
          <p:cNvGraphicFramePr>
            <a:graphicFrameLocks noGrp="1"/>
          </p:cNvGraphicFramePr>
          <p:nvPr/>
        </p:nvGraphicFramePr>
        <p:xfrm>
          <a:off x="-2" y="1397000"/>
          <a:ext cx="9144001" cy="4924488"/>
        </p:xfrm>
        <a:graphic>
          <a:graphicData uri="http://schemas.openxmlformats.org/drawingml/2006/table">
            <a:tbl>
              <a:tblPr firstRow="1" bandRow="1">
                <a:tableStyleId>{5C22544A-7EE6-4342-B048-85BDC9FD1C3A}</a:tableStyleId>
              </a:tblPr>
              <a:tblGrid>
                <a:gridCol w="2286001"/>
                <a:gridCol w="4553405"/>
                <a:gridCol w="892101"/>
                <a:gridCol w="1412494"/>
              </a:tblGrid>
              <a:tr h="521019">
                <a:tc>
                  <a:txBody>
                    <a:bodyPr/>
                    <a:lstStyle/>
                    <a:p>
                      <a:pPr algn="ctr"/>
                      <a:r>
                        <a:rPr kumimoji="0" lang="es-ES" sz="1400" b="1" kern="1200" dirty="0" smtClean="0">
                          <a:solidFill>
                            <a:schemeClr val="lt1"/>
                          </a:solidFill>
                          <a:latin typeface="Baskerville Old Face" pitchFamily="18" charset="0"/>
                          <a:ea typeface="+mn-ea"/>
                          <a:cs typeface="+mn-cs"/>
                        </a:rPr>
                        <a:t>CENTROS</a:t>
                      </a:r>
                      <a:endParaRPr lang="es-EC" sz="1400" dirty="0">
                        <a:latin typeface="Baskerville Old Face" pitchFamily="18" charset="0"/>
                      </a:endParaRPr>
                    </a:p>
                  </a:txBody>
                  <a:tcPr/>
                </a:tc>
                <a:tc>
                  <a:txBody>
                    <a:bodyPr/>
                    <a:lstStyle/>
                    <a:p>
                      <a:pPr algn="ctr"/>
                      <a:r>
                        <a:rPr kumimoji="0" lang="es-ES" sz="1400" b="1" kern="1200" dirty="0" smtClean="0">
                          <a:solidFill>
                            <a:schemeClr val="lt1"/>
                          </a:solidFill>
                          <a:latin typeface="Baskerville Old Face" pitchFamily="18" charset="0"/>
                          <a:ea typeface="+mn-ea"/>
                          <a:cs typeface="+mn-cs"/>
                        </a:rPr>
                        <a:t>DIRECCIÓN</a:t>
                      </a:r>
                      <a:endParaRPr lang="es-EC" sz="1400" dirty="0">
                        <a:latin typeface="Baskerville Old Face" pitchFamily="18" charset="0"/>
                      </a:endParaRPr>
                    </a:p>
                  </a:txBody>
                  <a:tcPr/>
                </a:tc>
                <a:tc>
                  <a:txBody>
                    <a:bodyPr/>
                    <a:lstStyle/>
                    <a:p>
                      <a:pPr algn="ctr"/>
                      <a:r>
                        <a:rPr kumimoji="0" lang="es-ES" sz="1400" b="1" kern="1200" dirty="0" smtClean="0">
                          <a:solidFill>
                            <a:schemeClr val="lt1"/>
                          </a:solidFill>
                          <a:latin typeface="Baskerville Old Face" pitchFamily="18" charset="0"/>
                          <a:ea typeface="+mn-ea"/>
                          <a:cs typeface="+mn-cs"/>
                        </a:rPr>
                        <a:t>NIÑ@S</a:t>
                      </a:r>
                      <a:endParaRPr lang="es-EC" sz="1400" dirty="0">
                        <a:latin typeface="Baskerville Old Face" pitchFamily="18" charset="0"/>
                      </a:endParaRPr>
                    </a:p>
                  </a:txBody>
                  <a:tcPr/>
                </a:tc>
                <a:tc>
                  <a:txBody>
                    <a:bodyPr/>
                    <a:lstStyle/>
                    <a:p>
                      <a:pPr algn="ctr"/>
                      <a:r>
                        <a:rPr kumimoji="0" lang="es-ES" sz="1400" b="1" kern="1200" dirty="0" smtClean="0">
                          <a:solidFill>
                            <a:schemeClr val="lt1"/>
                          </a:solidFill>
                          <a:latin typeface="Baskerville Old Face" pitchFamily="18" charset="0"/>
                          <a:ea typeface="+mn-ea"/>
                          <a:cs typeface="+mn-cs"/>
                        </a:rPr>
                        <a:t>PROMOTORAS</a:t>
                      </a:r>
                      <a:endParaRPr lang="es-EC" sz="1400" dirty="0">
                        <a:latin typeface="Baskerville Old Face"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Mis Angelitos Traviesos (Armenia)</a:t>
                      </a:r>
                      <a:endParaRPr lang="es-EC" sz="1400" dirty="0">
                        <a:latin typeface="Times New Roman" pitchFamily="18" charset="0"/>
                        <a:cs typeface="Times New Roman" pitchFamily="18" charset="0"/>
                      </a:endParaRPr>
                    </a:p>
                  </a:txBody>
                  <a:tcPr/>
                </a:tc>
                <a:tc>
                  <a:txBody>
                    <a:bodyPr/>
                    <a:lstStyle/>
                    <a:p>
                      <a:pPr algn="just"/>
                      <a:r>
                        <a:rPr kumimoji="0" lang="es-ES" sz="1400" kern="1200" dirty="0" smtClean="0">
                          <a:solidFill>
                            <a:schemeClr val="dk1"/>
                          </a:solidFill>
                          <a:latin typeface="Times New Roman" pitchFamily="18" charset="0"/>
                          <a:ea typeface="+mn-ea"/>
                          <a:cs typeface="Times New Roman" pitchFamily="18" charset="0"/>
                        </a:rPr>
                        <a:t>Calle Luis Felipe Borja y José Pino de </a:t>
                      </a:r>
                      <a:r>
                        <a:rPr kumimoji="0" lang="es-ES" sz="1400" kern="1200" dirty="0" err="1" smtClean="0">
                          <a:solidFill>
                            <a:schemeClr val="dk1"/>
                          </a:solidFill>
                          <a:latin typeface="Times New Roman" pitchFamily="18" charset="0"/>
                          <a:ea typeface="+mn-ea"/>
                          <a:cs typeface="Times New Roman" pitchFamily="18" charset="0"/>
                        </a:rPr>
                        <a:t>Icaza</a:t>
                      </a:r>
                      <a:r>
                        <a:rPr kumimoji="0" lang="es-ES" sz="1400" kern="1200" dirty="0" smtClean="0">
                          <a:solidFill>
                            <a:schemeClr val="dk1"/>
                          </a:solidFill>
                          <a:latin typeface="Times New Roman" pitchFamily="18" charset="0"/>
                          <a:ea typeface="+mn-ea"/>
                          <a:cs typeface="Times New Roman" pitchFamily="18" charset="0"/>
                        </a:rPr>
                        <a:t> S/N 220, Barrio San Juna de la Armenia (Iglesia de la Armenia)</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65</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10</a:t>
                      </a:r>
                      <a:endParaRPr lang="es-EC" sz="1400" dirty="0">
                        <a:latin typeface="Times New Roman" pitchFamily="18" charset="0"/>
                        <a:cs typeface="Times New Roman" pitchFamily="18" charset="0"/>
                      </a:endParaRPr>
                    </a:p>
                  </a:txBody>
                  <a:tcPr/>
                </a:tc>
              </a:tr>
              <a:tr h="521019">
                <a:tc>
                  <a:txBody>
                    <a:bodyPr/>
                    <a:lstStyle/>
                    <a:p>
                      <a:pPr algn="just"/>
                      <a:r>
                        <a:rPr kumimoji="0" lang="es-ES" sz="1400" kern="1200" dirty="0" smtClean="0">
                          <a:solidFill>
                            <a:schemeClr val="dk1"/>
                          </a:solidFill>
                          <a:latin typeface="Times New Roman" pitchFamily="18" charset="0"/>
                          <a:ea typeface="+mn-ea"/>
                          <a:cs typeface="Times New Roman" pitchFamily="18" charset="0"/>
                        </a:rPr>
                        <a:t>Semillitas del Futuro (La Moya)</a:t>
                      </a:r>
                      <a:endParaRPr lang="es-EC" sz="1400" dirty="0">
                        <a:latin typeface="Times New Roman" pitchFamily="18" charset="0"/>
                        <a:cs typeface="Times New Roman" pitchFamily="18" charset="0"/>
                      </a:endParaRPr>
                    </a:p>
                  </a:txBody>
                  <a:tcPr/>
                </a:tc>
                <a:tc>
                  <a:txBody>
                    <a:bodyPr/>
                    <a:lstStyle/>
                    <a:p>
                      <a:pPr algn="just"/>
                      <a:r>
                        <a:rPr kumimoji="0" lang="es-ES" sz="1400" kern="1200" dirty="0" smtClean="0">
                          <a:solidFill>
                            <a:schemeClr val="dk1"/>
                          </a:solidFill>
                          <a:latin typeface="Times New Roman" pitchFamily="18" charset="0"/>
                          <a:ea typeface="+mn-ea"/>
                          <a:cs typeface="Times New Roman" pitchFamily="18" charset="0"/>
                        </a:rPr>
                        <a:t>Eugenio Espejo y Juan Isaac Lobato la Moya (Parque de la Moya)</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70</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11</a:t>
                      </a:r>
                      <a:endParaRPr lang="es-EC" sz="1400" dirty="0">
                        <a:latin typeface="Times New Roman" pitchFamily="18" charset="0"/>
                        <a:cs typeface="Times New Roman"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Luceritos del Valle (Balcón del Valle)</a:t>
                      </a:r>
                      <a:endParaRPr lang="es-EC" sz="1400" dirty="0">
                        <a:latin typeface="Times New Roman" pitchFamily="18" charset="0"/>
                        <a:cs typeface="Times New Roman" pitchFamily="18" charset="0"/>
                      </a:endParaRPr>
                    </a:p>
                  </a:txBody>
                  <a:tcPr/>
                </a:tc>
                <a:tc>
                  <a:txBody>
                    <a:bodyPr/>
                    <a:lstStyle/>
                    <a:p>
                      <a:pPr algn="just"/>
                      <a:r>
                        <a:rPr kumimoji="0" lang="es-ES" sz="1400" kern="1200" dirty="0" smtClean="0">
                          <a:solidFill>
                            <a:schemeClr val="dk1"/>
                          </a:solidFill>
                          <a:latin typeface="Times New Roman" pitchFamily="18" charset="0"/>
                          <a:ea typeface="+mn-ea"/>
                          <a:cs typeface="Times New Roman" pitchFamily="18" charset="0"/>
                        </a:rPr>
                        <a:t>Pasaje y av. Luis Cordero (Barrio Balcón)</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50</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8</a:t>
                      </a:r>
                      <a:endParaRPr lang="es-EC" sz="1400" dirty="0">
                        <a:latin typeface="Times New Roman" pitchFamily="18" charset="0"/>
                        <a:cs typeface="Times New Roman"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Sonrisa de un Niño (San Juan de Conocoto)</a:t>
                      </a:r>
                      <a:endParaRPr lang="es-EC" sz="1400" dirty="0">
                        <a:latin typeface="Times New Roman" pitchFamily="18" charset="0"/>
                        <a:cs typeface="Times New Roman" pitchFamily="18" charset="0"/>
                      </a:endParaRPr>
                    </a:p>
                  </a:txBody>
                  <a:tcPr/>
                </a:tc>
                <a:tc>
                  <a:txBody>
                    <a:bodyPr/>
                    <a:lstStyle/>
                    <a:p>
                      <a:pPr algn="just"/>
                      <a:r>
                        <a:rPr kumimoji="0" lang="es-ES" sz="1400" kern="1200" dirty="0" smtClean="0">
                          <a:solidFill>
                            <a:schemeClr val="dk1"/>
                          </a:solidFill>
                          <a:latin typeface="Times New Roman" pitchFamily="18" charset="0"/>
                          <a:ea typeface="+mn-ea"/>
                          <a:cs typeface="Times New Roman" pitchFamily="18" charset="0"/>
                        </a:rPr>
                        <a:t>Leónidas Plaza y Miguel Nájera (atrás del estadio alado de la casa comunal)</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45</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7</a:t>
                      </a:r>
                      <a:endParaRPr lang="es-EC" sz="1400" dirty="0">
                        <a:latin typeface="Times New Roman" pitchFamily="18" charset="0"/>
                        <a:cs typeface="Times New Roman"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Luceritos de Esperanza (San Lorenzo)</a:t>
                      </a:r>
                      <a:endParaRPr lang="es-EC" sz="1400" dirty="0">
                        <a:latin typeface="Times New Roman" pitchFamily="18" charset="0"/>
                        <a:cs typeface="Times New Roman" pitchFamily="18" charset="0"/>
                      </a:endParaRPr>
                    </a:p>
                  </a:txBody>
                  <a:tcPr/>
                </a:tc>
                <a:tc>
                  <a:txBody>
                    <a:bodyPr/>
                    <a:lstStyle/>
                    <a:p>
                      <a:pPr algn="just"/>
                      <a:r>
                        <a:rPr kumimoji="0" lang="es-ES" sz="1400" kern="1200" dirty="0" smtClean="0">
                          <a:solidFill>
                            <a:schemeClr val="dk1"/>
                          </a:solidFill>
                          <a:latin typeface="Times New Roman" pitchFamily="18" charset="0"/>
                          <a:ea typeface="+mn-ea"/>
                          <a:cs typeface="Times New Roman" pitchFamily="18" charset="0"/>
                        </a:rPr>
                        <a:t>Barrio San Lorenzo calle </a:t>
                      </a:r>
                      <a:r>
                        <a:rPr kumimoji="0" lang="es-ES" sz="1400" kern="1200" dirty="0" err="1" smtClean="0">
                          <a:solidFill>
                            <a:schemeClr val="dk1"/>
                          </a:solidFill>
                          <a:latin typeface="Times New Roman" pitchFamily="18" charset="0"/>
                          <a:ea typeface="+mn-ea"/>
                          <a:cs typeface="Times New Roman" pitchFamily="18" charset="0"/>
                        </a:rPr>
                        <a:t>Pansaleo</a:t>
                      </a:r>
                      <a:r>
                        <a:rPr kumimoji="0" lang="es-ES" sz="1400" kern="1200" dirty="0" smtClean="0">
                          <a:solidFill>
                            <a:schemeClr val="dk1"/>
                          </a:solidFill>
                          <a:latin typeface="Times New Roman" pitchFamily="18" charset="0"/>
                          <a:ea typeface="+mn-ea"/>
                          <a:cs typeface="Times New Roman" pitchFamily="18" charset="0"/>
                        </a:rPr>
                        <a:t> (Junto a la Iglesia Parque principal) </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25</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5</a:t>
                      </a:r>
                      <a:endParaRPr lang="es-EC" sz="1400" dirty="0">
                        <a:latin typeface="Times New Roman" pitchFamily="18" charset="0"/>
                        <a:cs typeface="Times New Roman" pitchFamily="18" charset="0"/>
                      </a:endParaRPr>
                    </a:p>
                  </a:txBody>
                  <a:tcPr/>
                </a:tc>
              </a:tr>
              <a:tr h="605110">
                <a:tc>
                  <a:txBody>
                    <a:bodyPr/>
                    <a:lstStyle/>
                    <a:p>
                      <a:pPr algn="just"/>
                      <a:r>
                        <a:rPr kumimoji="0" lang="es-ES" sz="1400" b="1" kern="1200" dirty="0" smtClean="0">
                          <a:solidFill>
                            <a:schemeClr val="dk1"/>
                          </a:solidFill>
                          <a:latin typeface="Times New Roman" pitchFamily="18" charset="0"/>
                          <a:ea typeface="+mn-ea"/>
                          <a:cs typeface="Times New Roman" pitchFamily="18" charset="0"/>
                        </a:rPr>
                        <a:t>Ontaneda Alta (Ontaneda)</a:t>
                      </a:r>
                      <a:endParaRPr lang="es-EC" sz="1400" dirty="0">
                        <a:latin typeface="Times New Roman" pitchFamily="18" charset="0"/>
                        <a:cs typeface="Times New Roman" pitchFamily="18" charset="0"/>
                      </a:endParaRPr>
                    </a:p>
                  </a:txBody>
                  <a:tcPr/>
                </a:tc>
                <a:tc>
                  <a:txBody>
                    <a:bodyPr/>
                    <a:lstStyle/>
                    <a:p>
                      <a:pPr algn="just">
                        <a:lnSpc>
                          <a:spcPct val="150000"/>
                        </a:lnSpc>
                        <a:spcAft>
                          <a:spcPts val="0"/>
                        </a:spcAft>
                      </a:pPr>
                      <a:r>
                        <a:rPr lang="es-ES" sz="1400" b="1" dirty="0">
                          <a:latin typeface="Times New Roman" pitchFamily="18" charset="0"/>
                          <a:ea typeface="Times New Roman"/>
                          <a:cs typeface="Times New Roman" pitchFamily="18" charset="0"/>
                        </a:rPr>
                        <a:t>Barrio Ontaneda Alta, calle Manuel Cajas Pinto (Junto a la cancha)</a:t>
                      </a:r>
                      <a:endParaRPr lang="es-EC" sz="1400" dirty="0">
                        <a:latin typeface="Times New Roman" pitchFamily="18" charset="0"/>
                        <a:ea typeface="Times New Roman"/>
                        <a:cs typeface="Times New Roman" pitchFamily="18" charset="0"/>
                      </a:endParaRPr>
                    </a:p>
                  </a:txBody>
                  <a:tcPr marL="68580" marR="68580" marT="0" marB="0"/>
                </a:tc>
                <a:tc>
                  <a:txBody>
                    <a:bodyPr/>
                    <a:lstStyle/>
                    <a:p>
                      <a:pPr algn="ctr"/>
                      <a:r>
                        <a:rPr lang="es-EC" sz="1400" dirty="0" smtClean="0">
                          <a:latin typeface="Times New Roman" pitchFamily="18" charset="0"/>
                          <a:cs typeface="Times New Roman" pitchFamily="18" charset="0"/>
                        </a:rPr>
                        <a:t>30</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4</a:t>
                      </a:r>
                      <a:endParaRPr lang="es-EC" sz="1400" dirty="0">
                        <a:latin typeface="Times New Roman" pitchFamily="18" charset="0"/>
                        <a:cs typeface="Times New Roman"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Muchachitos (San Miguel de Chachas)</a:t>
                      </a:r>
                      <a:endParaRPr lang="es-EC" sz="1400" dirty="0">
                        <a:latin typeface="Times New Roman" pitchFamily="18" charset="0"/>
                        <a:cs typeface="Times New Roman" pitchFamily="18" charset="0"/>
                      </a:endParaRPr>
                    </a:p>
                  </a:txBody>
                  <a:tcPr/>
                </a:tc>
                <a:tc>
                  <a:txBody>
                    <a:bodyPr/>
                    <a:lstStyle/>
                    <a:p>
                      <a:pPr algn="just">
                        <a:lnSpc>
                          <a:spcPct val="150000"/>
                        </a:lnSpc>
                        <a:spcAft>
                          <a:spcPts val="0"/>
                        </a:spcAft>
                      </a:pPr>
                      <a:r>
                        <a:rPr kumimoji="0" lang="es-ES" sz="1400" kern="1200" dirty="0" smtClean="0">
                          <a:solidFill>
                            <a:schemeClr val="dk1"/>
                          </a:solidFill>
                          <a:latin typeface="Times New Roman" pitchFamily="18" charset="0"/>
                          <a:ea typeface="+mn-ea"/>
                          <a:cs typeface="Times New Roman" pitchFamily="18" charset="0"/>
                        </a:rPr>
                        <a:t>Barrio San Miguel de Chachas (Junto a la cancha)</a:t>
                      </a:r>
                      <a:endParaRPr lang="es-EC" sz="1400" dirty="0">
                        <a:latin typeface="Times New Roman" pitchFamily="18" charset="0"/>
                        <a:ea typeface="Times New Roman"/>
                        <a:cs typeface="Times New Roman" pitchFamily="18" charset="0"/>
                      </a:endParaRPr>
                    </a:p>
                  </a:txBody>
                  <a:tcPr marL="68580" marR="68580" marT="0" marB="0"/>
                </a:tc>
                <a:tc>
                  <a:txBody>
                    <a:bodyPr/>
                    <a:lstStyle/>
                    <a:p>
                      <a:pPr algn="ctr"/>
                      <a:r>
                        <a:rPr lang="es-EC" sz="1400" dirty="0" smtClean="0">
                          <a:latin typeface="Times New Roman" pitchFamily="18" charset="0"/>
                          <a:cs typeface="Times New Roman" pitchFamily="18" charset="0"/>
                        </a:rPr>
                        <a:t>30</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4</a:t>
                      </a:r>
                      <a:endParaRPr lang="es-EC" sz="1400" dirty="0">
                        <a:latin typeface="Times New Roman" pitchFamily="18" charset="0"/>
                        <a:cs typeface="Times New Roman" pitchFamily="18" charset="0"/>
                      </a:endParaRPr>
                    </a:p>
                  </a:txBody>
                  <a:tcPr/>
                </a:tc>
              </a:tr>
              <a:tr h="540395">
                <a:tc>
                  <a:txBody>
                    <a:bodyPr/>
                    <a:lstStyle/>
                    <a:p>
                      <a:pPr algn="just"/>
                      <a:r>
                        <a:rPr kumimoji="0" lang="es-ES" sz="1400" kern="1200" dirty="0" smtClean="0">
                          <a:solidFill>
                            <a:schemeClr val="dk1"/>
                          </a:solidFill>
                          <a:latin typeface="Times New Roman" pitchFamily="18" charset="0"/>
                          <a:ea typeface="+mn-ea"/>
                          <a:cs typeface="Times New Roman" pitchFamily="18" charset="0"/>
                        </a:rPr>
                        <a:t>Luceritos de Monserrate (Monserrate)</a:t>
                      </a:r>
                      <a:endParaRPr lang="es-EC" sz="1400" dirty="0">
                        <a:latin typeface="Times New Roman" pitchFamily="18" charset="0"/>
                        <a:cs typeface="Times New Roman" pitchFamily="18" charset="0"/>
                      </a:endParaRPr>
                    </a:p>
                  </a:txBody>
                  <a:tcPr/>
                </a:tc>
                <a:tc>
                  <a:txBody>
                    <a:bodyPr/>
                    <a:lstStyle/>
                    <a:p>
                      <a:pPr algn="just">
                        <a:lnSpc>
                          <a:spcPct val="150000"/>
                        </a:lnSpc>
                        <a:spcAft>
                          <a:spcPts val="0"/>
                        </a:spcAft>
                      </a:pPr>
                      <a:r>
                        <a:rPr kumimoji="0" lang="es-ES" sz="1400" kern="1200" dirty="0" smtClean="0">
                          <a:solidFill>
                            <a:schemeClr val="dk1"/>
                          </a:solidFill>
                          <a:latin typeface="Times New Roman" pitchFamily="18" charset="0"/>
                          <a:ea typeface="+mn-ea"/>
                          <a:cs typeface="Times New Roman" pitchFamily="18" charset="0"/>
                        </a:rPr>
                        <a:t>Barrio Monserrate Alto, calle Luzardo García, casa comunal</a:t>
                      </a:r>
                      <a:endParaRPr lang="es-EC" sz="1400" dirty="0">
                        <a:latin typeface="Times New Roman" pitchFamily="18" charset="0"/>
                        <a:ea typeface="Times New Roman"/>
                        <a:cs typeface="Times New Roman" pitchFamily="18" charset="0"/>
                      </a:endParaRPr>
                    </a:p>
                  </a:txBody>
                  <a:tcPr marL="68580" marR="68580" marT="0" marB="0"/>
                </a:tc>
                <a:tc>
                  <a:txBody>
                    <a:bodyPr/>
                    <a:lstStyle/>
                    <a:p>
                      <a:pPr algn="ctr"/>
                      <a:r>
                        <a:rPr lang="es-EC" sz="1400" dirty="0" smtClean="0">
                          <a:latin typeface="Times New Roman" pitchFamily="18" charset="0"/>
                          <a:cs typeface="Times New Roman" pitchFamily="18" charset="0"/>
                        </a:rPr>
                        <a:t>40</a:t>
                      </a:r>
                      <a:endParaRPr lang="es-EC" sz="1400" dirty="0">
                        <a:latin typeface="Times New Roman" pitchFamily="18" charset="0"/>
                        <a:cs typeface="Times New Roman" pitchFamily="18" charset="0"/>
                      </a:endParaRPr>
                    </a:p>
                  </a:txBody>
                  <a:tcPr/>
                </a:tc>
                <a:tc>
                  <a:txBody>
                    <a:bodyPr/>
                    <a:lstStyle/>
                    <a:p>
                      <a:pPr algn="ctr"/>
                      <a:r>
                        <a:rPr lang="es-EC" sz="1400" dirty="0" smtClean="0">
                          <a:latin typeface="Times New Roman" pitchFamily="18" charset="0"/>
                          <a:cs typeface="Times New Roman" pitchFamily="18" charset="0"/>
                        </a:rPr>
                        <a:t>7</a:t>
                      </a:r>
                      <a:endParaRPr lang="es-EC" sz="140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2000" b="1" dirty="0" smtClean="0">
                <a:solidFill>
                  <a:schemeClr val="tx1"/>
                </a:solidFill>
                <a:effectLst>
                  <a:outerShdw blurRad="38100" dist="38100" dir="2700000" algn="tl">
                    <a:srgbClr val="000000">
                      <a:alpha val="43137"/>
                    </a:srgbClr>
                  </a:outerShdw>
                </a:effectLst>
                <a:latin typeface="Algerian" pitchFamily="82" charset="0"/>
                <a:ea typeface="Times New Roman"/>
              </a:rPr>
              <a:t>Identificación y caracterización de la población objetivo </a:t>
            </a:r>
            <a:r>
              <a:rPr lang="es-EC" sz="2000" b="1" dirty="0" smtClean="0">
                <a:solidFill>
                  <a:schemeClr val="tx1"/>
                </a:solidFill>
                <a:latin typeface="Algerian" pitchFamily="82" charset="0"/>
                <a:ea typeface="Times New Roman"/>
              </a:rPr>
              <a:t>(beneficiarios)</a:t>
            </a:r>
          </a:p>
          <a:p>
            <a:pPr marL="342900" lvl="0" indent="-342900" algn="ctr">
              <a:lnSpc>
                <a:spcPct val="200000"/>
              </a:lnSpc>
            </a:pPr>
            <a:r>
              <a:rPr lang="es-EC" sz="1200" dirty="0" smtClean="0">
                <a:solidFill>
                  <a:schemeClr val="tx1"/>
                </a:solidFill>
                <a:latin typeface="Baskerville Old Face" pitchFamily="18" charset="0"/>
              </a:rPr>
              <a:t>De acuerdo al censo poblacional del 2010, la Parroquia cuenta con una población total de 82.072, de los cuales:  65.658 o el 80% son población urbana, y 20% o 16.414 pertenecen a la población rural.</a:t>
            </a:r>
          </a:p>
          <a:p>
            <a:pPr marL="342900" indent="-342900" algn="ctr">
              <a:lnSpc>
                <a:spcPct val="200000"/>
              </a:lnSpc>
            </a:pPr>
            <a:r>
              <a:rPr lang="es-ES" sz="1200" b="1" dirty="0" smtClean="0">
                <a:solidFill>
                  <a:schemeClr val="tx1"/>
                </a:solidFill>
                <a:latin typeface="Algerian" pitchFamily="82" charset="0"/>
              </a:rPr>
              <a:t>Población según el género registrado en el censo 2010</a:t>
            </a:r>
            <a:endParaRPr lang="es-EC" sz="1200" dirty="0" smtClean="0">
              <a:solidFill>
                <a:schemeClr val="tx1"/>
              </a:solidFill>
              <a:latin typeface="Algerian" pitchFamily="82" charset="0"/>
            </a:endParaRPr>
          </a:p>
          <a:p>
            <a:pPr marL="342900" lvl="0" indent="-342900" algn="ctr">
              <a:lnSpc>
                <a:spcPct val="200000"/>
              </a:lnSpc>
            </a:pPr>
            <a:endParaRPr lang="es-EC" sz="1200" b="1"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graphicFrame>
        <p:nvGraphicFramePr>
          <p:cNvPr id="5" name="4 Tabla"/>
          <p:cNvGraphicFramePr>
            <a:graphicFrameLocks noGrp="1"/>
          </p:cNvGraphicFramePr>
          <p:nvPr/>
        </p:nvGraphicFramePr>
        <p:xfrm>
          <a:off x="1" y="2500306"/>
          <a:ext cx="9144000" cy="2804160"/>
        </p:xfrm>
        <a:graphic>
          <a:graphicData uri="http://schemas.openxmlformats.org/drawingml/2006/table">
            <a:tbl>
              <a:tblPr firstRow="1" bandRow="1">
                <a:tableStyleId>{5C22544A-7EE6-4342-B048-85BDC9FD1C3A}</a:tableStyleId>
              </a:tblPr>
              <a:tblGrid>
                <a:gridCol w="1981202"/>
                <a:gridCol w="1981202"/>
                <a:gridCol w="1981202"/>
                <a:gridCol w="742956"/>
                <a:gridCol w="1393043"/>
                <a:gridCol w="1064395"/>
              </a:tblGrid>
              <a:tr h="370840">
                <a:tc>
                  <a:txBody>
                    <a:bodyPr/>
                    <a:lstStyle/>
                    <a:p>
                      <a:pPr algn="ctr"/>
                      <a:r>
                        <a:rPr kumimoji="0" lang="es-ES" sz="1600" b="1" kern="1200" dirty="0" smtClean="0">
                          <a:solidFill>
                            <a:schemeClr val="lt1"/>
                          </a:solidFill>
                          <a:latin typeface="Baskerville Old Face" pitchFamily="18" charset="0"/>
                          <a:ea typeface="+mn-ea"/>
                          <a:cs typeface="+mn-cs"/>
                        </a:rPr>
                        <a:t>Parroquias (de la zona o cantón)</a:t>
                      </a:r>
                      <a:endParaRPr lang="es-EC" sz="1600" dirty="0">
                        <a:latin typeface="Baskerville Old Face" pitchFamily="18" charset="0"/>
                      </a:endParaRPr>
                    </a:p>
                  </a:txBody>
                  <a:tcPr/>
                </a:tc>
                <a:tc>
                  <a:txBody>
                    <a:bodyPr/>
                    <a:lstStyle/>
                    <a:p>
                      <a:pPr algn="ctr"/>
                      <a:r>
                        <a:rPr kumimoji="0" lang="es-ES" sz="1600" b="1" kern="1200" dirty="0" smtClean="0">
                          <a:solidFill>
                            <a:schemeClr val="lt1"/>
                          </a:solidFill>
                          <a:latin typeface="Baskerville Old Face" pitchFamily="18" charset="0"/>
                          <a:ea typeface="+mn-ea"/>
                          <a:cs typeface="+mn-cs"/>
                        </a:rPr>
                        <a:t>Total </a:t>
                      </a:r>
                      <a:endParaRPr lang="es-EC" sz="1600" dirty="0">
                        <a:latin typeface="Baskerville Old Face" pitchFamily="18" charset="0"/>
                      </a:endParaRPr>
                    </a:p>
                  </a:txBody>
                  <a:tcPr/>
                </a:tc>
                <a:tc>
                  <a:txBody>
                    <a:bodyPr/>
                    <a:lstStyle/>
                    <a:p>
                      <a:pPr algn="ctr"/>
                      <a:r>
                        <a:rPr kumimoji="0" lang="es-ES" sz="1600" b="1" kern="1200" dirty="0" smtClean="0">
                          <a:solidFill>
                            <a:schemeClr val="lt1"/>
                          </a:solidFill>
                          <a:latin typeface="Baskerville Old Face" pitchFamily="18" charset="0"/>
                          <a:ea typeface="+mn-ea"/>
                          <a:cs typeface="+mn-cs"/>
                        </a:rPr>
                        <a:t>Hombres</a:t>
                      </a:r>
                      <a:endParaRPr lang="es-EC" sz="1600" dirty="0">
                        <a:latin typeface="Baskerville Old Face" pitchFamily="18" charset="0"/>
                      </a:endParaRPr>
                    </a:p>
                  </a:txBody>
                  <a:tcPr/>
                </a:tc>
                <a:tc>
                  <a:txBody>
                    <a:bodyPr/>
                    <a:lstStyle/>
                    <a:p>
                      <a:pPr algn="ctr"/>
                      <a:r>
                        <a:rPr kumimoji="0" lang="es-ES" sz="1600" b="1" kern="1200" dirty="0" smtClean="0">
                          <a:solidFill>
                            <a:schemeClr val="lt1"/>
                          </a:solidFill>
                          <a:latin typeface="Baskerville Old Face" pitchFamily="18" charset="0"/>
                          <a:ea typeface="+mn-ea"/>
                          <a:cs typeface="+mn-cs"/>
                        </a:rPr>
                        <a:t>%</a:t>
                      </a:r>
                      <a:endParaRPr lang="es-EC" sz="1600" dirty="0">
                        <a:latin typeface="Baskerville Old Face" pitchFamily="18" charset="0"/>
                      </a:endParaRPr>
                    </a:p>
                  </a:txBody>
                  <a:tcPr/>
                </a:tc>
                <a:tc>
                  <a:txBody>
                    <a:bodyPr/>
                    <a:lstStyle/>
                    <a:p>
                      <a:pPr algn="ctr"/>
                      <a:r>
                        <a:rPr kumimoji="0" lang="es-ES" sz="1600" b="1" kern="1200" dirty="0" smtClean="0">
                          <a:solidFill>
                            <a:schemeClr val="lt1"/>
                          </a:solidFill>
                          <a:latin typeface="Baskerville Old Face" pitchFamily="18" charset="0"/>
                          <a:ea typeface="+mn-ea"/>
                          <a:cs typeface="+mn-cs"/>
                        </a:rPr>
                        <a:t>Mujeres</a:t>
                      </a:r>
                      <a:endParaRPr lang="es-EC" sz="1600" dirty="0">
                        <a:latin typeface="Baskerville Old Face" pitchFamily="18" charset="0"/>
                      </a:endParaRPr>
                    </a:p>
                  </a:txBody>
                  <a:tcPr/>
                </a:tc>
                <a:tc>
                  <a:txBody>
                    <a:bodyPr/>
                    <a:lstStyle/>
                    <a:p>
                      <a:pPr algn="ctr"/>
                      <a:r>
                        <a:rPr kumimoji="0" lang="es-ES" sz="1600" b="1" kern="1200" dirty="0" smtClean="0">
                          <a:solidFill>
                            <a:schemeClr val="lt1"/>
                          </a:solidFill>
                          <a:latin typeface="Baskerville Old Face" pitchFamily="18" charset="0"/>
                          <a:ea typeface="+mn-ea"/>
                          <a:cs typeface="+mn-cs"/>
                        </a:rPr>
                        <a:t>%</a:t>
                      </a:r>
                      <a:endParaRPr lang="es-EC" sz="1600" dirty="0">
                        <a:latin typeface="Baskerville Old Face" pitchFamily="18" charset="0"/>
                      </a:endParaRPr>
                    </a:p>
                  </a:txBody>
                  <a:tcPr/>
                </a:tc>
              </a:tr>
              <a:tr h="370840">
                <a:tc>
                  <a:txBody>
                    <a:bodyPr/>
                    <a:lstStyle/>
                    <a:p>
                      <a:pPr algn="just">
                        <a:lnSpc>
                          <a:spcPct val="150000"/>
                        </a:lnSpc>
                        <a:spcAft>
                          <a:spcPts val="0"/>
                        </a:spcAft>
                      </a:pPr>
                      <a:r>
                        <a:rPr lang="es-ES" sz="1600">
                          <a:latin typeface="Baskerville Old Face" pitchFamily="18" charset="0"/>
                          <a:ea typeface="Times New Roman"/>
                          <a:cs typeface="Times New Roman"/>
                        </a:rPr>
                        <a:t>Alangasí</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24.251</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11.851</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49</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C" sz="1600">
                          <a:latin typeface="Baskerville Old Face" pitchFamily="18" charset="0"/>
                          <a:ea typeface="Times New Roman"/>
                          <a:cs typeface="Times New Roman"/>
                        </a:rPr>
                        <a:t>12.400</a:t>
                      </a: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51</a:t>
                      </a:r>
                      <a:endParaRPr lang="es-EC" sz="1600" dirty="0">
                        <a:latin typeface="Baskerville Old Face" pitchFamily="18" charset="0"/>
                        <a:ea typeface="Times New Roman"/>
                        <a:cs typeface="Times New Roman"/>
                      </a:endParaRPr>
                    </a:p>
                  </a:txBody>
                  <a:tcPr marL="68580" marR="68580" marT="0" marB="0"/>
                </a:tc>
              </a:tr>
              <a:tr h="370840">
                <a:tc>
                  <a:txBody>
                    <a:bodyPr/>
                    <a:lstStyle/>
                    <a:p>
                      <a:pPr algn="just">
                        <a:lnSpc>
                          <a:spcPct val="150000"/>
                        </a:lnSpc>
                        <a:spcAft>
                          <a:spcPts val="0"/>
                        </a:spcAft>
                      </a:pPr>
                      <a:r>
                        <a:rPr lang="es-ES" sz="1600" dirty="0">
                          <a:latin typeface="Baskerville Old Face" pitchFamily="18" charset="0"/>
                          <a:ea typeface="Times New Roman"/>
                          <a:cs typeface="Times New Roman"/>
                        </a:rPr>
                        <a:t>Amaguaña</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31.106</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15.395</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11.711</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r>
              <a:tr h="370840">
                <a:tc>
                  <a:txBody>
                    <a:bodyPr/>
                    <a:lstStyle/>
                    <a:p>
                      <a:pPr algn="just">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Conocoto</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82.072</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39.691</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48</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42.381</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b="1" dirty="0">
                          <a:effectLst>
                            <a:outerShdw blurRad="38100" dist="38100" dir="2700000" algn="tl">
                              <a:srgbClr val="000000">
                                <a:alpha val="43137"/>
                              </a:srgbClr>
                            </a:outerShdw>
                          </a:effectLst>
                          <a:latin typeface="Baskerville Old Face" pitchFamily="18" charset="0"/>
                          <a:ea typeface="Times New Roman"/>
                          <a:cs typeface="Times New Roman"/>
                        </a:rPr>
                        <a:t>52</a:t>
                      </a:r>
                      <a:endParaRPr lang="es-EC" sz="1600" b="1"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r>
              <a:tr h="370840">
                <a:tc>
                  <a:txBody>
                    <a:bodyPr/>
                    <a:lstStyle/>
                    <a:p>
                      <a:pPr algn="just">
                        <a:lnSpc>
                          <a:spcPct val="150000"/>
                        </a:lnSpc>
                        <a:spcAft>
                          <a:spcPts val="0"/>
                        </a:spcAft>
                      </a:pPr>
                      <a:r>
                        <a:rPr lang="es-ES" sz="1600">
                          <a:latin typeface="Baskerville Old Face" pitchFamily="18" charset="0"/>
                          <a:ea typeface="Times New Roman"/>
                          <a:cs typeface="Times New Roman"/>
                        </a:rPr>
                        <a:t>Guangopolo</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3.059</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1.528</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50</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1.531</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r>
              <a:tr h="370840">
                <a:tc>
                  <a:txBody>
                    <a:bodyPr/>
                    <a:lstStyle/>
                    <a:p>
                      <a:pPr algn="just">
                        <a:lnSpc>
                          <a:spcPct val="150000"/>
                        </a:lnSpc>
                        <a:spcAft>
                          <a:spcPts val="0"/>
                        </a:spcAft>
                      </a:pPr>
                      <a:r>
                        <a:rPr lang="es-ES" sz="1600">
                          <a:latin typeface="Baskerville Old Face" pitchFamily="18" charset="0"/>
                          <a:ea typeface="Times New Roman"/>
                          <a:cs typeface="Times New Roman"/>
                        </a:rPr>
                        <a:t>La Merced </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8.394</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4.122</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4.272</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r>
              <a:tr h="370840">
                <a:tc>
                  <a:txBody>
                    <a:bodyPr/>
                    <a:lstStyle/>
                    <a:p>
                      <a:pPr algn="just">
                        <a:lnSpc>
                          <a:spcPct val="150000"/>
                        </a:lnSpc>
                        <a:spcAft>
                          <a:spcPts val="0"/>
                        </a:spcAft>
                      </a:pPr>
                      <a:r>
                        <a:rPr lang="es-ES" sz="1600">
                          <a:latin typeface="Baskerville Old Face" pitchFamily="18" charset="0"/>
                          <a:ea typeface="Times New Roman"/>
                          <a:cs typeface="Times New Roman"/>
                        </a:rPr>
                        <a:t>Píntag </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17.930</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8.815</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a:latin typeface="Baskerville Old Face" pitchFamily="18" charset="0"/>
                          <a:ea typeface="Times New Roman"/>
                          <a:cs typeface="Times New Roman"/>
                        </a:rPr>
                        <a:t>50</a:t>
                      </a:r>
                      <a:endParaRPr lang="es-EC" sz="160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9.115</a:t>
                      </a:r>
                      <a:endParaRPr lang="es-EC" sz="1600" dirty="0">
                        <a:latin typeface="Baskerville Old Face" pitchFamily="18" charset="0"/>
                        <a:ea typeface="Times New Roman"/>
                        <a:cs typeface="Times New Roman"/>
                      </a:endParaRPr>
                    </a:p>
                  </a:txBody>
                  <a:tcPr marL="68580" marR="68580" marT="0" marB="0"/>
                </a:tc>
                <a:tc>
                  <a:txBody>
                    <a:bodyPr/>
                    <a:lstStyle/>
                    <a:p>
                      <a:pPr algn="ctr">
                        <a:lnSpc>
                          <a:spcPct val="150000"/>
                        </a:lnSpc>
                        <a:spcAft>
                          <a:spcPts val="0"/>
                        </a:spcAft>
                      </a:pPr>
                      <a:r>
                        <a:rPr lang="es-ES" sz="1600" dirty="0">
                          <a:latin typeface="Baskerville Old Face" pitchFamily="18" charset="0"/>
                          <a:ea typeface="Times New Roman"/>
                          <a:cs typeface="Times New Roman"/>
                        </a:rPr>
                        <a:t>50</a:t>
                      </a:r>
                      <a:endParaRPr lang="es-EC" sz="1600" dirty="0">
                        <a:latin typeface="Baskerville Old Face" pitchFamily="18" charset="0"/>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ACTIVIDADES Y PRODUCTOS AGRICOLAS DE LA PARROQUIA</a:t>
            </a: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5" name="4 Tabla"/>
          <p:cNvGraphicFramePr>
            <a:graphicFrameLocks noGrp="1"/>
          </p:cNvGraphicFramePr>
          <p:nvPr/>
        </p:nvGraphicFramePr>
        <p:xfrm>
          <a:off x="61948" y="1428736"/>
          <a:ext cx="9043984" cy="3840480"/>
        </p:xfrm>
        <a:graphic>
          <a:graphicData uri="http://schemas.openxmlformats.org/drawingml/2006/table">
            <a:tbl>
              <a:tblPr firstRow="1" bandRow="1">
                <a:tableStyleId>{5C22544A-7EE6-4342-B048-85BDC9FD1C3A}</a:tableStyleId>
              </a:tblPr>
              <a:tblGrid>
                <a:gridCol w="1795408"/>
                <a:gridCol w="2857520"/>
                <a:gridCol w="1071570"/>
                <a:gridCol w="3319486"/>
              </a:tblGrid>
              <a:tr h="452441">
                <a:tc>
                  <a:txBody>
                    <a:bodyPr/>
                    <a:lstStyle/>
                    <a:p>
                      <a:pPr algn="ctr">
                        <a:lnSpc>
                          <a:spcPct val="200000"/>
                        </a:lnSpc>
                        <a:spcAft>
                          <a:spcPts val="0"/>
                        </a:spcAft>
                      </a:pPr>
                      <a:r>
                        <a:rPr lang="es-ES" sz="1400" b="1" dirty="0" smtClean="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ACTIVIDADES PRODUCTIVAS</a:t>
                      </a:r>
                      <a:endParaRPr lang="es-EC" sz="1400"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TIPO DE PRODUCCIÓN O CULTIVOS</a:t>
                      </a:r>
                      <a:endParaRPr lang="es-EC" sz="1400"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RENDIMIENTO </a:t>
                      </a:r>
                      <a:r>
                        <a:rPr lang="es-ES" sz="1400" b="1" dirty="0" err="1">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Ha.</a:t>
                      </a:r>
                      <a:endParaRPr lang="es-EC" sz="1400"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PRINCIPALES MERCADOS DE COMERCIALIZACIÓN</a:t>
                      </a:r>
                      <a:endParaRPr lang="es-EC" sz="1400"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r>
              <a:tr h="452441">
                <a:tc>
                  <a:txBody>
                    <a:bodyPr/>
                    <a:lstStyle/>
                    <a:p>
                      <a:pPr algn="ctr">
                        <a:lnSpc>
                          <a:spcPct val="200000"/>
                        </a:lnSpc>
                        <a:spcAft>
                          <a:spcPts val="0"/>
                        </a:spcAft>
                      </a:pPr>
                      <a:r>
                        <a:rPr lang="es-ES"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Agricultura 10%</a:t>
                      </a:r>
                      <a:endParaRPr lang="es-EC"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Maíz, </a:t>
                      </a:r>
                      <a:r>
                        <a:rPr lang="es-ES" sz="1400" dirty="0" smtClean="0">
                          <a:effectLst>
                            <a:outerShdw blurRad="38100" dist="38100" dir="2700000" algn="tl">
                              <a:srgbClr val="000000">
                                <a:alpha val="43137"/>
                              </a:srgbClr>
                            </a:outerShdw>
                          </a:effectLst>
                          <a:latin typeface="Baskerville Old Face" pitchFamily="18" charset="0"/>
                          <a:ea typeface="Times New Roman"/>
                          <a:cs typeface="Times New Roman"/>
                        </a:rPr>
                        <a:t>papas, Hortalizas  (</a:t>
                      </a: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tomate de árbol, pimiento, vainita, </a:t>
                      </a:r>
                      <a:r>
                        <a:rPr lang="es-ES" sz="1400" dirty="0" smtClean="0">
                          <a:effectLst>
                            <a:outerShdw blurRad="38100" dist="38100" dir="2700000" algn="tl">
                              <a:srgbClr val="000000">
                                <a:alpha val="43137"/>
                              </a:srgbClr>
                            </a:outerShdw>
                          </a:effectLst>
                          <a:latin typeface="Baskerville Old Face" pitchFamily="18" charset="0"/>
                          <a:ea typeface="Times New Roman"/>
                          <a:cs typeface="Times New Roman"/>
                        </a:rPr>
                        <a:t>cebolla</a:t>
                      </a: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a:t>
                      </a:r>
                      <a:endParaRPr lang="es-EC" sz="1400"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ND</a:t>
                      </a:r>
                      <a:endParaRPr lang="es-EC" sz="1400"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Producción para consumo familiar, interno, local</a:t>
                      </a:r>
                      <a:endParaRPr lang="es-EC" sz="1400"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r>
              <a:tr h="452441">
                <a:tc>
                  <a:txBody>
                    <a:bodyPr/>
                    <a:lstStyle/>
                    <a:p>
                      <a:pPr algn="ctr">
                        <a:lnSpc>
                          <a:spcPct val="200000"/>
                        </a:lnSpc>
                        <a:spcAft>
                          <a:spcPts val="0"/>
                        </a:spcAft>
                      </a:pPr>
                      <a:r>
                        <a:rPr lang="es-ES"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rPr>
                        <a:t>Comercio y servicio 90%</a:t>
                      </a:r>
                      <a:endParaRPr lang="es-EC" sz="1400" b="1" dirty="0">
                        <a:solidFill>
                          <a:schemeClr val="tx1"/>
                        </a:solidFill>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endParaRPr lang="es-ES" sz="1400"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endParaRPr lang="es-ES" sz="140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c>
                  <a:txBody>
                    <a:bodyPr/>
                    <a:lstStyle/>
                    <a:p>
                      <a:pPr algn="ctr">
                        <a:lnSpc>
                          <a:spcPct val="200000"/>
                        </a:lnSpc>
                        <a:spcAft>
                          <a:spcPts val="0"/>
                        </a:spcAft>
                      </a:pPr>
                      <a:r>
                        <a:rPr lang="es-ES" sz="1400" dirty="0">
                          <a:effectLst>
                            <a:outerShdw blurRad="38100" dist="38100" dir="2700000" algn="tl">
                              <a:srgbClr val="000000">
                                <a:alpha val="43137"/>
                              </a:srgbClr>
                            </a:outerShdw>
                          </a:effectLst>
                          <a:latin typeface="Baskerville Old Face" pitchFamily="18" charset="0"/>
                          <a:ea typeface="Times New Roman"/>
                          <a:cs typeface="Times New Roman"/>
                        </a:rPr>
                        <a:t>En la Parroquia la dinámica económica radica principalmente en el comercio y servicios, pues existe un constante y permanente crecimiento urbanístico y poblacional.</a:t>
                      </a:r>
                      <a:endParaRPr lang="es-EC" sz="1400" dirty="0">
                        <a:effectLst>
                          <a:outerShdw blurRad="38100" dist="38100" dir="2700000" algn="tl">
                            <a:srgbClr val="000000">
                              <a:alpha val="43137"/>
                            </a:srgbClr>
                          </a:outerShdw>
                        </a:effectLst>
                        <a:latin typeface="Baskerville Old Face" pitchFamily="18" charset="0"/>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PEA DE LAS PARROQUIAS DE LA ZONA</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r>
              <a:rPr lang="es-EC" sz="1200" b="1" dirty="0" smtClean="0">
                <a:solidFill>
                  <a:schemeClr val="tx1"/>
                </a:solidFill>
                <a:effectLst>
                  <a:outerShdw blurRad="38100" dist="38100" dir="2700000" algn="tl">
                    <a:srgbClr val="000000">
                      <a:alpha val="43137"/>
                    </a:srgbClr>
                  </a:outerShdw>
                </a:effectLst>
                <a:latin typeface="Algerian" pitchFamily="82" charset="0"/>
                <a:ea typeface="Times New Roman"/>
              </a:rPr>
              <a:t>Fuente: </a:t>
            </a:r>
            <a:r>
              <a:rPr lang="es-EC" sz="1200" dirty="0" smtClean="0">
                <a:solidFill>
                  <a:schemeClr val="tx1"/>
                </a:solidFill>
                <a:effectLst>
                  <a:outerShdw blurRad="38100" dist="38100" dir="2700000" algn="tl">
                    <a:srgbClr val="000000">
                      <a:alpha val="43137"/>
                    </a:srgbClr>
                  </a:outerShdw>
                </a:effectLst>
                <a:latin typeface="Baskerville Old Face" pitchFamily="18" charset="0"/>
                <a:ea typeface="Times New Roman"/>
              </a:rPr>
              <a:t>Plan de desarrollo GAD Conocoto 2012-2025</a:t>
            </a: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2" y="1285860"/>
          <a:ext cx="9143995" cy="3550266"/>
        </p:xfrm>
        <a:graphic>
          <a:graphicData uri="http://schemas.openxmlformats.org/drawingml/2006/table">
            <a:tbl>
              <a:tblPr firstRow="1" bandRow="1">
                <a:tableStyleId>{5C22544A-7EE6-4342-B048-85BDC9FD1C3A}</a:tableStyleId>
              </a:tblPr>
              <a:tblGrid>
                <a:gridCol w="1306285"/>
                <a:gridCol w="1306285"/>
                <a:gridCol w="1306285"/>
                <a:gridCol w="1306285"/>
                <a:gridCol w="1306285"/>
                <a:gridCol w="1306285"/>
                <a:gridCol w="1306285"/>
              </a:tblGrid>
              <a:tr h="1007773">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PARROQUIAS </a:t>
                      </a:r>
                      <a:endParaRPr lang="es-EC" sz="1200"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a:solidFill>
                            <a:schemeClr val="tx1"/>
                          </a:solidFill>
                          <a:effectLst>
                            <a:outerShdw blurRad="38100" dist="38100" dir="2700000" algn="tl">
                              <a:srgbClr val="000000">
                                <a:alpha val="43137"/>
                              </a:srgbClr>
                            </a:outerShdw>
                          </a:effectLst>
                          <a:latin typeface="Times New Roman"/>
                          <a:ea typeface="Times New Roman"/>
                          <a:cs typeface="Times New Roman"/>
                        </a:rPr>
                        <a:t>POBLACIÓN</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a:solidFill>
                            <a:schemeClr val="tx1"/>
                          </a:solidFill>
                          <a:effectLst>
                            <a:outerShdw blurRad="38100" dist="38100" dir="2700000" algn="tl">
                              <a:srgbClr val="000000">
                                <a:alpha val="43137"/>
                              </a:srgbClr>
                            </a:outerShdw>
                          </a:effectLst>
                          <a:latin typeface="Times New Roman"/>
                          <a:ea typeface="Times New Roman"/>
                          <a:cs typeface="Times New Roman"/>
                        </a:rPr>
                        <a:t>POBLACIÓN ECONOMICAMENTE ACTIVA</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a:solidFill>
                            <a:schemeClr val="tx1"/>
                          </a:solidFill>
                          <a:effectLst>
                            <a:outerShdw blurRad="38100" dist="38100" dir="2700000" algn="tl">
                              <a:srgbClr val="000000">
                                <a:alpha val="43137"/>
                              </a:srgbClr>
                            </a:outerShdw>
                          </a:effectLst>
                          <a:latin typeface="Times New Roman"/>
                          <a:ea typeface="Times New Roman"/>
                          <a:cs typeface="Times New Roman"/>
                        </a:rPr>
                        <a:t>POBLACION EN EDAD DE TRABAJO</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a:solidFill>
                            <a:schemeClr val="tx1"/>
                          </a:solidFill>
                          <a:effectLst>
                            <a:outerShdw blurRad="38100" dist="38100" dir="2700000" algn="tl">
                              <a:srgbClr val="000000">
                                <a:alpha val="43137"/>
                              </a:srgbClr>
                            </a:outerShdw>
                          </a:effectLst>
                          <a:latin typeface="Times New Roman"/>
                          <a:ea typeface="Times New Roman"/>
                          <a:cs typeface="Times New Roman"/>
                        </a:rPr>
                        <a:t>TASA BRUTA DE PARTICIPACIÓN LABORAL %</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TASA GLOBAL DE PARTICIPACIÓN LABORAL %</a:t>
                      </a:r>
                      <a:endParaRPr lang="es-EC" sz="1200"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INCIDENCIA DE TRABAJO INFANTIL %</a:t>
                      </a:r>
                      <a:endParaRPr lang="es-EC" sz="1200"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dirty="0">
                          <a:solidFill>
                            <a:schemeClr val="tx1"/>
                          </a:solidFill>
                          <a:effectLst>
                            <a:outerShdw blurRad="38100" dist="38100" dir="2700000" algn="tl">
                              <a:srgbClr val="000000">
                                <a:alpha val="43137"/>
                              </a:srgbClr>
                            </a:outerShdw>
                          </a:effectLst>
                          <a:latin typeface="Times New Roman"/>
                          <a:ea typeface="Times New Roman"/>
                          <a:cs typeface="Times New Roman"/>
                        </a:rPr>
                        <a:t>Alangasí</a:t>
                      </a:r>
                      <a:endParaRPr lang="es-EC" sz="1200"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24.251</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11.707</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20.068</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48,27</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58,34</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3,91</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Amaguaña</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31.106</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14.158</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24.756</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45,52</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57,19</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4,87</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Conocoto</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82.072</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39.957</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67.856</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48,69</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58,88</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b="1" dirty="0">
                          <a:solidFill>
                            <a:schemeClr val="tx1"/>
                          </a:solidFill>
                          <a:effectLst>
                            <a:outerShdw blurRad="38100" dist="38100" dir="2700000" algn="tl">
                              <a:srgbClr val="000000">
                                <a:alpha val="43137"/>
                              </a:srgbClr>
                            </a:outerShdw>
                          </a:effectLst>
                          <a:latin typeface="Times New Roman"/>
                          <a:ea typeface="Times New Roman"/>
                          <a:cs typeface="Times New Roman"/>
                        </a:rPr>
                        <a:t>3,42</a:t>
                      </a:r>
                      <a:endParaRPr lang="es-EC" sz="1200" b="1"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Guangopolo</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3.059</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1.347</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2.452</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44,03</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45,93</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4,79</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La Merced </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8.394</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3.888</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6.666</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46,32</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58,33</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7,85</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r h="408831">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Píntag </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17.930</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7.711</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14.159</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43,01</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a:solidFill>
                            <a:schemeClr val="tx1"/>
                          </a:solidFill>
                          <a:effectLst>
                            <a:outerShdw blurRad="38100" dist="38100" dir="2700000" algn="tl">
                              <a:srgbClr val="000000">
                                <a:alpha val="43137"/>
                              </a:srgbClr>
                            </a:outerShdw>
                          </a:effectLst>
                          <a:latin typeface="Times New Roman"/>
                          <a:ea typeface="Times New Roman"/>
                          <a:cs typeface="Times New Roman"/>
                        </a:rPr>
                        <a:t>54,46</a:t>
                      </a:r>
                      <a:endParaRPr lang="es-EC" sz="120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c>
                  <a:txBody>
                    <a:bodyPr/>
                    <a:lstStyle/>
                    <a:p>
                      <a:pPr algn="just">
                        <a:lnSpc>
                          <a:spcPct val="150000"/>
                        </a:lnSpc>
                        <a:spcBef>
                          <a:spcPts val="1200"/>
                        </a:spcBef>
                        <a:spcAft>
                          <a:spcPts val="0"/>
                        </a:spcAft>
                      </a:pPr>
                      <a:r>
                        <a:rPr lang="es-ES" sz="1200" dirty="0">
                          <a:solidFill>
                            <a:schemeClr val="tx1"/>
                          </a:solidFill>
                          <a:effectLst>
                            <a:outerShdw blurRad="38100" dist="38100" dir="2700000" algn="tl">
                              <a:srgbClr val="000000">
                                <a:alpha val="43137"/>
                              </a:srgbClr>
                            </a:outerShdw>
                          </a:effectLst>
                          <a:latin typeface="Times New Roman"/>
                          <a:ea typeface="Times New Roman"/>
                          <a:cs typeface="Times New Roman"/>
                        </a:rPr>
                        <a:t>7,03</a:t>
                      </a:r>
                      <a:endParaRPr lang="es-EC" sz="1200"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INDICADORES DE POBREZA, PARROQUIA DE LA ZONA 7 LOS CHILLOS</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r>
              <a:rPr lang="es-EC" sz="1200" b="1" dirty="0" smtClean="0">
                <a:solidFill>
                  <a:schemeClr val="tx1"/>
                </a:solidFill>
                <a:effectLst>
                  <a:outerShdw blurRad="38100" dist="38100" dir="2700000" algn="tl">
                    <a:srgbClr val="000000">
                      <a:alpha val="43137"/>
                    </a:srgbClr>
                  </a:outerShdw>
                </a:effectLst>
                <a:latin typeface="Algerian" pitchFamily="82" charset="0"/>
                <a:ea typeface="Times New Roman"/>
              </a:rPr>
              <a:t>Fuente: </a:t>
            </a:r>
            <a:r>
              <a:rPr lang="es-EC" sz="1200" dirty="0" smtClean="0">
                <a:solidFill>
                  <a:schemeClr val="tx1"/>
                </a:solidFill>
                <a:effectLst>
                  <a:outerShdw blurRad="38100" dist="38100" dir="2700000" algn="tl">
                    <a:srgbClr val="000000">
                      <a:alpha val="43137"/>
                    </a:srgbClr>
                  </a:outerShdw>
                </a:effectLst>
                <a:latin typeface="Baskerville Old Face" pitchFamily="18" charset="0"/>
                <a:ea typeface="Times New Roman"/>
              </a:rPr>
              <a:t>Plan de desarrollo GAD Conocoto 2012-2025</a:t>
            </a: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extLst>
              <p:ext uri="{D42A27DB-BD31-4B8C-83A1-F6EECF244321}">
                <p14:modId xmlns:p14="http://schemas.microsoft.com/office/powerpoint/2010/main" val="2833255121"/>
              </p:ext>
            </p:extLst>
          </p:nvPr>
        </p:nvGraphicFramePr>
        <p:xfrm>
          <a:off x="66644" y="1285860"/>
          <a:ext cx="9001160" cy="3460759"/>
        </p:xfrm>
        <a:graphic>
          <a:graphicData uri="http://schemas.openxmlformats.org/drawingml/2006/table">
            <a:tbl>
              <a:tblPr firstRow="1" bandRow="1">
                <a:tableStyleId>{5C22544A-7EE6-4342-B048-85BDC9FD1C3A}</a:tableStyleId>
              </a:tblPr>
              <a:tblGrid>
                <a:gridCol w="2250290"/>
                <a:gridCol w="2250290"/>
                <a:gridCol w="2250290"/>
                <a:gridCol w="2250290"/>
              </a:tblGrid>
              <a:tr h="1007773">
                <a:tc>
                  <a:txBody>
                    <a:bodyPr/>
                    <a:lstStyle/>
                    <a:p>
                      <a:pPr algn="ctr">
                        <a:lnSpc>
                          <a:spcPct val="150000"/>
                        </a:lnSpc>
                        <a:spcAft>
                          <a:spcPts val="0"/>
                        </a:spcAft>
                      </a:pPr>
                      <a:r>
                        <a:rPr lang="es-ES" sz="1400" b="1" dirty="0">
                          <a:latin typeface="Times New Roman"/>
                          <a:ea typeface="Times New Roman"/>
                          <a:cs typeface="Times New Roman"/>
                        </a:rPr>
                        <a:t>PARROQUIAS</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latin typeface="Times New Roman"/>
                          <a:ea typeface="Times New Roman"/>
                          <a:cs typeface="Times New Roman"/>
                        </a:rPr>
                        <a:t>POBLACIÓN</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a:latin typeface="Times New Roman"/>
                          <a:ea typeface="Times New Roman"/>
                          <a:cs typeface="Times New Roman"/>
                        </a:rPr>
                        <a:t>INCIDENCIA</a:t>
                      </a:r>
                      <a:endParaRPr lang="es-EC" sz="1400">
                        <a:latin typeface="Times New Roman"/>
                        <a:ea typeface="Times New Roman"/>
                        <a:cs typeface="Times New Roman"/>
                      </a:endParaRPr>
                    </a:p>
                    <a:p>
                      <a:pPr algn="ctr">
                        <a:lnSpc>
                          <a:spcPct val="150000"/>
                        </a:lnSpc>
                        <a:spcAft>
                          <a:spcPts val="0"/>
                        </a:spcAft>
                      </a:pPr>
                      <a:r>
                        <a:rPr lang="es-ES" sz="1400" b="1">
                          <a:latin typeface="Times New Roman"/>
                          <a:ea typeface="Times New Roman"/>
                          <a:cs typeface="Times New Roman"/>
                        </a:rPr>
                        <a:t>DE POBREZA</a:t>
                      </a:r>
                      <a:endParaRPr lang="es-EC" sz="1400">
                        <a:latin typeface="Times New Roman"/>
                        <a:ea typeface="Times New Roman"/>
                        <a:cs typeface="Times New Roman"/>
                      </a:endParaRPr>
                    </a:p>
                    <a:p>
                      <a:pPr algn="ctr">
                        <a:lnSpc>
                          <a:spcPct val="150000"/>
                        </a:lnSpc>
                        <a:spcAft>
                          <a:spcPts val="0"/>
                        </a:spcAft>
                      </a:pPr>
                      <a:r>
                        <a:rPr lang="es-ES" sz="1400" b="1">
                          <a:latin typeface="Times New Roman"/>
                          <a:ea typeface="Times New Roman"/>
                          <a:cs typeface="Times New Roman"/>
                        </a:rPr>
                        <a:t>POR NBI%</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a:latin typeface="Times New Roman"/>
                          <a:ea typeface="Times New Roman"/>
                          <a:cs typeface="Times New Roman"/>
                        </a:rPr>
                        <a:t>INCIDENCIA</a:t>
                      </a:r>
                      <a:endParaRPr lang="es-EC" sz="1400">
                        <a:latin typeface="Times New Roman"/>
                        <a:ea typeface="Times New Roman"/>
                        <a:cs typeface="Times New Roman"/>
                      </a:endParaRPr>
                    </a:p>
                    <a:p>
                      <a:pPr algn="ctr">
                        <a:lnSpc>
                          <a:spcPct val="150000"/>
                        </a:lnSpc>
                        <a:spcAft>
                          <a:spcPts val="0"/>
                        </a:spcAft>
                      </a:pPr>
                      <a:r>
                        <a:rPr lang="es-ES" sz="1400" b="1">
                          <a:latin typeface="Times New Roman"/>
                          <a:ea typeface="Times New Roman"/>
                          <a:cs typeface="Times New Roman"/>
                        </a:rPr>
                        <a:t>DE LA EXTREMA</a:t>
                      </a:r>
                      <a:endParaRPr lang="es-EC" sz="1400">
                        <a:latin typeface="Times New Roman"/>
                        <a:ea typeface="Times New Roman"/>
                        <a:cs typeface="Times New Roman"/>
                      </a:endParaRPr>
                    </a:p>
                    <a:p>
                      <a:pPr algn="ctr">
                        <a:lnSpc>
                          <a:spcPct val="150000"/>
                        </a:lnSpc>
                        <a:spcAft>
                          <a:spcPts val="0"/>
                        </a:spcAft>
                      </a:pPr>
                      <a:r>
                        <a:rPr lang="es-ES" sz="1400" b="1">
                          <a:latin typeface="Times New Roman"/>
                          <a:ea typeface="Times New Roman"/>
                          <a:cs typeface="Times New Roman"/>
                        </a:rPr>
                        <a:t>POBREZA POR NBI%</a:t>
                      </a:r>
                      <a:endParaRPr lang="es-EC" sz="140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a:latin typeface="Times New Roman"/>
                          <a:ea typeface="Times New Roman"/>
                          <a:cs typeface="Times New Roman"/>
                        </a:rPr>
                        <a:t>Alangasí</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latin typeface="Times New Roman"/>
                          <a:ea typeface="Times New Roman"/>
                          <a:cs typeface="Times New Roman"/>
                        </a:rPr>
                        <a:t>24.251</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tabLst>
                          <a:tab pos="829945" algn="ctr"/>
                        </a:tabLst>
                      </a:pPr>
                      <a:r>
                        <a:rPr lang="es-ES" sz="1400">
                          <a:latin typeface="Times New Roman"/>
                          <a:ea typeface="Times New Roman"/>
                          <a:cs typeface="Times New Roman"/>
                        </a:rPr>
                        <a:t>34,59</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8,09</a:t>
                      </a:r>
                      <a:endParaRPr lang="es-EC" sz="140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a:latin typeface="Times New Roman"/>
                          <a:ea typeface="Times New Roman"/>
                          <a:cs typeface="Times New Roman"/>
                        </a:rPr>
                        <a:t>Amaguaña</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31.106</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52,59</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17,48</a:t>
                      </a:r>
                      <a:endParaRPr lang="es-EC" sz="140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b="1">
                          <a:latin typeface="Times New Roman"/>
                          <a:ea typeface="Times New Roman"/>
                          <a:cs typeface="Times New Roman"/>
                        </a:rPr>
                        <a:t>Conocoto</a:t>
                      </a:r>
                      <a:endParaRPr lang="es-EC" sz="1400" b="1">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a:latin typeface="Times New Roman"/>
                          <a:ea typeface="Times New Roman"/>
                          <a:cs typeface="Times New Roman"/>
                        </a:rPr>
                        <a:t>82.072</a:t>
                      </a:r>
                      <a:endParaRPr lang="es-EC" sz="1400" b="1">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a:latin typeface="Times New Roman"/>
                          <a:ea typeface="Times New Roman"/>
                          <a:cs typeface="Times New Roman"/>
                        </a:rPr>
                        <a:t>27,64</a:t>
                      </a:r>
                      <a:endParaRPr lang="es-EC" sz="1400" b="1">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latin typeface="Times New Roman"/>
                          <a:ea typeface="Times New Roman"/>
                          <a:cs typeface="Times New Roman"/>
                        </a:rPr>
                        <a:t>5,94</a:t>
                      </a:r>
                      <a:endParaRPr lang="es-EC" sz="1400" b="1" dirty="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a:latin typeface="Times New Roman"/>
                          <a:ea typeface="Times New Roman"/>
                          <a:cs typeface="Times New Roman"/>
                        </a:rPr>
                        <a:t>Guangopolo</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3.059</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60,03</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latin typeface="Times New Roman"/>
                          <a:ea typeface="Times New Roman"/>
                          <a:cs typeface="Times New Roman"/>
                        </a:rPr>
                        <a:t>22,39</a:t>
                      </a:r>
                      <a:endParaRPr lang="es-EC" sz="1400" dirty="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a:latin typeface="Times New Roman"/>
                          <a:ea typeface="Times New Roman"/>
                          <a:cs typeface="Times New Roman"/>
                        </a:rPr>
                        <a:t>La Merced </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8.394</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60,68</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latin typeface="Times New Roman"/>
                          <a:ea typeface="Times New Roman"/>
                          <a:cs typeface="Times New Roman"/>
                        </a:rPr>
                        <a:t>18,40</a:t>
                      </a:r>
                      <a:endParaRPr lang="es-EC" sz="1400" dirty="0">
                        <a:latin typeface="Times New Roman"/>
                        <a:ea typeface="Times New Roman"/>
                        <a:cs typeface="Times New Roman"/>
                      </a:endParaRPr>
                    </a:p>
                  </a:txBody>
                  <a:tcPr marL="68580" marR="68580" marT="0" marB="0"/>
                </a:tc>
              </a:tr>
              <a:tr h="408831">
                <a:tc>
                  <a:txBody>
                    <a:bodyPr/>
                    <a:lstStyle/>
                    <a:p>
                      <a:pPr algn="just">
                        <a:lnSpc>
                          <a:spcPct val="150000"/>
                        </a:lnSpc>
                        <a:spcAft>
                          <a:spcPts val="0"/>
                        </a:spcAft>
                      </a:pPr>
                      <a:r>
                        <a:rPr lang="es-ES" sz="1400">
                          <a:latin typeface="Times New Roman"/>
                          <a:ea typeface="Times New Roman"/>
                          <a:cs typeface="Times New Roman"/>
                        </a:rPr>
                        <a:t>Píntag </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17.930</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latin typeface="Times New Roman"/>
                          <a:ea typeface="Times New Roman"/>
                          <a:cs typeface="Times New Roman"/>
                        </a:rPr>
                        <a:t>69,47</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latin typeface="Times New Roman"/>
                          <a:ea typeface="Times New Roman"/>
                          <a:cs typeface="Times New Roman"/>
                        </a:rPr>
                        <a:t>26,31</a:t>
                      </a:r>
                      <a:endParaRPr lang="es-EC" sz="14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fontScale="85000" lnSpcReduction="10000"/>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OBJETIVOS DEL PROYECTO</a:t>
            </a:r>
          </a:p>
          <a:p>
            <a:pPr marL="342900" lvl="0" indent="279400" algn="l">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Objetivo general o propósito:</a:t>
            </a:r>
          </a:p>
          <a:p>
            <a:pPr marL="342900" indent="279400" algn="l">
              <a:lnSpc>
                <a:spcPct val="200000"/>
              </a:lnSpc>
              <a:buFont typeface="Wingdings" pitchFamily="2" charset="2"/>
              <a:buChar char="v"/>
            </a:pPr>
            <a:r>
              <a:rPr lang="es-ES" sz="1900" dirty="0" smtClean="0">
                <a:solidFill>
                  <a:schemeClr val="tx1"/>
                </a:solidFill>
                <a:effectLst>
                  <a:outerShdw blurRad="38100" dist="38100" dir="2700000" algn="tl">
                    <a:srgbClr val="000000">
                      <a:alpha val="43137"/>
                    </a:srgbClr>
                  </a:outerShdw>
                </a:effectLst>
                <a:latin typeface="Bookman Old Style" pitchFamily="18" charset="0"/>
              </a:rPr>
              <a:t>Servicio de guardería en la Parroquia de Conocoto mejorado.</a:t>
            </a:r>
            <a:endParaRPr lang="es-EC" sz="1900" dirty="0" smtClean="0">
              <a:solidFill>
                <a:schemeClr val="tx1"/>
              </a:solidFill>
              <a:effectLst>
                <a:outerShdw blurRad="38100" dist="38100" dir="2700000" algn="tl">
                  <a:srgbClr val="000000">
                    <a:alpha val="43137"/>
                  </a:srgbClr>
                </a:outerShdw>
              </a:effectLst>
              <a:latin typeface="Bookman Old Style" pitchFamily="18" charset="0"/>
            </a:endParaRPr>
          </a:p>
          <a:p>
            <a:pPr marL="342900" lvl="0" indent="279400" algn="l">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279400" algn="l">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Objetivos específicos o componentes:</a:t>
            </a:r>
          </a:p>
          <a:p>
            <a:pPr marL="342900" lvl="0" indent="279400" algn="l">
              <a:lnSpc>
                <a:spcPct val="200000"/>
              </a:lnSpc>
              <a:buFont typeface="Wingdings" pitchFamily="2" charset="2"/>
              <a:buChar char="v"/>
            </a:pPr>
            <a:r>
              <a:rPr lang="es-EC" sz="1900" dirty="0" smtClean="0">
                <a:solidFill>
                  <a:schemeClr val="tx1"/>
                </a:solidFill>
                <a:effectLst>
                  <a:outerShdw blurRad="38100" dist="38100" dir="2700000" algn="tl">
                    <a:srgbClr val="000000">
                      <a:alpha val="43137"/>
                    </a:srgbClr>
                  </a:outerShdw>
                </a:effectLst>
                <a:latin typeface="Bookman Old Style" pitchFamily="18" charset="0"/>
              </a:rPr>
              <a:t>Infraestructura física y equipamiento adecuado.</a:t>
            </a:r>
          </a:p>
          <a:p>
            <a:pPr marL="342900" lvl="0" indent="279400" algn="l">
              <a:lnSpc>
                <a:spcPct val="200000"/>
              </a:lnSpc>
              <a:buFont typeface="Wingdings" pitchFamily="2" charset="2"/>
              <a:buChar char="v"/>
            </a:pPr>
            <a:r>
              <a:rPr lang="es-EC" sz="1900" dirty="0" smtClean="0">
                <a:solidFill>
                  <a:schemeClr val="tx1"/>
                </a:solidFill>
                <a:effectLst>
                  <a:outerShdw blurRad="38100" dist="38100" dir="2700000" algn="tl">
                    <a:srgbClr val="000000">
                      <a:alpha val="43137"/>
                    </a:srgbClr>
                  </a:outerShdw>
                </a:effectLst>
                <a:latin typeface="Bookman Old Style" pitchFamily="18" charset="0"/>
              </a:rPr>
              <a:t>Personal técnico y administrativo con mística de trabajo.</a:t>
            </a:r>
          </a:p>
          <a:p>
            <a:pPr marL="342900" lvl="0" indent="279400" algn="l">
              <a:lnSpc>
                <a:spcPct val="200000"/>
              </a:lnSpc>
              <a:buFont typeface="Wingdings" pitchFamily="2" charset="2"/>
              <a:buChar char="v"/>
            </a:pPr>
            <a:r>
              <a:rPr lang="es-EC" sz="1900" dirty="0" smtClean="0">
                <a:solidFill>
                  <a:schemeClr val="tx1"/>
                </a:solidFill>
                <a:effectLst>
                  <a:outerShdw blurRad="38100" dist="38100" dir="2700000" algn="tl">
                    <a:srgbClr val="000000">
                      <a:alpha val="43137"/>
                    </a:srgbClr>
                  </a:outerShdw>
                </a:effectLst>
                <a:latin typeface="Bookman Old Style" pitchFamily="18" charset="0"/>
              </a:rPr>
              <a:t>Servicios básicos bien dotados.</a:t>
            </a:r>
          </a:p>
          <a:p>
            <a:pPr marL="342900" lvl="0" indent="279400" algn="l">
              <a:lnSpc>
                <a:spcPct val="200000"/>
              </a:lnSpc>
              <a:buFont typeface="Wingdings" pitchFamily="2" charset="2"/>
              <a:buChar char="v"/>
            </a:pPr>
            <a:r>
              <a:rPr lang="es-EC" sz="1900" dirty="0" smtClean="0">
                <a:solidFill>
                  <a:schemeClr val="tx1"/>
                </a:solidFill>
                <a:effectLst>
                  <a:outerShdw blurRad="38100" dist="38100" dir="2700000" algn="tl">
                    <a:srgbClr val="000000">
                      <a:alpha val="43137"/>
                    </a:srgbClr>
                  </a:outerShdw>
                </a:effectLst>
                <a:latin typeface="Bookman Old Style" pitchFamily="18" charset="0"/>
              </a:rPr>
              <a:t>Presupuesto de la guardería incrementado.</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INDICADORES DE RESULTADOS</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1397000"/>
          <a:ext cx="9144000" cy="4785360"/>
        </p:xfrm>
        <a:graphic>
          <a:graphicData uri="http://schemas.openxmlformats.org/drawingml/2006/table">
            <a:tbl>
              <a:tblPr firstRow="1" bandRow="1">
                <a:tableStyleId>{5C22544A-7EE6-4342-B048-85BDC9FD1C3A}</a:tableStyleId>
              </a:tblPr>
              <a:tblGrid>
                <a:gridCol w="3048000"/>
                <a:gridCol w="3048000"/>
                <a:gridCol w="3048000"/>
              </a:tblGrid>
              <a:tr h="370840">
                <a:tc rowSpan="2">
                  <a:txBody>
                    <a:bodyPr/>
                    <a:lstStyle/>
                    <a:p>
                      <a:pPr algn="ctr"/>
                      <a:r>
                        <a:rPr kumimoji="0" lang="es-ES" sz="1800" b="1" kern="1200" dirty="0" smtClean="0">
                          <a:solidFill>
                            <a:schemeClr val="lt1"/>
                          </a:solidFill>
                          <a:latin typeface="Bookman Old Style" pitchFamily="18" charset="0"/>
                          <a:ea typeface="+mn-ea"/>
                          <a:cs typeface="+mn-cs"/>
                        </a:rPr>
                        <a:t>OBJETIVOS</a:t>
                      </a:r>
                      <a:endParaRPr lang="es-EC" dirty="0">
                        <a:latin typeface="Bookman Old Style" pitchFamily="18" charset="0"/>
                      </a:endParaRPr>
                    </a:p>
                  </a:txBody>
                  <a:tcPr/>
                </a:tc>
                <a:tc gridSpan="2">
                  <a:txBody>
                    <a:bodyPr/>
                    <a:lstStyle/>
                    <a:p>
                      <a:pPr algn="ctr"/>
                      <a:r>
                        <a:rPr kumimoji="0" lang="es-ES" sz="1800" b="1" kern="1200" dirty="0" smtClean="0">
                          <a:solidFill>
                            <a:schemeClr val="lt1"/>
                          </a:solidFill>
                          <a:latin typeface="Bookman Old Style" pitchFamily="18" charset="0"/>
                          <a:ea typeface="+mn-ea"/>
                          <a:cs typeface="+mn-cs"/>
                        </a:rPr>
                        <a:t>INDICADORES</a:t>
                      </a:r>
                      <a:endParaRPr lang="es-EC" dirty="0">
                        <a:latin typeface="Bookman Old Style" pitchFamily="18" charset="0"/>
                      </a:endParaRPr>
                    </a:p>
                  </a:txBody>
                  <a:tcPr/>
                </a:tc>
                <a:tc hMerge="1">
                  <a:txBody>
                    <a:bodyPr/>
                    <a:lstStyle/>
                    <a:p>
                      <a:endParaRPr lang="es-EC" dirty="0"/>
                    </a:p>
                  </a:txBody>
                  <a:tcPr/>
                </a:tc>
              </a:tr>
              <a:tr h="370840">
                <a:tc vMerge="1">
                  <a:txBody>
                    <a:bodyPr/>
                    <a:lstStyle/>
                    <a:p>
                      <a:endParaRPr lang="es-EC" dirty="0"/>
                    </a:p>
                  </a:txBody>
                  <a:tcPr/>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LÉNEA BASE</a:t>
                      </a:r>
                      <a:endParaRPr lang="es-EC" sz="1200" dirty="0">
                        <a:latin typeface="Bookman Old Style" pitchFamily="18" charset="0"/>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LOGRADO</a:t>
                      </a:r>
                      <a:endParaRPr lang="es-EC" sz="1200" dirty="0">
                        <a:latin typeface="Bookman Old Style" pitchFamily="18" charset="0"/>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400" b="1" dirty="0">
                          <a:latin typeface="Times New Roman"/>
                          <a:ea typeface="Times New Roman"/>
                          <a:cs typeface="Times New Roman"/>
                        </a:rPr>
                        <a:t>FIN</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endParaRPr lang="es-EC" sz="14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C" sz="14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400" dirty="0">
                          <a:latin typeface="Times New Roman"/>
                          <a:ea typeface="Times New Roman"/>
                          <a:cs typeface="Times New Roman"/>
                        </a:rPr>
                        <a:t>Mortalidad infantil reducida significativamente</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400">
                          <a:latin typeface="Times New Roman"/>
                          <a:ea typeface="Times New Roman"/>
                          <a:cs typeface="Times New Roman"/>
                        </a:rPr>
                        <a:t>-</a:t>
                      </a:r>
                      <a:endParaRPr lang="es-EC" sz="1400">
                        <a:latin typeface="Times New Roman"/>
                        <a:ea typeface="Times New Roman"/>
                        <a:cs typeface="Times New Roman"/>
                      </a:endParaRPr>
                    </a:p>
                  </a:txBody>
                  <a:tcPr marL="68580" marR="68580" marT="0" marB="0" anchor="ctr"/>
                </a:tc>
                <a:tc>
                  <a:txBody>
                    <a:bodyPr/>
                    <a:lstStyle/>
                    <a:p>
                      <a:pPr algn="ctr">
                        <a:lnSpc>
                          <a:spcPct val="150000"/>
                        </a:lnSpc>
                        <a:spcAft>
                          <a:spcPts val="0"/>
                        </a:spcAft>
                        <a:tabLst>
                          <a:tab pos="2428875" algn="l"/>
                        </a:tabLst>
                      </a:pPr>
                      <a:r>
                        <a:rPr lang="es-ES" sz="1400" dirty="0">
                          <a:latin typeface="Times New Roman"/>
                          <a:ea typeface="Times New Roman"/>
                          <a:cs typeface="Times New Roman"/>
                        </a:rPr>
                        <a:t>Al final del año 5, la mortalidad infantil reducida en 1% de la población atendida</a:t>
                      </a:r>
                      <a:endParaRPr lang="es-EC" sz="14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400" b="1" dirty="0">
                          <a:latin typeface="Times New Roman"/>
                          <a:ea typeface="Times New Roman"/>
                          <a:cs typeface="Times New Roman"/>
                        </a:rPr>
                        <a:t>PROPÓSITO</a:t>
                      </a:r>
                      <a:endParaRPr lang="es-EC" sz="14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4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4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400">
                          <a:latin typeface="Times New Roman"/>
                          <a:ea typeface="Times New Roman"/>
                          <a:cs typeface="Times New Roman"/>
                        </a:rPr>
                        <a:t>Servicio de guardería en la Parroquia de Conocoto mejorado</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400" dirty="0">
                          <a:latin typeface="Times New Roman"/>
                          <a:ea typeface="Times New Roman"/>
                          <a:cs typeface="Times New Roman"/>
                        </a:rPr>
                        <a:t>5% de la  población infantil atendida satisfactoriamente</a:t>
                      </a:r>
                      <a:endParaRPr lang="es-EC" sz="1400" dirty="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400" dirty="0">
                          <a:latin typeface="Times New Roman"/>
                          <a:ea typeface="Times New Roman"/>
                          <a:cs typeface="Times New Roman"/>
                        </a:rPr>
                        <a:t>Al final del año 5 el 90% de la población infantil  atendida está satisfecha</a:t>
                      </a:r>
                      <a:endParaRPr lang="es-EC" sz="14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400" b="1" dirty="0">
                          <a:latin typeface="Times New Roman"/>
                          <a:ea typeface="Times New Roman"/>
                          <a:cs typeface="Times New Roman"/>
                        </a:rPr>
                        <a:t>COMPONENTES</a:t>
                      </a:r>
                      <a:endParaRPr lang="es-EC" sz="14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4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4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400" b="1">
                          <a:latin typeface="Times New Roman"/>
                          <a:ea typeface="Times New Roman"/>
                          <a:cs typeface="Times New Roman"/>
                        </a:rPr>
                        <a:t>Resultado 1</a:t>
                      </a:r>
                      <a:endParaRPr lang="es-EC" sz="14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4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400" dirty="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400">
                          <a:latin typeface="Times New Roman"/>
                          <a:ea typeface="Times New Roman"/>
                          <a:cs typeface="Times New Roman"/>
                        </a:rPr>
                        <a:t>Infraestructura física y equipamiento adecuado.</a:t>
                      </a:r>
                      <a:endParaRPr lang="es-EC" sz="14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400" dirty="0">
                          <a:latin typeface="Times New Roman"/>
                          <a:ea typeface="Times New Roman"/>
                          <a:cs typeface="Times New Roman"/>
                        </a:rPr>
                        <a:t>1 guardería con infraestructura en mal estado.</a:t>
                      </a:r>
                      <a:endParaRPr lang="es-EC" sz="1400" dirty="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400" dirty="0">
                          <a:latin typeface="Times New Roman"/>
                          <a:ea typeface="Times New Roman"/>
                          <a:cs typeface="Times New Roman"/>
                        </a:rPr>
                        <a:t>Al final del año 2, 1 guardería dispone de infraestructura y equipamiento adecuados.</a:t>
                      </a:r>
                      <a:endParaRPr lang="es-EC" sz="14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INDICADORES DE RESULTADOS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1397000"/>
          <a:ext cx="9144000" cy="4236720"/>
        </p:xfrm>
        <a:graphic>
          <a:graphicData uri="http://schemas.openxmlformats.org/drawingml/2006/table">
            <a:tbl>
              <a:tblPr firstRow="1" bandRow="1">
                <a:tableStyleId>{5C22544A-7EE6-4342-B048-85BDC9FD1C3A}</a:tableStyleId>
              </a:tblPr>
              <a:tblGrid>
                <a:gridCol w="3048000"/>
                <a:gridCol w="3048000"/>
                <a:gridCol w="3048000"/>
              </a:tblGrid>
              <a:tr h="370840">
                <a:tc rowSpan="2">
                  <a:txBody>
                    <a:bodyPr/>
                    <a:lstStyle/>
                    <a:p>
                      <a:pPr algn="ctr"/>
                      <a:r>
                        <a:rPr kumimoji="0" lang="es-ES" sz="1800" b="1" kern="1200" dirty="0" smtClean="0">
                          <a:solidFill>
                            <a:schemeClr val="lt1"/>
                          </a:solidFill>
                          <a:latin typeface="Bookman Old Style" pitchFamily="18" charset="0"/>
                          <a:ea typeface="+mn-ea"/>
                          <a:cs typeface="+mn-cs"/>
                        </a:rPr>
                        <a:t>OBJETIVOS</a:t>
                      </a:r>
                      <a:endParaRPr lang="es-EC" dirty="0">
                        <a:latin typeface="Bookman Old Style" pitchFamily="18" charset="0"/>
                      </a:endParaRPr>
                    </a:p>
                  </a:txBody>
                  <a:tcPr/>
                </a:tc>
                <a:tc gridSpan="2">
                  <a:txBody>
                    <a:bodyPr/>
                    <a:lstStyle/>
                    <a:p>
                      <a:pPr algn="ctr"/>
                      <a:r>
                        <a:rPr kumimoji="0" lang="es-ES" sz="1800" b="1" kern="1200" dirty="0" smtClean="0">
                          <a:solidFill>
                            <a:schemeClr val="lt1"/>
                          </a:solidFill>
                          <a:latin typeface="Bookman Old Style" pitchFamily="18" charset="0"/>
                          <a:ea typeface="+mn-ea"/>
                          <a:cs typeface="+mn-cs"/>
                        </a:rPr>
                        <a:t>INDICADORES</a:t>
                      </a:r>
                      <a:endParaRPr lang="es-EC" dirty="0">
                        <a:latin typeface="Bookman Old Style" pitchFamily="18" charset="0"/>
                      </a:endParaRPr>
                    </a:p>
                  </a:txBody>
                  <a:tcPr/>
                </a:tc>
                <a:tc hMerge="1">
                  <a:txBody>
                    <a:bodyPr/>
                    <a:lstStyle/>
                    <a:p>
                      <a:endParaRPr lang="es-EC" dirty="0"/>
                    </a:p>
                  </a:txBody>
                  <a:tcPr/>
                </a:tc>
              </a:tr>
              <a:tr h="370840">
                <a:tc vMerge="1">
                  <a:txBody>
                    <a:bodyPr/>
                    <a:lstStyle/>
                    <a:p>
                      <a:endParaRPr lang="es-EC" dirty="0"/>
                    </a:p>
                  </a:txBody>
                  <a:tcPr/>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LÉNEA BASE</a:t>
                      </a:r>
                      <a:endParaRPr lang="es-EC" sz="1200" dirty="0">
                        <a:latin typeface="Bookman Old Style" pitchFamily="18" charset="0"/>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LOGRADO</a:t>
                      </a:r>
                      <a:endParaRPr lang="es-EC" sz="1200" dirty="0">
                        <a:latin typeface="Bookman Old Style" pitchFamily="18" charset="0"/>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Diseñar e implementar un plan  de mantenimiento periódico de la infraestructura.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guardería sin plan de mantenimiento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guardería con plan de mantenimiento</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Realizar talleres de inducción a las autoridades sobre las nuevas competencias establecidas en el COOTAD</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 Al finalizar el año 2, cuatro talleres realizados.</a:t>
                      </a:r>
                      <a:endParaRPr lang="es-EC" sz="1200" dirty="0">
                        <a:latin typeface="Times New Roman"/>
                        <a:ea typeface="Times New Roman"/>
                        <a:cs typeface="Times New Roman"/>
                      </a:endParaRPr>
                    </a:p>
                    <a:p>
                      <a:pPr algn="just">
                        <a:lnSpc>
                          <a:spcPct val="150000"/>
                        </a:lnSpc>
                        <a:spcAft>
                          <a:spcPts val="0"/>
                        </a:spcAft>
                        <a:tabLst>
                          <a:tab pos="2428875" algn="l"/>
                        </a:tabLst>
                      </a:pPr>
                      <a:r>
                        <a:rPr lang="es-ES" sz="1100" dirty="0">
                          <a:latin typeface="Times New Roman"/>
                          <a:ea typeface="Times New Roman"/>
                          <a:cs typeface="Times New Roman"/>
                        </a:rPr>
                        <a:t>-  Al final de 6 meses autoridades de la Junta Parroquial de Conocoto capacitadas en las nuevas competencias.</a:t>
                      </a:r>
                      <a:endParaRPr lang="es-EC" sz="12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Componente</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2</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Personal técnico y administrativo con mística de trabajo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10% de las personas que trabajan en la guardería  con mística de trabajo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Al final del año 2, el 90% de los funcionarios mejoran su desempeño laboral.</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INDICADORES DE RESULTADOS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1397000"/>
          <a:ext cx="9144000" cy="4343400"/>
        </p:xfrm>
        <a:graphic>
          <a:graphicData uri="http://schemas.openxmlformats.org/drawingml/2006/table">
            <a:tbl>
              <a:tblPr firstRow="1" bandRow="1">
                <a:tableStyleId>{5C22544A-7EE6-4342-B048-85BDC9FD1C3A}</a:tableStyleId>
              </a:tblPr>
              <a:tblGrid>
                <a:gridCol w="3048000"/>
                <a:gridCol w="3048000"/>
                <a:gridCol w="3048000"/>
              </a:tblGrid>
              <a:tr h="370840">
                <a:tc rowSpan="2">
                  <a:txBody>
                    <a:bodyPr/>
                    <a:lstStyle/>
                    <a:p>
                      <a:pPr algn="ctr"/>
                      <a:r>
                        <a:rPr kumimoji="0" lang="es-ES" sz="1800" b="1" kern="1200" dirty="0" smtClean="0">
                          <a:solidFill>
                            <a:schemeClr val="lt1"/>
                          </a:solidFill>
                          <a:latin typeface="Bookman Old Style" pitchFamily="18" charset="0"/>
                          <a:ea typeface="+mn-ea"/>
                          <a:cs typeface="+mn-cs"/>
                        </a:rPr>
                        <a:t>OBJETIVOS</a:t>
                      </a:r>
                      <a:endParaRPr lang="es-EC" dirty="0">
                        <a:latin typeface="Bookman Old Style" pitchFamily="18" charset="0"/>
                      </a:endParaRPr>
                    </a:p>
                  </a:txBody>
                  <a:tcPr/>
                </a:tc>
                <a:tc gridSpan="2">
                  <a:txBody>
                    <a:bodyPr/>
                    <a:lstStyle/>
                    <a:p>
                      <a:pPr algn="ctr"/>
                      <a:r>
                        <a:rPr kumimoji="0" lang="es-ES" sz="1800" b="1" kern="1200" dirty="0" smtClean="0">
                          <a:solidFill>
                            <a:schemeClr val="lt1"/>
                          </a:solidFill>
                          <a:latin typeface="Bookman Old Style" pitchFamily="18" charset="0"/>
                          <a:ea typeface="+mn-ea"/>
                          <a:cs typeface="+mn-cs"/>
                        </a:rPr>
                        <a:t>INDICADORES</a:t>
                      </a:r>
                      <a:endParaRPr lang="es-EC" dirty="0">
                        <a:latin typeface="Bookman Old Style" pitchFamily="18" charset="0"/>
                      </a:endParaRPr>
                    </a:p>
                  </a:txBody>
                  <a:tcPr/>
                </a:tc>
                <a:tc hMerge="1">
                  <a:txBody>
                    <a:bodyPr/>
                    <a:lstStyle/>
                    <a:p>
                      <a:endParaRPr lang="es-EC" dirty="0"/>
                    </a:p>
                  </a:txBody>
                  <a:tcPr/>
                </a:tc>
              </a:tr>
              <a:tr h="370840">
                <a:tc vMerge="1">
                  <a:txBody>
                    <a:bodyPr/>
                    <a:lstStyle/>
                    <a:p>
                      <a:endParaRPr lang="es-EC" dirty="0"/>
                    </a:p>
                  </a:txBody>
                  <a:tcPr/>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LÉNEA BASE</a:t>
                      </a:r>
                      <a:endParaRPr lang="es-EC" sz="1200" dirty="0">
                        <a:latin typeface="Bookman Old Style" pitchFamily="18" charset="0"/>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LOGRADO</a:t>
                      </a:r>
                      <a:endParaRPr lang="es-EC" sz="1200" dirty="0">
                        <a:latin typeface="Bookman Old Style" pitchFamily="18" charset="0"/>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2</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Aplicar la escala de remuneraciones expedida por el Min. Relaciones Laborales.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Personal de la guardería no percibe salarios justos. </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 6 meses, se aplica la escala de sueldos oficiales vigentes</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Realizar talleres de motivación laboral</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1, cuatro talleres realizados</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Realizar talleres de actualización de conocimientos </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finalizar el año 1, diez  funcionarios capacitados</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Elaborar un plan de crecimiento personal.</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Al final del año 1, un plan elaborado</a:t>
                      </a:r>
                      <a:endParaRPr lang="es-EC" sz="12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Componente</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3</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Servicios básicos bien dotados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dirty="0">
                          <a:latin typeface="Times New Roman"/>
                          <a:ea typeface="Times New Roman"/>
                          <a:cs typeface="Times New Roman"/>
                        </a:rPr>
                        <a:t>1 guardería con servicios básicos en mal estado.</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Al final de 6 meses, una guardería con buenos servicios básicos.</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INDICADORES DE RESULTADOS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1397000"/>
          <a:ext cx="9144000" cy="5455920"/>
        </p:xfrm>
        <a:graphic>
          <a:graphicData uri="http://schemas.openxmlformats.org/drawingml/2006/table">
            <a:tbl>
              <a:tblPr firstRow="1" bandRow="1">
                <a:tableStyleId>{5C22544A-7EE6-4342-B048-85BDC9FD1C3A}</a:tableStyleId>
              </a:tblPr>
              <a:tblGrid>
                <a:gridCol w="3048000"/>
                <a:gridCol w="3048000"/>
                <a:gridCol w="3048000"/>
              </a:tblGrid>
              <a:tr h="370840">
                <a:tc rowSpan="2">
                  <a:txBody>
                    <a:bodyPr/>
                    <a:lstStyle/>
                    <a:p>
                      <a:pPr algn="ctr"/>
                      <a:r>
                        <a:rPr kumimoji="0" lang="es-ES" sz="1800" b="1" kern="1200" dirty="0" smtClean="0">
                          <a:solidFill>
                            <a:schemeClr val="lt1"/>
                          </a:solidFill>
                          <a:latin typeface="Bookman Old Style" pitchFamily="18" charset="0"/>
                          <a:ea typeface="+mn-ea"/>
                          <a:cs typeface="+mn-cs"/>
                        </a:rPr>
                        <a:t>OBJETIVOS</a:t>
                      </a:r>
                      <a:endParaRPr lang="es-EC" dirty="0">
                        <a:latin typeface="Bookman Old Style" pitchFamily="18" charset="0"/>
                      </a:endParaRPr>
                    </a:p>
                  </a:txBody>
                  <a:tcPr/>
                </a:tc>
                <a:tc gridSpan="2">
                  <a:txBody>
                    <a:bodyPr/>
                    <a:lstStyle/>
                    <a:p>
                      <a:pPr algn="ctr"/>
                      <a:r>
                        <a:rPr kumimoji="0" lang="es-ES" sz="1800" b="1" kern="1200" dirty="0" smtClean="0">
                          <a:solidFill>
                            <a:schemeClr val="lt1"/>
                          </a:solidFill>
                          <a:latin typeface="Bookman Old Style" pitchFamily="18" charset="0"/>
                          <a:ea typeface="+mn-ea"/>
                          <a:cs typeface="+mn-cs"/>
                        </a:rPr>
                        <a:t>INDICADORES</a:t>
                      </a:r>
                      <a:endParaRPr lang="es-EC" dirty="0">
                        <a:latin typeface="Bookman Old Style" pitchFamily="18" charset="0"/>
                      </a:endParaRPr>
                    </a:p>
                  </a:txBody>
                  <a:tcPr/>
                </a:tc>
                <a:tc hMerge="1">
                  <a:txBody>
                    <a:bodyPr/>
                    <a:lstStyle/>
                    <a:p>
                      <a:endParaRPr lang="es-EC" dirty="0"/>
                    </a:p>
                  </a:txBody>
                  <a:tcPr/>
                </a:tc>
              </a:tr>
              <a:tr h="370840">
                <a:tc vMerge="1">
                  <a:txBody>
                    <a:bodyPr/>
                    <a:lstStyle/>
                    <a:p>
                      <a:endParaRPr lang="es-EC" dirty="0"/>
                    </a:p>
                  </a:txBody>
                  <a:tcPr/>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LÉNEA BASE</a:t>
                      </a:r>
                      <a:endParaRPr lang="es-EC" sz="1200" dirty="0">
                        <a:latin typeface="Bookman Old Style" pitchFamily="18" charset="0"/>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b="1" dirty="0">
                          <a:latin typeface="Bookman Old Style" pitchFamily="18" charset="0"/>
                          <a:ea typeface="Times New Roman"/>
                          <a:cs typeface="Times New Roman"/>
                        </a:rPr>
                        <a:t>LOGRADO</a:t>
                      </a:r>
                      <a:endParaRPr lang="es-EC" sz="1200" dirty="0">
                        <a:latin typeface="Bookman Old Style" pitchFamily="18" charset="0"/>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3</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Elaborar un plan de mantenimiento de servicios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 6 meses, un plan elaborado.</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Implementar el plan de mejoramiento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2, un plan implementado periódicamente</a:t>
                      </a:r>
                      <a:endParaRPr lang="es-EC" sz="12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Componente</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4</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Presupuesto de la guardería incrementado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Presupuesto de la guardería mejorado.</a:t>
                      </a:r>
                      <a:endParaRPr lang="es-EC" sz="12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4</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Elaborar proyectos de inversión para la guardería.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proyecto elaborado</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Promocionar y difundir los planes y proyectos.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proyecto negociado</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100">
                          <a:latin typeface="Times New Roman"/>
                          <a:ea typeface="Times New Roman"/>
                          <a:cs typeface="Times New Roman"/>
                        </a:rPr>
                        <a:t>Auto gestionar  recursos en otras instituciones públicas, privadas y ONGs. </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30% del presupuesto de la guardería financiado con recursos obtenidos por autogestión.</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143511"/>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Autofit/>
          </a:bodyPr>
          <a:lstStyle/>
          <a:p>
            <a:pPr algn="ctr"/>
            <a:r>
              <a:rPr lang="es-EC" sz="1800" b="1" dirty="0" smtClean="0">
                <a:solidFill>
                  <a:schemeClr val="tx1"/>
                </a:solidFill>
                <a:effectLst>
                  <a:outerShdw blurRad="38100" dist="38100" dir="2700000" algn="tl">
                    <a:srgbClr val="000000">
                      <a:alpha val="43137"/>
                    </a:srgbClr>
                  </a:outerShdw>
                </a:effectLst>
                <a:latin typeface="Algerian" pitchFamily="82" charset="0"/>
              </a:rPr>
              <a:t>NOMBRE DEL PROYECTO</a:t>
            </a:r>
            <a:r>
              <a:rPr lang="es-EC" sz="1800" dirty="0" smtClean="0">
                <a:solidFill>
                  <a:schemeClr val="tx1"/>
                </a:solidFill>
                <a:latin typeface="Algerian" pitchFamily="82" charset="0"/>
              </a:rPr>
              <a:t/>
            </a:r>
            <a:br>
              <a:rPr lang="es-EC" sz="1800" dirty="0" smtClean="0">
                <a:solidFill>
                  <a:schemeClr val="tx1"/>
                </a:solidFill>
                <a:latin typeface="Algerian" pitchFamily="82" charset="0"/>
              </a:rPr>
            </a:br>
            <a:r>
              <a:rPr lang="es-EC" sz="1800" dirty="0">
                <a:solidFill>
                  <a:schemeClr val="tx1"/>
                </a:solidFill>
                <a:latin typeface="Algerian" pitchFamily="82" charset="0"/>
              </a:rPr>
              <a:t/>
            </a:r>
            <a:br>
              <a:rPr lang="es-EC" sz="1800" dirty="0">
                <a:solidFill>
                  <a:schemeClr val="tx1"/>
                </a:solidFill>
                <a:latin typeface="Algerian" pitchFamily="82" charset="0"/>
              </a:rPr>
            </a:b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600" dirty="0" smtClean="0">
                <a:solidFill>
                  <a:schemeClr val="tx1"/>
                </a:solidFill>
                <a:latin typeface="Baskerville Old Face" pitchFamily="18" charset="0"/>
              </a:rPr>
              <a:t>“ESTUDIO DE VIABILIDAD TÉCNICA, ECONÓMICA, FINANCIERA Y AMBIENTAL PARA LA IMPLEMENTACIÓN Y OPERACIÓN DE UNA GUARDERÍA EN LA PARROQUIA DE CONOCOTO DEL DISTRITO METROPOLITANO DEL CANTÓN  QUITO”.</a:t>
            </a: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800" b="1" dirty="0" smtClean="0">
                <a:solidFill>
                  <a:schemeClr val="tx1"/>
                </a:solidFill>
                <a:effectLst>
                  <a:outerShdw blurRad="38100" dist="38100" dir="2700000" algn="tl">
                    <a:srgbClr val="000000">
                      <a:alpha val="43137"/>
                    </a:srgbClr>
                  </a:outerShdw>
                </a:effectLst>
                <a:latin typeface="Algerian" pitchFamily="82" charset="0"/>
              </a:rPr>
              <a:t>Entidad Ejecutora</a:t>
            </a:r>
            <a:r>
              <a:rPr lang="es-EC" sz="1800" dirty="0" smtClean="0">
                <a:solidFill>
                  <a:schemeClr val="tx1"/>
                </a:solidFill>
                <a:latin typeface="Algerian" pitchFamily="82" charset="0"/>
              </a:rPr>
              <a:t/>
            </a:r>
            <a:br>
              <a:rPr lang="es-EC" sz="1800" dirty="0" smtClean="0">
                <a:solidFill>
                  <a:schemeClr val="tx1"/>
                </a:solidFill>
                <a:latin typeface="Algerian" pitchFamily="82" charset="0"/>
              </a:rPr>
            </a:b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 </a:t>
            </a:r>
            <a:br>
              <a:rPr lang="es-EC" sz="1400" dirty="0" smtClean="0">
                <a:solidFill>
                  <a:schemeClr val="tx1"/>
                </a:solidFill>
                <a:latin typeface="Baskerville Old Face" pitchFamily="18" charset="0"/>
              </a:rPr>
            </a:br>
            <a:r>
              <a:rPr lang="es-EC" sz="1600" dirty="0" smtClean="0">
                <a:solidFill>
                  <a:schemeClr val="tx1"/>
                </a:solidFill>
                <a:latin typeface="Baskerville Old Face" pitchFamily="18" charset="0"/>
              </a:rPr>
              <a:t>Gobierno Autónomo Descentralizado Parroquial de Conocoto</a:t>
            </a: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800" b="1" dirty="0" smtClean="0">
                <a:solidFill>
                  <a:schemeClr val="tx1"/>
                </a:solidFill>
                <a:effectLst>
                  <a:outerShdw blurRad="38100" dist="38100" dir="2700000" algn="tl">
                    <a:srgbClr val="000000">
                      <a:alpha val="43137"/>
                    </a:srgbClr>
                  </a:outerShdw>
                </a:effectLst>
                <a:latin typeface="Algerian" pitchFamily="82" charset="0"/>
              </a:rPr>
              <a:t>Cobertura y Localización</a:t>
            </a: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 </a:t>
            </a:r>
            <a:br>
              <a:rPr lang="es-EC" sz="1400" dirty="0" smtClean="0">
                <a:solidFill>
                  <a:schemeClr val="tx1"/>
                </a:solidFill>
                <a:latin typeface="Baskerville Old Face" pitchFamily="18" charset="0"/>
              </a:rPr>
            </a:br>
            <a:r>
              <a:rPr lang="es-EC" sz="1400" dirty="0" smtClean="0">
                <a:solidFill>
                  <a:schemeClr val="tx1"/>
                </a:solidFill>
                <a:latin typeface="Baskerville Old Face" pitchFamily="18" charset="0"/>
              </a:rPr>
              <a:t>Se realizará e</a:t>
            </a:r>
            <a:r>
              <a:rPr lang="es-EC" sz="1600" dirty="0" smtClean="0">
                <a:solidFill>
                  <a:schemeClr val="tx1"/>
                </a:solidFill>
                <a:latin typeface="Baskerville Old Face" pitchFamily="18" charset="0"/>
              </a:rPr>
              <a:t>specíficamente en el Barrio San Juan.</a:t>
            </a:r>
            <a:r>
              <a:rPr lang="es-EC" sz="1400" dirty="0" smtClean="0">
                <a:solidFill>
                  <a:schemeClr val="tx1"/>
                </a:solidFill>
                <a:latin typeface="Baskerville Old Face" pitchFamily="18" charset="0"/>
              </a:rPr>
              <a:t/>
            </a:r>
            <a:br>
              <a:rPr lang="es-EC" sz="1400" dirty="0" smtClean="0">
                <a:solidFill>
                  <a:schemeClr val="tx1"/>
                </a:solidFill>
                <a:latin typeface="Baskerville Old Face" pitchFamily="18" charset="0"/>
              </a:rPr>
            </a:br>
            <a:r>
              <a:rPr lang="es-EC" sz="1400" dirty="0" smtClean="0">
                <a:latin typeface="Baskerville Old Face" pitchFamily="18" charset="0"/>
              </a:rPr>
              <a:t/>
            </a:r>
            <a:br>
              <a:rPr lang="es-EC" sz="1400" dirty="0" smtClean="0">
                <a:latin typeface="Baskerville Old Face" pitchFamily="18" charset="0"/>
              </a:rPr>
            </a:br>
            <a:r>
              <a:rPr lang="es-EC" sz="1400" dirty="0" smtClean="0">
                <a:latin typeface="Baskerville Old Face" pitchFamily="18" charset="0"/>
              </a:rPr>
              <a:t/>
            </a:r>
            <a:br>
              <a:rPr lang="es-EC" sz="1400" dirty="0" smtClean="0">
                <a:latin typeface="Baskerville Old Face" pitchFamily="18" charset="0"/>
              </a:rPr>
            </a:br>
            <a:endParaRPr lang="es-EC" sz="1400" dirty="0">
              <a:latin typeface="Baskerville Old Fac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Matriz de marco lógico</a:t>
            </a:r>
          </a:p>
          <a:p>
            <a:pPr marL="342900" indent="12700" algn="just">
              <a:lnSpc>
                <a:spcPct val="200000"/>
              </a:lnSpc>
            </a:pPr>
            <a:endParaRPr lang="es-EC" sz="1800" b="1" dirty="0" smtClean="0">
              <a:solidFill>
                <a:schemeClr val="tx1"/>
              </a:solidFill>
              <a:effectLst>
                <a:outerShdw blurRad="38100" dist="38100" dir="2700000" algn="tl">
                  <a:srgbClr val="000000">
                    <a:alpha val="43137"/>
                  </a:srgbClr>
                </a:outerShdw>
              </a:effectLst>
              <a:latin typeface="Bookman Old Style" pitchFamily="18" charset="0"/>
            </a:endParaRPr>
          </a:p>
          <a:p>
            <a:pPr marL="342900" indent="12700" algn="just">
              <a:lnSpc>
                <a:spcPct val="200000"/>
              </a:lnSpc>
            </a:pPr>
            <a:r>
              <a:rPr lang="es-EC" sz="1800" dirty="0" smtClean="0">
                <a:solidFill>
                  <a:schemeClr val="tx1"/>
                </a:solidFill>
                <a:effectLst>
                  <a:outerShdw blurRad="38100" dist="38100" dir="2700000" algn="tl">
                    <a:srgbClr val="000000">
                      <a:alpha val="43137"/>
                    </a:srgbClr>
                  </a:outerShdw>
                </a:effectLst>
                <a:latin typeface="Bookman Old Style" pitchFamily="18" charset="0"/>
              </a:rPr>
              <a:t>Para obtener la matriz de marco lógico en primer lugar se procedió a construir el árbol de problemas, posteriormente el de objetivos y finalmente se estructuró la matriz de marco lógico</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solidFill>
            <a:schemeClr val="tx2">
              <a:lumMod val="20000"/>
              <a:lumOff val="80000"/>
            </a:schemeClr>
          </a:soli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pic>
        <p:nvPicPr>
          <p:cNvPr id="6" name="Picture 2"/>
          <p:cNvPicPr>
            <a:picLocks noChangeAspect="1" noChangeArrowheads="1"/>
          </p:cNvPicPr>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6858000"/>
          </a:xfrm>
          <a:solidFill>
            <a:schemeClr val="tx2">
              <a:lumMod val="20000"/>
              <a:lumOff val="80000"/>
            </a:schemeClr>
          </a:soli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1026" name="Object 2"/>
          <p:cNvGraphicFramePr>
            <a:graphicFrameLocks noChangeAspect="1"/>
          </p:cNvGraphicFramePr>
          <p:nvPr/>
        </p:nvGraphicFramePr>
        <p:xfrm>
          <a:off x="0" y="0"/>
          <a:ext cx="9144000" cy="6524625"/>
        </p:xfrm>
        <a:graphic>
          <a:graphicData uri="http://schemas.openxmlformats.org/presentationml/2006/ole">
            <mc:AlternateContent xmlns:mc="http://schemas.openxmlformats.org/markup-compatibility/2006">
              <mc:Choice xmlns:v="urn:schemas-microsoft-com:vml" Requires="v">
                <p:oleObj spid="_x0000_s1047" name="Visio" r:id="rId3" imgW="6850987" imgH="6043003" progId="">
                  <p:embed/>
                </p:oleObj>
              </mc:Choice>
              <mc:Fallback>
                <p:oleObj name="Visio" r:id="rId3" imgW="6850987" imgH="604300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2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MATRIZ DE MARCO LÓGICO</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642919"/>
          <a:ext cx="9144000" cy="4864059"/>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42029">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OBJETIVOS</a:t>
                      </a:r>
                      <a:endParaRPr lang="es-EC" sz="1600" dirty="0">
                        <a:latin typeface="Times New Roman"/>
                        <a:ea typeface="Times New Roman"/>
                        <a:cs typeface="Times New Roman"/>
                      </a:endParaRPr>
                    </a:p>
                  </a:txBody>
                  <a:tcPr marL="68580" marR="68580" marT="0" marB="0" anchor="ctr"/>
                </a:tc>
                <a:tc grid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INDICADORES</a:t>
                      </a:r>
                      <a:endParaRPr lang="es-EC" sz="1600" dirty="0">
                        <a:latin typeface="Times New Roman"/>
                        <a:ea typeface="Times New Roman"/>
                        <a:cs typeface="Times New Roman"/>
                      </a:endParaRPr>
                    </a:p>
                  </a:txBody>
                  <a:tcPr marL="68580" marR="68580" marT="0" marB="0"/>
                </a:tc>
                <a:tc hMerge="1">
                  <a:txBody>
                    <a:bodyPr/>
                    <a:lstStyle/>
                    <a:p>
                      <a:endParaRPr lang="es-EC" dirty="0"/>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MEDIOS DE VERIDICACIÓN</a:t>
                      </a:r>
                      <a:endParaRPr lang="es-EC" sz="1600" dirty="0">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SUPUESTOS RIESGOS</a:t>
                      </a:r>
                      <a:endParaRPr lang="es-EC" sz="1600" dirty="0">
                        <a:latin typeface="Times New Roman"/>
                        <a:ea typeface="Times New Roman"/>
                        <a:cs typeface="Times New Roman"/>
                      </a:endParaRPr>
                    </a:p>
                  </a:txBody>
                  <a:tcPr marL="68580" marR="68580" marT="0" marB="0" anchor="ctr"/>
                </a:tc>
              </a:tr>
              <a:tr h="442029">
                <a:tc vMerge="1">
                  <a:txBody>
                    <a:bodyPr/>
                    <a:lstStyle/>
                    <a:p>
                      <a:endParaRPr lang="es-EC" dirty="0"/>
                    </a:p>
                  </a:txBody>
                  <a:tcPr/>
                </a:tc>
                <a:tc>
                  <a:txBody>
                    <a:bodyPr/>
                    <a:lstStyle/>
                    <a:p>
                      <a:pPr marL="0" algn="ctr" rtl="0" eaLnBrk="1" latinLnBrk="0" hangingPunct="1">
                        <a:lnSpc>
                          <a:spcPct val="150000"/>
                        </a:lnSpc>
                        <a:spcAft>
                          <a:spcPts val="0"/>
                        </a:spcAft>
                        <a:tabLst>
                          <a:tab pos="2428875" algn="l"/>
                        </a:tabLst>
                      </a:pPr>
                      <a:r>
                        <a:rPr kumimoji="0" lang="es-ES" sz="1100" b="1" kern="1200" dirty="0" smtClean="0">
                          <a:solidFill>
                            <a:schemeClr val="lt1"/>
                          </a:solidFill>
                          <a:latin typeface="Times New Roman"/>
                          <a:ea typeface="Times New Roman"/>
                          <a:cs typeface="Times New Roman"/>
                        </a:rPr>
                        <a:t>LÍNEA </a:t>
                      </a:r>
                      <a:r>
                        <a:rPr kumimoji="0" lang="es-ES" sz="1100" b="1" kern="1200" dirty="0">
                          <a:solidFill>
                            <a:schemeClr val="lt1"/>
                          </a:solidFill>
                          <a:latin typeface="Times New Roman"/>
                          <a:ea typeface="Times New Roman"/>
                          <a:cs typeface="Times New Roman"/>
                        </a:rPr>
                        <a:t>BASE</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a:txBody>
                    <a:bodyPr/>
                    <a:lstStyle/>
                    <a:p>
                      <a:pPr marL="0" algn="ctr" rtl="0" eaLnBrk="1" latinLnBrk="0" hangingPunct="1">
                        <a:lnSpc>
                          <a:spcPct val="150000"/>
                        </a:lnSpc>
                        <a:spcAft>
                          <a:spcPts val="0"/>
                        </a:spcAft>
                        <a:tabLst>
                          <a:tab pos="2428875" algn="l"/>
                        </a:tabLst>
                      </a:pPr>
                      <a:r>
                        <a:rPr kumimoji="0" lang="es-ES" sz="1100" b="1" kern="1200" dirty="0">
                          <a:solidFill>
                            <a:schemeClr val="lt1"/>
                          </a:solidFill>
                          <a:latin typeface="Times New Roman"/>
                          <a:ea typeface="Times New Roman"/>
                          <a:cs typeface="Times New Roman"/>
                        </a:rPr>
                        <a:t>LOGRADO</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vMerge="1">
                  <a:txBody>
                    <a:bodyPr/>
                    <a:lstStyle/>
                    <a:p>
                      <a:endParaRPr lang="es-EC" dirty="0"/>
                    </a:p>
                  </a:txBody>
                  <a:tcPr/>
                </a:tc>
                <a:tc vMerge="1">
                  <a:txBody>
                    <a:bodyPr/>
                    <a:lstStyle/>
                    <a:p>
                      <a:endParaRPr lang="es-EC" dirty="0"/>
                    </a:p>
                  </a:txBody>
                  <a:tcPr/>
                </a:tc>
              </a:tr>
              <a:tr h="824037">
                <a:tc>
                  <a:txBody>
                    <a:bodyPr/>
                    <a:lstStyle/>
                    <a:p>
                      <a:pPr algn="just">
                        <a:lnSpc>
                          <a:spcPct val="150000"/>
                        </a:lnSpc>
                        <a:spcAft>
                          <a:spcPts val="0"/>
                        </a:spcAft>
                        <a:tabLst>
                          <a:tab pos="2428875" algn="l"/>
                        </a:tabLst>
                      </a:pPr>
                      <a:r>
                        <a:rPr lang="es-ES" sz="1100" dirty="0">
                          <a:latin typeface="Times New Roman"/>
                          <a:ea typeface="Times New Roman"/>
                          <a:cs typeface="Times New Roman"/>
                        </a:rPr>
                        <a:t>Mortalidad infantil reducida significativamente</a:t>
                      </a:r>
                      <a:endParaRPr lang="es-EC" sz="1600" dirty="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600">
                        <a:latin typeface="Times New Roman"/>
                        <a:ea typeface="Times New Roman"/>
                        <a:cs typeface="Times New Roman"/>
                      </a:endParaRPr>
                    </a:p>
                  </a:txBody>
                  <a:tcPr marL="68580" marR="68580" marT="0" marB="0" anchor="ctr"/>
                </a:tc>
                <a:tc>
                  <a:txBody>
                    <a:bodyPr/>
                    <a:lstStyle/>
                    <a:p>
                      <a:pPr algn="ctr">
                        <a:lnSpc>
                          <a:spcPct val="150000"/>
                        </a:lnSpc>
                        <a:spcAft>
                          <a:spcPts val="0"/>
                        </a:spcAft>
                        <a:tabLst>
                          <a:tab pos="2428875" algn="l"/>
                        </a:tabLst>
                      </a:pPr>
                      <a:r>
                        <a:rPr lang="es-ES" sz="1100" dirty="0">
                          <a:latin typeface="Times New Roman"/>
                          <a:ea typeface="Times New Roman"/>
                          <a:cs typeface="Times New Roman"/>
                        </a:rPr>
                        <a:t>Al final del año 5, la mortalidad infantil reducida en 1%</a:t>
                      </a:r>
                      <a:endParaRPr lang="es-EC" sz="1600" dirty="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Medios de registros de la guardería</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600">
                        <a:latin typeface="Times New Roman"/>
                        <a:ea typeface="Times New Roman"/>
                        <a:cs typeface="Times New Roman"/>
                      </a:endParaRPr>
                    </a:p>
                  </a:txBody>
                  <a:tcPr marL="68580" marR="68580" marT="0" marB="0" anchor="ctr"/>
                </a:tc>
              </a:tr>
              <a:tr h="442029">
                <a:tc>
                  <a:txBody>
                    <a:bodyPr/>
                    <a:lstStyle/>
                    <a:p>
                      <a:pPr algn="ctr">
                        <a:lnSpc>
                          <a:spcPct val="150000"/>
                        </a:lnSpc>
                        <a:spcAft>
                          <a:spcPts val="0"/>
                        </a:spcAft>
                        <a:tabLst>
                          <a:tab pos="2428875" algn="l"/>
                        </a:tabLst>
                      </a:pPr>
                      <a:r>
                        <a:rPr lang="es-ES" sz="1100" b="1">
                          <a:latin typeface="Times New Roman"/>
                          <a:ea typeface="Times New Roman"/>
                          <a:cs typeface="Times New Roman"/>
                        </a:rPr>
                        <a:t>PROPÓSITO</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824037">
                <a:tc>
                  <a:txBody>
                    <a:bodyPr/>
                    <a:lstStyle/>
                    <a:p>
                      <a:pPr algn="just">
                        <a:lnSpc>
                          <a:spcPct val="150000"/>
                        </a:lnSpc>
                        <a:spcAft>
                          <a:spcPts val="0"/>
                        </a:spcAft>
                        <a:tabLst>
                          <a:tab pos="2428875" algn="l"/>
                        </a:tabLst>
                      </a:pPr>
                      <a:r>
                        <a:rPr lang="es-ES" sz="1100">
                          <a:latin typeface="Times New Roman"/>
                          <a:ea typeface="Times New Roman"/>
                          <a:cs typeface="Times New Roman"/>
                        </a:rPr>
                        <a:t>Servicio de guardería en la Parroquia de Conocoto mejorado</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5% de la  población infantil atendida satisfactoriamente</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5 el 90% de la población infantil  atendida está satisfecha</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Resultados de encuestas </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Registro de las personas beneficiadas.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La Junta Parroquial dispone de los fondos necesarios para el mejoramiento de la guardería.</a:t>
                      </a:r>
                      <a:endParaRPr lang="es-EC" sz="1600" dirty="0">
                        <a:latin typeface="Times New Roman"/>
                        <a:ea typeface="Times New Roman"/>
                        <a:cs typeface="Times New Roman"/>
                      </a:endParaRPr>
                    </a:p>
                  </a:txBody>
                  <a:tcPr marL="68580" marR="68580" marT="0" marB="0"/>
                </a:tc>
              </a:tr>
              <a:tr h="442029">
                <a:tc>
                  <a:txBody>
                    <a:bodyPr/>
                    <a:lstStyle/>
                    <a:p>
                      <a:pPr algn="ctr">
                        <a:lnSpc>
                          <a:spcPct val="150000"/>
                        </a:lnSpc>
                        <a:spcAft>
                          <a:spcPts val="0"/>
                        </a:spcAft>
                        <a:tabLst>
                          <a:tab pos="2428875" algn="l"/>
                        </a:tabLst>
                      </a:pPr>
                      <a:r>
                        <a:rPr lang="es-ES" sz="1100" b="1" dirty="0">
                          <a:latin typeface="Times New Roman"/>
                          <a:ea typeface="Times New Roman"/>
                          <a:cs typeface="Times New Roman"/>
                        </a:rPr>
                        <a:t>COMPONENTES</a:t>
                      </a:r>
                      <a:endParaRPr lang="es-EC" sz="16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442029">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1</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marL="248920"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824037">
                <a:tc>
                  <a:txBody>
                    <a:bodyPr/>
                    <a:lstStyle/>
                    <a:p>
                      <a:pPr algn="just">
                        <a:lnSpc>
                          <a:spcPct val="150000"/>
                        </a:lnSpc>
                        <a:spcAft>
                          <a:spcPts val="0"/>
                        </a:spcAft>
                        <a:tabLst>
                          <a:tab pos="2428875" algn="l"/>
                        </a:tabLst>
                      </a:pPr>
                      <a:r>
                        <a:rPr lang="es-ES" sz="1100">
                          <a:latin typeface="Times New Roman"/>
                          <a:ea typeface="Times New Roman"/>
                          <a:cs typeface="Times New Roman"/>
                        </a:rPr>
                        <a:t>Infraestructura física y equipamiento adecuado.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guardería con infraestructura en mal estado.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2, 1 guardería dispone de infraestructura y equipamiento adecuados.</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Informes técnicos y financieros.</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Material fotográfico.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La guardería ejecuta obras acorde a estudios realizados.</a:t>
                      </a:r>
                      <a:endParaRPr lang="es-EC" sz="16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S"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MATRIZ DE MARCO LÓGICO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1397000"/>
          <a:ext cx="9144000" cy="519684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370840">
                <a:tc rowSpan="2">
                  <a:txBody>
                    <a:bodyPr/>
                    <a:lstStyle/>
                    <a:p>
                      <a:pPr algn="ctr">
                        <a:lnSpc>
                          <a:spcPct val="150000"/>
                        </a:lnSpc>
                        <a:spcAft>
                          <a:spcPts val="0"/>
                        </a:spcAft>
                        <a:tabLst>
                          <a:tab pos="2428875" algn="l"/>
                        </a:tabLst>
                      </a:pPr>
                      <a:r>
                        <a:rPr lang="es-ES" sz="1000" b="1" dirty="0">
                          <a:latin typeface="Times New Roman"/>
                          <a:ea typeface="Times New Roman"/>
                          <a:cs typeface="Times New Roman"/>
                        </a:rPr>
                        <a:t>OBJETIVOS</a:t>
                      </a:r>
                      <a:endParaRPr lang="es-EC" sz="1200" dirty="0">
                        <a:latin typeface="Times New Roman"/>
                        <a:ea typeface="Times New Roman"/>
                        <a:cs typeface="Times New Roman"/>
                      </a:endParaRPr>
                    </a:p>
                  </a:txBody>
                  <a:tcPr marL="68580" marR="68580" marT="0" marB="0" anchor="ctr"/>
                </a:tc>
                <a:tc gridSpan="2">
                  <a:txBody>
                    <a:bodyPr/>
                    <a:lstStyle/>
                    <a:p>
                      <a:pPr algn="ctr">
                        <a:lnSpc>
                          <a:spcPct val="150000"/>
                        </a:lnSpc>
                        <a:spcAft>
                          <a:spcPts val="0"/>
                        </a:spcAft>
                        <a:tabLst>
                          <a:tab pos="2428875" algn="l"/>
                        </a:tabLst>
                      </a:pPr>
                      <a:r>
                        <a:rPr lang="es-ES" sz="1000" b="1" dirty="0">
                          <a:latin typeface="Times New Roman"/>
                          <a:ea typeface="Times New Roman"/>
                          <a:cs typeface="Times New Roman"/>
                        </a:rPr>
                        <a:t>INDICADORES</a:t>
                      </a:r>
                      <a:endParaRPr lang="es-EC" sz="1200" dirty="0">
                        <a:latin typeface="Times New Roman"/>
                        <a:ea typeface="Times New Roman"/>
                        <a:cs typeface="Times New Roman"/>
                      </a:endParaRPr>
                    </a:p>
                  </a:txBody>
                  <a:tcPr marL="68580" marR="68580" marT="0" marB="0"/>
                </a:tc>
                <a:tc hMerge="1">
                  <a:txBody>
                    <a:bodyPr/>
                    <a:lstStyle/>
                    <a:p>
                      <a:endParaRPr lang="es-EC" dirty="0"/>
                    </a:p>
                  </a:txBody>
                  <a:tcPr marL="68580" marR="68580" marT="0" marB="0" anchor="ctr"/>
                </a:tc>
                <a:tc rowSpan="2">
                  <a:txBody>
                    <a:bodyPr/>
                    <a:lstStyle/>
                    <a:p>
                      <a:pPr algn="ctr">
                        <a:lnSpc>
                          <a:spcPct val="150000"/>
                        </a:lnSpc>
                        <a:spcAft>
                          <a:spcPts val="0"/>
                        </a:spcAft>
                        <a:tabLst>
                          <a:tab pos="2428875" algn="l"/>
                        </a:tabLst>
                      </a:pPr>
                      <a:r>
                        <a:rPr lang="es-ES" sz="1000" b="1" dirty="0">
                          <a:latin typeface="Times New Roman"/>
                          <a:ea typeface="Times New Roman"/>
                          <a:cs typeface="Times New Roman"/>
                        </a:rPr>
                        <a:t>MEDIOS DE VERIDICACIÓN</a:t>
                      </a:r>
                      <a:endParaRPr lang="es-EC" sz="1200" dirty="0">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tabLst>
                          <a:tab pos="2428875" algn="l"/>
                        </a:tabLst>
                      </a:pPr>
                      <a:r>
                        <a:rPr lang="es-ES" sz="1000" b="1" dirty="0">
                          <a:latin typeface="Times New Roman"/>
                          <a:ea typeface="Times New Roman"/>
                          <a:cs typeface="Times New Roman"/>
                        </a:rPr>
                        <a:t>SUPUESTOS RIESGOS</a:t>
                      </a:r>
                      <a:endParaRPr lang="es-EC" sz="1200" dirty="0">
                        <a:latin typeface="Times New Roman"/>
                        <a:ea typeface="Times New Roman"/>
                        <a:cs typeface="Times New Roman"/>
                      </a:endParaRPr>
                    </a:p>
                  </a:txBody>
                  <a:tcPr marL="68580" marR="68580" marT="0" marB="0" anchor="ctr"/>
                </a:tc>
              </a:tr>
              <a:tr h="370840">
                <a:tc vMerge="1">
                  <a:txBody>
                    <a:bodyPr/>
                    <a:lstStyle/>
                    <a:p>
                      <a:endParaRPr lang="es-EC" dirty="0"/>
                    </a:p>
                  </a:txBody>
                  <a:tcPr/>
                </a:tc>
                <a:tc>
                  <a:txBody>
                    <a:bodyPr/>
                    <a:lstStyle/>
                    <a:p>
                      <a:pPr marL="0" algn="ctr" rtl="0" eaLnBrk="1" latinLnBrk="0" hangingPunct="1">
                        <a:lnSpc>
                          <a:spcPct val="150000"/>
                        </a:lnSpc>
                        <a:spcAft>
                          <a:spcPts val="0"/>
                        </a:spcAft>
                        <a:tabLst>
                          <a:tab pos="2428875" algn="l"/>
                        </a:tabLst>
                      </a:pPr>
                      <a:r>
                        <a:rPr kumimoji="0" lang="es-ES" sz="1000" b="1" kern="1200" dirty="0" smtClean="0">
                          <a:solidFill>
                            <a:schemeClr val="lt1"/>
                          </a:solidFill>
                          <a:latin typeface="Times New Roman"/>
                          <a:ea typeface="Times New Roman"/>
                          <a:cs typeface="Times New Roman"/>
                        </a:rPr>
                        <a:t>LÍNEA </a:t>
                      </a:r>
                      <a:r>
                        <a:rPr kumimoji="0" lang="es-ES" sz="1000" b="1" kern="1200" dirty="0">
                          <a:solidFill>
                            <a:schemeClr val="lt1"/>
                          </a:solidFill>
                          <a:latin typeface="Times New Roman"/>
                          <a:ea typeface="Times New Roman"/>
                          <a:cs typeface="Times New Roman"/>
                        </a:rPr>
                        <a:t>BASE</a:t>
                      </a:r>
                      <a:endParaRPr kumimoji="0" lang="es-EC" sz="1000" b="1" kern="1200" dirty="0">
                        <a:solidFill>
                          <a:schemeClr val="lt1"/>
                        </a:solidFill>
                        <a:latin typeface="Times New Roman"/>
                        <a:ea typeface="Times New Roman"/>
                        <a:cs typeface="Times New Roman"/>
                      </a:endParaRPr>
                    </a:p>
                  </a:txBody>
                  <a:tcPr marL="68580" marR="68580" marT="0" marB="0">
                    <a:solidFill>
                      <a:schemeClr val="accent1"/>
                    </a:solidFill>
                  </a:tcPr>
                </a:tc>
                <a:tc>
                  <a:txBody>
                    <a:bodyPr/>
                    <a:lstStyle/>
                    <a:p>
                      <a:pPr marL="0" algn="ctr" rtl="0" eaLnBrk="1" latinLnBrk="0" hangingPunct="1">
                        <a:lnSpc>
                          <a:spcPct val="150000"/>
                        </a:lnSpc>
                        <a:spcAft>
                          <a:spcPts val="0"/>
                        </a:spcAft>
                        <a:tabLst>
                          <a:tab pos="2428875" algn="l"/>
                        </a:tabLst>
                      </a:pPr>
                      <a:r>
                        <a:rPr kumimoji="0" lang="es-ES" sz="1000" b="1" kern="1200" dirty="0">
                          <a:solidFill>
                            <a:schemeClr val="lt1"/>
                          </a:solidFill>
                          <a:latin typeface="Times New Roman"/>
                          <a:ea typeface="Times New Roman"/>
                          <a:cs typeface="Times New Roman"/>
                        </a:rPr>
                        <a:t>LOGRADO</a:t>
                      </a:r>
                      <a:endParaRPr kumimoji="0" lang="es-EC" sz="1000" b="1" kern="1200" dirty="0">
                        <a:solidFill>
                          <a:schemeClr val="lt1"/>
                        </a:solidFill>
                        <a:latin typeface="Times New Roman"/>
                        <a:ea typeface="Times New Roman"/>
                        <a:cs typeface="Times New Roman"/>
                      </a:endParaRPr>
                    </a:p>
                  </a:txBody>
                  <a:tcPr marL="68580" marR="68580" marT="0" marB="0">
                    <a:solidFill>
                      <a:schemeClr val="accent1"/>
                    </a:solidFill>
                  </a:tcPr>
                </a:tc>
                <a:tc vMerge="1">
                  <a:txBody>
                    <a:bodyPr/>
                    <a:lstStyle/>
                    <a:p>
                      <a:endParaRPr lang="es-EC" dirty="0"/>
                    </a:p>
                  </a:txBody>
                  <a:tcPr/>
                </a:tc>
                <a:tc vMerge="1">
                  <a:txBody>
                    <a:bodyPr/>
                    <a:lstStyle/>
                    <a:p>
                      <a:endParaRPr lang="es-EC" dirty="0"/>
                    </a:p>
                  </a:txBody>
                  <a:tcPr/>
                </a:tc>
              </a:tr>
              <a:tr h="370840">
                <a:tc>
                  <a:txBody>
                    <a:bodyPr/>
                    <a:lstStyle/>
                    <a:p>
                      <a:pPr algn="ctr">
                        <a:lnSpc>
                          <a:spcPct val="150000"/>
                        </a:lnSpc>
                        <a:spcAft>
                          <a:spcPts val="0"/>
                        </a:spcAft>
                        <a:tabLst>
                          <a:tab pos="2428875" algn="l"/>
                        </a:tabLst>
                      </a:pPr>
                      <a:r>
                        <a:rPr lang="es-ES" sz="1000" b="1" dirty="0">
                          <a:latin typeface="Times New Roman"/>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000" b="1">
                          <a:latin typeface="Times New Roman"/>
                          <a:ea typeface="Times New Roman"/>
                          <a:cs typeface="Times New Roman"/>
                        </a:rPr>
                        <a:t>Para Resultado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000">
                          <a:latin typeface="Times New Roman"/>
                          <a:ea typeface="Times New Roman"/>
                          <a:cs typeface="Times New Roman"/>
                        </a:rPr>
                        <a:t>Diseñar e implementar un plan  de mantenimiento periódico de la infraestructura.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a:latin typeface="Times New Roman"/>
                          <a:ea typeface="Times New Roman"/>
                          <a:cs typeface="Times New Roman"/>
                        </a:rPr>
                        <a:t>1 guardería sin plan de mantenimiento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a:latin typeface="Times New Roman"/>
                          <a:ea typeface="Times New Roman"/>
                          <a:cs typeface="Times New Roman"/>
                        </a:rPr>
                        <a:t>1 guardería con plan de mantenimiento</a:t>
                      </a:r>
                      <a:endParaRPr lang="es-EC" sz="12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000">
                          <a:latin typeface="Times New Roman"/>
                          <a:ea typeface="Times New Roman"/>
                          <a:cs typeface="Times New Roman"/>
                        </a:rPr>
                        <a:t>Reportes técnicos y de supervisión.</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a:latin typeface="Times New Roman"/>
                          <a:ea typeface="Times New Roman"/>
                          <a:cs typeface="Times New Roman"/>
                        </a:rPr>
                        <a:t>La Junta Parroquial muestra interés por mantener las instalaciones en buen estado.</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000">
                          <a:latin typeface="Times New Roman"/>
                          <a:ea typeface="Times New Roman"/>
                          <a:cs typeface="Times New Roman"/>
                        </a:rPr>
                        <a:t>Realizar talleres de inducción a las autoridades sobre las nuevas competencias establecidas en el COOTAD</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000">
                          <a:latin typeface="Times New Roman"/>
                          <a:ea typeface="Times New Roman"/>
                          <a:cs typeface="Times New Roman"/>
                        </a:rPr>
                        <a:t>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a:latin typeface="Times New Roman"/>
                          <a:ea typeface="Times New Roman"/>
                          <a:cs typeface="Times New Roman"/>
                        </a:rPr>
                        <a:t>Al finalizar el año 2, cuatro talleres realizados.</a:t>
                      </a:r>
                      <a:endParaRPr lang="es-EC" sz="1200">
                        <a:latin typeface="Times New Roman"/>
                        <a:ea typeface="Times New Roman"/>
                        <a:cs typeface="Times New Roman"/>
                      </a:endParaRPr>
                    </a:p>
                    <a:p>
                      <a:pPr algn="just">
                        <a:lnSpc>
                          <a:spcPct val="150000"/>
                        </a:lnSpc>
                        <a:spcAft>
                          <a:spcPts val="0"/>
                        </a:spcAft>
                        <a:tabLst>
                          <a:tab pos="2428875" algn="l"/>
                        </a:tabLst>
                      </a:pPr>
                      <a:r>
                        <a:rPr lang="es-ES" sz="1000">
                          <a:latin typeface="Times New Roman"/>
                          <a:ea typeface="Times New Roman"/>
                          <a:cs typeface="Times New Roman"/>
                        </a:rPr>
                        <a:t>Al final de 6 meses autoridades de la Junta Parroquial de Conocoto capacitadas en las nuevas competencias.</a:t>
                      </a:r>
                      <a:endParaRPr lang="es-EC" sz="12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000">
                          <a:latin typeface="Times New Roman"/>
                          <a:ea typeface="Times New Roman"/>
                          <a:cs typeface="Times New Roman"/>
                        </a:rPr>
                        <a:t>Pruebas de conocimiento.</a:t>
                      </a:r>
                      <a:endParaRPr lang="es-EC" sz="12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000">
                          <a:latin typeface="Times New Roman"/>
                          <a:ea typeface="Times New Roman"/>
                          <a:cs typeface="Times New Roman"/>
                        </a:rPr>
                        <a:t>Revisión de registros de asistencia a las capacitaciones </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dirty="0">
                          <a:latin typeface="Times New Roman"/>
                          <a:ea typeface="Times New Roman"/>
                          <a:cs typeface="Times New Roman"/>
                        </a:rPr>
                        <a:t>Autoridades parroquiales participan en talleres realizados.</a:t>
                      </a:r>
                      <a:endParaRPr lang="es-EC" sz="1200" dirty="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000" b="1" dirty="0">
                          <a:latin typeface="Times New Roman"/>
                          <a:ea typeface="Times New Roman"/>
                          <a:cs typeface="Times New Roman"/>
                        </a:rPr>
                        <a:t>Componente</a:t>
                      </a: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r>
              <a:tr h="370840">
                <a:tc>
                  <a:txBody>
                    <a:bodyPr/>
                    <a:lstStyle/>
                    <a:p>
                      <a:pPr algn="ctr">
                        <a:lnSpc>
                          <a:spcPct val="150000"/>
                        </a:lnSpc>
                        <a:spcAft>
                          <a:spcPts val="0"/>
                        </a:spcAft>
                        <a:tabLst>
                          <a:tab pos="2428875" algn="l"/>
                        </a:tabLst>
                      </a:pPr>
                      <a:r>
                        <a:rPr lang="es-ES" sz="1000" b="1">
                          <a:latin typeface="Times New Roman"/>
                          <a:ea typeface="Times New Roman"/>
                          <a:cs typeface="Times New Roman"/>
                        </a:rPr>
                        <a:t>Resultado 2</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0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tabLst>
                          <a:tab pos="2428875" algn="l"/>
                        </a:tabLst>
                      </a:pPr>
                      <a:r>
                        <a:rPr lang="es-ES" sz="1000">
                          <a:latin typeface="Times New Roman"/>
                          <a:ea typeface="Times New Roman"/>
                          <a:cs typeface="Times New Roman"/>
                        </a:rPr>
                        <a:t>Personal técnico y administrativo con mística de trabajo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000">
                          <a:latin typeface="Times New Roman"/>
                          <a:ea typeface="Times New Roman"/>
                          <a:cs typeface="Times New Roman"/>
                        </a:rPr>
                        <a:t>10% de las personas que trabajan en la guardería  con mística de trabajo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a:latin typeface="Times New Roman"/>
                          <a:ea typeface="Times New Roman"/>
                          <a:cs typeface="Times New Roman"/>
                        </a:rPr>
                        <a:t>Al final del año 2, el 90% de los funcionarios mejoran su desempeño laboral.</a:t>
                      </a:r>
                      <a:endParaRPr lang="es-EC" sz="12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000">
                          <a:latin typeface="Times New Roman"/>
                          <a:ea typeface="Times New Roman"/>
                          <a:cs typeface="Times New Roman"/>
                        </a:rPr>
                        <a:t>Estudio de satisfacción del cliente.</a:t>
                      </a:r>
                      <a:endParaRPr lang="es-EC" sz="12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000">
                          <a:latin typeface="Times New Roman"/>
                          <a:ea typeface="Times New Roman"/>
                          <a:cs typeface="Times New Roman"/>
                        </a:rPr>
                        <a:t>Resultado de encuesta a los funcionarios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000" dirty="0">
                          <a:latin typeface="Times New Roman"/>
                          <a:ea typeface="Times New Roman"/>
                          <a:cs typeface="Times New Roman"/>
                        </a:rPr>
                        <a:t>Los funcionarios de la guardería predispuestos a cambios laborales.</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MATRIZ DE MARCO LÓGICO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785797"/>
          <a:ext cx="9144000" cy="5762784"/>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15634">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OBJETIVOS</a:t>
                      </a:r>
                      <a:endParaRPr lang="es-EC" sz="1600" dirty="0">
                        <a:latin typeface="Times New Roman"/>
                        <a:ea typeface="Times New Roman"/>
                        <a:cs typeface="Times New Roman"/>
                      </a:endParaRPr>
                    </a:p>
                  </a:txBody>
                  <a:tcPr marL="68580" marR="68580" marT="0" marB="0" anchor="ctr"/>
                </a:tc>
                <a:tc grid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INDICADORES</a:t>
                      </a:r>
                      <a:endParaRPr lang="es-EC" sz="1600" dirty="0">
                        <a:latin typeface="Times New Roman"/>
                        <a:ea typeface="Times New Roman"/>
                        <a:cs typeface="Times New Roman"/>
                      </a:endParaRPr>
                    </a:p>
                  </a:txBody>
                  <a:tcPr marL="68580" marR="68580" marT="0" marB="0"/>
                </a:tc>
                <a:tc hMerge="1">
                  <a:txBody>
                    <a:bodyPr/>
                    <a:lstStyle/>
                    <a:p>
                      <a:endParaRPr lang="es-EC" dirty="0"/>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MEDIOS DE VERIDICACIÓN</a:t>
                      </a:r>
                      <a:endParaRPr lang="es-EC" sz="1600" dirty="0">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SUPUESTOS RIESGOS</a:t>
                      </a:r>
                      <a:endParaRPr lang="es-EC" sz="1600" dirty="0">
                        <a:latin typeface="Times New Roman"/>
                        <a:ea typeface="Times New Roman"/>
                        <a:cs typeface="Times New Roman"/>
                      </a:endParaRPr>
                    </a:p>
                  </a:txBody>
                  <a:tcPr marL="68580" marR="68580" marT="0" marB="0" anchor="ctr"/>
                </a:tc>
              </a:tr>
              <a:tr h="415634">
                <a:tc vMerge="1">
                  <a:txBody>
                    <a:bodyPr/>
                    <a:lstStyle/>
                    <a:p>
                      <a:endParaRPr lang="es-EC" dirty="0"/>
                    </a:p>
                  </a:txBody>
                  <a:tcPr/>
                </a:tc>
                <a:tc>
                  <a:txBody>
                    <a:bodyPr/>
                    <a:lstStyle/>
                    <a:p>
                      <a:pPr marL="0" algn="ctr" rtl="0" eaLnBrk="1" latinLnBrk="0" hangingPunct="1">
                        <a:lnSpc>
                          <a:spcPct val="150000"/>
                        </a:lnSpc>
                        <a:spcAft>
                          <a:spcPts val="0"/>
                        </a:spcAft>
                        <a:tabLst>
                          <a:tab pos="2428875" algn="l"/>
                        </a:tabLst>
                      </a:pPr>
                      <a:r>
                        <a:rPr kumimoji="0" lang="es-ES" sz="1100" b="1" kern="1200" dirty="0" smtClean="0">
                          <a:solidFill>
                            <a:schemeClr val="lt1"/>
                          </a:solidFill>
                          <a:latin typeface="Times New Roman"/>
                          <a:ea typeface="Times New Roman"/>
                          <a:cs typeface="Times New Roman"/>
                        </a:rPr>
                        <a:t>LÍNEA </a:t>
                      </a:r>
                      <a:r>
                        <a:rPr kumimoji="0" lang="es-ES" sz="1100" b="1" kern="1200" dirty="0">
                          <a:solidFill>
                            <a:schemeClr val="lt1"/>
                          </a:solidFill>
                          <a:latin typeface="Times New Roman"/>
                          <a:ea typeface="Times New Roman"/>
                          <a:cs typeface="Times New Roman"/>
                        </a:rPr>
                        <a:t>BASE</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a:txBody>
                    <a:bodyPr/>
                    <a:lstStyle/>
                    <a:p>
                      <a:pPr marL="0" algn="ctr" rtl="0" eaLnBrk="1" latinLnBrk="0" hangingPunct="1">
                        <a:lnSpc>
                          <a:spcPct val="150000"/>
                        </a:lnSpc>
                        <a:spcAft>
                          <a:spcPts val="0"/>
                        </a:spcAft>
                        <a:tabLst>
                          <a:tab pos="2428875" algn="l"/>
                        </a:tabLst>
                      </a:pPr>
                      <a:r>
                        <a:rPr kumimoji="0" lang="es-ES" sz="1100" b="1" kern="1200" dirty="0">
                          <a:solidFill>
                            <a:schemeClr val="lt1"/>
                          </a:solidFill>
                          <a:latin typeface="Times New Roman"/>
                          <a:ea typeface="Times New Roman"/>
                          <a:cs typeface="Times New Roman"/>
                        </a:rPr>
                        <a:t>LOGRADO</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vMerge="1">
                  <a:txBody>
                    <a:bodyPr/>
                    <a:lstStyle/>
                    <a:p>
                      <a:endParaRPr lang="es-EC" dirty="0"/>
                    </a:p>
                  </a:txBody>
                  <a:tcPr/>
                </a:tc>
                <a:tc vMerge="1">
                  <a:txBody>
                    <a:bodyPr/>
                    <a:lstStyle/>
                    <a:p>
                      <a:endParaRPr lang="es-EC" dirty="0"/>
                    </a:p>
                  </a:txBody>
                  <a:tcPr/>
                </a:tc>
              </a:tr>
              <a:tr h="415634">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6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415634">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2</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737965">
                <a:tc>
                  <a:txBody>
                    <a:bodyPr/>
                    <a:lstStyle/>
                    <a:p>
                      <a:pPr algn="just">
                        <a:lnSpc>
                          <a:spcPct val="150000"/>
                        </a:lnSpc>
                        <a:spcAft>
                          <a:spcPts val="0"/>
                        </a:spcAft>
                        <a:tabLst>
                          <a:tab pos="2428875" algn="l"/>
                        </a:tabLst>
                      </a:pPr>
                      <a:r>
                        <a:rPr lang="es-ES" sz="1100">
                          <a:latin typeface="Times New Roman"/>
                          <a:ea typeface="Times New Roman"/>
                          <a:cs typeface="Times New Roman"/>
                        </a:rPr>
                        <a:t>Aplicar la escala de remuneraciones expedida por el Min. Relaciones Laborales.</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Personal de la guardería no percibe salarios justos. </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 6 meses, se aplica la escala de sueldos oficiales vigentes</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Contratos firmados.</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Revisión de rol de pagos.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Disposición del Presidente de la Junta para la aplicación de la escala de remuneraciones.</a:t>
                      </a:r>
                      <a:endParaRPr lang="es-EC" sz="1600">
                        <a:latin typeface="Times New Roman"/>
                        <a:ea typeface="Times New Roman"/>
                        <a:cs typeface="Times New Roman"/>
                      </a:endParaRPr>
                    </a:p>
                  </a:txBody>
                  <a:tcPr marL="68580" marR="68580" marT="0" marB="0"/>
                </a:tc>
              </a:tr>
              <a:tr h="481752">
                <a:tc>
                  <a:txBody>
                    <a:bodyPr/>
                    <a:lstStyle/>
                    <a:p>
                      <a:pPr algn="just">
                        <a:lnSpc>
                          <a:spcPct val="150000"/>
                        </a:lnSpc>
                        <a:spcAft>
                          <a:spcPts val="0"/>
                        </a:spcAft>
                        <a:tabLst>
                          <a:tab pos="2428875" algn="l"/>
                        </a:tabLst>
                      </a:pPr>
                      <a:r>
                        <a:rPr lang="es-ES" sz="1100">
                          <a:latin typeface="Times New Roman"/>
                          <a:ea typeface="Times New Roman"/>
                          <a:cs typeface="Times New Roman"/>
                        </a:rPr>
                        <a:t>Realizar talleres de motivación laboral</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1, cuatro talleres realizados</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Contratos y controles de asistencia.</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600">
                        <a:latin typeface="Times New Roman"/>
                        <a:ea typeface="Times New Roman"/>
                        <a:cs typeface="Times New Roman"/>
                      </a:endParaRPr>
                    </a:p>
                  </a:txBody>
                  <a:tcPr marL="68580" marR="68580" marT="0" marB="0"/>
                </a:tc>
              </a:tr>
              <a:tr h="737965">
                <a:tc>
                  <a:txBody>
                    <a:bodyPr/>
                    <a:lstStyle/>
                    <a:p>
                      <a:pPr algn="just">
                        <a:lnSpc>
                          <a:spcPct val="150000"/>
                        </a:lnSpc>
                        <a:spcAft>
                          <a:spcPts val="0"/>
                        </a:spcAft>
                        <a:tabLst>
                          <a:tab pos="2428875" algn="l"/>
                        </a:tabLst>
                      </a:pPr>
                      <a:r>
                        <a:rPr lang="es-ES" sz="1100">
                          <a:latin typeface="Times New Roman"/>
                          <a:ea typeface="Times New Roman"/>
                          <a:cs typeface="Times New Roman"/>
                        </a:rPr>
                        <a:t>Realizar talleres de actualización de conocimientos </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finalizar el año 1, diez  funcionarios capacitados</a:t>
                      </a:r>
                      <a:endParaRPr lang="es-EC" sz="1600">
                        <a:latin typeface="Times New Roman"/>
                        <a:ea typeface="Times New Roman"/>
                        <a:cs typeface="Times New Roman"/>
                      </a:endParaRPr>
                    </a:p>
                  </a:txBody>
                  <a:tcPr marL="68580" marR="68580" marT="0" marB="0"/>
                </a:tc>
                <a:tc>
                  <a:txBody>
                    <a:bodyPr/>
                    <a:lstStyle/>
                    <a:p>
                      <a:pPr marL="342900" lvl="0" indent="-342900">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Informes de enseñanza.</a:t>
                      </a:r>
                      <a:endParaRPr lang="es-EC" sz="1600">
                        <a:latin typeface="Times New Roman"/>
                        <a:ea typeface="Times New Roman"/>
                        <a:cs typeface="Times New Roman"/>
                      </a:endParaRPr>
                    </a:p>
                    <a:p>
                      <a:pPr marL="342900" lvl="0" indent="-342900">
                        <a:lnSpc>
                          <a:spcPct val="150000"/>
                        </a:lnSpc>
                        <a:spcAft>
                          <a:spcPts val="0"/>
                        </a:spcAft>
                        <a:buFont typeface="Symbol"/>
                        <a:buBlip>
                          <a:blip r:embed="rId2"/>
                        </a:buBlip>
                        <a:tabLst>
                          <a:tab pos="2428875" algn="l"/>
                        </a:tabLst>
                      </a:pPr>
                      <a:r>
                        <a:rPr lang="es-ES" sz="1100">
                          <a:latin typeface="Times New Roman"/>
                          <a:ea typeface="Times New Roman"/>
                          <a:cs typeface="Times New Roman"/>
                        </a:rPr>
                        <a:t>Memoria de  talleres.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La Junta Parroquial dispone de recursos y técnicos para las capacitaciones  </a:t>
                      </a:r>
                      <a:endParaRPr lang="es-EC" sz="1600" dirty="0">
                        <a:latin typeface="Times New Roman"/>
                        <a:ea typeface="Times New Roman"/>
                        <a:cs typeface="Times New Roman"/>
                      </a:endParaRPr>
                    </a:p>
                  </a:txBody>
                  <a:tcPr marL="68580" marR="68580" marT="0" marB="0"/>
                </a:tc>
              </a:tr>
              <a:tr h="481752">
                <a:tc>
                  <a:txBody>
                    <a:bodyPr/>
                    <a:lstStyle/>
                    <a:p>
                      <a:pPr algn="just">
                        <a:lnSpc>
                          <a:spcPct val="150000"/>
                        </a:lnSpc>
                        <a:spcAft>
                          <a:spcPts val="0"/>
                        </a:spcAft>
                        <a:tabLst>
                          <a:tab pos="2428875" algn="l"/>
                        </a:tabLst>
                      </a:pPr>
                      <a:r>
                        <a:rPr lang="es-ES" sz="1100" dirty="0">
                          <a:latin typeface="Times New Roman"/>
                          <a:ea typeface="Times New Roman"/>
                          <a:cs typeface="Times New Roman"/>
                        </a:rPr>
                        <a:t>Elaborar un plan de crecimiento personal.</a:t>
                      </a:r>
                      <a:endParaRPr lang="es-EC" sz="1600" dirty="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1, un plan elaborado</a:t>
                      </a:r>
                      <a:endParaRPr lang="es-EC" sz="1600">
                        <a:latin typeface="Times New Roman"/>
                        <a:ea typeface="Times New Roman"/>
                        <a:cs typeface="Times New Roman"/>
                      </a:endParaRPr>
                    </a:p>
                  </a:txBody>
                  <a:tcPr marL="68580" marR="68580" marT="0" marB="0"/>
                </a:tc>
                <a:tc>
                  <a:txBody>
                    <a:bodyPr/>
                    <a:lstStyle/>
                    <a:p>
                      <a:pPr marL="342900" lvl="0" indent="-342900">
                        <a:lnSpc>
                          <a:spcPct val="150000"/>
                        </a:lnSpc>
                        <a:spcAft>
                          <a:spcPts val="0"/>
                        </a:spcAft>
                        <a:buFont typeface="Symbol"/>
                        <a:buBlip>
                          <a:blip r:embed="rId2"/>
                        </a:buBlip>
                        <a:tabLst>
                          <a:tab pos="2428875" algn="l"/>
                        </a:tabLst>
                      </a:pPr>
                      <a:r>
                        <a:rPr lang="es-ES" sz="1100">
                          <a:latin typeface="Times New Roman"/>
                          <a:ea typeface="Times New Roman"/>
                          <a:cs typeface="Times New Roman"/>
                        </a:rPr>
                        <a:t>Modelos de sistemas profesionales.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El jefe de RR. HH implementa el plan elaborado.</a:t>
                      </a:r>
                      <a:endParaRPr lang="es-EC" sz="1600" dirty="0">
                        <a:latin typeface="Times New Roman"/>
                        <a:ea typeface="Times New Roman"/>
                        <a:cs typeface="Times New Roman"/>
                      </a:endParaRPr>
                    </a:p>
                  </a:txBody>
                  <a:tcPr marL="68580" marR="68580" marT="0" marB="0"/>
                </a:tc>
              </a:tr>
              <a:tr h="415634">
                <a:tc>
                  <a:txBody>
                    <a:bodyPr/>
                    <a:lstStyle/>
                    <a:p>
                      <a:pPr algn="ctr">
                        <a:lnSpc>
                          <a:spcPct val="150000"/>
                        </a:lnSpc>
                        <a:spcAft>
                          <a:spcPts val="0"/>
                        </a:spcAft>
                        <a:tabLst>
                          <a:tab pos="2428875" algn="l"/>
                        </a:tabLst>
                      </a:pPr>
                      <a:r>
                        <a:rPr lang="es-ES" sz="1100" b="1" dirty="0">
                          <a:latin typeface="Times New Roman"/>
                          <a:ea typeface="Times New Roman"/>
                          <a:cs typeface="Times New Roman"/>
                        </a:rPr>
                        <a:t>Componente</a:t>
                      </a:r>
                      <a:endParaRPr lang="es-EC" sz="16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415634">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3</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737965">
                <a:tc>
                  <a:txBody>
                    <a:bodyPr/>
                    <a:lstStyle/>
                    <a:p>
                      <a:pPr algn="just">
                        <a:lnSpc>
                          <a:spcPct val="150000"/>
                        </a:lnSpc>
                        <a:spcAft>
                          <a:spcPts val="0"/>
                        </a:spcAft>
                        <a:tabLst>
                          <a:tab pos="2428875" algn="l"/>
                        </a:tabLst>
                      </a:pPr>
                      <a:r>
                        <a:rPr lang="es-ES" sz="1100">
                          <a:latin typeface="Times New Roman"/>
                          <a:ea typeface="Times New Roman"/>
                          <a:cs typeface="Times New Roman"/>
                        </a:rPr>
                        <a:t>Servicios básicos bien dotados</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1 guardería con servicios básicos en mal estado.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 6 meses, una guardería con buenos servicios básicos.</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 financiero y de evaluación.</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Material fotográfico.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Se dispone de estudios de implementación o diagnósticos técnicos. </a:t>
                      </a:r>
                      <a:endParaRPr lang="es-EC" sz="16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MATRIZ DE MARCO LÓGICO CONTINUACIÓN…</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graphicFrame>
        <p:nvGraphicFramePr>
          <p:cNvPr id="4" name="3 Tabla"/>
          <p:cNvGraphicFramePr>
            <a:graphicFrameLocks noGrp="1"/>
          </p:cNvGraphicFramePr>
          <p:nvPr/>
        </p:nvGraphicFramePr>
        <p:xfrm>
          <a:off x="0" y="642918"/>
          <a:ext cx="9144000" cy="6371077"/>
        </p:xfrm>
        <a:graphic>
          <a:graphicData uri="http://schemas.openxmlformats.org/drawingml/2006/table">
            <a:tbl>
              <a:tblPr firstRow="1" bandRow="1">
                <a:tableStyleId>{5C22544A-7EE6-4342-B048-85BDC9FD1C3A}</a:tableStyleId>
              </a:tblPr>
              <a:tblGrid>
                <a:gridCol w="1828800"/>
                <a:gridCol w="885812"/>
                <a:gridCol w="2771788"/>
                <a:gridCol w="1828800"/>
                <a:gridCol w="1828800"/>
              </a:tblGrid>
              <a:tr h="417544">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OBJETIVOS</a:t>
                      </a:r>
                      <a:endParaRPr lang="es-EC" sz="1600" dirty="0">
                        <a:latin typeface="Times New Roman"/>
                        <a:ea typeface="Times New Roman"/>
                        <a:cs typeface="Times New Roman"/>
                      </a:endParaRPr>
                    </a:p>
                  </a:txBody>
                  <a:tcPr marL="68580" marR="68580" marT="0" marB="0" anchor="ctr"/>
                </a:tc>
                <a:tc grid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INDICADORES</a:t>
                      </a:r>
                      <a:endParaRPr lang="es-EC" sz="1600" dirty="0">
                        <a:latin typeface="Times New Roman"/>
                        <a:ea typeface="Times New Roman"/>
                        <a:cs typeface="Times New Roman"/>
                      </a:endParaRPr>
                    </a:p>
                  </a:txBody>
                  <a:tcPr marL="68580" marR="68580" marT="0" marB="0"/>
                </a:tc>
                <a:tc hMerge="1">
                  <a:txBody>
                    <a:bodyPr/>
                    <a:lstStyle/>
                    <a:p>
                      <a:endParaRPr lang="es-EC" dirty="0"/>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MEDIOS DE VERIDICACIÓN</a:t>
                      </a:r>
                      <a:endParaRPr lang="es-EC" sz="1600" dirty="0">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tabLst>
                          <a:tab pos="2428875" algn="l"/>
                        </a:tabLst>
                      </a:pPr>
                      <a:r>
                        <a:rPr lang="es-ES" sz="1100" b="1" dirty="0">
                          <a:latin typeface="Times New Roman"/>
                          <a:ea typeface="Times New Roman"/>
                          <a:cs typeface="Times New Roman"/>
                        </a:rPr>
                        <a:t>SUPUESTOS RIESGOS</a:t>
                      </a:r>
                      <a:endParaRPr lang="es-EC" sz="1600" dirty="0">
                        <a:latin typeface="Times New Roman"/>
                        <a:ea typeface="Times New Roman"/>
                        <a:cs typeface="Times New Roman"/>
                      </a:endParaRPr>
                    </a:p>
                  </a:txBody>
                  <a:tcPr marL="68580" marR="68580" marT="0" marB="0" anchor="ctr"/>
                </a:tc>
              </a:tr>
              <a:tr h="483966">
                <a:tc vMerge="1">
                  <a:txBody>
                    <a:bodyPr/>
                    <a:lstStyle/>
                    <a:p>
                      <a:endParaRPr lang="es-EC" dirty="0"/>
                    </a:p>
                  </a:txBody>
                  <a:tcPr/>
                </a:tc>
                <a:tc>
                  <a:txBody>
                    <a:bodyPr/>
                    <a:lstStyle/>
                    <a:p>
                      <a:pPr marL="0" algn="ctr" rtl="0" eaLnBrk="1" latinLnBrk="0" hangingPunct="1">
                        <a:lnSpc>
                          <a:spcPct val="150000"/>
                        </a:lnSpc>
                        <a:spcAft>
                          <a:spcPts val="0"/>
                        </a:spcAft>
                        <a:tabLst>
                          <a:tab pos="2428875" algn="l"/>
                        </a:tabLst>
                      </a:pPr>
                      <a:r>
                        <a:rPr kumimoji="0" lang="es-ES" sz="1100" b="1" kern="1200" dirty="0" smtClean="0">
                          <a:solidFill>
                            <a:schemeClr val="lt1"/>
                          </a:solidFill>
                          <a:latin typeface="Times New Roman"/>
                          <a:ea typeface="Times New Roman"/>
                          <a:cs typeface="Times New Roman"/>
                        </a:rPr>
                        <a:t>LÍNEA </a:t>
                      </a:r>
                      <a:r>
                        <a:rPr kumimoji="0" lang="es-ES" sz="1100" b="1" kern="1200" dirty="0">
                          <a:solidFill>
                            <a:schemeClr val="lt1"/>
                          </a:solidFill>
                          <a:latin typeface="Times New Roman"/>
                          <a:ea typeface="Times New Roman"/>
                          <a:cs typeface="Times New Roman"/>
                        </a:rPr>
                        <a:t>BASE</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a:txBody>
                    <a:bodyPr/>
                    <a:lstStyle/>
                    <a:p>
                      <a:pPr marL="0" algn="ctr" rtl="0" eaLnBrk="1" latinLnBrk="0" hangingPunct="1">
                        <a:lnSpc>
                          <a:spcPct val="150000"/>
                        </a:lnSpc>
                        <a:spcAft>
                          <a:spcPts val="0"/>
                        </a:spcAft>
                        <a:tabLst>
                          <a:tab pos="2428875" algn="l"/>
                        </a:tabLst>
                      </a:pPr>
                      <a:r>
                        <a:rPr kumimoji="0" lang="es-ES" sz="1100" b="1" kern="1200" dirty="0">
                          <a:solidFill>
                            <a:schemeClr val="lt1"/>
                          </a:solidFill>
                          <a:latin typeface="Times New Roman"/>
                          <a:ea typeface="Times New Roman"/>
                          <a:cs typeface="Times New Roman"/>
                        </a:rPr>
                        <a:t>LOGRADO</a:t>
                      </a:r>
                      <a:endParaRPr kumimoji="0" lang="es-EC" sz="1100" b="1" kern="1200" dirty="0">
                        <a:solidFill>
                          <a:schemeClr val="lt1"/>
                        </a:solidFill>
                        <a:latin typeface="Times New Roman"/>
                        <a:ea typeface="Times New Roman"/>
                        <a:cs typeface="Times New Roman"/>
                      </a:endParaRPr>
                    </a:p>
                  </a:txBody>
                  <a:tcPr marL="68580" marR="68580" marT="0" marB="0">
                    <a:solidFill>
                      <a:schemeClr val="accent1"/>
                    </a:solidFill>
                  </a:tcPr>
                </a:tc>
                <a:tc vMerge="1">
                  <a:txBody>
                    <a:bodyPr/>
                    <a:lstStyle/>
                    <a:p>
                      <a:endParaRPr lang="es-EC" dirty="0"/>
                    </a:p>
                  </a:txBody>
                  <a:tcPr/>
                </a:tc>
                <a:tc vMerge="1">
                  <a:txBody>
                    <a:bodyPr/>
                    <a:lstStyle/>
                    <a:p>
                      <a:endParaRPr lang="es-EC" dirty="0"/>
                    </a:p>
                  </a:txBody>
                  <a:tcPr/>
                </a:tc>
              </a:tr>
              <a:tr h="340644">
                <a:tc>
                  <a:txBody>
                    <a:bodyPr/>
                    <a:lstStyle/>
                    <a:p>
                      <a:pPr algn="ctr">
                        <a:lnSpc>
                          <a:spcPct val="150000"/>
                        </a:lnSpc>
                        <a:spcAft>
                          <a:spcPts val="0"/>
                        </a:spcAft>
                        <a:tabLst>
                          <a:tab pos="2428875" algn="l"/>
                        </a:tabLst>
                      </a:pPr>
                      <a:r>
                        <a:rPr lang="es-ES" sz="1100" b="1" dirty="0">
                          <a:latin typeface="Times New Roman"/>
                          <a:ea typeface="Times New Roman"/>
                          <a:cs typeface="Times New Roman"/>
                        </a:rPr>
                        <a:t>Actividades</a:t>
                      </a:r>
                      <a:endParaRPr lang="es-EC" sz="1600" dirty="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288439">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3</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483966">
                <a:tc>
                  <a:txBody>
                    <a:bodyPr/>
                    <a:lstStyle/>
                    <a:p>
                      <a:pPr algn="just">
                        <a:lnSpc>
                          <a:spcPct val="150000"/>
                        </a:lnSpc>
                        <a:spcAft>
                          <a:spcPts val="0"/>
                        </a:spcAft>
                        <a:tabLst>
                          <a:tab pos="2428875" algn="l"/>
                        </a:tabLst>
                      </a:pPr>
                      <a:r>
                        <a:rPr lang="es-ES" sz="1100">
                          <a:latin typeface="Times New Roman"/>
                          <a:ea typeface="Times New Roman"/>
                          <a:cs typeface="Times New Roman"/>
                        </a:rPr>
                        <a:t>Elaborar un plan de mantenimiento de servicios</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 6 meses, un plan elaborado.</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 técnico y de resultados.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Autoridades están dispuestas a ejecutar un plan.</a:t>
                      </a:r>
                      <a:endParaRPr lang="es-EC" sz="1600">
                        <a:latin typeface="Times New Roman"/>
                        <a:ea typeface="Times New Roman"/>
                        <a:cs typeface="Times New Roman"/>
                      </a:endParaRPr>
                    </a:p>
                  </a:txBody>
                  <a:tcPr marL="68580" marR="68580" marT="0" marB="0"/>
                </a:tc>
              </a:tr>
              <a:tr h="483966">
                <a:tc>
                  <a:txBody>
                    <a:bodyPr/>
                    <a:lstStyle/>
                    <a:p>
                      <a:pPr algn="just">
                        <a:lnSpc>
                          <a:spcPct val="150000"/>
                        </a:lnSpc>
                        <a:spcAft>
                          <a:spcPts val="0"/>
                        </a:spcAft>
                        <a:tabLst>
                          <a:tab pos="2428875" algn="l"/>
                        </a:tabLst>
                      </a:pPr>
                      <a:r>
                        <a:rPr lang="es-ES" sz="1100">
                          <a:latin typeface="Times New Roman"/>
                          <a:ea typeface="Times New Roman"/>
                          <a:cs typeface="Times New Roman"/>
                        </a:rPr>
                        <a:t>Implementar el plan de mejoramiento</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Al final del año 2, un plan implementado periódicamente</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Fotografías </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Videos</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600">
                        <a:latin typeface="Times New Roman"/>
                        <a:ea typeface="Times New Roman"/>
                        <a:cs typeface="Times New Roman"/>
                      </a:endParaRPr>
                    </a:p>
                  </a:txBody>
                  <a:tcPr marL="68580" marR="68580" marT="0" marB="0"/>
                </a:tc>
              </a:tr>
              <a:tr h="417544">
                <a:tc>
                  <a:txBody>
                    <a:bodyPr/>
                    <a:lstStyle/>
                    <a:p>
                      <a:pPr algn="ctr">
                        <a:lnSpc>
                          <a:spcPct val="150000"/>
                        </a:lnSpc>
                        <a:spcAft>
                          <a:spcPts val="0"/>
                        </a:spcAft>
                        <a:tabLst>
                          <a:tab pos="2428875" algn="l"/>
                        </a:tabLst>
                      </a:pPr>
                      <a:r>
                        <a:rPr lang="es-ES" sz="1100" b="1">
                          <a:latin typeface="Times New Roman"/>
                          <a:ea typeface="Times New Roman"/>
                          <a:cs typeface="Times New Roman"/>
                        </a:rPr>
                        <a:t>Componente</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295083">
                <a:tc>
                  <a:txBody>
                    <a:bodyPr/>
                    <a:lstStyle/>
                    <a:p>
                      <a:pPr algn="ctr">
                        <a:lnSpc>
                          <a:spcPct val="150000"/>
                        </a:lnSpc>
                        <a:spcAft>
                          <a:spcPts val="0"/>
                        </a:spcAft>
                        <a:tabLst>
                          <a:tab pos="2428875" algn="l"/>
                        </a:tabLst>
                      </a:pPr>
                      <a:r>
                        <a:rPr lang="es-ES" sz="1100" b="1">
                          <a:latin typeface="Times New Roman"/>
                          <a:ea typeface="Times New Roman"/>
                          <a:cs typeface="Times New Roman"/>
                        </a:rPr>
                        <a:t>Resultado 4</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741356">
                <a:tc>
                  <a:txBody>
                    <a:bodyPr/>
                    <a:lstStyle/>
                    <a:p>
                      <a:pPr algn="just">
                        <a:lnSpc>
                          <a:spcPct val="150000"/>
                        </a:lnSpc>
                        <a:spcAft>
                          <a:spcPts val="0"/>
                        </a:spcAft>
                        <a:tabLst>
                          <a:tab pos="2428875" algn="l"/>
                        </a:tabLst>
                      </a:pPr>
                      <a:r>
                        <a:rPr lang="es-ES" sz="1100">
                          <a:latin typeface="Times New Roman"/>
                          <a:ea typeface="Times New Roman"/>
                          <a:cs typeface="Times New Roman"/>
                        </a:rPr>
                        <a:t>Presupuesto de la guardería incrementado</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Presupuesto de la guardería mejorado.</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 económico y financiero</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Las autoridades realizan gestiones para la consecución de nuevos recursos</a:t>
                      </a:r>
                      <a:endParaRPr lang="es-EC" sz="1600">
                        <a:latin typeface="Times New Roman"/>
                        <a:ea typeface="Times New Roman"/>
                        <a:cs typeface="Times New Roman"/>
                      </a:endParaRPr>
                    </a:p>
                  </a:txBody>
                  <a:tcPr marL="68580" marR="68580" marT="0" marB="0"/>
                </a:tc>
              </a:tr>
              <a:tr h="262334">
                <a:tc>
                  <a:txBody>
                    <a:bodyPr/>
                    <a:lstStyle/>
                    <a:p>
                      <a:pPr algn="ctr">
                        <a:lnSpc>
                          <a:spcPct val="150000"/>
                        </a:lnSpc>
                        <a:spcAft>
                          <a:spcPts val="0"/>
                        </a:spcAft>
                        <a:tabLst>
                          <a:tab pos="2428875" algn="l"/>
                        </a:tabLst>
                      </a:pPr>
                      <a:r>
                        <a:rPr lang="es-ES" sz="1100" b="1">
                          <a:latin typeface="Times New Roman"/>
                          <a:ea typeface="Times New Roman"/>
                          <a:cs typeface="Times New Roman"/>
                        </a:rPr>
                        <a:t>Actividades</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326129">
                <a:tc>
                  <a:txBody>
                    <a:bodyPr/>
                    <a:lstStyle/>
                    <a:p>
                      <a:pPr algn="ctr">
                        <a:lnSpc>
                          <a:spcPct val="150000"/>
                        </a:lnSpc>
                        <a:spcAft>
                          <a:spcPts val="0"/>
                        </a:spcAft>
                        <a:tabLst>
                          <a:tab pos="2428875" algn="l"/>
                        </a:tabLst>
                      </a:pPr>
                      <a:r>
                        <a:rPr lang="es-ES" sz="1100" b="1">
                          <a:latin typeface="Times New Roman"/>
                          <a:ea typeface="Times New Roman"/>
                          <a:cs typeface="Times New Roman"/>
                        </a:rPr>
                        <a:t>Para resultado 4</a:t>
                      </a:r>
                      <a:endParaRPr lang="es-EC" sz="16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endParaRPr lang="es-ES" sz="1100">
                        <a:latin typeface="Times New Roman"/>
                        <a:ea typeface="Times New Roman"/>
                        <a:cs typeface="Times New Roman"/>
                      </a:endParaRPr>
                    </a:p>
                  </a:txBody>
                  <a:tcPr marL="68580" marR="68580" marT="0" marB="0"/>
                </a:tc>
              </a:tr>
              <a:tr h="483966">
                <a:tc>
                  <a:txBody>
                    <a:bodyPr/>
                    <a:lstStyle/>
                    <a:p>
                      <a:pPr algn="just">
                        <a:lnSpc>
                          <a:spcPct val="150000"/>
                        </a:lnSpc>
                        <a:spcAft>
                          <a:spcPts val="0"/>
                        </a:spcAft>
                        <a:tabLst>
                          <a:tab pos="2428875" algn="l"/>
                        </a:tabLst>
                      </a:pPr>
                      <a:r>
                        <a:rPr lang="es-ES" sz="1100">
                          <a:latin typeface="Times New Roman"/>
                          <a:ea typeface="Times New Roman"/>
                          <a:cs typeface="Times New Roman"/>
                        </a:rPr>
                        <a:t>Elaborar proyectos de inversión para la guardería.</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proyecto elaborado</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Informes de ejecución.</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La Junta Parroquial dispone de asesoramiento técnico. </a:t>
                      </a:r>
                      <a:endParaRPr lang="es-EC" sz="1600">
                        <a:latin typeface="Times New Roman"/>
                        <a:ea typeface="Times New Roman"/>
                        <a:cs typeface="Times New Roman"/>
                      </a:endParaRPr>
                    </a:p>
                  </a:txBody>
                  <a:tcPr marL="68580" marR="68580" marT="0" marB="0"/>
                </a:tc>
              </a:tr>
              <a:tr h="483966">
                <a:tc>
                  <a:txBody>
                    <a:bodyPr/>
                    <a:lstStyle/>
                    <a:p>
                      <a:pPr algn="just">
                        <a:lnSpc>
                          <a:spcPct val="150000"/>
                        </a:lnSpc>
                        <a:spcAft>
                          <a:spcPts val="0"/>
                        </a:spcAft>
                        <a:tabLst>
                          <a:tab pos="2428875" algn="l"/>
                        </a:tabLst>
                      </a:pPr>
                      <a:r>
                        <a:rPr lang="es-ES" sz="1100">
                          <a:latin typeface="Times New Roman"/>
                          <a:ea typeface="Times New Roman"/>
                          <a:cs typeface="Times New Roman"/>
                        </a:rPr>
                        <a:t>Promocionar y difundir planes y proyectos.</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1 proyecto negociado</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Contratos suscritos.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Se realiza socializaciones de los proyectos.</a:t>
                      </a:r>
                      <a:endParaRPr lang="es-EC" sz="1600">
                        <a:latin typeface="Times New Roman"/>
                        <a:ea typeface="Times New Roman"/>
                        <a:cs typeface="Times New Roman"/>
                      </a:endParaRPr>
                    </a:p>
                  </a:txBody>
                  <a:tcPr marL="68580" marR="68580" marT="0" marB="0"/>
                </a:tc>
              </a:tr>
              <a:tr h="741356">
                <a:tc>
                  <a:txBody>
                    <a:bodyPr/>
                    <a:lstStyle/>
                    <a:p>
                      <a:pPr algn="just">
                        <a:lnSpc>
                          <a:spcPct val="150000"/>
                        </a:lnSpc>
                        <a:spcAft>
                          <a:spcPts val="0"/>
                        </a:spcAft>
                        <a:tabLst>
                          <a:tab pos="2428875" algn="l"/>
                        </a:tabLst>
                      </a:pPr>
                      <a:r>
                        <a:rPr lang="es-ES" sz="1100">
                          <a:latin typeface="Times New Roman"/>
                          <a:ea typeface="Times New Roman"/>
                          <a:cs typeface="Times New Roman"/>
                        </a:rPr>
                        <a:t>Auto gestionar  recursos en otras instituciones públicas, privadas y ONGs. </a:t>
                      </a:r>
                      <a:endParaRPr lang="es-EC" sz="1600">
                        <a:latin typeface="Times New Roman"/>
                        <a:ea typeface="Times New Roman"/>
                        <a:cs typeface="Times New Roman"/>
                      </a:endParaRPr>
                    </a:p>
                  </a:txBody>
                  <a:tcPr marL="68580" marR="68580" marT="0" marB="0"/>
                </a:tc>
                <a:tc>
                  <a:txBody>
                    <a:bodyPr/>
                    <a:lstStyle/>
                    <a:p>
                      <a:pPr algn="ctr">
                        <a:lnSpc>
                          <a:spcPct val="150000"/>
                        </a:lnSpc>
                        <a:spcAft>
                          <a:spcPts val="0"/>
                        </a:spcAft>
                        <a:tabLst>
                          <a:tab pos="2428875" algn="l"/>
                        </a:tabLst>
                      </a:pPr>
                      <a:r>
                        <a:rPr lang="es-ES" sz="1100">
                          <a:latin typeface="Times New Roman"/>
                          <a:ea typeface="Times New Roman"/>
                          <a:cs typeface="Times New Roman"/>
                        </a:rPr>
                        <a:t>0</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a:latin typeface="Times New Roman"/>
                          <a:ea typeface="Times New Roman"/>
                          <a:cs typeface="Times New Roman"/>
                        </a:rPr>
                        <a:t>30% del presupuesto de la guardería financiado con recursos obtenidos por autogestión.</a:t>
                      </a:r>
                      <a:endParaRPr lang="es-EC" sz="1600">
                        <a:latin typeface="Times New Roman"/>
                        <a:ea typeface="Times New Roman"/>
                        <a:cs typeface="Times New Roman"/>
                      </a:endParaRPr>
                    </a:p>
                  </a:txBody>
                  <a:tcPr marL="68580" marR="68580" marT="0" marB="0"/>
                </a:tc>
                <a:tc>
                  <a:txBody>
                    <a:bodyPr/>
                    <a:lstStyle/>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Informes económicos </a:t>
                      </a:r>
                      <a:endParaRPr lang="es-EC" sz="1600">
                        <a:latin typeface="Times New Roman"/>
                        <a:ea typeface="Times New Roman"/>
                        <a:cs typeface="Times New Roman"/>
                      </a:endParaRPr>
                    </a:p>
                    <a:p>
                      <a:pPr marL="342900" lvl="0" indent="-342900" algn="just">
                        <a:lnSpc>
                          <a:spcPct val="150000"/>
                        </a:lnSpc>
                        <a:spcAft>
                          <a:spcPts val="0"/>
                        </a:spcAft>
                        <a:buFont typeface="Symbol"/>
                        <a:buBlip>
                          <a:blip r:embed="rId2"/>
                        </a:buBlip>
                        <a:tabLst>
                          <a:tab pos="2428875" algn="l"/>
                        </a:tabLst>
                      </a:pPr>
                      <a:r>
                        <a:rPr lang="es-ES" sz="1100">
                          <a:latin typeface="Times New Roman"/>
                          <a:ea typeface="Times New Roman"/>
                          <a:cs typeface="Times New Roman"/>
                        </a:rPr>
                        <a:t>Informe de proyectos presentados.</a:t>
                      </a:r>
                      <a:endParaRPr lang="es-EC" sz="1600">
                        <a:latin typeface="Times New Roman"/>
                        <a:ea typeface="Times New Roman"/>
                        <a:cs typeface="Times New Roman"/>
                      </a:endParaRPr>
                    </a:p>
                  </a:txBody>
                  <a:tcPr marL="68580" marR="68580" marT="0" marB="0"/>
                </a:tc>
                <a:tc>
                  <a:txBody>
                    <a:bodyPr/>
                    <a:lstStyle/>
                    <a:p>
                      <a:pPr algn="just">
                        <a:lnSpc>
                          <a:spcPct val="150000"/>
                        </a:lnSpc>
                        <a:spcAft>
                          <a:spcPts val="0"/>
                        </a:spcAft>
                        <a:tabLst>
                          <a:tab pos="2428875" algn="l"/>
                        </a:tabLst>
                      </a:pPr>
                      <a:r>
                        <a:rPr lang="es-ES" sz="1100" dirty="0">
                          <a:latin typeface="Times New Roman"/>
                          <a:ea typeface="Times New Roman"/>
                          <a:cs typeface="Times New Roman"/>
                        </a:rPr>
                        <a:t>Diseños de proyectos en base a perfiles exigidos por las diferentes entidades.</a:t>
                      </a:r>
                      <a:endParaRPr lang="es-EC" sz="16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C"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rPr>
              <a:t>VIABILIDAD Y PLAN DE SOSTENIBILIDAD</a:t>
            </a:r>
          </a:p>
          <a:p>
            <a:pPr marL="342900" lvl="0" indent="-342900" algn="ctr">
              <a:lnSpc>
                <a:spcPct val="200000"/>
              </a:lnSpc>
            </a:pPr>
            <a:r>
              <a:rPr lang="es-EC" sz="1600" b="1" dirty="0" smtClean="0">
                <a:solidFill>
                  <a:schemeClr val="tx1"/>
                </a:solidFill>
                <a:effectLst>
                  <a:outerShdw blurRad="38100" dist="38100" dir="2700000" algn="tl">
                    <a:srgbClr val="000000">
                      <a:alpha val="43137"/>
                    </a:srgbClr>
                  </a:outerShdw>
                </a:effectLst>
                <a:latin typeface="Algerian" pitchFamily="82" charset="0"/>
              </a:rPr>
              <a:t>Viabilidad técnica. </a:t>
            </a:r>
          </a:p>
          <a:p>
            <a:pPr marL="342900" indent="12700" algn="ctr">
              <a:lnSpc>
                <a:spcPct val="200000"/>
              </a:lnSpc>
            </a:pPr>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marL="342900" indent="12700" algn="ctr">
              <a:lnSpc>
                <a:spcPct val="200000"/>
              </a:lnSpc>
            </a:pPr>
            <a:r>
              <a:rPr lang="es-EC" sz="1600" dirty="0" smtClean="0">
                <a:solidFill>
                  <a:schemeClr val="tx1"/>
                </a:solidFill>
                <a:effectLst>
                  <a:outerShdw blurRad="38100" dist="38100" dir="2700000" algn="tl">
                    <a:srgbClr val="000000">
                      <a:alpha val="43137"/>
                    </a:srgbClr>
                  </a:outerShdw>
                </a:effectLst>
                <a:latin typeface="Bookman Old Style" pitchFamily="18" charset="0"/>
              </a:rPr>
              <a:t>Diseños que el MIES maneja para la construcción y posterior funcionamiento de los CIBV, en nuestro estudio se tomara en cuenta los modelos de los módulos para 60 niños. A continuación constan la arquitectura.</a:t>
            </a: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70080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lnSpc>
                <a:spcPct val="150000"/>
              </a:lnSpc>
              <a:spcAft>
                <a:spcPts val="0"/>
              </a:spcAft>
            </a:pPr>
            <a:r>
              <a:rPr lang="es-EC" b="1" dirty="0" smtClean="0">
                <a:solidFill>
                  <a:schemeClr val="accent1">
                    <a:lumMod val="75000"/>
                  </a:schemeClr>
                </a:solidFill>
                <a:latin typeface="Algerian" pitchFamily="82" charset="0"/>
                <a:ea typeface="Times New Roman"/>
                <a:hlinkClick r:id="rId2" action="ppaction://hlinkfile"/>
              </a:rPr>
              <a:t/>
            </a:r>
            <a:br>
              <a:rPr lang="es-EC" b="1" dirty="0" smtClean="0">
                <a:solidFill>
                  <a:schemeClr val="accent1">
                    <a:lumMod val="75000"/>
                  </a:schemeClr>
                </a:solidFill>
                <a:latin typeface="Algerian" pitchFamily="82" charset="0"/>
                <a:ea typeface="Times New Roman"/>
                <a:hlinkClick r:id="rId2" action="ppaction://hlinkfile"/>
              </a:rPr>
            </a:br>
            <a:r>
              <a:rPr lang="es-EC" b="1" dirty="0" smtClean="0">
                <a:solidFill>
                  <a:schemeClr val="accent1">
                    <a:lumMod val="75000"/>
                  </a:schemeClr>
                </a:solidFill>
                <a:latin typeface="Algerian" pitchFamily="82" charset="0"/>
                <a:ea typeface="Times New Roman"/>
              </a:rPr>
              <a:t>VISTA INTERIOR DEL PATIO DE JUEGOS</a:t>
            </a:r>
            <a:r>
              <a:rPr lang="es-EC" dirty="0" smtClean="0">
                <a:latin typeface="Times New Roman"/>
                <a:ea typeface="Times New Roman"/>
              </a:rPr>
              <a:t/>
            </a:r>
            <a:br>
              <a:rPr lang="es-EC" dirty="0" smtClean="0">
                <a:latin typeface="Times New Roman"/>
                <a:ea typeface="Times New Roman"/>
              </a:rPr>
            </a:br>
            <a:endParaRPr lang="es-EC" dirty="0"/>
          </a:p>
        </p:txBody>
      </p:sp>
      <p:pic>
        <p:nvPicPr>
          <p:cNvPr id="3" name="2 Imagen" descr="AREA JUEGOS .jpg"/>
          <p:cNvPicPr>
            <a:picLocks noChangeAspect="1"/>
          </p:cNvPicPr>
          <p:nvPr/>
        </p:nvPicPr>
        <p:blipFill>
          <a:blip r:embed="rId3" cstate="print"/>
          <a:stretch>
            <a:fillRect/>
          </a:stretch>
        </p:blipFill>
        <p:spPr>
          <a:xfrm>
            <a:off x="-32" y="1714488"/>
            <a:ext cx="9144000" cy="4896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ERRENO.jpg"/>
          <p:cNvPicPr>
            <a:picLocks noChangeAspect="1"/>
          </p:cNvPicPr>
          <p:nvPr/>
        </p:nvPicPr>
        <p:blipFill>
          <a:blip r:embed="rId2" cstate="print"/>
          <a:stretch>
            <a:fillRect/>
          </a:stretch>
        </p:blipFill>
        <p:spPr>
          <a:xfrm>
            <a:off x="0" y="2343150"/>
            <a:ext cx="9144000" cy="4514850"/>
          </a:xfrm>
          <a:prstGeom prst="rect">
            <a:avLst/>
          </a:prstGeom>
        </p:spPr>
      </p:pic>
      <p:sp>
        <p:nvSpPr>
          <p:cNvPr id="2" name="1 Título"/>
          <p:cNvSpPr>
            <a:spLocks noGrp="1"/>
          </p:cNvSpPr>
          <p:nvPr>
            <p:ph type="title"/>
          </p:nvPr>
        </p:nvSpPr>
        <p:spPr>
          <a:xfrm>
            <a:off x="323528" y="0"/>
            <a:ext cx="8640960" cy="1944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ctr"/>
            <a:r>
              <a:rPr lang="es-EC" b="1" dirty="0" smtClean="0">
                <a:solidFill>
                  <a:schemeClr val="accent1">
                    <a:lumMod val="75000"/>
                  </a:schemeClr>
                </a:solidFill>
                <a:latin typeface="Algerian" pitchFamily="82" charset="0"/>
              </a:rPr>
              <a:t/>
            </a:r>
            <a:br>
              <a:rPr lang="es-EC" b="1" dirty="0" smtClean="0">
                <a:solidFill>
                  <a:schemeClr val="accent1">
                    <a:lumMod val="75000"/>
                  </a:schemeClr>
                </a:solidFill>
                <a:latin typeface="Algerian" pitchFamily="82" charset="0"/>
              </a:rPr>
            </a:br>
            <a:r>
              <a:rPr lang="es-EC" b="1" dirty="0" smtClean="0">
                <a:solidFill>
                  <a:schemeClr val="accent1">
                    <a:lumMod val="75000"/>
                  </a:schemeClr>
                </a:solidFill>
                <a:latin typeface="Algerian" pitchFamily="82" charset="0"/>
              </a:rPr>
              <a:t>ESTRATEGIA </a:t>
            </a:r>
            <a:r>
              <a:rPr lang="es-EC" b="1" dirty="0">
                <a:solidFill>
                  <a:schemeClr val="accent1">
                    <a:lumMod val="75000"/>
                  </a:schemeClr>
                </a:solidFill>
                <a:latin typeface="Algerian" pitchFamily="82" charset="0"/>
              </a:rPr>
              <a:t>DE OCUPACIÓN DEL TERRENO</a:t>
            </a:r>
            <a:r>
              <a:rPr lang="es-EC" dirty="0">
                <a:solidFill>
                  <a:schemeClr val="accent1">
                    <a:lumMod val="75000"/>
                  </a:schemeClr>
                </a:solidFill>
                <a:latin typeface="Algerian" pitchFamily="82" charset="0"/>
              </a:rPr>
              <a:t/>
            </a:r>
            <a:br>
              <a:rPr lang="es-EC" dirty="0">
                <a:solidFill>
                  <a:schemeClr val="accent1">
                    <a:lumMod val="75000"/>
                  </a:schemeClr>
                </a:solidFill>
                <a:latin typeface="Algerian" pitchFamily="82" charset="0"/>
              </a:rPr>
            </a:br>
            <a:endParaRPr lang="es-EC" dirty="0">
              <a:solidFill>
                <a:schemeClr val="accent1">
                  <a:lumMod val="75000"/>
                </a:schemeClr>
              </a:solidFill>
              <a:latin typeface="Algerian" pitchFamily="82" charset="0"/>
            </a:endParaRPr>
          </a:p>
        </p:txBody>
      </p:sp>
      <p:sp>
        <p:nvSpPr>
          <p:cNvPr id="4" name="1 Título"/>
          <p:cNvSpPr txBox="1">
            <a:spLocks/>
          </p:cNvSpPr>
          <p:nvPr/>
        </p:nvSpPr>
        <p:spPr>
          <a:xfrm>
            <a:off x="179512" y="1268760"/>
            <a:ext cx="8784976" cy="122413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C" sz="3200" i="0" u="none" strike="noStrike" kern="1200" cap="none" spc="0" normalizeH="0" baseline="0" noProof="0" dirty="0" smtClean="0">
                <a:ln>
                  <a:noFill/>
                </a:ln>
                <a:solidFill>
                  <a:schemeClr val="accent5">
                    <a:lumMod val="75000"/>
                  </a:schemeClr>
                </a:solidFill>
                <a:effectLst/>
                <a:uLnTx/>
                <a:uFillTx/>
                <a:latin typeface="Algerian" pitchFamily="82" charset="0"/>
                <a:ea typeface="+mj-ea"/>
                <a:cs typeface="+mj-cs"/>
              </a:rPr>
              <a:t/>
            </a:r>
            <a:br>
              <a:rPr kumimoji="0" lang="es-EC" sz="3200" i="0" u="none" strike="noStrike" kern="1200" cap="none" spc="0" normalizeH="0" baseline="0" noProof="0" dirty="0" smtClean="0">
                <a:ln>
                  <a:noFill/>
                </a:ln>
                <a:solidFill>
                  <a:schemeClr val="accent5">
                    <a:lumMod val="75000"/>
                  </a:schemeClr>
                </a:solidFill>
                <a:effectLst/>
                <a:uLnTx/>
                <a:uFillTx/>
                <a:latin typeface="Algerian" pitchFamily="82" charset="0"/>
                <a:ea typeface="+mj-ea"/>
                <a:cs typeface="+mj-cs"/>
              </a:rPr>
            </a:br>
            <a:r>
              <a:rPr lang="es-EC" sz="3200" dirty="0" smtClean="0">
                <a:solidFill>
                  <a:schemeClr val="accent5">
                    <a:lumMod val="75000"/>
                  </a:schemeClr>
                </a:solidFill>
                <a:latin typeface="Baskerville Old Face" pitchFamily="18" charset="0"/>
                <a:ea typeface="+mj-ea"/>
                <a:cs typeface="+mj-cs"/>
              </a:rPr>
              <a:t>Poseerá </a:t>
            </a:r>
            <a:r>
              <a:rPr kumimoji="0" lang="es-EC" sz="3200" i="0" u="none" strike="noStrike" kern="1200" cap="none" spc="0" normalizeH="0" baseline="0" noProof="0" dirty="0" smtClean="0">
                <a:ln>
                  <a:noFill/>
                </a:ln>
                <a:solidFill>
                  <a:schemeClr val="accent5">
                    <a:lumMod val="75000"/>
                  </a:schemeClr>
                </a:solidFill>
                <a:effectLst/>
                <a:uLnTx/>
                <a:uFillTx/>
                <a:latin typeface="Baskerville Old Face" pitchFamily="18" charset="0"/>
                <a:ea typeface="+mj-ea"/>
                <a:cs typeface="+mj-cs"/>
              </a:rPr>
              <a:t>contenedores que albergan</a:t>
            </a:r>
            <a:r>
              <a:rPr kumimoji="0" lang="es-EC" sz="3200" i="0" u="none" strike="noStrike" kern="1200" cap="none" spc="0" normalizeH="0" noProof="0" dirty="0" smtClean="0">
                <a:ln>
                  <a:noFill/>
                </a:ln>
                <a:solidFill>
                  <a:schemeClr val="accent5">
                    <a:lumMod val="75000"/>
                  </a:schemeClr>
                </a:solidFill>
                <a:effectLst/>
                <a:uLnTx/>
                <a:uFillTx/>
                <a:latin typeface="Baskerville Old Face" pitchFamily="18" charset="0"/>
                <a:ea typeface="+mj-ea"/>
                <a:cs typeface="+mj-cs"/>
              </a:rPr>
              <a:t> diferentes usos. administración, servicios y aulas.</a:t>
            </a:r>
            <a:r>
              <a:rPr kumimoji="0" lang="es-EC" sz="3200" i="0" u="none" strike="noStrike" kern="1200" cap="none" spc="0" normalizeH="0" baseline="0" noProof="0" dirty="0" smtClean="0">
                <a:ln>
                  <a:noFill/>
                </a:ln>
                <a:solidFill>
                  <a:schemeClr val="accent5">
                    <a:lumMod val="75000"/>
                  </a:schemeClr>
                </a:solidFill>
                <a:effectLst/>
                <a:uLnTx/>
                <a:uFillTx/>
                <a:latin typeface="Baskerville Old Face" pitchFamily="18" charset="0"/>
                <a:ea typeface="+mj-ea"/>
                <a:cs typeface="+mj-cs"/>
              </a:rPr>
              <a:t/>
            </a:r>
            <a:br>
              <a:rPr kumimoji="0" lang="es-EC" sz="3200" i="0" u="none" strike="noStrike" kern="1200" cap="none" spc="0" normalizeH="0" baseline="0" noProof="0" dirty="0" smtClean="0">
                <a:ln>
                  <a:noFill/>
                </a:ln>
                <a:solidFill>
                  <a:schemeClr val="accent5">
                    <a:lumMod val="75000"/>
                  </a:schemeClr>
                </a:solidFill>
                <a:effectLst/>
                <a:uLnTx/>
                <a:uFillTx/>
                <a:latin typeface="Baskerville Old Face" pitchFamily="18" charset="0"/>
                <a:ea typeface="+mj-ea"/>
                <a:cs typeface="+mj-cs"/>
              </a:rPr>
            </a:br>
            <a:endParaRPr kumimoji="0" lang="es-EC" sz="3200" i="0" u="none" strike="noStrike" kern="1200" cap="none" spc="0" normalizeH="0" baseline="0" noProof="0" dirty="0" smtClean="0">
              <a:ln>
                <a:noFill/>
              </a:ln>
              <a:solidFill>
                <a:schemeClr val="accent5">
                  <a:lumMod val="75000"/>
                </a:schemeClr>
              </a:solidFill>
              <a:effectLst/>
              <a:uLnTx/>
              <a:uFillTx/>
              <a:latin typeface="Baskerville Old Face"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lstStyle/>
          <a:p>
            <a:pPr marL="0" lvl="1"/>
            <a:endParaRPr lang="es-ES" sz="2400" b="1" dirty="0" smtClean="0">
              <a:latin typeface="Algerian" pitchFamily="82" charset="0"/>
            </a:endParaRPr>
          </a:p>
          <a:p>
            <a:pPr marL="0" lvl="1"/>
            <a:r>
              <a:rPr lang="es-ES" sz="1800" b="1" dirty="0" smtClean="0">
                <a:solidFill>
                  <a:schemeClr val="tx1"/>
                </a:solidFill>
                <a:effectLst>
                  <a:outerShdw blurRad="38100" dist="38100" dir="2700000" algn="tl">
                    <a:srgbClr val="000000">
                      <a:alpha val="43137"/>
                    </a:srgbClr>
                  </a:outerShdw>
                </a:effectLst>
                <a:latin typeface="Algerian" pitchFamily="82" charset="0"/>
              </a:rPr>
              <a:t>Monto </a:t>
            </a: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algn="ctr"/>
            <a:r>
              <a:rPr lang="es-ES" sz="2800" dirty="0" smtClean="0">
                <a:solidFill>
                  <a:schemeClr val="tx1"/>
                </a:solidFill>
                <a:effectLst>
                  <a:outerShdw blurRad="38100" dist="38100" dir="2700000" algn="tl">
                    <a:srgbClr val="000000">
                      <a:alpha val="43137"/>
                    </a:srgbClr>
                  </a:outerShdw>
                </a:effectLst>
                <a:latin typeface="Algerian" pitchFamily="82" charset="0"/>
              </a:rPr>
              <a:t> </a:t>
            </a:r>
            <a:endParaRPr lang="es-EC" sz="2800" dirty="0" smtClean="0">
              <a:solidFill>
                <a:schemeClr val="tx1"/>
              </a:solidFill>
              <a:effectLst>
                <a:outerShdw blurRad="38100" dist="38100" dir="2700000" algn="tl">
                  <a:srgbClr val="000000">
                    <a:alpha val="43137"/>
                  </a:srgbClr>
                </a:outerShdw>
              </a:effectLst>
              <a:latin typeface="Algerian" pitchFamily="82" charset="0"/>
            </a:endParaRPr>
          </a:p>
          <a:p>
            <a:pPr algn="ctr"/>
            <a:r>
              <a:rPr lang="es-ES" sz="1600" dirty="0" smtClean="0">
                <a:solidFill>
                  <a:schemeClr val="tx1"/>
                </a:solidFill>
                <a:effectLst>
                  <a:outerShdw blurRad="38100" dist="38100" dir="2700000" algn="tl">
                    <a:srgbClr val="000000">
                      <a:alpha val="43137"/>
                    </a:srgbClr>
                  </a:outerShdw>
                </a:effectLst>
                <a:latin typeface="Baskerville Old Face" pitchFamily="18" charset="0"/>
              </a:rPr>
              <a:t>Se necesitará $ 1.000.647 fondos fiscales.</a:t>
            </a:r>
          </a:p>
          <a:p>
            <a:pPr algn="ctr"/>
            <a:endParaRPr lang="es-ES" sz="2800" dirty="0" smtClean="0">
              <a:solidFill>
                <a:schemeClr val="tx1"/>
              </a:solidFill>
              <a:effectLst>
                <a:outerShdw blurRad="38100" dist="38100" dir="2700000" algn="tl">
                  <a:srgbClr val="000000">
                    <a:alpha val="43137"/>
                  </a:srgbClr>
                </a:outerShdw>
              </a:effectLst>
            </a:endParaRPr>
          </a:p>
          <a:p>
            <a:pPr algn="ctr"/>
            <a:r>
              <a:rPr lang="es-ES" sz="1800" b="1" dirty="0" smtClean="0">
                <a:solidFill>
                  <a:schemeClr val="tx1"/>
                </a:solidFill>
                <a:effectLst>
                  <a:outerShdw blurRad="38100" dist="38100" dir="2700000" algn="tl">
                    <a:srgbClr val="000000">
                      <a:alpha val="43137"/>
                    </a:srgbClr>
                  </a:outerShdw>
                </a:effectLst>
                <a:latin typeface="Algerian" pitchFamily="82" charset="0"/>
                <a:ea typeface="Times New Roman"/>
                <a:cs typeface="Times New Roman"/>
              </a:rPr>
              <a:t>Sector y Tipo de Proyecto</a:t>
            </a: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cs typeface="Times New Roman"/>
            </a:endParaRPr>
          </a:p>
          <a:p>
            <a:pPr algn="ctr"/>
            <a:endParaRPr lang="es-EC" dirty="0">
              <a:solidFill>
                <a:schemeClr val="tx1"/>
              </a:solidFill>
              <a:effectLst>
                <a:outerShdw blurRad="38100" dist="38100" dir="2700000" algn="tl">
                  <a:srgbClr val="000000">
                    <a:alpha val="43137"/>
                  </a:srgbClr>
                </a:outerShdw>
              </a:effectLst>
              <a:latin typeface="Baskerville Old Face"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03778097"/>
              </p:ext>
            </p:extLst>
          </p:nvPr>
        </p:nvGraphicFramePr>
        <p:xfrm>
          <a:off x="0" y="2636912"/>
          <a:ext cx="9144001" cy="2448272"/>
        </p:xfrm>
        <a:graphic>
          <a:graphicData uri="http://schemas.openxmlformats.org/drawingml/2006/table">
            <a:tbl>
              <a:tblPr firstRow="1" bandRow="1">
                <a:tableStyleId>{5C22544A-7EE6-4342-B048-85BDC9FD1C3A}</a:tableStyleId>
              </a:tblPr>
              <a:tblGrid>
                <a:gridCol w="821507"/>
                <a:gridCol w="3750494"/>
                <a:gridCol w="964412"/>
                <a:gridCol w="3607588"/>
              </a:tblGrid>
              <a:tr h="1329378">
                <a:tc>
                  <a:txBody>
                    <a:bodyPr/>
                    <a:lstStyle/>
                    <a:p>
                      <a:r>
                        <a:rPr lang="es-EC" sz="1800" dirty="0" smtClean="0">
                          <a:latin typeface="Algerian" pitchFamily="82" charset="0"/>
                        </a:rPr>
                        <a:t>No</a:t>
                      </a:r>
                      <a:endParaRPr lang="es-EC" sz="1800" dirty="0">
                        <a:latin typeface="Algerian" pitchFamily="82" charset="0"/>
                      </a:endParaRPr>
                    </a:p>
                  </a:txBody>
                  <a:tcPr/>
                </a:tc>
                <a:tc>
                  <a:txBody>
                    <a:bodyPr/>
                    <a:lstStyle/>
                    <a:p>
                      <a:r>
                        <a:rPr kumimoji="0" lang="es-ES" sz="1800" b="1" kern="1200" dirty="0" smtClean="0">
                          <a:solidFill>
                            <a:schemeClr val="lt1"/>
                          </a:solidFill>
                          <a:latin typeface="Algerian" pitchFamily="82" charset="0"/>
                          <a:ea typeface="+mn-ea"/>
                          <a:cs typeface="+mn-cs"/>
                        </a:rPr>
                        <a:t>Sector</a:t>
                      </a:r>
                      <a:endParaRPr lang="es-EC" sz="1800" dirty="0">
                        <a:latin typeface="Algerian" pitchFamily="82" charset="0"/>
                      </a:endParaRPr>
                    </a:p>
                  </a:txBody>
                  <a:tcPr/>
                </a:tc>
                <a:tc gridSpan="2">
                  <a:txBody>
                    <a:bodyPr/>
                    <a:lstStyle/>
                    <a:p>
                      <a:pPr algn="ctr"/>
                      <a:r>
                        <a:rPr kumimoji="0" lang="es-ES" sz="1800" b="1" kern="1200" dirty="0" smtClean="0">
                          <a:solidFill>
                            <a:schemeClr val="lt1"/>
                          </a:solidFill>
                          <a:latin typeface="Algerian" pitchFamily="82" charset="0"/>
                          <a:ea typeface="+mn-ea"/>
                          <a:cs typeface="+mn-cs"/>
                        </a:rPr>
                        <a:t>Subsectores/Tipo de Intervención</a:t>
                      </a:r>
                      <a:endParaRPr lang="es-EC" sz="1800" dirty="0">
                        <a:latin typeface="Algerian" pitchFamily="82" charset="0"/>
                      </a:endParaRPr>
                    </a:p>
                  </a:txBody>
                  <a:tcPr/>
                </a:tc>
                <a:tc hMerge="1">
                  <a:txBody>
                    <a:bodyPr/>
                    <a:lstStyle/>
                    <a:p>
                      <a:endParaRPr lang="es-EC" dirty="0"/>
                    </a:p>
                  </a:txBody>
                  <a:tcPr/>
                </a:tc>
              </a:tr>
              <a:tr h="1118894">
                <a:tc>
                  <a:txBody>
                    <a:bodyPr/>
                    <a:lstStyle/>
                    <a:p>
                      <a:r>
                        <a:rPr lang="es-EC" sz="1600" dirty="0" smtClean="0">
                          <a:latin typeface="Baskerville Old Face" pitchFamily="18" charset="0"/>
                        </a:rPr>
                        <a:t>4</a:t>
                      </a:r>
                      <a:endParaRPr lang="es-EC" sz="1600" dirty="0">
                        <a:latin typeface="Baskerville Old Face" pitchFamily="18" charset="0"/>
                      </a:endParaRPr>
                    </a:p>
                  </a:txBody>
                  <a:tcPr/>
                </a:tc>
                <a:tc>
                  <a:txBody>
                    <a:bodyPr/>
                    <a:lstStyle/>
                    <a:p>
                      <a:r>
                        <a:rPr kumimoji="0" lang="es-ES" sz="1600" kern="1200" dirty="0" smtClean="0">
                          <a:solidFill>
                            <a:schemeClr val="dk1"/>
                          </a:solidFill>
                          <a:latin typeface="Baskerville Old Face" pitchFamily="18" charset="0"/>
                          <a:ea typeface="+mn-ea"/>
                          <a:cs typeface="+mn-cs"/>
                        </a:rPr>
                        <a:t>DESARROLLO SOCIAL</a:t>
                      </a:r>
                      <a:endParaRPr lang="es-EC" sz="1600" dirty="0">
                        <a:latin typeface="Baskerville Old Face" pitchFamily="18" charset="0"/>
                      </a:endParaRPr>
                    </a:p>
                  </a:txBody>
                  <a:tcPr/>
                </a:tc>
                <a:tc>
                  <a:txBody>
                    <a:bodyPr/>
                    <a:lstStyle/>
                    <a:p>
                      <a:r>
                        <a:rPr lang="es-EC" sz="1600" dirty="0" smtClean="0">
                          <a:latin typeface="Baskerville Old Face" pitchFamily="18" charset="0"/>
                        </a:rPr>
                        <a:t>4.2</a:t>
                      </a:r>
                      <a:endParaRPr lang="es-EC" sz="1600" dirty="0">
                        <a:latin typeface="Baskerville Old Face" pitchFamily="18" charset="0"/>
                      </a:endParaRPr>
                    </a:p>
                  </a:txBody>
                  <a:tcPr/>
                </a:tc>
                <a:tc>
                  <a:txBody>
                    <a:bodyPr/>
                    <a:lstStyle/>
                    <a:p>
                      <a:r>
                        <a:rPr kumimoji="0" lang="es-ES" sz="1600" kern="1200" dirty="0" smtClean="0">
                          <a:solidFill>
                            <a:schemeClr val="dk1"/>
                          </a:solidFill>
                          <a:latin typeface="Baskerville Old Face" pitchFamily="18" charset="0"/>
                          <a:ea typeface="+mn-ea"/>
                          <a:cs typeface="+mn-cs"/>
                        </a:rPr>
                        <a:t>Atención primera infancia.</a:t>
                      </a:r>
                      <a:endParaRPr lang="es-EC" sz="1600" dirty="0">
                        <a:latin typeface="Baskerville Old Face" pitchFamily="18"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640960" cy="1944216"/>
          </a:xfrm>
        </p:spPr>
        <p:txBody>
          <a:bodyPr>
            <a:normAutofit fontScale="90000"/>
          </a:bodyPr>
          <a:lstStyle/>
          <a:p>
            <a:pPr algn="ctr"/>
            <a:r>
              <a:rPr lang="es-EC" b="1" dirty="0" smtClean="0">
                <a:solidFill>
                  <a:schemeClr val="accent1">
                    <a:lumMod val="75000"/>
                  </a:schemeClr>
                </a:solidFill>
                <a:latin typeface="Algerian" pitchFamily="82" charset="0"/>
              </a:rPr>
              <a:t/>
            </a:r>
            <a:br>
              <a:rPr lang="es-EC" b="1" dirty="0" smtClean="0">
                <a:solidFill>
                  <a:schemeClr val="accent1">
                    <a:lumMod val="75000"/>
                  </a:schemeClr>
                </a:solidFill>
                <a:latin typeface="Algerian" pitchFamily="82" charset="0"/>
              </a:rPr>
            </a:br>
            <a:r>
              <a:rPr lang="es-EC" sz="3600" dirty="0" smtClean="0">
                <a:solidFill>
                  <a:schemeClr val="tx1"/>
                </a:solidFill>
                <a:latin typeface="Algerian" pitchFamily="82" charset="0"/>
              </a:rPr>
              <a:t> EXPERIMENTAR, MANIPULAR Y CREAR.</a:t>
            </a:r>
            <a:r>
              <a:rPr lang="es-EC" dirty="0" smtClean="0">
                <a:solidFill>
                  <a:schemeClr val="accent1">
                    <a:lumMod val="75000"/>
                  </a:schemeClr>
                </a:solidFill>
                <a:latin typeface="Algerian" pitchFamily="82" charset="0"/>
              </a:rPr>
              <a:t/>
            </a:r>
            <a:br>
              <a:rPr lang="es-EC" dirty="0" smtClean="0">
                <a:solidFill>
                  <a:schemeClr val="accent1">
                    <a:lumMod val="75000"/>
                  </a:schemeClr>
                </a:solidFill>
                <a:latin typeface="Algerian" pitchFamily="82" charset="0"/>
              </a:rPr>
            </a:br>
            <a:r>
              <a:rPr lang="es-EC" sz="2200" b="0" dirty="0" smtClean="0">
                <a:solidFill>
                  <a:schemeClr val="tx1"/>
                </a:solidFill>
                <a:latin typeface="Bookman Old Style" pitchFamily="18" charset="0"/>
              </a:rPr>
              <a:t>Tendrá espacios </a:t>
            </a:r>
            <a:r>
              <a:rPr lang="es-EC" sz="2200" b="0" dirty="0" err="1" smtClean="0">
                <a:solidFill>
                  <a:schemeClr val="tx1"/>
                </a:solidFill>
                <a:latin typeface="Bookman Old Style" pitchFamily="18" charset="0"/>
              </a:rPr>
              <a:t>multi</a:t>
            </a:r>
            <a:r>
              <a:rPr lang="es-EC" sz="2200" b="0" dirty="0" smtClean="0">
                <a:solidFill>
                  <a:schemeClr val="tx1"/>
                </a:solidFill>
                <a:latin typeface="Bookman Old Style" pitchFamily="18" charset="0"/>
              </a:rPr>
              <a:t> sensoriales- espacio </a:t>
            </a:r>
            <a:r>
              <a:rPr lang="es-EC" sz="2200" b="0" dirty="0" err="1" smtClean="0">
                <a:solidFill>
                  <a:schemeClr val="tx1"/>
                </a:solidFill>
                <a:latin typeface="Bookman Old Style" pitchFamily="18" charset="0"/>
              </a:rPr>
              <a:t>multi</a:t>
            </a:r>
            <a:r>
              <a:rPr lang="es-EC" sz="2200" b="0" dirty="0" smtClean="0">
                <a:solidFill>
                  <a:schemeClr val="tx1"/>
                </a:solidFill>
                <a:latin typeface="Bookman Old Style" pitchFamily="18" charset="0"/>
              </a:rPr>
              <a:t> sensorial</a:t>
            </a:r>
            <a:r>
              <a:rPr lang="es-EC" sz="2200" b="0" dirty="0" smtClean="0">
                <a:solidFill>
                  <a:schemeClr val="bg1"/>
                </a:solidFill>
                <a:latin typeface="Bookman Old Style" pitchFamily="18" charset="0"/>
              </a:rPr>
              <a:t> </a:t>
            </a:r>
            <a:r>
              <a:rPr lang="es-EC" dirty="0">
                <a:solidFill>
                  <a:schemeClr val="accent1">
                    <a:lumMod val="75000"/>
                  </a:schemeClr>
                </a:solidFill>
                <a:latin typeface="Algerian" pitchFamily="82" charset="0"/>
              </a:rPr>
              <a:t/>
            </a:r>
            <a:br>
              <a:rPr lang="es-EC" dirty="0">
                <a:solidFill>
                  <a:schemeClr val="accent1">
                    <a:lumMod val="75000"/>
                  </a:schemeClr>
                </a:solidFill>
                <a:latin typeface="Algerian" pitchFamily="82" charset="0"/>
              </a:rPr>
            </a:br>
            <a:endParaRPr lang="es-EC" dirty="0">
              <a:solidFill>
                <a:schemeClr val="accent1">
                  <a:lumMod val="75000"/>
                </a:schemeClr>
              </a:solidFill>
              <a:latin typeface="Algerian" pitchFamily="82" charset="0"/>
            </a:endParaRPr>
          </a:p>
        </p:txBody>
      </p:sp>
      <p:pic>
        <p:nvPicPr>
          <p:cNvPr id="6" name="5 Imagen" descr="C:\Users\LAURA\Documents\plano.gif"/>
          <p:cNvPicPr/>
          <p:nvPr/>
        </p:nvPicPr>
        <p:blipFill>
          <a:blip r:embed="rId2"/>
          <a:srcRect r="71120" b="77752"/>
          <a:stretch>
            <a:fillRect/>
          </a:stretch>
        </p:blipFill>
        <p:spPr bwMode="auto">
          <a:xfrm>
            <a:off x="0" y="1643050"/>
            <a:ext cx="9144000" cy="5214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C" sz="1800" b="1" dirty="0" smtClean="0">
              <a:latin typeface="Algerian" pitchFamily="82" charset="0"/>
            </a:endParaRPr>
          </a:p>
          <a:p>
            <a:pPr marL="342900" lvl="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t>PARTIDO ARQUITECTÓNICO</a:t>
            </a:r>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indent="723900" algn="just"/>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Esta infraestructura tendrá 5 zonas:</a:t>
            </a:r>
          </a:p>
          <a:p>
            <a:pPr indent="723900" algn="just"/>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1. Zona Administrativa</a:t>
            </a: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2. Zona de Servicios</a:t>
            </a: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3. Zona de Aulas</a:t>
            </a: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4. Zona de Áreas Comunales</a:t>
            </a:r>
          </a:p>
          <a:p>
            <a:pPr indent="723900" algn="just"/>
            <a:r>
              <a:rPr lang="es-EC" sz="1600" dirty="0" smtClean="0">
                <a:solidFill>
                  <a:schemeClr val="tx1"/>
                </a:solidFill>
                <a:effectLst>
                  <a:outerShdw blurRad="38100" dist="38100" dir="2700000" algn="tl">
                    <a:srgbClr val="000000">
                      <a:alpha val="43137"/>
                    </a:srgbClr>
                  </a:outerShdw>
                </a:effectLst>
                <a:latin typeface="Bookman Old Style" pitchFamily="18" charset="0"/>
              </a:rPr>
              <a:t>5. Zona de Juegos</a:t>
            </a:r>
            <a:endParaRPr lang="es-EC" sz="1600" b="1" dirty="0" smtClean="0">
              <a:solidFill>
                <a:schemeClr val="tx1"/>
              </a:solidFill>
              <a:effectLst>
                <a:outerShdw blurRad="38100" dist="38100" dir="2700000" algn="tl">
                  <a:srgbClr val="000000">
                    <a:alpha val="43137"/>
                  </a:srgbClr>
                </a:outerShdw>
              </a:effectLst>
              <a:latin typeface="Bookman Old Style" pitchFamily="18"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endParaRPr lang="es-EC" sz="1800" b="1" dirty="0" smtClean="0">
              <a:latin typeface="Algerian" pitchFamily="82" charset="0"/>
            </a:endParaRPr>
          </a:p>
          <a:p>
            <a:pPr marL="34290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t>ADMINISTRACIÓN Y SERVICIOS</a:t>
            </a:r>
          </a:p>
          <a:p>
            <a:pPr marL="342900" indent="-342900" algn="ctr">
              <a:lnSpc>
                <a:spcPct val="200000"/>
              </a:lnSpc>
            </a:pPr>
            <a:r>
              <a:rPr lang="es-EC" sz="1400" b="1" dirty="0" smtClean="0">
                <a:solidFill>
                  <a:schemeClr val="tx1"/>
                </a:solidFill>
                <a:effectLst>
                  <a:outerShdw blurRad="38100" dist="38100" dir="2700000" algn="tl">
                    <a:srgbClr val="000000">
                      <a:alpha val="43137"/>
                    </a:srgbClr>
                  </a:outerShdw>
                </a:effectLst>
                <a:latin typeface="Bookman Old Style" pitchFamily="18" charset="0"/>
                <a:ea typeface="Times New Roman"/>
              </a:rPr>
              <a:t>VISTA DE LA FACHADA HACIA LA CALLE</a:t>
            </a:r>
          </a:p>
          <a:p>
            <a:pPr marL="34290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t/>
            </a:r>
            <a:b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br>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indent="723900" algn="just"/>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pic>
        <p:nvPicPr>
          <p:cNvPr id="3" name="2 Imagen" descr="C:\Users\LAURA\Documents\plano.gif"/>
          <p:cNvPicPr/>
          <p:nvPr/>
        </p:nvPicPr>
        <p:blipFill>
          <a:blip r:embed="rId2"/>
          <a:srcRect t="6527" r="71120" b="71222"/>
          <a:stretch>
            <a:fillRect/>
          </a:stretch>
        </p:blipFill>
        <p:spPr bwMode="auto">
          <a:xfrm>
            <a:off x="0" y="1714488"/>
            <a:ext cx="9144000" cy="35004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C" sz="2300" b="1" dirty="0" smtClean="0">
                <a:latin typeface="Algerian" pitchFamily="82" charset="0"/>
              </a:rPr>
              <a:t>Área de juegos </a:t>
            </a:r>
          </a:p>
          <a:p>
            <a:pPr marL="723900" algn="just"/>
            <a:endParaRPr lang="es-EC" sz="2600" dirty="0" smtClean="0">
              <a:solidFill>
                <a:schemeClr val="tx1"/>
              </a:solidFill>
              <a:effectLst>
                <a:outerShdw blurRad="38100" dist="38100" dir="2700000" algn="tl">
                  <a:srgbClr val="000000">
                    <a:alpha val="43137"/>
                  </a:srgbClr>
                </a:outerShdw>
              </a:effectLst>
              <a:latin typeface="Algerian" pitchFamily="82" charset="0"/>
            </a:endParaRPr>
          </a:p>
          <a:p>
            <a:pPr marL="723900" algn="just"/>
            <a:endParaRPr lang="es-EC" sz="2600" dirty="0" smtClean="0">
              <a:solidFill>
                <a:schemeClr val="tx1"/>
              </a:solidFill>
              <a:effectLst>
                <a:outerShdw blurRad="38100" dist="38100" dir="2700000" algn="tl">
                  <a:srgbClr val="000000">
                    <a:alpha val="43137"/>
                  </a:srgbClr>
                </a:outerShdw>
              </a:effectLst>
              <a:latin typeface="Algerian" pitchFamily="82" charset="0"/>
            </a:endParaRPr>
          </a:p>
          <a:p>
            <a:pPr marL="723900" algn="just"/>
            <a:endParaRPr lang="es-EC" sz="1800" dirty="0" smtClean="0">
              <a:solidFill>
                <a:schemeClr val="tx1"/>
              </a:solidFill>
              <a:effectLst>
                <a:outerShdw blurRad="38100" dist="38100" dir="2700000" algn="tl">
                  <a:srgbClr val="000000">
                    <a:alpha val="43137"/>
                  </a:srgbClr>
                </a:outerShdw>
              </a:effectLst>
              <a:latin typeface="Algerian" pitchFamily="82" charset="0"/>
            </a:endParaRPr>
          </a:p>
          <a:p>
            <a:pPr marL="342900" indent="-342900" algn="ctr">
              <a:lnSpc>
                <a:spcPct val="200000"/>
              </a:lnSpc>
            </a:pPr>
            <a: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t/>
            </a:r>
            <a:br>
              <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rPr>
            </a:br>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indent="723900" algn="just"/>
            <a:endParaRPr lang="es-EC" sz="1600" dirty="0" smtClean="0">
              <a:solidFill>
                <a:schemeClr val="tx1"/>
              </a:solidFill>
              <a:effectLst>
                <a:outerShdw blurRad="38100" dist="38100" dir="2700000" algn="tl">
                  <a:srgbClr val="000000">
                    <a:alpha val="43137"/>
                  </a:srgbClr>
                </a:outerShdw>
              </a:effectLst>
              <a:latin typeface="Bookman Old Style" pitchFamily="18"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8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C"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Baskerville Old Face" pitchFamily="18" charset="0"/>
              <a:ea typeface="Times New Roman"/>
            </a:endParaRPr>
          </a:p>
        </p:txBody>
      </p:sp>
      <p:pic>
        <p:nvPicPr>
          <p:cNvPr id="3" name="2 Imagen" descr="C:\Users\LAURA\Documents\plano.gif"/>
          <p:cNvPicPr/>
          <p:nvPr/>
        </p:nvPicPr>
        <p:blipFill>
          <a:blip r:embed="rId2"/>
          <a:srcRect t="6788" r="71499" b="73220"/>
          <a:stretch>
            <a:fillRect/>
          </a:stretch>
        </p:blipFill>
        <p:spPr bwMode="auto">
          <a:xfrm>
            <a:off x="0" y="857232"/>
            <a:ext cx="9144000" cy="44291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ESTRUCTURA</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4" name="3 Imagen" descr="C:\Users\LAURA\Documents\plano.gif"/>
          <p:cNvPicPr/>
          <p:nvPr/>
        </p:nvPicPr>
        <p:blipFill>
          <a:blip r:embed="rId2"/>
          <a:srcRect t="6527" r="71309" b="73107"/>
          <a:stretch>
            <a:fillRect/>
          </a:stretch>
        </p:blipFill>
        <p:spPr bwMode="auto">
          <a:xfrm>
            <a:off x="1" y="714356"/>
            <a:ext cx="9144000" cy="442915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CUBIERTAS</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6" name="5 Imagen" descr="C:\Users\LAURA\Documents\plano.gif"/>
          <p:cNvPicPr/>
          <p:nvPr/>
        </p:nvPicPr>
        <p:blipFill>
          <a:blip r:embed="rId2"/>
          <a:srcRect t="7050" r="71120" b="71504"/>
          <a:stretch>
            <a:fillRect/>
          </a:stretch>
        </p:blipFill>
        <p:spPr bwMode="auto">
          <a:xfrm>
            <a:off x="0" y="785794"/>
            <a:ext cx="9144000" cy="43577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rPr>
              <a:t>PLANO DE LA GUARDERÍA “SONRISA DE UN NIÑO”</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4" name="3 Imagen" descr="C:\Users\LAURA\Documents\plano.gif"/>
          <p:cNvPicPr/>
          <p:nvPr/>
        </p:nvPicPr>
        <p:blipFill>
          <a:blip r:embed="rId2"/>
          <a:srcRect l="1368" t="4961" r="2052"/>
          <a:stretch>
            <a:fillRect/>
          </a:stretch>
        </p:blipFill>
        <p:spPr bwMode="auto">
          <a:xfrm>
            <a:off x="1" y="785794"/>
            <a:ext cx="9144000" cy="44672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r>
              <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rPr>
              <a:t>Viabilidad económica y financiera</a:t>
            </a:r>
          </a:p>
          <a:p>
            <a:pPr marL="342900" indent="-342900" algn="ctr">
              <a:lnSpc>
                <a:spcPct val="200000"/>
              </a:lnSpc>
            </a:pPr>
            <a:endPar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r>
              <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rPr>
              <a:t>Identificación cuantificación y valoración de ingresos, beneficios y costos (de inversión, operación mantenimiento)</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3" name="Picture 2"/>
          <p:cNvPicPr>
            <a:picLocks noChangeAspect="1" noChangeArrowheads="1"/>
          </p:cNvPicPr>
          <p:nvPr/>
        </p:nvPicPr>
        <p:blipFill>
          <a:blip r:embed="rId2" cstate="print"/>
          <a:srcRect/>
          <a:stretch>
            <a:fillRect/>
          </a:stretch>
        </p:blipFill>
        <p:spPr bwMode="auto">
          <a:xfrm>
            <a:off x="0" y="465138"/>
            <a:ext cx="9144000" cy="59340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4" name="1 Título"/>
          <p:cNvSpPr txBox="1">
            <a:spLocks/>
          </p:cNvSpPr>
          <p:nvPr/>
        </p:nvSpPr>
        <p:spPr>
          <a:xfrm>
            <a:off x="1379138" y="140002"/>
            <a:ext cx="6264696" cy="360040"/>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n-lt"/>
                <a:ea typeface="+mn-ea"/>
                <a:cs typeface="+mn-cs"/>
              </a:rPr>
              <a:t>INVERSION ACTIVOS FIJOS </a:t>
            </a:r>
            <a:endParaRPr kumimoji="0" lang="es-EC"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6" name="Picture 3"/>
          <p:cNvPicPr>
            <a:picLocks noChangeAspect="1" noChangeArrowheads="1"/>
          </p:cNvPicPr>
          <p:nvPr/>
        </p:nvPicPr>
        <p:blipFill>
          <a:blip r:embed="rId2" cstate="print"/>
          <a:srcRect/>
          <a:stretch>
            <a:fillRect/>
          </a:stretch>
        </p:blipFill>
        <p:spPr bwMode="auto">
          <a:xfrm>
            <a:off x="0" y="500042"/>
            <a:ext cx="9144000" cy="557216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DIAGNÓSTICO Y PROBLEMA </a:t>
            </a:r>
            <a:endParaRPr lang="es-EC"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0" marR="64008" lvl="1">
              <a:spcBef>
                <a:spcPts val="400"/>
              </a:spcBef>
              <a:buSzPct val="68000"/>
            </a:pPr>
            <a:r>
              <a:rPr lang="es-ES" sz="1800" b="1" dirty="0" smtClean="0">
                <a:solidFill>
                  <a:schemeClr val="tx1"/>
                </a:solidFill>
                <a:effectLst>
                  <a:outerShdw blurRad="38100" dist="38100" dir="2700000" algn="tl">
                    <a:srgbClr val="000000">
                      <a:alpha val="43137"/>
                    </a:srgbClr>
                  </a:outerShdw>
                </a:effectLst>
                <a:latin typeface="Algerian" pitchFamily="82" charset="0"/>
              </a:rPr>
              <a:t>Descripción de la situación actual del área de intervención del proyecto.</a:t>
            </a:r>
            <a:endParaRPr lang="es-EC" sz="1800" dirty="0" smtClean="0">
              <a:solidFill>
                <a:schemeClr val="tx1"/>
              </a:solidFill>
              <a:effectLst>
                <a:outerShdw blurRad="38100" dist="38100" dir="2700000" algn="tl">
                  <a:srgbClr val="000000">
                    <a:alpha val="43137"/>
                  </a:srgbClr>
                </a:outerShdw>
              </a:effectLst>
              <a:latin typeface="Algerian" pitchFamily="82" charset="0"/>
            </a:endParaRPr>
          </a:p>
          <a:p>
            <a:pPr algn="ctr"/>
            <a:r>
              <a:rPr lang="es-ES" sz="2800" dirty="0" smtClean="0">
                <a:solidFill>
                  <a:schemeClr val="tx1"/>
                </a:solidFill>
                <a:effectLst>
                  <a:outerShdw blurRad="38100" dist="38100" dir="2700000" algn="tl">
                    <a:srgbClr val="000000">
                      <a:alpha val="43137"/>
                    </a:srgbClr>
                  </a:outerShdw>
                </a:effectLst>
                <a:latin typeface="Algerian" pitchFamily="82" charset="0"/>
              </a:rPr>
              <a:t> </a:t>
            </a:r>
            <a:endParaRPr lang="es-EC" sz="2800" dirty="0" smtClean="0">
              <a:solidFill>
                <a:schemeClr val="tx1"/>
              </a:solidFill>
              <a:effectLst>
                <a:outerShdw blurRad="38100" dist="38100" dir="2700000" algn="tl">
                  <a:srgbClr val="000000">
                    <a:alpha val="43137"/>
                  </a:srgbClr>
                </a:outerShdw>
              </a:effectLst>
              <a:latin typeface="Algerian" pitchFamily="82" charset="0"/>
            </a:endParaRPr>
          </a:p>
          <a:p>
            <a:pPr algn="ctr"/>
            <a:r>
              <a:rPr lang="es-ES" sz="1800" dirty="0" smtClean="0">
                <a:solidFill>
                  <a:schemeClr val="tx1"/>
                </a:solidFill>
                <a:effectLst>
                  <a:outerShdw blurRad="38100" dist="38100" dir="2700000" algn="tl">
                    <a:srgbClr val="000000">
                      <a:alpha val="43137"/>
                    </a:srgbClr>
                  </a:outerShdw>
                </a:effectLst>
                <a:latin typeface="Baskerville Old Face" pitchFamily="18" charset="0"/>
              </a:rPr>
              <a:t>Los moradores del barrio San Juan de Conocoto, tienen una guardería que está en condiciones deplorables, los niños pasan en una bodega que pertenece a la iglesia de ese barrio, en las calles Leónidas Plaza y Miguel Nájera. Está administrada por el GAD Provincial de Pichincha…</a:t>
            </a:r>
          </a:p>
          <a:p>
            <a:pPr algn="ctr"/>
            <a:endParaRPr lang="es-ES" sz="1800" dirty="0" smtClean="0">
              <a:solidFill>
                <a:schemeClr val="tx1"/>
              </a:solidFill>
              <a:effectLst>
                <a:outerShdw blurRad="38100" dist="38100" dir="2700000" algn="tl">
                  <a:srgbClr val="000000">
                    <a:alpha val="43137"/>
                  </a:srgbClr>
                </a:outerShdw>
              </a:effectLst>
              <a:latin typeface="Baskerville Old Face" pitchFamily="18" charset="0"/>
            </a:endParaRPr>
          </a:p>
          <a:p>
            <a:pPr algn="ctr"/>
            <a:r>
              <a:rPr lang="es-EC" sz="1800" b="1" dirty="0" smtClean="0">
                <a:solidFill>
                  <a:schemeClr val="tx1"/>
                </a:solidFill>
                <a:effectLst>
                  <a:outerShdw blurRad="38100" dist="38100" dir="2700000" algn="tl">
                    <a:srgbClr val="000000">
                      <a:alpha val="43137"/>
                    </a:srgbClr>
                  </a:outerShdw>
                </a:effectLst>
                <a:latin typeface="Algerian" pitchFamily="82" charset="0"/>
              </a:rPr>
              <a:t>Identificación, descripción y diagnóstico del problema</a:t>
            </a:r>
            <a:endParaRPr lang="es-ES" sz="1800" b="1" dirty="0" smtClean="0">
              <a:solidFill>
                <a:schemeClr val="tx1"/>
              </a:solidFill>
              <a:effectLst>
                <a:outerShdw blurRad="38100" dist="38100" dir="2700000" algn="tl">
                  <a:srgbClr val="000000">
                    <a:alpha val="43137"/>
                  </a:srgbClr>
                </a:outerShdw>
              </a:effectLst>
              <a:latin typeface="Algerian" pitchFamily="82" charset="0"/>
            </a:endParaRPr>
          </a:p>
          <a:p>
            <a:pPr algn="ctr"/>
            <a:endParaRPr lang="es-ES" sz="1800" dirty="0" smtClean="0">
              <a:solidFill>
                <a:schemeClr val="tx1"/>
              </a:solidFill>
              <a:effectLst>
                <a:outerShdw blurRad="38100" dist="38100" dir="2700000" algn="tl">
                  <a:srgbClr val="000000">
                    <a:alpha val="43137"/>
                  </a:srgbClr>
                </a:outerShdw>
              </a:effectLst>
              <a:latin typeface="Baskerville Old Face" pitchFamily="18" charset="0"/>
            </a:endParaRPr>
          </a:p>
          <a:p>
            <a:pPr algn="ctr"/>
            <a:endParaRPr lang="es-ES" sz="1800" dirty="0" smtClean="0">
              <a:solidFill>
                <a:schemeClr val="tx1"/>
              </a:solidFill>
              <a:effectLst>
                <a:outerShdw blurRad="38100" dist="38100" dir="2700000" algn="tl">
                  <a:srgbClr val="000000">
                    <a:alpha val="43137"/>
                  </a:srgbClr>
                </a:outerShdw>
              </a:effectLst>
              <a:latin typeface="Baskerville Old Face" pitchFamily="18" charset="0"/>
            </a:endParaRPr>
          </a:p>
          <a:p>
            <a:pPr algn="ctr"/>
            <a:r>
              <a:rPr lang="es-EC" sz="1800" dirty="0" smtClean="0">
                <a:solidFill>
                  <a:schemeClr val="tx1"/>
                </a:solidFill>
                <a:effectLst>
                  <a:outerShdw blurRad="38100" dist="38100" dir="2700000" algn="tl">
                    <a:srgbClr val="000000">
                      <a:alpha val="43137"/>
                    </a:srgbClr>
                  </a:outerShdw>
                </a:effectLst>
                <a:latin typeface="Baskerville Old Face" pitchFamily="18" charset="0"/>
              </a:rPr>
              <a:t>En el censo del 2010 existían 5.492 niños menores de un año hasta 3 años, y de acuerdo con el plan de desarrollo de La Parroquia, ésta cantidad </a:t>
            </a:r>
            <a:r>
              <a:rPr lang="es-EC" sz="1800" dirty="0">
                <a:solidFill>
                  <a:schemeClr val="tx1"/>
                </a:solidFill>
                <a:effectLst>
                  <a:outerShdw blurRad="38100" dist="38100" dir="2700000" algn="tl">
                    <a:srgbClr val="000000">
                      <a:alpha val="43137"/>
                    </a:srgbClr>
                  </a:outerShdw>
                </a:effectLst>
                <a:latin typeface="Baskerville Old Face" pitchFamily="18" charset="0"/>
              </a:rPr>
              <a:t>h</a:t>
            </a:r>
            <a:r>
              <a:rPr lang="es-EC" sz="1800" dirty="0" smtClean="0">
                <a:solidFill>
                  <a:schemeClr val="tx1"/>
                </a:solidFill>
                <a:effectLst>
                  <a:outerShdw blurRad="38100" dist="38100" dir="2700000" algn="tl">
                    <a:srgbClr val="000000">
                      <a:alpha val="43137"/>
                    </a:srgbClr>
                  </a:outerShdw>
                </a:effectLst>
                <a:latin typeface="Baskerville Old Face" pitchFamily="18" charset="0"/>
              </a:rPr>
              <a:t>a incrementado porque existe una tasa de crecimiento del 4%.</a:t>
            </a:r>
            <a:endParaRPr lang="es-EC" sz="1800" dirty="0">
              <a:solidFill>
                <a:schemeClr val="tx1"/>
              </a:solidFill>
              <a:effectLst>
                <a:outerShdw blurRad="38100" dist="38100" dir="2700000" algn="tl">
                  <a:srgbClr val="000000">
                    <a:alpha val="43137"/>
                  </a:srgbClr>
                </a:outerShdw>
              </a:effectLst>
              <a:latin typeface="Baskerville Old Fac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4" name="1 Título"/>
          <p:cNvSpPr txBox="1">
            <a:spLocks/>
          </p:cNvSpPr>
          <p:nvPr/>
        </p:nvSpPr>
        <p:spPr>
          <a:xfrm>
            <a:off x="1379138" y="140002"/>
            <a:ext cx="6264696" cy="360040"/>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n-lt"/>
                <a:ea typeface="+mn-ea"/>
                <a:cs typeface="+mn-cs"/>
              </a:rPr>
              <a:t>INVERSION ACTIVOS FIJOS </a:t>
            </a:r>
            <a:endParaRPr kumimoji="0" lang="es-EC"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solidFill>
            <a:schemeClr val="tx2">
              <a:lumMod val="20000"/>
              <a:lumOff val="80000"/>
            </a:schemeClr>
          </a:soli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6" name="Picture 1"/>
          <p:cNvPicPr>
            <a:picLocks noChangeAspect="1" noChangeArrowheads="1"/>
          </p:cNvPicPr>
          <p:nvPr/>
        </p:nvPicPr>
        <p:blipFill>
          <a:blip r:embed="rId2" cstate="print"/>
          <a:srcRect/>
          <a:stretch>
            <a:fillRect/>
          </a:stretch>
        </p:blipFill>
        <p:spPr bwMode="auto">
          <a:xfrm>
            <a:off x="0" y="0"/>
            <a:ext cx="9144000" cy="623731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7" name="Picture 3"/>
          <p:cNvPicPr>
            <a:picLocks noChangeAspect="1" noChangeArrowheads="1"/>
          </p:cNvPicPr>
          <p:nvPr/>
        </p:nvPicPr>
        <p:blipFill>
          <a:blip r:embed="rId2" cstate="print"/>
          <a:srcRect/>
          <a:stretch>
            <a:fillRect/>
          </a:stretch>
        </p:blipFill>
        <p:spPr bwMode="auto">
          <a:xfrm>
            <a:off x="1142976" y="428604"/>
            <a:ext cx="6886548" cy="2298556"/>
          </a:xfrm>
          <a:prstGeom prst="rect">
            <a:avLst/>
          </a:prstGeom>
          <a:noFill/>
          <a:ln w="9525">
            <a:noFill/>
            <a:miter lim="800000"/>
            <a:headEnd/>
            <a:tailEnd/>
          </a:ln>
          <a:effectLst/>
        </p:spPr>
      </p:pic>
      <p:pic>
        <p:nvPicPr>
          <p:cNvPr id="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2976" y="3071810"/>
            <a:ext cx="2619375" cy="342900"/>
          </a:xfrm>
          <a:prstGeom prst="rect">
            <a:avLst/>
          </a:prstGeom>
          <a:noFill/>
        </p:spPr>
      </p:pic>
      <p:pic>
        <p:nvPicPr>
          <p:cNvPr id="8" name="Picture 4"/>
          <p:cNvPicPr>
            <a:picLocks noChangeAspect="1" noChangeArrowheads="1"/>
          </p:cNvPicPr>
          <p:nvPr/>
        </p:nvPicPr>
        <p:blipFill>
          <a:blip r:embed="rId4"/>
          <a:srcRect/>
          <a:stretch>
            <a:fillRect/>
          </a:stretch>
        </p:blipFill>
        <p:spPr bwMode="auto">
          <a:xfrm>
            <a:off x="1071538" y="3643314"/>
            <a:ext cx="6429419"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lnSpcReduction="10000"/>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l">
              <a:lnSpc>
                <a:spcPct val="200000"/>
              </a:lnSpc>
            </a:pPr>
            <a:r>
              <a:rPr lang="es-ES_tradnl" sz="1600" dirty="0" smtClean="0">
                <a:solidFill>
                  <a:schemeClr val="tx1"/>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Fuente: CIBV Semillas del Futuro</a:t>
            </a:r>
          </a:p>
        </p:txBody>
      </p:sp>
      <p:pic>
        <p:nvPicPr>
          <p:cNvPr id="9" name="Picture 1"/>
          <p:cNvPicPr>
            <a:picLocks noChangeAspect="1" noChangeArrowheads="1"/>
          </p:cNvPicPr>
          <p:nvPr/>
        </p:nvPicPr>
        <p:blipFill>
          <a:blip r:embed="rId2" cstate="print"/>
          <a:srcRect/>
          <a:stretch>
            <a:fillRect/>
          </a:stretch>
        </p:blipFill>
        <p:spPr bwMode="auto">
          <a:xfrm>
            <a:off x="0" y="260648"/>
            <a:ext cx="9144000" cy="2016224"/>
          </a:xfrm>
          <a:prstGeom prst="rect">
            <a:avLst/>
          </a:prstGeom>
          <a:noFill/>
          <a:ln w="9525">
            <a:noFill/>
            <a:miter lim="800000"/>
            <a:headEnd/>
            <a:tailEnd/>
          </a:ln>
          <a:effectLst/>
        </p:spPr>
      </p:pic>
      <p:pic>
        <p:nvPicPr>
          <p:cNvPr id="10" name="Picture 1"/>
          <p:cNvPicPr>
            <a:picLocks noChangeAspect="1" noChangeArrowheads="1"/>
          </p:cNvPicPr>
          <p:nvPr/>
        </p:nvPicPr>
        <p:blipFill>
          <a:blip r:embed="rId3" cstate="print"/>
          <a:srcRect/>
          <a:stretch>
            <a:fillRect/>
          </a:stretch>
        </p:blipFill>
        <p:spPr bwMode="auto">
          <a:xfrm>
            <a:off x="-32" y="2628362"/>
            <a:ext cx="9144032" cy="18722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6" name="Picture 1"/>
          <p:cNvPicPr>
            <a:picLocks noChangeAspect="1" noChangeArrowheads="1"/>
          </p:cNvPicPr>
          <p:nvPr/>
        </p:nvPicPr>
        <p:blipFill>
          <a:blip r:embed="rId2" cstate="print"/>
          <a:srcRect/>
          <a:stretch>
            <a:fillRect/>
          </a:stretch>
        </p:blipFill>
        <p:spPr bwMode="auto">
          <a:xfrm>
            <a:off x="0" y="857232"/>
            <a:ext cx="9144000" cy="35719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5143512"/>
          </a:xfrm>
          <a:solidFill>
            <a:schemeClr val="tx2">
              <a:lumMod val="20000"/>
              <a:lumOff val="80000"/>
            </a:schemeClr>
          </a:soli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4" name="Picture 1"/>
          <p:cNvPicPr>
            <a:picLocks noChangeAspect="1" noChangeArrowheads="1"/>
          </p:cNvPicPr>
          <p:nvPr/>
        </p:nvPicPr>
        <p:blipFill>
          <a:blip r:embed="rId2" cstate="print"/>
          <a:srcRect/>
          <a:stretch>
            <a:fillRect/>
          </a:stretch>
        </p:blipFill>
        <p:spPr bwMode="auto">
          <a:xfrm>
            <a:off x="0" y="0"/>
            <a:ext cx="9143999" cy="659735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8" name="1 Título"/>
          <p:cNvSpPr txBox="1">
            <a:spLocks/>
          </p:cNvSpPr>
          <p:nvPr/>
        </p:nvSpPr>
        <p:spPr>
          <a:xfrm>
            <a:off x="1691680" y="260648"/>
            <a:ext cx="5184576" cy="420656"/>
          </a:xfrm>
          <a:prstGeom prst="rect">
            <a:avLst/>
          </a:prstGeom>
          <a:gradFill rotWithShape="1">
            <a:gsLst>
              <a:gs pos="0">
                <a:srgbClr val="009DD9">
                  <a:tint val="70000"/>
                  <a:satMod val="130000"/>
                </a:srgbClr>
              </a:gs>
              <a:gs pos="43000">
                <a:srgbClr val="009DD9">
                  <a:tint val="44000"/>
                  <a:satMod val="165000"/>
                </a:srgbClr>
              </a:gs>
              <a:gs pos="93000">
                <a:srgbClr val="009DD9">
                  <a:tint val="15000"/>
                  <a:satMod val="165000"/>
                </a:srgbClr>
              </a:gs>
              <a:gs pos="100000">
                <a:srgbClr val="009DD9">
                  <a:tint val="5000"/>
                  <a:satMod val="2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smtClean="0">
                <a:ln>
                  <a:noFill/>
                </a:ln>
                <a:solidFill>
                  <a:sysClr val="windowText" lastClr="000000"/>
                </a:solidFill>
                <a:effectLst/>
                <a:uLnTx/>
                <a:uFillTx/>
                <a:latin typeface="Constantia"/>
                <a:ea typeface="+mn-ea"/>
                <a:cs typeface="+mn-cs"/>
              </a:rPr>
              <a:t>GASTOS ADMINISTRATIVOS Y DE VENTAS </a:t>
            </a:r>
            <a:endParaRPr kumimoji="0" lang="es-EC" sz="20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9" name="Picture 1"/>
          <p:cNvPicPr>
            <a:picLocks noChangeAspect="1" noChangeArrowheads="1"/>
          </p:cNvPicPr>
          <p:nvPr/>
        </p:nvPicPr>
        <p:blipFill>
          <a:blip r:embed="rId2" cstate="print"/>
          <a:srcRect/>
          <a:stretch>
            <a:fillRect/>
          </a:stretch>
        </p:blipFill>
        <p:spPr bwMode="auto">
          <a:xfrm>
            <a:off x="0" y="908720"/>
            <a:ext cx="9144000" cy="54726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8" name="1 Título"/>
          <p:cNvSpPr txBox="1">
            <a:spLocks/>
          </p:cNvSpPr>
          <p:nvPr/>
        </p:nvSpPr>
        <p:spPr>
          <a:xfrm>
            <a:off x="1691680" y="260648"/>
            <a:ext cx="5184576" cy="420656"/>
          </a:xfrm>
          <a:prstGeom prst="rect">
            <a:avLst/>
          </a:prstGeom>
          <a:gradFill rotWithShape="1">
            <a:gsLst>
              <a:gs pos="0">
                <a:srgbClr val="009DD9">
                  <a:tint val="70000"/>
                  <a:satMod val="130000"/>
                </a:srgbClr>
              </a:gs>
              <a:gs pos="43000">
                <a:srgbClr val="009DD9">
                  <a:tint val="44000"/>
                  <a:satMod val="165000"/>
                </a:srgbClr>
              </a:gs>
              <a:gs pos="93000">
                <a:srgbClr val="009DD9">
                  <a:tint val="15000"/>
                  <a:satMod val="165000"/>
                </a:srgbClr>
              </a:gs>
              <a:gs pos="100000">
                <a:srgbClr val="009DD9">
                  <a:tint val="5000"/>
                  <a:satMod val="2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smtClean="0">
                <a:ln>
                  <a:noFill/>
                </a:ln>
                <a:solidFill>
                  <a:sysClr val="windowText" lastClr="000000"/>
                </a:solidFill>
                <a:effectLst/>
                <a:uLnTx/>
                <a:uFillTx/>
                <a:latin typeface="Constantia"/>
                <a:ea typeface="+mn-ea"/>
                <a:cs typeface="+mn-cs"/>
              </a:rPr>
              <a:t>GASTOS ADMINISTRATIVOS Y DE VENTAS </a:t>
            </a:r>
            <a:endParaRPr kumimoji="0" lang="es-EC" sz="20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6" name="Picture 3"/>
          <p:cNvPicPr>
            <a:picLocks noChangeAspect="1" noChangeArrowheads="1"/>
          </p:cNvPicPr>
          <p:nvPr/>
        </p:nvPicPr>
        <p:blipFill>
          <a:blip r:embed="rId2" cstate="print"/>
          <a:srcRect/>
          <a:stretch>
            <a:fillRect/>
          </a:stretch>
        </p:blipFill>
        <p:spPr bwMode="auto">
          <a:xfrm>
            <a:off x="0" y="836712"/>
            <a:ext cx="9144000" cy="576064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71517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Flujos financieros y económicos.</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9036496"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429001"/>
            <a:ext cx="3240360"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71517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Flujos financieros y económicos.</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31"/>
            <a:ext cx="9144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573016"/>
            <a:ext cx="37444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Línea base del proyecto.</a:t>
            </a: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1026" name="Picture 2"/>
          <p:cNvPicPr>
            <a:picLocks noChangeAspect="1" noChangeArrowheads="1"/>
          </p:cNvPicPr>
          <p:nvPr/>
        </p:nvPicPr>
        <p:blipFill>
          <a:blip r:embed="rId2"/>
          <a:srcRect/>
          <a:stretch>
            <a:fillRect/>
          </a:stretch>
        </p:blipFill>
        <p:spPr bwMode="auto">
          <a:xfrm>
            <a:off x="0" y="623889"/>
            <a:ext cx="9144000" cy="459106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07223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 </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7" name="1 Título"/>
          <p:cNvSpPr txBox="1">
            <a:spLocks/>
          </p:cNvSpPr>
          <p:nvPr/>
        </p:nvSpPr>
        <p:spPr>
          <a:xfrm>
            <a:off x="611560" y="188640"/>
            <a:ext cx="6995120" cy="348648"/>
          </a:xfrm>
          <a:prstGeom prst="rect">
            <a:avLst/>
          </a:prstGeom>
          <a:gradFill rotWithShape="1">
            <a:gsLst>
              <a:gs pos="0">
                <a:srgbClr val="0F6FC6">
                  <a:tint val="70000"/>
                  <a:satMod val="130000"/>
                </a:srgbClr>
              </a:gs>
              <a:gs pos="43000">
                <a:srgbClr val="0F6FC6">
                  <a:tint val="44000"/>
                  <a:satMod val="165000"/>
                </a:srgbClr>
              </a:gs>
              <a:gs pos="93000">
                <a:srgbClr val="0F6FC6">
                  <a:tint val="15000"/>
                  <a:satMod val="165000"/>
                </a:srgbClr>
              </a:gs>
              <a:gs pos="100000">
                <a:srgbClr val="0F6FC6">
                  <a:tint val="5000"/>
                  <a:satMod val="250000"/>
                </a:srgbClr>
              </a:gs>
            </a:gsLst>
            <a:path path="circle">
              <a:fillToRect l="50000" t="130000" r="50000" b="-30000"/>
            </a:path>
          </a:gradFill>
          <a:ln w="9525" cap="flat" cmpd="sng" algn="ctr">
            <a:solidFill>
              <a:srgbClr val="0F6FC6">
                <a:shade val="50000"/>
                <a:satMod val="103000"/>
              </a:srgbClr>
            </a:solidFill>
            <a:prstDash val="solid"/>
          </a:ln>
          <a:effectLst>
            <a:outerShdw blurRad="57150" dist="38100" dir="5400000" algn="ctr" rotWithShape="0">
              <a:srgbClr val="0F6FC6">
                <a:shade val="9000"/>
                <a:satMod val="105000"/>
                <a:alpha val="48000"/>
              </a:srgbClr>
            </a:outerShdw>
          </a:effectLst>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smtClean="0">
                <a:ln>
                  <a:noFill/>
                </a:ln>
                <a:solidFill>
                  <a:sysClr val="windowText" lastClr="000000"/>
                </a:solidFill>
                <a:effectLst/>
                <a:uLnTx/>
                <a:uFillTx/>
                <a:latin typeface="Constantia"/>
                <a:ea typeface="+mn-ea"/>
                <a:cs typeface="+mn-cs"/>
              </a:rPr>
              <a:t>PRESUPUESTO SEGÚN FUENTES DE FINANCIAMIENTO</a:t>
            </a:r>
            <a:endParaRPr kumimoji="0" lang="es-EC" sz="20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5"/>
            <a:ext cx="9144000" cy="607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07223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 </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7" name="1 Título"/>
          <p:cNvSpPr txBox="1">
            <a:spLocks/>
          </p:cNvSpPr>
          <p:nvPr/>
        </p:nvSpPr>
        <p:spPr>
          <a:xfrm>
            <a:off x="611560" y="188640"/>
            <a:ext cx="6995120" cy="348648"/>
          </a:xfrm>
          <a:prstGeom prst="rect">
            <a:avLst/>
          </a:prstGeom>
          <a:gradFill rotWithShape="1">
            <a:gsLst>
              <a:gs pos="0">
                <a:srgbClr val="0F6FC6">
                  <a:tint val="70000"/>
                  <a:satMod val="130000"/>
                </a:srgbClr>
              </a:gs>
              <a:gs pos="43000">
                <a:srgbClr val="0F6FC6">
                  <a:tint val="44000"/>
                  <a:satMod val="165000"/>
                </a:srgbClr>
              </a:gs>
              <a:gs pos="93000">
                <a:srgbClr val="0F6FC6">
                  <a:tint val="15000"/>
                  <a:satMod val="165000"/>
                </a:srgbClr>
              </a:gs>
              <a:gs pos="100000">
                <a:srgbClr val="0F6FC6">
                  <a:tint val="5000"/>
                  <a:satMod val="250000"/>
                </a:srgbClr>
              </a:gs>
            </a:gsLst>
            <a:path path="circle">
              <a:fillToRect l="50000" t="130000" r="50000" b="-30000"/>
            </a:path>
          </a:gradFill>
          <a:ln w="9525" cap="flat" cmpd="sng" algn="ctr">
            <a:solidFill>
              <a:srgbClr val="0F6FC6">
                <a:shade val="50000"/>
                <a:satMod val="103000"/>
              </a:srgbClr>
            </a:solidFill>
            <a:prstDash val="solid"/>
          </a:ln>
          <a:effectLst>
            <a:outerShdw blurRad="57150" dist="38100" dir="5400000" algn="ctr" rotWithShape="0">
              <a:srgbClr val="0F6FC6">
                <a:shade val="9000"/>
                <a:satMod val="105000"/>
                <a:alpha val="48000"/>
              </a:srgbClr>
            </a:outerShdw>
          </a:effectLst>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smtClean="0">
                <a:ln>
                  <a:noFill/>
                </a:ln>
                <a:solidFill>
                  <a:sysClr val="windowText" lastClr="000000"/>
                </a:solidFill>
                <a:effectLst/>
                <a:uLnTx/>
                <a:uFillTx/>
                <a:latin typeface="Constantia"/>
                <a:ea typeface="+mn-ea"/>
                <a:cs typeface="+mn-cs"/>
              </a:rPr>
              <a:t>PRESUPUESTO SEGÚN FUENTES DE FINANCIAMIENTO</a:t>
            </a:r>
            <a:endParaRPr kumimoji="0" lang="es-EC" sz="20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5228"/>
            <a:ext cx="9144000" cy="486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4678"/>
            <a:ext cx="9144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07223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 </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sp>
        <p:nvSpPr>
          <p:cNvPr id="7" name="1 Título"/>
          <p:cNvSpPr txBox="1">
            <a:spLocks/>
          </p:cNvSpPr>
          <p:nvPr/>
        </p:nvSpPr>
        <p:spPr>
          <a:xfrm>
            <a:off x="611560" y="188640"/>
            <a:ext cx="6995120" cy="348648"/>
          </a:xfrm>
          <a:prstGeom prst="rect">
            <a:avLst/>
          </a:prstGeom>
          <a:gradFill rotWithShape="1">
            <a:gsLst>
              <a:gs pos="0">
                <a:srgbClr val="0F6FC6">
                  <a:tint val="70000"/>
                  <a:satMod val="130000"/>
                </a:srgbClr>
              </a:gs>
              <a:gs pos="43000">
                <a:srgbClr val="0F6FC6">
                  <a:tint val="44000"/>
                  <a:satMod val="165000"/>
                </a:srgbClr>
              </a:gs>
              <a:gs pos="93000">
                <a:srgbClr val="0F6FC6">
                  <a:tint val="15000"/>
                  <a:satMod val="165000"/>
                </a:srgbClr>
              </a:gs>
              <a:gs pos="100000">
                <a:srgbClr val="0F6FC6">
                  <a:tint val="5000"/>
                  <a:satMod val="250000"/>
                </a:srgbClr>
              </a:gs>
            </a:gsLst>
            <a:path path="circle">
              <a:fillToRect l="50000" t="130000" r="50000" b="-30000"/>
            </a:path>
          </a:gradFill>
          <a:ln w="9525" cap="flat" cmpd="sng" algn="ctr">
            <a:solidFill>
              <a:srgbClr val="0F6FC6">
                <a:shade val="50000"/>
                <a:satMod val="103000"/>
              </a:srgbClr>
            </a:solidFill>
            <a:prstDash val="solid"/>
          </a:ln>
          <a:effectLst>
            <a:outerShdw blurRad="57150" dist="38100" dir="5400000" algn="ctr" rotWithShape="0">
              <a:srgbClr val="0F6FC6">
                <a:shade val="9000"/>
                <a:satMod val="105000"/>
                <a:alpha val="48000"/>
              </a:srgbClr>
            </a:outerShdw>
          </a:effectLst>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smtClean="0">
                <a:ln>
                  <a:noFill/>
                </a:ln>
                <a:solidFill>
                  <a:sysClr val="windowText" lastClr="000000"/>
                </a:solidFill>
                <a:effectLst/>
                <a:uLnTx/>
                <a:uFillTx/>
                <a:latin typeface="Constantia"/>
                <a:ea typeface="+mn-ea"/>
                <a:cs typeface="+mn-cs"/>
              </a:rPr>
              <a:t>PRESUPUESTO SEGÚN FUENTES DE FINANCIAMIENTO</a:t>
            </a:r>
            <a:endParaRPr kumimoji="0" lang="es-EC" sz="20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8"/>
            <a:ext cx="9144001" cy="481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688"/>
            <a:ext cx="9144001"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07223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ESTRATEGIA DE EJECUCIÓN</a:t>
            </a:r>
          </a:p>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Estructura operativa.</a:t>
            </a:r>
          </a:p>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Organigrama Estructural</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6146" name="Picture 2"/>
          <p:cNvPicPr>
            <a:picLocks noChangeAspect="1" noChangeArrowheads="1"/>
          </p:cNvPicPr>
          <p:nvPr/>
        </p:nvPicPr>
        <p:blipFill>
          <a:blip r:embed="rId2"/>
          <a:srcRect l="28550" t="33203" r="24780" b="8203"/>
          <a:stretch>
            <a:fillRect/>
          </a:stretch>
        </p:blipFill>
        <p:spPr bwMode="auto">
          <a:xfrm>
            <a:off x="0" y="2000240"/>
            <a:ext cx="9144000" cy="421484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0" y="-71462"/>
            <a:ext cx="9144000" cy="6072230"/>
          </a:xfrm>
          <a:blipFill>
            <a:blip r:embed="rId2"/>
            <a:tile tx="0" ty="0" sx="100000" sy="100000" flip="none" algn="tl"/>
          </a:blipFill>
          <a:ln w="57150">
            <a:solidFill>
              <a:schemeClr val="accent1">
                <a:lumMod val="75000"/>
              </a:schemeClr>
            </a:solidFill>
          </a:ln>
          <a:effectLst>
            <a:glow rad="139700">
              <a:schemeClr val="accent4">
                <a:satMod val="175000"/>
                <a:alpha val="40000"/>
              </a:schemeClr>
            </a:glow>
          </a:effectLst>
        </p:spPr>
        <p:txBody>
          <a:bodyPr>
            <a:normAutofit/>
          </a:bodyPr>
          <a:lstStyle/>
          <a:p>
            <a:pPr marL="342900" indent="-342900" algn="ctr">
              <a:lnSpc>
                <a:spcPct val="200000"/>
              </a:lnSpc>
            </a:pPr>
            <a:r>
              <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rPr>
              <a:t>Organigrama FUNCIONAL</a:t>
            </a:r>
          </a:p>
          <a:p>
            <a:pPr marL="342900" indent="-342900" algn="ctr">
              <a:lnSpc>
                <a:spcPct val="200000"/>
              </a:lnSpc>
            </a:pPr>
            <a:endParaRPr lang="es-ES_tradnl" sz="2000"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37890" name="Picture 2"/>
          <p:cNvPicPr>
            <a:picLocks noChangeAspect="1" noChangeArrowheads="1"/>
          </p:cNvPicPr>
          <p:nvPr/>
        </p:nvPicPr>
        <p:blipFill>
          <a:blip r:embed="rId3"/>
          <a:srcRect/>
          <a:stretch>
            <a:fillRect/>
          </a:stretch>
        </p:blipFill>
        <p:spPr bwMode="auto">
          <a:xfrm>
            <a:off x="0" y="628650"/>
            <a:ext cx="9144000" cy="62293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sz="11500" b="1" dirty="0" smtClean="0">
                <a:solidFill>
                  <a:schemeClr val="tx1"/>
                </a:solidFill>
                <a:effectLst>
                  <a:outerShdw blurRad="38100" dist="38100" dir="2700000" algn="tl">
                    <a:srgbClr val="000000">
                      <a:alpha val="43137"/>
                    </a:srgbClr>
                  </a:outerShdw>
                </a:effectLst>
                <a:latin typeface="Algerian" pitchFamily="82" charset="0"/>
              </a:rPr>
              <a:t>GRACIAS!!! </a:t>
            </a:r>
            <a:endParaRPr lang="es-EC" sz="11500" b="1" dirty="0">
              <a:solidFill>
                <a:schemeClr val="tx1"/>
              </a:solidFill>
              <a:effectLst>
                <a:outerShdw blurRad="38100" dist="38100" dir="2700000" algn="tl">
                  <a:srgbClr val="000000">
                    <a:alpha val="43137"/>
                  </a:srgbClr>
                </a:outerShdw>
              </a:effectLst>
              <a:latin typeface="Algerian"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Continuación…</a:t>
            </a: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2050" name="Picture 2"/>
          <p:cNvPicPr>
            <a:picLocks noChangeAspect="1" noChangeArrowheads="1"/>
          </p:cNvPicPr>
          <p:nvPr/>
        </p:nvPicPr>
        <p:blipFill>
          <a:blip r:embed="rId2"/>
          <a:srcRect/>
          <a:stretch>
            <a:fillRect/>
          </a:stretch>
        </p:blipFill>
        <p:spPr bwMode="auto">
          <a:xfrm>
            <a:off x="1" y="581025"/>
            <a:ext cx="9144000" cy="46339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Continuación…</a:t>
            </a: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3074" name="Picture 2"/>
          <p:cNvPicPr>
            <a:picLocks noChangeAspect="1" noChangeArrowheads="1"/>
          </p:cNvPicPr>
          <p:nvPr/>
        </p:nvPicPr>
        <p:blipFill>
          <a:blip r:embed="rId2"/>
          <a:srcRect/>
          <a:stretch>
            <a:fillRect/>
          </a:stretch>
        </p:blipFill>
        <p:spPr bwMode="auto">
          <a:xfrm>
            <a:off x="0" y="666750"/>
            <a:ext cx="9143999" cy="483395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Continuación…</a:t>
            </a: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4098" name="Picture 2"/>
          <p:cNvPicPr>
            <a:picLocks noChangeAspect="1" noChangeArrowheads="1"/>
          </p:cNvPicPr>
          <p:nvPr/>
        </p:nvPicPr>
        <p:blipFill>
          <a:blip r:embed="rId2"/>
          <a:srcRect/>
          <a:stretch>
            <a:fillRect/>
          </a:stretch>
        </p:blipFill>
        <p:spPr bwMode="auto">
          <a:xfrm>
            <a:off x="0" y="666750"/>
            <a:ext cx="9144000" cy="476251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51435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a:solidFill>
              <a:schemeClr val="accent1">
                <a:lumMod val="75000"/>
              </a:schemeClr>
            </a:solidFill>
          </a:ln>
          <a:effectLst>
            <a:glow rad="139700">
              <a:schemeClr val="accent4">
                <a:satMod val="175000"/>
                <a:alpha val="40000"/>
              </a:schemeClr>
            </a:glow>
          </a:effectLst>
        </p:spPr>
        <p:txBody>
          <a:bodyPr>
            <a:normAutofit fontScale="70000" lnSpcReduction="20000"/>
          </a:bodyPr>
          <a:lstStyle/>
          <a:p>
            <a:pPr marL="342900" lvl="0" indent="-342900" algn="ctr">
              <a:lnSpc>
                <a:spcPct val="200000"/>
              </a:lnSpc>
            </a:pPr>
            <a:r>
              <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rPr>
              <a:t>Continuación…</a:t>
            </a: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ctr">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endParaRPr lang="es-ES_tradnl" sz="20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a:p>
            <a:pPr marL="342900" lvl="0" indent="-342900" algn="l">
              <a:lnSpc>
                <a:spcPct val="200000"/>
              </a:lnSpc>
            </a:pPr>
            <a:r>
              <a:rPr lang="es-ES_tradnl" sz="1400" b="1" dirty="0" err="1" smtClean="0">
                <a:solidFill>
                  <a:schemeClr val="tx1"/>
                </a:solidFill>
                <a:effectLst>
                  <a:outerShdw blurRad="38100" dist="38100" dir="2700000" algn="tl">
                    <a:srgbClr val="000000">
                      <a:alpha val="43137"/>
                    </a:srgbClr>
                  </a:outerShdw>
                </a:effectLst>
                <a:latin typeface="Algerian" pitchFamily="82" charset="0"/>
                <a:ea typeface="Times New Roman"/>
              </a:rPr>
              <a:t>laborador</a:t>
            </a:r>
            <a:endParaRPr lang="es-ES_tradnl" sz="1400" b="1" dirty="0" smtClean="0">
              <a:solidFill>
                <a:schemeClr val="tx1"/>
              </a:solidFill>
              <a:effectLst>
                <a:outerShdw blurRad="38100" dist="38100" dir="2700000" algn="tl">
                  <a:srgbClr val="000000">
                    <a:alpha val="43137"/>
                  </a:srgbClr>
                </a:outerShdw>
              </a:effectLst>
              <a:latin typeface="Algerian" pitchFamily="82" charset="0"/>
              <a:ea typeface="Times New Roman"/>
            </a:endParaRPr>
          </a:p>
        </p:txBody>
      </p:sp>
      <p:pic>
        <p:nvPicPr>
          <p:cNvPr id="5122" name="Picture 2"/>
          <p:cNvPicPr>
            <a:picLocks noChangeAspect="1" noChangeArrowheads="1"/>
          </p:cNvPicPr>
          <p:nvPr/>
        </p:nvPicPr>
        <p:blipFill>
          <a:blip r:embed="rId2"/>
          <a:srcRect/>
          <a:stretch>
            <a:fillRect/>
          </a:stretch>
        </p:blipFill>
        <p:spPr bwMode="auto">
          <a:xfrm>
            <a:off x="0" y="785794"/>
            <a:ext cx="9143999" cy="442915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1860</TotalTime>
  <Words>2078</Words>
  <Application>Microsoft Office PowerPoint</Application>
  <PresentationFormat>Presentación en pantalla (4:3)</PresentationFormat>
  <Paragraphs>744</Paragraphs>
  <Slides>55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Forma de onda</vt:lpstr>
      <vt:lpstr>Visio</vt:lpstr>
      <vt:lpstr>CARRERA: INGENIERÍA EN FINANZAS Y AUDITORÍA C.P.A.  “ESTUDIO DE VIABILIDAD TÉCNICA, ECONÓMICA, FINANCIERA Y AMBIENTAL PARA LA IMPLEMENTACIÓN Y OPERACIÓN DE UNA GUARDERÍA EN LA PARROQUIA DE CONOCOTO DEL DISTRITO METROPOLITANO DEL CANTÓN  QUITO.”  LAURA ELIZABETH JARAMILLO YANGUA</vt:lpstr>
      <vt:lpstr>NOMBRE DEL PROYECTO   “ESTUDIO DE VIABILIDAD TÉCNICA, ECONÓMICA, FINANCIERA Y AMBIENTAL PARA LA IMPLEMENTACIÓN Y OPERACIÓN DE UNA GUARDERÍA EN LA PARROQUIA DE CONOCOTO DEL DISTRITO METROPOLITANO DEL CANTÓN  QUITO”.  Entidad Ejecutora    Gobierno Autónomo Descentralizado Parroquial de Conocoto   Cobertura y Localización   Se realizará específicamente en el Barrio San Juan.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VISTA INTERIOR DEL PATIO DE JUEGOS </vt:lpstr>
      <vt:lpstr> ESTRATEGIA DE OCUPACIÓN DEL TERRENO </vt:lpstr>
      <vt:lpstr>  EXPERIMENTAR, MANIPULAR Y CREAR. Tendrá espacios multi sensoriales- espacio multi sensorial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INGENIERÍA EN FINANZAS Y AUDITORÍA C.P.A. “ESTUDIO DE VIABILIDAD TÉCNICA, ECONÓMICA, FINANCIERA Y AMBIENTAL PARA LA IMPLEMENTACIÓN Y OPERACIÓN DE UNA GUARDERIA EN LA PARROQUIA DE CONOCOTO DEL DISTRITO METROPOLITANO DEL CANTÓN  QUITO.”  LAURA ELIZABETH JARAMILLO YANGUA  Econ. Francisco Carrasco    Econ. Juan Lara DIRECTOR     CODIRECTOR   SANGOLQUÍ,  MARZO DE 2013</dc:title>
  <dc:creator>LAURA</dc:creator>
  <cp:lastModifiedBy>Laura</cp:lastModifiedBy>
  <cp:revision>156</cp:revision>
  <dcterms:created xsi:type="dcterms:W3CDTF">2013-03-05T14:14:15Z</dcterms:created>
  <dcterms:modified xsi:type="dcterms:W3CDTF">2013-05-28T16:30:01Z</dcterms:modified>
</cp:coreProperties>
</file>