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7" r:id="rId3"/>
    <p:sldId id="261" r:id="rId4"/>
    <p:sldId id="262" r:id="rId5"/>
    <p:sldId id="273" r:id="rId6"/>
    <p:sldId id="274" r:id="rId7"/>
    <p:sldId id="264" r:id="rId8"/>
    <p:sldId id="271" r:id="rId9"/>
    <p:sldId id="265" r:id="rId10"/>
    <p:sldId id="269" r:id="rId11"/>
    <p:sldId id="267" r:id="rId12"/>
    <p:sldId id="268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0" r:id="rId26"/>
    <p:sldId id="293" r:id="rId27"/>
    <p:sldId id="294" r:id="rId28"/>
    <p:sldId id="296" r:id="rId29"/>
    <p:sldId id="302" r:id="rId30"/>
    <p:sldId id="298" r:id="rId31"/>
    <p:sldId id="299" r:id="rId32"/>
    <p:sldId id="300" r:id="rId33"/>
    <p:sldId id="301" r:id="rId34"/>
    <p:sldId id="304" r:id="rId35"/>
    <p:sldId id="305" r:id="rId36"/>
    <p:sldId id="306" r:id="rId37"/>
    <p:sldId id="307" r:id="rId38"/>
    <p:sldId id="308" r:id="rId39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F2B1F4-A402-45C6-9175-75A8ED014381}">
          <p14:sldIdLst>
            <p14:sldId id="256"/>
            <p14:sldId id="297"/>
            <p14:sldId id="261"/>
            <p14:sldId id="262"/>
            <p14:sldId id="273"/>
            <p14:sldId id="274"/>
            <p14:sldId id="264"/>
            <p14:sldId id="271"/>
            <p14:sldId id="265"/>
            <p14:sldId id="269"/>
            <p14:sldId id="267"/>
            <p14:sldId id="268"/>
          </p14:sldIdLst>
        </p14:section>
        <p14:section name="Sección sin título" id="{D26B8972-A7BA-4B82-8D17-B1DE85269B5C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93"/>
            <p14:sldId id="294"/>
            <p14:sldId id="296"/>
            <p14:sldId id="302"/>
            <p14:sldId id="298"/>
            <p14:sldId id="299"/>
            <p14:sldId id="300"/>
            <p14:sldId id="301"/>
            <p14:sldId id="304"/>
            <p14:sldId id="305"/>
            <p14:sldId id="306"/>
            <p14:sldId id="30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9" autoAdjust="0"/>
  </p:normalViewPr>
  <p:slideViewPr>
    <p:cSldViewPr snapToGrid="0" snapToObjects="1">
      <p:cViewPr varScale="1">
        <p:scale>
          <a:sx n="81" d="100"/>
          <a:sy n="81" d="100"/>
        </p:scale>
        <p:origin x="-564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00A5-96AF-4592-A7D2-72E914FD8EA4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73F29AA2-A0C7-46A3-9B1F-F5939AC692D7}">
      <dgm:prSet phldrT="[Texto]" custT="1"/>
      <dgm:spPr/>
      <dgm:t>
        <a:bodyPr/>
        <a:lstStyle/>
        <a:p>
          <a:r>
            <a:rPr lang="es-EC" sz="2800" dirty="0" smtClean="0"/>
            <a:t>ENCUESTAS</a:t>
          </a:r>
        </a:p>
        <a:p>
          <a:r>
            <a:rPr lang="es-EC" sz="1800" dirty="0" smtClean="0"/>
            <a:t>*</a:t>
          </a:r>
          <a:r>
            <a:rPr lang="es-EC" sz="2800" dirty="0" smtClean="0"/>
            <a:t> </a:t>
          </a:r>
          <a:r>
            <a:rPr lang="es-EC" sz="1800" dirty="0" smtClean="0"/>
            <a:t>Encuesta Piloto</a:t>
          </a:r>
        </a:p>
        <a:p>
          <a:r>
            <a:rPr lang="es-EC" sz="1800" dirty="0" smtClean="0"/>
            <a:t>*  Encuesta Final</a:t>
          </a:r>
          <a:endParaRPr lang="es-EC" sz="1800" dirty="0"/>
        </a:p>
      </dgm:t>
    </dgm:pt>
    <dgm:pt modelId="{20DE6D57-CD5C-45FC-9D05-6C43B653E640}" type="parTrans" cxnId="{59AA92A5-D757-49E8-8582-7B014AE6C0A2}">
      <dgm:prSet/>
      <dgm:spPr/>
      <dgm:t>
        <a:bodyPr/>
        <a:lstStyle/>
        <a:p>
          <a:endParaRPr lang="es-EC"/>
        </a:p>
      </dgm:t>
    </dgm:pt>
    <dgm:pt modelId="{3DB066B1-C1A5-44DB-9340-D530867C0708}" type="sibTrans" cxnId="{59AA92A5-D757-49E8-8582-7B014AE6C0A2}">
      <dgm:prSet/>
      <dgm:spPr/>
      <dgm:t>
        <a:bodyPr/>
        <a:lstStyle/>
        <a:p>
          <a:endParaRPr lang="es-EC"/>
        </a:p>
      </dgm:t>
    </dgm:pt>
    <dgm:pt modelId="{87ACC5FE-D13A-4D90-BA7B-C2DB92D4ED8A}" type="pres">
      <dgm:prSet presAssocID="{F58000A5-96AF-4592-A7D2-72E914FD8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532E59-3FC6-4880-8A33-5CDAE8C2D076}" type="pres">
      <dgm:prSet presAssocID="{73F29AA2-A0C7-46A3-9B1F-F5939AC692D7}" presName="parentText" presStyleLbl="node1" presStyleIdx="0" presStyleCnt="1" custScaleX="38768" custLinFactNeighborX="-29330" custLinFactNeighborY="4140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AA92A5-D757-49E8-8582-7B014AE6C0A2}" srcId="{F58000A5-96AF-4592-A7D2-72E914FD8EA4}" destId="{73F29AA2-A0C7-46A3-9B1F-F5939AC692D7}" srcOrd="0" destOrd="0" parTransId="{20DE6D57-CD5C-45FC-9D05-6C43B653E640}" sibTransId="{3DB066B1-C1A5-44DB-9340-D530867C0708}"/>
    <dgm:cxn modelId="{012F2321-16B3-4F18-A2CB-8C49F727FEC5}" type="presOf" srcId="{73F29AA2-A0C7-46A3-9B1F-F5939AC692D7}" destId="{35532E59-3FC6-4880-8A33-5CDAE8C2D076}" srcOrd="0" destOrd="0" presId="urn:microsoft.com/office/officeart/2005/8/layout/vList2"/>
    <dgm:cxn modelId="{D88746A1-74F1-4D23-9501-B72D550E7394}" type="presOf" srcId="{F58000A5-96AF-4592-A7D2-72E914FD8EA4}" destId="{87ACC5FE-D13A-4D90-BA7B-C2DB92D4ED8A}" srcOrd="0" destOrd="0" presId="urn:microsoft.com/office/officeart/2005/8/layout/vList2"/>
    <dgm:cxn modelId="{BB1C39F9-6E3B-4196-A87D-3E7B8D83E0BF}" type="presParOf" srcId="{87ACC5FE-D13A-4D90-BA7B-C2DB92D4ED8A}" destId="{35532E59-3FC6-4880-8A33-5CDAE8C2D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2E59-3FC6-4880-8A33-5CDAE8C2D076}">
      <dsp:nvSpPr>
        <dsp:cNvPr id="0" name=""/>
        <dsp:cNvSpPr/>
      </dsp:nvSpPr>
      <dsp:spPr>
        <a:xfrm>
          <a:off x="87651" y="129754"/>
          <a:ext cx="2642362" cy="174915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ENCUESTAS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*</a:t>
          </a:r>
          <a:r>
            <a:rPr lang="es-EC" sz="2800" kern="1200" dirty="0" smtClean="0"/>
            <a:t> </a:t>
          </a:r>
          <a:r>
            <a:rPr lang="es-EC" sz="1800" kern="1200" dirty="0" smtClean="0"/>
            <a:t>Encuesta Piloto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*  Encuesta Final</a:t>
          </a:r>
          <a:endParaRPr lang="es-EC" sz="1800" kern="1200" dirty="0"/>
        </a:p>
      </dsp:txBody>
      <dsp:txXfrm>
        <a:off x="173037" y="215140"/>
        <a:ext cx="2471590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1286-ACD8-409D-8E9B-D1EA9F9D2779}" type="datetimeFigureOut">
              <a:rPr lang="es-EC" smtClean="0"/>
              <a:t>02/06/2013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4174-D5F6-4655-A038-9398E87B0ED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163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174-D5F6-4655-A038-9398E87B0EDC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44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174-D5F6-4655-A038-9398E87B0EDC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16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174-D5F6-4655-A038-9398E87B0EDC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355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A4174-D5F6-4655-A038-9398E87B0EDC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556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65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05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77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5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58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90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6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7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49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9DBC-D0D5-B540-96FE-8700FC704E5A}" type="datetimeFigureOut">
              <a:rPr lang="es-ES" smtClean="0"/>
              <a:t>02/06/2013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69A7-86E2-CB4F-9CD4-35F0D0095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1" y="-301550"/>
            <a:ext cx="804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1"/>
            <a:ext cx="8686799" cy="52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 ESPECIFICOS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r>
              <a:rPr lang="es-ES_tradnl" sz="3400" b="1" dirty="0"/>
              <a:t>Realizar un estudio  de  mercado, que incluya  el análisis de la oferta  y la demanda, para determinar los requerimientos de  calidad, competitividad, oferta, demanda y acceso al mercado en la ciudad de Puyo.</a:t>
            </a:r>
            <a:endParaRPr lang="es-EC" sz="3400" b="1" dirty="0"/>
          </a:p>
          <a:p>
            <a:pPr marL="0" indent="0" algn="just">
              <a:buNone/>
            </a:pPr>
            <a:r>
              <a:rPr lang="es-ES_tradnl" sz="3400" b="1" dirty="0"/>
              <a:t> </a:t>
            </a:r>
            <a:endParaRPr lang="es-EC" sz="3400" b="1" dirty="0"/>
          </a:p>
          <a:p>
            <a:pPr lvl="0" algn="just"/>
            <a:r>
              <a:rPr lang="es-ES_tradnl" sz="3400" b="1" dirty="0"/>
              <a:t>Establecer un estudio técnico de manera que se pueda determinar la localización y la capacidad más idónea  para la instalación de un  C</a:t>
            </a:r>
            <a:r>
              <a:rPr lang="es-ES_tradnl" sz="3400" b="1" dirty="0" smtClean="0"/>
              <a:t>entro </a:t>
            </a:r>
            <a:r>
              <a:rPr lang="es-ES_tradnl" sz="3400" b="1" dirty="0"/>
              <a:t>de  </a:t>
            </a:r>
            <a:r>
              <a:rPr lang="es-ES_tradnl" sz="3400" b="1" dirty="0" smtClean="0"/>
              <a:t>Acopio  </a:t>
            </a:r>
            <a:r>
              <a:rPr lang="es-ES_tradnl" sz="3400" b="1" dirty="0"/>
              <a:t>A</a:t>
            </a:r>
            <a:r>
              <a:rPr lang="es-ES_tradnl" sz="3400" b="1" dirty="0" smtClean="0"/>
              <a:t>rtesanal </a:t>
            </a:r>
            <a:r>
              <a:rPr lang="es-ES_tradnl" sz="3400" b="1" dirty="0" err="1"/>
              <a:t>Kichwa</a:t>
            </a:r>
            <a:r>
              <a:rPr lang="es-ES_tradnl" sz="3400" b="1" dirty="0"/>
              <a:t>.</a:t>
            </a:r>
            <a:endParaRPr lang="es-EC" sz="3400" b="1" dirty="0"/>
          </a:p>
          <a:p>
            <a:pPr marL="0" indent="0" algn="just">
              <a:buNone/>
            </a:pPr>
            <a:r>
              <a:rPr lang="es-ES_tradnl" sz="3400" b="1" dirty="0"/>
              <a:t> </a:t>
            </a:r>
            <a:endParaRPr lang="es-EC" sz="3400" b="1" dirty="0"/>
          </a:p>
          <a:p>
            <a:pPr lvl="0" algn="just"/>
            <a:r>
              <a:rPr lang="es-ES_tradnl" sz="3400" b="1" dirty="0"/>
              <a:t>Plantear la organización del proyecto, con la finalidad de  determinar la  estructura  orgánica y funcional del nuevo emprendimiento (creación  de la nueva  empresa).</a:t>
            </a:r>
            <a:endParaRPr lang="es-EC" sz="3400" b="1" dirty="0"/>
          </a:p>
          <a:p>
            <a:pPr marL="0" indent="0" algn="just">
              <a:buNone/>
            </a:pPr>
            <a:r>
              <a:rPr lang="es-ES_tradnl" sz="3400" b="1" dirty="0"/>
              <a:t> </a:t>
            </a:r>
            <a:endParaRPr lang="es-EC" sz="3400" b="1" dirty="0"/>
          </a:p>
          <a:p>
            <a:pPr lvl="0" algn="just"/>
            <a:r>
              <a:rPr lang="es-ES_tradnl" sz="3400" b="1" dirty="0"/>
              <a:t>Determinar la factibilidad financiera del proyecto, con el propósito de conocer si el establecimiento de una empresa productora y comercializadora  de  artesanía  </a:t>
            </a:r>
            <a:r>
              <a:rPr lang="es-ES_tradnl" sz="3400" b="1" dirty="0" err="1"/>
              <a:t>Kichwa</a:t>
            </a:r>
            <a:r>
              <a:rPr lang="es-ES_tradnl" sz="3400" b="1" dirty="0"/>
              <a:t>.</a:t>
            </a:r>
            <a:endParaRPr lang="es-EC" sz="3400" b="1" dirty="0"/>
          </a:p>
          <a:p>
            <a:pPr marL="0" indent="0" algn="just">
              <a:buNone/>
            </a:pPr>
            <a:r>
              <a:rPr lang="es-ES_tradnl" sz="3400" b="1" dirty="0"/>
              <a:t> </a:t>
            </a:r>
            <a:endParaRPr lang="es-EC" sz="3400" b="1" dirty="0"/>
          </a:p>
          <a:p>
            <a:pPr lvl="0" algn="just"/>
            <a:r>
              <a:rPr lang="es-ES_tradnl" sz="3400" b="1" dirty="0"/>
              <a:t>Definir  el estudio financiero de la factibilidad  del proyecto</a:t>
            </a:r>
            <a:endParaRPr lang="es-EC" sz="34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04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sldjump"/>
          </p:cNvPr>
          <p:cNvSpPr/>
          <p:nvPr/>
        </p:nvSpPr>
        <p:spPr>
          <a:xfrm>
            <a:off x="1193004" y="183184"/>
            <a:ext cx="6105399" cy="6534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lIns="98462" tIns="49232" rIns="98462" bIns="492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ESTRUCTURA  DEL MERCADO</a:t>
            </a:r>
            <a:endParaRPr lang="es-EC" sz="36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71670" y="2024057"/>
            <a:ext cx="5695959" cy="48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7 Grupo"/>
          <p:cNvGrpSpPr/>
          <p:nvPr/>
        </p:nvGrpSpPr>
        <p:grpSpPr>
          <a:xfrm>
            <a:off x="2357422" y="1888269"/>
            <a:ext cx="3987172" cy="565800"/>
            <a:chOff x="285752" y="194244"/>
            <a:chExt cx="3987172" cy="678960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20 Rectángulo redondeado"/>
            <p:cNvSpPr/>
            <p:nvPr/>
          </p:nvSpPr>
          <p:spPr>
            <a:xfrm>
              <a:off x="285752" y="194244"/>
              <a:ext cx="3987172" cy="6789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18896" y="227388"/>
              <a:ext cx="3920884" cy="6126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50706" tIns="0" rIns="150706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900" b="1" dirty="0">
                  <a:solidFill>
                    <a:srgbClr val="002060"/>
                  </a:solidFill>
                </a:rPr>
                <a:t>Estudio de la Demanda y Oferta</a:t>
              </a:r>
              <a:endParaRPr lang="es-AR" sz="1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2071670" y="2888302"/>
            <a:ext cx="5695959" cy="48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9 Grupo"/>
          <p:cNvGrpSpPr/>
          <p:nvPr/>
        </p:nvGrpSpPr>
        <p:grpSpPr>
          <a:xfrm>
            <a:off x="2356468" y="2605402"/>
            <a:ext cx="3987172" cy="565800"/>
            <a:chOff x="284798" y="1054803"/>
            <a:chExt cx="3987172" cy="67896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284798" y="1054803"/>
              <a:ext cx="3987172" cy="67896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17942" y="1087947"/>
              <a:ext cx="3920884" cy="6126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0706" tIns="0" rIns="150706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AR" sz="1900" b="1" dirty="0">
                  <a:solidFill>
                    <a:srgbClr val="002060"/>
                  </a:solidFill>
                </a:rPr>
                <a:t>Conocer Demanda insatisfecha 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2071670" y="3757702"/>
            <a:ext cx="5695959" cy="48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11 Grupo"/>
          <p:cNvGrpSpPr/>
          <p:nvPr/>
        </p:nvGrpSpPr>
        <p:grpSpPr>
          <a:xfrm>
            <a:off x="2356468" y="3474802"/>
            <a:ext cx="3987172" cy="565800"/>
            <a:chOff x="284798" y="2098083"/>
            <a:chExt cx="3987172" cy="6789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284798" y="2098083"/>
              <a:ext cx="3987172" cy="6789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17942" y="2131227"/>
              <a:ext cx="3920884" cy="6126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50706" tIns="0" rIns="150706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900" b="1" dirty="0">
                  <a:solidFill>
                    <a:srgbClr val="002060"/>
                  </a:solidFill>
                </a:rPr>
                <a:t>Analizar y determinar gustos y preferencias del cliente</a:t>
              </a: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071670" y="4627102"/>
            <a:ext cx="5695959" cy="48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13 Grupo"/>
          <p:cNvGrpSpPr/>
          <p:nvPr/>
        </p:nvGrpSpPr>
        <p:grpSpPr>
          <a:xfrm>
            <a:off x="2356468" y="4344202"/>
            <a:ext cx="3987172" cy="565800"/>
            <a:chOff x="284798" y="3141363"/>
            <a:chExt cx="3987172" cy="67896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14 Rectángulo redondeado"/>
            <p:cNvSpPr/>
            <p:nvPr/>
          </p:nvSpPr>
          <p:spPr>
            <a:xfrm>
              <a:off x="284798" y="3141363"/>
              <a:ext cx="3987172" cy="67896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rgbClr val="000066"/>
                  </a:solidFill>
                </a:rPr>
                <a:t>Satisfacer Necesidades del cliente</a:t>
              </a:r>
              <a:endParaRPr lang="es-EC" dirty="0">
                <a:solidFill>
                  <a:srgbClr val="000066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17942" y="3174507"/>
              <a:ext cx="3920884" cy="6126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0706" tIns="0" rIns="150706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C" sz="19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23 Flecha curvada hacia la izquierda"/>
          <p:cNvSpPr/>
          <p:nvPr/>
        </p:nvSpPr>
        <p:spPr>
          <a:xfrm>
            <a:off x="6357938" y="2202657"/>
            <a:ext cx="449262" cy="714375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24 Flecha curvada hacia la derecha"/>
          <p:cNvSpPr/>
          <p:nvPr/>
        </p:nvSpPr>
        <p:spPr>
          <a:xfrm>
            <a:off x="1879600" y="3757702"/>
            <a:ext cx="406400" cy="88573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611120" y="846767"/>
            <a:ext cx="3169920" cy="6299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OBJETIVO GENERAL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3744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CLASIFICACION DE LAS  ARTESANIAS</a:t>
            </a:r>
            <a:endParaRPr lang="es-EC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3148735" y="1953491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Figuras  de balsa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148734" y="2621972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Adornos de chonta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62300" y="3990108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Tambores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162300" y="4679109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Lanzas, bodoqueras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162300" y="3314699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Figuras  de  bambú</a:t>
            </a:r>
            <a:endParaRPr lang="es-EC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>
          <a:xfrm>
            <a:off x="3162299" y="1279261"/>
            <a:ext cx="1420379" cy="533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s-EC" sz="1600" b="0" dirty="0" smtClean="0"/>
              <a:t>Artesanía con fibras </a:t>
            </a:r>
            <a:endParaRPr lang="es-EC" sz="1600" b="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252855" y="1248088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Bisutería  con semillas 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252858" y="2081645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Bisutería con mullos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252855" y="2881743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Cerámica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263249" y="3875808"/>
            <a:ext cx="1433945" cy="5611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Artesanía  con fibras</a:t>
            </a:r>
            <a:endParaRPr lang="es-EC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2275609" y="1528642"/>
            <a:ext cx="10391" cy="3431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12" idx="1"/>
          </p:cNvCxnSpPr>
          <p:nvPr/>
        </p:nvCxnSpPr>
        <p:spPr>
          <a:xfrm>
            <a:off x="2275609" y="1545829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275609" y="2234045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262044" y="2902526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275609" y="3592837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275609" y="4270662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2289464" y="4950319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6366168" y="1482245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6397337" y="4270662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6402532" y="2370173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6366165" y="3183081"/>
            <a:ext cx="8866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397337" y="1467343"/>
            <a:ext cx="10391" cy="28033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580250" y="2795471"/>
            <a:ext cx="1236518" cy="789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ARTESANIA MASCULINA</a:t>
            </a:r>
            <a:endParaRPr lang="es-EC" sz="1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4645029" y="2412878"/>
            <a:ext cx="1142708" cy="7897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ARTESANIA FEMENINA</a:t>
            </a:r>
            <a:endParaRPr lang="es-EC" sz="1400" b="1" dirty="0"/>
          </a:p>
        </p:txBody>
      </p:sp>
      <p:cxnSp>
        <p:nvCxnSpPr>
          <p:cNvPr id="42" name="41 Conector recto"/>
          <p:cNvCxnSpPr/>
          <p:nvPr/>
        </p:nvCxnSpPr>
        <p:spPr>
          <a:xfrm flipV="1">
            <a:off x="5801592" y="2805544"/>
            <a:ext cx="595745" cy="2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1816768" y="3162297"/>
            <a:ext cx="4452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 action="ppaction://hlinksldjump"/>
          </p:cNvPr>
          <p:cNvSpPr/>
          <p:nvPr/>
        </p:nvSpPr>
        <p:spPr>
          <a:xfrm>
            <a:off x="714348" y="284197"/>
            <a:ext cx="7929618" cy="6534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lIns="98462" tIns="49232" rIns="98462" bIns="492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METODOLIGÍA  DE LA INVESTIGACIÓN</a:t>
            </a:r>
            <a:endParaRPr lang="es-EC" sz="3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439188935"/>
              </p:ext>
            </p:extLst>
          </p:nvPr>
        </p:nvGraphicFramePr>
        <p:xfrm>
          <a:off x="951978" y="2379946"/>
          <a:ext cx="6815834" cy="18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8" descr="C:\Documents and Settings\Administrador\Mis documentos\Mis imágenes\Galería multimedia de Microsoft\j043158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28" y="4048125"/>
            <a:ext cx="1042988" cy="8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5098094" y="2530263"/>
            <a:ext cx="3160081" cy="1716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b="1" dirty="0"/>
              <a:t>Está  de  acuerdo con la instalación de un Centro de Acopio artesanal  que  estaría ubicada  en la Sede de la Comuna San Jacinto del </a:t>
            </a:r>
            <a:r>
              <a:rPr lang="es-EC" sz="1400" b="1" dirty="0" err="1"/>
              <a:t>Pindo</a:t>
            </a:r>
            <a:r>
              <a:rPr lang="es-EC" sz="1400" b="1" dirty="0"/>
              <a:t>, para la exhibición, comercialización y venta  de  artesanía </a:t>
            </a:r>
            <a:r>
              <a:rPr lang="es-EC" sz="1400" b="1" dirty="0" err="1"/>
              <a:t>Kichwa</a:t>
            </a:r>
            <a:r>
              <a:rPr lang="es-EC" sz="1400" b="1" dirty="0"/>
              <a:t>?</a:t>
            </a:r>
            <a:endParaRPr lang="es-EC" sz="1400" dirty="0"/>
          </a:p>
        </p:txBody>
      </p:sp>
      <p:sp>
        <p:nvSpPr>
          <p:cNvPr id="4" name="3 Flecha derecha"/>
          <p:cNvSpPr/>
          <p:nvPr/>
        </p:nvSpPr>
        <p:spPr>
          <a:xfrm>
            <a:off x="4020854" y="3087669"/>
            <a:ext cx="946401" cy="60124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826718" y="951371"/>
            <a:ext cx="7817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 investigación </a:t>
            </a:r>
            <a:r>
              <a:rPr lang="es-EC" dirty="0" smtClean="0"/>
              <a:t>desarrollada fue  </a:t>
            </a:r>
            <a:r>
              <a:rPr lang="es-EC" dirty="0"/>
              <a:t>de  campo, es decir  se recabó información en las propias comunidades en donde  se producen los acontecimientos. Se tomó contacto directo con la </a:t>
            </a:r>
            <a:r>
              <a:rPr lang="es-EC" dirty="0" smtClean="0"/>
              <a:t>realidad, de acuerdo </a:t>
            </a:r>
            <a:r>
              <a:rPr lang="es-EC" dirty="0"/>
              <a:t>al objetivo de la </a:t>
            </a:r>
            <a:r>
              <a:rPr lang="es-EC" dirty="0" smtClean="0"/>
              <a:t>investigación. De  acuerdo a la realidad existente se  definió a 4 comunidades  de base  cómo  las destinadas a  estudiarlas.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66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Definición de la población: </a:t>
            </a:r>
            <a:r>
              <a:rPr lang="es-EC" sz="2000" dirty="0" smtClean="0"/>
              <a:t>La población constituyó 210 personas  entre artesanos, guías turísticos, autoridades y  promotores culturales de  4 comunidades. </a:t>
            </a:r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" name="3 Título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lIns="98462" tIns="49232" rIns="98462" bIns="492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METODOLIGÍA  DE LA INVESTIGACIÓN</a:t>
            </a:r>
            <a:endParaRPr lang="es-EC" sz="3600" b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08076"/>
              </p:ext>
            </p:extLst>
          </p:nvPr>
        </p:nvGraphicFramePr>
        <p:xfrm>
          <a:off x="988539" y="2755728"/>
          <a:ext cx="3558409" cy="20225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90157"/>
                <a:gridCol w="1039660"/>
                <a:gridCol w="653358"/>
                <a:gridCol w="1075234"/>
              </a:tblGrid>
              <a:tr h="392482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Detalle de Población y Muestra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8800" algn="l"/>
                        </a:tabLst>
                      </a:pPr>
                      <a:r>
                        <a:rPr lang="es-EC" sz="1200">
                          <a:effectLst/>
                        </a:rPr>
                        <a:t>Descripción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Población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3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Artesanos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Promotores  Culturales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5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Guías Turísticos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Autoridades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4303"/>
              </p:ext>
            </p:extLst>
          </p:nvPr>
        </p:nvGraphicFramePr>
        <p:xfrm>
          <a:off x="4821502" y="2881313"/>
          <a:ext cx="3570936" cy="9499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40887"/>
                <a:gridCol w="2430049"/>
              </a:tblGrid>
              <a:tr h="901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Fórmula </a:t>
                      </a:r>
                      <a:r>
                        <a:rPr lang="es-EC" sz="1800" dirty="0" err="1">
                          <a:effectLst/>
                        </a:rPr>
                        <a:t>muestral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808155"/>
              </p:ext>
            </p:extLst>
          </p:nvPr>
        </p:nvGraphicFramePr>
        <p:xfrm>
          <a:off x="6288066" y="3124200"/>
          <a:ext cx="1959714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cuación" r:id="rId4" imgW="1079500" imgH="457200" progId="Equation.3">
                  <p:embed/>
                </p:oleObj>
              </mc:Choice>
              <mc:Fallback>
                <p:oleObj name="Ecuación" r:id="rId4" imgW="1079500" imgH="457200" progId="Equation.3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66" y="3124200"/>
                        <a:ext cx="1959714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5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48164"/>
          </a:xfrm>
        </p:spPr>
        <p:txBody>
          <a:bodyPr>
            <a:normAutofit/>
          </a:bodyPr>
          <a:lstStyle/>
          <a:p>
            <a:r>
              <a:rPr lang="es-EC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METODOLIGÍA  DE LA INVESTIGACIÓN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Se plantearon 3 encuestas, cada  una  con  20 preguntas a artesanos y artesanas, guías turísticos, gestores culturales, y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2 entrevistas a autoridades  locales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72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72592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RESULTADOS DEL ESTUDIO DE CAMPO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14192"/>
            <a:ext cx="8229600" cy="429094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800" dirty="0" smtClean="0"/>
              <a:t>Se determinó, por  ejemplo que la actividad  artesanal es la que mas genera recursos económicos frente a otras actividades. </a:t>
            </a:r>
          </a:p>
          <a:p>
            <a:pPr algn="just"/>
            <a:endParaRPr lang="es-EC" sz="2800" dirty="0" smtClean="0"/>
          </a:p>
          <a:p>
            <a:r>
              <a:rPr lang="es-EC" sz="2800" dirty="0" smtClean="0"/>
              <a:t>Se  estableció  que aún existen  personas  ancianas  que  guardan las técnicas  ancestrales  artesanales.</a:t>
            </a:r>
          </a:p>
          <a:p>
            <a:pPr marL="0" indent="0">
              <a:buNone/>
            </a:pPr>
            <a:endParaRPr lang="es-EC" sz="2800" dirty="0" smtClean="0"/>
          </a:p>
          <a:p>
            <a:r>
              <a:rPr lang="es-EC" sz="2800" dirty="0" smtClean="0"/>
              <a:t>Consideran que la creación de un Centro de Acopio  Artesanal, mejoraría la calidad de  vida de los pobladores 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7838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60482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ANALISIS DE  LA DEMANDA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540701"/>
            <a:ext cx="4040188" cy="35644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 de mayor  afluencia de  Turistas</a:t>
            </a:r>
          </a:p>
          <a:p>
            <a:r>
              <a:rPr lang="es-ES_tradnl" sz="1800" b="1" dirty="0"/>
              <a:t>Febrero</a:t>
            </a:r>
            <a:r>
              <a:rPr lang="es-ES_tradnl" sz="1800" dirty="0"/>
              <a:t>: Carnaval Cultural Turístico.</a:t>
            </a:r>
            <a:endParaRPr lang="es-EC" sz="1800" dirty="0"/>
          </a:p>
          <a:p>
            <a:r>
              <a:rPr lang="es-ES_tradnl" sz="1800" b="1" dirty="0"/>
              <a:t>Abril:</a:t>
            </a:r>
            <a:r>
              <a:rPr lang="es-ES_tradnl" sz="1800" dirty="0"/>
              <a:t> Semana Santa</a:t>
            </a:r>
            <a:r>
              <a:rPr lang="es-ES_tradnl" sz="1800" dirty="0" smtClean="0"/>
              <a:t>.</a:t>
            </a:r>
          </a:p>
          <a:p>
            <a:r>
              <a:rPr lang="es-ES_tradnl" sz="1800" b="1" dirty="0"/>
              <a:t>Mayo:</a:t>
            </a:r>
            <a:r>
              <a:rPr lang="es-ES_tradnl" sz="1800" dirty="0"/>
              <a:t> Día de las nacionalidades indígenas. </a:t>
            </a:r>
            <a:endParaRPr lang="es-EC" sz="1800" dirty="0"/>
          </a:p>
          <a:p>
            <a:r>
              <a:rPr lang="es-ES_tradnl" sz="1800" b="1" dirty="0"/>
              <a:t>Mayo:</a:t>
            </a:r>
            <a:r>
              <a:rPr lang="es-ES_tradnl" sz="1800" dirty="0"/>
              <a:t> Fundación de Puyo.</a:t>
            </a:r>
            <a:endParaRPr lang="es-EC" sz="1800" dirty="0"/>
          </a:p>
          <a:p>
            <a:r>
              <a:rPr lang="es-ES_tradnl" sz="1800" b="1" dirty="0"/>
              <a:t>Agosto:</a:t>
            </a:r>
            <a:r>
              <a:rPr lang="es-ES_tradnl" sz="1800" dirty="0"/>
              <a:t> Mes  del Turismo</a:t>
            </a:r>
            <a:endParaRPr lang="es-EC" sz="1800" dirty="0"/>
          </a:p>
          <a:p>
            <a:r>
              <a:rPr lang="es-ES_tradnl" sz="1800" b="1" dirty="0"/>
              <a:t>Noviembre:</a:t>
            </a:r>
            <a:r>
              <a:rPr lang="es-ES_tradnl" sz="1800" dirty="0"/>
              <a:t> </a:t>
            </a:r>
            <a:r>
              <a:rPr lang="es-ES_tradnl" sz="1800" dirty="0" smtClean="0"/>
              <a:t>Provincialización </a:t>
            </a:r>
            <a:r>
              <a:rPr lang="es-ES_tradnl" sz="1800" dirty="0"/>
              <a:t>de Pastaza</a:t>
            </a:r>
            <a:r>
              <a:rPr lang="es-ES_tradnl" sz="1800" dirty="0" smtClean="0"/>
              <a:t>.</a:t>
            </a:r>
            <a:endParaRPr lang="es-EC" sz="1800" dirty="0"/>
          </a:p>
          <a:p>
            <a:r>
              <a:rPr lang="es-ES_tradnl" sz="1800" b="1" dirty="0" smtClean="0"/>
              <a:t>Noviembre</a:t>
            </a:r>
            <a:r>
              <a:rPr lang="es-ES_tradnl" sz="1800" dirty="0"/>
              <a:t>: día de los Difuntos e Independencia de Cuenca.</a:t>
            </a:r>
            <a:endParaRPr lang="es-EC" sz="1800" dirty="0"/>
          </a:p>
          <a:p>
            <a:r>
              <a:rPr lang="es-ES_tradnl" sz="1800" b="1" dirty="0"/>
              <a:t>Diciembre:</a:t>
            </a:r>
            <a:r>
              <a:rPr lang="es-ES_tradnl" sz="1800" dirty="0"/>
              <a:t> Festividades de Navidad y Año Viejo.</a:t>
            </a:r>
            <a:endParaRPr lang="es-EC" sz="1800" dirty="0"/>
          </a:p>
          <a:p>
            <a:endParaRPr lang="es-ES_tradnl" sz="1800" b="1" dirty="0" smtClean="0"/>
          </a:p>
          <a:p>
            <a:endParaRPr lang="es-ES_tradnl" sz="1800" b="1" dirty="0"/>
          </a:p>
          <a:p>
            <a:pPr algn="just"/>
            <a:endParaRPr lang="es-EC" sz="1800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" y="1014609"/>
            <a:ext cx="8229603" cy="61377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EC" sz="2900" dirty="0"/>
              <a:t>En el estudio de mercado se estableció  que la artesanía  se  vende principalmente a  turistas  nacionales y  extranjeros. Para  analizar  la demanda se consideró el flujo de turistas  que  visitaron Pastaza en los últimos 8 años</a:t>
            </a:r>
            <a:r>
              <a:rPr lang="es-EC" dirty="0"/>
              <a:t>  </a:t>
            </a:r>
          </a:p>
          <a:p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8" y="1540701"/>
            <a:ext cx="4041775" cy="3564435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54613"/>
              </p:ext>
            </p:extLst>
          </p:nvPr>
        </p:nvGraphicFramePr>
        <p:xfrm>
          <a:off x="5837129" y="1878905"/>
          <a:ext cx="2219390" cy="3166284"/>
        </p:xfrm>
        <a:graphic>
          <a:graphicData uri="http://schemas.openxmlformats.org/drawingml/2006/table">
            <a:tbl>
              <a:tblPr/>
              <a:tblGrid>
                <a:gridCol w="1228790"/>
                <a:gridCol w="990600"/>
              </a:tblGrid>
              <a:tr h="50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Años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Número de visitantes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2005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9901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2006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8972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2007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7655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7865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11230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18889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8651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es-EC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16300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7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60690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DEMANDA  TURÍSTICA DE LA PROVINCIA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1099" y="1102292"/>
            <a:ext cx="7058416" cy="3031298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43254" r="26654" b="16275"/>
          <a:stretch/>
        </p:blipFill>
        <p:spPr bwMode="auto">
          <a:xfrm>
            <a:off x="944999" y="1469838"/>
            <a:ext cx="6570617" cy="26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02290" y="4409162"/>
            <a:ext cx="675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Como se  evidencia en el gráfico,  el crecimiento de  visita de turistas </a:t>
            </a:r>
          </a:p>
          <a:p>
            <a:r>
              <a:rPr lang="es-EC" b="1" dirty="0" smtClean="0"/>
              <a:t>a la provincia es notable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387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73008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PROYECCIÓN DE LA DEMANDA</a:t>
            </a:r>
            <a:endParaRPr lang="es-EC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127343"/>
            <a:ext cx="4040188" cy="685054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5445368"/>
              </p:ext>
            </p:extLst>
          </p:nvPr>
        </p:nvGraphicFramePr>
        <p:xfrm>
          <a:off x="1270794" y="1665960"/>
          <a:ext cx="2413000" cy="29764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62000"/>
                <a:gridCol w="762000"/>
                <a:gridCol w="889000"/>
              </a:tblGrid>
              <a:tr h="223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No.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No. Turistas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12094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12971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13911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14920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16001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17161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18406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19740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21171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5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2022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22706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27343"/>
            <a:ext cx="4041775" cy="685054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/>
              <a:t>A través del método de mínimos cuadrados, se obtiene la siguiente proyección de turistas en los </a:t>
            </a:r>
            <a:r>
              <a:rPr lang="es-ES_tradnl" dirty="0" smtClean="0"/>
              <a:t>próximos </a:t>
            </a:r>
            <a:r>
              <a:rPr lang="es-ES_tradnl" dirty="0" err="1" smtClean="0"/>
              <a:t>anios</a:t>
            </a:r>
            <a:r>
              <a:rPr lang="es-ES_tradnl" dirty="0" smtClean="0"/>
              <a:t> </a:t>
            </a:r>
            <a:endParaRPr lang="es-EC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23" y="1812397"/>
            <a:ext cx="4559474" cy="282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1" y="-301550"/>
            <a:ext cx="80413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>
              <a:latin typeface="Bodoni MT Black" pitchFamily="18" charset="0"/>
            </a:endParaRPr>
          </a:p>
          <a:p>
            <a:pPr algn="ctr">
              <a:defRPr/>
            </a:pPr>
            <a:endParaRPr lang="es-ES_tradnl" dirty="0" smtClean="0">
              <a:latin typeface="Bodoni MT Black" pitchFamily="18" charset="0"/>
            </a:endParaRPr>
          </a:p>
          <a:p>
            <a:pPr algn="ctr">
              <a:defRPr/>
            </a:pPr>
            <a:r>
              <a:rPr lang="es-ES_tradnl" dirty="0" smtClean="0">
                <a:latin typeface="Bodoni MT Black" pitchFamily="18" charset="0"/>
              </a:rPr>
              <a:t>DEPARTAMENTO </a:t>
            </a:r>
            <a:r>
              <a:rPr lang="es-ES_tradnl" dirty="0">
                <a:latin typeface="Bodoni MT Black" pitchFamily="18" charset="0"/>
              </a:rPr>
              <a:t>DE CIENCIAS ECONÓMICAS, ADMINISTRATIVAS Y DE COMERCIO</a:t>
            </a:r>
            <a:endParaRPr lang="es-ES" dirty="0">
              <a:latin typeface="Bodoni MT Black" pitchFamily="18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 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CARRERA: INGENIERÍA COMERCIAL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 </a:t>
            </a:r>
            <a:r>
              <a:rPr lang="es-ES" sz="1200" dirty="0">
                <a:latin typeface="Arial Black" pitchFamily="34" charset="0"/>
              </a:rPr>
              <a:t> </a:t>
            </a:r>
          </a:p>
          <a:p>
            <a:pPr marL="6858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_tradnl" b="1" dirty="0"/>
              <a:t>ESTUDIO PARA LA CREACION DE UN CENTRO DE ACOPIO  ARTESANAL KICHWA  DE LA COMUNA  SAN JACINTO DEL PINDO   EN LA PROVINCIA DE PASTAZA</a:t>
            </a:r>
            <a:endParaRPr lang="es-ES" sz="1200" dirty="0">
              <a:latin typeface="Arial Black" pitchFamily="34" charset="0"/>
            </a:endParaRPr>
          </a:p>
          <a:p>
            <a:pPr algn="ctr">
              <a:defRPr/>
            </a:pPr>
            <a:endParaRPr lang="es-ES_tradnl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Tutor Docente.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Ing. Jorge Villavicencio.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 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C" dirty="0">
                <a:latin typeface="Arial Black" pitchFamily="34" charset="0"/>
              </a:rPr>
              <a:t>Estudiante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" dirty="0">
                <a:latin typeface="Arial Black" pitchFamily="34" charset="0"/>
              </a:rPr>
              <a:t>Maritza  Lorena Villavicencio Valencia </a:t>
            </a:r>
          </a:p>
          <a:p>
            <a:pPr algn="ctr">
              <a:defRPr/>
            </a:pPr>
            <a:r>
              <a:rPr lang="es-ES_tradnl" dirty="0">
                <a:latin typeface="Arial Black" pitchFamily="34" charset="0"/>
              </a:rPr>
              <a:t> </a:t>
            </a:r>
            <a:endParaRPr lang="es-ES" dirty="0">
              <a:latin typeface="Arial Black" pitchFamily="34" charset="0"/>
            </a:endParaRPr>
          </a:p>
          <a:p>
            <a:pPr algn="ctr">
              <a:defRPr/>
            </a:pPr>
            <a:r>
              <a:rPr lang="es-ES_tradnl" dirty="0" err="1">
                <a:latin typeface="Arial Black" pitchFamily="34" charset="0"/>
              </a:rPr>
              <a:t>Sangolquí</a:t>
            </a:r>
            <a:r>
              <a:rPr lang="es-ES_tradnl" dirty="0">
                <a:latin typeface="Arial Black" pitchFamily="34" charset="0"/>
              </a:rPr>
              <a:t> 2013</a:t>
            </a:r>
            <a:endParaRPr lang="es-ES" dirty="0">
              <a:latin typeface="Arial Black" pitchFamily="34" charset="0"/>
            </a:endParaRPr>
          </a:p>
          <a:p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ESCUELA POLITECNICA  DEL EJERCITO</a:t>
            </a:r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78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PROYECCIÓN DE LA </a:t>
            </a:r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OFERTA</a:t>
            </a:r>
            <a:endParaRPr lang="es-EC" sz="36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En nuestro  proyecto, al no existir información sobre  este indicador  económico, éste  tendría  relación directa se con la </a:t>
            </a:r>
            <a:r>
              <a:rPr lang="es-ES" dirty="0"/>
              <a:t>demanda, es  decir </a:t>
            </a:r>
            <a:r>
              <a:rPr lang="es-ES" dirty="0" smtClean="0"/>
              <a:t>que,  </a:t>
            </a:r>
            <a:r>
              <a:rPr lang="es-ES" dirty="0"/>
              <a:t>entre más compradores  </a:t>
            </a:r>
            <a:r>
              <a:rPr lang="es-ES" dirty="0" smtClean="0"/>
              <a:t>existan, </a:t>
            </a:r>
            <a:r>
              <a:rPr lang="es-ES" dirty="0"/>
              <a:t>se va a producir más </a:t>
            </a:r>
            <a:r>
              <a:rPr lang="es-ES" dirty="0" smtClean="0"/>
              <a:t>artesanía.  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oferta  va  a crecer  paralelamente con las necesidades  de la demanda, en vista de  que no se puede  determinar exactamente, por ser comunidades, indígenas que no llevan registros financieros.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8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35013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COMERCIALIZACIÓN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7" name="6 Elipse"/>
          <p:cNvSpPr/>
          <p:nvPr/>
        </p:nvSpPr>
        <p:spPr>
          <a:xfrm>
            <a:off x="3497856" y="2231721"/>
            <a:ext cx="1568377" cy="1164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300" b="1" dirty="0">
                <a:solidFill>
                  <a:schemeClr val="tx1"/>
                </a:solidFill>
              </a:rPr>
              <a:t>ESTRATEGIAS  DE PROMOCIÓN </a:t>
            </a:r>
          </a:p>
        </p:txBody>
      </p:sp>
      <p:sp>
        <p:nvSpPr>
          <p:cNvPr id="8" name="7 Elipse"/>
          <p:cNvSpPr/>
          <p:nvPr/>
        </p:nvSpPr>
        <p:spPr>
          <a:xfrm>
            <a:off x="5248406" y="663879"/>
            <a:ext cx="1590805" cy="14436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DIFUSIÓN EN RADIO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5505187" y="2614665"/>
            <a:ext cx="1590805" cy="14300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DIFUSIÓN EN TV</a:t>
            </a:r>
            <a:endParaRPr lang="es-EC" dirty="0"/>
          </a:p>
        </p:txBody>
      </p:sp>
      <p:sp>
        <p:nvSpPr>
          <p:cNvPr id="12" name="11 Elipse"/>
          <p:cNvSpPr/>
          <p:nvPr/>
        </p:nvSpPr>
        <p:spPr>
          <a:xfrm>
            <a:off x="3146714" y="344464"/>
            <a:ext cx="1572021" cy="13590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PAGINA WEB</a:t>
            </a:r>
            <a:endParaRPr lang="es-EC" dirty="0"/>
          </a:p>
        </p:txBody>
      </p:sp>
      <p:sp>
        <p:nvSpPr>
          <p:cNvPr id="13" name="12 Elipse"/>
          <p:cNvSpPr/>
          <p:nvPr/>
        </p:nvSpPr>
        <p:spPr>
          <a:xfrm>
            <a:off x="3556199" y="3832963"/>
            <a:ext cx="1451689" cy="13152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PAPELERIA</a:t>
            </a:r>
            <a:r>
              <a:rPr lang="es-EC" sz="1600" dirty="0" smtClean="0"/>
              <a:t> </a:t>
            </a:r>
            <a:endParaRPr lang="es-EC" sz="1600" dirty="0"/>
          </a:p>
        </p:txBody>
      </p:sp>
      <p:sp>
        <p:nvSpPr>
          <p:cNvPr id="14" name="13 Elipse"/>
          <p:cNvSpPr/>
          <p:nvPr/>
        </p:nvSpPr>
        <p:spPr>
          <a:xfrm>
            <a:off x="1390366" y="2155061"/>
            <a:ext cx="1590806" cy="1557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DIFUSIÓN EN PRENSA  ESCRITA</a:t>
            </a:r>
            <a:endParaRPr lang="es-EC" sz="1600" dirty="0"/>
          </a:p>
        </p:txBody>
      </p:sp>
      <p:sp>
        <p:nvSpPr>
          <p:cNvPr id="15" name="14 Flecha derecha"/>
          <p:cNvSpPr/>
          <p:nvPr/>
        </p:nvSpPr>
        <p:spPr>
          <a:xfrm rot="19075798">
            <a:off x="4765715" y="1934062"/>
            <a:ext cx="706625" cy="425885"/>
          </a:xfrm>
          <a:prstGeom prst="rightArrow">
            <a:avLst>
              <a:gd name="adj1" fmla="val 5588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 rot="15051787">
            <a:off x="3749343" y="1752718"/>
            <a:ext cx="583287" cy="450431"/>
          </a:xfrm>
          <a:prstGeom prst="rightArrow">
            <a:avLst>
              <a:gd name="adj1" fmla="val 5588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 rot="10633987">
            <a:off x="2962397" y="2892489"/>
            <a:ext cx="608020" cy="425885"/>
          </a:xfrm>
          <a:prstGeom prst="rightArrow">
            <a:avLst>
              <a:gd name="adj1" fmla="val 5588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derecha"/>
          <p:cNvSpPr/>
          <p:nvPr/>
        </p:nvSpPr>
        <p:spPr>
          <a:xfrm rot="500304">
            <a:off x="5068948" y="2863370"/>
            <a:ext cx="588723" cy="425885"/>
          </a:xfrm>
          <a:prstGeom prst="rightArrow">
            <a:avLst>
              <a:gd name="adj1" fmla="val 5588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 rot="5047979">
            <a:off x="4252175" y="3462317"/>
            <a:ext cx="588723" cy="425885"/>
          </a:xfrm>
          <a:prstGeom prst="rightArrow">
            <a:avLst>
              <a:gd name="adj1" fmla="val 5588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54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59785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CAPITULO III ESTUDIO TECNICO </a:t>
            </a:r>
            <a:endParaRPr lang="es-EC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86" y="1903956"/>
            <a:ext cx="3770334" cy="315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05395" y="1092977"/>
            <a:ext cx="463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MACRO  LOCALIZACIÓN</a:t>
            </a:r>
            <a:endParaRPr lang="es-EC" sz="1200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22" y="2351314"/>
            <a:ext cx="2548468" cy="127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609806" y="1369997"/>
            <a:ext cx="2325189" cy="492421"/>
          </a:xfrm>
          <a:prstGeom prst="round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/>
              <a:t>PROVINCIA: PASTAZA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609806" y="1833583"/>
            <a:ext cx="2325189" cy="63529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solidFill>
                  <a:schemeClr val="tx1"/>
                </a:solidFill>
              </a:rPr>
              <a:t>CANTÓN: PASTAZA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609806" y="2351314"/>
            <a:ext cx="2325189" cy="3951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b="1" dirty="0">
                <a:solidFill>
                  <a:schemeClr val="tx1"/>
                </a:solidFill>
              </a:rPr>
              <a:t>PARROQUIA: PUYO</a:t>
            </a:r>
          </a:p>
        </p:txBody>
      </p:sp>
    </p:spTree>
    <p:extLst>
      <p:ext uri="{BB962C8B-B14F-4D97-AF65-F5344CB8AC3E}">
        <p14:creationId xmlns:p14="http://schemas.microsoft.com/office/powerpoint/2010/main" val="29358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MICRO LOCALIZACIÓN </a:t>
            </a:r>
            <a:endParaRPr lang="es-EC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16" y="1966586"/>
            <a:ext cx="4546947" cy="31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50" y="1414005"/>
            <a:ext cx="3542716" cy="17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820438" y="1060062"/>
            <a:ext cx="459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UBICACIÓN DEL CENTRO DE  ACOPIO  ARTESANAL ¨CHAWTI</a:t>
            </a:r>
            <a:r>
              <a:rPr lang="es-EC" dirty="0" smtClean="0"/>
              <a:t>¨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20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PLANO DEL CENTRO DE ACOPIO CHAWTI</a:t>
            </a:r>
            <a:endParaRPr lang="es-EC" sz="4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3441032" cy="3569465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El Centro de Acopio funcionara en el edificio de la Organización Indígena, en la primera planta. Con una área  de 20 x 15 metros. Ubicado en una de las zonas mas  activas de la ciudad.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1" y="1279260"/>
            <a:ext cx="4656220" cy="382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14801" y="1181366"/>
            <a:ext cx="4223084" cy="3270318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22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PROCESO DE COMERCIALIZACION</a:t>
            </a:r>
            <a:endParaRPr lang="es-EC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64" y="1333500"/>
            <a:ext cx="6641432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13345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REQUERIMIENTO  DE  MATERIA PRIMA</a:t>
            </a:r>
            <a:endParaRPr lang="es-EC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97" y="842211"/>
            <a:ext cx="6613798" cy="440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61471"/>
          </a:xfrm>
        </p:spPr>
        <p:txBody>
          <a:bodyPr>
            <a:normAutofit fontScale="90000"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CAPITULO VI   LA EMPRESA Y SU ORGANIZACIÓN 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_tradnl" dirty="0" smtClean="0"/>
              <a:t>El Centro de Acopio Artesanal  </a:t>
            </a:r>
            <a:r>
              <a:rPr lang="en-US" dirty="0" smtClean="0"/>
              <a:t>“</a:t>
            </a:r>
            <a:r>
              <a:rPr lang="en-US" dirty="0" err="1" smtClean="0"/>
              <a:t>Chawti</a:t>
            </a:r>
            <a:r>
              <a:rPr lang="en-US" dirty="0" smtClean="0"/>
              <a:t>” , </a:t>
            </a:r>
            <a:r>
              <a:rPr lang="es-ES_tradnl" dirty="0" smtClean="0"/>
              <a:t>dependerá  </a:t>
            </a:r>
            <a:r>
              <a:rPr lang="es-ES_tradnl" dirty="0"/>
              <a:t>y estará estrictamente ligada  a la organización comunitaria. </a:t>
            </a:r>
            <a:r>
              <a:rPr lang="es-ES_tradnl" dirty="0" smtClean="0"/>
              <a:t> Sin </a:t>
            </a:r>
            <a:r>
              <a:rPr lang="es-ES_tradnl" dirty="0"/>
              <a:t>embargo deberá   tener  autonomía  administrativa y financiera y también políticas, planes, estrategias y estatutos propios. </a:t>
            </a:r>
            <a:endParaRPr lang="es-ES_tradnl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De </a:t>
            </a:r>
            <a:r>
              <a:rPr lang="es-ES_tradnl" dirty="0"/>
              <a:t>igual manera deberá cumplir  con lo que establece  la ley para  el funcionamiento,  permisos tanto del Estado y de Gobiernos  seccionales, Registro Único  de  contribuyente, la posibilidad  de ser proveedor  del estado a través  del RUP. De igual manera, la empresa deberá manejarse  de  acuerdo  a las leyes laborales y también con el derecho consuetudinario  que  rige  para las comunidades indígenas y  que  garantiza también la Constitución  de la República del Ecuador.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14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4308" y="0"/>
            <a:ext cx="4221868" cy="517240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FILOSOFIA  DE LA EMPRESA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9938" y="991378"/>
            <a:ext cx="1584176" cy="2520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b="1" dirty="0" smtClean="0"/>
              <a:t>MISIÓN</a:t>
            </a:r>
          </a:p>
          <a:p>
            <a:pPr algn="just"/>
            <a:r>
              <a:rPr lang="es-EC" sz="900" dirty="0"/>
              <a:t>Satisfacer los requerimientos  de los consumidores a través  de  la elaboración de artesanía </a:t>
            </a:r>
            <a:r>
              <a:rPr lang="es-EC" sz="900" dirty="0" err="1"/>
              <a:t>Kichwa</a:t>
            </a:r>
            <a:r>
              <a:rPr lang="es-EC" sz="900" dirty="0"/>
              <a:t>, de acuerdo a la cosmovisión indígena, con la utilización de materia prima natural, para   el mejoramiento de la calidad de vida  de las familias artesanas, el fortalecimiento y revalorización de  su cultura</a:t>
            </a:r>
            <a:endParaRPr lang="es-ES" sz="900" dirty="0"/>
          </a:p>
        </p:txBody>
      </p:sp>
      <p:sp>
        <p:nvSpPr>
          <p:cNvPr id="7" name="6 Elipse"/>
          <p:cNvSpPr/>
          <p:nvPr/>
        </p:nvSpPr>
        <p:spPr>
          <a:xfrm>
            <a:off x="6156176" y="248474"/>
            <a:ext cx="2987824" cy="16164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VISION 2018                                            “</a:t>
            </a:r>
            <a:r>
              <a:rPr lang="es-EC" sz="9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Constituirse   </a:t>
            </a:r>
            <a:r>
              <a:rPr lang="es-EC" sz="9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en una  empresa líder en la provincia de Pastaza  de producción, exhibición y venta  de artesanía  </a:t>
            </a:r>
            <a:r>
              <a:rPr lang="es-EC" sz="900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Kichwa</a:t>
            </a:r>
            <a:r>
              <a:rPr lang="es-EC" sz="9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, con personal calificado de la Nacionalidad </a:t>
            </a:r>
            <a:r>
              <a:rPr lang="es-EC" sz="900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Kichwa</a:t>
            </a:r>
            <a:r>
              <a:rPr lang="es-EC" sz="9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en la producción  y venta, el uso de técnicas  ancestrales para la  difusión y fortalecimiento de la cultura indígena</a:t>
            </a:r>
            <a:r>
              <a:rPr lang="es-ES" sz="900" dirty="0" smtClean="0"/>
              <a:t>.</a:t>
            </a:r>
          </a:p>
          <a:p>
            <a:pPr algn="just"/>
            <a:endParaRPr lang="es-ES" sz="900" dirty="0"/>
          </a:p>
        </p:txBody>
      </p:sp>
      <p:sp>
        <p:nvSpPr>
          <p:cNvPr id="13" name="12 Rectángulo"/>
          <p:cNvSpPr/>
          <p:nvPr/>
        </p:nvSpPr>
        <p:spPr>
          <a:xfrm>
            <a:off x="2555776" y="1211324"/>
            <a:ext cx="1402613" cy="1846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PRINCIPIOS</a:t>
            </a:r>
          </a:p>
          <a:p>
            <a:pPr lvl="0"/>
            <a:r>
              <a:rPr lang="es-ES_tradnl" sz="900" dirty="0" smtClean="0"/>
              <a:t>-Eficiencia  </a:t>
            </a:r>
            <a:r>
              <a:rPr lang="es-ES_tradnl" sz="900" dirty="0"/>
              <a:t>y calidez en la presentación del servicio.</a:t>
            </a:r>
            <a:endParaRPr lang="es-EC" sz="900" dirty="0"/>
          </a:p>
          <a:p>
            <a:pPr lvl="0"/>
            <a:r>
              <a:rPr lang="es-ES_tradnl" sz="900" dirty="0" smtClean="0"/>
              <a:t>-Reconocimiento  </a:t>
            </a:r>
            <a:r>
              <a:rPr lang="es-ES_tradnl" sz="900" dirty="0"/>
              <a:t>e importancia al cliente  interno y externo.</a:t>
            </a:r>
            <a:endParaRPr lang="es-EC" sz="900" dirty="0"/>
          </a:p>
          <a:p>
            <a:pPr lvl="0"/>
            <a:r>
              <a:rPr lang="es-ES_tradnl" sz="900" dirty="0" smtClean="0"/>
              <a:t>-Trabajo  </a:t>
            </a:r>
            <a:r>
              <a:rPr lang="es-ES_tradnl" sz="900" dirty="0"/>
              <a:t>en equipo y coordinación con la  organización indígena</a:t>
            </a:r>
            <a:endParaRPr lang="es-EC" sz="900" dirty="0"/>
          </a:p>
          <a:p>
            <a:pPr lvl="0"/>
            <a:r>
              <a:rPr lang="es-ES_tradnl" sz="900" dirty="0" smtClean="0"/>
              <a:t>-Trabajo </a:t>
            </a:r>
            <a:r>
              <a:rPr lang="es-ES_tradnl" sz="900" dirty="0"/>
              <a:t>participativo  entre  comunidades  artesanas </a:t>
            </a:r>
            <a:endParaRPr lang="es-EC" sz="900" dirty="0"/>
          </a:p>
          <a:p>
            <a:pPr algn="ctr"/>
            <a:endParaRPr lang="es-ES" sz="1000" dirty="0"/>
          </a:p>
        </p:txBody>
      </p:sp>
      <p:sp>
        <p:nvSpPr>
          <p:cNvPr id="16" name="15 Rectángulo"/>
          <p:cNvSpPr/>
          <p:nvPr/>
        </p:nvSpPr>
        <p:spPr>
          <a:xfrm>
            <a:off x="479938" y="4183556"/>
            <a:ext cx="1584176" cy="1020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800" b="1" dirty="0" smtClean="0"/>
          </a:p>
          <a:p>
            <a:pPr algn="just"/>
            <a:r>
              <a:rPr lang="es-EC" sz="800" b="1" dirty="0" smtClean="0"/>
              <a:t>OBJETIVO ESTRATÉGICO</a:t>
            </a:r>
          </a:p>
          <a:p>
            <a:pPr algn="just"/>
            <a:endParaRPr lang="es-EC" sz="800" dirty="0" smtClean="0"/>
          </a:p>
          <a:p>
            <a:pPr lvl="0"/>
            <a:r>
              <a:rPr lang="es-ES_tradnl" sz="800" dirty="0"/>
              <a:t>Incrementar  la participación   paulatinamente en el mercado artesanal de la provincia de  Pastaza.</a:t>
            </a:r>
            <a:endParaRPr lang="es-EC" sz="800" dirty="0"/>
          </a:p>
          <a:p>
            <a:pPr algn="just"/>
            <a:endParaRPr lang="es-ES" sz="800" dirty="0"/>
          </a:p>
        </p:txBody>
      </p:sp>
      <p:sp>
        <p:nvSpPr>
          <p:cNvPr id="17" name="16 Rectángulo"/>
          <p:cNvSpPr/>
          <p:nvPr/>
        </p:nvSpPr>
        <p:spPr>
          <a:xfrm>
            <a:off x="2234902" y="3834820"/>
            <a:ext cx="1584176" cy="810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800" b="1" dirty="0" smtClean="0"/>
          </a:p>
          <a:p>
            <a:pPr algn="just"/>
            <a:r>
              <a:rPr lang="es-EC" sz="800" b="1" dirty="0" smtClean="0"/>
              <a:t>OBJETIVO ESTRATÉGICO</a:t>
            </a:r>
          </a:p>
          <a:p>
            <a:pPr algn="just"/>
            <a:endParaRPr lang="es-EC" sz="800" dirty="0" smtClean="0"/>
          </a:p>
          <a:p>
            <a:pPr lvl="0"/>
            <a:r>
              <a:rPr lang="es-ES_tradnl" sz="800" dirty="0"/>
              <a:t>Crear fidelidad  en la marca de la  empresa </a:t>
            </a:r>
            <a:endParaRPr lang="es-EC" sz="800" dirty="0"/>
          </a:p>
          <a:p>
            <a:pPr algn="just"/>
            <a:endParaRPr lang="es-ES" sz="800" dirty="0"/>
          </a:p>
        </p:txBody>
      </p:sp>
      <p:sp>
        <p:nvSpPr>
          <p:cNvPr id="18" name="17 Rectángulo"/>
          <p:cNvSpPr/>
          <p:nvPr/>
        </p:nvSpPr>
        <p:spPr>
          <a:xfrm>
            <a:off x="4223585" y="3208728"/>
            <a:ext cx="1605908" cy="960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800" b="1" dirty="0" smtClean="0"/>
          </a:p>
          <a:p>
            <a:pPr algn="just"/>
            <a:r>
              <a:rPr lang="es-EC" sz="800" b="1" dirty="0" smtClean="0"/>
              <a:t>OBJETIVO ESTRATÉGICO</a:t>
            </a:r>
          </a:p>
          <a:p>
            <a:pPr algn="just"/>
            <a:endParaRPr lang="es-EC" sz="800" dirty="0" smtClean="0"/>
          </a:p>
          <a:p>
            <a:pPr lvl="0"/>
            <a:r>
              <a:rPr lang="es-ES_tradnl" sz="800" dirty="0"/>
              <a:t>Maximizar las utilidades en un 25% a través  del uso  eficiente  de los recursos  disponibles  a fin  de mantener una  estabilidad financiera empresarial.</a:t>
            </a:r>
            <a:endParaRPr lang="es-EC" sz="800" dirty="0"/>
          </a:p>
        </p:txBody>
      </p:sp>
      <p:sp>
        <p:nvSpPr>
          <p:cNvPr id="19" name="18 Rectángulo"/>
          <p:cNvSpPr/>
          <p:nvPr/>
        </p:nvSpPr>
        <p:spPr>
          <a:xfrm>
            <a:off x="6025825" y="2467480"/>
            <a:ext cx="1584176" cy="1020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800" b="1" dirty="0" smtClean="0"/>
          </a:p>
          <a:p>
            <a:pPr algn="just"/>
            <a:r>
              <a:rPr lang="es-EC" sz="800" b="1" dirty="0" smtClean="0"/>
              <a:t>OBJETIVO ESTRATÉGICO</a:t>
            </a:r>
          </a:p>
          <a:p>
            <a:pPr algn="just"/>
            <a:endParaRPr lang="es-EC" sz="800" dirty="0" smtClean="0"/>
          </a:p>
          <a:p>
            <a:pPr lvl="0"/>
            <a:r>
              <a:rPr lang="es-ES_tradnl" sz="800" dirty="0"/>
              <a:t>Mantener  las técnicas  ancestrales intactas para el fortalecimiento  y el reconocimiento  de la cultura </a:t>
            </a:r>
            <a:r>
              <a:rPr lang="es-ES_tradnl" sz="800" dirty="0" err="1"/>
              <a:t>Kichwa</a:t>
            </a:r>
            <a:r>
              <a:rPr lang="es-ES_tradnl" sz="800" dirty="0"/>
              <a:t>  a través  de la venta  de  artesanía y su valoración </a:t>
            </a:r>
            <a:endParaRPr lang="es-EC" sz="800" dirty="0"/>
          </a:p>
          <a:p>
            <a:pPr algn="just"/>
            <a:endParaRPr lang="es-ES" sz="800" dirty="0"/>
          </a:p>
        </p:txBody>
      </p:sp>
      <p:sp>
        <p:nvSpPr>
          <p:cNvPr id="22" name="21 Rectángulo"/>
          <p:cNvSpPr/>
          <p:nvPr/>
        </p:nvSpPr>
        <p:spPr>
          <a:xfrm>
            <a:off x="4300864" y="1230469"/>
            <a:ext cx="1185502" cy="12370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000" b="1" dirty="0" smtClean="0"/>
          </a:p>
          <a:p>
            <a:pPr algn="ctr"/>
            <a:endParaRPr lang="es-EC" sz="1000" b="1" dirty="0" smtClean="0"/>
          </a:p>
          <a:p>
            <a:pPr lvl="0"/>
            <a:r>
              <a:rPr lang="es-ES_tradnl" sz="1000" b="1" dirty="0" smtClean="0"/>
              <a:t>VALORES</a:t>
            </a:r>
          </a:p>
          <a:p>
            <a:pPr lvl="0"/>
            <a:endParaRPr lang="es-ES_tradnl" sz="1000" b="1" dirty="0" smtClean="0"/>
          </a:p>
          <a:p>
            <a:pPr lvl="0"/>
            <a:r>
              <a:rPr lang="es-ES_tradnl" sz="1000" b="1" dirty="0" smtClean="0"/>
              <a:t>Solidaridad</a:t>
            </a:r>
          </a:p>
          <a:p>
            <a:pPr lvl="0"/>
            <a:r>
              <a:rPr lang="es-ES_tradnl" sz="1000" b="1" dirty="0" smtClean="0"/>
              <a:t>Responsabilidad</a:t>
            </a:r>
            <a:endParaRPr lang="es-ES_tradnl" sz="1000" dirty="0" smtClean="0"/>
          </a:p>
          <a:p>
            <a:pPr lvl="0"/>
            <a:r>
              <a:rPr lang="es-ES_tradnl" sz="1000" b="1" dirty="0" smtClean="0"/>
              <a:t>Excelencia</a:t>
            </a:r>
            <a:r>
              <a:rPr lang="es-ES_tradnl" sz="1000" b="1" dirty="0"/>
              <a:t> </a:t>
            </a:r>
            <a:endParaRPr lang="es-EC" sz="1000" dirty="0"/>
          </a:p>
          <a:p>
            <a:pPr algn="just"/>
            <a:endParaRPr lang="es-EC" sz="1000" dirty="0" smtClean="0"/>
          </a:p>
          <a:p>
            <a:pPr algn="just">
              <a:buFont typeface="Arial" pitchFamily="34" charset="0"/>
              <a:buChar char="•"/>
            </a:pPr>
            <a:endParaRPr lang="es-ES" sz="1000" dirty="0" smtClean="0"/>
          </a:p>
          <a:p>
            <a:pPr algn="just"/>
            <a:endParaRPr lang="es-ES" sz="1000" dirty="0"/>
          </a:p>
        </p:txBody>
      </p:sp>
      <p:sp>
        <p:nvSpPr>
          <p:cNvPr id="23" name="22 Flecha derecha"/>
          <p:cNvSpPr/>
          <p:nvPr/>
        </p:nvSpPr>
        <p:spPr>
          <a:xfrm rot="20013706">
            <a:off x="1071210" y="3748578"/>
            <a:ext cx="680886" cy="33795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20013706">
            <a:off x="2758483" y="3347571"/>
            <a:ext cx="697784" cy="3116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 rot="20013706">
            <a:off x="5024501" y="2690959"/>
            <a:ext cx="582177" cy="31164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 rot="20013706">
            <a:off x="6128207" y="1809548"/>
            <a:ext cx="708750" cy="3537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curvada hacia abajo"/>
          <p:cNvSpPr/>
          <p:nvPr/>
        </p:nvSpPr>
        <p:spPr>
          <a:xfrm>
            <a:off x="971099" y="365738"/>
            <a:ext cx="5115414" cy="60157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28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55872"/>
          </a:xfrm>
        </p:spPr>
        <p:txBody>
          <a:bodyPr>
            <a:normAutofit/>
          </a:bodyPr>
          <a:lstStyle/>
          <a:p>
            <a:r>
              <a:rPr lang="es-ES_tradnl" sz="3200" b="1" dirty="0" smtClean="0"/>
              <a:t> </a:t>
            </a:r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MARCA, SLOGAN Y LOGO DE LA EMPRESA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39197" t="54297" r="21818" b="31865"/>
          <a:stretch/>
        </p:blipFill>
        <p:spPr bwMode="auto">
          <a:xfrm>
            <a:off x="4776934" y="873368"/>
            <a:ext cx="3716655" cy="1301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242646" y="1008184"/>
            <a:ext cx="1711569" cy="10081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MARCA</a:t>
            </a:r>
            <a:endParaRPr lang="es-ES_trad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493477" y="1172308"/>
            <a:ext cx="961292" cy="6330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1242646" y="2286000"/>
            <a:ext cx="1793631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SLOGAN</a:t>
            </a:r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C" dirty="0"/>
          </a:p>
        </p:txBody>
      </p:sp>
      <p:sp>
        <p:nvSpPr>
          <p:cNvPr id="9" name="8 Flecha derecha"/>
          <p:cNvSpPr/>
          <p:nvPr/>
        </p:nvSpPr>
        <p:spPr>
          <a:xfrm>
            <a:off x="3493477" y="2426677"/>
            <a:ext cx="961292" cy="6330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/>
          <p:cNvPicPr/>
          <p:nvPr/>
        </p:nvPicPr>
        <p:blipFill rotWithShape="1">
          <a:blip r:embed="rId2"/>
          <a:srcRect l="39197" t="59527" r="21818" b="33718"/>
          <a:stretch/>
        </p:blipFill>
        <p:spPr bwMode="auto">
          <a:xfrm>
            <a:off x="4776934" y="2323758"/>
            <a:ext cx="3716655" cy="735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13338" y="3505199"/>
            <a:ext cx="1852246" cy="10433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LOGO DE LA EMPRESA</a:t>
            </a:r>
            <a:endParaRPr lang="es-EC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505200" y="3886198"/>
            <a:ext cx="961292" cy="6330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7 Marcador de contenido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r="50467" b="40488"/>
          <a:stretch/>
        </p:blipFill>
        <p:spPr bwMode="auto">
          <a:xfrm>
            <a:off x="4776934" y="3200400"/>
            <a:ext cx="3716655" cy="190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7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CENTRO DE  ACOPIO ARTESANAL  CHAWTI </a:t>
            </a:r>
            <a:endParaRPr lang="es-EC" sz="3200" dirty="0"/>
          </a:p>
        </p:txBody>
      </p:sp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r="50467" b="40488"/>
          <a:stretch/>
        </p:blipFill>
        <p:spPr bwMode="auto">
          <a:xfrm>
            <a:off x="1057168" y="1730222"/>
            <a:ext cx="6251136" cy="286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50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61471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ESTRUCTURA ORGANIZACIONAL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29409" r="20684" b="26036"/>
          <a:stretch/>
        </p:blipFill>
        <p:spPr bwMode="auto">
          <a:xfrm>
            <a:off x="999116" y="1333500"/>
            <a:ext cx="7471116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0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61334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CAPITULO V  ESTUDIO FINANCIERO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45958"/>
            <a:ext cx="8229600" cy="4359178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PRESUPUESTO DE INVERSION</a:t>
            </a:r>
          </a:p>
          <a:p>
            <a:pPr marL="0" indent="0">
              <a:buNone/>
            </a:pP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C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3" y="1647825"/>
            <a:ext cx="3279356" cy="16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2" y="1652588"/>
            <a:ext cx="3339516" cy="2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6975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 DE OPERACIÓN</a:t>
            </a:r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C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1181366"/>
            <a:ext cx="7483642" cy="38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565218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INGRESOS  POR VENTA </a:t>
            </a:r>
            <a:endParaRPr lang="es-EC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1" y="1114816"/>
            <a:ext cx="8996820" cy="407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80646" y="228600"/>
            <a:ext cx="8311662" cy="322263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ESTADO DE PERDINAS  Y GANANCIAS</a:t>
            </a:r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15317"/>
              </p:ext>
            </p:extLst>
          </p:nvPr>
        </p:nvGraphicFramePr>
        <p:xfrm>
          <a:off x="1441938" y="926124"/>
          <a:ext cx="5648341" cy="41782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17969"/>
                <a:gridCol w="818749"/>
                <a:gridCol w="706710"/>
                <a:gridCol w="839756"/>
                <a:gridCol w="839756"/>
                <a:gridCol w="925401"/>
              </a:tblGrid>
              <a:tr h="180122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ESTADO DE PÉRDIDAS Y GANANCIAS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1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1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2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3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4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5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53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Ventas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83.700,00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101.640,83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120.089,20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141.891,14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167.396,08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9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Costos de ventas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70.816,19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71.646,08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81.927,09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86.933,44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93.954,94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86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= UTILIDAD BRUTA EN VENTAS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$ 12.883,81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$ 29.994,75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38.162,11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54.957,70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73.441,14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GASTOS OPERACIONALES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43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Gastos administrativos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1.320,00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1.584,00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1.900,80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2.280,96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2.737,15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52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Gastos de ventas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720,00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792,00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 871,20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  958,32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1.054,15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47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= UTILIDAD OPERACIONAL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$ 10.843,81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$ 27.618,75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35.390,11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51.718,42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69.649,83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 + INGRESOS NO OPERACIONALES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99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Otros ingresos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GASTOS NO OPERACIONALES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        -  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0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Costos financieros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= UTILIDAD ANTES DE REPARTICIONES E IMP.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$ 10.843,81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$ 27.618,75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35.390,11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51.718,42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69.649,83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8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15% Trabajadores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1.626,57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4.142,81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5.308,52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7.757,76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10.447,47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= UTILIDAD ANTES DE IMPUESTOS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9.217,24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$ 23.475,94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30.081,60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43.960,66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59.202,36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80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25% Impuesto a la renta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2.304,31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5.868,98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7.520,40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10.990,16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14.800,59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152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( - ) 5% IRF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345,65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 880,35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1.128,06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 1.648,52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   2.220,09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  <a:tr h="27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= UTILIDAD DEL EJERCICIO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 $   6.567,28 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$ 16.726,61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21.433,14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 $   31.321,97 </a:t>
                      </a:r>
                      <a:endParaRPr lang="es-EC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 $  42.181,68 </a:t>
                      </a:r>
                      <a:endParaRPr lang="es-EC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24" marR="532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5" y="691662"/>
            <a:ext cx="8276492" cy="46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3015" y="257908"/>
            <a:ext cx="732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FLUJO DE CAJA</a:t>
            </a:r>
            <a:endParaRPr lang="es-EC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439615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ANALISIS FINANCIERO </a:t>
            </a:r>
            <a:endParaRPr lang="es-EC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86155" y="984740"/>
            <a:ext cx="2274276" cy="902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VALOR  ACTUAL NETO (VAN)</a:t>
            </a:r>
            <a:endParaRPr lang="es-EC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97879" y="2028094"/>
            <a:ext cx="2274276" cy="902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TASA INTERNA DE RETORNO (TIR)</a:t>
            </a:r>
            <a:endParaRPr lang="es-EC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715109" y="3024554"/>
            <a:ext cx="2274276" cy="902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RELACIÓN COSTO/BENEFICIO</a:t>
            </a:r>
            <a:endParaRPr lang="es-EC" sz="16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715109" y="4185139"/>
            <a:ext cx="2274276" cy="902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Í</a:t>
            </a:r>
            <a:r>
              <a:rPr lang="es-EC" sz="1600" b="1" dirty="0" smtClean="0"/>
              <a:t>NDICE DE  VALOR ACTUAL NETO  IVAN:</a:t>
            </a:r>
            <a:endParaRPr lang="es-EC" sz="1600" dirty="0" smtClean="0"/>
          </a:p>
          <a:p>
            <a:pPr algn="ctr"/>
            <a:endParaRPr lang="es-EC" b="1" dirty="0"/>
          </a:p>
        </p:txBody>
      </p:sp>
      <p:sp>
        <p:nvSpPr>
          <p:cNvPr id="8" name="7 Flecha derecha"/>
          <p:cNvSpPr/>
          <p:nvPr/>
        </p:nvSpPr>
        <p:spPr>
          <a:xfrm>
            <a:off x="3223843" y="1183974"/>
            <a:ext cx="773723" cy="4454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3235560" y="2133606"/>
            <a:ext cx="773723" cy="4454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3235560" y="3169261"/>
            <a:ext cx="773723" cy="4454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3235560" y="4278923"/>
            <a:ext cx="773723" cy="4454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4513386" y="4419599"/>
            <a:ext cx="4439750" cy="66821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IVAN = </a:t>
            </a:r>
            <a:r>
              <a:rPr lang="es-EC" dirty="0"/>
              <a:t>VAN/ TOTAL DE EGRESOS</a:t>
            </a:r>
          </a:p>
          <a:p>
            <a:r>
              <a:rPr lang="es-EC" dirty="0"/>
              <a:t>= 0,82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4513386" y="3147648"/>
            <a:ext cx="4439750" cy="105507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/>
              <a:t>Razón  B/C =   </a:t>
            </a:r>
            <a:r>
              <a:rPr lang="es-EC" sz="1600" dirty="0" smtClean="0"/>
              <a:t>      </a:t>
            </a:r>
            <a:endParaRPr lang="es-EC" sz="1600" dirty="0"/>
          </a:p>
          <a:p>
            <a:r>
              <a:rPr lang="es-EC" sz="1600" dirty="0"/>
              <a:t>                          </a:t>
            </a:r>
            <a:endParaRPr lang="es-EC" sz="1600" dirty="0" smtClean="0"/>
          </a:p>
          <a:p>
            <a:r>
              <a:rPr lang="es-EC" sz="1600" dirty="0" smtClean="0"/>
              <a:t> </a:t>
            </a:r>
            <a:r>
              <a:rPr lang="es-EC" sz="1600" dirty="0"/>
              <a:t>Razón B/C =            $    2,38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513386" y="1887418"/>
            <a:ext cx="4439750" cy="115473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err="1" smtClean="0"/>
              <a:t>Ttit</a:t>
            </a:r>
            <a:r>
              <a:rPr lang="es-EC" dirty="0" smtClean="0"/>
              <a:t> = 36%</a:t>
            </a:r>
            <a:endParaRPr lang="es-EC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2" y="3222014"/>
            <a:ext cx="2314575" cy="5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4513386" y="668215"/>
            <a:ext cx="4439750" cy="110197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5" y="750277"/>
            <a:ext cx="3938956" cy="10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18 Imagen"/>
          <p:cNvPicPr/>
          <p:nvPr/>
        </p:nvPicPr>
        <p:blipFill rotWithShape="1">
          <a:blip r:embed="rId5"/>
          <a:srcRect l="13967" t="54646" r="50755" b="38557"/>
          <a:stretch/>
        </p:blipFill>
        <p:spPr bwMode="auto">
          <a:xfrm>
            <a:off x="4618892" y="2045747"/>
            <a:ext cx="4237694" cy="594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50169" y="2640596"/>
            <a:ext cx="176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TIR = 36%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6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3934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68215"/>
            <a:ext cx="8229600" cy="443692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C" dirty="0" smtClean="0"/>
              <a:t>Implementar </a:t>
            </a:r>
            <a:r>
              <a:rPr lang="es-EC" dirty="0"/>
              <a:t>el proyecto de Centro de  Acopio de Artesanías  de la Nacionalidad </a:t>
            </a:r>
            <a:r>
              <a:rPr lang="es-EC" dirty="0" err="1"/>
              <a:t>Kichwa</a:t>
            </a:r>
            <a:r>
              <a:rPr lang="es-EC" dirty="0"/>
              <a:t>  de la Comuna  San Jacinto del </a:t>
            </a:r>
            <a:r>
              <a:rPr lang="es-EC" dirty="0" err="1"/>
              <a:t>Pindo</a:t>
            </a:r>
            <a:r>
              <a:rPr lang="es-EC" dirty="0"/>
              <a:t> en la ciudad  de Puyo, debido a que se  tiene  una rentabilidad  aceptable para  la organización  indígena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Proporcionar  a  los demandantes productos  de  calidad sin perder sus contenidos  culturales  de su Nacionalidad indígena, con la finalidad de  satisfacer  las exigencias de los clientes,  el fortalecimiento  de  la cultura  y  su difusión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Invertir  en este  tipo  de  empresa ya que  el VAN es positivo, que  establece  la  factibilidad económica financiera, en consecuencia se recomienda  invertir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Implementar el proyecto en el corto plazo para  aprovechar de mejor manera los resultados  de la investigación del presente </a:t>
            </a:r>
            <a:r>
              <a:rPr lang="es-EC" dirty="0" smtClean="0"/>
              <a:t>proyecto. </a:t>
            </a:r>
            <a:r>
              <a:rPr lang="es-EC" dirty="0"/>
              <a:t>Poner  en ejecución  el presente  proyecto, ya que  significa  el mejoramiento  de la economía   de las familias artesanas que han sido explotadas  por  los intermediarios  comerciantes  de  materias primas y artesanías, que pagaban precios por debajo de los costos de producción, rentabilidad  del proyecto y además  algo importantísimo es  el reconocimiento de esta expresión cultural de la Nacionalidad  </a:t>
            </a:r>
            <a:r>
              <a:rPr lang="es-EC" dirty="0" err="1"/>
              <a:t>Kichwa</a:t>
            </a:r>
            <a:r>
              <a:rPr lang="es-EC" dirty="0"/>
              <a:t>, su  valoración fortalecimiento y  su  difusión.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231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333500"/>
            <a:ext cx="8229600" cy="3771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800" dirty="0" smtClean="0">
                <a:latin typeface="Algerian" pitchFamily="82" charset="0"/>
              </a:rPr>
              <a:t>      GRACIAS  POR   VUESTRA  ATENCION </a:t>
            </a:r>
            <a:endParaRPr lang="es-EC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6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39000" cy="550573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CONTENIDOS</a:t>
            </a:r>
            <a:r>
              <a:rPr lang="es-EC" sz="4000" dirty="0"/>
              <a:t/>
            </a:r>
            <a:br>
              <a:rPr lang="es-EC" sz="4000" dirty="0"/>
            </a:b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98240"/>
            <a:ext cx="7239000" cy="40386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495418" y="666503"/>
            <a:ext cx="5428837" cy="5100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ANTECEDENTES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22984" y="2822818"/>
            <a:ext cx="5480974" cy="5055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LA  EMPRESA Y SU ORGANIZACION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573542" y="2017407"/>
            <a:ext cx="5248363" cy="593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ESTUDIO TECNICO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83958" y="1294493"/>
            <a:ext cx="5452936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ESTUDIO  DE  MERCADO 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764668" y="3547804"/>
            <a:ext cx="5428837" cy="5344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latin typeface="Aharoni" pitchFamily="2" charset="-79"/>
                <a:cs typeface="Aharoni" pitchFamily="2" charset="-79"/>
              </a:rPr>
              <a:t>ESTUDIO FINANCIERO</a:t>
            </a:r>
            <a:endParaRPr lang="es-E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09836" y="4287534"/>
            <a:ext cx="5537122" cy="5791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CONCLUSIONES Y RECOMENDACIONES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46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735638"/>
          </a:xfrm>
        </p:spPr>
        <p:txBody>
          <a:bodyPr>
            <a:normAutofit/>
          </a:bodyPr>
          <a:lstStyle/>
          <a:p>
            <a:r>
              <a:rPr lang="es-EC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ANTECEDENTES 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sz="2000" dirty="0" smtClean="0"/>
              <a:t>La Comuna san Jacinto del </a:t>
            </a:r>
            <a:r>
              <a:rPr lang="es-EC" sz="2000" dirty="0" err="1" smtClean="0"/>
              <a:t>Pindo</a:t>
            </a:r>
            <a:r>
              <a:rPr lang="es-EC" sz="2000" dirty="0" smtClean="0"/>
              <a:t> es una de las Comunas más  grandes de la Amazonia ecuatoriana, con 18.000 hectáreas  de territorio. Esta conformada por  37 comunidades  de  Base. Ubicada  en los  cantones  Pastaza y Mera. En las Parroquia </a:t>
            </a:r>
            <a:r>
              <a:rPr lang="es-EC" sz="2000" dirty="0" err="1" smtClean="0"/>
              <a:t>Tarqui</a:t>
            </a:r>
            <a:r>
              <a:rPr lang="es-EC" sz="2000" dirty="0" smtClean="0"/>
              <a:t> y Madre Tierra.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La Comuna San </a:t>
            </a:r>
            <a:r>
              <a:rPr lang="es-EC" sz="2000" dirty="0"/>
              <a:t>J</a:t>
            </a:r>
            <a:r>
              <a:rPr lang="es-EC" sz="2000" dirty="0" smtClean="0"/>
              <a:t>acinto  del </a:t>
            </a:r>
            <a:r>
              <a:rPr lang="es-EC" sz="2000" dirty="0" err="1" smtClean="0"/>
              <a:t>Pindo</a:t>
            </a:r>
            <a:r>
              <a:rPr lang="es-EC" sz="2000" dirty="0" smtClean="0"/>
              <a:t>, esta conformada principalmente  por población indígena,  de la Nacionalidad </a:t>
            </a:r>
            <a:r>
              <a:rPr lang="es-EC" sz="2000" dirty="0" err="1" smtClean="0"/>
              <a:t>Kichwa</a:t>
            </a:r>
            <a:r>
              <a:rPr lang="es-EC" sz="2000" dirty="0" smtClean="0"/>
              <a:t>. En este territorio viven ancestralmente  esta nacionalidad  indígena con sus  costumbres,  tradiciones, lengua y una  diversidad de  expresiones  culturales.  De  acuerdo al censo del MAGAP del 2012, esta Comuna esta conformada  por  4260 pobladores, que se  dedican a varias  actividades, entre ellas la artesanal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11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461332" cy="547748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PLANTEAMINETO DEL PROBLEMA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51978"/>
            <a:ext cx="8229600" cy="415315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EC" sz="5500" b="1" dirty="0"/>
              <a:t>PROBLEMA  CENTRAL:  ¨Escasa capacidad de emprendimientos empresariales en la Comuna San Jacinto del </a:t>
            </a:r>
            <a:r>
              <a:rPr lang="es-EC" sz="5500" b="1" dirty="0" err="1"/>
              <a:t>Pindo</a:t>
            </a:r>
            <a:r>
              <a:rPr lang="es-EC" sz="5500" b="1" dirty="0"/>
              <a:t>, durante el año 2012 ¨</a:t>
            </a:r>
          </a:p>
          <a:p>
            <a:endParaRPr lang="es-EC" sz="4000" dirty="0"/>
          </a:p>
          <a:p>
            <a:r>
              <a:rPr lang="es-EC" sz="6400" dirty="0"/>
              <a:t>Escaso nivel de emprendimientos económicos familiar  y comunitaria</a:t>
            </a:r>
          </a:p>
          <a:p>
            <a:r>
              <a:rPr lang="es-EC" sz="6400" dirty="0"/>
              <a:t>Escaza garantía para la gestión de créditos en cooperativas y bancos</a:t>
            </a:r>
          </a:p>
          <a:p>
            <a:r>
              <a:rPr lang="es-EC" sz="6400" dirty="0"/>
              <a:t>Migración de las familias a la ciudad.</a:t>
            </a:r>
          </a:p>
          <a:p>
            <a:r>
              <a:rPr lang="es-EC" sz="6400" dirty="0"/>
              <a:t>Explotación por parte de los comerciantes e intermediarios a los servicios y productos artesanales de las familias </a:t>
            </a:r>
          </a:p>
          <a:p>
            <a:r>
              <a:rPr lang="es-EC" sz="6400" dirty="0"/>
              <a:t>Restricción de créditos financieros de cooperativas y bancos </a:t>
            </a:r>
          </a:p>
          <a:p>
            <a:r>
              <a:rPr lang="es-EC" sz="6400" dirty="0"/>
              <a:t>Deficiente capacitación técnica, administrativa y organizativa para emprendimientos socio productivos</a:t>
            </a:r>
          </a:p>
          <a:p>
            <a:endParaRPr lang="es-EC" sz="6400" dirty="0"/>
          </a:p>
          <a:p>
            <a:r>
              <a:rPr lang="es-EC" sz="6400" dirty="0"/>
              <a:t>Escritura global de terrenos de la comuna  San Jacinto, dificulta la concesión de créditos bancarios privados</a:t>
            </a:r>
          </a:p>
          <a:p>
            <a:r>
              <a:rPr lang="es-EC" sz="6400" dirty="0"/>
              <a:t>Insuficiente gestión de los dirigentes de la comuna para el desarrollo de emprendimientos local</a:t>
            </a:r>
          </a:p>
          <a:p>
            <a:endParaRPr lang="es-EC" sz="6400" dirty="0"/>
          </a:p>
          <a:p>
            <a:r>
              <a:rPr lang="es-EC" sz="6400" dirty="0"/>
              <a:t>Poco conocimiento en procesos de emprendimiento micro empresarial</a:t>
            </a:r>
          </a:p>
          <a:p>
            <a:endParaRPr lang="es-EC" sz="6400" dirty="0"/>
          </a:p>
        </p:txBody>
      </p:sp>
    </p:spTree>
    <p:extLst>
      <p:ext uri="{BB962C8B-B14F-4D97-AF65-F5344CB8AC3E}">
        <p14:creationId xmlns:p14="http://schemas.microsoft.com/office/powerpoint/2010/main" val="25031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21374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JUSTIFICACIÓN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662940" y="833120"/>
            <a:ext cx="3177540" cy="5892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Constitución Política  del Estado  del 2008, el Art 280</a:t>
            </a:r>
            <a:endParaRPr lang="es-EC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662940" y="2052320"/>
            <a:ext cx="1394460" cy="782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Plan Nacional de Desarrollo  </a:t>
            </a:r>
            <a:endParaRPr lang="es-EC" sz="12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5156200" y="614680"/>
            <a:ext cx="3698240" cy="10058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el instrumento al que se sujetarán las políticas, programas y proyectos públicos; la programación y ejecución del presupuesto del Estado; y la inversión y la asignación de los recursos públicos; y coordinará las competencias exclusivas </a:t>
            </a:r>
            <a:r>
              <a:rPr lang="es-ES_tradnl" sz="1200" dirty="0" smtClean="0"/>
              <a:t> del Estado</a:t>
            </a:r>
            <a:endParaRPr lang="es-EC" sz="1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679700" y="1864359"/>
            <a:ext cx="1160780" cy="579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Objetivo  11</a:t>
            </a:r>
            <a:endParaRPr lang="es-EC" sz="1200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2679700" y="2839717"/>
            <a:ext cx="1160780" cy="52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C" sz="1200" dirty="0" smtClean="0"/>
              <a:t>Objetivo  8</a:t>
            </a:r>
            <a:endParaRPr lang="es-EC" sz="12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222240" y="1696718"/>
            <a:ext cx="3530600" cy="8026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"Establecer un sistema económico social, solidario y sostenible,  cuyo fin  es para construir un sistema económico en base al ser humano y su buen vivir”. </a:t>
            </a:r>
            <a:endParaRPr lang="es-EC" sz="1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40020" y="2687320"/>
            <a:ext cx="3530600" cy="6807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"Afirmar y fortalecer la identidad nacional, las identidades diversas, la plurinacionalidad y la interculturalidad"</a:t>
            </a:r>
            <a:r>
              <a:rPr lang="es-ES_tradnl" sz="1200" baseline="30000" dirty="0"/>
              <a:t> </a:t>
            </a:r>
            <a:endParaRPr lang="es-EC" sz="1200" dirty="0"/>
          </a:p>
        </p:txBody>
      </p:sp>
      <p:sp>
        <p:nvSpPr>
          <p:cNvPr id="13" name="12 Flecha derecha"/>
          <p:cNvSpPr/>
          <p:nvPr/>
        </p:nvSpPr>
        <p:spPr>
          <a:xfrm>
            <a:off x="4130040" y="2748280"/>
            <a:ext cx="1026160" cy="474846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>
            <a:off x="4130041" y="1864360"/>
            <a:ext cx="899158" cy="43434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9 Marcador de contenido"/>
          <p:cNvSpPr txBox="1">
            <a:spLocks/>
          </p:cNvSpPr>
          <p:nvPr/>
        </p:nvSpPr>
        <p:spPr>
          <a:xfrm>
            <a:off x="662940" y="3613152"/>
            <a:ext cx="1765300" cy="5727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200" dirty="0" smtClean="0"/>
              <a:t>  </a:t>
            </a:r>
            <a:r>
              <a:rPr lang="es-ES_tradnl" sz="1200" dirty="0"/>
              <a:t>Ley de Economía, Popular y </a:t>
            </a:r>
            <a:r>
              <a:rPr lang="es-ES_tradnl" sz="1200" dirty="0" smtClean="0"/>
              <a:t>Solidaria. </a:t>
            </a:r>
            <a:endParaRPr lang="es-EC" sz="12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003040" y="3708400"/>
            <a:ext cx="4767580" cy="6502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100" dirty="0"/>
              <a:t>Los principios básicos de esta Ley son la solidaridad, la cooperación y la reciprocidad. Esa economía  permite pensar primero en el ser humano antes que en hacer más grande la riqueza de una persona o empresa</a:t>
            </a:r>
            <a:r>
              <a:rPr lang="es-ES_tradnl" sz="1100" dirty="0" smtClean="0"/>
              <a:t>. </a:t>
            </a:r>
            <a:r>
              <a:rPr lang="es-ES_tradnl" sz="1100" dirty="0"/>
              <a:t>Instituto de Economía, Popular y Solidaria</a:t>
            </a:r>
            <a:endParaRPr lang="es-EC" sz="1100" dirty="0"/>
          </a:p>
        </p:txBody>
      </p:sp>
      <p:sp>
        <p:nvSpPr>
          <p:cNvPr id="18" name="9 Marcador de contenido"/>
          <p:cNvSpPr txBox="1">
            <a:spLocks/>
          </p:cNvSpPr>
          <p:nvPr/>
        </p:nvSpPr>
        <p:spPr>
          <a:xfrm>
            <a:off x="662940" y="4730282"/>
            <a:ext cx="1765300" cy="4166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200" dirty="0" smtClean="0"/>
              <a:t>  </a:t>
            </a:r>
            <a:r>
              <a:rPr lang="es-ES_tradnl" sz="1200" dirty="0"/>
              <a:t>Ley </a:t>
            </a:r>
            <a:r>
              <a:rPr lang="es-ES_tradnl" sz="1200" dirty="0" smtClean="0"/>
              <a:t> de Culturas</a:t>
            </a:r>
            <a:endParaRPr lang="es-EC" sz="1200" dirty="0"/>
          </a:p>
        </p:txBody>
      </p:sp>
      <p:sp>
        <p:nvSpPr>
          <p:cNvPr id="19" name="18 Flecha abajo"/>
          <p:cNvSpPr/>
          <p:nvPr/>
        </p:nvSpPr>
        <p:spPr>
          <a:xfrm>
            <a:off x="1225550" y="1475738"/>
            <a:ext cx="471170" cy="57658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abajo"/>
          <p:cNvSpPr/>
          <p:nvPr/>
        </p:nvSpPr>
        <p:spPr>
          <a:xfrm>
            <a:off x="1140460" y="2920997"/>
            <a:ext cx="405130" cy="60425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9 Marcador de contenido"/>
          <p:cNvSpPr txBox="1">
            <a:spLocks/>
          </p:cNvSpPr>
          <p:nvPr/>
        </p:nvSpPr>
        <p:spPr>
          <a:xfrm>
            <a:off x="4003039" y="4613514"/>
            <a:ext cx="4749799" cy="5333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200" dirty="0"/>
              <a:t>“El Estado apoyará la creación y producción  de bienes artísticos, culturales y </a:t>
            </a:r>
            <a:r>
              <a:rPr lang="es-ES_tradnl" sz="1200" dirty="0" smtClean="0"/>
              <a:t>artesanales…”. </a:t>
            </a:r>
            <a:endParaRPr lang="es-EC" sz="1200" dirty="0"/>
          </a:p>
        </p:txBody>
      </p:sp>
      <p:sp>
        <p:nvSpPr>
          <p:cNvPr id="22" name="21 Flecha abajo"/>
          <p:cNvSpPr/>
          <p:nvPr/>
        </p:nvSpPr>
        <p:spPr>
          <a:xfrm>
            <a:off x="1140460" y="4200047"/>
            <a:ext cx="405130" cy="53023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Flecha derecha"/>
          <p:cNvSpPr/>
          <p:nvPr/>
        </p:nvSpPr>
        <p:spPr>
          <a:xfrm>
            <a:off x="2860040" y="4791086"/>
            <a:ext cx="894080" cy="44193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derecha"/>
          <p:cNvSpPr/>
          <p:nvPr/>
        </p:nvSpPr>
        <p:spPr>
          <a:xfrm>
            <a:off x="2814320" y="3688083"/>
            <a:ext cx="985520" cy="49783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25 Conector recto de flecha"/>
          <p:cNvCxnSpPr>
            <a:stCxn id="7" idx="3"/>
            <a:endCxn id="9" idx="1"/>
          </p:cNvCxnSpPr>
          <p:nvPr/>
        </p:nvCxnSpPr>
        <p:spPr>
          <a:xfrm flipV="1">
            <a:off x="2057400" y="2153919"/>
            <a:ext cx="622300" cy="289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057400" y="2499359"/>
            <a:ext cx="622300" cy="601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39000" cy="490567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JUSTIFICACIÓN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97293"/>
            <a:ext cx="7931224" cy="4382487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7" y="997293"/>
            <a:ext cx="2808312" cy="16201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 Comuna San  Jacinto del </a:t>
            </a:r>
            <a:r>
              <a:rPr lang="es-EC" dirty="0" err="1" smtClean="0"/>
              <a:t>Pindo</a:t>
            </a:r>
            <a:r>
              <a:rPr lang="es-EC" dirty="0" smtClean="0"/>
              <a:t> , es una organización indígena  de la Nacionalidad  </a:t>
            </a:r>
            <a:r>
              <a:rPr lang="es-EC" dirty="0" err="1" smtClean="0"/>
              <a:t>Kichwa</a:t>
            </a:r>
            <a:r>
              <a:rPr lang="es-EC" dirty="0" smtClean="0"/>
              <a:t>,  sin fines  de lucro</a:t>
            </a:r>
            <a:endParaRPr lang="es-EC" dirty="0"/>
          </a:p>
        </p:txBody>
      </p:sp>
      <p:sp>
        <p:nvSpPr>
          <p:cNvPr id="5" name="4 Elipse"/>
          <p:cNvSpPr/>
          <p:nvPr/>
        </p:nvSpPr>
        <p:spPr>
          <a:xfrm>
            <a:off x="5289162" y="907283"/>
            <a:ext cx="2664296" cy="17401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Aglutina  a 37  Comunidades  de  Base. Cuatro comunidades se  dedican a la Artesanía: </a:t>
            </a:r>
            <a:endParaRPr lang="es-EC" dirty="0"/>
          </a:p>
        </p:txBody>
      </p:sp>
      <p:sp>
        <p:nvSpPr>
          <p:cNvPr id="9" name="8 Flecha derecha"/>
          <p:cNvSpPr/>
          <p:nvPr/>
        </p:nvSpPr>
        <p:spPr>
          <a:xfrm>
            <a:off x="3582296" y="1477346"/>
            <a:ext cx="1500693" cy="66007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5229973" y="3469179"/>
            <a:ext cx="2880320" cy="13201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1. Unión Base,                      2. Campo Alegre                  3. </a:t>
            </a:r>
            <a:r>
              <a:rPr lang="es-EC" dirty="0" err="1" smtClean="0"/>
              <a:t>Amasanga</a:t>
            </a:r>
            <a:r>
              <a:rPr lang="es-EC" dirty="0" smtClean="0"/>
              <a:t> y                      4. Santa  Ana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560724" y="3085475"/>
            <a:ext cx="3226121" cy="18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Los hombres y mujeres  ancestralmente  elaboran artesanía como fuente  de  sustento </a:t>
            </a:r>
            <a:endParaRPr lang="es-EC" dirty="0"/>
          </a:p>
        </p:txBody>
      </p:sp>
      <p:sp>
        <p:nvSpPr>
          <p:cNvPr id="12" name="11 Flecha abajo"/>
          <p:cNvSpPr/>
          <p:nvPr/>
        </p:nvSpPr>
        <p:spPr>
          <a:xfrm>
            <a:off x="6444208" y="2647476"/>
            <a:ext cx="720080" cy="82170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flipH="1">
            <a:off x="3786845" y="3799215"/>
            <a:ext cx="1443128" cy="66007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8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 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_tradnl" sz="1900" dirty="0" smtClean="0"/>
          </a:p>
          <a:p>
            <a:pPr marL="0" indent="0">
              <a:buNone/>
            </a:pPr>
            <a:r>
              <a:rPr lang="es-ES_tradnl" b="1" dirty="0" smtClean="0"/>
              <a:t>OBJETIVO GENERAL 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sz="1900" dirty="0"/>
          </a:p>
          <a:p>
            <a:pPr marL="0" indent="0">
              <a:buNone/>
            </a:pPr>
            <a:r>
              <a:rPr lang="es-ES_tradnl" sz="2000" dirty="0" smtClean="0">
                <a:solidFill>
                  <a:srgbClr val="753805"/>
                </a:solidFill>
              </a:rPr>
              <a:t>Determinar  </a:t>
            </a:r>
            <a:r>
              <a:rPr lang="es-ES_tradnl" sz="2000" dirty="0">
                <a:solidFill>
                  <a:srgbClr val="753805"/>
                </a:solidFill>
              </a:rPr>
              <a:t>la viabilidad de mercado, técnica, ambiental, organizacional y financiera  para la creación de un Centro  de Acopio  Artesanal </a:t>
            </a:r>
            <a:r>
              <a:rPr lang="es-ES_tradnl" sz="2000" dirty="0" err="1">
                <a:solidFill>
                  <a:srgbClr val="753805"/>
                </a:solidFill>
              </a:rPr>
              <a:t>Kichwa</a:t>
            </a:r>
            <a:r>
              <a:rPr lang="es-ES_tradnl" sz="2000" dirty="0">
                <a:solidFill>
                  <a:srgbClr val="753805"/>
                </a:solidFill>
              </a:rPr>
              <a:t>  de la Comuna  San Jacinto del </a:t>
            </a:r>
            <a:r>
              <a:rPr lang="es-ES_tradnl" sz="2000" dirty="0" err="1">
                <a:solidFill>
                  <a:srgbClr val="753805"/>
                </a:solidFill>
              </a:rPr>
              <a:t>Pindo</a:t>
            </a:r>
            <a:r>
              <a:rPr lang="es-ES_tradnl" sz="2000" dirty="0">
                <a:solidFill>
                  <a:srgbClr val="753805"/>
                </a:solidFill>
              </a:rPr>
              <a:t>   en la Provincia de Pastaza”</a:t>
            </a:r>
            <a:endParaRPr lang="es-EC" sz="2000" dirty="0">
              <a:solidFill>
                <a:srgbClr val="753805"/>
              </a:solidFill>
            </a:endParaRPr>
          </a:p>
          <a:p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42948"/>
            <a:ext cx="4041775" cy="30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943</TotalTime>
  <Words>2224</Words>
  <Application>Microsoft Office PowerPoint</Application>
  <PresentationFormat>Presentación en pantalla (16:10)</PresentationFormat>
  <Paragraphs>440</Paragraphs>
  <Slides>38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Presentación2</vt:lpstr>
      <vt:lpstr>Ecuación</vt:lpstr>
      <vt:lpstr> </vt:lpstr>
      <vt:lpstr>ESCUELA POLITECNICA  DEL EJERCITO </vt:lpstr>
      <vt:lpstr>CENTRO DE  ACOPIO ARTESANAL  CHAWTI </vt:lpstr>
      <vt:lpstr>CONTENIDOS  </vt:lpstr>
      <vt:lpstr>ANTECEDENTES </vt:lpstr>
      <vt:lpstr>PLANTEAMINETO DEL PROBLEMA</vt:lpstr>
      <vt:lpstr>JUSTIFICACIÓN</vt:lpstr>
      <vt:lpstr>JUSTIFICACIÓN</vt:lpstr>
      <vt:lpstr> OBJETIVOS  </vt:lpstr>
      <vt:lpstr>OBJETIVOS ESPECIFICOS</vt:lpstr>
      <vt:lpstr>Presentación de PowerPoint</vt:lpstr>
      <vt:lpstr>CLASIFICACION DE LAS  ARTESANIAS</vt:lpstr>
      <vt:lpstr>Presentación de PowerPoint</vt:lpstr>
      <vt:lpstr>METODOLIGÍA  DE LA INVESTIGACIÓN</vt:lpstr>
      <vt:lpstr>METODOLIGÍA  DE LA INVESTIGACIÓN</vt:lpstr>
      <vt:lpstr>RESULTADOS DEL ESTUDIO DE CAMPO</vt:lpstr>
      <vt:lpstr>ANALISIS DE  LA DEMANDA</vt:lpstr>
      <vt:lpstr>DEMANDA  TURÍSTICA DE LA PROVINCIA</vt:lpstr>
      <vt:lpstr>PROYECCIÓN DE LA DEMANDA</vt:lpstr>
      <vt:lpstr>PROYECCIÓN DE LA OFERTA</vt:lpstr>
      <vt:lpstr>COMERCIALIZACIÓN </vt:lpstr>
      <vt:lpstr>CAPITULO III ESTUDIO TECNICO </vt:lpstr>
      <vt:lpstr>MICRO LOCALIZACIÓN </vt:lpstr>
      <vt:lpstr>PLANO DEL CENTRO DE ACOPIO CHAWTI</vt:lpstr>
      <vt:lpstr> PROCESO DE COMERCIALIZACION</vt:lpstr>
      <vt:lpstr> REQUERIMIENTO  DE  MATERIA PRIMA</vt:lpstr>
      <vt:lpstr>CAPITULO VI   LA EMPRESA Y SU ORGANIZACIÓN </vt:lpstr>
      <vt:lpstr>FILOSOFIA  DE LA EMPRESA </vt:lpstr>
      <vt:lpstr> MARCA, SLOGAN Y LOGO DE LA EMPRESA</vt:lpstr>
      <vt:lpstr>ESTRUCTURA ORGANIZACIONAL</vt:lpstr>
      <vt:lpstr>CAPITULO V  ESTUDIO FINANCIERO</vt:lpstr>
      <vt:lpstr>CAPITAL DE OPERACIÓN </vt:lpstr>
      <vt:lpstr>INGRESOS  POR VENTA </vt:lpstr>
      <vt:lpstr> ESTADO DE PERDINAS  Y GANANCIAS </vt:lpstr>
      <vt:lpstr>Presentación de PowerPoint</vt:lpstr>
      <vt:lpstr>ANALISIS FINANCIERO </vt:lpstr>
      <vt:lpstr>CONCLUSIONES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 DEL EJERCITO</dc:title>
  <dc:creator>Lorena</dc:creator>
  <cp:lastModifiedBy>Lorena</cp:lastModifiedBy>
  <cp:revision>88</cp:revision>
  <dcterms:created xsi:type="dcterms:W3CDTF">2013-04-19T01:53:44Z</dcterms:created>
  <dcterms:modified xsi:type="dcterms:W3CDTF">2013-06-03T02:46:08Z</dcterms:modified>
</cp:coreProperties>
</file>