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57" r:id="rId10"/>
    <p:sldId id="264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335" r:id="rId22"/>
    <p:sldId id="336" r:id="rId23"/>
    <p:sldId id="337" r:id="rId24"/>
    <p:sldId id="338" r:id="rId25"/>
    <p:sldId id="278" r:id="rId26"/>
    <p:sldId id="279" r:id="rId27"/>
    <p:sldId id="339" r:id="rId28"/>
    <p:sldId id="280" r:id="rId29"/>
    <p:sldId id="281" r:id="rId30"/>
    <p:sldId id="282" r:id="rId31"/>
    <p:sldId id="283" r:id="rId32"/>
    <p:sldId id="284" r:id="rId33"/>
    <p:sldId id="334" r:id="rId34"/>
    <p:sldId id="285" r:id="rId35"/>
    <p:sldId id="331" r:id="rId36"/>
    <p:sldId id="286" r:id="rId37"/>
    <p:sldId id="287" r:id="rId38"/>
    <p:sldId id="289" r:id="rId39"/>
    <p:sldId id="290" r:id="rId40"/>
    <p:sldId id="292" r:id="rId41"/>
    <p:sldId id="293" r:id="rId42"/>
    <p:sldId id="297" r:id="rId43"/>
    <p:sldId id="299" r:id="rId44"/>
    <p:sldId id="301" r:id="rId45"/>
    <p:sldId id="302" r:id="rId46"/>
    <p:sldId id="304" r:id="rId47"/>
    <p:sldId id="306" r:id="rId48"/>
    <p:sldId id="309" r:id="rId49"/>
    <p:sldId id="312" r:id="rId50"/>
    <p:sldId id="315" r:id="rId51"/>
    <p:sldId id="318" r:id="rId52"/>
    <p:sldId id="320" r:id="rId53"/>
    <p:sldId id="323" r:id="rId54"/>
    <p:sldId id="326" r:id="rId55"/>
    <p:sldId id="333" r:id="rId56"/>
    <p:sldId id="329" r:id="rId57"/>
    <p:sldId id="341" r:id="rId5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4660"/>
  </p:normalViewPr>
  <p:slideViewPr>
    <p:cSldViewPr>
      <p:cViewPr varScale="1">
        <p:scale>
          <a:sx n="69" d="100"/>
          <a:sy n="69" d="100"/>
        </p:scale>
        <p:origin x="-112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Hoja1!$B$3:$B$6</c:f>
              <c:strCache>
                <c:ptCount val="4"/>
                <c:pt idx="0">
                  <c:v>Estudiantes de Primaria</c:v>
                </c:pt>
                <c:pt idx="1">
                  <c:v>Estudiantes de Secundaria</c:v>
                </c:pt>
                <c:pt idx="2">
                  <c:v>Universitarios</c:v>
                </c:pt>
                <c:pt idx="3">
                  <c:v>Adultos</c:v>
                </c:pt>
              </c:strCache>
            </c:strRef>
          </c:cat>
          <c:val>
            <c:numRef>
              <c:f>Hoja1!$C$3:$C$6</c:f>
              <c:numCache>
                <c:formatCode>General</c:formatCode>
                <c:ptCount val="4"/>
                <c:pt idx="0">
                  <c:v>53</c:v>
                </c:pt>
                <c:pt idx="1">
                  <c:v>67</c:v>
                </c:pt>
                <c:pt idx="2">
                  <c:v>9</c:v>
                </c:pt>
                <c:pt idx="3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74259976107523629"/>
          <c:y val="0.16830438726734351"/>
          <c:w val="0.24551017427526778"/>
          <c:h val="0.65595096416424992"/>
        </c:manualLayout>
      </c:layout>
      <c:overlay val="0"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es-E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2000"/>
                    <a:satMod val="170000"/>
                  </a:schemeClr>
                </a:gs>
                <a:gs pos="15000">
                  <a:schemeClr val="accent2">
                    <a:tint val="92000"/>
                    <a:shade val="99000"/>
                    <a:satMod val="170000"/>
                  </a:schemeClr>
                </a:gs>
                <a:gs pos="62000">
                  <a:schemeClr val="accent2">
                    <a:tint val="96000"/>
                    <a:shade val="80000"/>
                    <a:satMod val="170000"/>
                  </a:schemeClr>
                </a:gs>
                <a:gs pos="97000">
                  <a:schemeClr val="accent2">
                    <a:tint val="98000"/>
                    <a:shade val="63000"/>
                    <a:satMod val="170000"/>
                  </a:schemeClr>
                </a:gs>
                <a:gs pos="100000">
                  <a:schemeClr val="accent2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cat>
            <c:strRef>
              <c:f>Hoja1!$A$2:$A$5</c:f>
              <c:strCache>
                <c:ptCount val="4"/>
                <c:pt idx="0">
                  <c:v>amigos, familiares</c:v>
                </c:pt>
                <c:pt idx="1">
                  <c:v>prensa escrita</c:v>
                </c:pt>
                <c:pt idx="2">
                  <c:v>radio</c:v>
                </c:pt>
                <c:pt idx="3">
                  <c:v>televisión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72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2000"/>
                    <a:satMod val="170000"/>
                  </a:schemeClr>
                </a:gs>
                <a:gs pos="15000">
                  <a:schemeClr val="accent6">
                    <a:tint val="92000"/>
                    <a:shade val="99000"/>
                    <a:satMod val="170000"/>
                  </a:schemeClr>
                </a:gs>
                <a:gs pos="62000">
                  <a:schemeClr val="accent6">
                    <a:tint val="96000"/>
                    <a:shade val="80000"/>
                    <a:satMod val="170000"/>
                  </a:schemeClr>
                </a:gs>
                <a:gs pos="97000">
                  <a:schemeClr val="accent6">
                    <a:tint val="98000"/>
                    <a:shade val="63000"/>
                    <a:satMod val="170000"/>
                  </a:schemeClr>
                </a:gs>
                <a:gs pos="100000">
                  <a:schemeClr val="accent6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6">
                  <a:shade val="80000"/>
                </a:schemeClr>
              </a:contourClr>
            </a:sp3d>
          </c:spPr>
          <c:invertIfNegative val="0"/>
          <c:cat>
            <c:strRef>
              <c:f>Hoja1!$A$2:$A$5</c:f>
              <c:strCache>
                <c:ptCount val="4"/>
                <c:pt idx="0">
                  <c:v>amigos, familiares</c:v>
                </c:pt>
                <c:pt idx="1">
                  <c:v>prensa escrita</c:v>
                </c:pt>
                <c:pt idx="2">
                  <c:v>radio</c:v>
                </c:pt>
                <c:pt idx="3">
                  <c:v>televisión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1">
                  <c:v>5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35000"/>
                    <a:satMod val="253000"/>
                  </a:schemeClr>
                </a:gs>
                <a:gs pos="50000">
                  <a:schemeClr val="accent3">
                    <a:tint val="42000"/>
                    <a:satMod val="255000"/>
                  </a:schemeClr>
                </a:gs>
                <a:gs pos="97000">
                  <a:schemeClr val="accent3">
                    <a:tint val="53000"/>
                    <a:satMod val="260000"/>
                  </a:schemeClr>
                </a:gs>
                <a:gs pos="100000">
                  <a:schemeClr val="accent3">
                    <a:tint val="56000"/>
                    <a:satMod val="275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</c:spPr>
          <c:invertIfNegative val="0"/>
          <c:cat>
            <c:strRef>
              <c:f>Hoja1!$A$2:$A$5</c:f>
              <c:strCache>
                <c:ptCount val="4"/>
                <c:pt idx="0">
                  <c:v>amigos, familiares</c:v>
                </c:pt>
                <c:pt idx="1">
                  <c:v>prensa escrita</c:v>
                </c:pt>
                <c:pt idx="2">
                  <c:v>radio</c:v>
                </c:pt>
                <c:pt idx="3">
                  <c:v>televisión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6569344"/>
        <c:axId val="46570880"/>
        <c:axId val="0"/>
      </c:bar3DChart>
      <c:catAx>
        <c:axId val="46569344"/>
        <c:scaling>
          <c:orientation val="minMax"/>
        </c:scaling>
        <c:delete val="0"/>
        <c:axPos val="b"/>
        <c:majorTickMark val="out"/>
        <c:minorTickMark val="none"/>
        <c:tickLblPos val="nextTo"/>
        <c:crossAx val="46570880"/>
        <c:crosses val="autoZero"/>
        <c:auto val="1"/>
        <c:lblAlgn val="ctr"/>
        <c:lblOffset val="100"/>
        <c:noMultiLvlLbl val="0"/>
      </c:catAx>
      <c:valAx>
        <c:axId val="46570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569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4"/>
            </a:solidFill>
            <a:ln w="25400" cap="flat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Hoja1!$A$2:$A$5</c:f>
              <c:strCache>
                <c:ptCount val="3"/>
                <c:pt idx="0">
                  <c:v>biodiversidad</c:v>
                </c:pt>
                <c:pt idx="1">
                  <c:v>estudio</c:v>
                </c:pt>
                <c:pt idx="2">
                  <c:v>descanso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73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6"/>
            </a:solidFill>
            <a:ln w="25400" cap="flat" cmpd="sng" algn="ctr">
              <a:solidFill>
                <a:schemeClr val="lt1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</c:spPr>
          <c:invertIfNegative val="0"/>
          <c:cat>
            <c:strRef>
              <c:f>Hoja1!$A$2:$A$5</c:f>
              <c:strCache>
                <c:ptCount val="3"/>
                <c:pt idx="0">
                  <c:v>biodiversidad</c:v>
                </c:pt>
                <c:pt idx="1">
                  <c:v>estudio</c:v>
                </c:pt>
                <c:pt idx="2">
                  <c:v>descanso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1">
                  <c:v>55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3"/>
                <c:pt idx="0">
                  <c:v>biodiversidad</c:v>
                </c:pt>
                <c:pt idx="1">
                  <c:v>estudio</c:v>
                </c:pt>
                <c:pt idx="2">
                  <c:v>descanso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930368"/>
        <c:axId val="67936256"/>
        <c:axId val="0"/>
      </c:bar3DChart>
      <c:catAx>
        <c:axId val="67930368"/>
        <c:scaling>
          <c:orientation val="minMax"/>
        </c:scaling>
        <c:delete val="0"/>
        <c:axPos val="b"/>
        <c:majorTickMark val="out"/>
        <c:minorTickMark val="none"/>
        <c:tickLblPos val="nextTo"/>
        <c:crossAx val="67936256"/>
        <c:crosses val="autoZero"/>
        <c:auto val="1"/>
        <c:lblAlgn val="ctr"/>
        <c:lblOffset val="100"/>
        <c:noMultiLvlLbl val="0"/>
      </c:catAx>
      <c:valAx>
        <c:axId val="67936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930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4"/>
            </a:solidFill>
            <a:ln w="25400" cap="flat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Hoja1!$A$2:$A$5</c:f>
              <c:strCache>
                <c:ptCount val="3"/>
                <c:pt idx="0">
                  <c:v>Rutas Naturaleza</c:v>
                </c:pt>
                <c:pt idx="1">
                  <c:v>Observación Fauna y Flora</c:v>
                </c:pt>
                <c:pt idx="2">
                  <c:v>Explicación Guias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93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3"/>
                <c:pt idx="0">
                  <c:v>Rutas Naturaleza</c:v>
                </c:pt>
                <c:pt idx="1">
                  <c:v>Observación Fauna y Flora</c:v>
                </c:pt>
                <c:pt idx="2">
                  <c:v>Explicación Guias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1">
                  <c:v>66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Hoja1!$A$2:$A$5</c:f>
              <c:strCache>
                <c:ptCount val="3"/>
                <c:pt idx="0">
                  <c:v>Rutas Naturaleza</c:v>
                </c:pt>
                <c:pt idx="1">
                  <c:v>Observación Fauna y Flora</c:v>
                </c:pt>
                <c:pt idx="2">
                  <c:v>Explicación Guias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426304"/>
        <c:axId val="81427840"/>
        <c:axId val="0"/>
      </c:bar3DChart>
      <c:catAx>
        <c:axId val="81426304"/>
        <c:scaling>
          <c:orientation val="minMax"/>
        </c:scaling>
        <c:delete val="0"/>
        <c:axPos val="b"/>
        <c:majorTickMark val="out"/>
        <c:minorTickMark val="none"/>
        <c:tickLblPos val="nextTo"/>
        <c:crossAx val="81427840"/>
        <c:crosses val="autoZero"/>
        <c:auto val="1"/>
        <c:lblAlgn val="ctr"/>
        <c:lblOffset val="100"/>
        <c:noMultiLvlLbl val="0"/>
      </c:catAx>
      <c:valAx>
        <c:axId val="81427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426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cat>
            <c:strRef>
              <c:f>Hoja1!$A$2:$A$3</c:f>
              <c:strCache>
                <c:ptCount val="2"/>
                <c:pt idx="0">
                  <c:v>Falta de señalización</c:v>
                </c:pt>
                <c:pt idx="1">
                  <c:v>Información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invertIfNegative val="0"/>
          <c:cat>
            <c:strRef>
              <c:f>Hoja1!$A$2:$A$3</c:f>
              <c:strCache>
                <c:ptCount val="2"/>
                <c:pt idx="0">
                  <c:v>Falta de señalización</c:v>
                </c:pt>
                <c:pt idx="1">
                  <c:v>Información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1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2465536"/>
        <c:axId val="82467072"/>
        <c:axId val="0"/>
      </c:bar3DChart>
      <c:catAx>
        <c:axId val="82465536"/>
        <c:scaling>
          <c:orientation val="minMax"/>
        </c:scaling>
        <c:delete val="0"/>
        <c:axPos val="b"/>
        <c:majorTickMark val="out"/>
        <c:minorTickMark val="none"/>
        <c:tickLblPos val="nextTo"/>
        <c:crossAx val="82467072"/>
        <c:crosses val="autoZero"/>
        <c:auto val="1"/>
        <c:lblAlgn val="ctr"/>
        <c:lblOffset val="100"/>
        <c:noMultiLvlLbl val="0"/>
      </c:catAx>
      <c:valAx>
        <c:axId val="82467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465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 w="25400" cap="flat" cmpd="sng" algn="ctr">
                <a:solidFill>
                  <a:schemeClr val="accent4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Hoja1!$A$3:$A$6</c:f>
              <c:strCache>
                <c:ptCount val="3"/>
                <c:pt idx="0">
                  <c:v>cursos para cultivar plantas o animales C, U</c:v>
                </c:pt>
                <c:pt idx="1">
                  <c:v>talleres ecologicos A </c:v>
                </c:pt>
                <c:pt idx="2">
                  <c:v>aula ambiental</c:v>
                </c:pt>
              </c:strCache>
            </c:strRef>
          </c:cat>
          <c:val>
            <c:numRef>
              <c:f>Hoja1!$B$3:$B$6</c:f>
              <c:numCache>
                <c:formatCode>0%</c:formatCode>
                <c:ptCount val="4"/>
                <c:pt idx="0">
                  <c:v>0.59</c:v>
                </c:pt>
                <c:pt idx="1">
                  <c:v>0.32</c:v>
                </c:pt>
                <c:pt idx="2">
                  <c:v>0.32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2505088"/>
        <c:axId val="82506880"/>
      </c:barChart>
      <c:catAx>
        <c:axId val="82505088"/>
        <c:scaling>
          <c:orientation val="minMax"/>
        </c:scaling>
        <c:delete val="0"/>
        <c:axPos val="b"/>
        <c:majorTickMark val="out"/>
        <c:minorTickMark val="none"/>
        <c:tickLblPos val="nextTo"/>
        <c:crossAx val="82506880"/>
        <c:crosses val="autoZero"/>
        <c:auto val="1"/>
        <c:lblAlgn val="ctr"/>
        <c:lblOffset val="100"/>
        <c:noMultiLvlLbl val="0"/>
      </c:catAx>
      <c:valAx>
        <c:axId val="825068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2505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335E9-365E-4C4D-9DB1-69574CEC909E}" type="datetimeFigureOut">
              <a:rPr lang="es-ES" smtClean="0"/>
              <a:t>28/01/2013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70148-C2E3-4C8A-A135-E9367B6F93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96682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6588C-91C8-46EA-96BD-F0715F930AC3}" type="datetimeFigureOut">
              <a:rPr lang="es-ES" smtClean="0"/>
              <a:t>28/01/2013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61323-395A-4B2F-BCA0-5608668C7A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2335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61323-395A-4B2F-BCA0-5608668C7A3A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049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61323-395A-4B2F-BCA0-5608668C7A3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2982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61323-395A-4B2F-BCA0-5608668C7A3A}" type="slidenum">
              <a:rPr lang="es-ES" smtClean="0"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2418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61323-395A-4B2F-BCA0-5608668C7A3A}" type="slidenum">
              <a:rPr lang="es-ES" smtClean="0"/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2418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61323-395A-4B2F-BCA0-5608668C7A3A}" type="slidenum">
              <a:rPr lang="es-ES" smtClean="0"/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2418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61323-395A-4B2F-BCA0-5608668C7A3A}" type="slidenum">
              <a:rPr lang="es-ES" smtClean="0"/>
              <a:t>51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2418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61323-395A-4B2F-BCA0-5608668C7A3A}" type="slidenum">
              <a:rPr lang="es-ES" smtClean="0"/>
              <a:t>55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2418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24AA69-B053-4602-B554-E5EF178960DA}" type="datetimeFigureOut">
              <a:rPr lang="es-ES" smtClean="0"/>
              <a:t>28/01/2013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7F6337-9A98-422F-89E0-82B46E927DB1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24AA69-B053-4602-B554-E5EF178960DA}" type="datetimeFigureOut">
              <a:rPr lang="es-ES" smtClean="0"/>
              <a:t>28/01/2013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7F6337-9A98-422F-89E0-82B46E927DB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24AA69-B053-4602-B554-E5EF178960DA}" type="datetimeFigureOut">
              <a:rPr lang="es-ES" smtClean="0"/>
              <a:t>28/01/2013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7F6337-9A98-422F-89E0-82B46E927DB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24AA69-B053-4602-B554-E5EF178960DA}" type="datetimeFigureOut">
              <a:rPr lang="es-ES" smtClean="0"/>
              <a:t>28/01/2013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7F6337-9A98-422F-89E0-82B46E927DB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24AA69-B053-4602-B554-E5EF178960DA}" type="datetimeFigureOut">
              <a:rPr lang="es-ES" smtClean="0"/>
              <a:t>28/01/2013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7F6337-9A98-422F-89E0-82B46E927DB1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24AA69-B053-4602-B554-E5EF178960DA}" type="datetimeFigureOut">
              <a:rPr lang="es-ES" smtClean="0"/>
              <a:t>28/01/2013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7F6337-9A98-422F-89E0-82B46E927DB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24AA69-B053-4602-B554-E5EF178960DA}" type="datetimeFigureOut">
              <a:rPr lang="es-ES" smtClean="0"/>
              <a:t>28/01/2013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7F6337-9A98-422F-89E0-82B46E927DB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24AA69-B053-4602-B554-E5EF178960DA}" type="datetimeFigureOut">
              <a:rPr lang="es-ES" smtClean="0"/>
              <a:t>28/01/2013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7F6337-9A98-422F-89E0-82B46E927DB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24AA69-B053-4602-B554-E5EF178960DA}" type="datetimeFigureOut">
              <a:rPr lang="es-ES" smtClean="0"/>
              <a:t>28/01/2013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7F6337-9A98-422F-89E0-82B46E927DB1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24AA69-B053-4602-B554-E5EF178960DA}" type="datetimeFigureOut">
              <a:rPr lang="es-ES" smtClean="0"/>
              <a:t>28/01/2013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7F6337-9A98-422F-89E0-82B46E927DB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24AA69-B053-4602-B554-E5EF178960DA}" type="datetimeFigureOut">
              <a:rPr lang="es-ES" smtClean="0"/>
              <a:t>28/01/2013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7F6337-9A98-422F-89E0-82B46E927DB1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E24AA69-B053-4602-B554-E5EF178960DA}" type="datetimeFigureOut">
              <a:rPr lang="es-ES" smtClean="0"/>
              <a:t>28/01/2013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B7F6337-9A98-422F-89E0-82B46E927DB1}" type="slidenum">
              <a:rPr lang="es-ES" smtClean="0"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jpe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03113" y="1340768"/>
            <a:ext cx="786219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Diseño de un Centro de Educación </a:t>
            </a:r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mbiental para el Bosque Protector La Perla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3 Imagen" descr="https://encrypted-tbn1.gstatic.com/images?q=tbn:ANd9GcTuWblgU2CvQsAuJu6z8T6U9EldfjEBeFRpuTfiNV8onYwdCBG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645" y="64696"/>
            <a:ext cx="3528392" cy="1287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194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267744" y="821695"/>
            <a:ext cx="4819016" cy="9511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latin typeface="Arial" pitchFamily="34" charset="0"/>
                <a:cs typeface="Arial" pitchFamily="34" charset="0"/>
              </a:rPr>
              <a:t>CULTURA AMBIENTAL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2839024" y="2178284"/>
            <a:ext cx="3672408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itchFamily="34" charset="0"/>
                <a:cs typeface="Arial" pitchFamily="34" charset="0"/>
              </a:rPr>
              <a:t>Nueva actitud 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841048" y="3176971"/>
            <a:ext cx="3672408" cy="8504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itchFamily="34" charset="0"/>
                <a:cs typeface="Arial" pitchFamily="34" charset="0"/>
              </a:rPr>
              <a:t>Cuidar y preservar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5" name="Picture 5" descr="http://farm5.static.flickr.com/4096/4887247896_f3ba23ee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36" y="2847129"/>
            <a:ext cx="1383985" cy="138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2775667" y="4179927"/>
            <a:ext cx="3699761" cy="51134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latin typeface="Arial" pitchFamily="34" charset="0"/>
                <a:cs typeface="Arial" pitchFamily="34" charset="0"/>
              </a:rPr>
              <a:t>Tipos de cultura ambiental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39552" y="4869160"/>
            <a:ext cx="1944216" cy="64807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Personal</a:t>
            </a:r>
            <a:endParaRPr lang="es-ES" dirty="0"/>
          </a:p>
        </p:txBody>
      </p:sp>
      <p:sp>
        <p:nvSpPr>
          <p:cNvPr id="9" name="8 Rectángulo redondeado"/>
          <p:cNvSpPr/>
          <p:nvPr/>
        </p:nvSpPr>
        <p:spPr>
          <a:xfrm>
            <a:off x="2699792" y="4869160"/>
            <a:ext cx="1440160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Empresarial</a:t>
            </a:r>
            <a:endParaRPr lang="es-ES" dirty="0"/>
          </a:p>
        </p:txBody>
      </p:sp>
      <p:sp>
        <p:nvSpPr>
          <p:cNvPr id="10" name="9 Rectángulo redondeado"/>
          <p:cNvSpPr/>
          <p:nvPr/>
        </p:nvSpPr>
        <p:spPr>
          <a:xfrm>
            <a:off x="4280697" y="4922974"/>
            <a:ext cx="1652137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Organizacional</a:t>
            </a:r>
            <a:endParaRPr lang="es-ES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6112628" y="4869161"/>
            <a:ext cx="1948264" cy="6480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Gubernamental</a:t>
            </a:r>
            <a:endParaRPr lang="es-E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97" y="5584418"/>
            <a:ext cx="9239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767" y="5517232"/>
            <a:ext cx="886826" cy="109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848" y="5637090"/>
            <a:ext cx="913185" cy="87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946" y="5637090"/>
            <a:ext cx="733128" cy="87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74844"/>
            <a:ext cx="978912" cy="93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12 Conector recto"/>
          <p:cNvCxnSpPr>
            <a:stCxn id="2" idx="2"/>
          </p:cNvCxnSpPr>
          <p:nvPr/>
        </p:nvCxnSpPr>
        <p:spPr>
          <a:xfrm flipH="1">
            <a:off x="4675228" y="1772816"/>
            <a:ext cx="2024" cy="3977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4762440" y="2898364"/>
            <a:ext cx="0" cy="2786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4762440" y="4027464"/>
            <a:ext cx="0" cy="2036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endCxn id="8" idx="0"/>
          </p:cNvCxnSpPr>
          <p:nvPr/>
        </p:nvCxnSpPr>
        <p:spPr>
          <a:xfrm flipH="1">
            <a:off x="1511660" y="4652379"/>
            <a:ext cx="1264007" cy="2167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endCxn id="9" idx="0"/>
          </p:cNvCxnSpPr>
          <p:nvPr/>
        </p:nvCxnSpPr>
        <p:spPr>
          <a:xfrm flipH="1">
            <a:off x="3419872" y="4724400"/>
            <a:ext cx="265437" cy="1447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>
            <a:endCxn id="10" idx="0"/>
          </p:cNvCxnSpPr>
          <p:nvPr/>
        </p:nvCxnSpPr>
        <p:spPr>
          <a:xfrm>
            <a:off x="4762440" y="4742457"/>
            <a:ext cx="344326" cy="180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6112628" y="4742457"/>
            <a:ext cx="362800" cy="902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04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195736" y="692696"/>
            <a:ext cx="4752528" cy="720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latin typeface="Arial" pitchFamily="34" charset="0"/>
                <a:cs typeface="Arial" pitchFamily="34" charset="0"/>
              </a:rPr>
              <a:t>FUNDAMENTACIÓN LEGAL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2627784" y="1558783"/>
            <a:ext cx="3888432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latin typeface="Arial" pitchFamily="34" charset="0"/>
                <a:cs typeface="Arial" pitchFamily="34" charset="0"/>
              </a:rPr>
              <a:t>Constitución de la Republica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664406" y="2403331"/>
            <a:ext cx="1584176" cy="9361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Arial" pitchFamily="34" charset="0"/>
                <a:cs typeface="Arial" pitchFamily="34" charset="0"/>
              </a:rPr>
              <a:t>Art.395 - E Principios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481739" y="2391723"/>
            <a:ext cx="1714523" cy="122925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Arial" pitchFamily="34" charset="0"/>
                <a:cs typeface="Arial" pitchFamily="34" charset="0"/>
              </a:rPr>
              <a:t>Art. 397. Daños ambientales – subsidiara-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355976" y="2527799"/>
            <a:ext cx="1584176" cy="95489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Arial" pitchFamily="34" charset="0"/>
                <a:cs typeface="Arial" pitchFamily="34" charset="0"/>
              </a:rPr>
              <a:t>Art. 404. patrimonio natural Ecu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6147075" y="2785832"/>
            <a:ext cx="1556080" cy="10246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Arial" pitchFamily="34" charset="0"/>
                <a:cs typeface="Arial" pitchFamily="34" charset="0"/>
              </a:rPr>
              <a:t>Art. 405. SN Áreas Protegidas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39096" y="3494767"/>
            <a:ext cx="1958186" cy="13588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Arial" pitchFamily="34" charset="0"/>
                <a:cs typeface="Arial" pitchFamily="34" charset="0"/>
              </a:rPr>
              <a:t>- Modelo sustentable- respetuoso diversidad cultural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07164" y="5035217"/>
            <a:ext cx="1958186" cy="86409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Arial" pitchFamily="34" charset="0"/>
                <a:cs typeface="Arial" pitchFamily="34" charset="0"/>
              </a:rPr>
              <a:t>Cumple: Iniciativa </a:t>
            </a:r>
            <a:r>
              <a:rPr lang="es-EC" dirty="0" err="1" smtClean="0">
                <a:latin typeface="Arial" pitchFamily="34" charset="0"/>
                <a:cs typeface="Arial" pitchFamily="34" charset="0"/>
              </a:rPr>
              <a:t>Yasuní</a:t>
            </a:r>
            <a:r>
              <a:rPr lang="es-EC" dirty="0" smtClean="0">
                <a:latin typeface="Arial" pitchFamily="34" charset="0"/>
                <a:cs typeface="Arial" pitchFamily="34" charset="0"/>
              </a:rPr>
              <a:t> ITT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2447136" y="3715712"/>
            <a:ext cx="1724922" cy="1228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- </a:t>
            </a:r>
            <a:r>
              <a:rPr lang="es-EC" dirty="0" smtClean="0">
                <a:latin typeface="Arial" pitchFamily="34" charset="0"/>
                <a:cs typeface="Arial" pitchFamily="34" charset="0"/>
              </a:rPr>
              <a:t>Intangibilidad ANP - garantizando-</a:t>
            </a:r>
          </a:p>
          <a:p>
            <a:pPr algn="ctr"/>
            <a:r>
              <a:rPr lang="es-EC" dirty="0" smtClean="0">
                <a:latin typeface="Arial" pitchFamily="34" charset="0"/>
                <a:cs typeface="Arial" pitchFamily="34" charset="0"/>
              </a:rPr>
              <a:t> 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598645" y="5251152"/>
            <a:ext cx="1584176" cy="55635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Arial" pitchFamily="34" charset="0"/>
                <a:cs typeface="Arial" pitchFamily="34" charset="0"/>
              </a:rPr>
              <a:t>Zonas no- actividades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82" y="5973477"/>
            <a:ext cx="1176528" cy="78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519" y="5973477"/>
            <a:ext cx="1362604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 redondeado"/>
          <p:cNvSpPr/>
          <p:nvPr/>
        </p:nvSpPr>
        <p:spPr>
          <a:xfrm>
            <a:off x="4409982" y="3715712"/>
            <a:ext cx="1512168" cy="218360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C" dirty="0" smtClean="0">
                <a:latin typeface="Arial" pitchFamily="34" charset="0"/>
                <a:cs typeface="Arial" pitchFamily="34" charset="0"/>
              </a:rPr>
              <a:t>Protegido –</a:t>
            </a:r>
          </a:p>
          <a:p>
            <a:pPr algn="ctr"/>
            <a:r>
              <a:rPr lang="es-EC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es-EC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EC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C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es-EC" dirty="0" err="1" smtClean="0">
                <a:latin typeface="Arial" pitchFamily="34" charset="0"/>
                <a:cs typeface="Arial" pitchFamily="34" charset="0"/>
              </a:rPr>
              <a:t>sugetará</a:t>
            </a:r>
            <a:r>
              <a:rPr lang="es-EC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s-EC" dirty="0" err="1" smtClean="0">
                <a:latin typeface="Arial" pitchFamily="34" charset="0"/>
                <a:cs typeface="Arial" pitchFamily="34" charset="0"/>
              </a:rPr>
              <a:t>Py</a:t>
            </a:r>
            <a:r>
              <a:rPr lang="es-EC" dirty="0" smtClean="0">
                <a:latin typeface="Arial" pitchFamily="34" charset="0"/>
                <a:cs typeface="Arial" pitchFamily="34" charset="0"/>
              </a:rPr>
              <a:t> G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909" y="4315058"/>
            <a:ext cx="1074318" cy="71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 redondeado"/>
          <p:cNvSpPr/>
          <p:nvPr/>
        </p:nvSpPr>
        <p:spPr>
          <a:xfrm>
            <a:off x="6041015" y="3887246"/>
            <a:ext cx="1662139" cy="114797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Arial" pitchFamily="34" charset="0"/>
                <a:cs typeface="Arial" pitchFamily="34" charset="0"/>
              </a:rPr>
              <a:t>Garantiza la conservación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14 Conector recto"/>
          <p:cNvCxnSpPr>
            <a:stCxn id="4" idx="2"/>
            <a:endCxn id="8" idx="0"/>
          </p:cNvCxnSpPr>
          <p:nvPr/>
        </p:nvCxnSpPr>
        <p:spPr>
          <a:xfrm flipH="1">
            <a:off x="1318189" y="3339435"/>
            <a:ext cx="138305" cy="155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>
            <a:stCxn id="8" idx="2"/>
            <a:endCxn id="9" idx="0"/>
          </p:cNvCxnSpPr>
          <p:nvPr/>
        </p:nvCxnSpPr>
        <p:spPr>
          <a:xfrm flipH="1">
            <a:off x="1286257" y="4853613"/>
            <a:ext cx="31932" cy="1816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>
            <a:stCxn id="5" idx="2"/>
          </p:cNvCxnSpPr>
          <p:nvPr/>
        </p:nvCxnSpPr>
        <p:spPr>
          <a:xfrm>
            <a:off x="3339001" y="3620973"/>
            <a:ext cx="14505" cy="189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3353506" y="4944415"/>
            <a:ext cx="1611" cy="280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>
            <a:stCxn id="6" idx="2"/>
            <a:endCxn id="12" idx="0"/>
          </p:cNvCxnSpPr>
          <p:nvPr/>
        </p:nvCxnSpPr>
        <p:spPr>
          <a:xfrm>
            <a:off x="5148064" y="3482693"/>
            <a:ext cx="18002" cy="233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flipH="1">
            <a:off x="1907704" y="2278863"/>
            <a:ext cx="723350" cy="1128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endCxn id="5" idx="0"/>
          </p:cNvCxnSpPr>
          <p:nvPr/>
        </p:nvCxnSpPr>
        <p:spPr>
          <a:xfrm flipH="1">
            <a:off x="3339001" y="2278863"/>
            <a:ext cx="299268" cy="112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1023 Conector recto de flecha"/>
          <p:cNvCxnSpPr>
            <a:endCxn id="6" idx="0"/>
          </p:cNvCxnSpPr>
          <p:nvPr/>
        </p:nvCxnSpPr>
        <p:spPr>
          <a:xfrm>
            <a:off x="4792115" y="2278863"/>
            <a:ext cx="355949" cy="2489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1031 Conector recto de flecha"/>
          <p:cNvCxnSpPr/>
          <p:nvPr/>
        </p:nvCxnSpPr>
        <p:spPr>
          <a:xfrm>
            <a:off x="6300192" y="2278863"/>
            <a:ext cx="216024" cy="5064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" name="1042 Rectángulo redondeado"/>
          <p:cNvSpPr/>
          <p:nvPr/>
        </p:nvSpPr>
        <p:spPr>
          <a:xfrm>
            <a:off x="7780851" y="3123101"/>
            <a:ext cx="1187624" cy="6694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Arial" pitchFamily="34" charset="0"/>
                <a:cs typeface="Arial" pitchFamily="34" charset="0"/>
              </a:rPr>
              <a:t>Art.406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4" name="1053 Rectángulo redondeado"/>
          <p:cNvSpPr/>
          <p:nvPr/>
        </p:nvSpPr>
        <p:spPr>
          <a:xfrm>
            <a:off x="7780853" y="3887246"/>
            <a:ext cx="1079250" cy="17305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Arial" pitchFamily="34" charset="0"/>
                <a:cs typeface="Arial" pitchFamily="34" charset="0"/>
              </a:rPr>
              <a:t>E. Regulara conservación, manejo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5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889" y="5472715"/>
            <a:ext cx="1463127" cy="108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278" y="5617844"/>
            <a:ext cx="586623" cy="77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37 Conector recto de flecha"/>
          <p:cNvCxnSpPr>
            <a:endCxn id="1043" idx="0"/>
          </p:cNvCxnSpPr>
          <p:nvPr/>
        </p:nvCxnSpPr>
        <p:spPr>
          <a:xfrm>
            <a:off x="6516216" y="2278863"/>
            <a:ext cx="1858447" cy="844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20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916832"/>
            <a:ext cx="7772400" cy="1470025"/>
          </a:xfrm>
        </p:spPr>
        <p:txBody>
          <a:bodyPr>
            <a:normAutofit/>
          </a:bodyPr>
          <a:lstStyle/>
          <a:p>
            <a:r>
              <a:rPr lang="es-EC" sz="5400" b="1" dirty="0" smtClean="0">
                <a:latin typeface="Arial" pitchFamily="34" charset="0"/>
                <a:cs typeface="Arial" pitchFamily="34" charset="0"/>
              </a:rPr>
              <a:t>CAPITULO III</a:t>
            </a:r>
            <a:endParaRPr lang="es-E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3573016"/>
            <a:ext cx="6400800" cy="1752600"/>
          </a:xfrm>
        </p:spPr>
        <p:txBody>
          <a:bodyPr>
            <a:normAutofit/>
          </a:bodyPr>
          <a:lstStyle/>
          <a:p>
            <a:r>
              <a:rPr lang="es-EC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METODOLOGÍA</a:t>
            </a:r>
            <a:endParaRPr lang="es-ES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037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804570" y="3645024"/>
            <a:ext cx="3601532" cy="618083"/>
          </a:xfrm>
        </p:spPr>
        <p:txBody>
          <a:bodyPr>
            <a:normAutofit/>
          </a:bodyPr>
          <a:lstStyle/>
          <a:p>
            <a:r>
              <a:rPr lang="es-EC" sz="2000" dirty="0" smtClean="0">
                <a:latin typeface="Arial" pitchFamily="34" charset="0"/>
                <a:cs typeface="Arial" pitchFamily="34" charset="0"/>
              </a:rPr>
              <a:t>TIPO DE INVESTIGACIÓN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3"/>
          </p:nvPr>
        </p:nvSpPr>
        <p:spPr>
          <a:xfrm>
            <a:off x="4645612" y="2240763"/>
            <a:ext cx="4041775" cy="6397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C" dirty="0" smtClean="0"/>
              <a:t>POBLACIÓN Y MUESTRA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2"/>
          </p:nvPr>
        </p:nvSpPr>
        <p:spPr>
          <a:xfrm>
            <a:off x="467544" y="1628800"/>
            <a:ext cx="4040188" cy="3951288"/>
          </a:xfrm>
        </p:spPr>
        <p:txBody>
          <a:bodyPr/>
          <a:lstStyle/>
          <a:p>
            <a:r>
              <a:rPr lang="es-EC" dirty="0" smtClean="0">
                <a:latin typeface="Arial" pitchFamily="34" charset="0"/>
                <a:cs typeface="Arial" pitchFamily="34" charset="0"/>
              </a:rPr>
              <a:t>Proyecto Intervención</a:t>
            </a:r>
          </a:p>
          <a:p>
            <a:endParaRPr lang="es-EC" dirty="0">
              <a:latin typeface="Arial" pitchFamily="34" charset="0"/>
              <a:cs typeface="Arial" pitchFamily="34" charset="0"/>
            </a:endParaRPr>
          </a:p>
          <a:p>
            <a:endParaRPr lang="es-EC" dirty="0" smtClean="0">
              <a:latin typeface="Arial" pitchFamily="34" charset="0"/>
              <a:cs typeface="Arial" pitchFamily="34" charset="0"/>
            </a:endParaRPr>
          </a:p>
          <a:p>
            <a:endParaRPr lang="es-EC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C" dirty="0"/>
          </a:p>
          <a:p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4631401" y="2888939"/>
            <a:ext cx="4041775" cy="2669543"/>
          </a:xfrm>
        </p:spPr>
        <p:txBody>
          <a:bodyPr>
            <a:normAutofit lnSpcReduction="10000"/>
          </a:bodyPr>
          <a:lstStyle/>
          <a:p>
            <a:r>
              <a:rPr lang="es-EC" dirty="0" smtClean="0">
                <a:latin typeface="Arial" pitchFamily="34" charset="0"/>
                <a:cs typeface="Arial" pitchFamily="34" charset="0"/>
              </a:rPr>
              <a:t>3.400</a:t>
            </a:r>
          </a:p>
          <a:p>
            <a:r>
              <a:rPr lang="es-EC" dirty="0" smtClean="0">
                <a:latin typeface="Arial" pitchFamily="34" charset="0"/>
                <a:cs typeface="Arial" pitchFamily="34" charset="0"/>
              </a:rPr>
              <a:t>476 adultos 59</a:t>
            </a:r>
          </a:p>
          <a:p>
            <a:r>
              <a:rPr lang="es-EC" dirty="0" smtClean="0">
                <a:latin typeface="Arial" pitchFamily="34" charset="0"/>
                <a:cs typeface="Arial" pitchFamily="34" charset="0"/>
              </a:rPr>
              <a:t>248 escolares 53</a:t>
            </a:r>
          </a:p>
          <a:p>
            <a:r>
              <a:rPr lang="es-EC" dirty="0" smtClean="0">
                <a:latin typeface="Arial" pitchFamily="34" charset="0"/>
                <a:cs typeface="Arial" pitchFamily="34" charset="0"/>
              </a:rPr>
              <a:t>1176 colegiales 67</a:t>
            </a:r>
          </a:p>
          <a:p>
            <a:r>
              <a:rPr lang="es-EC" dirty="0" smtClean="0">
                <a:latin typeface="Arial" pitchFamily="34" charset="0"/>
                <a:cs typeface="Arial" pitchFamily="34" charset="0"/>
              </a:rPr>
              <a:t>408 universitarios 60</a:t>
            </a:r>
          </a:p>
          <a:p>
            <a:r>
              <a:rPr lang="es-EC" dirty="0" smtClean="0">
                <a:latin typeface="Arial" pitchFamily="34" charset="0"/>
                <a:cs typeface="Arial" pitchFamily="34" charset="0"/>
              </a:rPr>
              <a:t>1020 naturistas 63</a:t>
            </a:r>
          </a:p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276872"/>
            <a:ext cx="225994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343400"/>
            <a:ext cx="10287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 redondeado"/>
          <p:cNvSpPr/>
          <p:nvPr/>
        </p:nvSpPr>
        <p:spPr>
          <a:xfrm>
            <a:off x="467544" y="764704"/>
            <a:ext cx="4594666" cy="7837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itchFamily="34" charset="0"/>
                <a:cs typeface="Arial" pitchFamily="34" charset="0"/>
              </a:rPr>
              <a:t>MODALIDAD DE INVESTIGACIÓN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729866" y="3645023"/>
            <a:ext cx="3770126" cy="69837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itchFamily="34" charset="0"/>
                <a:cs typeface="Arial" pitchFamily="34" charset="0"/>
              </a:rPr>
              <a:t>TIPO DE INVESTIGACIÓN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2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err="1" smtClean="0"/>
              <a:t>Operacionalización</a:t>
            </a:r>
            <a:r>
              <a:rPr lang="es-EC" dirty="0" smtClean="0"/>
              <a:t> de las Variables</a:t>
            </a:r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755576" y="1844824"/>
            <a:ext cx="3456384" cy="79208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Arial" pitchFamily="34" charset="0"/>
                <a:cs typeface="Arial" pitchFamily="34" charset="0"/>
              </a:rPr>
              <a:t>VARIABLE INDEPENDIENTE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788024" y="1844824"/>
            <a:ext cx="3168352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Arial" pitchFamily="34" charset="0"/>
                <a:cs typeface="Arial" pitchFamily="34" charset="0"/>
              </a:rPr>
              <a:t>VARIABLE DEPENDIENTE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767230" y="3068960"/>
            <a:ext cx="3600400" cy="1368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itchFamily="34" charset="0"/>
                <a:cs typeface="Arial" pitchFamily="34" charset="0"/>
              </a:rPr>
              <a:t>Diseño del centro de Educación Ambiental para el Bosque Protector La Perla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765073" y="3076065"/>
            <a:ext cx="3312368" cy="14401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itchFamily="34" charset="0"/>
                <a:cs typeface="Arial" pitchFamily="34" charset="0"/>
              </a:rPr>
              <a:t>Generar cultura ambiental en las personas que lo visitan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Flecha abajo"/>
          <p:cNvSpPr/>
          <p:nvPr/>
        </p:nvSpPr>
        <p:spPr>
          <a:xfrm>
            <a:off x="2213217" y="2636912"/>
            <a:ext cx="708426" cy="439153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abajo"/>
          <p:cNvSpPr/>
          <p:nvPr/>
        </p:nvSpPr>
        <p:spPr>
          <a:xfrm>
            <a:off x="6156176" y="2636912"/>
            <a:ext cx="576064" cy="439153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537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Abrir llave"/>
          <p:cNvSpPr/>
          <p:nvPr/>
        </p:nvSpPr>
        <p:spPr>
          <a:xfrm>
            <a:off x="1763688" y="692696"/>
            <a:ext cx="553194" cy="603589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282435" y="2684818"/>
            <a:ext cx="1596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" pitchFamily="34" charset="0"/>
                <a:cs typeface="Arial" pitchFamily="34" charset="0"/>
              </a:rPr>
              <a:t>DISEÑO DEL CENTRO DE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EDUCACIÓN AMBIENTAL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306216" y="927881"/>
            <a:ext cx="1257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latin typeface="Arial" pitchFamily="34" charset="0"/>
                <a:cs typeface="Arial" pitchFamily="34" charset="0"/>
              </a:rPr>
              <a:t>Concepto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Abrir llave"/>
          <p:cNvSpPr/>
          <p:nvPr/>
        </p:nvSpPr>
        <p:spPr>
          <a:xfrm>
            <a:off x="3504691" y="770709"/>
            <a:ext cx="72008" cy="64807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263078" y="2265563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itchFamily="34" charset="0"/>
                <a:cs typeface="Arial" pitchFamily="34" charset="0"/>
              </a:rPr>
              <a:t>Dimensiones</a:t>
            </a:r>
          </a:p>
        </p:txBody>
      </p:sp>
      <p:sp>
        <p:nvSpPr>
          <p:cNvPr id="12" name="11 Abrir llave"/>
          <p:cNvSpPr/>
          <p:nvPr/>
        </p:nvSpPr>
        <p:spPr>
          <a:xfrm>
            <a:off x="3703055" y="1981889"/>
            <a:ext cx="171356" cy="106731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3874411" y="1850064"/>
            <a:ext cx="252505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s-EC" sz="2000" dirty="0" smtClean="0">
                <a:latin typeface="Arial" pitchFamily="34" charset="0"/>
                <a:cs typeface="Arial" pitchFamily="34" charset="0"/>
              </a:rPr>
              <a:t>Recreación</a:t>
            </a:r>
          </a:p>
          <a:p>
            <a:pPr marL="285750" indent="-285750">
              <a:buFontTx/>
              <a:buChar char="-"/>
            </a:pPr>
            <a:r>
              <a:rPr lang="es-EC" sz="2000" dirty="0" smtClean="0">
                <a:latin typeface="Arial" pitchFamily="34" charset="0"/>
                <a:cs typeface="Arial" pitchFamily="34" charset="0"/>
              </a:rPr>
              <a:t>Senderos</a:t>
            </a:r>
          </a:p>
          <a:p>
            <a:pPr marL="285750" indent="-285750">
              <a:buFontTx/>
              <a:buChar char="-"/>
            </a:pPr>
            <a:r>
              <a:rPr lang="es-EC" sz="2000" dirty="0" smtClean="0">
                <a:latin typeface="Arial" pitchFamily="34" charset="0"/>
                <a:cs typeface="Arial" pitchFamily="34" charset="0"/>
              </a:rPr>
              <a:t>Infraestructura</a:t>
            </a:r>
          </a:p>
          <a:p>
            <a:pPr marL="285750" indent="-285750">
              <a:buFontTx/>
              <a:buChar char="-"/>
            </a:pPr>
            <a:r>
              <a:rPr lang="es-EC" sz="2000" dirty="0" smtClean="0">
                <a:latin typeface="Arial" pitchFamily="34" charset="0"/>
                <a:cs typeface="Arial" pitchFamily="34" charset="0"/>
              </a:rPr>
              <a:t>Personal ad y </a:t>
            </a:r>
            <a:r>
              <a:rPr lang="es-EC" sz="2000" dirty="0" err="1" smtClean="0">
                <a:latin typeface="Arial" pitchFamily="34" charset="0"/>
                <a:cs typeface="Arial" pitchFamily="34" charset="0"/>
              </a:rPr>
              <a:t>doc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316882" y="3575386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Arial" pitchFamily="34" charset="0"/>
                <a:cs typeface="Arial" pitchFamily="34" charset="0"/>
              </a:rPr>
              <a:t>Indicadores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Abrir llave"/>
          <p:cNvSpPr/>
          <p:nvPr/>
        </p:nvSpPr>
        <p:spPr>
          <a:xfrm>
            <a:off x="3758583" y="3255518"/>
            <a:ext cx="45719" cy="93610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03" y="3582935"/>
            <a:ext cx="763097" cy="77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2295865" y="4600203"/>
            <a:ext cx="1503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>
                <a:latin typeface="Arial" pitchFamily="34" charset="0"/>
                <a:cs typeface="Arial" pitchFamily="34" charset="0"/>
              </a:rPr>
              <a:t>Items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 Básicos</a:t>
            </a:r>
          </a:p>
        </p:txBody>
      </p:sp>
      <p:sp>
        <p:nvSpPr>
          <p:cNvPr id="18" name="17 Abrir llave"/>
          <p:cNvSpPr/>
          <p:nvPr/>
        </p:nvSpPr>
        <p:spPr>
          <a:xfrm>
            <a:off x="3670854" y="4434928"/>
            <a:ext cx="110588" cy="121305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3734354" y="4687514"/>
            <a:ext cx="38377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Arial" pitchFamily="34" charset="0"/>
                <a:cs typeface="Arial" pitchFamily="34" charset="0"/>
              </a:rPr>
              <a:t>-¿Qué cambios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positivos? </a:t>
            </a:r>
            <a:endParaRPr lang="es-EC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s-EC" sz="2000" dirty="0" smtClean="0">
                <a:latin typeface="Arial" pitchFamily="34" charset="0"/>
                <a:cs typeface="Arial" pitchFamily="34" charset="0"/>
              </a:rPr>
              <a:t>¿Qué tipo de servicios?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040285" y="5805265"/>
            <a:ext cx="1971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Arial" pitchFamily="34" charset="0"/>
                <a:cs typeface="Arial" pitchFamily="34" charset="0"/>
              </a:rPr>
              <a:t>Técnicas de Instrumentación</a:t>
            </a:r>
          </a:p>
        </p:txBody>
      </p:sp>
      <p:sp>
        <p:nvSpPr>
          <p:cNvPr id="21" name="20 Abrir llave"/>
          <p:cNvSpPr/>
          <p:nvPr/>
        </p:nvSpPr>
        <p:spPr>
          <a:xfrm>
            <a:off x="3933803" y="5805264"/>
            <a:ext cx="78154" cy="64807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3556337" y="586913"/>
            <a:ext cx="48109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Son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centros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capacitados desarrolla </a:t>
            </a:r>
          </a:p>
          <a:p>
            <a:r>
              <a:rPr lang="es-E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  programas con proyectos ambientales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849879" y="3298387"/>
            <a:ext cx="30665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C" sz="2000" dirty="0" smtClean="0">
                <a:latin typeface="Arial" pitchFamily="34" charset="0"/>
                <a:cs typeface="Arial" pitchFamily="34" charset="0"/>
              </a:rPr>
              <a:t>Mejoramiento Infraestructura </a:t>
            </a:r>
          </a:p>
          <a:p>
            <a:pPr marL="285750" indent="-285750">
              <a:buFontTx/>
              <a:buChar char="-"/>
            </a:pPr>
            <a:r>
              <a:rPr lang="es-EC" sz="2000" dirty="0" smtClean="0">
                <a:latin typeface="Arial" pitchFamily="34" charset="0"/>
                <a:cs typeface="Arial" pitchFamily="34" charset="0"/>
              </a:rPr>
              <a:t>Promover</a:t>
            </a:r>
          </a:p>
          <a:p>
            <a:pPr marL="285750" indent="-285750">
              <a:buFontTx/>
              <a:buChar char="-"/>
            </a:pPr>
            <a:r>
              <a:rPr lang="es-EC" sz="2000" dirty="0" smtClean="0">
                <a:latin typeface="Arial" pitchFamily="34" charset="0"/>
                <a:cs typeface="Arial" pitchFamily="34" charset="0"/>
              </a:rPr>
              <a:t>Apreciación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153203" y="5652845"/>
            <a:ext cx="23899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C" sz="2000" dirty="0" smtClean="0">
                <a:latin typeface="Arial" pitchFamily="34" charset="0"/>
                <a:cs typeface="Arial" pitchFamily="34" charset="0"/>
              </a:rPr>
              <a:t>Observación Estructurada</a:t>
            </a:r>
          </a:p>
          <a:p>
            <a:pPr marL="285750" indent="-285750">
              <a:buFontTx/>
              <a:buChar char="-"/>
            </a:pPr>
            <a:r>
              <a:rPr lang="es-EC" sz="2000" dirty="0" smtClean="0">
                <a:latin typeface="Arial" pitchFamily="34" charset="0"/>
                <a:cs typeface="Arial" pitchFamily="34" charset="0"/>
              </a:rPr>
              <a:t>Cuestionarios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77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Abrir llave"/>
          <p:cNvSpPr/>
          <p:nvPr/>
        </p:nvSpPr>
        <p:spPr>
          <a:xfrm>
            <a:off x="1763688" y="692696"/>
            <a:ext cx="553194" cy="6035898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722059" y="3113721"/>
            <a:ext cx="1596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Arial" pitchFamily="34" charset="0"/>
                <a:cs typeface="Arial" pitchFamily="34" charset="0"/>
              </a:rPr>
              <a:t>Generar Cultura ambiental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306216" y="927881"/>
            <a:ext cx="1257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latin typeface="Arial" pitchFamily="34" charset="0"/>
                <a:cs typeface="Arial" pitchFamily="34" charset="0"/>
              </a:rPr>
              <a:t>Concepto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Abrir llave"/>
          <p:cNvSpPr/>
          <p:nvPr/>
        </p:nvSpPr>
        <p:spPr>
          <a:xfrm>
            <a:off x="3563888" y="725591"/>
            <a:ext cx="72008" cy="648072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288839" y="2032751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itchFamily="34" charset="0"/>
                <a:cs typeface="Arial" pitchFamily="34" charset="0"/>
              </a:rPr>
              <a:t>Dimensiones</a:t>
            </a:r>
          </a:p>
        </p:txBody>
      </p:sp>
      <p:sp>
        <p:nvSpPr>
          <p:cNvPr id="12" name="11 Abrir llave"/>
          <p:cNvSpPr/>
          <p:nvPr/>
        </p:nvSpPr>
        <p:spPr>
          <a:xfrm>
            <a:off x="3784749" y="1865052"/>
            <a:ext cx="145485" cy="646331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2316882" y="3575386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Arial" pitchFamily="34" charset="0"/>
                <a:cs typeface="Arial" pitchFamily="34" charset="0"/>
              </a:rPr>
              <a:t>Indicadores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Abrir llave"/>
          <p:cNvSpPr/>
          <p:nvPr/>
        </p:nvSpPr>
        <p:spPr>
          <a:xfrm>
            <a:off x="3758583" y="3048925"/>
            <a:ext cx="115828" cy="1142697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2295865" y="4600203"/>
            <a:ext cx="1503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>
                <a:latin typeface="Arial" pitchFamily="34" charset="0"/>
                <a:cs typeface="Arial" pitchFamily="34" charset="0"/>
              </a:rPr>
              <a:t>Items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 Básicos</a:t>
            </a:r>
          </a:p>
        </p:txBody>
      </p:sp>
      <p:sp>
        <p:nvSpPr>
          <p:cNvPr id="18" name="17 Abrir llave"/>
          <p:cNvSpPr/>
          <p:nvPr/>
        </p:nvSpPr>
        <p:spPr>
          <a:xfrm>
            <a:off x="3670853" y="4434929"/>
            <a:ext cx="145643" cy="811606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3743674" y="4538648"/>
            <a:ext cx="38377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-¿Le interesaría participar..? </a:t>
            </a:r>
          </a:p>
          <a:p>
            <a:pPr marL="285750" indent="-285750">
              <a:buFontTx/>
              <a:buChar char="-"/>
            </a:pPr>
            <a:r>
              <a:rPr lang="es-EC" sz="2000" dirty="0" smtClean="0">
                <a:latin typeface="Arial" pitchFamily="34" charset="0"/>
                <a:cs typeface="Arial" pitchFamily="34" charset="0"/>
              </a:rPr>
              <a:t>¿Qué temas?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2120662" y="5770458"/>
            <a:ext cx="2130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Arial" pitchFamily="34" charset="0"/>
                <a:cs typeface="Arial" pitchFamily="34" charset="0"/>
              </a:rPr>
              <a:t>Técnicas de Instrumentación</a:t>
            </a:r>
          </a:p>
        </p:txBody>
      </p:sp>
      <p:sp>
        <p:nvSpPr>
          <p:cNvPr id="21" name="20 Abrir llave"/>
          <p:cNvSpPr/>
          <p:nvPr/>
        </p:nvSpPr>
        <p:spPr>
          <a:xfrm>
            <a:off x="4067944" y="5801146"/>
            <a:ext cx="45719" cy="648072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899" y="3298387"/>
            <a:ext cx="927590" cy="89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22 Rectángulo"/>
          <p:cNvSpPr/>
          <p:nvPr/>
        </p:nvSpPr>
        <p:spPr>
          <a:xfrm>
            <a:off x="3646591" y="735836"/>
            <a:ext cx="3736920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Cultura sobre el cuidado del </a:t>
            </a:r>
          </a:p>
          <a:p>
            <a:r>
              <a:rPr lang="es-E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   medio ambiente 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874411" y="1850064"/>
            <a:ext cx="3833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es-EC" sz="2000" dirty="0" smtClean="0">
                <a:latin typeface="Arial" pitchFamily="34" charset="0"/>
                <a:cs typeface="Arial" pitchFamily="34" charset="0"/>
              </a:rPr>
              <a:t>Valores Sociales, Históricos, </a:t>
            </a:r>
          </a:p>
          <a:p>
            <a:r>
              <a:rPr lang="es-EC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    Ecológicos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3849878" y="3048925"/>
            <a:ext cx="28103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C" sz="2000" dirty="0" smtClean="0">
                <a:latin typeface="Arial" pitchFamily="34" charset="0"/>
                <a:cs typeface="Arial" pitchFamily="34" charset="0"/>
              </a:rPr>
              <a:t>Talleres</a:t>
            </a:r>
          </a:p>
          <a:p>
            <a:pPr marL="285750" indent="-285750">
              <a:buFontTx/>
              <a:buChar char="-"/>
            </a:pPr>
            <a:r>
              <a:rPr lang="es-EC" sz="2000" dirty="0" smtClean="0">
                <a:latin typeface="Arial" pitchFamily="34" charset="0"/>
                <a:cs typeface="Arial" pitchFamily="34" charset="0"/>
              </a:rPr>
              <a:t>Juegos Ambientales, 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E 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4153203" y="5652845"/>
            <a:ext cx="23899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C" sz="2000" dirty="0" smtClean="0">
                <a:latin typeface="Arial" pitchFamily="34" charset="0"/>
                <a:cs typeface="Arial" pitchFamily="34" charset="0"/>
              </a:rPr>
              <a:t>Observación Estructurada</a:t>
            </a:r>
          </a:p>
          <a:p>
            <a:pPr marL="285750" indent="-285750">
              <a:buFontTx/>
              <a:buChar char="-"/>
            </a:pPr>
            <a:r>
              <a:rPr lang="es-EC" sz="2000" dirty="0" smtClean="0">
                <a:latin typeface="Arial" pitchFamily="34" charset="0"/>
                <a:cs typeface="Arial" pitchFamily="34" charset="0"/>
              </a:rPr>
              <a:t>Cuestionarios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1685764" y="188640"/>
            <a:ext cx="626469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 smtClean="0">
                <a:latin typeface="Arial" pitchFamily="34" charset="0"/>
                <a:cs typeface="Arial" pitchFamily="34" charset="0"/>
              </a:rPr>
              <a:t>RECOLECCIÓN DE INFORMACIÓN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2195736" y="5301208"/>
            <a:ext cx="54006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atin typeface="Arial" pitchFamily="34" charset="0"/>
                <a:cs typeface="Arial" pitchFamily="34" charset="0"/>
              </a:rPr>
              <a:t>PROCESAMIENTO Y ANÁLISIS DE RESULTADOS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66528" y="1105146"/>
            <a:ext cx="712879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C" sz="2400" dirty="0" smtClean="0">
                <a:latin typeface="Arial" pitchFamily="34" charset="0"/>
                <a:cs typeface="Arial" pitchFamily="34" charset="0"/>
              </a:rPr>
              <a:t>Análisis sobre la potencialidad y sus necesidades Educación Ambiental       </a:t>
            </a:r>
          </a:p>
          <a:p>
            <a:endParaRPr lang="es-EC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s-EC" sz="2400" dirty="0" smtClean="0">
                <a:latin typeface="Arial" pitchFamily="34" charset="0"/>
                <a:cs typeface="Arial" pitchFamily="34" charset="0"/>
              </a:rPr>
              <a:t>Desplazamiento cada ciertos meses para cumplir con los Objetivos</a:t>
            </a:r>
          </a:p>
          <a:p>
            <a:endParaRPr lang="es-EC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s-EC" sz="2400" dirty="0" smtClean="0">
                <a:latin typeface="Arial" pitchFamily="34" charset="0"/>
                <a:cs typeface="Arial" pitchFamily="34" charset="0"/>
              </a:rPr>
              <a:t>Información del Perfil del visitante E y C; procesada por edades seleccionando ideas positivas</a:t>
            </a:r>
          </a:p>
          <a:p>
            <a:endParaRPr lang="es-EC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s-EC" sz="2400" dirty="0" smtClean="0">
                <a:latin typeface="Arial" pitchFamily="34" charset="0"/>
                <a:cs typeface="Arial" pitchFamily="34" charset="0"/>
              </a:rPr>
              <a:t>Observación Estructurada</a:t>
            </a:r>
          </a:p>
          <a:p>
            <a:pPr marL="285750" indent="-285750">
              <a:buFontTx/>
              <a:buChar char="-"/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97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470025"/>
          </a:xfrm>
        </p:spPr>
        <p:txBody>
          <a:bodyPr>
            <a:normAutofit/>
          </a:bodyPr>
          <a:lstStyle/>
          <a:p>
            <a:r>
              <a:rPr lang="es-EC" sz="5400" b="1" dirty="0" smtClean="0">
                <a:latin typeface="Arial" pitchFamily="34" charset="0"/>
                <a:cs typeface="Arial" pitchFamily="34" charset="0"/>
              </a:rPr>
              <a:t>CAPITULO IV</a:t>
            </a:r>
            <a:endParaRPr lang="es-E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6400800" cy="1752600"/>
          </a:xfrm>
        </p:spPr>
        <p:txBody>
          <a:bodyPr>
            <a:normAutofit/>
          </a:bodyPr>
          <a:lstStyle/>
          <a:p>
            <a:r>
              <a:rPr lang="es-EC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es-ES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0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614888908"/>
              </p:ext>
            </p:extLst>
          </p:nvPr>
        </p:nvGraphicFramePr>
        <p:xfrm>
          <a:off x="1691680" y="764705"/>
          <a:ext cx="6408712" cy="3846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251604" y="4149079"/>
            <a:ext cx="7056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Arial" pitchFamily="34" charset="0"/>
                <a:cs typeface="Arial" pitchFamily="34" charset="0"/>
              </a:rPr>
              <a:t>Análisis:</a:t>
            </a:r>
          </a:p>
          <a:p>
            <a:pPr algn="just"/>
            <a:r>
              <a:rPr lang="es-EC" sz="20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EC" sz="2000" dirty="0">
                <a:latin typeface="Arial" pitchFamily="34" charset="0"/>
                <a:cs typeface="Arial" pitchFamily="34" charset="0"/>
              </a:rPr>
              <a:t>ocupación de las personas encuestadas está compuesta por la mayoría de la población son 67 estudiantes de 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secundaria, </a:t>
            </a:r>
            <a:r>
              <a:rPr lang="es-EC" sz="2000" dirty="0">
                <a:latin typeface="Arial" pitchFamily="34" charset="0"/>
                <a:cs typeface="Arial" pitchFamily="34" charset="0"/>
              </a:rPr>
              <a:t>53 estudiantes de primaria, 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37 </a:t>
            </a:r>
            <a:r>
              <a:rPr lang="es-EC" sz="2000" dirty="0">
                <a:latin typeface="Arial" pitchFamily="34" charset="0"/>
                <a:cs typeface="Arial" pitchFamily="34" charset="0"/>
              </a:rPr>
              <a:t>adultos y 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25 </a:t>
            </a:r>
            <a:r>
              <a:rPr lang="es-EC" sz="2000" dirty="0">
                <a:latin typeface="Arial" pitchFamily="34" charset="0"/>
                <a:cs typeface="Arial" pitchFamily="34" charset="0"/>
              </a:rPr>
              <a:t>Universitarios</a:t>
            </a:r>
            <a:r>
              <a:rPr lang="es-EC" dirty="0">
                <a:latin typeface="Arial" pitchFamily="34" charset="0"/>
                <a:cs typeface="Arial" pitchFamily="34" charset="0"/>
              </a:rPr>
              <a:t>. 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61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r>
              <a:rPr lang="es-EC" sz="5400" dirty="0" smtClean="0">
                <a:latin typeface="Arial" pitchFamily="34" charset="0"/>
                <a:cs typeface="Arial" pitchFamily="34" charset="0"/>
              </a:rPr>
              <a:t>CAPITULO I</a:t>
            </a:r>
            <a:endParaRPr lang="es-E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115616" y="3284984"/>
            <a:ext cx="72657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PROBLEMA DE INVESTIGACIÓN</a:t>
            </a:r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867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es-ES" b="1" dirty="0" smtClean="0"/>
              <a:t>ANÁLISIS:</a:t>
            </a:r>
          </a:p>
          <a:p>
            <a:endParaRPr lang="es-ES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323528" y="5157192"/>
            <a:ext cx="8640960" cy="1368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dirty="0"/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- Se estableció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que la mayoría de los visitantes al Bosque Protector la Perla se enteró de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E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existencia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del Bosque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por familiares, amigos y profesores. </a:t>
            </a: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4232593586"/>
              </p:ext>
            </p:extLst>
          </p:nvPr>
        </p:nvGraphicFramePr>
        <p:xfrm>
          <a:off x="1596008" y="109319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301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Motivo Principal de visita:</a:t>
            </a:r>
            <a:endParaRPr lang="es-ES" dirty="0"/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644490"/>
              </p:ext>
            </p:extLst>
          </p:nvPr>
        </p:nvGraphicFramePr>
        <p:xfrm>
          <a:off x="1435100" y="1447800"/>
          <a:ext cx="7529388" cy="428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374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Agradable: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934187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075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Desagradable</a:t>
            </a:r>
            <a:endParaRPr lang="es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5806668"/>
              </p:ext>
            </p:extLst>
          </p:nvPr>
        </p:nvGraphicFramePr>
        <p:xfrm>
          <a:off x="1435100" y="1447800"/>
          <a:ext cx="7169348" cy="442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994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Implementar servicios</a:t>
            </a:r>
            <a:endParaRPr lang="es-ES" dirty="0"/>
          </a:p>
        </p:txBody>
      </p:sp>
      <p:graphicFrame>
        <p:nvGraphicFramePr>
          <p:cNvPr id="4" name="1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194039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630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9712" y="260648"/>
            <a:ext cx="5328592" cy="850106"/>
          </a:xfrm>
        </p:spPr>
        <p:txBody>
          <a:bodyPr>
            <a:normAutofit/>
          </a:bodyPr>
          <a:lstStyle/>
          <a:p>
            <a:r>
              <a:rPr lang="es-EC" sz="4000" b="1" dirty="0" smtClean="0">
                <a:latin typeface="Arial" pitchFamily="34" charset="0"/>
                <a:cs typeface="Arial" pitchFamily="34" charset="0"/>
              </a:rPr>
              <a:t>NATURISTAS</a:t>
            </a:r>
            <a:endParaRPr lang="es-E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557452" y="1052736"/>
            <a:ext cx="8208912" cy="17281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000" b="1" dirty="0">
                <a:latin typeface="Arial" pitchFamily="34" charset="0"/>
                <a:cs typeface="Arial" pitchFamily="34" charset="0"/>
              </a:rPr>
              <a:t>ANÁLISIS:</a:t>
            </a: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Componentes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que debe organizar un centro de educación ambiental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la naturaleza, material didáctico, personas capacitadas para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enseñar,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viveros con plantas nativas, salón de charlas y audiovisuales. 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39552" y="2924944"/>
            <a:ext cx="8208912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000" b="1" dirty="0">
                <a:latin typeface="Arial" pitchFamily="34" charset="0"/>
                <a:cs typeface="Arial" pitchFamily="34" charset="0"/>
              </a:rPr>
              <a:t>A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ctividades educativas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con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objetivos alcanzables y aplicables en niños y jóvenes que asisten a la reserva. Además programas de recuperación y reinserción de fauna silvestre.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539552" y="4509120"/>
            <a:ext cx="8180784" cy="17281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mplementar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la creación de una página web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sobre el Bosque Protector la Perla para que exista mayor publicidad,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una página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conocida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por la gente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2291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4968" y="197767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s-EC" sz="4000" b="1" dirty="0" smtClean="0">
                <a:latin typeface="Arial" pitchFamily="34" charset="0"/>
                <a:cs typeface="Arial" pitchFamily="34" charset="0"/>
              </a:rPr>
              <a:t>OBSERVACIÓN ESTRUCTURADA</a:t>
            </a:r>
            <a:endParaRPr lang="es-E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 descr="http://www.viajandox.com/santo_domingo/sto_stodomingo_laperla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216" y="1484785"/>
            <a:ext cx="1898015" cy="1407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1.bp.blogspot.com/_R6iNamRPdEk/TMF5kFAQDsI/AAAAAAAAACQ/EqPxP0JMRPc/s1600/coa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251" y="3130729"/>
            <a:ext cx="2007143" cy="133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ill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29" y="4725144"/>
            <a:ext cx="2022406" cy="1351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 descr="http://4.bp.blogspot.com/-_IYRTmtgIlk/T6mRE-arS-I/AAAAAAAABtk/iZLdFVGUnh4/s1600/1+C.+Avecita+rara+y+hermosa+que+a+lo+mejor+inspir%C3%B3+al+autor+del+P%C3%A1jaro+loco.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2049240" cy="1407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http://3.bp.blogspot.com/_Fq51t1xjIts/TO0MfhJZPGI/AAAAAAAABCY/0ShGeyyMRaE/s1600/Vista%2525205342%252520-%252520Toco%252520Tucan%255B1%255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825" y="3058633"/>
            <a:ext cx="1872207" cy="1404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3.gstatic.com/images?q=tbn:ANd9GcSFKd_-E20s3pIZb2-HalqTcCvK-x3cBmZI8kekpDnUl62DClm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25353"/>
            <a:ext cx="2064083" cy="1373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26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D:\fotos jardin bot\IMG_025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00708"/>
            <a:ext cx="2664296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 descr="D:\fotos jardin bot\IMG_02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69" y="2976179"/>
            <a:ext cx="259228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 descr="C:\Users\FLIA. ENDARA\Pictures\IMG_009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64704"/>
            <a:ext cx="2448272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Imagen" descr="C:\Users\FLIA. ENDARA\AppData\Local\Microsoft\Windows\Temporary Internet Files\Content.Word\IMG_009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658" y="2976179"/>
            <a:ext cx="1647621" cy="2171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9 Rectángulo redondeado"/>
          <p:cNvSpPr/>
          <p:nvPr/>
        </p:nvSpPr>
        <p:spPr>
          <a:xfrm>
            <a:off x="1763688" y="5296669"/>
            <a:ext cx="5946808" cy="11521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C" sz="2000" dirty="0">
                <a:latin typeface="Arial" pitchFamily="34" charset="0"/>
                <a:cs typeface="Arial" pitchFamily="34" charset="0"/>
              </a:rPr>
              <a:t>En el </a:t>
            </a:r>
            <a:r>
              <a:rPr lang="es-EC" sz="2000" b="1" dirty="0">
                <a:latin typeface="Arial" pitchFamily="34" charset="0"/>
                <a:cs typeface="Arial" pitchFamily="34" charset="0"/>
              </a:rPr>
              <a:t>ámbito turístico 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permite </a:t>
            </a:r>
            <a:r>
              <a:rPr lang="es-EC" sz="2000" dirty="0">
                <a:latin typeface="Arial" pitchFamily="34" charset="0"/>
                <a:cs typeface="Arial" pitchFamily="34" charset="0"/>
              </a:rPr>
              <a:t>la entrada a todo público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, no </a:t>
            </a:r>
            <a:r>
              <a:rPr lang="es-EC" sz="2000" dirty="0">
                <a:latin typeface="Arial" pitchFamily="34" charset="0"/>
                <a:cs typeface="Arial" pitchFamily="34" charset="0"/>
              </a:rPr>
              <a:t>cuenta con la presencia de guías 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turísticos</a:t>
            </a:r>
            <a:endParaRPr lang="es-ES" sz="20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35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rmAutofit/>
          </a:bodyPr>
          <a:lstStyle/>
          <a:p>
            <a:r>
              <a:rPr lang="es-EC" sz="5400" b="1" dirty="0" smtClean="0">
                <a:latin typeface="Arial" pitchFamily="34" charset="0"/>
                <a:cs typeface="Arial" pitchFamily="34" charset="0"/>
              </a:rPr>
              <a:t>CAPÍTULO V</a:t>
            </a:r>
            <a:endParaRPr lang="es-E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400800" cy="1752600"/>
          </a:xfrm>
        </p:spPr>
        <p:txBody>
          <a:bodyPr>
            <a:normAutofit/>
          </a:bodyPr>
          <a:lstStyle/>
          <a:p>
            <a:r>
              <a:rPr lang="es-EC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CONCLUSIONES Y RECOMENDACIONES</a:t>
            </a:r>
            <a:endParaRPr lang="es-ES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3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341784"/>
            <a:ext cx="7498080" cy="1143000"/>
          </a:xfrm>
        </p:spPr>
        <p:txBody>
          <a:bodyPr/>
          <a:lstStyle/>
          <a:p>
            <a:pPr algn="ctr"/>
            <a:r>
              <a:rPr lang="es-EC" b="1" dirty="0" smtClean="0">
                <a:latin typeface="Arial" pitchFamily="34" charset="0"/>
                <a:cs typeface="Arial" pitchFamily="34" charset="0"/>
              </a:rPr>
              <a:t>CONCLUSIONES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899592" y="1340768"/>
            <a:ext cx="7704856" cy="28803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2400" dirty="0"/>
              <a:t>Al Bosque Protector la Perla asistieron más estudiantes de secundaria y primaria, 12 grupos de 30 a 40 alumnos al mes, los adultos vienen repentinamente algunos </a:t>
            </a:r>
            <a:r>
              <a:rPr lang="es-EC" sz="2400" b="1" dirty="0"/>
              <a:t>acompañan</a:t>
            </a:r>
            <a:r>
              <a:rPr lang="es-EC" sz="2400" dirty="0"/>
              <a:t> a los grupos de estudiantes, mientras otros asistieron en grupos de amigos o familia, los universitarios no vienen muy seguido al Bosque.</a:t>
            </a:r>
            <a:endParaRPr lang="es-ES" sz="24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1084814" y="4437112"/>
            <a:ext cx="7519633" cy="20882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2400" dirty="0"/>
              <a:t>Los estudiantes de primaria, secundaria, universitarios, adultos y naturistas </a:t>
            </a:r>
            <a:r>
              <a:rPr lang="es-ES" sz="2400" b="1" dirty="0"/>
              <a:t>concuerdan</a:t>
            </a:r>
            <a:r>
              <a:rPr lang="es-ES" sz="2400" dirty="0"/>
              <a:t> en proponer que se implemente en el bosque una zona donde se pueda descansar y divertirse, zonas recreacionales, además proteger y cuidar la flora y fauna.</a:t>
            </a:r>
          </a:p>
        </p:txBody>
      </p:sp>
    </p:spTree>
    <p:extLst>
      <p:ext uri="{BB962C8B-B14F-4D97-AF65-F5344CB8AC3E}">
        <p14:creationId xmlns:p14="http://schemas.microsoft.com/office/powerpoint/2010/main" val="76862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1705918" y="764704"/>
            <a:ext cx="5185324" cy="86409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atin typeface="Arial" pitchFamily="34" charset="0"/>
                <a:cs typeface="Arial" pitchFamily="34" charset="0"/>
              </a:rPr>
              <a:t>Planteamiento del Problema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8 Conector recto"/>
          <p:cNvCxnSpPr>
            <a:stCxn id="6" idx="2"/>
          </p:cNvCxnSpPr>
          <p:nvPr/>
        </p:nvCxnSpPr>
        <p:spPr>
          <a:xfrm>
            <a:off x="4298580" y="1628800"/>
            <a:ext cx="0" cy="18002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1130489" y="3648354"/>
            <a:ext cx="2246993" cy="12438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itchFamily="34" charset="0"/>
                <a:cs typeface="Arial" pitchFamily="34" charset="0"/>
              </a:rPr>
              <a:t>Preservar los recursos naturales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530440" y="3648354"/>
            <a:ext cx="2553728" cy="12438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itchFamily="34" charset="0"/>
                <a:cs typeface="Arial" pitchFamily="34" charset="0"/>
              </a:rPr>
              <a:t>No existe facilidades de conocimiento ecológico- ambiental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228184" y="3668066"/>
            <a:ext cx="2480142" cy="12241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itchFamily="34" charset="0"/>
                <a:cs typeface="Arial" pitchFamily="34" charset="0"/>
              </a:rPr>
              <a:t>Falta de promoción turística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141278" y="1871814"/>
            <a:ext cx="3368808" cy="5455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itchFamily="34" charset="0"/>
                <a:cs typeface="Arial" pitchFamily="34" charset="0"/>
              </a:rPr>
              <a:t>Formulación del Problema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252958" y="2564904"/>
            <a:ext cx="3257128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itchFamily="34" charset="0"/>
                <a:cs typeface="Arial" pitchFamily="34" charset="0"/>
              </a:rPr>
              <a:t>Delimitación del Objeto de Investigación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16 Conector recto"/>
          <p:cNvCxnSpPr>
            <a:endCxn id="14" idx="1"/>
          </p:cNvCxnSpPr>
          <p:nvPr/>
        </p:nvCxnSpPr>
        <p:spPr>
          <a:xfrm flipV="1">
            <a:off x="4298580" y="2144573"/>
            <a:ext cx="842698" cy="27276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18 Conector recto"/>
          <p:cNvCxnSpPr>
            <a:endCxn id="15" idx="1"/>
          </p:cNvCxnSpPr>
          <p:nvPr/>
        </p:nvCxnSpPr>
        <p:spPr>
          <a:xfrm>
            <a:off x="4298580" y="2417332"/>
            <a:ext cx="954378" cy="47160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flipH="1">
            <a:off x="2526788" y="3432330"/>
            <a:ext cx="177179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4298580" y="3429000"/>
            <a:ext cx="260282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flipH="1">
            <a:off x="2547687" y="3432330"/>
            <a:ext cx="1" cy="21602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flipV="1">
            <a:off x="6865377" y="3432330"/>
            <a:ext cx="0" cy="21602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2" name="51 Imagen" descr="http://2.bp.blogspot.com/-H4H_M2Qetlk/T6mREHzlewI/AAAAAAAABtc/kNyYlGXUSOo/s1600/1+A.+Beb%C3%A9+tigrill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39" y="4977572"/>
            <a:ext cx="1877500" cy="142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52 Imagen" descr="C:\Users\FLIA. ENDARA\Pictures\IMG_01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487" y="4977572"/>
            <a:ext cx="1417698" cy="14236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66 Conector recto"/>
          <p:cNvCxnSpPr>
            <a:endCxn id="11" idx="0"/>
          </p:cNvCxnSpPr>
          <p:nvPr/>
        </p:nvCxnSpPr>
        <p:spPr>
          <a:xfrm>
            <a:off x="4807304" y="3429000"/>
            <a:ext cx="0" cy="21935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8" name="67 Imagen" descr="http://2.bp.blogspot.com/-BCSAtN2XLlQ/T6mQMdap9ZI/AAAAAAAABtU/Q6OVn9-mwIE/s640/5.+Ingreso+para+estudiantes+con+fines+de+observaci%25C3%25B3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99" y="4977572"/>
            <a:ext cx="1934210" cy="1564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" name="68 Imagen" descr="https://encrypted-tbn1.gstatic.com/images?q=tbn:ANd9GcTuWblgU2CvQsAuJu6z8T6U9EldfjEBeFRpuTfiNV8onYwdCBGU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115" y="4977572"/>
            <a:ext cx="2663825" cy="1165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748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115616" y="692696"/>
            <a:ext cx="7200800" cy="23042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400" dirty="0" smtClean="0"/>
              <a:t>Todos los visitantes encuestados </a:t>
            </a:r>
            <a:r>
              <a:rPr lang="es-ES" sz="2400" dirty="0"/>
              <a:t>escolares, colegiales, universitarios y naturistas están interesados en conocer más sobre el ecosistema del Bosque Protector la Perla, por lo cual </a:t>
            </a:r>
            <a:r>
              <a:rPr lang="es-ES" sz="2400" dirty="0" smtClean="0"/>
              <a:t>estarían encantados con la </a:t>
            </a:r>
            <a:r>
              <a:rPr lang="es-ES" sz="2400" dirty="0"/>
              <a:t>realización de talleres ecológicos y la creación de un centro de educación ambiental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115616" y="3557704"/>
            <a:ext cx="7056784" cy="231956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400" dirty="0"/>
              <a:t>El Bosque actualmente cuenta con un pequeño proyecto de reforestación en el cual se siembra algunos árboles alado de esteros y ríos.</a:t>
            </a:r>
          </a:p>
        </p:txBody>
      </p:sp>
    </p:spTree>
    <p:extLst>
      <p:ext uri="{BB962C8B-B14F-4D97-AF65-F5344CB8AC3E}">
        <p14:creationId xmlns:p14="http://schemas.microsoft.com/office/powerpoint/2010/main" val="38173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 smtClean="0">
                <a:latin typeface="Arial" pitchFamily="34" charset="0"/>
                <a:cs typeface="Arial" pitchFamily="34" charset="0"/>
              </a:rPr>
              <a:t>RECOMENDACIONES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955277" y="1340767"/>
            <a:ext cx="3688731" cy="51563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S" sz="2400" dirty="0"/>
              <a:t>Se debe diseñar un centro de educación ambiental para concientizar a todas las personas que ingresen al centro, sobre temas ambientales buscando soluciones oportunas a problemas ambientales, a través de valores y actitudes que permitan mejorar la calidad de nuestro medio ambiente. </a:t>
            </a:r>
            <a:endParaRPr lang="es-ES" sz="24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860032" y="1412776"/>
            <a:ext cx="3760739" cy="50842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S" sz="2400" dirty="0"/>
              <a:t>Se debe promover el Bosque mediante la visita a escuelas, colegios, universidades promocionando con </a:t>
            </a:r>
            <a:r>
              <a:rPr lang="es-ES" sz="2400" dirty="0" smtClean="0"/>
              <a:t>trípticos. </a:t>
            </a:r>
            <a:r>
              <a:rPr lang="es-ES" sz="2400" dirty="0"/>
              <a:t>Para que toda la población pueda  apreciar el ambiente del bosque y su valor. </a:t>
            </a:r>
            <a:endParaRPr lang="es-E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4304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2267744" y="3861048"/>
            <a:ext cx="6480720" cy="2304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2400" dirty="0"/>
              <a:t>Se debe contratar más guías turísticos preparados para una mejor información acerca de las bellezas naturales que tiene el Bosque Protector la Perla. </a:t>
            </a:r>
            <a:endParaRPr lang="es-ES" sz="2400" dirty="0">
              <a:effectLst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23528" y="948158"/>
            <a:ext cx="6696744" cy="23368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2400" dirty="0"/>
              <a:t>Se deben realizar talleres ambientales para que exista más interés por conocer acciones adecuadas que ayuden a la conservación del medio ambiente.</a:t>
            </a:r>
            <a:endParaRPr lang="es-ES" sz="2400" dirty="0">
              <a:effectLst/>
            </a:endParaRPr>
          </a:p>
        </p:txBody>
      </p:sp>
      <p:pic>
        <p:nvPicPr>
          <p:cNvPr id="11" name="10 Imagen" descr="C:\Users\FLIA. ENDARA\AppData\Local\Microsoft\Windows\Temporary Internet Files\Content.Word\IMG_008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96752"/>
            <a:ext cx="2123728" cy="1735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 descr="C:\Users\FLIA. ENDARA\Pictures\IMG_0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6" y="4365104"/>
            <a:ext cx="2123728" cy="15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41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187624" y="692696"/>
            <a:ext cx="6120680" cy="26642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2400" dirty="0"/>
              <a:t>Se debería aumentar el espacio de los animales en recuperación, también adecuar las jaulas técnicamente diseñadas y construidas adaptándose a las necesidades de los animales.</a:t>
            </a:r>
            <a:endParaRPr lang="es-ES" sz="2400" dirty="0">
              <a:effectLst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049345" y="3573016"/>
            <a:ext cx="4248472" cy="1368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2400" dirty="0"/>
              <a:t>Se debería realizar reforestación con plantas nativas del sector</a:t>
            </a:r>
            <a:endParaRPr lang="es-ES" sz="2400" dirty="0">
              <a:effectLst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508104" y="3573016"/>
            <a:ext cx="3168352" cy="13772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Actividades recreativas</a:t>
            </a:r>
            <a:endParaRPr lang="es-E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 descr="C:\Users\FLIA. ENDARA\Pictures\IMG_006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065" y="1381603"/>
            <a:ext cx="1453543" cy="128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D:\fotos jardin bot\IMG_02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820" y="5013176"/>
            <a:ext cx="2567305" cy="1579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FLIA. ENDARA\Pictures\IMG_01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157192"/>
            <a:ext cx="2363692" cy="143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8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C" sz="5400" b="1" dirty="0" smtClean="0">
                <a:latin typeface="Arial" pitchFamily="34" charset="0"/>
                <a:cs typeface="Arial" pitchFamily="34" charset="0"/>
              </a:rPr>
              <a:t>CAPITULO VI</a:t>
            </a:r>
            <a:endParaRPr lang="es-E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C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PROPUESTA</a:t>
            </a:r>
            <a:endParaRPr lang="es-ES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83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971600" y="1988840"/>
            <a:ext cx="7990656" cy="2090663"/>
          </a:xfrm>
        </p:spPr>
        <p:txBody>
          <a:bodyPr/>
          <a:lstStyle/>
          <a:p>
            <a:r>
              <a:rPr lang="es-EC" b="1" dirty="0" smtClean="0">
                <a:latin typeface="Arial" pitchFamily="34" charset="0"/>
                <a:cs typeface="Arial" pitchFamily="34" charset="0"/>
              </a:rPr>
              <a:t>DISEÑO DE UN CENTRO DE EDUCACIÓN AMBIENTAL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40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3599892" y="620688"/>
            <a:ext cx="2088232" cy="1603559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err="1" smtClean="0">
                <a:latin typeface="Arial" pitchFamily="34" charset="0"/>
                <a:cs typeface="Arial" pitchFamily="34" charset="0"/>
              </a:rPr>
              <a:t>Susan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C" sz="2000" dirty="0" err="1" smtClean="0">
                <a:latin typeface="Arial" pitchFamily="34" charset="0"/>
                <a:cs typeface="Arial" pitchFamily="34" charset="0"/>
              </a:rPr>
              <a:t>Shepard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6156176" y="1288143"/>
            <a:ext cx="2376264" cy="18722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itchFamily="34" charset="0"/>
                <a:cs typeface="Arial" pitchFamily="34" charset="0"/>
              </a:rPr>
              <a:t>La fundación tiene algunos Programas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1043608" y="1422467"/>
            <a:ext cx="2016224" cy="187220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itchFamily="34" charset="0"/>
                <a:cs typeface="Arial" pitchFamily="34" charset="0"/>
              </a:rPr>
              <a:t>Diseñado promover cambios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5216357" y="4117755"/>
            <a:ext cx="2160240" cy="201622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itchFamily="34" charset="0"/>
                <a:cs typeface="Arial" pitchFamily="34" charset="0"/>
              </a:rPr>
              <a:t>La creación de un centro ambiental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1547664" y="4207605"/>
            <a:ext cx="2304256" cy="172819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itchFamily="34" charset="0"/>
                <a:cs typeface="Arial" pitchFamily="34" charset="0"/>
              </a:rPr>
              <a:t>Oportunidad de aprender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419872" y="2906017"/>
            <a:ext cx="2448272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latin typeface="Arial" pitchFamily="34" charset="0"/>
                <a:cs typeface="Arial" pitchFamily="34" charset="0"/>
              </a:rPr>
              <a:t>ANTECEDENTES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Flecha abajo"/>
          <p:cNvSpPr/>
          <p:nvPr/>
        </p:nvSpPr>
        <p:spPr>
          <a:xfrm>
            <a:off x="4336723" y="2326987"/>
            <a:ext cx="572349" cy="573643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lecha abajo"/>
          <p:cNvSpPr/>
          <p:nvPr/>
        </p:nvSpPr>
        <p:spPr>
          <a:xfrm rot="7012696">
            <a:off x="2928503" y="2619195"/>
            <a:ext cx="572349" cy="573643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abajo"/>
          <p:cNvSpPr/>
          <p:nvPr/>
        </p:nvSpPr>
        <p:spPr>
          <a:xfrm rot="13890278">
            <a:off x="5868144" y="2679798"/>
            <a:ext cx="572349" cy="573643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abajo"/>
          <p:cNvSpPr/>
          <p:nvPr/>
        </p:nvSpPr>
        <p:spPr>
          <a:xfrm rot="19114627">
            <a:off x="4930182" y="4059196"/>
            <a:ext cx="572349" cy="573643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abajo"/>
          <p:cNvSpPr/>
          <p:nvPr/>
        </p:nvSpPr>
        <p:spPr>
          <a:xfrm rot="2878586">
            <a:off x="2818780" y="3654597"/>
            <a:ext cx="572349" cy="573643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15 Imagen" descr="D:\fotos jardin bot\IMG_024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593" y="3116023"/>
            <a:ext cx="2019939" cy="1153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20 Imagen" descr="C:\Users\FLIA. ENDARA\AppData\Local\Microsoft\Windows\Temporary Internet Files\Content.Word\IMG_013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456" y="5502537"/>
            <a:ext cx="1998252" cy="1262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663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2809916" y="332656"/>
            <a:ext cx="3528392" cy="194460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latin typeface="Arial" pitchFamily="34" charset="0"/>
                <a:cs typeface="Arial" pitchFamily="34" charset="0"/>
              </a:rPr>
              <a:t>OBJETIVO GENERAL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971600" y="2420888"/>
            <a:ext cx="7560840" cy="21602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>
                <a:latin typeface="Arial" pitchFamily="34" charset="0"/>
                <a:cs typeface="Arial" pitchFamily="34" charset="0"/>
              </a:rPr>
              <a:t>Diseñar un Centro de Educación Ambiental para el Bosque Protector La Perla que permita concientizar ambientalmente a todas las personas que ingresen al centro promoviendo la generación de cultura ambiental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 descr="Bosque Protector La Perl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259" y="4725144"/>
            <a:ext cx="2514600" cy="1837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14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2843808" y="548680"/>
            <a:ext cx="3672408" cy="1440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 smtClean="0">
                <a:latin typeface="Arial" pitchFamily="34" charset="0"/>
                <a:cs typeface="Arial" pitchFamily="34" charset="0"/>
              </a:rPr>
              <a:t>OBJETIVOS ESPECIFICOS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95536" y="2564904"/>
            <a:ext cx="2088232" cy="14401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Arial" pitchFamily="34" charset="0"/>
                <a:cs typeface="Arial" pitchFamily="34" charset="0"/>
              </a:rPr>
              <a:t>Diseñar el centro de Educación Ambiental 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627784" y="2492896"/>
            <a:ext cx="2088232" cy="15841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Arial" pitchFamily="34" charset="0"/>
                <a:cs typeface="Arial" pitchFamily="34" charset="0"/>
              </a:rPr>
              <a:t>Contribuir al desarrollo de una cultura ambiental 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815398" y="2498068"/>
            <a:ext cx="1944216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>
                <a:latin typeface="Arial" pitchFamily="34" charset="0"/>
                <a:cs typeface="Arial" pitchFamily="34" charset="0"/>
              </a:rPr>
              <a:t>Realizar un estudio financiero 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948264" y="2514034"/>
            <a:ext cx="2016224" cy="16561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>
                <a:latin typeface="Arial" pitchFamily="34" charset="0"/>
                <a:cs typeface="Arial" pitchFamily="34" charset="0"/>
              </a:rPr>
              <a:t>Diseñar material de divulgación 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10 Imagen" descr="D:\fotos jardin bot\IMG_02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091" y="4469353"/>
            <a:ext cx="1966544" cy="1582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Flecha abajo"/>
          <p:cNvSpPr/>
          <p:nvPr/>
        </p:nvSpPr>
        <p:spPr>
          <a:xfrm>
            <a:off x="1235726" y="2026568"/>
            <a:ext cx="743985" cy="45005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Flecha abajo"/>
          <p:cNvSpPr/>
          <p:nvPr/>
        </p:nvSpPr>
        <p:spPr>
          <a:xfrm>
            <a:off x="3275856" y="1945848"/>
            <a:ext cx="720080" cy="51134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abajo"/>
          <p:cNvSpPr/>
          <p:nvPr/>
        </p:nvSpPr>
        <p:spPr>
          <a:xfrm>
            <a:off x="5474212" y="1913680"/>
            <a:ext cx="720080" cy="54350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abajo"/>
          <p:cNvSpPr/>
          <p:nvPr/>
        </p:nvSpPr>
        <p:spPr>
          <a:xfrm>
            <a:off x="7450716" y="1754814"/>
            <a:ext cx="720080" cy="54350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936" y="4075081"/>
            <a:ext cx="151428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96" y="4584695"/>
            <a:ext cx="1386152" cy="1192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15 Imagen" descr="protavelas reciclad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96" y="4193913"/>
            <a:ext cx="2047875" cy="213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0720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latin typeface="Arial" pitchFamily="34" charset="0"/>
                <a:cs typeface="Arial" pitchFamily="34" charset="0"/>
              </a:rPr>
              <a:t>JUSTIFICACIÓN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827584" y="1124744"/>
            <a:ext cx="7704856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>
                <a:cs typeface="Arial" pitchFamily="34" charset="0"/>
              </a:rPr>
              <a:t>La creación del </a:t>
            </a:r>
            <a:r>
              <a:rPr lang="es-EC" sz="2400" dirty="0" smtClean="0">
                <a:cs typeface="Arial" pitchFamily="34" charset="0"/>
              </a:rPr>
              <a:t>CEA </a:t>
            </a:r>
            <a:r>
              <a:rPr lang="es-EC" sz="2400" dirty="0">
                <a:cs typeface="Arial" pitchFamily="34" charset="0"/>
              </a:rPr>
              <a:t>en el Bosque Protector la Perla </a:t>
            </a:r>
            <a:r>
              <a:rPr lang="es-EC" sz="2400" dirty="0" smtClean="0">
                <a:cs typeface="Arial" pitchFamily="34" charset="0"/>
              </a:rPr>
              <a:t>ayudará </a:t>
            </a:r>
            <a:r>
              <a:rPr lang="es-EC" sz="2400" dirty="0"/>
              <a:t>a </a:t>
            </a:r>
            <a:r>
              <a:rPr lang="es-ES" sz="2400" dirty="0"/>
              <a:t>concientizar sobre el cuidado al medio ambiente 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398440" y="2708920"/>
            <a:ext cx="4392488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atin typeface="Arial" pitchFamily="34" charset="0"/>
                <a:cs typeface="Arial" pitchFamily="34" charset="0"/>
              </a:rPr>
              <a:t>Constará con varias áreas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36429" y="3732759"/>
            <a:ext cx="1512168" cy="10081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Arial" pitchFamily="34" charset="0"/>
                <a:cs typeface="Arial" pitchFamily="34" charset="0"/>
              </a:rPr>
              <a:t>Aula Ambiental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907704" y="3751015"/>
            <a:ext cx="1800200" cy="10081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Arial" pitchFamily="34" charset="0"/>
                <a:cs typeface="Arial" pitchFamily="34" charset="0"/>
              </a:rPr>
              <a:t>Administración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851920" y="3732759"/>
            <a:ext cx="1656184" cy="10081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Arial" pitchFamily="34" charset="0"/>
                <a:cs typeface="Arial" pitchFamily="34" charset="0"/>
              </a:rPr>
              <a:t>Galería de Fotos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7315200" y="3697381"/>
            <a:ext cx="1721296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Arial" pitchFamily="34" charset="0"/>
                <a:cs typeface="Arial" pitchFamily="34" charset="0"/>
              </a:rPr>
              <a:t>Centro de interpretación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5580112" y="3697381"/>
            <a:ext cx="1656184" cy="10081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Arial" pitchFamily="34" charset="0"/>
                <a:cs typeface="Arial" pitchFamily="34" charset="0"/>
              </a:rPr>
              <a:t>Senda Botánica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07504" y="5373216"/>
            <a:ext cx="1800201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Arial" pitchFamily="34" charset="0"/>
                <a:cs typeface="Arial" pitchFamily="34" charset="0"/>
              </a:rPr>
              <a:t>Recuperación de Especies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069735" y="5373216"/>
            <a:ext cx="1440160" cy="10081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Arial" pitchFamily="34" charset="0"/>
                <a:cs typeface="Arial" pitchFamily="34" charset="0"/>
              </a:rPr>
              <a:t>Huerto Ecológico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800663" y="5373216"/>
            <a:ext cx="1440160" cy="1008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Arial" pitchFamily="34" charset="0"/>
                <a:cs typeface="Arial" pitchFamily="34" charset="0"/>
              </a:rPr>
              <a:t>Ruta Turística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5385373" y="5337511"/>
            <a:ext cx="1440160" cy="10081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Arial" pitchFamily="34" charset="0"/>
                <a:cs typeface="Arial" pitchFamily="34" charset="0"/>
              </a:rPr>
              <a:t>Área de descanso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7092280" y="5318395"/>
            <a:ext cx="1656184" cy="10081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Arial" pitchFamily="34" charset="0"/>
                <a:cs typeface="Arial" pitchFamily="34" charset="0"/>
              </a:rPr>
              <a:t>Área Recreacional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Flecha abajo"/>
          <p:cNvSpPr/>
          <p:nvPr/>
        </p:nvSpPr>
        <p:spPr>
          <a:xfrm>
            <a:off x="858961" y="3306087"/>
            <a:ext cx="467103" cy="427221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abajo"/>
          <p:cNvSpPr/>
          <p:nvPr/>
        </p:nvSpPr>
        <p:spPr>
          <a:xfrm>
            <a:off x="7718627" y="4952430"/>
            <a:ext cx="467103" cy="427221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abajo"/>
          <p:cNvSpPr/>
          <p:nvPr/>
        </p:nvSpPr>
        <p:spPr>
          <a:xfrm>
            <a:off x="823612" y="4952430"/>
            <a:ext cx="467103" cy="42722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abajo"/>
          <p:cNvSpPr/>
          <p:nvPr/>
        </p:nvSpPr>
        <p:spPr>
          <a:xfrm>
            <a:off x="7942296" y="3306087"/>
            <a:ext cx="467103" cy="427221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Flecha abajo"/>
          <p:cNvSpPr/>
          <p:nvPr/>
        </p:nvSpPr>
        <p:spPr>
          <a:xfrm>
            <a:off x="6174652" y="3336708"/>
            <a:ext cx="467103" cy="427221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Flecha abajo"/>
          <p:cNvSpPr/>
          <p:nvPr/>
        </p:nvSpPr>
        <p:spPr>
          <a:xfrm>
            <a:off x="4520743" y="3322854"/>
            <a:ext cx="467103" cy="427221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Flecha abajo"/>
          <p:cNvSpPr/>
          <p:nvPr/>
        </p:nvSpPr>
        <p:spPr>
          <a:xfrm>
            <a:off x="2556263" y="3397276"/>
            <a:ext cx="467103" cy="427221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Flecha abajo"/>
          <p:cNvSpPr/>
          <p:nvPr/>
        </p:nvSpPr>
        <p:spPr>
          <a:xfrm>
            <a:off x="4361132" y="4980782"/>
            <a:ext cx="467103" cy="427221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Flecha abajo"/>
          <p:cNvSpPr/>
          <p:nvPr/>
        </p:nvSpPr>
        <p:spPr>
          <a:xfrm>
            <a:off x="2574252" y="4980782"/>
            <a:ext cx="467103" cy="427221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Flecha abajo"/>
          <p:cNvSpPr/>
          <p:nvPr/>
        </p:nvSpPr>
        <p:spPr>
          <a:xfrm>
            <a:off x="5871901" y="4910290"/>
            <a:ext cx="467103" cy="427221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029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2798796" y="260648"/>
            <a:ext cx="3816424" cy="169795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latin typeface="Arial" pitchFamily="34" charset="0"/>
                <a:cs typeface="Arial" pitchFamily="34" charset="0"/>
              </a:rPr>
              <a:t>OBJETIVO GENERAL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115616" y="2132857"/>
            <a:ext cx="7416824" cy="24482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dirty="0" smtClean="0">
                <a:cs typeface="Arial" pitchFamily="34" charset="0"/>
              </a:rPr>
              <a:t>Contribuir en la generación de cultura ambiental </a:t>
            </a:r>
            <a:r>
              <a:rPr lang="es-ES" sz="3200" dirty="0"/>
              <a:t>en los visitantes del Bosque Protector la Perla, mediante el diseño de un Centro de Educación Ambiental.</a:t>
            </a:r>
          </a:p>
          <a:p>
            <a:pPr algn="ctr"/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 descr="https://encrypted-tbn3.gstatic.com/images?q=tbn:ANd9GcTP2uHWJrDCe1Wefv5dUmMMgu0xMyqYHMfDFCaAmDnpgAI-nxEB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342" y="4725144"/>
            <a:ext cx="2844842" cy="1582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170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FLIA. ENDARA\Pictures\MAPA NUEV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480720" cy="6084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46461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C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AULA  </a:t>
            </a:r>
            <a:r>
              <a:rPr lang="es-EC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AMBIENTAL</a:t>
            </a:r>
            <a:r>
              <a:rPr lang="es-E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s-E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es-E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http://2.bp.blogspot.com/_zjJ8zAIibf4/S42S2lrocLI/AAAAAAAAAAc/-gfQTlNLJD4/s400/DSC0148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3780420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Rectángulo redondeado"/>
          <p:cNvSpPr/>
          <p:nvPr/>
        </p:nvSpPr>
        <p:spPr>
          <a:xfrm>
            <a:off x="1072952" y="4509120"/>
            <a:ext cx="3253680" cy="129614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>
                <a:latin typeface="Arial" pitchFamily="34" charset="0"/>
                <a:cs typeface="Arial" pitchFamily="34" charset="0"/>
              </a:rPr>
              <a:t>U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bicada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en escenarios naturales 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4860032" y="4482333"/>
            <a:ext cx="3240360" cy="129614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>
                <a:latin typeface="Arial" pitchFamily="34" charset="0"/>
                <a:cs typeface="Arial" pitchFamily="34" charset="0"/>
              </a:rPr>
              <a:t>L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levar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a cabo procesos</a:t>
            </a:r>
          </a:p>
        </p:txBody>
      </p:sp>
    </p:spTree>
    <p:extLst>
      <p:ext uri="{BB962C8B-B14F-4D97-AF65-F5344CB8AC3E}">
        <p14:creationId xmlns:p14="http://schemas.microsoft.com/office/powerpoint/2010/main" val="324869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403648" y="476672"/>
            <a:ext cx="6336704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ACTIVIDADES PARA NIÑOS DE PRIMARIA: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2604921" y="1255719"/>
            <a:ext cx="4104456" cy="52918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smtClean="0">
                <a:latin typeface="Arial" pitchFamily="34" charset="0"/>
                <a:cs typeface="Arial" pitchFamily="34" charset="0"/>
              </a:rPr>
              <a:t>Picazo, </a:t>
            </a: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pequeños </a:t>
            </a:r>
            <a:r>
              <a:rPr lang="es-EC" sz="2000" b="1" smtClean="0">
                <a:latin typeface="Arial" pitchFamily="34" charset="0"/>
                <a:cs typeface="Arial" pitchFamily="34" charset="0"/>
              </a:rPr>
              <a:t>en formación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755576" y="4171469"/>
            <a:ext cx="2376264" cy="6731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itchFamily="34" charset="0"/>
                <a:cs typeface="Arial" pitchFamily="34" charset="0"/>
              </a:rPr>
              <a:t>Concepto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383868" y="4110616"/>
            <a:ext cx="2376264" cy="6731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itchFamily="34" charset="0"/>
                <a:cs typeface="Arial" pitchFamily="34" charset="0"/>
              </a:rPr>
              <a:t>Contexto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998344" y="4171469"/>
            <a:ext cx="2376264" cy="6731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itchFamily="34" charset="0"/>
                <a:cs typeface="Arial" pitchFamily="34" charset="0"/>
              </a:rPr>
              <a:t>Procedimiento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11560" y="5013176"/>
            <a:ext cx="2664296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" pitchFamily="34" charset="0"/>
                <a:cs typeface="Arial" pitchFamily="34" charset="0"/>
              </a:rPr>
              <a:t>Las plantas son seres vivos que necesitan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- formas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405928" y="5028696"/>
            <a:ext cx="2376264" cy="9050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" pitchFamily="34" charset="0"/>
                <a:cs typeface="Arial" pitchFamily="34" charset="0"/>
              </a:rPr>
              <a:t>para producir cuadros 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5998344" y="5028696"/>
            <a:ext cx="2462088" cy="13835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Recolectar </a:t>
            </a:r>
          </a:p>
          <a:p>
            <a:pPr marL="285750" indent="-285750" algn="ctr">
              <a:buFontTx/>
              <a:buChar char="-"/>
            </a:pPr>
            <a:r>
              <a:rPr lang="es-EC" dirty="0" smtClean="0">
                <a:latin typeface="Arial" pitchFamily="34" charset="0"/>
                <a:cs typeface="Arial" pitchFamily="34" charset="0"/>
              </a:rPr>
              <a:t>Admirar</a:t>
            </a:r>
          </a:p>
          <a:p>
            <a:pPr marL="285750" indent="-285750" algn="ctr">
              <a:buFontTx/>
              <a:buChar char="-"/>
            </a:pPr>
            <a:r>
              <a:rPr lang="es-ES" dirty="0">
                <a:latin typeface="Arial" pitchFamily="34" charset="0"/>
                <a:cs typeface="Arial" pitchFamily="34" charset="0"/>
              </a:rPr>
              <a:t>Realizar los cuadros con los materiales 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3405928" y="6093296"/>
            <a:ext cx="2462216" cy="6379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itchFamily="34" charset="0"/>
                <a:cs typeface="Arial" pitchFamily="34" charset="0"/>
              </a:rPr>
              <a:t>Materiales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13 Imagen" descr="http://www.padreshispanos.com/photos/uncategorized/2008/06/28/raton_hoja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582" y="1784902"/>
            <a:ext cx="2387538" cy="18601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39549" y="3645024"/>
            <a:ext cx="3835199" cy="447267"/>
          </a:xfrm>
        </p:spPr>
        <p:txBody>
          <a:bodyPr/>
          <a:lstStyle/>
          <a:p>
            <a:r>
              <a:rPr lang="es-ES" b="1" dirty="0" smtClean="0"/>
              <a:t>Fuente</a:t>
            </a:r>
            <a:r>
              <a:rPr lang="es-ES" b="1" dirty="0"/>
              <a:t>: [Imagen de ratón con hojas]. Recuperado de: http://www.padreshispanos.com/archivo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181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403648" y="476672"/>
            <a:ext cx="6336704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atin typeface="Arial" pitchFamily="34" charset="0"/>
                <a:cs typeface="Arial" pitchFamily="34" charset="0"/>
              </a:rPr>
              <a:t>ACTIVIDADES PARA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JOVENES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2604921" y="1255719"/>
            <a:ext cx="4104456" cy="52918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atin typeface="Arial" pitchFamily="34" charset="0"/>
                <a:cs typeface="Arial" pitchFamily="34" charset="0"/>
              </a:rPr>
              <a:t>Apoyar con la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reforestación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755576" y="4111867"/>
            <a:ext cx="2376264" cy="6731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itchFamily="34" charset="0"/>
                <a:cs typeface="Arial" pitchFamily="34" charset="0"/>
              </a:rPr>
              <a:t>Objetivo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383868" y="4110616"/>
            <a:ext cx="2376264" cy="6731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itchFamily="34" charset="0"/>
                <a:cs typeface="Arial" pitchFamily="34" charset="0"/>
              </a:rPr>
              <a:t>Desarrollo de la actividad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998344" y="4085409"/>
            <a:ext cx="2376264" cy="6731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itchFamily="34" charset="0"/>
                <a:cs typeface="Arial" pitchFamily="34" charset="0"/>
              </a:rPr>
              <a:t>Forma de control y evaluación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11560" y="4856353"/>
            <a:ext cx="2664296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" pitchFamily="34" charset="0"/>
                <a:cs typeface="Arial" pitchFamily="34" charset="0"/>
              </a:rPr>
              <a:t>Fortalecer la Educación Ambiental 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3383868" y="4887394"/>
            <a:ext cx="2484276" cy="18539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dirty="0" smtClean="0">
                <a:latin typeface="Arial" pitchFamily="34" charset="0"/>
                <a:cs typeface="Arial" pitchFamily="34" charset="0"/>
              </a:rPr>
              <a:t>- Entregar  </a:t>
            </a:r>
            <a:r>
              <a:rPr lang="es-ES" dirty="0">
                <a:latin typeface="Arial" pitchFamily="34" charset="0"/>
                <a:cs typeface="Arial" pitchFamily="34" charset="0"/>
              </a:rPr>
              <a:t>a los visitantes bolsitas de nylon 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s-ES" dirty="0" smtClean="0">
                <a:latin typeface="Arial" pitchFamily="34" charset="0"/>
                <a:cs typeface="Arial" pitchFamily="34" charset="0"/>
              </a:rPr>
              <a:t>- lugar acondicionado.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5998344" y="4886890"/>
            <a:ext cx="2462088" cy="13835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Tx/>
              <a:buChar char="-"/>
            </a:pPr>
            <a:r>
              <a:rPr lang="es-EC" dirty="0" smtClean="0">
                <a:latin typeface="Arial" pitchFamily="34" charset="0"/>
                <a:cs typeface="Arial" pitchFamily="34" charset="0"/>
              </a:rPr>
              <a:t>Charla Importancia de la vida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12 Imagen" descr="C:\Users\FLIA. ENDARA\AppData\Local\Microsoft\Windows\Temporary Internet Files\Content.Word\IMG_008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730" y="1988840"/>
            <a:ext cx="1603366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401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403648" y="476672"/>
            <a:ext cx="6336704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latin typeface="Arial" pitchFamily="34" charset="0"/>
                <a:cs typeface="Arial" pitchFamily="34" charset="0"/>
              </a:rPr>
              <a:t>TALLERES AMBIENTALES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2715363" y="1255719"/>
            <a:ext cx="3839287" cy="52918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atin typeface="Arial" pitchFamily="34" charset="0"/>
                <a:cs typeface="Arial" pitchFamily="34" charset="0"/>
              </a:rPr>
              <a:t>Utilidades de las plantas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755448" y="3815149"/>
            <a:ext cx="2376264" cy="67319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itchFamily="34" charset="0"/>
                <a:cs typeface="Arial" pitchFamily="34" charset="0"/>
              </a:rPr>
              <a:t>Contenidos Conceptuales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363748" y="3815149"/>
            <a:ext cx="2376264" cy="67319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itchFamily="34" charset="0"/>
                <a:cs typeface="Arial" pitchFamily="34" charset="0"/>
              </a:rPr>
              <a:t>Contenidos Actitudinales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998344" y="3815149"/>
            <a:ext cx="2376264" cy="67319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itchFamily="34" charset="0"/>
                <a:cs typeface="Arial" pitchFamily="34" charset="0"/>
              </a:rPr>
              <a:t>Contenidos Procedimentales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11560" y="4856352"/>
            <a:ext cx="2664296" cy="15249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s-EC" dirty="0" smtClean="0">
                <a:latin typeface="Arial" pitchFamily="34" charset="0"/>
                <a:cs typeface="Arial" pitchFamily="34" charset="0"/>
              </a:rPr>
              <a:t>Planta</a:t>
            </a:r>
          </a:p>
          <a:p>
            <a:pPr marL="285750" indent="-285750" algn="ctr">
              <a:buFontTx/>
              <a:buChar char="-"/>
            </a:pPr>
            <a:r>
              <a:rPr lang="es-EC" dirty="0" smtClean="0">
                <a:latin typeface="Arial" pitchFamily="34" charset="0"/>
                <a:cs typeface="Arial" pitchFamily="34" charset="0"/>
              </a:rPr>
              <a:t>Magia de las plantas</a:t>
            </a:r>
          </a:p>
          <a:p>
            <a:pPr marL="285750" indent="-285750" algn="ctr">
              <a:buFontTx/>
              <a:buChar char="-"/>
            </a:pPr>
            <a:r>
              <a:rPr lang="es-EC" dirty="0" smtClean="0">
                <a:latin typeface="Arial" pitchFamily="34" charset="0"/>
                <a:cs typeface="Arial" pitchFamily="34" charset="0"/>
              </a:rPr>
              <a:t>Plantas como medio de vida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489762" y="4835776"/>
            <a:ext cx="2250250" cy="154555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Valor</a:t>
            </a:r>
          </a:p>
          <a:p>
            <a:pPr marL="285750" indent="-285750" algn="ctr">
              <a:buFontTx/>
              <a:buChar char="-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Preferir el uso</a:t>
            </a:r>
          </a:p>
          <a:p>
            <a:pPr marL="285750" indent="-285750" algn="ctr">
              <a:buFontTx/>
              <a:buChar char="-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Fomentar el cuidado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5998344" y="4835776"/>
            <a:ext cx="2462088" cy="13835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Tx/>
              <a:buChar char="-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Introducción importancia</a:t>
            </a:r>
          </a:p>
          <a:p>
            <a:pPr marL="285750" lvl="0" indent="-285750">
              <a:buFontTx/>
              <a:buChar char="-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Tierra fertilizada</a:t>
            </a:r>
          </a:p>
          <a:p>
            <a:pPr marL="285750" lvl="0" indent="-285750">
              <a:buFontTx/>
              <a:buChar char="-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agua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Flecha abajo"/>
          <p:cNvSpPr/>
          <p:nvPr/>
        </p:nvSpPr>
        <p:spPr>
          <a:xfrm>
            <a:off x="1763688" y="4488348"/>
            <a:ext cx="432048" cy="34742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abajo"/>
          <p:cNvSpPr/>
          <p:nvPr/>
        </p:nvSpPr>
        <p:spPr>
          <a:xfrm>
            <a:off x="6970452" y="4521732"/>
            <a:ext cx="432048" cy="34742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lecha abajo"/>
          <p:cNvSpPr/>
          <p:nvPr/>
        </p:nvSpPr>
        <p:spPr>
          <a:xfrm>
            <a:off x="4291024" y="4488348"/>
            <a:ext cx="432048" cy="34742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16 Imagen" descr="C:\Users\FLIA. ENDARA\AppData\Local\Microsoft\Windows\Temporary Internet Files\Content.Word\IMG_00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377" y="1988840"/>
            <a:ext cx="2409258" cy="1594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997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C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C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b="1" dirty="0" smtClean="0">
                <a:solidFill>
                  <a:schemeClr val="bg1"/>
                </a:solidFill>
              </a:rPr>
              <a:t>ÁREA </a:t>
            </a:r>
            <a:r>
              <a:rPr lang="es-ES" b="1" dirty="0">
                <a:solidFill>
                  <a:schemeClr val="bg1"/>
                </a:solidFill>
              </a:rPr>
              <a:t>GALERÍA DE FOTOS</a:t>
            </a:r>
            <a:r>
              <a:rPr lang="es-ES" dirty="0">
                <a:solidFill>
                  <a:schemeClr val="bg1"/>
                </a:solidFill>
              </a:rPr>
              <a:t/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s-E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es-E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547664" y="4100233"/>
            <a:ext cx="6494040" cy="18722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Arial" pitchFamily="34" charset="0"/>
                <a:cs typeface="Arial" pitchFamily="34" charset="0"/>
              </a:rPr>
              <a:t>se podrá observar fotografías tomadas en el Bosque la Perla, además se realizará exposiciones o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charlas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sobre temas ambientales importantes</a:t>
            </a:r>
          </a:p>
        </p:txBody>
      </p:sp>
      <p:pic>
        <p:nvPicPr>
          <p:cNvPr id="7" name="6 Imagen" descr="C:\Users\FLIA. ENDARA\Pictures\IMG_00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7" y="1513947"/>
            <a:ext cx="3420021" cy="2586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297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1547664" y="781263"/>
            <a:ext cx="612068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CHARLAS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O EXPOSICIONES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89820" y="2132856"/>
            <a:ext cx="2448272" cy="20955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3203848" y="2132856"/>
            <a:ext cx="2448272" cy="2095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 redondeado"/>
          <p:cNvSpPr/>
          <p:nvPr/>
        </p:nvSpPr>
        <p:spPr>
          <a:xfrm>
            <a:off x="5842992" y="2132856"/>
            <a:ext cx="2329408" cy="201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1403647" y="4581128"/>
            <a:ext cx="2955289" cy="20945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 redondeado"/>
          <p:cNvSpPr/>
          <p:nvPr/>
        </p:nvSpPr>
        <p:spPr>
          <a:xfrm>
            <a:off x="4608004" y="4581128"/>
            <a:ext cx="2700300" cy="20945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AutoShape 7" descr="data:image/jpeg;base64,/9j/4AAQSkZJRgABAQAAAQABAAD/2wCEAAkGBhISEBUQEhQUEBUUFA8UFRAVFRAQFBAQFRQVFRQQFBIXGyYeFx0kGRIVHy8gJCcpLCwsFh4yNTAqNSgrLCkBCQoKDgwOGg8PGiokHCQsLCksNCwqKSw1KS4pLDA0LCwqKSkpKSksLCksLTUvLCwqKSkpLy0pLCwsKTQpKjUpLf/AABEIAM4A7AMBIgACEQEDEQH/xAAcAAEAAQUBAQAAAAAAAAAAAAAABgIDBAUHAQj/xABHEAACAgECAwQGBgYGCQUAAAABAgADEQQhBRIxBhNBUQciYXGBkTJCUpOh0RQjU2JysRczgrLB8BUlQ3OEkqLCwyRjZIPh/8QAGwEAAgMBAQEAAAAAAAAAAAAAAAQCAwUGAQf/xAA4EQABBAEBBAYHCAMBAQAAAAABAAIDEQQhBRIxYUFRcZGh0RMiUoGSsfAUFTJCQ1PB4QYzcvEj/9oADAMBAAIRAxEAPwDuMREEJERBCRKHsA/KWGcn2e6eE0hX3uUdSBMduKIPP5GUGiWrNLKHykKQC9fj9Q683/KZco43Q5wHGdtj6p38MHrNZqNDmaXX8KzEnZ+4dQpiO1Og2Z7OW/6U1WlOa3JUfUbLL+Y6eElXZ7txVqMI/wCrs+wfH2g+IjMGbFNoDqouYWqURPFbO4nscUEiIghIiUu4HWCFVPGYDrtMd7iem0stTnrvIF9L2lfbX1jqw/GW24xSOrj8fymLZpZhajQRV+SWqQba3lOurf6Lq3ToQcZ6ZHhL8gOu4Yeo2I3z5HzmBX2l1WmPXvUH1XJz8H6/PMpbtKO6dopeiPQumxNBwHtjTqRgHkfxrbZhvj3H4TfAzRa4OFtNhVEUvYiJJCREQQkREEJLV+oC+/wH+MquuCqWPQf5xNVW5c8x8f8AOJW9+6vQLWWmScmX1WUViXcykOtSpCJbYQ9sstfFJ8hjelTa0ryxZh305mQ10tO0wsmVruBV7QQtFxDh4YdJFuI8GIPMuQR0I2I9xEnd6zA1OlBEwhkOjkTG7YWu7LdsmVhRefYHP1vf7Z0CuwMMjcGcm41wrxE3vYbtQc9xadx0PmJ2+zc8ZDdx3H5pCWPd1U/ieAzyx8CbCpVNt2PfMdRk5M95cnJl1VlLnKVIEnpWe5lDWSp7w0ar0BeMJYsSVNdLTWzKnnYelWtaVi6igGaLiXDQ3hJDY0wr1nNZklahNMCgeu4SyHnQlSOhGxElHZTtkWIpv2bwbwb2y7qtICJFeK8OKnmXYjcGP7L2i5ho8FXLFa66rAjInsiXYrtH3q9059Zdvf7ZLZ2rXBwsJFIiJ6hIiU2WBQWOwAJJ8gNyYIWm4xrMuKh0Xdv4vAfAfzl3SrtNLpLjY5c/WJPnjPQZ9g2+E3lHSY0s9uV4bosoGUW3SlnmJdZEcrM9GzRTYyylt8x2tMpZpTORnynvPFOtYAqu8lXPLcRcSu61KlUxlsiVZjEiXWbQtdrtLzCaFuEENzLswOQfI+Hwkw7rMp/QhNvZrnMcHKiUAhZfZbjPf1YOzLkMPEMNiPmJtScmRzh/CWr1ZsXauxCXHlauFHzBB/st02kjWd42UPaCs+qVQWeFoZ5j22xWecMFqbW2vbb5h2aiU3WzGZpyObtFzjQKcZGFca8ynvTLcTEM7yeKv3QrneSlzKYkXSFwor2l4Vmt4jpMibQS3emRGIHUVBwUF71tPctq+B39qzrHC9aLalcb5AnOON6POfjNz6OOJEoaWO6Ej5eM7/Zc+/HunoWfK2ipzERNZUpNT2p1HJpXx9blXrjHMQMzbSKdvtQAlKeJsZh/CqEHf32LKMh27G4qTRZWPwgbCb6szRcIOwm6QzkzN6yb3VXY0w7Gl+1piMZkZ8pOivjC8iImOrknhONzt7emJ7KbBsQME4Ox6E+R9kAhaziHajS07PaufsKedumei/4yPav0mp0pqZj4M55R7+Vd/wARNnbw3RWsFt09asSq5HKoLHJ5QVxncEdOu0xr/RvpzvW9lWx2yLBnz9YZ+RmxHFjQODchrgefDwVsboSLNrUr2y1bn6YrGTsiqNvIk5Jkp4Bxy9q8vW9wzgWAYGemCcY6+M09no/ZQTXaGPgrLy5/tAn+Uoqs1+mGMWhFIOx50wvnjouPdOhglw5Butr5f2vJGNcPUr3qc/6WKYFiFSRkesrA+BwRMfVdofs+qPhIlxDtQ9xDNyrgEADOB4k5JlqqnUW45K3IYZDEci48+Y7TS9LFGLvTml/stVv6FSGztc6+Te8flKU7d0nawGv2/TX8N/wmOvY8FfXtbm8eULyj2DO5mPd2F04Bay2zlGS2TWgAA3JIXYeMx8rOxZLBJ9ysayJSSnWpYOatlceakN/LpKpGuH8C0tdidzVlwQTY9jtsNycA4Y/mD75LOYy4jE+tdddaB8Cf47F4C0/hSIiJL1IiJ6herPWE8WVxmJQK0fFqcgzR9mdX3Wv5c7OAcdN9x8ekk/EU2kM1LFNVS3hzMPicEf3TOv2O+ngJOYaLsqnaeyzo3yin2CXp1SUSQf0jvizTf8R/4ZOJA/Sb9PS/8T/4Ylnmsd3u+anH+IK9wh/VE3SNI7wazYTfI04L03rLRrRV2GYxl5zLMRyXW5TakREUU0lmrVKxIGQQSMEFTkeWevntL01XFFKc14Uk1q7jBKhlWtiQx6fVxjHl5RvEhZM8sca00OnHn/Wqg9xaLCwO0XDEs1GjQhsPfazcpZcmupnRmx1w2Me/2zF452/SglAA1iWsliePKELCxR5Fio+cxTr9RZ+htaVFvdauw93nBFmnY1WA422HznO+N6/v7O9P07ErLg+r+swFYj2ZUHbxJm/h4X2gtbMbDWkcened4V8gkMuZ0VBmhPyUq7JdpNRfqaq2LWhWd+QNyKXclmttbckKGOF9w9s6NxLjVVI/WHY7eBwNgcj47jc48JzXsdXVXV3yKX1LM9dfP6qVgDL2Kx6AA+s3h08Zc1ep9f1bqTYWVO+LLY7sd/1eAUqUbkAHO3XJxGpcBmTkXo1o8ddTyHRdXd6UCRVHI+FlEEk9hrTTXh41Xbrk67SU87pXemEruYsxXFz/AEkWrlONtlwcZ8MyVditPbXQVscN62VQEMKx4+sOuTvttNBxDhVtVLWfpFxZQSwfLLscBWViV32xgb+2YnCdYwPe6d6i4HN3dbhU1Kjry0sAVf8AhGD5Dx9mibl459FIND03x5k1QPRx50LKaOXMDuSNscfr6HLqUt45xJ6rRg8oZdznIyu/MR4FdmPmnP8AZEwhxRdWtumfdWrsbGSGyvrd3kYPU4/+o9cmRHtr2q58CoFOZVdnyRjqP1Z8D1B8jkfWMw+wvEGW2lAcch1CHwBV0coAPE85ffyYCLN2Y8Ypmdo5vfpflSpknMcrR0OojsJ+iumdmKh+iUOc8zUU8xJP2R1E2NWqVmKrk4AJODy79BzdD57SI8I4hqBToawAEYNQ5PMjm0I7LgY2AVDn2mSrh9HIuACo2655s43z5b+Xt85kZMI3XyyOt16C+izqb16NK99LQsh1AaLKiImUppERBC9WXBKFlwRuIKBWBrhtIL2g2sq/3o/utJ5rukgXaL+sq/3o/utOp2T/ALAlJuC67wY/qE9wmbMHg39QnuEzp16TSQb0nUH/ANNZtyhrkPnzOEYbe6tvwk5kd7eaDvNExAyaytg2JIC/Sxj90n4Zi2WzfhcOSkw0Qo7wZ9hN7W0i/Ar9hJNUdp80yWFr1qMNhXi0oiIm4k8VNIiJBepNf2gu5NJe2+1N3TrkoQAPiRNhMPi+lNlFlYPKWVsHc746YlkRAe0nhYUXahay+lV0VWoU8n6PQlinAJZVpBWtj9knGROLjUrddlFKd4wxXuQpbfkDHw5iQPYd52TjT8vCbAylMaVl5GzlQEC4PtwPjOR9k6B+kAHB5bEPwUMQRO62DG0YWRkG7Boa/V6m/kUq6FmRksjf+GiT2NFke+qUuq4WHQ6ZK7LywNa11EIWpqb9azPgkB7c5/gxnea7Uh9O3KaF0zZzvW3PzD63eWZYn2gyedne2Gm0WkRbGAfkR3O7O/PlgoA6dc5J2z03mTxvt/QSiuiWVkJYAVW0WIepwfo7B8Y3yBnAO+/jugjZ/wDQbws8SezhwugL0u9bWY/FyJtWOIJ10HXz48eagOo7UXPX3bcuCADtnmAGMMDsRj5e6YletT61SAnbvKv1Fi4OQVK+qMHceqZve0VfDbfX0jmh8g9ywPdupOzK2/dnBzg/IeMXsXB5cg+WDnI8xNLGxtnPbuRNAvWgaPeDaysr7wgO/JvV11p8ln9oaEtrNi5Cle+GQAVbPJeu2w9YBsDzE1nZR0/0hp6iTvYvMynG/KeXB8Nwpm20gDUhSMnvLUHjtdSfD30gzQ9n9uJ0N4C/T/MsoA/mfhM37M25oDejHEeIHgAeZWqxnp8aPIPFrgK/6F+BB8Opde4pTXpxo13wmpRQTuRzV2qSx/tdZv5qeNaTvmoXlYqLecuMgJyqcc3v5sTbT5TIba3r1vvW/p0JERKEJET0CSAQqlEuSlRPXO00IWKpxWv4i+0gPHLM3Up4ly3yGMf9Y+UmfFr9jIboK+/4ioG4r5R49fpHb4gfCdVsmO3g9SUmOi7BwdcUp7hM2W9OmFA8gJcnTpVJRdUGUowyrAgg9CpGCD8JXEEL514zxjWaHV26bmA7t2ClkQlqic1vnlGcqRuBjOYT0j68dHr+6r/KdD9L/Y/v6RrKlHeUg95getZR49BklTuPYW9mONII1BhYUo9eJhP/ACPJUvfI3g4qQt6TOIfbr+6q/KWW9KHEf2lf3NX5TTNVMeyiOjY+zj+gz4R5Kj00vtHvW9PpT4j+0r+5q/Kef0q8R/aV/c1flIy9UslZP7l2d+wz4R5KPp5faPepZ/SrxH9pX9zV+UyeHek7XvdXWz18r2VKw7qsZVnVSM48iZCMTL4Q2NRST4XUH5WLK5ti7PEbiIGXR/KPJSZPLvD1j3rvHbZM8O1Q/wDZsPynH+yT5sRvJ0Rv4WBCn8cfAec7fxzS95p7quveVWqB5kocD5icE4JYUyRtsvMDvyuCcH54PwM4T/HvW2XkxjjvA9//AIujx2h2dG08CHDvaVvuMZ5qzuOainI6bqvIR80M11QJ2DMAPb/MGbzidPe1c6/VzYBv/U2nLb/uW8wP8Y8pqErx7/OdHs3GbOSS0bt9Ndo99H+LXH5mRlY8pYZHAjTidK0I7LCtAv4lvZgk/wCE8dvMn4nH85QFK2XE745cLn93OJfr0wOOXqcDYZyc9ADGn7Ljq4xr9clS/OygaMr/AIj1dq2vDFC0c2ST3lrjJJ2poPT43CaPhqf6x01f/wAjTlv4iy7fAbfOSLXN3NQTryjuh4hrObvL2HubkTPs9k0/ZLS95xWgHqLTYx8gg5h/d/6pnYbqE8hPCN38keBrtC6hsLo9nsLuLpB4Cj42uudr+Ivp9DdfUQr1qCpIDAHnUfROx2M5P/SrxH9pX9zV+U6d6QT/AKr1J80X++k4HEv8P2di5OI908bXEPrUA/lHWqM+V7HgNJGil39KvEf2lf3NX5T0elTiP7Sv7mr8pEQsvV1TsPuXZ37DPhHks/7RL7R71LE9KHET/tK/uavymbp/SNxA/Xr+6r/KRTT6WbbT6fErdsjZ44QM+EeSkJpfaPepPV2+1uN3T7qv8p6/b3WfbT7uv8pHpbdpS7ZuE39JnwhWCWT2itrq+12pb6TL/wAiD/CS/wBF3CWZje/ViTn2neQLg3DW1FyoBkZGZ3zgHClopVAMbCIOjiY6o2gdgpMNJI1K2cRE8XqREQQvGXO04p6SOwTaaxtVSM0ucugAHcMepAH1CfkT5bztkt30K6lWAIIIIO+QZNjyw2F4Ra+YFENVJz249Hj6Zzdp1LUnJKDc0+Jx5r+I90hizYhnDglHspYFunmJZRN01cxrdPHmvVJC0zVylWKkEdQQR7xuJn26eYzUnpLLBGqjRvRfR6WCytXUg5CureBBGQfcQfxnC+P6T9E19ikeoWOx6mt/WU//AL5qZ0z0b8bFulGmdgbdOApXOSavqH24HqnywJf7WdnaNS1blAba91Zl5qnTcmqwZHOux6bjr7/kOx5vu3OlxZQSxwLTXV+Vw5V4G10chd6krNHNIPv6lAeFa4JhSy8hJKOwyqFhhq7F/ZsNjjpsR4y5r+DEk9zlTgnujhrKx1yv7ZNtmXJI+cr7XcOKa7kSlNPpx3aoawQLCQpbLHYndht5TMUCuiy4AtXW9tQ07gWVd8LCEtRzuihcZAIPNgZ322jmHBkqM3en9HnfMUekWbv2hiQ7RDZ2tLXnjwonrB58xRHELWU6XiCgonOnMVyf0VM8w+iSzLtj29JmaOk1g3W2h7B9K/CstTHxXl2suxsFXYdSdttjr+1VjBkuVLa0fTApjBdXUuSctjIIGM5Hnma7jmj5S9bszslXeLYQK1VWtRUSuoYCgKTzfvEj6so+9pJBuFoaXdRJsadfiNOi7FtS8eyt57RM71RroAD7qrr468dBeq03E+IKP1hGAo5aqs83KozjmPiSSSfMk9BNz6JuFM11moO+F5eb959yM+YXJ97L5GRzRdmNReytaLUqODzrTZaSv7oUYJ+M7V2d4bTp9NXXSpRSoYBwRYSRks4O/N5jwhtTOhw8J2PE7ekk4kcAOnXpJ/k3zaynnIkYAzdjZo0Hp5rSelHVBOGOvTnapAPP1gSB8F/CcRVJ0X0p8Z7+xdPUQyUEm3B/2x2G3iFGRnzYyE0aadD/AInjnH2eN7i4lx5WBV9oF9hWFnkul5UrFVE2Om0cyNPo5mogE6Vz0kAqKaAJcJgmW2eLufSsAXrNKKaGtcVoMk/hK9JpHufkrBOfGdY7EdhVpUWWDLTMnnvQJhjK1KyewvZBaKw7D1jJpPFXGwnsSVyREQQkREEJERBCotqDDBGROadsPRkCTdpQEPU1dFY56j7J6zp08IkmuLTYXhFr5pupZGKOCrA4KnYgygrO7dpexVOqGSuGAOGGxHuM5L2g7I36QnmBdP2gB2/iHhNCHJvQqh0ajtlM8p1Hdo6hFLOAO8YZatep7v7JP2vKZEtWVx87krd12oVItpsLA4dfdTctlBZbFzgqMkjxBHiMdQdpOK/SyUXltoDvjdqbDWnN45Bzv7iZE6dRZVzGtuQspQsMc3Ieqg9RnocTVW0xHM2Tj7QkDshgIHCrBPaRWg6B71ZHkOiaQ3ifD3KSJ2gv4lrKNOOWis2DFa+ty9Wews27Njm6+ftOZR6R9L+iUV3UFgXdqWVuV6zU62WOprK8u7DmzjOd5zXhnErNNct9WA6Z5SVDgZBB2PsM3PartfbrxVUBsiqW2wXu5cO2BsqjJAEyMzYxGdA6JrRA0He8b3r43pxJPFNQZLywsBJcTpXPqVGp4tbWGtVhzc1TZKVMOZByq2CuMgHb5zoGp7NB+Fc6M3enTC0MxD+sypdYu46My5x5zmuuHMjqvrEFdh1m40/pG1CaJdOuFdP1ZYorq9HIVwQ3RgdtuomW/Zs2TFG7GDd9r7N6aUKvTh59S6DbMjYMj1bDS3SuFgm/eFX2a9Jt2nRarU79FACsHNdiqBspI2YD2zY8T9I2o1CFdKnck5DNlrb+X90+HvGSPZ1kCqpm34YHrdbK2KOpyrDYg+wzpZ9gYJk9OyMb/HW90nm3h3DnyXLx5cgG642PHvVnQoVYONyDnfcN5hh4g+PnNrcA7mwItfMc8i55QfHlB6DPh4Ry5JY4ySScAAZO5wBsJ6TNQhu9v161V9daps1u9CTxmlLPKuH6N9Rb3NWC2GY5OwVRliAN2OPqgEmUyTBqk1tqy9s2fBOzV2qYAAhfPzm+4Z2NpzXlmtZ+5sRxnk1FLtyuiJjKOh3IJJwCTgdOs8M4PXQoVABiZksxd2JhrAFp+zHYuvTKCQC3nJMBPYi6sSIiCEiIghIiIISIiCEiIghJY1WiSxSrgEHzl+IIXMu0/o0AJt04HiTX4H3eUglml5GKOnKw6qQQZ9DkSPdpOx1WqQ7cr+DgDIP+Punji88HHvTWPO2M09oI7AuM/otZ+qPxlmzh1f2R+M2nGeC26SwpYDy59WzB5WHhv4HbpMMPmKPlmb+Y95XUYwxpBe434R5LW2cNr+yPxmO3D6/sj8Zt3SY71Sk5E3tu7ytZmNjftt+EeS144fX9kfjL9XDK/sj8ZkpTM3T6eAyJvbd3levxsYD/AFt+EeSs6fhVf2R+MzV0NY+qJeVcSiyyTE8p/Oe8pCSDHH6bfhHkrb0J9kSwNNzlgiFyqPYwG5Fa45mxnfGRsMmUajU7geLEKoyBliQAMnYbkbnaSHsvwHDvZd3lN9NnIpDA905XmUigb3KwwpxknmwAMZjMZldqXGu0rCzZoI/VYxt9gWh4PwY6rvOXYrWGrQFVa0luUtk9QoPNyjc7b9Z0bs52bseurANKJ3BDBqzyWUhlZ6AAf6z1ebJK7H6WZteA9kEB72ypEDEuNNy1uK2dAGVnK5Izkhegz47YlIGNhtGLWGTvG1hcM4PVQCK13Yks5xzOSSSTgAdSdgAN+kzoiRXiREQQkREEJERBCREQQkREEJERBCREQQkREELA4twarUVmuxQwIx/k+E4z2n7M2aK3By1bH1LP+xvI/wA/mB3WYfFeFV6itqrFDKwwQf8AO3vkHsDgmcfIdC6xwXA0fMq7ubHtN2Xs0VuDlqmPqWf9jeR/n8wMKg5iD2UV2OLliRtgr2qiZSriFlNjyACYfIvLLJhOXdlrrUszt3aDoGsIzy859Ubb9ZUxZ2CIC7scKg3LNjOB8pKey/Al7ketRq++t5WC2N+trZQylQRzUvWyA5A6bnfo3DFepXPZ+du+q3irmi4CisBSiO4VqNRQyXsmqPIocVuc8q86nJ2wTzHI69C4RwFasO+HsCIgP0hVWmQqIxHMeu7E5PuAAu8E4WaU9dzbY3IbHJByVUKBsBnAHUjJ6mbGNrnuOpSIieISIiCEiIghIiIISIiCEiIghIiIISIiCEiIghIiIISIiCFr+N8Fr1VLU2DIb4FSNwwPgQZxbifCbNJc1NgOxPK3g6Z2Yf4jwM7zI3227MDV0HlH61MtWfM+NfUfSwBv7D4SuRm8E5iZBhdyXJhdMbU6jA+Ww3JJ2AA8SSZbclSVIIIJBB2IIOCCPPImV2a01turRqsZrbILLzqW6bqf5jcdRF2R2Vr5Obus04rd9meFmq1LWrxaO67zTXJ+vCk8ou0jswU5Y5IxtsJ07s/wXuV53VBa4HMVVEC7fRHLtnzI6n2YmH2e4Ma3XNXdKlbqqlu8VHdwx7pic8pHgQOXAA8ZI46ucJJNlIiJ4hIiIISIiCEiIghIiIISIiCEiIghIiIISIiCEiIghIiIISIiCEiIghcs7f8AY5/0k3Ur6lilmI+pYMA/82QR/a22m89HfZoU1c7DcyZ20hhgjM9qqCjA2ngFKbnl1X0KuIieqCREQQkREEJERBCREQQkREEJERB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5" name="14 Imagen" descr="C:\Users\FLIA. ENDARA\Pictures\IMG_009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856" y="2354082"/>
            <a:ext cx="2158256" cy="1653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15 Imagen" descr="http://4.bp.blogspot.com/-_IYRTmtgIlk/T6mRE-arS-I/AAAAAAAABtk/iZLdFVGUnh4/s1600/1+C.+Avecita+rara+y+hermosa+que+a+lo+mejor+inspir%C3%B3+al+autor+del+P%C3%A1jaro+loco.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668" y="2347155"/>
            <a:ext cx="1773615" cy="1538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16 Imagen" descr="http://www.bosquelaperla.org/fauna/fau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29" y="2583981"/>
            <a:ext cx="2037964" cy="111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17 Imagen" descr="C:\Users\FLIA. ENDARA\Pictures\IMG_010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993" y="4656875"/>
            <a:ext cx="2590800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19 Imagen" descr="C:\Users\FLIA. ENDARA\AppData\Local\Microsoft\Windows\Temporary Internet Files\Content.Word\IMG_008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038" y="4904525"/>
            <a:ext cx="2382232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542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C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C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b="1" dirty="0" smtClean="0">
                <a:solidFill>
                  <a:schemeClr val="bg1"/>
                </a:solidFill>
              </a:rPr>
              <a:t>ÁREA SENDA BOTÁNICA</a:t>
            </a:r>
            <a:r>
              <a:rPr lang="es-ES" dirty="0">
                <a:solidFill>
                  <a:schemeClr val="bg1"/>
                </a:solidFill>
              </a:rPr>
              <a:t/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s-E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es-E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396810" y="4100233"/>
            <a:ext cx="3384376" cy="17770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/>
              <a:t>T</a:t>
            </a:r>
            <a:r>
              <a:rPr lang="es-ES" sz="2400" dirty="0" smtClean="0"/>
              <a:t>ipos </a:t>
            </a:r>
            <a:r>
              <a:rPr lang="es-ES" sz="2400" dirty="0"/>
              <a:t>de plantas importantes de la región o </a:t>
            </a:r>
            <a:r>
              <a:rPr lang="es-ES" sz="2400" dirty="0" smtClean="0"/>
              <a:t> </a:t>
            </a:r>
            <a:r>
              <a:rPr lang="es-ES" sz="2400" dirty="0"/>
              <a:t>introducidas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 descr="C:\Users\FLIA. ENDARA\Pictures\IMG_007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329" y="1556792"/>
            <a:ext cx="364871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Rectángulo redondeado"/>
          <p:cNvSpPr/>
          <p:nvPr/>
        </p:nvSpPr>
        <p:spPr>
          <a:xfrm>
            <a:off x="5250887" y="4100233"/>
            <a:ext cx="2736304" cy="17770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itchFamily="34" charset="0"/>
                <a:cs typeface="Arial" pitchFamily="34" charset="0"/>
              </a:rPr>
              <a:t>Guía explicará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09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653536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C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C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b="1" dirty="0" smtClean="0"/>
              <a:t>EL </a:t>
            </a:r>
            <a:r>
              <a:rPr lang="es-ES" b="1" dirty="0"/>
              <a:t>CENTRO DE INTERPRETACIÓN</a:t>
            </a:r>
            <a:r>
              <a:rPr lang="es-ES" dirty="0"/>
              <a:t/>
            </a:r>
            <a:br>
              <a:rPr lang="es-ES" dirty="0"/>
            </a:br>
            <a:r>
              <a:rPr lang="es-ES" dirty="0">
                <a:solidFill>
                  <a:schemeClr val="bg1"/>
                </a:solidFill>
              </a:rPr>
              <a:t/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s-E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es-E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472827" y="5013176"/>
            <a:ext cx="4752528" cy="127298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/>
              <a:t>cuya función principal es la de </a:t>
            </a:r>
            <a:r>
              <a:rPr lang="es-ES" sz="2400" dirty="0" smtClean="0"/>
              <a:t>promover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 descr="D:\fotos jardin bot\IMG_02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67910"/>
            <a:ext cx="4824536" cy="3229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5670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ES" b="1" dirty="0"/>
              <a:t>ÁREA RECUPERACIÓN DE FAUNA</a:t>
            </a:r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2339752" y="4653136"/>
            <a:ext cx="4968551" cy="12241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- </a:t>
            </a:r>
            <a:r>
              <a:rPr lang="es-EC" sz="2400" dirty="0" smtClean="0">
                <a:latin typeface="Arial" pitchFamily="34" charset="0"/>
                <a:cs typeface="Arial" pitchFamily="34" charset="0"/>
              </a:rPr>
              <a:t>Se reciben animales</a:t>
            </a:r>
          </a:p>
          <a:p>
            <a:pPr marL="342900" indent="-342900" algn="ctr">
              <a:buFontTx/>
              <a:buChar char="-"/>
            </a:pPr>
            <a:r>
              <a:rPr lang="es-EC" sz="2400" dirty="0" smtClean="0">
                <a:latin typeface="Arial" pitchFamily="34" charset="0"/>
                <a:cs typeface="Arial" pitchFamily="34" charset="0"/>
              </a:rPr>
              <a:t>Observar</a:t>
            </a:r>
          </a:p>
          <a:p>
            <a:pPr marL="342900" indent="-342900" algn="ctr">
              <a:buFontTx/>
              <a:buChar char="-"/>
            </a:pPr>
            <a:r>
              <a:rPr lang="es-EC" sz="2400" dirty="0">
                <a:latin typeface="Arial" pitchFamily="34" charset="0"/>
                <a:cs typeface="Arial" pitchFamily="34" charset="0"/>
              </a:rPr>
              <a:t>I</a:t>
            </a:r>
            <a:r>
              <a:rPr lang="es-EC" sz="2400" dirty="0" smtClean="0">
                <a:latin typeface="Arial" pitchFamily="34" charset="0"/>
                <a:cs typeface="Arial" pitchFamily="34" charset="0"/>
              </a:rPr>
              <a:t>mportancia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 descr="C:\Users\FLIA. ENDARA\Pictures\IMG_006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93556"/>
            <a:ext cx="4320480" cy="2871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741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2870983" y="476672"/>
            <a:ext cx="3672408" cy="14401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 smtClean="0">
                <a:latin typeface="Arial" pitchFamily="34" charset="0"/>
                <a:cs typeface="Arial" pitchFamily="34" charset="0"/>
              </a:rPr>
              <a:t>OBJETIVOS ESPECIFICOS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95536" y="2595051"/>
            <a:ext cx="2088232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atin typeface="Arial" pitchFamily="34" charset="0"/>
                <a:cs typeface="Arial" pitchFamily="34" charset="0"/>
              </a:rPr>
              <a:t>Diagnosticar la situación actual 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713468" y="2608192"/>
            <a:ext cx="1872208" cy="14401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atin typeface="Arial" pitchFamily="34" charset="0"/>
                <a:cs typeface="Arial" pitchFamily="34" charset="0"/>
              </a:rPr>
              <a:t>Determinar el perfil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842394" y="2608192"/>
            <a:ext cx="1944216" cy="14401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atin typeface="Arial" pitchFamily="34" charset="0"/>
                <a:cs typeface="Arial" pitchFamily="34" charset="0"/>
              </a:rPr>
              <a:t>Determinar factibilidad técnica 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948264" y="2500180"/>
            <a:ext cx="2016224" cy="16561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atin typeface="Arial" pitchFamily="34" charset="0"/>
                <a:cs typeface="Arial" pitchFamily="34" charset="0"/>
              </a:rPr>
              <a:t>Diseñar el CEA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9 Imagen" descr="C:\Users\FLIA. ENDARA\Pictures\IMG_009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60" y="4323541"/>
            <a:ext cx="1947192" cy="1625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D:\fotos jardin bot\IMG_025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68" y="4366561"/>
            <a:ext cx="1966544" cy="1582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3.bp.blogspot.com/-0Q1MWSzOXQw/TWZKIVe0RDI/AAAAAAAAA-Q/3lYrP8cp1Jw/s1600/diner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187" y="4270072"/>
            <a:ext cx="1252575" cy="12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_zjJ8zAIibf4/S42WnD-RkCI/AAAAAAAAAAs/iEuFmEgCdlE/s400/DSC015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826" y="4581128"/>
            <a:ext cx="220824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Flecha abajo"/>
          <p:cNvSpPr/>
          <p:nvPr/>
        </p:nvSpPr>
        <p:spPr>
          <a:xfrm>
            <a:off x="1235726" y="2010484"/>
            <a:ext cx="743985" cy="45005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Flecha abajo"/>
          <p:cNvSpPr/>
          <p:nvPr/>
        </p:nvSpPr>
        <p:spPr>
          <a:xfrm>
            <a:off x="3275856" y="1965278"/>
            <a:ext cx="720080" cy="51134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abajo"/>
          <p:cNvSpPr/>
          <p:nvPr/>
        </p:nvSpPr>
        <p:spPr>
          <a:xfrm>
            <a:off x="5485708" y="1933110"/>
            <a:ext cx="720080" cy="543508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abajo"/>
          <p:cNvSpPr/>
          <p:nvPr/>
        </p:nvSpPr>
        <p:spPr>
          <a:xfrm>
            <a:off x="7539314" y="1885777"/>
            <a:ext cx="720080" cy="54350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610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b="1" dirty="0"/>
              <a:t>ÁREA HUERTO ECOLOGICO</a:t>
            </a:r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4680012" y="4005064"/>
            <a:ext cx="3528392" cy="194421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400" dirty="0"/>
              <a:t>A</a:t>
            </a:r>
            <a:r>
              <a:rPr lang="es-ES" sz="2400" dirty="0" smtClean="0"/>
              <a:t>prendan sobre </a:t>
            </a:r>
            <a:r>
              <a:rPr lang="es-ES" sz="2400" dirty="0"/>
              <a:t>las formas de cultivo ecológico </a:t>
            </a:r>
            <a:r>
              <a:rPr lang="es-ES" sz="2400" dirty="0" smtClean="0"/>
              <a:t>y alimentación</a:t>
            </a:r>
            <a:endParaRPr lang="es-ES" sz="2400" dirty="0"/>
          </a:p>
        </p:txBody>
      </p:sp>
      <p:pic>
        <p:nvPicPr>
          <p:cNvPr id="7" name="6 Imagen" descr="Cultivo de sandía (Cucumis citrullus o Citrullus vulgaris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3600400" cy="2109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Rectángulo redondeado"/>
          <p:cNvSpPr/>
          <p:nvPr/>
        </p:nvSpPr>
        <p:spPr>
          <a:xfrm>
            <a:off x="827584" y="4005064"/>
            <a:ext cx="3384376" cy="20882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Es un espacio de tierra cultiva</a:t>
            </a:r>
          </a:p>
          <a:p>
            <a:pPr marL="285750" indent="-285750" algn="ctr">
              <a:buFontTx/>
              <a:buChar char="-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distribución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de los espacios 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s-EC" sz="2000" dirty="0" smtClean="0">
                <a:latin typeface="Arial" pitchFamily="34" charset="0"/>
                <a:cs typeface="Arial" pitchFamily="34" charset="0"/>
              </a:rPr>
              <a:t>Ciclos</a:t>
            </a:r>
          </a:p>
          <a:p>
            <a:pPr marL="285750" indent="-285750" algn="ctr">
              <a:buFontTx/>
              <a:buChar char="-"/>
            </a:pPr>
            <a:r>
              <a:rPr lang="es-EC" sz="2000" dirty="0" smtClean="0">
                <a:latin typeface="Arial" pitchFamily="34" charset="0"/>
                <a:cs typeface="Arial" pitchFamily="34" charset="0"/>
              </a:rPr>
              <a:t>suelo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Tx/>
              <a:buChar char="-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179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403648" y="476672"/>
            <a:ext cx="6336704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latin typeface="Arial" pitchFamily="34" charset="0"/>
                <a:cs typeface="Arial" pitchFamily="34" charset="0"/>
              </a:rPr>
              <a:t>TALLER ECO JARDINERÍA  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866082" y="3355137"/>
            <a:ext cx="2376264" cy="67319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itchFamily="34" charset="0"/>
                <a:cs typeface="Arial" pitchFamily="34" charset="0"/>
              </a:rPr>
              <a:t>Contenidos Conceptuales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383868" y="3406676"/>
            <a:ext cx="2376264" cy="67319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itchFamily="34" charset="0"/>
                <a:cs typeface="Arial" pitchFamily="34" charset="0"/>
              </a:rPr>
              <a:t>Contenidos Actitudinales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024984" y="3406676"/>
            <a:ext cx="2376264" cy="67319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itchFamily="34" charset="0"/>
                <a:cs typeface="Arial" pitchFamily="34" charset="0"/>
              </a:rPr>
              <a:t>Contenidos Procedimentales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21102" y="4365428"/>
            <a:ext cx="2664296" cy="17967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s-EC" dirty="0" smtClean="0">
                <a:latin typeface="Arial" pitchFamily="34" charset="0"/>
                <a:cs typeface="Arial" pitchFamily="34" charset="0"/>
              </a:rPr>
              <a:t>Eco jardín</a:t>
            </a:r>
          </a:p>
          <a:p>
            <a:pPr marL="285750" indent="-285750" algn="ctr">
              <a:buFontTx/>
              <a:buChar char="-"/>
            </a:pPr>
            <a:r>
              <a:rPr lang="es-ES" dirty="0">
                <a:latin typeface="Arial" pitchFamily="34" charset="0"/>
                <a:cs typeface="Arial" pitchFamily="34" charset="0"/>
              </a:rPr>
              <a:t>C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ontaminación ambiental producida </a:t>
            </a:r>
            <a:endParaRPr lang="es-EC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s-ES" dirty="0">
                <a:latin typeface="Arial" pitchFamily="34" charset="0"/>
                <a:cs typeface="Arial" pitchFamily="34" charset="0"/>
              </a:rPr>
              <a:t>Sistema  de riego 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s-EC" dirty="0" smtClean="0">
                <a:latin typeface="Arial" pitchFamily="34" charset="0"/>
                <a:cs typeface="Arial" pitchFamily="34" charset="0"/>
              </a:rPr>
              <a:t>compost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411399" y="4384461"/>
            <a:ext cx="2250250" cy="17490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Valorar productos </a:t>
            </a:r>
          </a:p>
          <a:p>
            <a:pPr marL="285750" indent="-285750" algn="ctr">
              <a:buFontTx/>
              <a:buChar char="-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Preferir jardín ecológico</a:t>
            </a:r>
          </a:p>
          <a:p>
            <a:pPr marL="285750" indent="-285750" algn="ctr">
              <a:buFontTx/>
              <a:buChar char="-"/>
            </a:pPr>
            <a:r>
              <a:rPr lang="es-EC" dirty="0" smtClean="0">
                <a:latin typeface="Arial" pitchFamily="34" charset="0"/>
                <a:cs typeface="Arial" pitchFamily="34" charset="0"/>
              </a:rPr>
              <a:t>Aprender riego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5982072" y="4393136"/>
            <a:ext cx="2694384" cy="22762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Tx/>
              <a:buChar char="-"/>
            </a:pPr>
            <a:r>
              <a:rPr lang="es-ES" dirty="0">
                <a:latin typeface="Arial" pitchFamily="34" charset="0"/>
                <a:cs typeface="Arial" pitchFamily="34" charset="0"/>
              </a:rPr>
              <a:t>D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iscusión </a:t>
            </a:r>
            <a:r>
              <a:rPr lang="es-ES" dirty="0">
                <a:latin typeface="Arial" pitchFamily="34" charset="0"/>
                <a:cs typeface="Arial" pitchFamily="34" charset="0"/>
              </a:rPr>
              <a:t>de los participantes 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es-ES" dirty="0">
                <a:latin typeface="Arial" pitchFamily="34" charset="0"/>
                <a:cs typeface="Arial" pitchFamily="34" charset="0"/>
              </a:rPr>
              <a:t>L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impieza </a:t>
            </a:r>
            <a:r>
              <a:rPr lang="es-ES" dirty="0">
                <a:latin typeface="Arial" pitchFamily="34" charset="0"/>
                <a:cs typeface="Arial" pitchFamily="34" charset="0"/>
              </a:rPr>
              <a:t>del terreno 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es-ES" dirty="0">
                <a:latin typeface="Arial" pitchFamily="34" charset="0"/>
                <a:cs typeface="Arial" pitchFamily="34" charset="0"/>
              </a:rPr>
              <a:t>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emoviendo </a:t>
            </a:r>
            <a:r>
              <a:rPr lang="es-ES" dirty="0">
                <a:latin typeface="Arial" pitchFamily="34" charset="0"/>
                <a:cs typeface="Arial" pitchFamily="34" charset="0"/>
              </a:rPr>
              <a:t>la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tierra</a:t>
            </a:r>
          </a:p>
          <a:p>
            <a:pPr marL="285750" lvl="0" indent="-285750">
              <a:buFontTx/>
              <a:buChar char="-"/>
            </a:pPr>
            <a:r>
              <a:rPr lang="es-EC" dirty="0" smtClean="0">
                <a:latin typeface="Arial" pitchFamily="34" charset="0"/>
                <a:cs typeface="Arial" pitchFamily="34" charset="0"/>
              </a:rPr>
              <a:t>surcos</a:t>
            </a:r>
          </a:p>
          <a:p>
            <a:pPr marL="285750" lvl="0" indent="-285750">
              <a:buFontTx/>
              <a:buChar char="-"/>
            </a:pPr>
            <a:r>
              <a:rPr lang="es-EC" dirty="0" smtClean="0">
                <a:latin typeface="Arial" pitchFamily="34" charset="0"/>
                <a:cs typeface="Arial" pitchFamily="34" charset="0"/>
              </a:rPr>
              <a:t>colocará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Flecha abajo"/>
          <p:cNvSpPr/>
          <p:nvPr/>
        </p:nvSpPr>
        <p:spPr>
          <a:xfrm>
            <a:off x="1838190" y="4037033"/>
            <a:ext cx="432048" cy="34742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abajo"/>
          <p:cNvSpPr/>
          <p:nvPr/>
        </p:nvSpPr>
        <p:spPr>
          <a:xfrm>
            <a:off x="6997092" y="4079875"/>
            <a:ext cx="432048" cy="34742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lecha abajo"/>
          <p:cNvSpPr/>
          <p:nvPr/>
        </p:nvSpPr>
        <p:spPr>
          <a:xfrm>
            <a:off x="4303205" y="4037033"/>
            <a:ext cx="432048" cy="34742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 descr="C:\Users\FLIA. ENDARA\AppData\Local\Microsoft\Windows\Temporary Internet Files\Content.Word\IMG_00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061" y="1268760"/>
            <a:ext cx="3456384" cy="1855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27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b="1" dirty="0" smtClean="0"/>
              <a:t>ÁREA RUTA TURÍSTICA</a:t>
            </a:r>
            <a:endParaRPr lang="es-ES" dirty="0"/>
          </a:p>
        </p:txBody>
      </p:sp>
      <p:sp>
        <p:nvSpPr>
          <p:cNvPr id="3" name="2 Rectángulo redondeado"/>
          <p:cNvSpPr/>
          <p:nvPr/>
        </p:nvSpPr>
        <p:spPr>
          <a:xfrm>
            <a:off x="3275856" y="4725144"/>
            <a:ext cx="3384376" cy="158417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-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recorrido,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admirar paisajes</a:t>
            </a:r>
          </a:p>
        </p:txBody>
      </p:sp>
      <p:pic>
        <p:nvPicPr>
          <p:cNvPr id="6" name="5 Imagen" descr="C:\Users\FLIA. ENDARA\Pictures\IMG_01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1412776"/>
            <a:ext cx="4680519" cy="3211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2859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b="1" dirty="0"/>
              <a:t>ÁREA </a:t>
            </a:r>
            <a:r>
              <a:rPr lang="es-ES" b="1" dirty="0" smtClean="0"/>
              <a:t>DE DESCANSO</a:t>
            </a:r>
            <a:endParaRPr lang="es-ES" dirty="0"/>
          </a:p>
        </p:txBody>
      </p:sp>
      <p:pic>
        <p:nvPicPr>
          <p:cNvPr id="6" name="5 Imagen" descr="C:\Users\FLIA. ENDARA\Pictures\IMG_01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4464496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792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b="1" dirty="0"/>
              <a:t>ÁREA </a:t>
            </a:r>
            <a:r>
              <a:rPr lang="es-ES" b="1" dirty="0" smtClean="0"/>
              <a:t>RECREACIONAL</a:t>
            </a:r>
            <a:endParaRPr lang="es-ES" dirty="0"/>
          </a:p>
        </p:txBody>
      </p:sp>
      <p:pic>
        <p:nvPicPr>
          <p:cNvPr id="4" name="3 Imagen" descr="C:\Users\FLIA. ENDARA\Pictures\IMG_00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5112568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722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403648" y="476672"/>
            <a:ext cx="6336704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JUEGOS AMBIENTALES: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2604921" y="1255719"/>
            <a:ext cx="4104456" cy="52918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latin typeface="Arial" pitchFamily="34" charset="0"/>
                <a:cs typeface="Arial" pitchFamily="34" charset="0"/>
              </a:rPr>
              <a:t>HOGAR – HÁBITAT 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858295" y="3934307"/>
            <a:ext cx="2376264" cy="67319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itchFamily="34" charset="0"/>
                <a:cs typeface="Arial" pitchFamily="34" charset="0"/>
              </a:rPr>
              <a:t>OBJETIVO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405928" y="3933056"/>
            <a:ext cx="2376264" cy="67319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itchFamily="34" charset="0"/>
                <a:cs typeface="Arial" pitchFamily="34" charset="0"/>
              </a:rPr>
              <a:t>DESARROLLO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006829" y="3934307"/>
            <a:ext cx="2376264" cy="67319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itchFamily="34" charset="0"/>
                <a:cs typeface="Arial" pitchFamily="34" charset="0"/>
              </a:rPr>
              <a:t>EVALUACIÓN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11560" y="4844667"/>
            <a:ext cx="2664296" cy="108909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Entender  que  tanto los  animales como los hombres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405928" y="4844668"/>
            <a:ext cx="2376264" cy="10890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donde viven, incluyendo todo lo que necesitan para vivir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5963917" y="4788241"/>
            <a:ext cx="2462088" cy="13835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Elaborar junto al grupo el concepto de hábitat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405928" y="6093296"/>
            <a:ext cx="2462216" cy="63796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itchFamily="34" charset="0"/>
                <a:cs typeface="Arial" pitchFamily="34" charset="0"/>
              </a:rPr>
              <a:t>Materiales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FLIA. ENDARA\Pictures\IMG_0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487" y="1870382"/>
            <a:ext cx="2524887" cy="18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01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C" b="1" dirty="0" smtClean="0"/>
              <a:t>SOSTENIBILIDAD</a:t>
            </a:r>
            <a:endParaRPr lang="es-ES" dirty="0"/>
          </a:p>
        </p:txBody>
      </p:sp>
      <p:sp>
        <p:nvSpPr>
          <p:cNvPr id="3" name="2 Rectángulo redondeado"/>
          <p:cNvSpPr/>
          <p:nvPr/>
        </p:nvSpPr>
        <p:spPr>
          <a:xfrm>
            <a:off x="539552" y="1763866"/>
            <a:ext cx="3744416" cy="16561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latin typeface="Arial" pitchFamily="34" charset="0"/>
                <a:cs typeface="Arial" pitchFamily="34" charset="0"/>
              </a:rPr>
              <a:t>Coordinar con el municipio de la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Concordia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4499992" y="1844824"/>
            <a:ext cx="3672408" cy="15752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itchFamily="34" charset="0"/>
                <a:cs typeface="Arial" pitchFamily="34" charset="0"/>
              </a:rPr>
              <a:t>Adecuación del centro </a:t>
            </a:r>
          </a:p>
          <a:p>
            <a:pPr algn="ctr"/>
            <a:r>
              <a:rPr lang="es-EC" sz="2000" dirty="0" smtClean="0">
                <a:latin typeface="Arial" pitchFamily="34" charset="0"/>
                <a:cs typeface="Arial" pitchFamily="34" charset="0"/>
              </a:rPr>
              <a:t>Charla 30,</a:t>
            </a:r>
            <a:r>
              <a:rPr lang="es-EC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20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47564" y="3861048"/>
            <a:ext cx="3528392" cy="16561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itchFamily="34" charset="0"/>
                <a:cs typeface="Arial" pitchFamily="34" charset="0"/>
              </a:rPr>
              <a:t>Costo de los materiales</a:t>
            </a:r>
          </a:p>
          <a:p>
            <a:pPr algn="ctr"/>
            <a:r>
              <a:rPr lang="es-EC" sz="2000" dirty="0" smtClean="0">
                <a:latin typeface="Arial" pitchFamily="34" charset="0"/>
                <a:cs typeface="Arial" pitchFamily="34" charset="0"/>
              </a:rPr>
              <a:t>10 T , 15 AE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644008" y="3861048"/>
            <a:ext cx="3528392" cy="16561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itchFamily="34" charset="0"/>
                <a:cs typeface="Arial" pitchFamily="34" charset="0"/>
              </a:rPr>
              <a:t>cultivar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55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043608" y="1412776"/>
            <a:ext cx="7406640" cy="2952328"/>
          </a:xfrm>
        </p:spPr>
        <p:txBody>
          <a:bodyPr>
            <a:normAutofit/>
          </a:bodyPr>
          <a:lstStyle/>
          <a:p>
            <a:pPr algn="ctr"/>
            <a:r>
              <a:rPr lang="es-EC" sz="7200" dirty="0"/>
              <a:t>¡¡GRACIAS POR SU ATENCIÓN!!</a:t>
            </a:r>
            <a:endParaRPr lang="es-ES" sz="7200" dirty="0"/>
          </a:p>
        </p:txBody>
      </p:sp>
    </p:spTree>
    <p:extLst>
      <p:ext uri="{BB962C8B-B14F-4D97-AF65-F5344CB8AC3E}">
        <p14:creationId xmlns:p14="http://schemas.microsoft.com/office/powerpoint/2010/main" val="68779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/>
          <a:lstStyle/>
          <a:p>
            <a:r>
              <a:rPr lang="es-EC" dirty="0" smtClean="0">
                <a:latin typeface="Arial" pitchFamily="34" charset="0"/>
                <a:cs typeface="Arial" pitchFamily="34" charset="0"/>
              </a:rPr>
              <a:t>JUSTIFICACIÓN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5257374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endParaRPr lang="es-EC" dirty="0" smtClean="0"/>
          </a:p>
          <a:p>
            <a:r>
              <a:rPr lang="es-EC" dirty="0" smtClean="0"/>
              <a:t>BPLP área privada</a:t>
            </a:r>
          </a:p>
          <a:p>
            <a:endParaRPr lang="es-EC" dirty="0"/>
          </a:p>
          <a:p>
            <a:pPr marL="118872" indent="0">
              <a:buNone/>
            </a:pPr>
            <a:endParaRPr lang="es-EC" dirty="0" smtClean="0"/>
          </a:p>
          <a:p>
            <a:pPr marL="118872" indent="0">
              <a:buNone/>
            </a:pPr>
            <a:endParaRPr lang="es-EC" dirty="0" smtClean="0"/>
          </a:p>
          <a:p>
            <a:pPr marL="118872" indent="0">
              <a:buNone/>
            </a:pPr>
            <a:endParaRPr lang="es-EC" dirty="0"/>
          </a:p>
          <a:p>
            <a:pPr marL="118872" indent="0">
              <a:buNone/>
            </a:pPr>
            <a:endParaRPr lang="es-EC" dirty="0" smtClean="0"/>
          </a:p>
          <a:p>
            <a:r>
              <a:rPr lang="es-EC" dirty="0" smtClean="0"/>
              <a:t>Área Recreativa</a:t>
            </a:r>
          </a:p>
          <a:p>
            <a:endParaRPr lang="es-EC" dirty="0" smtClean="0"/>
          </a:p>
          <a:p>
            <a:endParaRPr lang="es-EC" dirty="0" smtClean="0"/>
          </a:p>
          <a:p>
            <a:pPr marL="0" indent="0">
              <a:buNone/>
            </a:pPr>
            <a:r>
              <a:rPr lang="es-EC" dirty="0" smtClean="0"/>
              <a:t>   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13016" cy="5051952"/>
          </a:xfrm>
        </p:spPr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r>
              <a:rPr lang="es-EC" dirty="0" smtClean="0"/>
              <a:t>CEA Incentivará</a:t>
            </a:r>
          </a:p>
          <a:p>
            <a:endParaRPr lang="es-EC" dirty="0" smtClean="0"/>
          </a:p>
          <a:p>
            <a:pPr marL="118872" indent="0">
              <a:buNone/>
            </a:pPr>
            <a:endParaRPr lang="es-EC" dirty="0" smtClean="0"/>
          </a:p>
          <a:p>
            <a:pPr marL="118872" indent="0">
              <a:buNone/>
            </a:pPr>
            <a:endParaRPr lang="es-EC" dirty="0" smtClean="0"/>
          </a:p>
          <a:p>
            <a:pPr marL="118872" indent="0">
              <a:buNone/>
            </a:pPr>
            <a:endParaRPr lang="es-EC" dirty="0" smtClean="0"/>
          </a:p>
          <a:p>
            <a:pPr marL="118872" indent="0">
              <a:buNone/>
            </a:pPr>
            <a:endParaRPr lang="es-EC" dirty="0"/>
          </a:p>
          <a:p>
            <a:r>
              <a:rPr lang="es-EC" dirty="0" smtClean="0"/>
              <a:t>actividades promuevan</a:t>
            </a:r>
          </a:p>
          <a:p>
            <a:endParaRPr lang="es-EC" dirty="0"/>
          </a:p>
          <a:p>
            <a:endParaRPr lang="es-EC" dirty="0" smtClean="0"/>
          </a:p>
          <a:p>
            <a:pPr marL="0" indent="0">
              <a:buNone/>
            </a:pPr>
            <a:r>
              <a:rPr lang="es-EC" dirty="0" smtClean="0"/>
              <a:t>                   </a:t>
            </a:r>
            <a:endParaRPr lang="es-ES" dirty="0"/>
          </a:p>
        </p:txBody>
      </p:sp>
      <p:pic>
        <p:nvPicPr>
          <p:cNvPr id="7" name="6 Imagen" descr="D:\fotos jardin bot\IMG_02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25" y="2289047"/>
            <a:ext cx="1768114" cy="1427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 descr="C:\Users\FLIA. ENDARA\Pictures\IMG_00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94" y="2289047"/>
            <a:ext cx="1595115" cy="1461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9 Imagen" descr="C:\Users\FLIA. ENDARA\Pictures\IMG_00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53136"/>
            <a:ext cx="3096344" cy="1837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FLIA. ENDARA\Pictures\IMG_00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86065"/>
            <a:ext cx="2664296" cy="177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13 Imagen" descr="C:\Users\FLIA. ENDARA\AppData\Local\Microsoft\Windows\Temporary Internet Files\Content.Word\IMG_002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88800"/>
            <a:ext cx="3456384" cy="1427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037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rmAutofit/>
          </a:bodyPr>
          <a:lstStyle/>
          <a:p>
            <a:r>
              <a:rPr lang="es-EC" sz="5400" b="1" dirty="0" smtClean="0">
                <a:latin typeface="Arial" pitchFamily="34" charset="0"/>
                <a:cs typeface="Arial" pitchFamily="34" charset="0"/>
              </a:rPr>
              <a:t>CAPITULO II</a:t>
            </a:r>
            <a:endParaRPr lang="es-E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1752600"/>
          </a:xfrm>
        </p:spPr>
        <p:txBody>
          <a:bodyPr>
            <a:normAutofit/>
          </a:bodyPr>
          <a:lstStyle/>
          <a:p>
            <a:r>
              <a:rPr lang="es-EC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MARCO TEORICO</a:t>
            </a:r>
            <a:endParaRPr lang="es-ES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78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403648" y="988012"/>
            <a:ext cx="6768752" cy="17929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latin typeface="Arial" pitchFamily="34" charset="0"/>
                <a:cs typeface="Arial" pitchFamily="34" charset="0"/>
              </a:rPr>
              <a:t>CENTROS DE EDUCACIÓN AMBIENTAL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403648" y="3284984"/>
            <a:ext cx="6768752" cy="18722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latin typeface="Arial" pitchFamily="34" charset="0"/>
                <a:cs typeface="Arial" pitchFamily="34" charset="0"/>
              </a:rPr>
              <a:t>CULTURA AMBIENTAL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23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://3.bp.blogspot.com/-Xc-AHSsf6U8/T8Kd1uk2kHI/AAAAAAAAB4Q/MuwIAC2GZYM/s640/4.+Sara+Luc%C3%ADa+Whitney+Sheppar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4" descr="http://3.bp.blogspot.com/-Xc-AHSsf6U8/T8Kd1uk2kHI/AAAAAAAAB4Q/MuwIAC2GZYM/s640/4.+Sara+Luc%C3%ADa+Whitney+Sheppar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2610272" y="847265"/>
            <a:ext cx="4150424" cy="11415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latin typeface="Arial" pitchFamily="34" charset="0"/>
                <a:cs typeface="Arial" pitchFamily="34" charset="0"/>
              </a:rPr>
              <a:t>CENTROS DE EDUCACIÓN AMBIENTAL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405788" y="2204865"/>
            <a:ext cx="4476439" cy="11521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atin typeface="Arial" pitchFamily="34" charset="0"/>
                <a:cs typeface="Arial" pitchFamily="34" charset="0"/>
              </a:rPr>
              <a:t>Espacios Equipados e implementados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223692" y="3846375"/>
            <a:ext cx="1423665" cy="12015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Bosque Santiago</a:t>
            </a:r>
            <a:endParaRPr lang="es-ES" sz="2400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1835043" y="3822916"/>
            <a:ext cx="1814555" cy="116426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Arial" pitchFamily="34" charset="0"/>
                <a:cs typeface="Arial" pitchFamily="34" charset="0"/>
              </a:rPr>
              <a:t>Ayuntamiento de granada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3764728" y="3904048"/>
            <a:ext cx="1508410" cy="100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err="1" smtClean="0"/>
              <a:t>Yahutlica</a:t>
            </a:r>
            <a:endParaRPr lang="es-ES" sz="2000" b="1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5316044" y="3846375"/>
            <a:ext cx="1466832" cy="100296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La dehesa</a:t>
            </a:r>
            <a:endParaRPr lang="es-ES" sz="2400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6882227" y="3809649"/>
            <a:ext cx="1656184" cy="10294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Puente del perdón</a:t>
            </a:r>
            <a:endParaRPr lang="es-ES" sz="2400" dirty="0"/>
          </a:p>
        </p:txBody>
      </p:sp>
      <p:cxnSp>
        <p:nvCxnSpPr>
          <p:cNvPr id="22" name="21 Conector recto"/>
          <p:cNvCxnSpPr/>
          <p:nvPr/>
        </p:nvCxnSpPr>
        <p:spPr>
          <a:xfrm>
            <a:off x="4644008" y="1988840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>
            <a:endCxn id="16" idx="0"/>
          </p:cNvCxnSpPr>
          <p:nvPr/>
        </p:nvCxnSpPr>
        <p:spPr>
          <a:xfrm flipH="1">
            <a:off x="935525" y="3282118"/>
            <a:ext cx="1470263" cy="564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>
            <a:endCxn id="17" idx="0"/>
          </p:cNvCxnSpPr>
          <p:nvPr/>
        </p:nvCxnSpPr>
        <p:spPr>
          <a:xfrm>
            <a:off x="2645296" y="3356992"/>
            <a:ext cx="97025" cy="4659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>
            <a:stCxn id="13" idx="2"/>
            <a:endCxn id="18" idx="0"/>
          </p:cNvCxnSpPr>
          <p:nvPr/>
        </p:nvCxnSpPr>
        <p:spPr>
          <a:xfrm flipH="1">
            <a:off x="4518933" y="3356992"/>
            <a:ext cx="125075" cy="547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>
            <a:stCxn id="13" idx="2"/>
            <a:endCxn id="19" idx="0"/>
          </p:cNvCxnSpPr>
          <p:nvPr/>
        </p:nvCxnSpPr>
        <p:spPr>
          <a:xfrm>
            <a:off x="4644008" y="3356992"/>
            <a:ext cx="1405452" cy="4893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>
            <a:off x="6760696" y="3355464"/>
            <a:ext cx="741977" cy="4285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43 Imagen" descr="D:\fotos jardin bot\IMG_02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182044"/>
            <a:ext cx="1527068" cy="1192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031508"/>
            <a:ext cx="1222664" cy="1275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http://lh3.ggpht.com/-e9gYI6ZFtyI/SM3Nn9dm8SI/AAAAAAAABfU/eD-GlJCIlBc/s720/IMG_20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039" y="5062125"/>
            <a:ext cx="1654842" cy="127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684" y="5062125"/>
            <a:ext cx="1476594" cy="123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312" y="5006027"/>
            <a:ext cx="1581452" cy="138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46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4746</TotalTime>
  <Words>1389</Words>
  <Application>Microsoft Office PowerPoint</Application>
  <PresentationFormat>Presentación en pantalla (4:3)</PresentationFormat>
  <Paragraphs>311</Paragraphs>
  <Slides>57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58" baseType="lpstr">
      <vt:lpstr>Solsticio</vt:lpstr>
      <vt:lpstr>Presentación de PowerPoint</vt:lpstr>
      <vt:lpstr>CAPITULO I</vt:lpstr>
      <vt:lpstr>Presentación de PowerPoint</vt:lpstr>
      <vt:lpstr>Presentación de PowerPoint</vt:lpstr>
      <vt:lpstr>Presentación de PowerPoint</vt:lpstr>
      <vt:lpstr>JUSTIFICACIÓN</vt:lpstr>
      <vt:lpstr>CAPITULO II</vt:lpstr>
      <vt:lpstr>Presentación de PowerPoint</vt:lpstr>
      <vt:lpstr>Presentación de PowerPoint</vt:lpstr>
      <vt:lpstr>Presentación de PowerPoint</vt:lpstr>
      <vt:lpstr>Presentación de PowerPoint</vt:lpstr>
      <vt:lpstr>CAPITULO III</vt:lpstr>
      <vt:lpstr>Presentación de PowerPoint</vt:lpstr>
      <vt:lpstr>Operacionalización de las Variables</vt:lpstr>
      <vt:lpstr>Presentación de PowerPoint</vt:lpstr>
      <vt:lpstr>Presentación de PowerPoint</vt:lpstr>
      <vt:lpstr>Presentación de PowerPoint</vt:lpstr>
      <vt:lpstr>CAPITULO IV</vt:lpstr>
      <vt:lpstr>Presentación de PowerPoint</vt:lpstr>
      <vt:lpstr>Presentación de PowerPoint</vt:lpstr>
      <vt:lpstr>Motivo Principal de visita:</vt:lpstr>
      <vt:lpstr>Agradable:</vt:lpstr>
      <vt:lpstr>Desagradable</vt:lpstr>
      <vt:lpstr>Implementar servicios</vt:lpstr>
      <vt:lpstr>NATURISTAS</vt:lpstr>
      <vt:lpstr>OBSERVACIÓN ESTRUCTURADA</vt:lpstr>
      <vt:lpstr>Presentación de PowerPoint</vt:lpstr>
      <vt:lpstr>CAPÍTULO V</vt:lpstr>
      <vt:lpstr>CONCLUSIONES</vt:lpstr>
      <vt:lpstr>Presentación de PowerPoint</vt:lpstr>
      <vt:lpstr>RECOMENDACIONES</vt:lpstr>
      <vt:lpstr>Presentación de PowerPoint</vt:lpstr>
      <vt:lpstr>Presentación de PowerPoint</vt:lpstr>
      <vt:lpstr>CAPITULO VI</vt:lpstr>
      <vt:lpstr>DISEÑO DE UN CENTRO DE EDUCACIÓN AMBIENTAL</vt:lpstr>
      <vt:lpstr>Presentación de PowerPoint</vt:lpstr>
      <vt:lpstr>Presentación de PowerPoint</vt:lpstr>
      <vt:lpstr>Presentación de PowerPoint</vt:lpstr>
      <vt:lpstr>JUSTIFICACIÓN</vt:lpstr>
      <vt:lpstr>Presentación de PowerPoint</vt:lpstr>
      <vt:lpstr> AULA  AMBIENTAL </vt:lpstr>
      <vt:lpstr>Presentación de PowerPoint</vt:lpstr>
      <vt:lpstr>Presentación de PowerPoint</vt:lpstr>
      <vt:lpstr>Presentación de PowerPoint</vt:lpstr>
      <vt:lpstr>  ÁREA GALERÍA DE FOTOS  </vt:lpstr>
      <vt:lpstr>Presentación de PowerPoint</vt:lpstr>
      <vt:lpstr>  ÁREA SENDA BOTÁNICA  </vt:lpstr>
      <vt:lpstr>   EL CENTRO DE INTERPRETACIÓN   </vt:lpstr>
      <vt:lpstr>ÁREA RECUPERACIÓN DE FAUNA</vt:lpstr>
      <vt:lpstr>ÁREA HUERTO ECOLOGICO</vt:lpstr>
      <vt:lpstr>Presentación de PowerPoint</vt:lpstr>
      <vt:lpstr>ÁREA RUTA TURÍSTICA</vt:lpstr>
      <vt:lpstr>ÁREA DE DESCANSO</vt:lpstr>
      <vt:lpstr>ÁREA RECREACIONAL</vt:lpstr>
      <vt:lpstr>Presentación de PowerPoint</vt:lpstr>
      <vt:lpstr>SOSTENIBILIDAD</vt:lpstr>
      <vt:lpstr>¡¡GRACIAS POR SU ATENCIÓN!!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 un centro de educación ambiental para el Bosque Protector la Perla</dc:title>
  <dc:creator>FLIA. ENDARA</dc:creator>
  <cp:lastModifiedBy>FLIA. ENDARA</cp:lastModifiedBy>
  <cp:revision>271</cp:revision>
  <dcterms:created xsi:type="dcterms:W3CDTF">2013-01-08T21:05:57Z</dcterms:created>
  <dcterms:modified xsi:type="dcterms:W3CDTF">2013-01-28T13:41:23Z</dcterms:modified>
</cp:coreProperties>
</file>