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1" r:id="rId3"/>
    <p:sldId id="312" r:id="rId4"/>
    <p:sldId id="270" r:id="rId5"/>
    <p:sldId id="271" r:id="rId6"/>
    <p:sldId id="272" r:id="rId7"/>
    <p:sldId id="273" r:id="rId8"/>
    <p:sldId id="258" r:id="rId9"/>
    <p:sldId id="259" r:id="rId10"/>
    <p:sldId id="260" r:id="rId11"/>
    <p:sldId id="293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1" r:id="rId27"/>
    <p:sldId id="280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4" r:id="rId38"/>
    <p:sldId id="296" r:id="rId39"/>
    <p:sldId id="297" r:id="rId40"/>
    <p:sldId id="299" r:id="rId41"/>
    <p:sldId id="300" r:id="rId42"/>
    <p:sldId id="302" r:id="rId43"/>
    <p:sldId id="304" r:id="rId44"/>
    <p:sldId id="305" r:id="rId45"/>
    <p:sldId id="306" r:id="rId46"/>
    <p:sldId id="307" r:id="rId47"/>
    <p:sldId id="308" r:id="rId48"/>
    <p:sldId id="310" r:id="rId49"/>
    <p:sldId id="309" r:id="rId50"/>
    <p:sldId id="313" r:id="rId5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DV4-1140GO\AppData\Local\Microsoft\Windows\Temporary%20Internet%20Files\Low\Content.IE5\KEHKEUHS\oferta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title>
      <c:tx>
        <c:rich>
          <a:bodyPr/>
          <a:lstStyle/>
          <a:p>
            <a:pPr>
              <a:defRPr/>
            </a:pPr>
            <a:r>
              <a:rPr lang="es-EC" dirty="0"/>
              <a:t>Participación</a:t>
            </a:r>
            <a:r>
              <a:rPr lang="es-EC" baseline="0" dirty="0"/>
              <a:t> de mercado</a:t>
            </a:r>
          </a:p>
          <a:p>
            <a:pPr>
              <a:defRPr/>
            </a:pPr>
            <a:r>
              <a:rPr lang="es-EC" baseline="0" dirty="0"/>
              <a:t>Shampoo Mascotas DMQ 2012</a:t>
            </a:r>
            <a:endParaRPr lang="es-EC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Sheet3!$G$40</c:f>
              <c:strCache>
                <c:ptCount val="1"/>
                <c:pt idx="0">
                  <c:v>Frecuencia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Sheet3!$F$41:$F$56</c:f>
              <c:strCache>
                <c:ptCount val="16"/>
                <c:pt idx="0">
                  <c:v>Brillo</c:v>
                </c:pt>
                <c:pt idx="1">
                  <c:v>Frecuence</c:v>
                </c:pt>
                <c:pt idx="2">
                  <c:v>Showerdog</c:v>
                </c:pt>
                <c:pt idx="3">
                  <c:v>Shiny Horse</c:v>
                </c:pt>
                <c:pt idx="4">
                  <c:v>Zoodermin</c:v>
                </c:pt>
                <c:pt idx="5">
                  <c:v>Fragance Pet</c:v>
                </c:pt>
                <c:pt idx="6">
                  <c:v>Esfiel</c:v>
                </c:pt>
                <c:pt idx="7">
                  <c:v>Exposhampoo</c:v>
                </c:pt>
                <c:pt idx="8">
                  <c:v>Praline</c:v>
                </c:pt>
                <c:pt idx="9">
                  <c:v>Peluchin</c:v>
                </c:pt>
                <c:pt idx="10">
                  <c:v>Brower</c:v>
                </c:pt>
                <c:pt idx="11">
                  <c:v>Dog</c:v>
                </c:pt>
                <c:pt idx="12">
                  <c:v>Protein7</c:v>
                </c:pt>
                <c:pt idx="13">
                  <c:v>Toto</c:v>
                </c:pt>
                <c:pt idx="14">
                  <c:v>Brimax</c:v>
                </c:pt>
                <c:pt idx="15">
                  <c:v>Vitalpet</c:v>
                </c:pt>
              </c:strCache>
            </c:strRef>
          </c:cat>
          <c:val>
            <c:numRef>
              <c:f>Sheet3!$G$41:$G$56</c:f>
              <c:numCache>
                <c:formatCode>General</c:formatCode>
                <c:ptCount val="16"/>
                <c:pt idx="0">
                  <c:v>8</c:v>
                </c:pt>
                <c:pt idx="1">
                  <c:v>13</c:v>
                </c:pt>
                <c:pt idx="2">
                  <c:v>12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690ED-97CB-4D79-B61C-D0A22FB59260}" type="datetimeFigureOut">
              <a:rPr lang="es-EC" smtClean="0"/>
              <a:pPr/>
              <a:t>04/10/2012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EBEF-EFE2-44E3-A76A-12FC2CF4BE1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 flipH="1">
            <a:off x="179512" y="3501008"/>
            <a:ext cx="8964488" cy="1584176"/>
          </a:xfrm>
          <a:prstGeom prst="round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solidFill>
                  <a:schemeClr val="bg1"/>
                </a:solidFill>
              </a:rPr>
              <a:t>PROYECTO 1</a:t>
            </a:r>
            <a:r>
              <a:rPr lang="es-EC" sz="2000" dirty="0" smtClean="0">
                <a:solidFill>
                  <a:schemeClr val="bg1"/>
                </a:solidFill>
              </a:rPr>
              <a:t/>
            </a:r>
            <a:br>
              <a:rPr lang="es-EC" sz="2000" dirty="0" smtClean="0">
                <a:solidFill>
                  <a:schemeClr val="bg1"/>
                </a:solidFill>
              </a:rPr>
            </a:br>
            <a:r>
              <a:rPr lang="es-EC" sz="2000" dirty="0" smtClean="0">
                <a:solidFill>
                  <a:schemeClr val="bg1"/>
                </a:solidFill>
              </a:rPr>
              <a:t>ANALISIS DE FACTIBILIDAD PARA LA COMERCIALIZACION DE </a:t>
            </a:r>
            <a:r>
              <a:rPr lang="es-EC" sz="2000" dirty="0" smtClean="0">
                <a:solidFill>
                  <a:schemeClr val="bg1"/>
                </a:solidFill>
              </a:rPr>
              <a:t>SHAMPOO </a:t>
            </a:r>
            <a:r>
              <a:rPr lang="es-EC" sz="2000" dirty="0" smtClean="0">
                <a:solidFill>
                  <a:schemeClr val="bg1"/>
                </a:solidFill>
              </a:rPr>
              <a:t>PARA</a:t>
            </a:r>
            <a:r>
              <a:rPr lang="es-EC" sz="2000" dirty="0" smtClean="0">
                <a:solidFill>
                  <a:schemeClr val="bg1"/>
                </a:solidFill>
              </a:rPr>
              <a:t> </a:t>
            </a:r>
            <a:r>
              <a:rPr lang="es-EC" sz="2000" dirty="0" smtClean="0">
                <a:solidFill>
                  <a:schemeClr val="bg1"/>
                </a:solidFill>
              </a:rPr>
              <a:t>PERROS DE LA EMPRESA VETFARM EN LAS PELUQUERIAS CANINAS DEL DISTRITO METROPOLITANO DE QUITO.</a:t>
            </a:r>
            <a:endParaRPr lang="es-EC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8032" y="1772816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sz="3600" b="1" dirty="0" smtClean="0"/>
              <a:t>MAESTRIA EN ADMINISTRACI</a:t>
            </a:r>
            <a:r>
              <a:rPr lang="es-ES" sz="3600" b="1" dirty="0" smtClean="0"/>
              <a:t>Ó</a:t>
            </a:r>
            <a:r>
              <a:rPr lang="es-EC" sz="3600" b="1" dirty="0" smtClean="0"/>
              <a:t>N DE EMPRESAS</a:t>
            </a:r>
            <a:r>
              <a:rPr lang="es-EC" b="1" dirty="0" smtClean="0"/>
              <a:t/>
            </a:r>
            <a:br>
              <a:rPr lang="es-EC" b="1" dirty="0" smtClean="0"/>
            </a:br>
            <a:r>
              <a:rPr lang="es-EC" sz="2200" dirty="0" smtClean="0"/>
              <a:t/>
            </a:r>
            <a:br>
              <a:rPr lang="es-EC" sz="2200" dirty="0" smtClean="0"/>
            </a:br>
            <a:endParaRPr lang="es-EC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34272"/>
            <a:ext cx="6400800" cy="2135088"/>
          </a:xfrm>
        </p:spPr>
        <p:txBody>
          <a:bodyPr>
            <a:normAutofit fontScale="62500" lnSpcReduction="20000"/>
          </a:bodyPr>
          <a:lstStyle/>
          <a:p>
            <a:endParaRPr lang="es-EC" sz="2000" dirty="0" smtClean="0">
              <a:solidFill>
                <a:schemeClr val="tx1"/>
              </a:solidFill>
            </a:endParaRPr>
          </a:p>
          <a:p>
            <a:endParaRPr lang="es-EC" sz="2000" dirty="0" smtClean="0">
              <a:solidFill>
                <a:schemeClr val="tx1"/>
              </a:solidFill>
            </a:endParaRPr>
          </a:p>
          <a:p>
            <a:endParaRPr lang="es-EC" sz="2000" dirty="0">
              <a:solidFill>
                <a:schemeClr val="tx1"/>
              </a:solidFill>
            </a:endParaRPr>
          </a:p>
          <a:p>
            <a:endParaRPr lang="es-EC" sz="2000" dirty="0" smtClean="0">
              <a:solidFill>
                <a:schemeClr val="tx1"/>
              </a:solidFill>
            </a:endParaRPr>
          </a:p>
          <a:p>
            <a:r>
              <a:rPr lang="es-EC" sz="4000" b="1" dirty="0" smtClean="0">
                <a:solidFill>
                  <a:schemeClr val="tx1"/>
                </a:solidFill>
              </a:rPr>
              <a:t>MARCELO DAVID CASTRO ALVAREZ</a:t>
            </a:r>
          </a:p>
          <a:p>
            <a:endParaRPr lang="es-EC" sz="2000" b="1" dirty="0">
              <a:solidFill>
                <a:schemeClr val="tx1"/>
              </a:solidFill>
            </a:endParaRPr>
          </a:p>
          <a:p>
            <a:r>
              <a:rPr lang="es-EC" sz="2600" b="1" dirty="0" smtClean="0">
                <a:solidFill>
                  <a:schemeClr val="tx1"/>
                </a:solidFill>
              </a:rPr>
              <a:t>TUTOR: ING. JOSE MORALES</a:t>
            </a:r>
          </a:p>
          <a:p>
            <a:endParaRPr lang="es-EC" sz="2000" b="1" dirty="0">
              <a:solidFill>
                <a:schemeClr val="tx1"/>
              </a:solidFill>
            </a:endParaRPr>
          </a:p>
          <a:p>
            <a:r>
              <a:rPr lang="es-EC" sz="2300" dirty="0" smtClean="0">
                <a:solidFill>
                  <a:schemeClr val="tx1"/>
                </a:solidFill>
              </a:rPr>
              <a:t>4 DE OCTUBRE DE 2012</a:t>
            </a:r>
            <a:endParaRPr lang="es-EC" sz="23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1.bp.blogspot.com/-DW12pfgVudA/TYEs95ueN4I/AAAAAAAAAAM/R6YQJ40RiPI/s374/ES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27945"/>
            <a:ext cx="1968153" cy="1932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552" y="1340766"/>
          <a:ext cx="6120680" cy="5312325"/>
        </p:xfrm>
        <a:graphic>
          <a:graphicData uri="http://schemas.openxmlformats.org/drawingml/2006/table">
            <a:tbl>
              <a:tblPr/>
              <a:tblGrid>
                <a:gridCol w="3060340"/>
                <a:gridCol w="3060340"/>
              </a:tblGrid>
              <a:tr h="295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FORTALEZAS</a:t>
                      </a:r>
                      <a:endParaRPr lang="es-EC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OPORTUNIDADES</a:t>
                      </a:r>
                      <a:endParaRPr lang="es-EC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08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Capacidad financiera suficiente</a:t>
                      </a:r>
                      <a:r>
                        <a:rPr lang="es-ES_tradnl" sz="1100" dirty="0">
                          <a:latin typeface="+mn-lt"/>
                        </a:rPr>
                        <a:t> para poder cubrir sus respectivas obligaciones e inversiones.</a:t>
                      </a:r>
                      <a:endParaRPr lang="es-EC" sz="1100" dirty="0">
                        <a:latin typeface="+mn-lt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Personas llevan a sus mascotas a los centros de cuidado especializado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Contar con  25 años de experiencia en el campo de la asistencia técnica y veterinaria.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Obtención de crédito en las instituciones del sistema financiero nacional.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Oportunidad de adquirir  productos  para el cuidado de las mascotas por parte de los habitantes  ecuatorianos.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3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Mayor precio del  </a:t>
                      </a:r>
                      <a:r>
                        <a:rPr lang="es-EC" sz="1100" dirty="0" err="1">
                          <a:latin typeface="+mn-lt"/>
                        </a:rPr>
                        <a:t>shampoo</a:t>
                      </a:r>
                      <a:r>
                        <a:rPr lang="es-EC" sz="1100" dirty="0">
                          <a:latin typeface="+mn-lt"/>
                        </a:rPr>
                        <a:t> para perros importando por lo cual la población  el da preferencia al producto nacional.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Leyes y reglamentos que garantizan el cuidado de las  mascotas por parte de sus dueños.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Oportunidad  de ofertar </a:t>
                      </a:r>
                      <a:r>
                        <a:rPr lang="es-EC" sz="1100" dirty="0" err="1">
                          <a:latin typeface="+mn-lt"/>
                        </a:rPr>
                        <a:t>shampoo</a:t>
                      </a:r>
                      <a:r>
                        <a:rPr lang="es-EC" sz="1100" dirty="0">
                          <a:latin typeface="+mn-lt"/>
                        </a:rPr>
                        <a:t> para perros  formulado con un precio moderado.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Las personas  que aman a sus mascotas  no reparan en gastos  para lograr el óptimo cuidado.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Los proveedores  no poseen control sobre la industria.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131840" y="404664"/>
            <a:ext cx="1331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FODA  </a:t>
            </a:r>
            <a:endParaRPr lang="es-EC" sz="3200" b="1" dirty="0"/>
          </a:p>
        </p:txBody>
      </p:sp>
      <p:pic>
        <p:nvPicPr>
          <p:cNvPr id="6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588224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99592" y="1412776"/>
          <a:ext cx="5469255" cy="5157854"/>
        </p:xfrm>
        <a:graphic>
          <a:graphicData uri="http://schemas.openxmlformats.org/drawingml/2006/table">
            <a:tbl>
              <a:tblPr/>
              <a:tblGrid>
                <a:gridCol w="2769235"/>
                <a:gridCol w="2700020"/>
              </a:tblGrid>
              <a:tr h="431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DEBILIDADES</a:t>
                      </a:r>
                      <a:endParaRPr lang="es-EC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AMENAZAS</a:t>
                      </a:r>
                      <a:endParaRPr lang="es-EC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788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Proceso de planificación de forma empírica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Incremento de la inflación por  lo cual la población prioriza sus consumos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4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+mn-lt"/>
                        </a:rPr>
                        <a:t>No contar  con un departamento de  gestión del talento humano.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Existencia de  </a:t>
                      </a:r>
                      <a:r>
                        <a:rPr lang="es-EC" sz="1100" dirty="0" err="1">
                          <a:latin typeface="+mn-lt"/>
                        </a:rPr>
                        <a:t>shampoo</a:t>
                      </a:r>
                      <a:r>
                        <a:rPr lang="es-EC" sz="1100" dirty="0">
                          <a:latin typeface="+mn-lt"/>
                        </a:rPr>
                        <a:t> para perro de excelentes características  con un precio  adecuado  ya posicionado  en el mercado.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latin typeface="+mn-lt"/>
                        </a:rPr>
                        <a:t>No contar con un área de Marketing para el manejo  y control de la fuerza de ventas.</a:t>
                      </a:r>
                      <a:endParaRPr lang="es-EC" sz="110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</a:rPr>
                        <a:t>Posibilidad de perder la exclusividad  del producto  ya que los dueños de los  perros van a preferir comprar un </a:t>
                      </a:r>
                      <a:r>
                        <a:rPr lang="es-EC" sz="1100" dirty="0" err="1">
                          <a:latin typeface="+mn-lt"/>
                        </a:rPr>
                        <a:t>shampoo</a:t>
                      </a:r>
                      <a:r>
                        <a:rPr lang="es-EC" sz="1100" dirty="0">
                          <a:latin typeface="+mn-lt"/>
                        </a:rPr>
                        <a:t> en un supermercado y  asumir esta labor.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+mn-lt"/>
                        </a:rPr>
                        <a:t>Externalizar el proceso de producción del shampoo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131840" y="404664"/>
            <a:ext cx="1331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FODA  </a:t>
            </a:r>
            <a:endParaRPr lang="es-EC" sz="3200" b="1" dirty="0"/>
          </a:p>
        </p:txBody>
      </p:sp>
      <p:pic>
        <p:nvPicPr>
          <p:cNvPr id="8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588224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C" b="1" dirty="0" smtClean="0"/>
              <a:t>Entrevista a Expertos</a:t>
            </a:r>
            <a:endParaRPr lang="es-EC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59632" y="1124746"/>
          <a:ext cx="6912768" cy="5629405"/>
        </p:xfrm>
        <a:graphic>
          <a:graphicData uri="http://schemas.openxmlformats.org/drawingml/2006/table">
            <a:tbl>
              <a:tblPr/>
              <a:tblGrid>
                <a:gridCol w="3484545"/>
                <a:gridCol w="3428223"/>
              </a:tblGrid>
              <a:tr h="144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Pregunta</a:t>
                      </a:r>
                      <a:endParaRPr lang="es-EC" sz="1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Información  Destacada</a:t>
                      </a:r>
                      <a:endParaRPr lang="es-EC" sz="1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365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C" sz="1100" dirty="0" smtClean="0">
                          <a:latin typeface="+mn-lt"/>
                          <a:ea typeface="Times New Roman"/>
                          <a:cs typeface="Times New Roman"/>
                        </a:rPr>
                        <a:t>1. ¿Qué </a:t>
                      </a: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razas de perros son las que mayormente reciben en su lugar de atención a mascotas?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French Poodle, Schnauzer,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Shitzu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, West Highland, Golden Retriever, Pastor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Inglés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mestizos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es-EC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7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C" sz="1100" dirty="0" smtClean="0">
                          <a:latin typeface="+mn-lt"/>
                          <a:ea typeface="Times New Roman"/>
                          <a:cs typeface="Times New Roman"/>
                        </a:rPr>
                        <a:t>2.¿Qué </a:t>
                      </a: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tipos de requerimientos tienen los clientes y cuáles son los que mayormente solicitan en relación a sus mascotas?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Corte de uñas, cepillado, limpieza de orejas, glándulas perianales y al último  se  baña todo el cuerpo de la mascota.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5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C" sz="1100" dirty="0" smtClean="0">
                          <a:latin typeface="+mn-lt"/>
                          <a:ea typeface="Times New Roman"/>
                          <a:cs typeface="Times New Roman"/>
                        </a:rPr>
                        <a:t>3.¿Que </a:t>
                      </a: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tipo de shampoo utilizan para el baño de las mascotas? 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Es un buen shampoo  si es espeso, tiene alta concentración,  acondicionador   para dar brillo al pelaje y preferiblemente que tenga una fragancia agradable.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7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C" sz="1100" dirty="0" smtClean="0">
                          <a:latin typeface="+mn-lt"/>
                          <a:ea typeface="Times New Roman"/>
                          <a:cs typeface="Times New Roman"/>
                        </a:rPr>
                        <a:t>4.¿Qué </a:t>
                      </a: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cantidad de shampoo utilizan para bañar un perro, y cada que tiempo es recomendable usar su servicio?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En promedio se usa 250 ml (1/4 de litro) por perro, es recomendable bañar una vez al mes y la peluquería cada dos meses.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7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C" sz="1100" dirty="0" smtClean="0">
                          <a:latin typeface="+mn-lt"/>
                          <a:ea typeface="Times New Roman"/>
                          <a:cs typeface="Times New Roman"/>
                        </a:rPr>
                        <a:t>5.¿Cuál </a:t>
                      </a: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es el precio que pagan por el shampoo que usan actualmente?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Brillo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             $30 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galón</a:t>
                      </a:r>
                      <a:endParaRPr lang="es-EC" sz="11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Shower dog    $ 12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galón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s-EC" sz="11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Praline            $ 24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galón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s-EC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7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C" sz="1100" dirty="0" smtClean="0">
                          <a:latin typeface="+mn-lt"/>
                          <a:ea typeface="Times New Roman"/>
                          <a:cs typeface="Times New Roman"/>
                        </a:rPr>
                        <a:t>6.¿En </a:t>
                      </a: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qué tipo de tamaño de presentación suelen requerir el shampoo que compran para la limpieza de las mascotas?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Canecas, galones, litros o envases de 250 ml.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5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C" sz="1100" dirty="0" smtClean="0">
                          <a:latin typeface="+mn-lt"/>
                          <a:ea typeface="Times New Roman"/>
                          <a:cs typeface="Times New Roman"/>
                        </a:rPr>
                        <a:t>7.¿Tienen </a:t>
                      </a: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algún tipo de recomendación para la introducción de un nuevo tipo de shampoo para mascotas que se introduzca al mercado?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+mn-lt"/>
                          <a:ea typeface="Times New Roman"/>
                          <a:cs typeface="Times New Roman"/>
                        </a:rPr>
                        <a:t>Identificar necesidades, para que nuevos productos sean fáciles de comercializar.</a:t>
                      </a:r>
                    </a:p>
                  </a:txBody>
                  <a:tcPr marL="35034" marR="35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Estudio de Mercado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3000" b="1" dirty="0" smtClean="0"/>
              <a:t>Objetivo General</a:t>
            </a:r>
          </a:p>
          <a:p>
            <a:pPr>
              <a:buNone/>
            </a:pPr>
            <a:endParaRPr lang="es-EC" sz="3000" dirty="0" smtClean="0"/>
          </a:p>
          <a:p>
            <a:pPr indent="12700" algn="just">
              <a:buNone/>
            </a:pPr>
            <a:r>
              <a:rPr lang="es-EC" sz="3000" dirty="0"/>
              <a:t>Determinar la demanda insatisfecha, </a:t>
            </a:r>
            <a:r>
              <a:rPr lang="es-EC" sz="3000" dirty="0" smtClean="0"/>
              <a:t>para el producto  </a:t>
            </a:r>
            <a:r>
              <a:rPr lang="es-EC" sz="3000" dirty="0"/>
              <a:t>shampoo para perros en </a:t>
            </a:r>
            <a:r>
              <a:rPr lang="es-EC" sz="3000" dirty="0" smtClean="0"/>
              <a:t>las</a:t>
            </a:r>
          </a:p>
          <a:p>
            <a:pPr algn="just">
              <a:buNone/>
            </a:pPr>
            <a:r>
              <a:rPr lang="es-EC" sz="3000" dirty="0" smtClean="0"/>
              <a:t>	peluquerías </a:t>
            </a:r>
            <a:r>
              <a:rPr lang="es-EC" sz="3000" dirty="0"/>
              <a:t>caninas del Distrito </a:t>
            </a:r>
            <a:r>
              <a:rPr lang="es-EC" sz="3000" dirty="0" smtClean="0"/>
              <a:t>Metropolitano</a:t>
            </a:r>
          </a:p>
          <a:p>
            <a:pPr algn="just">
              <a:buNone/>
            </a:pPr>
            <a:r>
              <a:rPr lang="es-EC" sz="3000" dirty="0" smtClean="0"/>
              <a:t>	de </a:t>
            </a:r>
            <a:r>
              <a:rPr lang="es-EC" sz="3000" dirty="0"/>
              <a:t>Quito.</a:t>
            </a:r>
          </a:p>
          <a:p>
            <a:endParaRPr lang="es-EC" sz="3000" dirty="0"/>
          </a:p>
        </p:txBody>
      </p:sp>
      <p:pic>
        <p:nvPicPr>
          <p:cNvPr id="24580" name="Picture 4" descr="http://t3.gstatic.com/images?q=tbn:ANd9GcQT72_OpvONv14iT8AZ62ruCStUlyYfyrsk8NaNZUTUwHUesq2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437113"/>
            <a:ext cx="2267744" cy="2420888"/>
          </a:xfrm>
          <a:prstGeom prst="rect">
            <a:avLst/>
          </a:prstGeom>
          <a:noFill/>
        </p:spPr>
      </p:pic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C" b="1" dirty="0" smtClean="0"/>
              <a:t>Objetivos  Específicos</a:t>
            </a:r>
          </a:p>
          <a:p>
            <a:pPr>
              <a:buNone/>
            </a:pPr>
            <a:endParaRPr lang="es-EC" dirty="0" smtClean="0"/>
          </a:p>
          <a:p>
            <a:pPr lvl="0" algn="just"/>
            <a:r>
              <a:rPr lang="es-EC" dirty="0"/>
              <a:t>Determinar la demanda existente y potencial del mercado meta para la comercialización que tendrá el producto</a:t>
            </a:r>
            <a:r>
              <a:rPr lang="es-EC" dirty="0" smtClean="0"/>
              <a:t>.</a:t>
            </a:r>
          </a:p>
          <a:p>
            <a:pPr lvl="0" algn="just">
              <a:buNone/>
            </a:pPr>
            <a:endParaRPr lang="es-EC" dirty="0" smtClean="0"/>
          </a:p>
          <a:p>
            <a:pPr lvl="0" algn="just"/>
            <a:r>
              <a:rPr lang="es-EC" dirty="0" smtClean="0"/>
              <a:t>Determinar </a:t>
            </a:r>
            <a:r>
              <a:rPr lang="es-EC" dirty="0"/>
              <a:t>la oferta de los productos con características y usos semejantes del producto shampoo para perros</a:t>
            </a:r>
            <a:r>
              <a:rPr lang="es-EC" dirty="0" smtClean="0"/>
              <a:t>.</a:t>
            </a:r>
          </a:p>
          <a:p>
            <a:pPr lvl="0" algn="just">
              <a:buNone/>
            </a:pPr>
            <a:endParaRPr lang="es-EC" dirty="0"/>
          </a:p>
          <a:p>
            <a:pPr lvl="0" algn="just"/>
            <a:r>
              <a:rPr lang="es-EC" dirty="0"/>
              <a:t>Identificar las características de la oferta existente.</a:t>
            </a:r>
          </a:p>
          <a:p>
            <a:endParaRPr lang="es-EC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C" b="1" dirty="0" smtClean="0"/>
              <a:t>Estudio de Mercado</a:t>
            </a:r>
            <a:endParaRPr lang="es-EC" b="1" dirty="0"/>
          </a:p>
        </p:txBody>
      </p:sp>
      <p:pic>
        <p:nvPicPr>
          <p:cNvPr id="6" name="Picture 4" descr="http://t3.gstatic.com/images?q=tbn:ANd9GcQT72_OpvONv14iT8AZ62ruCStUlyYfyrsk8NaNZUTUwHUesq2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437113"/>
            <a:ext cx="2267744" cy="2420888"/>
          </a:xfrm>
          <a:prstGeom prst="rect">
            <a:avLst/>
          </a:prstGeom>
          <a:noFill/>
        </p:spPr>
      </p:pic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Método Selección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/>
              <a:t>El método de selección de muestra se </a:t>
            </a:r>
            <a:r>
              <a:rPr lang="es-EC" dirty="0" smtClean="0"/>
              <a:t>realizó </a:t>
            </a:r>
            <a:r>
              <a:rPr lang="es-EC" dirty="0"/>
              <a:t>de forma probabilística mediante un muestreo </a:t>
            </a:r>
            <a:r>
              <a:rPr lang="es-EC" b="1" dirty="0"/>
              <a:t>aleatorio simple</a:t>
            </a:r>
            <a:r>
              <a:rPr lang="es-EC" dirty="0"/>
              <a:t>, considerando que se tiene un marco </a:t>
            </a:r>
            <a:r>
              <a:rPr lang="es-EC" dirty="0" err="1"/>
              <a:t>muestral</a:t>
            </a:r>
            <a:r>
              <a:rPr lang="es-EC" dirty="0"/>
              <a:t> del directorio del portal web </a:t>
            </a:r>
            <a:r>
              <a:rPr lang="es-EC" dirty="0" err="1"/>
              <a:t>Cat&amp;Dog</a:t>
            </a:r>
            <a:r>
              <a:rPr lang="es-EC" dirty="0"/>
              <a:t> con todas las peluquerías caninas que se encuentran en plena actividad en el DMQ.</a:t>
            </a:r>
          </a:p>
          <a:p>
            <a:endParaRPr lang="es-EC" dirty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Cálculo de la Muestra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N: 87 peluquerías caninas</a:t>
            </a:r>
          </a:p>
          <a:p>
            <a:r>
              <a:rPr lang="es-EC" dirty="0"/>
              <a:t>n = 72 encuestas</a:t>
            </a:r>
          </a:p>
          <a:p>
            <a:endParaRPr lang="es-EC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700808"/>
            <a:ext cx="2592288" cy="93610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Análisis Encuesta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Análisis </a:t>
            </a:r>
            <a:r>
              <a:rPr lang="es-EC" dirty="0" err="1" smtClean="0"/>
              <a:t>Univariado</a:t>
            </a:r>
            <a:r>
              <a:rPr lang="es-EC" dirty="0" smtClean="0"/>
              <a:t>:</a:t>
            </a:r>
            <a:endParaRPr lang="es-EC" dirty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C" b="1" dirty="0" smtClean="0"/>
              <a:t>Frecuencias y Porcentajes</a:t>
            </a:r>
            <a:endParaRPr lang="es-EC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355976" y="1268760"/>
          <a:ext cx="4495801" cy="1508760"/>
        </p:xfrm>
        <a:graphic>
          <a:graphicData uri="http://schemas.openxmlformats.org/drawingml/2006/table">
            <a:tbl>
              <a:tblPr/>
              <a:tblGrid>
                <a:gridCol w="530381"/>
                <a:gridCol w="709102"/>
                <a:gridCol w="709102"/>
                <a:gridCol w="849072"/>
                <a:gridCol w="849072"/>
                <a:gridCol w="849072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norte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50,7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50,7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50,7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centro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63,0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sur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27584" y="1556792"/>
            <a:ext cx="27975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Ubicaci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del establecimiento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1"/>
          <p:cNvPicPr>
            <a:picLocks noChangeAspect="1" noChangeArrowheads="1"/>
          </p:cNvPicPr>
          <p:nvPr/>
        </p:nvPicPr>
        <p:blipFill>
          <a:blip r:embed="rId2" cstate="print"/>
          <a:srcRect t="6143" b="2658"/>
          <a:stretch>
            <a:fillRect/>
          </a:stretch>
        </p:blipFill>
        <p:spPr bwMode="auto">
          <a:xfrm>
            <a:off x="539552" y="3041476"/>
            <a:ext cx="5172075" cy="377190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067944" y="908720"/>
          <a:ext cx="4448175" cy="754380"/>
        </p:xfrm>
        <a:graphic>
          <a:graphicData uri="http://schemas.openxmlformats.org/drawingml/2006/table">
            <a:tbl>
              <a:tblPr/>
              <a:tblGrid>
                <a:gridCol w="582046"/>
                <a:gridCol w="466525"/>
                <a:gridCol w="778177"/>
                <a:gridCol w="757865"/>
                <a:gridCol w="931781"/>
                <a:gridCol w="931781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23528" y="980728"/>
            <a:ext cx="35173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C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Brinda servicio de peluquería canina?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Picture 20"/>
          <p:cNvPicPr>
            <a:picLocks noChangeAspect="1" noChangeArrowheads="1"/>
          </p:cNvPicPr>
          <p:nvPr/>
        </p:nvPicPr>
        <p:blipFill>
          <a:blip r:embed="rId2" cstate="print"/>
          <a:srcRect t="6470"/>
          <a:stretch>
            <a:fillRect/>
          </a:stretch>
        </p:blipFill>
        <p:spPr bwMode="auto">
          <a:xfrm>
            <a:off x="755576" y="2276872"/>
            <a:ext cx="5400675" cy="40386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449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6533610" cy="5450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24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851920" y="548680"/>
          <a:ext cx="4876800" cy="2263140"/>
        </p:xfrm>
        <a:graphic>
          <a:graphicData uri="http://schemas.openxmlformats.org/drawingml/2006/table">
            <a:tbl>
              <a:tblPr/>
              <a:tblGrid>
                <a:gridCol w="812607"/>
                <a:gridCol w="812607"/>
                <a:gridCol w="708072"/>
                <a:gridCol w="847838"/>
                <a:gridCol w="847838"/>
                <a:gridCol w="84783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7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menos de 20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de 21 a 40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45,2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45,2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64,4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de 41 a 60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de 61 a 80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83,6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de 81 a 100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87,7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más de 100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3568" y="1052736"/>
            <a:ext cx="2747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C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Cantidad mensual de clientes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sz="16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6865" name="Picture 19"/>
          <p:cNvPicPr>
            <a:picLocks noChangeAspect="1" noChangeArrowheads="1"/>
          </p:cNvPicPr>
          <p:nvPr/>
        </p:nvPicPr>
        <p:blipFill>
          <a:blip r:embed="rId2" cstate="print"/>
          <a:srcRect t="8923" b="2429"/>
          <a:stretch>
            <a:fillRect/>
          </a:stretch>
        </p:blipFill>
        <p:spPr bwMode="auto">
          <a:xfrm>
            <a:off x="323528" y="3007568"/>
            <a:ext cx="5267325" cy="37338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331640" y="980728"/>
            <a:ext cx="29092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C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Marcas de shampoo que utiliza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s-EC" sz="16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179512" y="2060848"/>
          <a:ext cx="54726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64088" y="836712"/>
          <a:ext cx="2808312" cy="1080120"/>
        </p:xfrm>
        <a:graphic>
          <a:graphicData uri="http://schemas.openxmlformats.org/drawingml/2006/table">
            <a:tbl>
              <a:tblPr/>
              <a:tblGrid>
                <a:gridCol w="1524512"/>
                <a:gridCol w="1283800"/>
              </a:tblGrid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Frecuence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Shower</a:t>
                      </a: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C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dog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Brillo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Esfiel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5 Grupo"/>
          <p:cNvGrpSpPr/>
          <p:nvPr/>
        </p:nvGrpSpPr>
        <p:grpSpPr>
          <a:xfrm>
            <a:off x="6156176" y="2420888"/>
            <a:ext cx="2520280" cy="3744416"/>
            <a:chOff x="1403648" y="1412776"/>
            <a:chExt cx="3786088" cy="4509095"/>
          </a:xfrm>
        </p:grpSpPr>
        <p:pic>
          <p:nvPicPr>
            <p:cNvPr id="7" name="Picture 7" descr="Shampoo de Zabila 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3648" y="1993007"/>
              <a:ext cx="1584176" cy="1724025"/>
            </a:xfrm>
            <a:prstGeom prst="rect">
              <a:avLst/>
            </a:prstGeom>
            <a:noFill/>
          </p:spPr>
        </p:pic>
        <p:pic>
          <p:nvPicPr>
            <p:cNvPr id="8" name="Imagen 1"/>
            <p:cNvPicPr>
              <a:picLocks noChangeAspect="1" noChangeArrowheads="1"/>
            </p:cNvPicPr>
            <p:nvPr/>
          </p:nvPicPr>
          <p:blipFill>
            <a:blip r:embed="rId4" cstate="print"/>
            <a:srcRect t="2780" b="-2"/>
            <a:stretch>
              <a:fillRect/>
            </a:stretch>
          </p:blipFill>
          <p:spPr bwMode="auto">
            <a:xfrm>
              <a:off x="1475656" y="3861048"/>
              <a:ext cx="2124075" cy="1914525"/>
            </a:xfrm>
            <a:prstGeom prst="rect">
              <a:avLst/>
            </a:prstGeom>
            <a:noFill/>
          </p:spPr>
        </p:pic>
        <p:pic>
          <p:nvPicPr>
            <p:cNvPr id="9" name="Imagen 7" descr="http://www.tia.com.ec/images/tienda/142421000g.jpg"/>
            <p:cNvPicPr>
              <a:picLocks noChangeAspect="1" noChangeArrowheads="1"/>
            </p:cNvPicPr>
            <p:nvPr/>
          </p:nvPicPr>
          <p:blipFill>
            <a:blip r:embed="rId5" cstate="print"/>
            <a:srcRect t="4306" b="3107"/>
            <a:stretch>
              <a:fillRect/>
            </a:stretch>
          </p:blipFill>
          <p:spPr bwMode="auto">
            <a:xfrm>
              <a:off x="2771800" y="2564904"/>
              <a:ext cx="1335087" cy="1695450"/>
            </a:xfrm>
            <a:prstGeom prst="rect">
              <a:avLst/>
            </a:prstGeom>
            <a:noFill/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6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3995936" y="2492896"/>
              <a:ext cx="1193800" cy="1838325"/>
            </a:xfrm>
            <a:prstGeom prst="rect">
              <a:avLst/>
            </a:prstGeom>
            <a:noFill/>
          </p:spPr>
        </p:pic>
        <p:pic>
          <p:nvPicPr>
            <p:cNvPr id="11" name="Imagen 3" descr="http://img.clubmascotas.cl/pages/full/200901/bolfo_shampoo.jpg"/>
            <p:cNvPicPr>
              <a:picLocks noChangeAspect="1" noChangeArrowheads="1"/>
            </p:cNvPicPr>
            <p:nvPr/>
          </p:nvPicPr>
          <p:blipFill>
            <a:blip r:embed="rId7" cstate="print"/>
            <a:srcRect l="15663" t="4736" r="16869" b="5263"/>
            <a:stretch>
              <a:fillRect/>
            </a:stretch>
          </p:blipFill>
          <p:spPr bwMode="auto">
            <a:xfrm>
              <a:off x="3419872" y="4293096"/>
              <a:ext cx="1524000" cy="1628775"/>
            </a:xfrm>
            <a:prstGeom prst="rect">
              <a:avLst/>
            </a:prstGeom>
            <a:noFill/>
          </p:spPr>
        </p:pic>
        <p:pic>
          <p:nvPicPr>
            <p:cNvPr id="12" name="Imagen 2" descr="http://laboratorioszoo.com/images/stories/Catalogo/equinos/topicos_y_dermatologicos/optimizadas/ZOO-DERMIN-SHAMPOO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43808" y="1412776"/>
              <a:ext cx="2203450" cy="1281113"/>
            </a:xfrm>
            <a:prstGeom prst="rect">
              <a:avLst/>
            </a:prstGeom>
            <a:noFill/>
          </p:spPr>
        </p:pic>
      </p:grpSp>
      <p:sp>
        <p:nvSpPr>
          <p:cNvPr id="13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75856" y="620688"/>
          <a:ext cx="5534023" cy="1760220"/>
        </p:xfrm>
        <a:graphic>
          <a:graphicData uri="http://schemas.openxmlformats.org/drawingml/2006/table">
            <a:tbl>
              <a:tblPr/>
              <a:tblGrid>
                <a:gridCol w="1287031"/>
                <a:gridCol w="1287031"/>
                <a:gridCol w="644567"/>
                <a:gridCol w="771798"/>
                <a:gridCol w="771798"/>
                <a:gridCol w="77179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Más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Medianamente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61,6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Poco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38,4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38,4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045758" y="1021959"/>
            <a:ext cx="13147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Rendimiento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7" name="Picture 17"/>
          <p:cNvPicPr>
            <a:picLocks noChangeAspect="1" noChangeArrowheads="1"/>
          </p:cNvPicPr>
          <p:nvPr/>
        </p:nvPicPr>
        <p:blipFill>
          <a:blip r:embed="rId2" cstate="print"/>
          <a:srcRect t="6479" b="2480"/>
          <a:stretch>
            <a:fillRect/>
          </a:stretch>
        </p:blipFill>
        <p:spPr bwMode="auto">
          <a:xfrm>
            <a:off x="755576" y="2815927"/>
            <a:ext cx="5200650" cy="378142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423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347864" y="908720"/>
          <a:ext cx="5534023" cy="1760220"/>
        </p:xfrm>
        <a:graphic>
          <a:graphicData uri="http://schemas.openxmlformats.org/drawingml/2006/table">
            <a:tbl>
              <a:tblPr/>
              <a:tblGrid>
                <a:gridCol w="1287031"/>
                <a:gridCol w="1287031"/>
                <a:gridCol w="644567"/>
                <a:gridCol w="771798"/>
                <a:gridCol w="771798"/>
                <a:gridCol w="77179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Más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Medianamente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54,8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Poco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45,2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45,2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51224" y="1454007"/>
            <a:ext cx="7403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Precio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3" name="Picture 16"/>
          <p:cNvPicPr>
            <a:picLocks noChangeAspect="1" noChangeArrowheads="1"/>
          </p:cNvPicPr>
          <p:nvPr/>
        </p:nvPicPr>
        <p:blipFill>
          <a:blip r:embed="rId2" cstate="print"/>
          <a:srcRect t="6424" b="2669"/>
          <a:stretch>
            <a:fillRect/>
          </a:stretch>
        </p:blipFill>
        <p:spPr bwMode="auto">
          <a:xfrm>
            <a:off x="827584" y="2924944"/>
            <a:ext cx="5048250" cy="3667125"/>
          </a:xfrm>
          <a:prstGeom prst="rect">
            <a:avLst/>
          </a:prstGeom>
          <a:noFill/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75856" y="764704"/>
          <a:ext cx="5534023" cy="1760220"/>
        </p:xfrm>
        <a:graphic>
          <a:graphicData uri="http://schemas.openxmlformats.org/drawingml/2006/table">
            <a:tbl>
              <a:tblPr/>
              <a:tblGrid>
                <a:gridCol w="1287031"/>
                <a:gridCol w="1287031"/>
                <a:gridCol w="644567"/>
                <a:gridCol w="771798"/>
                <a:gridCol w="771798"/>
                <a:gridCol w="77179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Más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Medianamente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83,6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Poco importante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403648" y="1181364"/>
            <a:ext cx="13260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Composición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69" name="Picture 15"/>
          <p:cNvPicPr>
            <a:picLocks noChangeAspect="1" noChangeArrowheads="1"/>
          </p:cNvPicPr>
          <p:nvPr/>
        </p:nvPicPr>
        <p:blipFill>
          <a:blip r:embed="rId2" cstate="print"/>
          <a:srcRect t="6509" b="2522"/>
          <a:stretch>
            <a:fillRect/>
          </a:stretch>
        </p:blipFill>
        <p:spPr bwMode="auto">
          <a:xfrm>
            <a:off x="395536" y="2852936"/>
            <a:ext cx="5172075" cy="3762375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421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347864" y="620688"/>
          <a:ext cx="5534025" cy="1508760"/>
        </p:xfrm>
        <a:graphic>
          <a:graphicData uri="http://schemas.openxmlformats.org/drawingml/2006/table">
            <a:tbl>
              <a:tblPr/>
              <a:tblGrid>
                <a:gridCol w="1286750"/>
                <a:gridCol w="1286750"/>
                <a:gridCol w="644690"/>
                <a:gridCol w="771945"/>
                <a:gridCol w="771945"/>
                <a:gridCol w="77194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Supermercados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Respresentante de laboratorio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72882" y="1021959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Modo de compra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6457" b="2504"/>
          <a:stretch/>
        </p:blipFill>
        <p:spPr bwMode="auto">
          <a:xfrm>
            <a:off x="683568" y="2780928"/>
            <a:ext cx="5233492" cy="381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3968" y="692696"/>
          <a:ext cx="4600576" cy="1760220"/>
        </p:xfrm>
        <a:graphic>
          <a:graphicData uri="http://schemas.openxmlformats.org/drawingml/2006/table">
            <a:tbl>
              <a:tblPr/>
              <a:tblGrid>
                <a:gridCol w="574338"/>
                <a:gridCol w="719978"/>
                <a:gridCol w="719978"/>
                <a:gridCol w="862094"/>
                <a:gridCol w="862094"/>
                <a:gridCol w="86209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250 ml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1000 ml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83,6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83,6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90,4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Caneca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15616" y="1237983"/>
            <a:ext cx="247914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Presentación del producto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3" name="Picture 13"/>
          <p:cNvPicPr>
            <a:picLocks noChangeAspect="1" noChangeArrowheads="1"/>
          </p:cNvPicPr>
          <p:nvPr/>
        </p:nvPicPr>
        <p:blipFill>
          <a:blip r:embed="rId2" cstate="print"/>
          <a:srcRect t="6412" b="2357"/>
          <a:stretch>
            <a:fillRect/>
          </a:stretch>
        </p:blipFill>
        <p:spPr bwMode="auto">
          <a:xfrm>
            <a:off x="323528" y="2852936"/>
            <a:ext cx="5000625" cy="3648075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410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23928" y="908720"/>
          <a:ext cx="4676774" cy="1371600"/>
        </p:xfrm>
        <a:graphic>
          <a:graphicData uri="http://schemas.openxmlformats.org/drawingml/2006/table">
            <a:tbl>
              <a:tblPr/>
              <a:tblGrid>
                <a:gridCol w="639000"/>
                <a:gridCol w="722041"/>
                <a:gridCol w="722041"/>
                <a:gridCol w="864564"/>
                <a:gridCol w="864564"/>
                <a:gridCol w="86456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mensual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89,0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trimestral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115616" y="1237983"/>
            <a:ext cx="213180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Frecuencia de compra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7" name="Picture 12"/>
          <p:cNvPicPr>
            <a:picLocks noChangeAspect="1" noChangeArrowheads="1"/>
          </p:cNvPicPr>
          <p:nvPr/>
        </p:nvPicPr>
        <p:blipFill>
          <a:blip r:embed="rId2" cstate="print"/>
          <a:srcRect t="6841" b="2905"/>
          <a:stretch>
            <a:fillRect/>
          </a:stretch>
        </p:blipFill>
        <p:spPr bwMode="auto">
          <a:xfrm>
            <a:off x="757411" y="2924944"/>
            <a:ext cx="5038725" cy="363855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409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23928" y="188640"/>
          <a:ext cx="5000624" cy="2514600"/>
        </p:xfrm>
        <a:graphic>
          <a:graphicData uri="http://schemas.openxmlformats.org/drawingml/2006/table">
            <a:tbl>
              <a:tblPr/>
              <a:tblGrid>
                <a:gridCol w="907611"/>
                <a:gridCol w="907611"/>
                <a:gridCol w="693290"/>
                <a:gridCol w="830704"/>
                <a:gridCol w="830704"/>
                <a:gridCol w="83070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7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menos de 1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38,4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34,2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34,2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72,6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84,9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87,7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más de 4 glns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55576" y="1124744"/>
            <a:ext cx="291618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Cantidad de shampoo consume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6438"/>
          <a:stretch/>
        </p:blipFill>
        <p:spPr bwMode="auto">
          <a:xfrm>
            <a:off x="251520" y="2852964"/>
            <a:ext cx="5353050" cy="40050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491880" y="476672"/>
          <a:ext cx="5305426" cy="2011680"/>
        </p:xfrm>
        <a:graphic>
          <a:graphicData uri="http://schemas.openxmlformats.org/drawingml/2006/table">
            <a:tbl>
              <a:tblPr/>
              <a:tblGrid>
                <a:gridCol w="1127200"/>
                <a:gridCol w="1127200"/>
                <a:gridCol w="664397"/>
                <a:gridCol w="795543"/>
                <a:gridCol w="795543"/>
                <a:gridCol w="795543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menos de 2 meses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de 2 a 6 meses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de 6 meses a 2 años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60,3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60,3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95,9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más de dos años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51520" y="1052736"/>
            <a:ext cx="302576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Tiempo que usa la misma marca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6402"/>
          <a:stretch/>
        </p:blipFill>
        <p:spPr bwMode="auto">
          <a:xfrm>
            <a:off x="467544" y="2822918"/>
            <a:ext cx="5391150" cy="40350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588224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612576" y="692696"/>
            <a:ext cx="7772400" cy="1470025"/>
          </a:xfrm>
        </p:spPr>
        <p:txBody>
          <a:bodyPr/>
          <a:lstStyle/>
          <a:p>
            <a:r>
              <a:rPr lang="es-EC" b="1" dirty="0" smtClean="0"/>
              <a:t>Misión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_tradnl" dirty="0"/>
              <a:t>“Mejorando los negocios de nuestros clientes mediante asistencia técnica, y excelentes productos que responden a las necesidades del entorno, entregamos más que productos; mejoras en la calidad, reducción de costos y productividad para el agro”.</a:t>
            </a:r>
            <a:endParaRPr lang="es-EC" dirty="0"/>
          </a:p>
          <a:p>
            <a:pPr algn="just"/>
            <a:endParaRPr lang="es-EC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267744" y="3933056"/>
            <a:ext cx="5724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4400" b="1" dirty="0" smtClean="0">
                <a:latin typeface="+mj-lt"/>
                <a:ea typeface="+mj-ea"/>
                <a:cs typeface="+mj-cs"/>
              </a:rPr>
              <a:t>Visión</a:t>
            </a:r>
            <a:endParaRPr lang="es-EC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475656" y="5085184"/>
            <a:ext cx="6984776" cy="1329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_tradnl" sz="2200" dirty="0" smtClean="0">
                <a:solidFill>
                  <a:schemeClr val="tx1">
                    <a:tint val="75000"/>
                  </a:schemeClr>
                </a:solidFill>
              </a:rPr>
              <a:t>“Ser la empresa líder en el mercado ecuatoriano en el año 2020, a través de la importación y comercialización de productos farmacéuticos veterinarios de alta calidad a precios competitivos. Soportados con los principios y valores de nuestra gente”.</a:t>
            </a:r>
            <a:endParaRPr lang="es-EC" sz="2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C" sz="2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11960" y="659532"/>
          <a:ext cx="4448173" cy="1257300"/>
        </p:xfrm>
        <a:graphic>
          <a:graphicData uri="http://schemas.openxmlformats.org/drawingml/2006/table">
            <a:tbl>
              <a:tblPr/>
              <a:tblGrid>
                <a:gridCol w="524762"/>
                <a:gridCol w="701590"/>
                <a:gridCol w="701590"/>
                <a:gridCol w="840077"/>
                <a:gridCol w="840077"/>
                <a:gridCol w="840077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47,9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47,9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47,9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763688" y="1188041"/>
            <a:ext cx="1080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Colonia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99592" y="627366"/>
            <a:ext cx="273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Productos complementarios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9"/>
          <p:cNvPicPr>
            <a:picLocks noChangeAspect="1" noChangeArrowheads="1"/>
          </p:cNvPicPr>
          <p:nvPr/>
        </p:nvPicPr>
        <p:blipFill>
          <a:blip r:embed="rId2" cstate="print"/>
          <a:srcRect t="6422" b="2142"/>
          <a:stretch>
            <a:fillRect/>
          </a:stretch>
        </p:blipFill>
        <p:spPr bwMode="auto">
          <a:xfrm>
            <a:off x="971600" y="2492896"/>
            <a:ext cx="5410200" cy="3952875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4410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3968" y="730404"/>
          <a:ext cx="4448175" cy="754380"/>
        </p:xfrm>
        <a:graphic>
          <a:graphicData uri="http://schemas.openxmlformats.org/drawingml/2006/table">
            <a:tbl>
              <a:tblPr/>
              <a:tblGrid>
                <a:gridCol w="582046"/>
                <a:gridCol w="466525"/>
                <a:gridCol w="778177"/>
                <a:gridCol w="757865"/>
                <a:gridCol w="931781"/>
                <a:gridCol w="931781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475656" y="1332057"/>
            <a:ext cx="15872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Acondicionador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3" name="Picture 8"/>
          <p:cNvPicPr>
            <a:picLocks noChangeAspect="1" noChangeArrowheads="1"/>
          </p:cNvPicPr>
          <p:nvPr/>
        </p:nvPicPr>
        <p:blipFill>
          <a:blip r:embed="rId2" cstate="print"/>
          <a:srcRect t="6187"/>
          <a:stretch>
            <a:fillRect/>
          </a:stretch>
        </p:blipFill>
        <p:spPr bwMode="auto">
          <a:xfrm>
            <a:off x="755576" y="2395686"/>
            <a:ext cx="5410200" cy="4057650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451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900009"/>
            <a:ext cx="273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Productos complementarios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3968" y="980728"/>
          <a:ext cx="4448175" cy="754380"/>
        </p:xfrm>
        <a:graphic>
          <a:graphicData uri="http://schemas.openxmlformats.org/drawingml/2006/table">
            <a:tbl>
              <a:tblPr/>
              <a:tblGrid>
                <a:gridCol w="582046"/>
                <a:gridCol w="466525"/>
                <a:gridCol w="778177"/>
                <a:gridCol w="757865"/>
                <a:gridCol w="931781"/>
                <a:gridCol w="931781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544087" y="1253372"/>
            <a:ext cx="1194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 pulgas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7" name="Picture 7"/>
          <p:cNvPicPr>
            <a:picLocks noChangeAspect="1" noChangeArrowheads="1"/>
          </p:cNvPicPr>
          <p:nvPr/>
        </p:nvPicPr>
        <p:blipFill>
          <a:blip r:embed="rId2" cstate="print"/>
          <a:srcRect t="6223"/>
          <a:stretch>
            <a:fillRect/>
          </a:stretch>
        </p:blipFill>
        <p:spPr bwMode="auto">
          <a:xfrm>
            <a:off x="531093" y="2578943"/>
            <a:ext cx="5553075" cy="4162425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61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1600" y="821324"/>
            <a:ext cx="273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Productos complementarios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3968" y="980728"/>
          <a:ext cx="4448175" cy="754380"/>
        </p:xfrm>
        <a:graphic>
          <a:graphicData uri="http://schemas.openxmlformats.org/drawingml/2006/table">
            <a:tbl>
              <a:tblPr/>
              <a:tblGrid>
                <a:gridCol w="582046"/>
                <a:gridCol w="466525"/>
                <a:gridCol w="778177"/>
                <a:gridCol w="757865"/>
                <a:gridCol w="931781"/>
                <a:gridCol w="931781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187624" y="1188041"/>
            <a:ext cx="21788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Disposición de compra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5" name="Picture 6"/>
          <p:cNvPicPr>
            <a:picLocks noChangeAspect="1" noChangeArrowheads="1"/>
          </p:cNvPicPr>
          <p:nvPr/>
        </p:nvPicPr>
        <p:blipFill>
          <a:blip r:embed="rId2" cstate="print"/>
          <a:srcRect t="6596" b="2341"/>
          <a:stretch>
            <a:fillRect/>
          </a:stretch>
        </p:blipFill>
        <p:spPr bwMode="auto">
          <a:xfrm>
            <a:off x="611560" y="2564904"/>
            <a:ext cx="5486400" cy="3990975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444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851920" y="404664"/>
          <a:ext cx="5000624" cy="2514600"/>
        </p:xfrm>
        <a:graphic>
          <a:graphicData uri="http://schemas.openxmlformats.org/drawingml/2006/table">
            <a:tbl>
              <a:tblPr/>
              <a:tblGrid>
                <a:gridCol w="907611"/>
                <a:gridCol w="907611"/>
                <a:gridCol w="693290"/>
                <a:gridCol w="830704"/>
                <a:gridCol w="830704"/>
                <a:gridCol w="83070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válido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7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Válidos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menos de 1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38,4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74,0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83,6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 gln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87,7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más de 4 glns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27584" y="1340768"/>
            <a:ext cx="20505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Galones demandados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6438"/>
          <a:stretch/>
        </p:blipFill>
        <p:spPr bwMode="auto">
          <a:xfrm>
            <a:off x="395536" y="3356992"/>
            <a:ext cx="5256584" cy="32849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691680" y="2564904"/>
          <a:ext cx="5866974" cy="3168354"/>
        </p:xfrm>
        <a:graphic>
          <a:graphicData uri="http://schemas.openxmlformats.org/drawingml/2006/table">
            <a:tbl>
              <a:tblPr/>
              <a:tblGrid>
                <a:gridCol w="3074219"/>
                <a:gridCol w="2792755"/>
              </a:tblGrid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NOMBRE DEL PRODUCTO</a:t>
                      </a:r>
                      <a:endParaRPr lang="es-EC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PRECIO        PRESENTACION</a:t>
                      </a:r>
                      <a:endParaRPr lang="es-EC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err="1">
                          <a:latin typeface="+mn-lt"/>
                          <a:ea typeface="Times New Roman"/>
                          <a:cs typeface="Times New Roman"/>
                        </a:rPr>
                        <a:t>Shampoo</a:t>
                      </a:r>
                      <a:r>
                        <a:rPr lang="es-ES_tradnl" sz="1400" dirty="0">
                          <a:latin typeface="+mn-lt"/>
                          <a:ea typeface="Times New Roman"/>
                          <a:cs typeface="Times New Roman"/>
                        </a:rPr>
                        <a:t> de Merchán  y Fontana  </a:t>
                      </a:r>
                      <a:endParaRPr lang="es-EC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+mn-lt"/>
                          <a:ea typeface="Times New Roman"/>
                          <a:cs typeface="Times New Roman"/>
                        </a:rPr>
                        <a:t>            28,00                 galón</a:t>
                      </a:r>
                      <a:endParaRPr lang="es-EC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err="1">
                          <a:latin typeface="+mn-lt"/>
                          <a:ea typeface="Times New Roman"/>
                          <a:cs typeface="Times New Roman"/>
                        </a:rPr>
                        <a:t>Shampoo</a:t>
                      </a:r>
                      <a:r>
                        <a:rPr lang="es-ES_tradnl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_tradnl" sz="1400" dirty="0" err="1">
                          <a:latin typeface="+mn-lt"/>
                          <a:ea typeface="Times New Roman"/>
                          <a:cs typeface="Times New Roman"/>
                        </a:rPr>
                        <a:t>Praline</a:t>
                      </a:r>
                      <a:endParaRPr lang="es-EC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+mn-lt"/>
                          <a:ea typeface="Times New Roman"/>
                          <a:cs typeface="Times New Roman"/>
                        </a:rPr>
                        <a:t>24,00                galón</a:t>
                      </a:r>
                      <a:endParaRPr lang="es-EC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+mn-lt"/>
                          <a:ea typeface="Times New Roman"/>
                          <a:cs typeface="Times New Roman"/>
                        </a:rPr>
                        <a:t>Shampoo Brillo de Provet ( Colombia)  </a:t>
                      </a:r>
                      <a:endParaRPr lang="es-EC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+mn-lt"/>
                          <a:ea typeface="Times New Roman"/>
                          <a:cs typeface="Times New Roman"/>
                        </a:rPr>
                        <a:t>            30,00                 galón</a:t>
                      </a:r>
                      <a:endParaRPr lang="es-EC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+mn-lt"/>
                          <a:ea typeface="Times New Roman"/>
                          <a:cs typeface="Times New Roman"/>
                        </a:rPr>
                        <a:t>Shampoo Shower Dog</a:t>
                      </a:r>
                      <a:endParaRPr lang="es-EC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+mn-lt"/>
                          <a:ea typeface="Times New Roman"/>
                          <a:cs typeface="Times New Roman"/>
                        </a:rPr>
                        <a:t>            13,00                  galón</a:t>
                      </a:r>
                      <a:endParaRPr lang="es-EC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+mn-lt"/>
                          <a:ea typeface="Times New Roman"/>
                          <a:cs typeface="Times New Roman"/>
                        </a:rPr>
                        <a:t>Otros shampoos importados  </a:t>
                      </a:r>
                      <a:endParaRPr lang="es-EC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+mn-lt"/>
                          <a:ea typeface="Times New Roman"/>
                          <a:cs typeface="Times New Roman"/>
                        </a:rPr>
                        <a:t>            30 – 40               galón</a:t>
                      </a:r>
                      <a:endParaRPr lang="es-EC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1124744"/>
            <a:ext cx="88883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4400" b="1" dirty="0" smtClean="0">
                <a:latin typeface="+mj-lt"/>
                <a:ea typeface="+mj-ea"/>
                <a:cs typeface="+mj-cs"/>
              </a:rPr>
              <a:t>Análisis de precios de la competencia</a:t>
            </a:r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17857" y="942400"/>
            <a:ext cx="482453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latin typeface="+mj-lt"/>
                <a:ea typeface="+mj-ea"/>
                <a:cs typeface="+mj-cs"/>
              </a:rPr>
              <a:t>Análisis </a:t>
            </a:r>
            <a:r>
              <a:rPr lang="es-EC" sz="4400" b="1" dirty="0" err="1" smtClean="0">
                <a:latin typeface="+mj-lt"/>
                <a:ea typeface="+mj-ea"/>
                <a:cs typeface="+mj-cs"/>
              </a:rPr>
              <a:t>Bivariados</a:t>
            </a:r>
            <a:r>
              <a:rPr lang="es-EC" sz="4400" b="1" dirty="0" smtClean="0">
                <a:latin typeface="+mj-lt"/>
                <a:ea typeface="+mj-ea"/>
                <a:cs typeface="+mj-cs"/>
              </a:rPr>
              <a:t>:</a:t>
            </a:r>
          </a:p>
          <a:p>
            <a:r>
              <a:rPr lang="es-EC" b="1" dirty="0" smtClean="0"/>
              <a:t> </a:t>
            </a:r>
            <a:endParaRPr lang="es-EC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772816"/>
            <a:ext cx="8352928" cy="204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C" sz="3200" dirty="0" err="1" smtClean="0"/>
              <a:t>Croosstabs</a:t>
            </a:r>
            <a:r>
              <a:rPr lang="es-EC" sz="3200" dirty="0" smtClean="0"/>
              <a:t>: técnica estadística que indica si existe asociación entre dos variables nominales</a:t>
            </a:r>
          </a:p>
          <a:p>
            <a:pPr marL="342900" indent="-342900">
              <a:spcBef>
                <a:spcPct val="20000"/>
              </a:spcBef>
            </a:pPr>
            <a:endParaRPr lang="es-EC" sz="3200" dirty="0" smtClean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052736"/>
            <a:ext cx="472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Clientes-cantidad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 que compra</a:t>
            </a:r>
            <a:endParaRPr lang="es-EC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395536" y="3646765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la cantidad mensual de clientes esta asociada con la cantidad de galones de </a:t>
            </a:r>
            <a:r>
              <a:rPr lang="es-EC" dirty="0" err="1" smtClean="0"/>
              <a:t>shampoo</a:t>
            </a:r>
            <a:r>
              <a:rPr lang="es-EC" dirty="0" smtClean="0"/>
              <a:t> demandados.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95536" y="3068960"/>
            <a:ext cx="50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Clientes-cantidad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 que compraría</a:t>
            </a:r>
          </a:p>
          <a:p>
            <a:endParaRPr lang="es-EC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323528" y="15567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es-EC" dirty="0" smtClean="0"/>
              <a:t>En las peluquerías caninas la cantidad de clientes mensuales si está asociada con la cantidad de </a:t>
            </a:r>
            <a:r>
              <a:rPr lang="es-EC" dirty="0" err="1" smtClean="0"/>
              <a:t>shampoo</a:t>
            </a:r>
            <a:r>
              <a:rPr lang="es-EC" dirty="0" smtClean="0"/>
              <a:t> que se consume, esto quiere decir que mientras más clientes más </a:t>
            </a:r>
            <a:r>
              <a:rPr lang="es-EC" dirty="0" err="1" smtClean="0"/>
              <a:t>shampoo</a:t>
            </a:r>
            <a:r>
              <a:rPr lang="es-EC" dirty="0" smtClean="0"/>
              <a:t> se consume. En promedio  1 galón es  necesario para bañar 20 perros de tamaño normal.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508692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la marca de </a:t>
            </a:r>
            <a:r>
              <a:rPr lang="es-EC" dirty="0" err="1" smtClean="0"/>
              <a:t>shampoo</a:t>
            </a:r>
            <a:r>
              <a:rPr lang="es-EC" dirty="0" smtClean="0"/>
              <a:t> que utilizan tiene asociación con el nivel de importancia del atributo rendimiento del </a:t>
            </a:r>
            <a:r>
              <a:rPr lang="es-EC" dirty="0" err="1" smtClean="0"/>
              <a:t>shampoo</a:t>
            </a:r>
            <a:r>
              <a:rPr lang="es-EC" dirty="0" smtClean="0"/>
              <a:t>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4654877"/>
            <a:ext cx="627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Marca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-importancia del atributo rendimiento</a:t>
            </a:r>
            <a:endParaRPr lang="es-EC" sz="2000" b="1" dirty="0"/>
          </a:p>
        </p:txBody>
      </p:sp>
      <p:sp>
        <p:nvSpPr>
          <p:cNvPr id="10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052736"/>
            <a:ext cx="5762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Marca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-importancia del atributo precio</a:t>
            </a:r>
          </a:p>
          <a:p>
            <a:endParaRPr lang="es-EC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539552" y="162880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el uso de las marcas de </a:t>
            </a:r>
            <a:r>
              <a:rPr lang="es-EC" dirty="0" err="1" smtClean="0"/>
              <a:t>shampoo</a:t>
            </a:r>
            <a:r>
              <a:rPr lang="es-EC" dirty="0" smtClean="0"/>
              <a:t> esta asociada con el nivel de importancia del atributo precio del producto.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11560" y="328672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En las peluquerías caninas el uso de una marca de </a:t>
            </a:r>
            <a:r>
              <a:rPr lang="es-EC" dirty="0" err="1" smtClean="0"/>
              <a:t>shampoo</a:t>
            </a:r>
            <a:r>
              <a:rPr lang="es-EC" dirty="0" smtClean="0"/>
              <a:t> esta asociada con el nivel de importancia de la composición del producto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2721114"/>
            <a:ext cx="6235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Marca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-importancia del atributo </a:t>
            </a:r>
            <a:r>
              <a:rPr lang="es-EC" sz="2000" b="1" dirty="0" err="1" smtClean="0"/>
              <a:t>composicón</a:t>
            </a:r>
            <a:endParaRPr lang="es-EC" sz="2000" b="1" dirty="0" smtClean="0"/>
          </a:p>
          <a:p>
            <a:endParaRPr lang="es-EC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611560" y="4510861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En las peluquerías caninas el uso de la marca de </a:t>
            </a:r>
            <a:r>
              <a:rPr lang="es-EC" dirty="0" err="1" smtClean="0"/>
              <a:t>shampoo</a:t>
            </a:r>
            <a:r>
              <a:rPr lang="es-EC" dirty="0" smtClean="0"/>
              <a:t> está asociada con la presentación del envase del producto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0895" y="4149080"/>
            <a:ext cx="4984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Marca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-medida de la </a:t>
            </a:r>
            <a:r>
              <a:rPr lang="es-EC" sz="2000" b="1" dirty="0" err="1" smtClean="0"/>
              <a:t>presetación</a:t>
            </a:r>
            <a:endParaRPr lang="es-EC" sz="2000" b="1" dirty="0" smtClean="0"/>
          </a:p>
          <a:p>
            <a:endParaRPr lang="es-EC" sz="2000" b="1" dirty="0"/>
          </a:p>
        </p:txBody>
      </p:sp>
      <p:sp>
        <p:nvSpPr>
          <p:cNvPr id="10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51520" y="170429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el uso de la marca de </a:t>
            </a:r>
            <a:r>
              <a:rPr lang="es-EC" dirty="0" err="1" smtClean="0"/>
              <a:t>shampoo</a:t>
            </a:r>
            <a:r>
              <a:rPr lang="es-EC" dirty="0" smtClean="0"/>
              <a:t> está asociada con la cantidad de galones del producto demandado.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3528" y="3131383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la marca de </a:t>
            </a:r>
            <a:r>
              <a:rPr lang="es-EC" dirty="0" err="1" smtClean="0"/>
              <a:t>shampoo</a:t>
            </a:r>
            <a:r>
              <a:rPr lang="es-EC" dirty="0" smtClean="0"/>
              <a:t> está asociada con la cantidad de </a:t>
            </a:r>
            <a:r>
              <a:rPr lang="es-EC" dirty="0" err="1" smtClean="0"/>
              <a:t>shampoo</a:t>
            </a:r>
            <a:r>
              <a:rPr lang="es-EC" dirty="0" smtClean="0"/>
              <a:t> que se consume.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472688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Las peluquerías caninas asocian el nivel de importancia del rendimiento con el precio del </a:t>
            </a:r>
            <a:r>
              <a:rPr lang="es-EC" dirty="0" err="1" smtClean="0"/>
              <a:t>shampoo</a:t>
            </a:r>
            <a:r>
              <a:rPr lang="es-EC" dirty="0" smtClean="0"/>
              <a:t>.</a:t>
            </a:r>
            <a:endParaRPr lang="es-EC" dirty="0"/>
          </a:p>
        </p:txBody>
      </p:sp>
      <p:sp>
        <p:nvSpPr>
          <p:cNvPr id="8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9" name="8 CuadroTexto"/>
          <p:cNvSpPr txBox="1"/>
          <p:nvPr/>
        </p:nvSpPr>
        <p:spPr>
          <a:xfrm>
            <a:off x="251520" y="1282695"/>
            <a:ext cx="7238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Marca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</a:t>
            </a:r>
            <a:r>
              <a:rPr lang="es-EC" sz="2000" dirty="0" smtClean="0"/>
              <a:t> </a:t>
            </a:r>
            <a:r>
              <a:rPr lang="es-EC" sz="2000" b="1" dirty="0" smtClean="0"/>
              <a:t>cantidad de galones del producto demandado</a:t>
            </a:r>
          </a:p>
          <a:p>
            <a:endParaRPr lang="es-EC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3528" y="2722855"/>
            <a:ext cx="6665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Marca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</a:t>
            </a:r>
            <a:r>
              <a:rPr lang="es-EC" sz="2000" dirty="0" smtClean="0"/>
              <a:t> </a:t>
            </a:r>
            <a:r>
              <a:rPr lang="es-EC" sz="2000" b="1" dirty="0" smtClean="0"/>
              <a:t>cantidad</a:t>
            </a:r>
            <a:r>
              <a:rPr lang="es-EC" sz="2000" dirty="0" smtClean="0"/>
              <a:t>  </a:t>
            </a:r>
            <a:r>
              <a:rPr lang="es-EC" sz="2000" b="1" dirty="0" smtClean="0"/>
              <a:t>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 que se consume.</a:t>
            </a:r>
            <a:r>
              <a:rPr lang="es-EC" sz="2000" dirty="0" smtClean="0"/>
              <a:t> </a:t>
            </a:r>
            <a:endParaRPr lang="es-EC" sz="2000" b="1" dirty="0" smtClean="0"/>
          </a:p>
          <a:p>
            <a:endParaRPr lang="es-EC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5536" y="4222829"/>
            <a:ext cx="4301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Atributo rendimiento – Atributo precio</a:t>
            </a:r>
            <a:endParaRPr lang="es-EC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b="1" dirty="0" smtClean="0"/>
              <a:t>Descripción del problema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/>
              <a:t>El shampoo para perros de la empresa </a:t>
            </a:r>
            <a:r>
              <a:rPr lang="es-EC" dirty="0" err="1"/>
              <a:t>VetFarm</a:t>
            </a:r>
            <a:r>
              <a:rPr lang="es-EC" dirty="0"/>
              <a:t> tiene posibilidades de amplia comercialización, sin embargo no se  conoce la demanda que  podría tener.</a:t>
            </a:r>
          </a:p>
          <a:p>
            <a:endParaRPr lang="es-EC" dirty="0"/>
          </a:p>
        </p:txBody>
      </p:sp>
      <p:pic>
        <p:nvPicPr>
          <p:cNvPr id="4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588224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314096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el nivel de importancia del precio esta asociada con el nivel de importancia de la composición del </a:t>
            </a:r>
            <a:r>
              <a:rPr lang="es-EC" dirty="0" err="1" smtClean="0"/>
              <a:t>shampoo</a:t>
            </a:r>
            <a:r>
              <a:rPr lang="es-EC" dirty="0" smtClean="0"/>
              <a:t>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141277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el nivel de importancia del rendimiento del </a:t>
            </a:r>
            <a:r>
              <a:rPr lang="es-EC" dirty="0" err="1" smtClean="0"/>
              <a:t>shampoo</a:t>
            </a:r>
            <a:r>
              <a:rPr lang="es-EC" dirty="0" smtClean="0"/>
              <a:t> se asocia con el nivel de importancia de la composición.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83568" y="494116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el nivel de importancia del precio esta asociado con la cantidad de </a:t>
            </a:r>
            <a:r>
              <a:rPr lang="es-EC" dirty="0" err="1" smtClean="0"/>
              <a:t>shampoo</a:t>
            </a:r>
            <a:r>
              <a:rPr lang="es-EC" dirty="0" smtClean="0"/>
              <a:t> que se consume.</a:t>
            </a: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1052736"/>
            <a:ext cx="4976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Atributo rendimiento – Atributo composición</a:t>
            </a:r>
            <a:endParaRPr lang="es-EC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83568" y="2780928"/>
            <a:ext cx="4252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Atributo precio- Atributo composición</a:t>
            </a:r>
            <a:endParaRPr lang="es-EC" sz="2000" b="1" dirty="0"/>
          </a:p>
        </p:txBody>
      </p:sp>
      <p:sp>
        <p:nvSpPr>
          <p:cNvPr id="10" name="9 Rectángulo"/>
          <p:cNvSpPr/>
          <p:nvPr/>
        </p:nvSpPr>
        <p:spPr>
          <a:xfrm>
            <a:off x="755576" y="4581128"/>
            <a:ext cx="5345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/>
              <a:t>Atributo precio-cantidad de </a:t>
            </a:r>
            <a:r>
              <a:rPr lang="es-EC" b="1" dirty="0" err="1" smtClean="0"/>
              <a:t>shampoo</a:t>
            </a:r>
            <a:r>
              <a:rPr lang="es-EC" b="1" dirty="0" smtClean="0"/>
              <a:t> que se consume</a:t>
            </a:r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62880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la presentación del </a:t>
            </a:r>
            <a:r>
              <a:rPr lang="es-EC" dirty="0" err="1" smtClean="0"/>
              <a:t>shampoo</a:t>
            </a:r>
            <a:r>
              <a:rPr lang="es-EC" dirty="0" smtClean="0"/>
              <a:t> se asocia con la frecuencia de compra del producto.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32849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la presentación del envase del </a:t>
            </a:r>
            <a:r>
              <a:rPr lang="es-EC" dirty="0" err="1" smtClean="0"/>
              <a:t>shampoo</a:t>
            </a:r>
            <a:r>
              <a:rPr lang="es-EC" dirty="0" smtClean="0"/>
              <a:t> se asocia con la cantidad de </a:t>
            </a:r>
            <a:r>
              <a:rPr lang="es-EC" dirty="0" err="1" smtClean="0"/>
              <a:t>shampoo</a:t>
            </a:r>
            <a:r>
              <a:rPr lang="es-EC" dirty="0" smtClean="0"/>
              <a:t> que se consume.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5576" y="50851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la presentación del envase del </a:t>
            </a:r>
            <a:r>
              <a:rPr lang="es-EC" dirty="0" err="1" smtClean="0"/>
              <a:t>shampoo</a:t>
            </a:r>
            <a:r>
              <a:rPr lang="es-EC" dirty="0" smtClean="0"/>
              <a:t> se asocia con la cantidad de galones demandados.</a:t>
            </a: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1208946"/>
            <a:ext cx="5311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Presentación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-frecuencia de compra</a:t>
            </a:r>
          </a:p>
          <a:p>
            <a:endParaRPr lang="es-EC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83568" y="2865130"/>
            <a:ext cx="3994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Presentación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-cantidad </a:t>
            </a:r>
          </a:p>
          <a:p>
            <a:endParaRPr lang="es-EC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755576" y="4437112"/>
            <a:ext cx="5134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Presentación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-cantidad de galones</a:t>
            </a:r>
          </a:p>
          <a:p>
            <a:endParaRPr lang="es-EC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321297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En las peluquerías caninas la frecuencia de compra que puede ser mensual o trimestral se asocia con la cantidad de galones demandados mensualmente.</a:t>
            </a:r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467544" y="162880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En las peluquerías caninas, la frecuencia de compra se asocia con la cantidad de </a:t>
            </a:r>
            <a:r>
              <a:rPr lang="es-EC" dirty="0" err="1" smtClean="0"/>
              <a:t>shampoo</a:t>
            </a:r>
            <a:r>
              <a:rPr lang="es-EC" dirty="0" smtClean="0"/>
              <a:t> que se consume.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39552" y="4653136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C" dirty="0" smtClean="0"/>
          </a:p>
          <a:p>
            <a:r>
              <a:rPr lang="es-EC" dirty="0" smtClean="0"/>
              <a:t>En las peluquerías caninas la cantidad de </a:t>
            </a:r>
            <a:r>
              <a:rPr lang="es-EC" dirty="0" err="1" smtClean="0"/>
              <a:t>shampoo</a:t>
            </a:r>
            <a:r>
              <a:rPr lang="es-EC" dirty="0" smtClean="0"/>
              <a:t> que se consume se asocia con la cantidad de galones demandados mensualmente.</a:t>
            </a: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1196752"/>
            <a:ext cx="50249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Frecuencia de compra-cantidad de </a:t>
            </a:r>
            <a:r>
              <a:rPr lang="es-EC" sz="2000" b="1" dirty="0" err="1" smtClean="0"/>
              <a:t>shampoo</a:t>
            </a:r>
            <a:endParaRPr lang="es-EC" sz="2000" b="1" dirty="0" smtClean="0"/>
          </a:p>
          <a:p>
            <a:endParaRPr lang="es-EC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39552" y="2793122"/>
            <a:ext cx="4770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Frecuencia de compra-cantidad de galones </a:t>
            </a:r>
          </a:p>
          <a:p>
            <a:endParaRPr lang="es-EC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39552" y="4449306"/>
            <a:ext cx="4900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Cantidad de </a:t>
            </a:r>
            <a:r>
              <a:rPr lang="es-EC" sz="2000" b="1" dirty="0" err="1" smtClean="0"/>
              <a:t>shampoo</a:t>
            </a:r>
            <a:r>
              <a:rPr lang="es-EC" sz="2000" b="1" dirty="0" smtClean="0"/>
              <a:t> -galones demandados</a:t>
            </a:r>
          </a:p>
          <a:p>
            <a:endParaRPr lang="es-EC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r>
              <a:rPr lang="es-EC" b="1" dirty="0" smtClean="0"/>
              <a:t>Demanda Potencial</a:t>
            </a:r>
            <a:endParaRPr lang="es-EC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23728" y="1988840"/>
          <a:ext cx="4552280" cy="762000"/>
        </p:xfrm>
        <a:graphic>
          <a:graphicData uri="http://schemas.openxmlformats.org/drawingml/2006/table">
            <a:tbl>
              <a:tblPr/>
              <a:tblGrid>
                <a:gridCol w="1650201"/>
                <a:gridCol w="1507943"/>
                <a:gridCol w="1394136"/>
              </a:tblGrid>
              <a:tr h="851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Número de peluquerías</a:t>
                      </a:r>
                      <a:endParaRPr lang="es-EC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Demanda Mensual </a:t>
                      </a:r>
                      <a:r>
                        <a:rPr lang="es-EC" sz="12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</a:t>
                      </a:r>
                      <a:endParaRPr lang="es-EC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Demanda Anual </a:t>
                      </a:r>
                      <a:r>
                        <a:rPr lang="es-EC" sz="12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</a:t>
                      </a:r>
                      <a:endParaRPr lang="es-EC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88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es-EC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s-EC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1896</a:t>
                      </a:r>
                      <a:endParaRPr lang="es-EC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051720" y="4653136"/>
          <a:ext cx="5040561" cy="910727"/>
        </p:xfrm>
        <a:graphic>
          <a:graphicData uri="http://schemas.openxmlformats.org/drawingml/2006/table">
            <a:tbl>
              <a:tblPr/>
              <a:tblGrid>
                <a:gridCol w="1235840"/>
                <a:gridCol w="888694"/>
                <a:gridCol w="1569100"/>
                <a:gridCol w="1346927"/>
              </a:tblGrid>
              <a:tr h="5338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Clientes mensual</a:t>
                      </a:r>
                      <a:endParaRPr lang="es-EC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gln</a:t>
                      </a: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mensual</a:t>
                      </a:r>
                      <a:endParaRPr lang="es-EC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Relación </a:t>
                      </a:r>
                      <a:r>
                        <a:rPr lang="es-EC" sz="12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gln</a:t>
                      </a: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/clientes</a:t>
                      </a:r>
                      <a:endParaRPr lang="es-EC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Relación </a:t>
                      </a:r>
                      <a:r>
                        <a:rPr lang="es-EC" sz="12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lt</a:t>
                      </a:r>
                      <a:r>
                        <a:rPr lang="es-EC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/clientes</a:t>
                      </a:r>
                      <a:endParaRPr lang="es-EC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873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0,046470588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0,185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7504" y="3356992"/>
            <a:ext cx="89449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4400" b="1" dirty="0" smtClean="0">
                <a:latin typeface="+mj-lt"/>
                <a:ea typeface="+mj-ea"/>
                <a:cs typeface="+mj-cs"/>
              </a:rPr>
              <a:t>Relación cantidad </a:t>
            </a:r>
            <a:r>
              <a:rPr lang="es-EC" sz="4400" b="1" dirty="0" err="1" smtClean="0">
                <a:latin typeface="+mj-lt"/>
                <a:ea typeface="+mj-ea"/>
                <a:cs typeface="+mj-cs"/>
              </a:rPr>
              <a:t>shampoo</a:t>
            </a:r>
            <a:r>
              <a:rPr lang="es-EC" sz="4400" b="1" dirty="0" smtClean="0">
                <a:latin typeface="+mj-lt"/>
                <a:ea typeface="+mj-ea"/>
                <a:cs typeface="+mj-cs"/>
              </a:rPr>
              <a:t> y clientes</a:t>
            </a:r>
          </a:p>
        </p:txBody>
      </p:sp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Proyección de la Demanda</a:t>
            </a:r>
            <a:endParaRPr lang="es-EC" b="1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1626912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2830" y="4077072"/>
            <a:ext cx="4295434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1484784"/>
            <a:ext cx="784887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err="1" smtClean="0"/>
              <a:t>Vetfarm</a:t>
            </a:r>
            <a:r>
              <a:rPr lang="es-EC" sz="2000" dirty="0" smtClean="0"/>
              <a:t> tiene un crecimiento en ventas del 22% en la línea de Mascotas en los 3 últimos años.</a:t>
            </a:r>
          </a:p>
          <a:p>
            <a:endParaRPr lang="es-EC" sz="2000" dirty="0" smtClean="0"/>
          </a:p>
          <a:p>
            <a:pPr>
              <a:buFont typeface="Arial" pitchFamily="34" charset="0"/>
              <a:buChar char="•"/>
            </a:pPr>
            <a:r>
              <a:rPr lang="es-EC" sz="2000" dirty="0" smtClean="0"/>
              <a:t>Inflación 4,35%</a:t>
            </a:r>
          </a:p>
          <a:p>
            <a:pPr>
              <a:buFont typeface="Arial" pitchFamily="34" charset="0"/>
              <a:buChar char="•"/>
            </a:pPr>
            <a:r>
              <a:rPr lang="es-EC" sz="2000" dirty="0" smtClean="0"/>
              <a:t>Riesgo Operativo 3%</a:t>
            </a:r>
          </a:p>
          <a:p>
            <a:pPr>
              <a:buFont typeface="Arial" pitchFamily="34" charset="0"/>
              <a:buChar char="•"/>
            </a:pPr>
            <a:r>
              <a:rPr lang="es-EC" sz="2000" dirty="0" smtClean="0"/>
              <a:t>Factor crecimiento 14,65%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8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Demanda Insatisfecha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3000" dirty="0" smtClean="0"/>
              <a:t>Demanda mensual 158 galones</a:t>
            </a:r>
          </a:p>
          <a:p>
            <a:r>
              <a:rPr lang="es-EC" sz="3000" dirty="0" smtClean="0"/>
              <a:t>Oferta:  158 galones por 17 Marcas de </a:t>
            </a:r>
            <a:r>
              <a:rPr lang="es-EC" sz="3000" dirty="0" err="1" smtClean="0"/>
              <a:t>shampoo</a:t>
            </a:r>
            <a:r>
              <a:rPr lang="es-EC" sz="3000" dirty="0" smtClean="0"/>
              <a:t>. </a:t>
            </a:r>
          </a:p>
          <a:p>
            <a:r>
              <a:rPr lang="es-EC" sz="3000" dirty="0" smtClean="0"/>
              <a:t>Se puede afirmar que hay demanda Satisfecha NO Saturada.</a:t>
            </a:r>
          </a:p>
          <a:p>
            <a:pPr>
              <a:buNone/>
            </a:pPr>
            <a:endParaRPr lang="es-EC" sz="3000" dirty="0" smtClean="0"/>
          </a:p>
          <a:p>
            <a:pPr>
              <a:buNone/>
            </a:pPr>
            <a:endParaRPr lang="es-EC" sz="3000" dirty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CONCLUSIONES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C" sz="2400" dirty="0" smtClean="0"/>
              <a:t>En el DMQ, se evidencia la existencia de un mercado de competencia perfecta, el mismo que  acoge al producto </a:t>
            </a:r>
            <a:r>
              <a:rPr lang="es-EC" sz="2400" dirty="0" err="1" smtClean="0"/>
              <a:t>shampoo</a:t>
            </a:r>
            <a:r>
              <a:rPr lang="es-EC" sz="2400" dirty="0" smtClean="0"/>
              <a:t> para perros.</a:t>
            </a:r>
          </a:p>
          <a:p>
            <a:pPr lvl="0" algn="just">
              <a:buNone/>
            </a:pPr>
            <a:endParaRPr lang="es-EC" sz="2400" dirty="0" smtClean="0"/>
          </a:p>
          <a:p>
            <a:pPr lvl="0" algn="just"/>
            <a:r>
              <a:rPr lang="es-EC" sz="2400" dirty="0" smtClean="0"/>
              <a:t>El producto </a:t>
            </a:r>
            <a:r>
              <a:rPr lang="es-EC" sz="2400" dirty="0" err="1" smtClean="0"/>
              <a:t>shampoo</a:t>
            </a:r>
            <a:r>
              <a:rPr lang="es-EC" sz="2400" dirty="0" smtClean="0"/>
              <a:t> para perros es de ágil comercialización y consumo, y las preferencias de los usuarios se encuentran plenamente establecidas, siendo las mas importantes la composición y el precio.</a:t>
            </a:r>
          </a:p>
          <a:p>
            <a:endParaRPr lang="es-EC" dirty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CONCLUSIONES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sz="2400" dirty="0" smtClean="0"/>
              <a:t>La cantidad promedio mensual de clientes en las peluquerías caninas del DMQ esta entre el rango de 21 a 40 perros.</a:t>
            </a:r>
          </a:p>
          <a:p>
            <a:pPr algn="just">
              <a:buNone/>
            </a:pPr>
            <a:endParaRPr lang="es-EC" sz="2400" dirty="0" smtClean="0"/>
          </a:p>
          <a:p>
            <a:pPr algn="just"/>
            <a:r>
              <a:rPr lang="es-EC" sz="2400" dirty="0" smtClean="0"/>
              <a:t>En promedio la cantidad de galones demandados en las peluquerías caninas del DMQ es de 2 galones mensuales.</a:t>
            </a:r>
          </a:p>
          <a:p>
            <a:pPr algn="just">
              <a:buNone/>
            </a:pPr>
            <a:endParaRPr lang="es-EC" sz="2400" dirty="0" smtClean="0"/>
          </a:p>
          <a:p>
            <a:pPr algn="just"/>
            <a:r>
              <a:rPr lang="es-EC" sz="2400" dirty="0" smtClean="0"/>
              <a:t>El rendimiento promedio de un </a:t>
            </a:r>
            <a:r>
              <a:rPr lang="es-EC" sz="2400" dirty="0" err="1" smtClean="0"/>
              <a:t>shampoo</a:t>
            </a:r>
            <a:r>
              <a:rPr lang="es-EC" sz="2400" dirty="0" smtClean="0"/>
              <a:t> para peluquerías caninas es de 20 perros por galón.</a:t>
            </a:r>
          </a:p>
          <a:p>
            <a:pPr algn="just">
              <a:buNone/>
            </a:pPr>
            <a:endParaRPr lang="es-EC" sz="2400" dirty="0" smtClean="0"/>
          </a:p>
          <a:p>
            <a:pPr algn="just"/>
            <a:r>
              <a:rPr lang="es-EC" sz="2400" dirty="0" smtClean="0"/>
              <a:t>El 97,3% de peluquerías caninas adquieren al </a:t>
            </a:r>
            <a:r>
              <a:rPr lang="es-EC" sz="2400" dirty="0" err="1" smtClean="0"/>
              <a:t>shampoo</a:t>
            </a:r>
            <a:r>
              <a:rPr lang="es-EC" sz="2400" dirty="0" smtClean="0"/>
              <a:t> por medio de  representante de laboratorio.</a:t>
            </a:r>
          </a:p>
          <a:p>
            <a:pPr algn="just"/>
            <a:endParaRPr lang="es-EC" sz="2400" dirty="0" smtClean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5" name="4 Cheurón"/>
          <p:cNvSpPr/>
          <p:nvPr/>
        </p:nvSpPr>
        <p:spPr>
          <a:xfrm>
            <a:off x="467544" y="1628800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6" name="5 Cheurón"/>
          <p:cNvSpPr/>
          <p:nvPr/>
        </p:nvSpPr>
        <p:spPr>
          <a:xfrm>
            <a:off x="467544" y="2780928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467544" y="3933056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467544" y="5013176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CONCLUSIONES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sz="2400" dirty="0" smtClean="0"/>
              <a:t>No existe demanda insatisfecha, más bien se evidencia una demanda </a:t>
            </a:r>
            <a:r>
              <a:rPr lang="es-EC" sz="2400" dirty="0" smtClean="0"/>
              <a:t>satisfecha </a:t>
            </a:r>
            <a:r>
              <a:rPr lang="es-EC" sz="2400" dirty="0" smtClean="0"/>
              <a:t>no saturada, la cual da cabida a nuevos participantes que presenten atributos significativos.</a:t>
            </a:r>
          </a:p>
          <a:p>
            <a:endParaRPr lang="es-EC" dirty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5" name="4 Cheurón"/>
          <p:cNvSpPr/>
          <p:nvPr/>
        </p:nvSpPr>
        <p:spPr>
          <a:xfrm>
            <a:off x="467544" y="1628800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RECOMENDACIONES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EC" sz="2800" dirty="0" smtClean="0"/>
              <a:t>Utilizar el presente estudio de mercado como base real para las intenciones de comercialización del nuevo producto.</a:t>
            </a:r>
          </a:p>
          <a:p>
            <a:pPr lvl="0" algn="just"/>
            <a:r>
              <a:rPr lang="es-EC" sz="2800" dirty="0" smtClean="0"/>
              <a:t>Registrar y patentar inmediatamente el producto de </a:t>
            </a:r>
            <a:r>
              <a:rPr lang="es-EC" sz="2800" dirty="0" err="1" smtClean="0"/>
              <a:t>VetFarm</a:t>
            </a:r>
            <a:r>
              <a:rPr lang="es-EC" sz="2800" dirty="0" smtClean="0"/>
              <a:t>, a fin de que este en condiciones de ingresar a un mercado abierto</a:t>
            </a:r>
          </a:p>
          <a:p>
            <a:pPr lvl="0" algn="just"/>
            <a:r>
              <a:rPr lang="es-EC" sz="2800" dirty="0" smtClean="0"/>
              <a:t>Simular adecuadamente las posibilidades de ingreso al mercado en términos de logística y producción de la empresa </a:t>
            </a:r>
            <a:r>
              <a:rPr lang="es-EC" sz="2800" dirty="0" err="1" smtClean="0"/>
              <a:t>VetFarm</a:t>
            </a:r>
            <a:r>
              <a:rPr lang="es-EC" sz="2800" dirty="0" smtClean="0"/>
              <a:t> con su producto </a:t>
            </a:r>
            <a:r>
              <a:rPr lang="es-EC" sz="2800" dirty="0" err="1" smtClean="0"/>
              <a:t>shampoo</a:t>
            </a:r>
            <a:r>
              <a:rPr lang="es-EC" sz="2800" dirty="0" smtClean="0"/>
              <a:t> para perros.</a:t>
            </a:r>
          </a:p>
          <a:p>
            <a:pPr lvl="0" algn="just"/>
            <a:r>
              <a:rPr lang="es-EC" sz="2800" dirty="0" smtClean="0"/>
              <a:t>Analizar el impacto en resultados financieros de </a:t>
            </a:r>
            <a:r>
              <a:rPr lang="es-EC" sz="2800" dirty="0" err="1" smtClean="0"/>
              <a:t>VetFarm</a:t>
            </a:r>
            <a:r>
              <a:rPr lang="es-EC" sz="2800" dirty="0" smtClean="0"/>
              <a:t> con el ingreso del nuevo producto al mercado.</a:t>
            </a:r>
          </a:p>
          <a:p>
            <a:endParaRPr lang="es-EC" dirty="0"/>
          </a:p>
        </p:txBody>
      </p:sp>
      <p:sp>
        <p:nvSpPr>
          <p:cNvPr id="4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5" name="4 Cheurón"/>
          <p:cNvSpPr/>
          <p:nvPr/>
        </p:nvSpPr>
        <p:spPr>
          <a:xfrm>
            <a:off x="467544" y="1628800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6" name="5 Cheurón"/>
          <p:cNvSpPr/>
          <p:nvPr/>
        </p:nvSpPr>
        <p:spPr>
          <a:xfrm>
            <a:off x="467544" y="2852936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467544" y="4005064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467544" y="5157192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</p:spPr>
        <p:txBody>
          <a:bodyPr/>
          <a:lstStyle/>
          <a:p>
            <a:r>
              <a:rPr lang="es-EC" b="1" dirty="0" smtClean="0"/>
              <a:t>Objetivo General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780928"/>
            <a:ext cx="8064896" cy="4525963"/>
          </a:xfrm>
        </p:spPr>
        <p:txBody>
          <a:bodyPr/>
          <a:lstStyle/>
          <a:p>
            <a:pPr algn="just"/>
            <a:r>
              <a:rPr lang="es-EC" sz="3000" dirty="0"/>
              <a:t>Determinar la viabilidad para comercializar shampoo para perros de la empresa </a:t>
            </a:r>
            <a:r>
              <a:rPr lang="es-EC" sz="3000" dirty="0" err="1"/>
              <a:t>VetFarm</a:t>
            </a:r>
            <a:r>
              <a:rPr lang="es-EC" sz="3000" dirty="0"/>
              <a:t> en las peluquerías caninas del DMQ y cuantificar cuál sería el impacto financiero en la compañía.</a:t>
            </a:r>
          </a:p>
          <a:p>
            <a:endParaRPr lang="es-EC" dirty="0"/>
          </a:p>
        </p:txBody>
      </p:sp>
      <p:pic>
        <p:nvPicPr>
          <p:cNvPr id="4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588224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t0.gstatic.com/images?q=tbn:ANd9GcTkawieXagkurc2s99qvpW-vF09gNVb5HbUdvqyzXtNbcTo4i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268760"/>
            <a:ext cx="3369543" cy="4464496"/>
          </a:xfrm>
          <a:prstGeom prst="rect">
            <a:avLst/>
          </a:prstGeom>
          <a:noFill/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96" y="485800"/>
            <a:ext cx="8229600" cy="1143000"/>
          </a:xfrm>
        </p:spPr>
        <p:txBody>
          <a:bodyPr/>
          <a:lstStyle/>
          <a:p>
            <a:r>
              <a:rPr lang="es-EC" b="1" dirty="0" smtClean="0"/>
              <a:t>Objetivos Específicos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301608" cy="4525963"/>
          </a:xfrm>
        </p:spPr>
        <p:txBody>
          <a:bodyPr>
            <a:normAutofit fontScale="92500"/>
          </a:bodyPr>
          <a:lstStyle/>
          <a:p>
            <a:pPr lvl="0" algn="just"/>
            <a:r>
              <a:rPr lang="es-ES" sz="2800" dirty="0"/>
              <a:t>Realizar el análisis situacional de la empresa </a:t>
            </a:r>
            <a:r>
              <a:rPr lang="es-ES" sz="2800" dirty="0" err="1"/>
              <a:t>VetFarm</a:t>
            </a:r>
            <a:r>
              <a:rPr lang="es-ES" sz="2800" dirty="0"/>
              <a:t>.</a:t>
            </a:r>
            <a:endParaRPr lang="es-EC" sz="2800" dirty="0"/>
          </a:p>
          <a:p>
            <a:pPr lvl="0" algn="just"/>
            <a:r>
              <a:rPr lang="es-ES" sz="2800" dirty="0"/>
              <a:t>Realizar el análisis de mercado para determinar la demanda del </a:t>
            </a:r>
            <a:r>
              <a:rPr lang="es-ES" sz="2800" dirty="0" err="1"/>
              <a:t>shampoo</a:t>
            </a:r>
            <a:r>
              <a:rPr lang="es-ES" sz="2800" dirty="0"/>
              <a:t> de perros en las peluquerías caninas del DMQ.</a:t>
            </a:r>
            <a:endParaRPr lang="es-EC" sz="2800" dirty="0"/>
          </a:p>
          <a:p>
            <a:pPr lvl="0" algn="just"/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Realizar el estudio técnico  para la  comercialización óptima que permita el uso eficiente y eficaz de los recursos necesarios.</a:t>
            </a:r>
            <a:endParaRPr lang="es-EC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Realizar el estudio financiero para el sustento del proyecto, y así poder tomar decisiones adecuadas.</a:t>
            </a:r>
            <a:endParaRPr lang="es-EC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r>
              <a:rPr lang="es-ES" sz="2800" dirty="0"/>
              <a:t>Elaborar las conclusiones y recomendaciones del estudio.</a:t>
            </a:r>
            <a:endParaRPr lang="es-EC" sz="2800" dirty="0"/>
          </a:p>
          <a:p>
            <a:endParaRPr lang="es-EC" dirty="0"/>
          </a:p>
        </p:txBody>
      </p:sp>
      <p:pic>
        <p:nvPicPr>
          <p:cNvPr id="4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588224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r>
              <a:rPr lang="es-EC" b="1" dirty="0" smtClean="0"/>
              <a:t>Población Canina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525963"/>
          </a:xfrm>
        </p:spPr>
        <p:txBody>
          <a:bodyPr>
            <a:normAutofit/>
          </a:bodyPr>
          <a:lstStyle/>
          <a:p>
            <a:pPr algn="just"/>
            <a:r>
              <a:rPr lang="es-EC" sz="3000" dirty="0" smtClean="0"/>
              <a:t>Según medio de comunicación Online “ Ciudad Informada” hasta el 2010 en el DMQ hubieron 280.000 perros.</a:t>
            </a:r>
          </a:p>
          <a:p>
            <a:pPr algn="just"/>
            <a:r>
              <a:rPr lang="es-EC" sz="3000" dirty="0" smtClean="0"/>
              <a:t>La población del DMQ es de 2.239.191 habitantes.</a:t>
            </a:r>
          </a:p>
          <a:p>
            <a:pPr algn="just"/>
            <a:r>
              <a:rPr lang="es-EC" sz="3000" dirty="0" smtClean="0"/>
              <a:t>Relación, por cada 8 personas hay 1 perro</a:t>
            </a:r>
            <a:endParaRPr lang="es-EC" sz="3000" dirty="0"/>
          </a:p>
        </p:txBody>
      </p:sp>
      <p:pic>
        <p:nvPicPr>
          <p:cNvPr id="32770" name="Picture 2" descr="http://www.diariopinion.com/primeraPlana/fotos/2010-10-5-2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945335"/>
            <a:ext cx="2857500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3024336" cy="489654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332656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+mj-lt"/>
                <a:ea typeface="+mj-ea"/>
                <a:cs typeface="+mj-cs"/>
              </a:rPr>
              <a:t>Proceso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de </a:t>
            </a:r>
            <a:r>
              <a:rPr lang="en-US" sz="4400" b="1" dirty="0" err="1" smtClean="0">
                <a:latin typeface="+mj-lt"/>
                <a:ea typeface="+mj-ea"/>
                <a:cs typeface="+mj-cs"/>
              </a:rPr>
              <a:t>Negocio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 </a:t>
            </a:r>
          </a:p>
          <a:p>
            <a:endParaRPr lang="es-EC" sz="2000" b="1" dirty="0"/>
          </a:p>
        </p:txBody>
      </p:sp>
      <p:pic>
        <p:nvPicPr>
          <p:cNvPr id="4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516216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Estructura</a:t>
            </a:r>
            <a:r>
              <a:rPr lang="en-US" b="1" dirty="0" smtClean="0"/>
              <a:t> </a:t>
            </a:r>
            <a:r>
              <a:rPr lang="en-US" b="1" dirty="0" err="1" smtClean="0"/>
              <a:t>Orgánica</a:t>
            </a:r>
            <a:endParaRPr lang="es-EC" b="1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8229600" cy="21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agrytec.com/pecuario/images/stories/auspiciantes/vetfarmempre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588224" y="188640"/>
            <a:ext cx="2339752" cy="195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 Single Corner Rectangle 4"/>
          <p:cNvSpPr/>
          <p:nvPr/>
        </p:nvSpPr>
        <p:spPr>
          <a:xfrm rot="5400000">
            <a:off x="-148580" y="148580"/>
            <a:ext cx="836712" cy="539552"/>
          </a:xfrm>
          <a:prstGeom prst="round1Rect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2380</Words>
  <Application>Microsoft Office PowerPoint</Application>
  <PresentationFormat>Presentación en pantalla (4:3)</PresentationFormat>
  <Paragraphs>596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   MAESTRIA EN ADMINISTRACIÓN DE EMPRESAS  </vt:lpstr>
      <vt:lpstr>Diapositiva 2</vt:lpstr>
      <vt:lpstr>Misión</vt:lpstr>
      <vt:lpstr>Descripción del problema</vt:lpstr>
      <vt:lpstr>Objetivo General</vt:lpstr>
      <vt:lpstr>Objetivos Específicos</vt:lpstr>
      <vt:lpstr>Población Canina</vt:lpstr>
      <vt:lpstr>Diapositiva 8</vt:lpstr>
      <vt:lpstr>Estructura Orgánica</vt:lpstr>
      <vt:lpstr>Diapositiva 10</vt:lpstr>
      <vt:lpstr>Diapositiva 11</vt:lpstr>
      <vt:lpstr>Entrevista a Expertos</vt:lpstr>
      <vt:lpstr>Estudio de Mercado</vt:lpstr>
      <vt:lpstr>Estudio de Mercado</vt:lpstr>
      <vt:lpstr>Método Selección</vt:lpstr>
      <vt:lpstr>Cálculo de la Muestra</vt:lpstr>
      <vt:lpstr>Análisis Encuesta</vt:lpstr>
      <vt:lpstr>Frecuencias y Porcentajes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Demanda Potencial</vt:lpstr>
      <vt:lpstr>Proyección de la Demanda</vt:lpstr>
      <vt:lpstr>Demanda Insatisfecha</vt:lpstr>
      <vt:lpstr>CONCLUSIONES</vt:lpstr>
      <vt:lpstr>CONCLUSIONES</vt:lpstr>
      <vt:lpstr>CONCLUSIONES</vt:lpstr>
      <vt:lpstr>RECOMENDACIONES</vt:lpstr>
      <vt:lpstr>Diapositiva 50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Mision</dc:title>
  <dc:creator>HP DV4-1140GO</dc:creator>
  <cp:lastModifiedBy>HP DV4-1140GO</cp:lastModifiedBy>
  <cp:revision>62</cp:revision>
  <dcterms:created xsi:type="dcterms:W3CDTF">2012-10-02T21:23:19Z</dcterms:created>
  <dcterms:modified xsi:type="dcterms:W3CDTF">2012-10-04T14:38:07Z</dcterms:modified>
</cp:coreProperties>
</file>